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65" r:id="rId2"/>
    <p:sldId id="270" r:id="rId3"/>
    <p:sldId id="298" r:id="rId4"/>
    <p:sldId id="286" r:id="rId5"/>
    <p:sldId id="1890" r:id="rId6"/>
    <p:sldId id="1892" r:id="rId7"/>
    <p:sldId id="1894" r:id="rId8"/>
    <p:sldId id="299" r:id="rId9"/>
    <p:sldId id="260" r:id="rId10"/>
    <p:sldId id="264" r:id="rId11"/>
    <p:sldId id="300" r:id="rId12"/>
    <p:sldId id="261" r:id="rId13"/>
    <p:sldId id="257" r:id="rId14"/>
    <p:sldId id="301" r:id="rId15"/>
    <p:sldId id="2377" r:id="rId16"/>
    <p:sldId id="302" r:id="rId17"/>
    <p:sldId id="653" r:id="rId18"/>
    <p:sldId id="654" r:id="rId19"/>
    <p:sldId id="655" r:id="rId20"/>
    <p:sldId id="266" r:id="rId21"/>
    <p:sldId id="2366" r:id="rId22"/>
    <p:sldId id="2367" r:id="rId23"/>
    <p:sldId id="2368" r:id="rId24"/>
    <p:sldId id="2369" r:id="rId25"/>
    <p:sldId id="2370" r:id="rId26"/>
    <p:sldId id="2371" r:id="rId27"/>
    <p:sldId id="657" r:id="rId28"/>
    <p:sldId id="658" r:id="rId29"/>
    <p:sldId id="692" r:id="rId30"/>
    <p:sldId id="694" r:id="rId31"/>
    <p:sldId id="696" r:id="rId32"/>
    <p:sldId id="400" r:id="rId33"/>
    <p:sldId id="401" r:id="rId34"/>
    <p:sldId id="2372" r:id="rId35"/>
    <p:sldId id="2373" r:id="rId36"/>
    <p:sldId id="2375" r:id="rId37"/>
    <p:sldId id="2376" r:id="rId38"/>
    <p:sldId id="2358" r:id="rId39"/>
    <p:sldId id="292" r:id="rId40"/>
    <p:sldId id="293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3"/>
    <p:restoredTop sz="91565"/>
  </p:normalViewPr>
  <p:slideViewPr>
    <p:cSldViewPr snapToGrid="0" snapToObjects="1" showGuides="1">
      <p:cViewPr varScale="1">
        <p:scale>
          <a:sx n="117" d="100"/>
          <a:sy n="117" d="100"/>
        </p:scale>
        <p:origin x="73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svg"/><Relationship Id="rId1" Type="http://schemas.openxmlformats.org/officeDocument/2006/relationships/image" Target="../media/image46.png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svg"/><Relationship Id="rId1" Type="http://schemas.openxmlformats.org/officeDocument/2006/relationships/image" Target="../media/image46.png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D7BCA-9D68-BB48-A398-9A52793A2C4A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308FA0E-D5CF-F349-B19B-39C3CCE0360B}">
      <dgm:prSet phldrT="[Text]"/>
      <dgm:spPr/>
      <dgm:t>
        <a:bodyPr/>
        <a:lstStyle/>
        <a:p>
          <a:r>
            <a:rPr lang="en-GB" dirty="0"/>
            <a:t>Clinical characteristics</a:t>
          </a:r>
        </a:p>
        <a:p>
          <a:r>
            <a:rPr lang="en-GB" dirty="0">
              <a:solidFill>
                <a:srgbClr val="00B050"/>
              </a:solidFill>
            </a:rPr>
            <a:t>Counting</a:t>
          </a:r>
        </a:p>
      </dgm:t>
    </dgm:pt>
    <dgm:pt modelId="{8E0128BD-9B08-704A-A284-9914C69663B3}" type="parTrans" cxnId="{ADAD3239-1804-E340-85FE-E76A0B70DA14}">
      <dgm:prSet/>
      <dgm:spPr/>
      <dgm:t>
        <a:bodyPr/>
        <a:lstStyle/>
        <a:p>
          <a:endParaRPr lang="en-GB"/>
        </a:p>
      </dgm:t>
    </dgm:pt>
    <dgm:pt modelId="{CC12D24B-90CB-2148-9296-0F7F56234434}" type="sibTrans" cxnId="{ADAD3239-1804-E340-85FE-E76A0B70DA14}">
      <dgm:prSet/>
      <dgm:spPr/>
      <dgm:t>
        <a:bodyPr/>
        <a:lstStyle/>
        <a:p>
          <a:endParaRPr lang="en-GB"/>
        </a:p>
      </dgm:t>
    </dgm:pt>
    <dgm:pt modelId="{E5EF8689-76A5-AE46-A3F5-4838552C72DA}">
      <dgm:prSet phldrT="[Text]"/>
      <dgm:spPr/>
      <dgm:t>
        <a:bodyPr/>
        <a:lstStyle/>
        <a:p>
          <a:r>
            <a:rPr lang="en-GB" dirty="0"/>
            <a:t>Population health estimation              </a:t>
          </a:r>
          <a:r>
            <a:rPr lang="en-GB" dirty="0">
              <a:solidFill>
                <a:srgbClr val="00B050"/>
              </a:solidFill>
            </a:rPr>
            <a:t>Can we find a signal/cause?</a:t>
          </a:r>
        </a:p>
      </dgm:t>
    </dgm:pt>
    <dgm:pt modelId="{90C61EA3-A704-C94A-B068-7D872175000B}" type="parTrans" cxnId="{C53BEAD7-103F-EC4E-BD00-E65558D3FEC4}">
      <dgm:prSet/>
      <dgm:spPr/>
      <dgm:t>
        <a:bodyPr/>
        <a:lstStyle/>
        <a:p>
          <a:endParaRPr lang="en-GB"/>
        </a:p>
      </dgm:t>
    </dgm:pt>
    <dgm:pt modelId="{FA344015-F7E9-7644-AAC8-6ABB35963831}" type="sibTrans" cxnId="{C53BEAD7-103F-EC4E-BD00-E65558D3FEC4}">
      <dgm:prSet/>
      <dgm:spPr/>
      <dgm:t>
        <a:bodyPr/>
        <a:lstStyle/>
        <a:p>
          <a:endParaRPr lang="en-GB"/>
        </a:p>
      </dgm:t>
    </dgm:pt>
    <dgm:pt modelId="{E332425A-FE59-6345-8FC0-8149BAE820CB}">
      <dgm:prSet phldrT="[Text]"/>
      <dgm:spPr/>
      <dgm:t>
        <a:bodyPr/>
        <a:lstStyle/>
        <a:p>
          <a:r>
            <a:rPr lang="en-GB" dirty="0"/>
            <a:t>Patient level prediction            </a:t>
          </a:r>
          <a:r>
            <a:rPr lang="en-GB" dirty="0">
              <a:solidFill>
                <a:srgbClr val="00B050"/>
              </a:solidFill>
            </a:rPr>
            <a:t>What will happen to me?</a:t>
          </a:r>
        </a:p>
      </dgm:t>
    </dgm:pt>
    <dgm:pt modelId="{A42D31D6-8B68-7240-B2AE-8AF4502CF034}" type="parTrans" cxnId="{F8EEDB2D-DA5E-AB4F-92C9-C13BA2FF59C6}">
      <dgm:prSet/>
      <dgm:spPr/>
      <dgm:t>
        <a:bodyPr/>
        <a:lstStyle/>
        <a:p>
          <a:endParaRPr lang="en-GB"/>
        </a:p>
      </dgm:t>
    </dgm:pt>
    <dgm:pt modelId="{D905F24E-D425-034A-B503-C7287FDD4D0A}" type="sibTrans" cxnId="{F8EEDB2D-DA5E-AB4F-92C9-C13BA2FF59C6}">
      <dgm:prSet/>
      <dgm:spPr/>
      <dgm:t>
        <a:bodyPr/>
        <a:lstStyle/>
        <a:p>
          <a:endParaRPr lang="en-GB"/>
        </a:p>
      </dgm:t>
    </dgm:pt>
    <dgm:pt modelId="{58555AAF-B358-784D-BAD6-91FBD6B05304}" type="pres">
      <dgm:prSet presAssocID="{2FBD7BCA-9D68-BB48-A398-9A52793A2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4EBE5CF-CF5F-314F-93A6-AFD546369D09}" type="pres">
      <dgm:prSet presAssocID="{6308FA0E-D5CF-F349-B19B-39C3CCE0360B}" presName="hierRoot1" presStyleCnt="0"/>
      <dgm:spPr/>
    </dgm:pt>
    <dgm:pt modelId="{0681860C-0858-D04B-BA39-57ABE9FC05CF}" type="pres">
      <dgm:prSet presAssocID="{6308FA0E-D5CF-F349-B19B-39C3CCE0360B}" presName="composite" presStyleCnt="0"/>
      <dgm:spPr/>
    </dgm:pt>
    <dgm:pt modelId="{C707050E-414D-FA4C-BA69-7D5F7369646E}" type="pres">
      <dgm:prSet presAssocID="{6308FA0E-D5CF-F349-B19B-39C3CCE0360B}" presName="background" presStyleLbl="node0" presStyleIdx="0" presStyleCnt="3"/>
      <dgm:spPr/>
    </dgm:pt>
    <dgm:pt modelId="{F5A9894E-FBF5-304B-975A-04BCA4E2FE19}" type="pres">
      <dgm:prSet presAssocID="{6308FA0E-D5CF-F349-B19B-39C3CCE0360B}" presName="text" presStyleLbl="fgAcc0" presStyleIdx="0" presStyleCnt="3">
        <dgm:presLayoutVars>
          <dgm:chPref val="3"/>
        </dgm:presLayoutVars>
      </dgm:prSet>
      <dgm:spPr/>
    </dgm:pt>
    <dgm:pt modelId="{43ACF934-FCE0-F149-B9ED-EAAFE8391432}" type="pres">
      <dgm:prSet presAssocID="{6308FA0E-D5CF-F349-B19B-39C3CCE0360B}" presName="hierChild2" presStyleCnt="0"/>
      <dgm:spPr/>
    </dgm:pt>
    <dgm:pt modelId="{3EB2E2B5-E376-CD4E-83A8-15255F24E55B}" type="pres">
      <dgm:prSet presAssocID="{E5EF8689-76A5-AE46-A3F5-4838552C72DA}" presName="hierRoot1" presStyleCnt="0"/>
      <dgm:spPr/>
    </dgm:pt>
    <dgm:pt modelId="{CCF90848-02AA-9E4F-A394-0386945B9B9E}" type="pres">
      <dgm:prSet presAssocID="{E5EF8689-76A5-AE46-A3F5-4838552C72DA}" presName="composite" presStyleCnt="0"/>
      <dgm:spPr/>
    </dgm:pt>
    <dgm:pt modelId="{22340366-B6B9-774B-BCC9-9F39FFE9863C}" type="pres">
      <dgm:prSet presAssocID="{E5EF8689-76A5-AE46-A3F5-4838552C72DA}" presName="background" presStyleLbl="node0" presStyleIdx="1" presStyleCnt="3"/>
      <dgm:spPr/>
    </dgm:pt>
    <dgm:pt modelId="{AD9E68DC-0F3F-9E43-A4A7-BC7A144A1323}" type="pres">
      <dgm:prSet presAssocID="{E5EF8689-76A5-AE46-A3F5-4838552C72DA}" presName="text" presStyleLbl="fgAcc0" presStyleIdx="1" presStyleCnt="3">
        <dgm:presLayoutVars>
          <dgm:chPref val="3"/>
        </dgm:presLayoutVars>
      </dgm:prSet>
      <dgm:spPr/>
    </dgm:pt>
    <dgm:pt modelId="{0CA7CB76-0532-9E4B-95C9-3EFC4BB262E6}" type="pres">
      <dgm:prSet presAssocID="{E5EF8689-76A5-AE46-A3F5-4838552C72DA}" presName="hierChild2" presStyleCnt="0"/>
      <dgm:spPr/>
    </dgm:pt>
    <dgm:pt modelId="{A9CF1A42-EB38-9544-A98B-24B1F70BFE0F}" type="pres">
      <dgm:prSet presAssocID="{E332425A-FE59-6345-8FC0-8149BAE820CB}" presName="hierRoot1" presStyleCnt="0"/>
      <dgm:spPr/>
    </dgm:pt>
    <dgm:pt modelId="{9528629C-4778-364B-B543-5B29E893248A}" type="pres">
      <dgm:prSet presAssocID="{E332425A-FE59-6345-8FC0-8149BAE820CB}" presName="composite" presStyleCnt="0"/>
      <dgm:spPr/>
    </dgm:pt>
    <dgm:pt modelId="{698B3760-DF2E-004F-BCB5-21DFBAA9DA54}" type="pres">
      <dgm:prSet presAssocID="{E332425A-FE59-6345-8FC0-8149BAE820CB}" presName="background" presStyleLbl="node0" presStyleIdx="2" presStyleCnt="3"/>
      <dgm:spPr/>
    </dgm:pt>
    <dgm:pt modelId="{EB56BF71-7B60-0346-B105-E189A1DD3DB8}" type="pres">
      <dgm:prSet presAssocID="{E332425A-FE59-6345-8FC0-8149BAE820CB}" presName="text" presStyleLbl="fgAcc0" presStyleIdx="2" presStyleCnt="3">
        <dgm:presLayoutVars>
          <dgm:chPref val="3"/>
        </dgm:presLayoutVars>
      </dgm:prSet>
      <dgm:spPr/>
    </dgm:pt>
    <dgm:pt modelId="{65DE4B25-269E-2E41-82AB-0FA5AC556A10}" type="pres">
      <dgm:prSet presAssocID="{E332425A-FE59-6345-8FC0-8149BAE820CB}" presName="hierChild2" presStyleCnt="0"/>
      <dgm:spPr/>
    </dgm:pt>
  </dgm:ptLst>
  <dgm:cxnLst>
    <dgm:cxn modelId="{05EA6F0B-7CDB-E746-B2C1-8333AA4C6E82}" type="presOf" srcId="{6308FA0E-D5CF-F349-B19B-39C3CCE0360B}" destId="{F5A9894E-FBF5-304B-975A-04BCA4E2FE19}" srcOrd="0" destOrd="0" presId="urn:microsoft.com/office/officeart/2005/8/layout/hierarchy1"/>
    <dgm:cxn modelId="{4B6A7E1A-1685-7940-AEBD-29B2E2B52C69}" type="presOf" srcId="{E5EF8689-76A5-AE46-A3F5-4838552C72DA}" destId="{AD9E68DC-0F3F-9E43-A4A7-BC7A144A1323}" srcOrd="0" destOrd="0" presId="urn:microsoft.com/office/officeart/2005/8/layout/hierarchy1"/>
    <dgm:cxn modelId="{F8EEDB2D-DA5E-AB4F-92C9-C13BA2FF59C6}" srcId="{2FBD7BCA-9D68-BB48-A398-9A52793A2C4A}" destId="{E332425A-FE59-6345-8FC0-8149BAE820CB}" srcOrd="2" destOrd="0" parTransId="{A42D31D6-8B68-7240-B2AE-8AF4502CF034}" sibTransId="{D905F24E-D425-034A-B503-C7287FDD4D0A}"/>
    <dgm:cxn modelId="{ADAD3239-1804-E340-85FE-E76A0B70DA14}" srcId="{2FBD7BCA-9D68-BB48-A398-9A52793A2C4A}" destId="{6308FA0E-D5CF-F349-B19B-39C3CCE0360B}" srcOrd="0" destOrd="0" parTransId="{8E0128BD-9B08-704A-A284-9914C69663B3}" sibTransId="{CC12D24B-90CB-2148-9296-0F7F56234434}"/>
    <dgm:cxn modelId="{A3C26D77-FC7A-CF49-884C-E9514DF0402D}" type="presOf" srcId="{E332425A-FE59-6345-8FC0-8149BAE820CB}" destId="{EB56BF71-7B60-0346-B105-E189A1DD3DB8}" srcOrd="0" destOrd="0" presId="urn:microsoft.com/office/officeart/2005/8/layout/hierarchy1"/>
    <dgm:cxn modelId="{A23143CB-4C0A-284A-920E-EB919C06CD3A}" type="presOf" srcId="{2FBD7BCA-9D68-BB48-A398-9A52793A2C4A}" destId="{58555AAF-B358-784D-BAD6-91FBD6B05304}" srcOrd="0" destOrd="0" presId="urn:microsoft.com/office/officeart/2005/8/layout/hierarchy1"/>
    <dgm:cxn modelId="{C53BEAD7-103F-EC4E-BD00-E65558D3FEC4}" srcId="{2FBD7BCA-9D68-BB48-A398-9A52793A2C4A}" destId="{E5EF8689-76A5-AE46-A3F5-4838552C72DA}" srcOrd="1" destOrd="0" parTransId="{90C61EA3-A704-C94A-B068-7D872175000B}" sibTransId="{FA344015-F7E9-7644-AAC8-6ABB35963831}"/>
    <dgm:cxn modelId="{E95136BB-F571-3B4A-B328-71ED3AB14486}" type="presParOf" srcId="{58555AAF-B358-784D-BAD6-91FBD6B05304}" destId="{14EBE5CF-CF5F-314F-93A6-AFD546369D09}" srcOrd="0" destOrd="0" presId="urn:microsoft.com/office/officeart/2005/8/layout/hierarchy1"/>
    <dgm:cxn modelId="{896C033D-0DAC-EE4B-8E29-83050738CEFC}" type="presParOf" srcId="{14EBE5CF-CF5F-314F-93A6-AFD546369D09}" destId="{0681860C-0858-D04B-BA39-57ABE9FC05CF}" srcOrd="0" destOrd="0" presId="urn:microsoft.com/office/officeart/2005/8/layout/hierarchy1"/>
    <dgm:cxn modelId="{83D0D8E2-52CB-C34C-A284-EFF5EBD54B44}" type="presParOf" srcId="{0681860C-0858-D04B-BA39-57ABE9FC05CF}" destId="{C707050E-414D-FA4C-BA69-7D5F7369646E}" srcOrd="0" destOrd="0" presId="urn:microsoft.com/office/officeart/2005/8/layout/hierarchy1"/>
    <dgm:cxn modelId="{BD0527C2-61DE-7746-98A7-80B8DCF376E7}" type="presParOf" srcId="{0681860C-0858-D04B-BA39-57ABE9FC05CF}" destId="{F5A9894E-FBF5-304B-975A-04BCA4E2FE19}" srcOrd="1" destOrd="0" presId="urn:microsoft.com/office/officeart/2005/8/layout/hierarchy1"/>
    <dgm:cxn modelId="{D586B891-67E8-7349-93BD-5834B0EA3622}" type="presParOf" srcId="{14EBE5CF-CF5F-314F-93A6-AFD546369D09}" destId="{43ACF934-FCE0-F149-B9ED-EAAFE8391432}" srcOrd="1" destOrd="0" presId="urn:microsoft.com/office/officeart/2005/8/layout/hierarchy1"/>
    <dgm:cxn modelId="{8F643C33-0B65-C247-9A75-AE4DCBE384E9}" type="presParOf" srcId="{58555AAF-B358-784D-BAD6-91FBD6B05304}" destId="{3EB2E2B5-E376-CD4E-83A8-15255F24E55B}" srcOrd="1" destOrd="0" presId="urn:microsoft.com/office/officeart/2005/8/layout/hierarchy1"/>
    <dgm:cxn modelId="{6181EA2F-93C1-D941-A15E-A9FED953833E}" type="presParOf" srcId="{3EB2E2B5-E376-CD4E-83A8-15255F24E55B}" destId="{CCF90848-02AA-9E4F-A394-0386945B9B9E}" srcOrd="0" destOrd="0" presId="urn:microsoft.com/office/officeart/2005/8/layout/hierarchy1"/>
    <dgm:cxn modelId="{931091AF-2AF8-5C4E-BE3A-A278955DAA55}" type="presParOf" srcId="{CCF90848-02AA-9E4F-A394-0386945B9B9E}" destId="{22340366-B6B9-774B-BCC9-9F39FFE9863C}" srcOrd="0" destOrd="0" presId="urn:microsoft.com/office/officeart/2005/8/layout/hierarchy1"/>
    <dgm:cxn modelId="{5061FAD4-A69C-7D4D-B00B-DBB6822A3173}" type="presParOf" srcId="{CCF90848-02AA-9E4F-A394-0386945B9B9E}" destId="{AD9E68DC-0F3F-9E43-A4A7-BC7A144A1323}" srcOrd="1" destOrd="0" presId="urn:microsoft.com/office/officeart/2005/8/layout/hierarchy1"/>
    <dgm:cxn modelId="{3A492602-BA34-BF4E-BD20-A2145E83DF80}" type="presParOf" srcId="{3EB2E2B5-E376-CD4E-83A8-15255F24E55B}" destId="{0CA7CB76-0532-9E4B-95C9-3EFC4BB262E6}" srcOrd="1" destOrd="0" presId="urn:microsoft.com/office/officeart/2005/8/layout/hierarchy1"/>
    <dgm:cxn modelId="{48A46E77-FA50-C344-A549-990813045B6C}" type="presParOf" srcId="{58555AAF-B358-784D-BAD6-91FBD6B05304}" destId="{A9CF1A42-EB38-9544-A98B-24B1F70BFE0F}" srcOrd="2" destOrd="0" presId="urn:microsoft.com/office/officeart/2005/8/layout/hierarchy1"/>
    <dgm:cxn modelId="{1CC8B00D-AC51-524D-BA84-2272757F0D01}" type="presParOf" srcId="{A9CF1A42-EB38-9544-A98B-24B1F70BFE0F}" destId="{9528629C-4778-364B-B543-5B29E893248A}" srcOrd="0" destOrd="0" presId="urn:microsoft.com/office/officeart/2005/8/layout/hierarchy1"/>
    <dgm:cxn modelId="{1E471301-4807-5141-838F-49A5B70BCB4A}" type="presParOf" srcId="{9528629C-4778-364B-B543-5B29E893248A}" destId="{698B3760-DF2E-004F-BCB5-21DFBAA9DA54}" srcOrd="0" destOrd="0" presId="urn:microsoft.com/office/officeart/2005/8/layout/hierarchy1"/>
    <dgm:cxn modelId="{D74321F1-A643-2549-B8FF-16D8BECD5272}" type="presParOf" srcId="{9528629C-4778-364B-B543-5B29E893248A}" destId="{EB56BF71-7B60-0346-B105-E189A1DD3DB8}" srcOrd="1" destOrd="0" presId="urn:microsoft.com/office/officeart/2005/8/layout/hierarchy1"/>
    <dgm:cxn modelId="{DD1EF53E-A06A-C64D-A6DC-172BAF677538}" type="presParOf" srcId="{A9CF1A42-EB38-9544-A98B-24B1F70BFE0F}" destId="{65DE4B25-269E-2E41-82AB-0FA5AC556A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3831A5-68C4-411E-93EF-2445DD32994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8A48E6E-0997-433C-A572-CC320D8E7386}">
      <dgm:prSet/>
      <dgm:spPr/>
      <dgm:t>
        <a:bodyPr/>
        <a:lstStyle/>
        <a:p>
          <a:r>
            <a:rPr lang="en-US" dirty="0"/>
            <a:t>Development of precoordinated terminology content</a:t>
          </a:r>
        </a:p>
      </dgm:t>
    </dgm:pt>
    <dgm:pt modelId="{B38B8A23-4ABB-4127-88A3-BC85F9395138}" type="parTrans" cxnId="{E7D5C2B1-579A-4D7B-B497-ED963D6A44B1}">
      <dgm:prSet/>
      <dgm:spPr/>
      <dgm:t>
        <a:bodyPr/>
        <a:lstStyle/>
        <a:p>
          <a:endParaRPr lang="en-US"/>
        </a:p>
      </dgm:t>
    </dgm:pt>
    <dgm:pt modelId="{169A7C69-1C51-4A09-BB61-8603A697977A}" type="sibTrans" cxnId="{E7D5C2B1-579A-4D7B-B497-ED963D6A44B1}">
      <dgm:prSet/>
      <dgm:spPr/>
      <dgm:t>
        <a:bodyPr/>
        <a:lstStyle/>
        <a:p>
          <a:endParaRPr lang="en-US"/>
        </a:p>
      </dgm:t>
    </dgm:pt>
    <dgm:pt modelId="{43698C91-5D5F-404A-9251-DF2C0D44CF73}">
      <dgm:prSet/>
      <dgm:spPr/>
      <dgm:t>
        <a:bodyPr/>
        <a:lstStyle/>
        <a:p>
          <a:r>
            <a:rPr lang="en-US" dirty="0"/>
            <a:t>Authoring and validation of SNOMED CT expressions, constraints and queries</a:t>
          </a:r>
        </a:p>
      </dgm:t>
    </dgm:pt>
    <dgm:pt modelId="{6CA09B19-4A27-4FBC-BA2F-325DFCCC08EE}" type="parTrans" cxnId="{40739BE0-B023-4A97-9C23-3D1FBC83576C}">
      <dgm:prSet/>
      <dgm:spPr/>
      <dgm:t>
        <a:bodyPr/>
        <a:lstStyle/>
        <a:p>
          <a:endParaRPr lang="en-US"/>
        </a:p>
      </dgm:t>
    </dgm:pt>
    <dgm:pt modelId="{BC6588F1-58D4-4493-A8BF-DC026195F504}" type="sibTrans" cxnId="{40739BE0-B023-4A97-9C23-3D1FBC83576C}">
      <dgm:prSet/>
      <dgm:spPr/>
      <dgm:t>
        <a:bodyPr/>
        <a:lstStyle/>
        <a:p>
          <a:endParaRPr lang="en-US"/>
        </a:p>
      </dgm:t>
    </dgm:pt>
    <dgm:pt modelId="{60E9B514-29D6-4002-8C59-38C8CFA8CD52}">
      <dgm:prSet/>
      <dgm:spPr/>
      <dgm:t>
        <a:bodyPr/>
        <a:lstStyle/>
        <a:p>
          <a:r>
            <a:rPr lang="en-US" dirty="0"/>
            <a:t>Natural Language Processing</a:t>
          </a:r>
        </a:p>
      </dgm:t>
    </dgm:pt>
    <dgm:pt modelId="{ED101FA7-730A-4E2A-81FF-582D0F8DF7B2}" type="parTrans" cxnId="{F0996EC9-B3FF-46A9-AE68-74ADCF3E4D71}">
      <dgm:prSet/>
      <dgm:spPr/>
      <dgm:t>
        <a:bodyPr/>
        <a:lstStyle/>
        <a:p>
          <a:endParaRPr lang="en-US"/>
        </a:p>
      </dgm:t>
    </dgm:pt>
    <dgm:pt modelId="{FF188749-6EDD-40FA-A4CC-24AAB48A5A7B}" type="sibTrans" cxnId="{F0996EC9-B3FF-46A9-AE68-74ADCF3E4D71}">
      <dgm:prSet/>
      <dgm:spPr/>
      <dgm:t>
        <a:bodyPr/>
        <a:lstStyle/>
        <a:p>
          <a:endParaRPr lang="en-US"/>
        </a:p>
      </dgm:t>
    </dgm:pt>
    <dgm:pt modelId="{A740017D-7A79-47A7-933A-6C43FAD0D4DD}">
      <dgm:prSet/>
      <dgm:spPr/>
      <dgm:t>
        <a:bodyPr/>
        <a:lstStyle/>
        <a:p>
          <a:r>
            <a:rPr lang="en-US" dirty="0"/>
            <a:t>Terminology binding to information models for data capture and semantic interoperability</a:t>
          </a:r>
        </a:p>
      </dgm:t>
    </dgm:pt>
    <dgm:pt modelId="{1F8383B4-72A5-4D8F-A987-3C65C4153087}" type="parTrans" cxnId="{A4DB67B1-9B9B-4DFB-BA3E-A18E2A082A74}">
      <dgm:prSet/>
      <dgm:spPr/>
      <dgm:t>
        <a:bodyPr/>
        <a:lstStyle/>
        <a:p>
          <a:endParaRPr lang="en-US"/>
        </a:p>
      </dgm:t>
    </dgm:pt>
    <dgm:pt modelId="{4796EF26-D512-4747-8CEA-C74BA72409FC}" type="sibTrans" cxnId="{A4DB67B1-9B9B-4DFB-BA3E-A18E2A082A74}">
      <dgm:prSet/>
      <dgm:spPr/>
      <dgm:t>
        <a:bodyPr/>
        <a:lstStyle/>
        <a:p>
          <a:endParaRPr lang="en-US"/>
        </a:p>
      </dgm:t>
    </dgm:pt>
    <dgm:pt modelId="{2A5961BB-C06D-4BEE-BE7F-5B1CE27A2D78}" type="pres">
      <dgm:prSet presAssocID="{C43831A5-68C4-411E-93EF-2445DD329943}" presName="root" presStyleCnt="0">
        <dgm:presLayoutVars>
          <dgm:dir/>
          <dgm:resizeHandles val="exact"/>
        </dgm:presLayoutVars>
      </dgm:prSet>
      <dgm:spPr/>
    </dgm:pt>
    <dgm:pt modelId="{000CCEAD-AFDD-44A8-80D5-5AE9579627ED}" type="pres">
      <dgm:prSet presAssocID="{A8A48E6E-0997-433C-A572-CC320D8E7386}" presName="compNode" presStyleCnt="0"/>
      <dgm:spPr/>
    </dgm:pt>
    <dgm:pt modelId="{73A5147A-9EDC-4B61-BAF6-8235FE51A58E}" type="pres">
      <dgm:prSet presAssocID="{A8A48E6E-0997-433C-A572-CC320D8E738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A0E7C7E7-B2E8-4140-889E-7FE8E00BE8E2}" type="pres">
      <dgm:prSet presAssocID="{A8A48E6E-0997-433C-A572-CC320D8E7386}" presName="spaceRect" presStyleCnt="0"/>
      <dgm:spPr/>
    </dgm:pt>
    <dgm:pt modelId="{35AC3D9A-F4AD-45BC-B7C0-4714AB2980B2}" type="pres">
      <dgm:prSet presAssocID="{A8A48E6E-0997-433C-A572-CC320D8E7386}" presName="textRect" presStyleLbl="revTx" presStyleIdx="0" presStyleCnt="4">
        <dgm:presLayoutVars>
          <dgm:chMax val="1"/>
          <dgm:chPref val="1"/>
        </dgm:presLayoutVars>
      </dgm:prSet>
      <dgm:spPr/>
    </dgm:pt>
    <dgm:pt modelId="{1A292576-926B-49D3-A3EB-02C8EBE9DF20}" type="pres">
      <dgm:prSet presAssocID="{169A7C69-1C51-4A09-BB61-8603A697977A}" presName="sibTrans" presStyleCnt="0"/>
      <dgm:spPr/>
    </dgm:pt>
    <dgm:pt modelId="{2527E212-CF5B-49FC-A7BE-F4E78B91A3B8}" type="pres">
      <dgm:prSet presAssocID="{43698C91-5D5F-404A-9251-DF2C0D44CF73}" presName="compNode" presStyleCnt="0"/>
      <dgm:spPr/>
    </dgm:pt>
    <dgm:pt modelId="{A69E136A-0E15-467E-B46C-6546E3FC0401}" type="pres">
      <dgm:prSet presAssocID="{43698C91-5D5F-404A-9251-DF2C0D44CF7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CEE49258-D1B9-42C9-AA68-95CA0D47D9E2}" type="pres">
      <dgm:prSet presAssocID="{43698C91-5D5F-404A-9251-DF2C0D44CF73}" presName="spaceRect" presStyleCnt="0"/>
      <dgm:spPr/>
    </dgm:pt>
    <dgm:pt modelId="{E59085C3-DD12-4367-95C3-9D86B2514C61}" type="pres">
      <dgm:prSet presAssocID="{43698C91-5D5F-404A-9251-DF2C0D44CF73}" presName="textRect" presStyleLbl="revTx" presStyleIdx="1" presStyleCnt="4">
        <dgm:presLayoutVars>
          <dgm:chMax val="1"/>
          <dgm:chPref val="1"/>
        </dgm:presLayoutVars>
      </dgm:prSet>
      <dgm:spPr/>
    </dgm:pt>
    <dgm:pt modelId="{74A76539-B211-465A-A2E4-6F44F642AA40}" type="pres">
      <dgm:prSet presAssocID="{BC6588F1-58D4-4493-A8BF-DC026195F504}" presName="sibTrans" presStyleCnt="0"/>
      <dgm:spPr/>
    </dgm:pt>
    <dgm:pt modelId="{3808EEBA-4FBB-457D-9832-54B0AAB60E9D}" type="pres">
      <dgm:prSet presAssocID="{60E9B514-29D6-4002-8C59-38C8CFA8CD52}" presName="compNode" presStyleCnt="0"/>
      <dgm:spPr/>
    </dgm:pt>
    <dgm:pt modelId="{DC641374-8821-452E-B928-1999F6025F83}" type="pres">
      <dgm:prSet presAssocID="{60E9B514-29D6-4002-8C59-38C8CFA8CD5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0360179-249C-4D77-8C89-26712FFE4A79}" type="pres">
      <dgm:prSet presAssocID="{60E9B514-29D6-4002-8C59-38C8CFA8CD52}" presName="spaceRect" presStyleCnt="0"/>
      <dgm:spPr/>
    </dgm:pt>
    <dgm:pt modelId="{4BE5BF7E-9D22-4BFB-8AFA-C5788762B4B0}" type="pres">
      <dgm:prSet presAssocID="{60E9B514-29D6-4002-8C59-38C8CFA8CD52}" presName="textRect" presStyleLbl="revTx" presStyleIdx="2" presStyleCnt="4">
        <dgm:presLayoutVars>
          <dgm:chMax val="1"/>
          <dgm:chPref val="1"/>
        </dgm:presLayoutVars>
      </dgm:prSet>
      <dgm:spPr/>
    </dgm:pt>
    <dgm:pt modelId="{EF53D578-6B47-4A0F-AAD2-BEA3592EA852}" type="pres">
      <dgm:prSet presAssocID="{FF188749-6EDD-40FA-A4CC-24AAB48A5A7B}" presName="sibTrans" presStyleCnt="0"/>
      <dgm:spPr/>
    </dgm:pt>
    <dgm:pt modelId="{8C04BF5B-093D-4262-ACD1-7B5A51C58FB9}" type="pres">
      <dgm:prSet presAssocID="{A740017D-7A79-47A7-933A-6C43FAD0D4DD}" presName="compNode" presStyleCnt="0"/>
      <dgm:spPr/>
    </dgm:pt>
    <dgm:pt modelId="{813B4653-F900-4E2E-A3EC-D9A8B4E64AA3}" type="pres">
      <dgm:prSet presAssocID="{A740017D-7A79-47A7-933A-6C43FAD0D4D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59C66D07-3006-43A5-B018-C129BDCE5248}" type="pres">
      <dgm:prSet presAssocID="{A740017D-7A79-47A7-933A-6C43FAD0D4DD}" presName="spaceRect" presStyleCnt="0"/>
      <dgm:spPr/>
    </dgm:pt>
    <dgm:pt modelId="{D3A2EE45-3CD0-4608-9EAB-889B6D3FAA7E}" type="pres">
      <dgm:prSet presAssocID="{A740017D-7A79-47A7-933A-6C43FAD0D4D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C33341D-5D5B-4FFB-8673-9B72AA3D23BE}" type="presOf" srcId="{A8A48E6E-0997-433C-A572-CC320D8E7386}" destId="{35AC3D9A-F4AD-45BC-B7C0-4714AB2980B2}" srcOrd="0" destOrd="0" presId="urn:microsoft.com/office/officeart/2018/2/layout/IconLabelList"/>
    <dgm:cxn modelId="{53DC3B2C-1C75-4CC8-B578-65816361D02B}" type="presOf" srcId="{60E9B514-29D6-4002-8C59-38C8CFA8CD52}" destId="{4BE5BF7E-9D22-4BFB-8AFA-C5788762B4B0}" srcOrd="0" destOrd="0" presId="urn:microsoft.com/office/officeart/2018/2/layout/IconLabelList"/>
    <dgm:cxn modelId="{92F75A45-474D-4B1F-9E6B-D29A8B159735}" type="presOf" srcId="{A740017D-7A79-47A7-933A-6C43FAD0D4DD}" destId="{D3A2EE45-3CD0-4608-9EAB-889B6D3FAA7E}" srcOrd="0" destOrd="0" presId="urn:microsoft.com/office/officeart/2018/2/layout/IconLabelList"/>
    <dgm:cxn modelId="{ED961268-F708-468F-9E35-0FB3EFC8F978}" type="presOf" srcId="{C43831A5-68C4-411E-93EF-2445DD329943}" destId="{2A5961BB-C06D-4BEE-BE7F-5B1CE27A2D78}" srcOrd="0" destOrd="0" presId="urn:microsoft.com/office/officeart/2018/2/layout/IconLabelList"/>
    <dgm:cxn modelId="{14CBEDA4-5C3D-4BE3-AEF6-D17C1D02F526}" type="presOf" srcId="{43698C91-5D5F-404A-9251-DF2C0D44CF73}" destId="{E59085C3-DD12-4367-95C3-9D86B2514C61}" srcOrd="0" destOrd="0" presId="urn:microsoft.com/office/officeart/2018/2/layout/IconLabelList"/>
    <dgm:cxn modelId="{A4DB67B1-9B9B-4DFB-BA3E-A18E2A082A74}" srcId="{C43831A5-68C4-411E-93EF-2445DD329943}" destId="{A740017D-7A79-47A7-933A-6C43FAD0D4DD}" srcOrd="3" destOrd="0" parTransId="{1F8383B4-72A5-4D8F-A987-3C65C4153087}" sibTransId="{4796EF26-D512-4747-8CEA-C74BA72409FC}"/>
    <dgm:cxn modelId="{E7D5C2B1-579A-4D7B-B497-ED963D6A44B1}" srcId="{C43831A5-68C4-411E-93EF-2445DD329943}" destId="{A8A48E6E-0997-433C-A572-CC320D8E7386}" srcOrd="0" destOrd="0" parTransId="{B38B8A23-4ABB-4127-88A3-BC85F9395138}" sibTransId="{169A7C69-1C51-4A09-BB61-8603A697977A}"/>
    <dgm:cxn modelId="{F0996EC9-B3FF-46A9-AE68-74ADCF3E4D71}" srcId="{C43831A5-68C4-411E-93EF-2445DD329943}" destId="{60E9B514-29D6-4002-8C59-38C8CFA8CD52}" srcOrd="2" destOrd="0" parTransId="{ED101FA7-730A-4E2A-81FF-582D0F8DF7B2}" sibTransId="{FF188749-6EDD-40FA-A4CC-24AAB48A5A7B}"/>
    <dgm:cxn modelId="{40739BE0-B023-4A97-9C23-3D1FBC83576C}" srcId="{C43831A5-68C4-411E-93EF-2445DD329943}" destId="{43698C91-5D5F-404A-9251-DF2C0D44CF73}" srcOrd="1" destOrd="0" parTransId="{6CA09B19-4A27-4FBC-BA2F-325DFCCC08EE}" sibTransId="{BC6588F1-58D4-4493-A8BF-DC026195F504}"/>
    <dgm:cxn modelId="{8F1001A2-DE76-4CDC-9DBF-95BC9457FC82}" type="presParOf" srcId="{2A5961BB-C06D-4BEE-BE7F-5B1CE27A2D78}" destId="{000CCEAD-AFDD-44A8-80D5-5AE9579627ED}" srcOrd="0" destOrd="0" presId="urn:microsoft.com/office/officeart/2018/2/layout/IconLabelList"/>
    <dgm:cxn modelId="{1F701DB9-646F-4A1D-B70C-159864BE69C5}" type="presParOf" srcId="{000CCEAD-AFDD-44A8-80D5-5AE9579627ED}" destId="{73A5147A-9EDC-4B61-BAF6-8235FE51A58E}" srcOrd="0" destOrd="0" presId="urn:microsoft.com/office/officeart/2018/2/layout/IconLabelList"/>
    <dgm:cxn modelId="{40152591-4047-4BEB-B7F4-E4967353017F}" type="presParOf" srcId="{000CCEAD-AFDD-44A8-80D5-5AE9579627ED}" destId="{A0E7C7E7-B2E8-4140-889E-7FE8E00BE8E2}" srcOrd="1" destOrd="0" presId="urn:microsoft.com/office/officeart/2018/2/layout/IconLabelList"/>
    <dgm:cxn modelId="{A818296F-BF19-4E1E-9BBC-9914B4A765BC}" type="presParOf" srcId="{000CCEAD-AFDD-44A8-80D5-5AE9579627ED}" destId="{35AC3D9A-F4AD-45BC-B7C0-4714AB2980B2}" srcOrd="2" destOrd="0" presId="urn:microsoft.com/office/officeart/2018/2/layout/IconLabelList"/>
    <dgm:cxn modelId="{ACC2014C-138B-4942-9AC3-D371C9B4E1BB}" type="presParOf" srcId="{2A5961BB-C06D-4BEE-BE7F-5B1CE27A2D78}" destId="{1A292576-926B-49D3-A3EB-02C8EBE9DF20}" srcOrd="1" destOrd="0" presId="urn:microsoft.com/office/officeart/2018/2/layout/IconLabelList"/>
    <dgm:cxn modelId="{F68EBFFB-692D-4248-B8FB-08C9F7D706A5}" type="presParOf" srcId="{2A5961BB-C06D-4BEE-BE7F-5B1CE27A2D78}" destId="{2527E212-CF5B-49FC-A7BE-F4E78B91A3B8}" srcOrd="2" destOrd="0" presId="urn:microsoft.com/office/officeart/2018/2/layout/IconLabelList"/>
    <dgm:cxn modelId="{562347C3-E131-4C75-8C74-00972383D509}" type="presParOf" srcId="{2527E212-CF5B-49FC-A7BE-F4E78B91A3B8}" destId="{A69E136A-0E15-467E-B46C-6546E3FC0401}" srcOrd="0" destOrd="0" presId="urn:microsoft.com/office/officeart/2018/2/layout/IconLabelList"/>
    <dgm:cxn modelId="{9F12970E-4D98-4706-A0D9-1A7F4CF6705F}" type="presParOf" srcId="{2527E212-CF5B-49FC-A7BE-F4E78B91A3B8}" destId="{CEE49258-D1B9-42C9-AA68-95CA0D47D9E2}" srcOrd="1" destOrd="0" presId="urn:microsoft.com/office/officeart/2018/2/layout/IconLabelList"/>
    <dgm:cxn modelId="{69613B2F-AD41-4FC4-932B-647FF4E6646D}" type="presParOf" srcId="{2527E212-CF5B-49FC-A7BE-F4E78B91A3B8}" destId="{E59085C3-DD12-4367-95C3-9D86B2514C61}" srcOrd="2" destOrd="0" presId="urn:microsoft.com/office/officeart/2018/2/layout/IconLabelList"/>
    <dgm:cxn modelId="{8155B210-6850-4788-AA44-B66E4B3B0A6A}" type="presParOf" srcId="{2A5961BB-C06D-4BEE-BE7F-5B1CE27A2D78}" destId="{74A76539-B211-465A-A2E4-6F44F642AA40}" srcOrd="3" destOrd="0" presId="urn:microsoft.com/office/officeart/2018/2/layout/IconLabelList"/>
    <dgm:cxn modelId="{F3D31446-AB9D-4497-9843-AF671B4EDB76}" type="presParOf" srcId="{2A5961BB-C06D-4BEE-BE7F-5B1CE27A2D78}" destId="{3808EEBA-4FBB-457D-9832-54B0AAB60E9D}" srcOrd="4" destOrd="0" presId="urn:microsoft.com/office/officeart/2018/2/layout/IconLabelList"/>
    <dgm:cxn modelId="{942708A3-BF23-4F52-B5FB-DC43C30B6320}" type="presParOf" srcId="{3808EEBA-4FBB-457D-9832-54B0AAB60E9D}" destId="{DC641374-8821-452E-B928-1999F6025F83}" srcOrd="0" destOrd="0" presId="urn:microsoft.com/office/officeart/2018/2/layout/IconLabelList"/>
    <dgm:cxn modelId="{9FD816D4-F705-4B55-9027-32535AEF1FC4}" type="presParOf" srcId="{3808EEBA-4FBB-457D-9832-54B0AAB60E9D}" destId="{70360179-249C-4D77-8C89-26712FFE4A79}" srcOrd="1" destOrd="0" presId="urn:microsoft.com/office/officeart/2018/2/layout/IconLabelList"/>
    <dgm:cxn modelId="{5DB49C78-15E0-48EE-A38B-CCB555B253FA}" type="presParOf" srcId="{3808EEBA-4FBB-457D-9832-54B0AAB60E9D}" destId="{4BE5BF7E-9D22-4BFB-8AFA-C5788762B4B0}" srcOrd="2" destOrd="0" presId="urn:microsoft.com/office/officeart/2018/2/layout/IconLabelList"/>
    <dgm:cxn modelId="{9D38F4F7-6448-480D-91B5-945E0089F788}" type="presParOf" srcId="{2A5961BB-C06D-4BEE-BE7F-5B1CE27A2D78}" destId="{EF53D578-6B47-4A0F-AAD2-BEA3592EA852}" srcOrd="5" destOrd="0" presId="urn:microsoft.com/office/officeart/2018/2/layout/IconLabelList"/>
    <dgm:cxn modelId="{B9C4D3EA-DDAD-4FE5-9739-7650E5C3123B}" type="presParOf" srcId="{2A5961BB-C06D-4BEE-BE7F-5B1CE27A2D78}" destId="{8C04BF5B-093D-4262-ACD1-7B5A51C58FB9}" srcOrd="6" destOrd="0" presId="urn:microsoft.com/office/officeart/2018/2/layout/IconLabelList"/>
    <dgm:cxn modelId="{D56A2A04-987C-4D25-8E4E-BF2B6B75EE18}" type="presParOf" srcId="{8C04BF5B-093D-4262-ACD1-7B5A51C58FB9}" destId="{813B4653-F900-4E2E-A3EC-D9A8B4E64AA3}" srcOrd="0" destOrd="0" presId="urn:microsoft.com/office/officeart/2018/2/layout/IconLabelList"/>
    <dgm:cxn modelId="{4ED1E27F-3251-407B-9F25-AAACA4ED310B}" type="presParOf" srcId="{8C04BF5B-093D-4262-ACD1-7B5A51C58FB9}" destId="{59C66D07-3006-43A5-B018-C129BDCE5248}" srcOrd="1" destOrd="0" presId="urn:microsoft.com/office/officeart/2018/2/layout/IconLabelList"/>
    <dgm:cxn modelId="{E63E15A9-8624-434E-AF33-BAE1704AAFF2}" type="presParOf" srcId="{8C04BF5B-093D-4262-ACD1-7B5A51C58FB9}" destId="{D3A2EE45-3CD0-4608-9EAB-889B6D3FAA7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DD32BE-95AD-4C77-A0D7-F36E31E7EBBC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DFC52B-782C-4614-B9C1-3AE312B68A92}">
      <dgm:prSet/>
      <dgm:spPr/>
      <dgm:t>
        <a:bodyPr/>
        <a:lstStyle/>
        <a:p>
          <a:r>
            <a:rPr lang="en-US" dirty="0"/>
            <a:t>Recording at the point of care with patient</a:t>
          </a:r>
        </a:p>
      </dgm:t>
    </dgm:pt>
    <dgm:pt modelId="{9AE30E4C-CADC-4941-B0B0-C5189BB07864}" type="parTrans" cxnId="{76AF1E32-37C7-4F97-A991-4D3EC39DA015}">
      <dgm:prSet/>
      <dgm:spPr/>
      <dgm:t>
        <a:bodyPr/>
        <a:lstStyle/>
        <a:p>
          <a:endParaRPr lang="en-US"/>
        </a:p>
      </dgm:t>
    </dgm:pt>
    <dgm:pt modelId="{09B6BE13-4F29-46E5-A01B-7494F5E9FA56}" type="sibTrans" cxnId="{76AF1E32-37C7-4F97-A991-4D3EC39DA015}">
      <dgm:prSet/>
      <dgm:spPr/>
      <dgm:t>
        <a:bodyPr/>
        <a:lstStyle/>
        <a:p>
          <a:endParaRPr lang="en-US"/>
        </a:p>
      </dgm:t>
    </dgm:pt>
    <dgm:pt modelId="{4B5AA9DA-7459-4529-A014-3B352B447260}">
      <dgm:prSet/>
      <dgm:spPr/>
      <dgm:t>
        <a:bodyPr/>
        <a:lstStyle/>
        <a:p>
          <a:r>
            <a:rPr lang="en-US" dirty="0"/>
            <a:t>Storage</a:t>
          </a:r>
        </a:p>
      </dgm:t>
    </dgm:pt>
    <dgm:pt modelId="{BD7BA569-B8FE-4DBF-A98F-29D2BF4353FB}" type="parTrans" cxnId="{4CAD9592-7B3B-448B-955E-A84EE6698BB2}">
      <dgm:prSet/>
      <dgm:spPr/>
      <dgm:t>
        <a:bodyPr/>
        <a:lstStyle/>
        <a:p>
          <a:endParaRPr lang="en-US"/>
        </a:p>
      </dgm:t>
    </dgm:pt>
    <dgm:pt modelId="{BCDB4F17-9F37-4263-8662-78CDAD24B3DE}" type="sibTrans" cxnId="{4CAD9592-7B3B-448B-955E-A84EE6698BB2}">
      <dgm:prSet/>
      <dgm:spPr/>
      <dgm:t>
        <a:bodyPr/>
        <a:lstStyle/>
        <a:p>
          <a:endParaRPr lang="en-US"/>
        </a:p>
      </dgm:t>
    </dgm:pt>
    <dgm:pt modelId="{57D022CE-039E-4C13-A18B-382092FD3080}">
      <dgm:prSet/>
      <dgm:spPr/>
      <dgm:t>
        <a:bodyPr/>
        <a:lstStyle/>
        <a:p>
          <a:r>
            <a:rPr lang="en-US" dirty="0"/>
            <a:t>Data exchange</a:t>
          </a:r>
        </a:p>
      </dgm:t>
    </dgm:pt>
    <dgm:pt modelId="{48F4F236-B5D6-43E6-8653-54FEC23B0699}" type="parTrans" cxnId="{25844753-7CC7-49A8-BFC7-EC54E21A0238}">
      <dgm:prSet/>
      <dgm:spPr/>
      <dgm:t>
        <a:bodyPr/>
        <a:lstStyle/>
        <a:p>
          <a:endParaRPr lang="en-US"/>
        </a:p>
      </dgm:t>
    </dgm:pt>
    <dgm:pt modelId="{D2E73242-74C5-4ABD-8CAD-71FE0B648528}" type="sibTrans" cxnId="{25844753-7CC7-49A8-BFC7-EC54E21A0238}">
      <dgm:prSet/>
      <dgm:spPr/>
      <dgm:t>
        <a:bodyPr/>
        <a:lstStyle/>
        <a:p>
          <a:endParaRPr lang="en-US"/>
        </a:p>
      </dgm:t>
    </dgm:pt>
    <dgm:pt modelId="{7A9B7A04-7969-4FF3-A426-C15030240B05}">
      <dgm:prSet/>
      <dgm:spPr/>
      <dgm:t>
        <a:bodyPr/>
        <a:lstStyle/>
        <a:p>
          <a:r>
            <a:rPr lang="en-US" dirty="0"/>
            <a:t>Analytics</a:t>
          </a:r>
        </a:p>
      </dgm:t>
    </dgm:pt>
    <dgm:pt modelId="{D86326CA-9ACE-4DAB-8CC6-D80549658A3F}" type="parTrans" cxnId="{AE3134C0-1A1F-4593-AB8D-E6E78D8625A9}">
      <dgm:prSet/>
      <dgm:spPr/>
      <dgm:t>
        <a:bodyPr/>
        <a:lstStyle/>
        <a:p>
          <a:endParaRPr lang="en-US"/>
        </a:p>
      </dgm:t>
    </dgm:pt>
    <dgm:pt modelId="{4DEE5F1D-8FB8-423E-B50E-863097EFD808}" type="sibTrans" cxnId="{AE3134C0-1A1F-4593-AB8D-E6E78D8625A9}">
      <dgm:prSet/>
      <dgm:spPr/>
      <dgm:t>
        <a:bodyPr/>
        <a:lstStyle/>
        <a:p>
          <a:endParaRPr lang="en-US"/>
        </a:p>
      </dgm:t>
    </dgm:pt>
    <dgm:pt modelId="{710FE142-7659-4E10-9B08-F23D901C9D0D}">
      <dgm:prSet/>
      <dgm:spPr/>
      <dgm:t>
        <a:bodyPr/>
        <a:lstStyle/>
        <a:p>
          <a:r>
            <a:rPr lang="en-US" dirty="0"/>
            <a:t>Communication and sharing</a:t>
          </a:r>
        </a:p>
      </dgm:t>
    </dgm:pt>
    <dgm:pt modelId="{E8EC3848-F293-4C54-B345-BC694E9C92B5}" type="parTrans" cxnId="{5A80D359-683F-46D9-ADE9-52EF26352C88}">
      <dgm:prSet/>
      <dgm:spPr/>
      <dgm:t>
        <a:bodyPr/>
        <a:lstStyle/>
        <a:p>
          <a:endParaRPr lang="en-US"/>
        </a:p>
      </dgm:t>
    </dgm:pt>
    <dgm:pt modelId="{9821611E-E416-4462-B7EB-B93A605CA261}" type="sibTrans" cxnId="{5A80D359-683F-46D9-ADE9-52EF26352C88}">
      <dgm:prSet/>
      <dgm:spPr/>
      <dgm:t>
        <a:bodyPr/>
        <a:lstStyle/>
        <a:p>
          <a:endParaRPr lang="en-US"/>
        </a:p>
      </dgm:t>
    </dgm:pt>
    <dgm:pt modelId="{616F7950-6055-2744-87FF-2FA6D7106FA9}" type="pres">
      <dgm:prSet presAssocID="{B6DD32BE-95AD-4C77-A0D7-F36E31E7EBBC}" presName="Name0" presStyleCnt="0">
        <dgm:presLayoutVars>
          <dgm:dir/>
          <dgm:animLvl val="lvl"/>
          <dgm:resizeHandles val="exact"/>
        </dgm:presLayoutVars>
      </dgm:prSet>
      <dgm:spPr/>
    </dgm:pt>
    <dgm:pt modelId="{C817F997-894F-A847-883A-18D100994C25}" type="pres">
      <dgm:prSet presAssocID="{57D022CE-039E-4C13-A18B-382092FD3080}" presName="boxAndChildren" presStyleCnt="0"/>
      <dgm:spPr/>
    </dgm:pt>
    <dgm:pt modelId="{0FF648B4-03DE-3046-AA86-369BB5E75E23}" type="pres">
      <dgm:prSet presAssocID="{57D022CE-039E-4C13-A18B-382092FD3080}" presName="parentTextBox" presStyleLbl="alignNode1" presStyleIdx="0" presStyleCnt="3"/>
      <dgm:spPr/>
    </dgm:pt>
    <dgm:pt modelId="{04A16858-96AE-C740-9D98-D01D580B42AB}" type="pres">
      <dgm:prSet presAssocID="{57D022CE-039E-4C13-A18B-382092FD3080}" presName="descendantBox" presStyleLbl="bgAccFollowNode1" presStyleIdx="0" presStyleCnt="3"/>
      <dgm:spPr/>
    </dgm:pt>
    <dgm:pt modelId="{2F661F2E-04B1-5C45-B15E-E3690EA8ECC2}" type="pres">
      <dgm:prSet presAssocID="{BCDB4F17-9F37-4263-8662-78CDAD24B3DE}" presName="sp" presStyleCnt="0"/>
      <dgm:spPr/>
    </dgm:pt>
    <dgm:pt modelId="{52DE2C1B-3CFD-5D40-89CF-AE0659D5706E}" type="pres">
      <dgm:prSet presAssocID="{4B5AA9DA-7459-4529-A014-3B352B447260}" presName="arrowAndChildren" presStyleCnt="0"/>
      <dgm:spPr/>
    </dgm:pt>
    <dgm:pt modelId="{55C7499E-0317-044D-84B1-646BB954DB1D}" type="pres">
      <dgm:prSet presAssocID="{4B5AA9DA-7459-4529-A014-3B352B447260}" presName="parentTextArrow" presStyleLbl="node1" presStyleIdx="0" presStyleCnt="2"/>
      <dgm:spPr/>
    </dgm:pt>
    <dgm:pt modelId="{4CB45F76-2455-C34C-B7FD-917A0AA8B94D}" type="pres">
      <dgm:prSet presAssocID="{4B5AA9DA-7459-4529-A014-3B352B447260}" presName="arrow" presStyleLbl="alignNode1" presStyleIdx="1" presStyleCnt="3"/>
      <dgm:spPr/>
    </dgm:pt>
    <dgm:pt modelId="{91913441-8D75-8A41-996A-55205A13BF1B}" type="pres">
      <dgm:prSet presAssocID="{4B5AA9DA-7459-4529-A014-3B352B447260}" presName="descendantArrow" presStyleLbl="bgAccFollowNode1" presStyleIdx="1" presStyleCnt="3"/>
      <dgm:spPr/>
    </dgm:pt>
    <dgm:pt modelId="{FFAE6FA6-075A-7645-A936-930E4AD0E258}" type="pres">
      <dgm:prSet presAssocID="{09B6BE13-4F29-46E5-A01B-7494F5E9FA56}" presName="sp" presStyleCnt="0"/>
      <dgm:spPr/>
    </dgm:pt>
    <dgm:pt modelId="{14FB41E5-5C94-C044-B088-832AD315F88A}" type="pres">
      <dgm:prSet presAssocID="{F6DFC52B-782C-4614-B9C1-3AE312B68A92}" presName="arrowAndChildren" presStyleCnt="0"/>
      <dgm:spPr/>
    </dgm:pt>
    <dgm:pt modelId="{E1B772CA-F625-C644-BB68-DEE28F3AD0F4}" type="pres">
      <dgm:prSet presAssocID="{F6DFC52B-782C-4614-B9C1-3AE312B68A92}" presName="parentTextArrow" presStyleLbl="node1" presStyleIdx="1" presStyleCnt="2"/>
      <dgm:spPr/>
    </dgm:pt>
    <dgm:pt modelId="{5AFD05FE-09D1-224B-BC9A-8AE717731717}" type="pres">
      <dgm:prSet presAssocID="{F6DFC52B-782C-4614-B9C1-3AE312B68A92}" presName="arrow" presStyleLbl="alignNode1" presStyleIdx="2" presStyleCnt="3"/>
      <dgm:spPr/>
    </dgm:pt>
    <dgm:pt modelId="{73A0CFDE-62A6-AB4F-B3C2-C9D15A0F01BA}" type="pres">
      <dgm:prSet presAssocID="{F6DFC52B-782C-4614-B9C1-3AE312B68A92}" presName="descendantArrow" presStyleLbl="bgAccFollowNode1" presStyleIdx="2" presStyleCnt="3"/>
      <dgm:spPr/>
    </dgm:pt>
  </dgm:ptLst>
  <dgm:cxnLst>
    <dgm:cxn modelId="{FBDE4731-04D4-9E47-8F5C-08BAC0D9D634}" type="presOf" srcId="{4B5AA9DA-7459-4529-A014-3B352B447260}" destId="{55C7499E-0317-044D-84B1-646BB954DB1D}" srcOrd="0" destOrd="0" presId="urn:microsoft.com/office/officeart/2016/7/layout/VerticalDownArrowProcess"/>
    <dgm:cxn modelId="{76AF1E32-37C7-4F97-A991-4D3EC39DA015}" srcId="{B6DD32BE-95AD-4C77-A0D7-F36E31E7EBBC}" destId="{F6DFC52B-782C-4614-B9C1-3AE312B68A92}" srcOrd="0" destOrd="0" parTransId="{9AE30E4C-CADC-4941-B0B0-C5189BB07864}" sibTransId="{09B6BE13-4F29-46E5-A01B-7494F5E9FA56}"/>
    <dgm:cxn modelId="{25844753-7CC7-49A8-BFC7-EC54E21A0238}" srcId="{B6DD32BE-95AD-4C77-A0D7-F36E31E7EBBC}" destId="{57D022CE-039E-4C13-A18B-382092FD3080}" srcOrd="2" destOrd="0" parTransId="{48F4F236-B5D6-43E6-8653-54FEC23B0699}" sibTransId="{D2E73242-74C5-4ABD-8CAD-71FE0B648528}"/>
    <dgm:cxn modelId="{86B2D753-BF9A-B74D-9D2A-CB17D4228DC2}" type="presOf" srcId="{710FE142-7659-4E10-9B08-F23D901C9D0D}" destId="{04A16858-96AE-C740-9D98-D01D580B42AB}" srcOrd="0" destOrd="1" presId="urn:microsoft.com/office/officeart/2016/7/layout/VerticalDownArrowProcess"/>
    <dgm:cxn modelId="{5A80D359-683F-46D9-ADE9-52EF26352C88}" srcId="{57D022CE-039E-4C13-A18B-382092FD3080}" destId="{710FE142-7659-4E10-9B08-F23D901C9D0D}" srcOrd="1" destOrd="0" parTransId="{E8EC3848-F293-4C54-B345-BC694E9C92B5}" sibTransId="{9821611E-E416-4462-B7EB-B93A605CA261}"/>
    <dgm:cxn modelId="{20A4825D-53E9-FF4F-85AB-D8A3893D138D}" type="presOf" srcId="{B6DD32BE-95AD-4C77-A0D7-F36E31E7EBBC}" destId="{616F7950-6055-2744-87FF-2FA6D7106FA9}" srcOrd="0" destOrd="0" presId="urn:microsoft.com/office/officeart/2016/7/layout/VerticalDownArrowProcess"/>
    <dgm:cxn modelId="{F36AC87B-FC3B-D24B-8B64-02D82B2903CA}" type="presOf" srcId="{F6DFC52B-782C-4614-B9C1-3AE312B68A92}" destId="{E1B772CA-F625-C644-BB68-DEE28F3AD0F4}" srcOrd="0" destOrd="0" presId="urn:microsoft.com/office/officeart/2016/7/layout/VerticalDownArrowProcess"/>
    <dgm:cxn modelId="{32D0F280-9B73-8840-A54E-AF44CA7574DA}" type="presOf" srcId="{7A9B7A04-7969-4FF3-A426-C15030240B05}" destId="{04A16858-96AE-C740-9D98-D01D580B42AB}" srcOrd="0" destOrd="0" presId="urn:microsoft.com/office/officeart/2016/7/layout/VerticalDownArrowProcess"/>
    <dgm:cxn modelId="{8295AA84-72B8-0040-BE70-82B11FA13EF1}" type="presOf" srcId="{F6DFC52B-782C-4614-B9C1-3AE312B68A92}" destId="{5AFD05FE-09D1-224B-BC9A-8AE717731717}" srcOrd="1" destOrd="0" presId="urn:microsoft.com/office/officeart/2016/7/layout/VerticalDownArrowProcess"/>
    <dgm:cxn modelId="{4CAD9592-7B3B-448B-955E-A84EE6698BB2}" srcId="{B6DD32BE-95AD-4C77-A0D7-F36E31E7EBBC}" destId="{4B5AA9DA-7459-4529-A014-3B352B447260}" srcOrd="1" destOrd="0" parTransId="{BD7BA569-B8FE-4DBF-A98F-29D2BF4353FB}" sibTransId="{BCDB4F17-9F37-4263-8662-78CDAD24B3DE}"/>
    <dgm:cxn modelId="{AE3134C0-1A1F-4593-AB8D-E6E78D8625A9}" srcId="{57D022CE-039E-4C13-A18B-382092FD3080}" destId="{7A9B7A04-7969-4FF3-A426-C15030240B05}" srcOrd="0" destOrd="0" parTransId="{D86326CA-9ACE-4DAB-8CC6-D80549658A3F}" sibTransId="{4DEE5F1D-8FB8-423E-B50E-863097EFD808}"/>
    <dgm:cxn modelId="{1EE953F2-B6C2-0142-BBF8-5D73486528FA}" type="presOf" srcId="{4B5AA9DA-7459-4529-A014-3B352B447260}" destId="{4CB45F76-2455-C34C-B7FD-917A0AA8B94D}" srcOrd="1" destOrd="0" presId="urn:microsoft.com/office/officeart/2016/7/layout/VerticalDownArrowProcess"/>
    <dgm:cxn modelId="{5764AFF2-D1D6-4347-8EAC-A9D951280FCF}" type="presOf" srcId="{57D022CE-039E-4C13-A18B-382092FD3080}" destId="{0FF648B4-03DE-3046-AA86-369BB5E75E23}" srcOrd="0" destOrd="0" presId="urn:microsoft.com/office/officeart/2016/7/layout/VerticalDownArrowProcess"/>
    <dgm:cxn modelId="{9DB76F7F-B1AB-994D-8E33-4924D0424943}" type="presParOf" srcId="{616F7950-6055-2744-87FF-2FA6D7106FA9}" destId="{C817F997-894F-A847-883A-18D100994C25}" srcOrd="0" destOrd="0" presId="urn:microsoft.com/office/officeart/2016/7/layout/VerticalDownArrowProcess"/>
    <dgm:cxn modelId="{FAF36500-34F4-9B46-87EB-2D763685AB8C}" type="presParOf" srcId="{C817F997-894F-A847-883A-18D100994C25}" destId="{0FF648B4-03DE-3046-AA86-369BB5E75E23}" srcOrd="0" destOrd="0" presId="urn:microsoft.com/office/officeart/2016/7/layout/VerticalDownArrowProcess"/>
    <dgm:cxn modelId="{96EB668A-7904-2A48-BA0E-AD8CB288C737}" type="presParOf" srcId="{C817F997-894F-A847-883A-18D100994C25}" destId="{04A16858-96AE-C740-9D98-D01D580B42AB}" srcOrd="1" destOrd="0" presId="urn:microsoft.com/office/officeart/2016/7/layout/VerticalDownArrowProcess"/>
    <dgm:cxn modelId="{FD5A1E7C-335E-8547-B22F-E197E868DC08}" type="presParOf" srcId="{616F7950-6055-2744-87FF-2FA6D7106FA9}" destId="{2F661F2E-04B1-5C45-B15E-E3690EA8ECC2}" srcOrd="1" destOrd="0" presId="urn:microsoft.com/office/officeart/2016/7/layout/VerticalDownArrowProcess"/>
    <dgm:cxn modelId="{F2E2F279-E049-524B-B276-D5BE5C82F342}" type="presParOf" srcId="{616F7950-6055-2744-87FF-2FA6D7106FA9}" destId="{52DE2C1B-3CFD-5D40-89CF-AE0659D5706E}" srcOrd="2" destOrd="0" presId="urn:microsoft.com/office/officeart/2016/7/layout/VerticalDownArrowProcess"/>
    <dgm:cxn modelId="{813D0363-66A9-9E40-85D9-6779367706E3}" type="presParOf" srcId="{52DE2C1B-3CFD-5D40-89CF-AE0659D5706E}" destId="{55C7499E-0317-044D-84B1-646BB954DB1D}" srcOrd="0" destOrd="0" presId="urn:microsoft.com/office/officeart/2016/7/layout/VerticalDownArrowProcess"/>
    <dgm:cxn modelId="{315686C7-0988-9F43-BDE0-3D08E7E34288}" type="presParOf" srcId="{52DE2C1B-3CFD-5D40-89CF-AE0659D5706E}" destId="{4CB45F76-2455-C34C-B7FD-917A0AA8B94D}" srcOrd="1" destOrd="0" presId="urn:microsoft.com/office/officeart/2016/7/layout/VerticalDownArrowProcess"/>
    <dgm:cxn modelId="{8E0EF346-9FB8-3C48-8B3F-68230BFB6FAD}" type="presParOf" srcId="{52DE2C1B-3CFD-5D40-89CF-AE0659D5706E}" destId="{91913441-8D75-8A41-996A-55205A13BF1B}" srcOrd="2" destOrd="0" presId="urn:microsoft.com/office/officeart/2016/7/layout/VerticalDownArrowProcess"/>
    <dgm:cxn modelId="{39A98C10-F9BC-254B-BA40-F18502D4350E}" type="presParOf" srcId="{616F7950-6055-2744-87FF-2FA6D7106FA9}" destId="{FFAE6FA6-075A-7645-A936-930E4AD0E258}" srcOrd="3" destOrd="0" presId="urn:microsoft.com/office/officeart/2016/7/layout/VerticalDownArrowProcess"/>
    <dgm:cxn modelId="{78F62D22-0367-4B46-A1E9-02C38862CA2B}" type="presParOf" srcId="{616F7950-6055-2744-87FF-2FA6D7106FA9}" destId="{14FB41E5-5C94-C044-B088-832AD315F88A}" srcOrd="4" destOrd="0" presId="urn:microsoft.com/office/officeart/2016/7/layout/VerticalDownArrowProcess"/>
    <dgm:cxn modelId="{B80CC795-15F2-9E41-A7A4-1509E3494283}" type="presParOf" srcId="{14FB41E5-5C94-C044-B088-832AD315F88A}" destId="{E1B772CA-F625-C644-BB68-DEE28F3AD0F4}" srcOrd="0" destOrd="0" presId="urn:microsoft.com/office/officeart/2016/7/layout/VerticalDownArrowProcess"/>
    <dgm:cxn modelId="{79E1AEF4-C908-2745-9AD4-37DADAC88A74}" type="presParOf" srcId="{14FB41E5-5C94-C044-B088-832AD315F88A}" destId="{5AFD05FE-09D1-224B-BC9A-8AE717731717}" srcOrd="1" destOrd="0" presId="urn:microsoft.com/office/officeart/2016/7/layout/VerticalDownArrowProcess"/>
    <dgm:cxn modelId="{D3EC9493-6536-A946-9140-F3AD5F2B9E72}" type="presParOf" srcId="{14FB41E5-5C94-C044-B088-832AD315F88A}" destId="{73A0CFDE-62A6-AB4F-B3C2-C9D15A0F01BA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6FDE6D-85B1-43C4-B3E7-1381A6CDE1C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85F024-BFC2-4F18-B3DB-993B04D509E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Intelligent decision support</a:t>
          </a:r>
        </a:p>
      </dgm:t>
    </dgm:pt>
    <dgm:pt modelId="{631930A7-565C-4791-95E1-592765324E88}" type="parTrans" cxnId="{2DC3ED62-AC2B-4907-9F3B-82926E7F490D}">
      <dgm:prSet/>
      <dgm:spPr/>
      <dgm:t>
        <a:bodyPr/>
        <a:lstStyle/>
        <a:p>
          <a:endParaRPr lang="en-US"/>
        </a:p>
      </dgm:t>
    </dgm:pt>
    <dgm:pt modelId="{CE311A34-39E8-4B14-A294-6D5B857D45F8}" type="sibTrans" cxnId="{2DC3ED62-AC2B-4907-9F3B-82926E7F490D}">
      <dgm:prSet/>
      <dgm:spPr/>
      <dgm:t>
        <a:bodyPr/>
        <a:lstStyle/>
        <a:p>
          <a:endParaRPr lang="en-US"/>
        </a:p>
      </dgm:t>
    </dgm:pt>
    <dgm:pt modelId="{4E605F0D-A10E-4E67-BB71-E8D74A92E51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Data exchange and returning data into the EHR</a:t>
          </a:r>
        </a:p>
      </dgm:t>
    </dgm:pt>
    <dgm:pt modelId="{50A79052-6DA9-4A06-A36D-7CFB4125734E}" type="parTrans" cxnId="{E6B52614-3D19-4C89-90BB-481C48CC1B6C}">
      <dgm:prSet/>
      <dgm:spPr/>
      <dgm:t>
        <a:bodyPr/>
        <a:lstStyle/>
        <a:p>
          <a:endParaRPr lang="en-US"/>
        </a:p>
      </dgm:t>
    </dgm:pt>
    <dgm:pt modelId="{C769BF9A-FADB-4E50-BE35-0296116AFAF7}" type="sibTrans" cxnId="{E6B52614-3D19-4C89-90BB-481C48CC1B6C}">
      <dgm:prSet/>
      <dgm:spPr/>
      <dgm:t>
        <a:bodyPr/>
        <a:lstStyle/>
        <a:p>
          <a:endParaRPr lang="en-US"/>
        </a:p>
      </dgm:t>
    </dgm:pt>
    <dgm:pt modelId="{F40CE900-98C7-45CA-8D10-9938B47AAA7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Technology developments</a:t>
          </a:r>
        </a:p>
      </dgm:t>
    </dgm:pt>
    <dgm:pt modelId="{CE7D97D7-9C81-4B0B-92BA-4F6785ABE6CF}" type="parTrans" cxnId="{45F93335-D69C-47E7-815B-5CF5FBD7F5DD}">
      <dgm:prSet/>
      <dgm:spPr/>
      <dgm:t>
        <a:bodyPr/>
        <a:lstStyle/>
        <a:p>
          <a:endParaRPr lang="en-US"/>
        </a:p>
      </dgm:t>
    </dgm:pt>
    <dgm:pt modelId="{9B0ACBEE-8C12-4507-A2D6-D31F0CDD4427}" type="sibTrans" cxnId="{45F93335-D69C-47E7-815B-5CF5FBD7F5DD}">
      <dgm:prSet/>
      <dgm:spPr/>
      <dgm:t>
        <a:bodyPr/>
        <a:lstStyle/>
        <a:p>
          <a:endParaRPr lang="en-US"/>
        </a:p>
      </dgm:t>
    </dgm:pt>
    <dgm:pt modelId="{DFC9F16F-C56C-43A7-81EA-D33657E2E14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Active patient use of the record</a:t>
          </a:r>
        </a:p>
      </dgm:t>
    </dgm:pt>
    <dgm:pt modelId="{8D865059-1948-4A34-BB5C-9DD3492FF047}" type="parTrans" cxnId="{EB48103A-B225-42D2-9150-11ED869EB9E2}">
      <dgm:prSet/>
      <dgm:spPr/>
      <dgm:t>
        <a:bodyPr/>
        <a:lstStyle/>
        <a:p>
          <a:endParaRPr lang="en-US"/>
        </a:p>
      </dgm:t>
    </dgm:pt>
    <dgm:pt modelId="{CE4B8259-51D7-45BB-A171-8C930E8F4A66}" type="sibTrans" cxnId="{EB48103A-B225-42D2-9150-11ED869EB9E2}">
      <dgm:prSet/>
      <dgm:spPr/>
      <dgm:t>
        <a:bodyPr/>
        <a:lstStyle/>
        <a:p>
          <a:endParaRPr lang="en-US"/>
        </a:p>
      </dgm:t>
    </dgm:pt>
    <dgm:pt modelId="{FE7784B5-127C-EF41-8374-32867C5CACD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Real world data research platforms</a:t>
          </a:r>
        </a:p>
      </dgm:t>
    </dgm:pt>
    <dgm:pt modelId="{3DFC6D6D-65AE-514B-B28D-6B0C1C4097D7}" type="parTrans" cxnId="{752C7AD0-A6FF-AB4E-8ED2-D4581E12EA58}">
      <dgm:prSet/>
      <dgm:spPr/>
      <dgm:t>
        <a:bodyPr/>
        <a:lstStyle/>
        <a:p>
          <a:endParaRPr lang="en-GB"/>
        </a:p>
      </dgm:t>
    </dgm:pt>
    <dgm:pt modelId="{F8DADC23-7FC6-194C-85C4-C5C997951ED7}" type="sibTrans" cxnId="{752C7AD0-A6FF-AB4E-8ED2-D4581E12EA58}">
      <dgm:prSet/>
      <dgm:spPr/>
      <dgm:t>
        <a:bodyPr/>
        <a:lstStyle/>
        <a:p>
          <a:endParaRPr lang="en-GB"/>
        </a:p>
      </dgm:t>
    </dgm:pt>
    <dgm:pt modelId="{3FDB6C9E-B253-CB4E-B9A3-CC9B8D08782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Curriculum development for health students</a:t>
          </a:r>
        </a:p>
      </dgm:t>
    </dgm:pt>
    <dgm:pt modelId="{002584EA-B5AB-3B4A-836F-67A18424C4DD}" type="parTrans" cxnId="{DAA929DC-BDB9-FB42-8623-1A5EE143F627}">
      <dgm:prSet/>
      <dgm:spPr/>
      <dgm:t>
        <a:bodyPr/>
        <a:lstStyle/>
        <a:p>
          <a:endParaRPr lang="en-GB"/>
        </a:p>
      </dgm:t>
    </dgm:pt>
    <dgm:pt modelId="{A48D8762-1C00-F44E-87F3-355867C964A3}" type="sibTrans" cxnId="{DAA929DC-BDB9-FB42-8623-1A5EE143F627}">
      <dgm:prSet/>
      <dgm:spPr/>
      <dgm:t>
        <a:bodyPr/>
        <a:lstStyle/>
        <a:p>
          <a:endParaRPr lang="en-GB"/>
        </a:p>
      </dgm:t>
    </dgm:pt>
    <dgm:pt modelId="{E5F0AFA3-46F4-4B0A-8C70-95DA4CBF1E22}" type="pres">
      <dgm:prSet presAssocID="{786FDE6D-85B1-43C4-B3E7-1381A6CDE1CD}" presName="root" presStyleCnt="0">
        <dgm:presLayoutVars>
          <dgm:dir/>
          <dgm:resizeHandles val="exact"/>
        </dgm:presLayoutVars>
      </dgm:prSet>
      <dgm:spPr/>
    </dgm:pt>
    <dgm:pt modelId="{D4B355E2-250D-4543-B058-A1819A4B01D5}" type="pres">
      <dgm:prSet presAssocID="{2D85F024-BFC2-4F18-B3DB-993B04D509ED}" presName="compNode" presStyleCnt="0"/>
      <dgm:spPr/>
    </dgm:pt>
    <dgm:pt modelId="{00BC10B1-7A6A-49CB-8B58-24306A42BBA1}" type="pres">
      <dgm:prSet presAssocID="{2D85F024-BFC2-4F18-B3DB-993B04D509ED}" presName="bgRect" presStyleLbl="bgShp" presStyleIdx="0" presStyleCnt="6"/>
      <dgm:spPr/>
    </dgm:pt>
    <dgm:pt modelId="{E8CA25D8-120C-4801-AADD-E77D5F9A8B03}" type="pres">
      <dgm:prSet presAssocID="{2D85F024-BFC2-4F18-B3DB-993B04D509ED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1246D11-C62E-4939-8C45-ED99979084C9}" type="pres">
      <dgm:prSet presAssocID="{2D85F024-BFC2-4F18-B3DB-993B04D509ED}" presName="spaceRect" presStyleCnt="0"/>
      <dgm:spPr/>
    </dgm:pt>
    <dgm:pt modelId="{52976FAB-FA02-4071-8125-0AA5664D3BF8}" type="pres">
      <dgm:prSet presAssocID="{2D85F024-BFC2-4F18-B3DB-993B04D509ED}" presName="parTx" presStyleLbl="revTx" presStyleIdx="0" presStyleCnt="6">
        <dgm:presLayoutVars>
          <dgm:chMax val="0"/>
          <dgm:chPref val="0"/>
        </dgm:presLayoutVars>
      </dgm:prSet>
      <dgm:spPr/>
    </dgm:pt>
    <dgm:pt modelId="{B9F48BDC-4127-4853-BC5B-FE968BBDC688}" type="pres">
      <dgm:prSet presAssocID="{CE311A34-39E8-4B14-A294-6D5B857D45F8}" presName="sibTrans" presStyleCnt="0"/>
      <dgm:spPr/>
    </dgm:pt>
    <dgm:pt modelId="{9CB49EF2-45C4-487E-9B04-4CF6BD1ED8ED}" type="pres">
      <dgm:prSet presAssocID="{4E605F0D-A10E-4E67-BB71-E8D74A92E512}" presName="compNode" presStyleCnt="0"/>
      <dgm:spPr/>
    </dgm:pt>
    <dgm:pt modelId="{3523FB68-5453-4C37-83EB-C5F9D506C331}" type="pres">
      <dgm:prSet presAssocID="{4E605F0D-A10E-4E67-BB71-E8D74A92E512}" presName="bgRect" presStyleLbl="bgShp" presStyleIdx="1" presStyleCnt="6"/>
      <dgm:spPr/>
    </dgm:pt>
    <dgm:pt modelId="{B67F2654-6B33-4DB4-8C04-F592B5C332F3}" type="pres">
      <dgm:prSet presAssocID="{4E605F0D-A10E-4E67-BB71-E8D74A92E512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601519C7-0AD1-4E8A-99DC-22E9C8077016}" type="pres">
      <dgm:prSet presAssocID="{4E605F0D-A10E-4E67-BB71-E8D74A92E512}" presName="spaceRect" presStyleCnt="0"/>
      <dgm:spPr/>
    </dgm:pt>
    <dgm:pt modelId="{1CC6BE9E-70EB-4F8C-8857-9A6C155299C7}" type="pres">
      <dgm:prSet presAssocID="{4E605F0D-A10E-4E67-BB71-E8D74A92E512}" presName="parTx" presStyleLbl="revTx" presStyleIdx="1" presStyleCnt="6">
        <dgm:presLayoutVars>
          <dgm:chMax val="0"/>
          <dgm:chPref val="0"/>
        </dgm:presLayoutVars>
      </dgm:prSet>
      <dgm:spPr/>
    </dgm:pt>
    <dgm:pt modelId="{B81FB9CA-FB44-4981-8510-DE4543F73112}" type="pres">
      <dgm:prSet presAssocID="{C769BF9A-FADB-4E50-BE35-0296116AFAF7}" presName="sibTrans" presStyleCnt="0"/>
      <dgm:spPr/>
    </dgm:pt>
    <dgm:pt modelId="{288AB976-0AA9-43F9-B49F-13D6B3C294EF}" type="pres">
      <dgm:prSet presAssocID="{F40CE900-98C7-45CA-8D10-9938B47AAA78}" presName="compNode" presStyleCnt="0"/>
      <dgm:spPr/>
    </dgm:pt>
    <dgm:pt modelId="{751016B8-3B16-43A2-9D79-C515C8A1DBFC}" type="pres">
      <dgm:prSet presAssocID="{F40CE900-98C7-45CA-8D10-9938B47AAA78}" presName="bgRect" presStyleLbl="bgShp" presStyleIdx="2" presStyleCnt="6"/>
      <dgm:spPr/>
    </dgm:pt>
    <dgm:pt modelId="{60403996-4A7C-495D-A6B4-4A2D2E79A157}" type="pres">
      <dgm:prSet presAssocID="{F40CE900-98C7-45CA-8D10-9938B47AAA7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C831A640-1D31-4DFE-B376-24860A94F7B3}" type="pres">
      <dgm:prSet presAssocID="{F40CE900-98C7-45CA-8D10-9938B47AAA78}" presName="spaceRect" presStyleCnt="0"/>
      <dgm:spPr/>
    </dgm:pt>
    <dgm:pt modelId="{894620FF-A329-43C4-A38D-42C90A40E1F5}" type="pres">
      <dgm:prSet presAssocID="{F40CE900-98C7-45CA-8D10-9938B47AAA78}" presName="parTx" presStyleLbl="revTx" presStyleIdx="2" presStyleCnt="6">
        <dgm:presLayoutVars>
          <dgm:chMax val="0"/>
          <dgm:chPref val="0"/>
        </dgm:presLayoutVars>
      </dgm:prSet>
      <dgm:spPr/>
    </dgm:pt>
    <dgm:pt modelId="{2F98D72A-5C56-443B-A60C-A443F5B839D1}" type="pres">
      <dgm:prSet presAssocID="{9B0ACBEE-8C12-4507-A2D6-D31F0CDD4427}" presName="sibTrans" presStyleCnt="0"/>
      <dgm:spPr/>
    </dgm:pt>
    <dgm:pt modelId="{46D5DFF9-F93E-4085-9CBC-684BB4585A85}" type="pres">
      <dgm:prSet presAssocID="{DFC9F16F-C56C-43A7-81EA-D33657E2E143}" presName="compNode" presStyleCnt="0"/>
      <dgm:spPr/>
    </dgm:pt>
    <dgm:pt modelId="{C0C261E5-0FDC-4372-9879-5D51B703BBB1}" type="pres">
      <dgm:prSet presAssocID="{DFC9F16F-C56C-43A7-81EA-D33657E2E143}" presName="bgRect" presStyleLbl="bgShp" presStyleIdx="3" presStyleCnt="6"/>
      <dgm:spPr/>
    </dgm:pt>
    <dgm:pt modelId="{5BF88374-8820-4EDE-84C2-4EF662753DA8}" type="pres">
      <dgm:prSet presAssocID="{DFC9F16F-C56C-43A7-81EA-D33657E2E143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92A47133-1071-4615-871D-81A6CCEBA175}" type="pres">
      <dgm:prSet presAssocID="{DFC9F16F-C56C-43A7-81EA-D33657E2E143}" presName="spaceRect" presStyleCnt="0"/>
      <dgm:spPr/>
    </dgm:pt>
    <dgm:pt modelId="{7F68A3F5-533E-4072-AAAA-0F6C5B33B51F}" type="pres">
      <dgm:prSet presAssocID="{DFC9F16F-C56C-43A7-81EA-D33657E2E143}" presName="parTx" presStyleLbl="revTx" presStyleIdx="3" presStyleCnt="6">
        <dgm:presLayoutVars>
          <dgm:chMax val="0"/>
          <dgm:chPref val="0"/>
        </dgm:presLayoutVars>
      </dgm:prSet>
      <dgm:spPr/>
    </dgm:pt>
    <dgm:pt modelId="{860F5896-06B2-5145-9D20-FCA3BD3F8B27}" type="pres">
      <dgm:prSet presAssocID="{CE4B8259-51D7-45BB-A171-8C930E8F4A66}" presName="sibTrans" presStyleCnt="0"/>
      <dgm:spPr/>
    </dgm:pt>
    <dgm:pt modelId="{D09BBCA2-CE75-8B4F-AC2B-6B03A2D27A64}" type="pres">
      <dgm:prSet presAssocID="{FE7784B5-127C-EF41-8374-32867C5CACD3}" presName="compNode" presStyleCnt="0"/>
      <dgm:spPr/>
    </dgm:pt>
    <dgm:pt modelId="{98AB8438-0D07-5849-85E2-C738FA26AEAB}" type="pres">
      <dgm:prSet presAssocID="{FE7784B5-127C-EF41-8374-32867C5CACD3}" presName="bgRect" presStyleLbl="bgShp" presStyleIdx="4" presStyleCnt="6"/>
      <dgm:spPr/>
    </dgm:pt>
    <dgm:pt modelId="{B8E3C076-9A0E-2948-BF39-75A677B8EAAD}" type="pres">
      <dgm:prSet presAssocID="{FE7784B5-127C-EF41-8374-32867C5CACD3}" presName="iconRect" presStyleLbl="node1" presStyleIdx="4" presStyleCnt="6"/>
      <dgm:spPr/>
    </dgm:pt>
    <dgm:pt modelId="{7BA8D245-AE88-4642-B0A7-48DEB34C1250}" type="pres">
      <dgm:prSet presAssocID="{FE7784B5-127C-EF41-8374-32867C5CACD3}" presName="spaceRect" presStyleCnt="0"/>
      <dgm:spPr/>
    </dgm:pt>
    <dgm:pt modelId="{9A748C4C-EE4A-5F48-ABF1-25C0C6E7311D}" type="pres">
      <dgm:prSet presAssocID="{FE7784B5-127C-EF41-8374-32867C5CACD3}" presName="parTx" presStyleLbl="revTx" presStyleIdx="4" presStyleCnt="6">
        <dgm:presLayoutVars>
          <dgm:chMax val="0"/>
          <dgm:chPref val="0"/>
        </dgm:presLayoutVars>
      </dgm:prSet>
      <dgm:spPr/>
    </dgm:pt>
    <dgm:pt modelId="{91892C17-CE79-E644-B538-139C3119BFAE}" type="pres">
      <dgm:prSet presAssocID="{F8DADC23-7FC6-194C-85C4-C5C997951ED7}" presName="sibTrans" presStyleCnt="0"/>
      <dgm:spPr/>
    </dgm:pt>
    <dgm:pt modelId="{66C8D33B-FA9B-3749-B078-D1601DC4C1FE}" type="pres">
      <dgm:prSet presAssocID="{3FDB6C9E-B253-CB4E-B9A3-CC9B8D087821}" presName="compNode" presStyleCnt="0"/>
      <dgm:spPr/>
    </dgm:pt>
    <dgm:pt modelId="{75D64CD4-4407-D647-A9EC-AD92FB199ED9}" type="pres">
      <dgm:prSet presAssocID="{3FDB6C9E-B253-CB4E-B9A3-CC9B8D087821}" presName="bgRect" presStyleLbl="bgShp" presStyleIdx="5" presStyleCnt="6"/>
      <dgm:spPr/>
    </dgm:pt>
    <dgm:pt modelId="{39856466-2B3A-A041-9865-38CDB7CC0B00}" type="pres">
      <dgm:prSet presAssocID="{3FDB6C9E-B253-CB4E-B9A3-CC9B8D087821}" presName="iconRect" presStyleLbl="node1" presStyleIdx="5" presStyleCnt="6"/>
      <dgm:spPr/>
    </dgm:pt>
    <dgm:pt modelId="{A8143096-7312-2D47-912E-299EF3BB94B7}" type="pres">
      <dgm:prSet presAssocID="{3FDB6C9E-B253-CB4E-B9A3-CC9B8D087821}" presName="spaceRect" presStyleCnt="0"/>
      <dgm:spPr/>
    </dgm:pt>
    <dgm:pt modelId="{CD705073-FD60-1D4C-93A9-A653E392DA37}" type="pres">
      <dgm:prSet presAssocID="{3FDB6C9E-B253-CB4E-B9A3-CC9B8D087821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E6B52614-3D19-4C89-90BB-481C48CC1B6C}" srcId="{786FDE6D-85B1-43C4-B3E7-1381A6CDE1CD}" destId="{4E605F0D-A10E-4E67-BB71-E8D74A92E512}" srcOrd="1" destOrd="0" parTransId="{50A79052-6DA9-4A06-A36D-7CFB4125734E}" sibTransId="{C769BF9A-FADB-4E50-BE35-0296116AFAF7}"/>
    <dgm:cxn modelId="{45F93335-D69C-47E7-815B-5CF5FBD7F5DD}" srcId="{786FDE6D-85B1-43C4-B3E7-1381A6CDE1CD}" destId="{F40CE900-98C7-45CA-8D10-9938B47AAA78}" srcOrd="2" destOrd="0" parTransId="{CE7D97D7-9C81-4B0B-92BA-4F6785ABE6CF}" sibTransId="{9B0ACBEE-8C12-4507-A2D6-D31F0CDD4427}"/>
    <dgm:cxn modelId="{EB48103A-B225-42D2-9150-11ED869EB9E2}" srcId="{786FDE6D-85B1-43C4-B3E7-1381A6CDE1CD}" destId="{DFC9F16F-C56C-43A7-81EA-D33657E2E143}" srcOrd="3" destOrd="0" parTransId="{8D865059-1948-4A34-BB5C-9DD3492FF047}" sibTransId="{CE4B8259-51D7-45BB-A171-8C930E8F4A66}"/>
    <dgm:cxn modelId="{34F26A47-989D-4DAE-9183-534544885089}" type="presOf" srcId="{DFC9F16F-C56C-43A7-81EA-D33657E2E143}" destId="{7F68A3F5-533E-4072-AAAA-0F6C5B33B51F}" srcOrd="0" destOrd="0" presId="urn:microsoft.com/office/officeart/2018/2/layout/IconVerticalSolidList"/>
    <dgm:cxn modelId="{3CC69E4E-EE2E-457A-A153-6086651792DA}" type="presOf" srcId="{4E605F0D-A10E-4E67-BB71-E8D74A92E512}" destId="{1CC6BE9E-70EB-4F8C-8857-9A6C155299C7}" srcOrd="0" destOrd="0" presId="urn:microsoft.com/office/officeart/2018/2/layout/IconVerticalSolidList"/>
    <dgm:cxn modelId="{2DC3ED62-AC2B-4907-9F3B-82926E7F490D}" srcId="{786FDE6D-85B1-43C4-B3E7-1381A6CDE1CD}" destId="{2D85F024-BFC2-4F18-B3DB-993B04D509ED}" srcOrd="0" destOrd="0" parTransId="{631930A7-565C-4791-95E1-592765324E88}" sibTransId="{CE311A34-39E8-4B14-A294-6D5B857D45F8}"/>
    <dgm:cxn modelId="{B38AFA70-292D-44C0-9371-715ADDA9F09C}" type="presOf" srcId="{786FDE6D-85B1-43C4-B3E7-1381A6CDE1CD}" destId="{E5F0AFA3-46F4-4B0A-8C70-95DA4CBF1E22}" srcOrd="0" destOrd="0" presId="urn:microsoft.com/office/officeart/2018/2/layout/IconVerticalSolidList"/>
    <dgm:cxn modelId="{B9D7537E-8DF4-47F2-BF26-F5E933AD670D}" type="presOf" srcId="{F40CE900-98C7-45CA-8D10-9938B47AAA78}" destId="{894620FF-A329-43C4-A38D-42C90A40E1F5}" srcOrd="0" destOrd="0" presId="urn:microsoft.com/office/officeart/2018/2/layout/IconVerticalSolidList"/>
    <dgm:cxn modelId="{64C7FFBF-7F9D-4F61-B6D2-A547135408F2}" type="presOf" srcId="{2D85F024-BFC2-4F18-B3DB-993B04D509ED}" destId="{52976FAB-FA02-4071-8125-0AA5664D3BF8}" srcOrd="0" destOrd="0" presId="urn:microsoft.com/office/officeart/2018/2/layout/IconVerticalSolidList"/>
    <dgm:cxn modelId="{752C7AD0-A6FF-AB4E-8ED2-D4581E12EA58}" srcId="{786FDE6D-85B1-43C4-B3E7-1381A6CDE1CD}" destId="{FE7784B5-127C-EF41-8374-32867C5CACD3}" srcOrd="4" destOrd="0" parTransId="{3DFC6D6D-65AE-514B-B28D-6B0C1C4097D7}" sibTransId="{F8DADC23-7FC6-194C-85C4-C5C997951ED7}"/>
    <dgm:cxn modelId="{B91CA2D7-9D31-6E4E-96CD-C4B6E3A670F4}" type="presOf" srcId="{3FDB6C9E-B253-CB4E-B9A3-CC9B8D087821}" destId="{CD705073-FD60-1D4C-93A9-A653E392DA37}" srcOrd="0" destOrd="0" presId="urn:microsoft.com/office/officeart/2018/2/layout/IconVerticalSolidList"/>
    <dgm:cxn modelId="{DAA929DC-BDB9-FB42-8623-1A5EE143F627}" srcId="{786FDE6D-85B1-43C4-B3E7-1381A6CDE1CD}" destId="{3FDB6C9E-B253-CB4E-B9A3-CC9B8D087821}" srcOrd="5" destOrd="0" parTransId="{002584EA-B5AB-3B4A-836F-67A18424C4DD}" sibTransId="{A48D8762-1C00-F44E-87F3-355867C964A3}"/>
    <dgm:cxn modelId="{DABD59FB-CFF5-6C46-A7BD-98FE0685D82F}" type="presOf" srcId="{FE7784B5-127C-EF41-8374-32867C5CACD3}" destId="{9A748C4C-EE4A-5F48-ABF1-25C0C6E7311D}" srcOrd="0" destOrd="0" presId="urn:microsoft.com/office/officeart/2018/2/layout/IconVerticalSolidList"/>
    <dgm:cxn modelId="{7172DECA-1BEA-47D2-833B-FEFF4705D706}" type="presParOf" srcId="{E5F0AFA3-46F4-4B0A-8C70-95DA4CBF1E22}" destId="{D4B355E2-250D-4543-B058-A1819A4B01D5}" srcOrd="0" destOrd="0" presId="urn:microsoft.com/office/officeart/2018/2/layout/IconVerticalSolidList"/>
    <dgm:cxn modelId="{C04F34DB-C467-4CAF-8728-B2D4D05E2D1F}" type="presParOf" srcId="{D4B355E2-250D-4543-B058-A1819A4B01D5}" destId="{00BC10B1-7A6A-49CB-8B58-24306A42BBA1}" srcOrd="0" destOrd="0" presId="urn:microsoft.com/office/officeart/2018/2/layout/IconVerticalSolidList"/>
    <dgm:cxn modelId="{278C3F20-A9AF-43C5-83A0-7F069468BF80}" type="presParOf" srcId="{D4B355E2-250D-4543-B058-A1819A4B01D5}" destId="{E8CA25D8-120C-4801-AADD-E77D5F9A8B03}" srcOrd="1" destOrd="0" presId="urn:microsoft.com/office/officeart/2018/2/layout/IconVerticalSolidList"/>
    <dgm:cxn modelId="{F0592C98-BE56-4FCF-85B4-BED7C88C075A}" type="presParOf" srcId="{D4B355E2-250D-4543-B058-A1819A4B01D5}" destId="{51246D11-C62E-4939-8C45-ED99979084C9}" srcOrd="2" destOrd="0" presId="urn:microsoft.com/office/officeart/2018/2/layout/IconVerticalSolidList"/>
    <dgm:cxn modelId="{CFB5AF3F-152D-4BE7-8C37-A0CB28D0933F}" type="presParOf" srcId="{D4B355E2-250D-4543-B058-A1819A4B01D5}" destId="{52976FAB-FA02-4071-8125-0AA5664D3BF8}" srcOrd="3" destOrd="0" presId="urn:microsoft.com/office/officeart/2018/2/layout/IconVerticalSolidList"/>
    <dgm:cxn modelId="{6FC227BC-0FE1-4D01-BEAF-02BEC2DC5D50}" type="presParOf" srcId="{E5F0AFA3-46F4-4B0A-8C70-95DA4CBF1E22}" destId="{B9F48BDC-4127-4853-BC5B-FE968BBDC688}" srcOrd="1" destOrd="0" presId="urn:microsoft.com/office/officeart/2018/2/layout/IconVerticalSolidList"/>
    <dgm:cxn modelId="{C2414FE9-CC2B-46ED-A536-3A25D9BB8A49}" type="presParOf" srcId="{E5F0AFA3-46F4-4B0A-8C70-95DA4CBF1E22}" destId="{9CB49EF2-45C4-487E-9B04-4CF6BD1ED8ED}" srcOrd="2" destOrd="0" presId="urn:microsoft.com/office/officeart/2018/2/layout/IconVerticalSolidList"/>
    <dgm:cxn modelId="{E5D500C6-D4C0-4C8B-8C2B-A8B063D1E0EA}" type="presParOf" srcId="{9CB49EF2-45C4-487E-9B04-4CF6BD1ED8ED}" destId="{3523FB68-5453-4C37-83EB-C5F9D506C331}" srcOrd="0" destOrd="0" presId="urn:microsoft.com/office/officeart/2018/2/layout/IconVerticalSolidList"/>
    <dgm:cxn modelId="{7765E22E-3480-4CAF-BBE9-B78C6AD98F14}" type="presParOf" srcId="{9CB49EF2-45C4-487E-9B04-4CF6BD1ED8ED}" destId="{B67F2654-6B33-4DB4-8C04-F592B5C332F3}" srcOrd="1" destOrd="0" presId="urn:microsoft.com/office/officeart/2018/2/layout/IconVerticalSolidList"/>
    <dgm:cxn modelId="{8CC73FB2-C09E-47EC-B232-E39D92E758B9}" type="presParOf" srcId="{9CB49EF2-45C4-487E-9B04-4CF6BD1ED8ED}" destId="{601519C7-0AD1-4E8A-99DC-22E9C8077016}" srcOrd="2" destOrd="0" presId="urn:microsoft.com/office/officeart/2018/2/layout/IconVerticalSolidList"/>
    <dgm:cxn modelId="{0A199C11-B139-4BB8-9A00-38F4027CDFE2}" type="presParOf" srcId="{9CB49EF2-45C4-487E-9B04-4CF6BD1ED8ED}" destId="{1CC6BE9E-70EB-4F8C-8857-9A6C155299C7}" srcOrd="3" destOrd="0" presId="urn:microsoft.com/office/officeart/2018/2/layout/IconVerticalSolidList"/>
    <dgm:cxn modelId="{932F4D97-5D14-460B-811F-EBA855B1DE2A}" type="presParOf" srcId="{E5F0AFA3-46F4-4B0A-8C70-95DA4CBF1E22}" destId="{B81FB9CA-FB44-4981-8510-DE4543F73112}" srcOrd="3" destOrd="0" presId="urn:microsoft.com/office/officeart/2018/2/layout/IconVerticalSolidList"/>
    <dgm:cxn modelId="{38EA78B4-6E85-4F25-A12F-2B62616A5F5C}" type="presParOf" srcId="{E5F0AFA3-46F4-4B0A-8C70-95DA4CBF1E22}" destId="{288AB976-0AA9-43F9-B49F-13D6B3C294EF}" srcOrd="4" destOrd="0" presId="urn:microsoft.com/office/officeart/2018/2/layout/IconVerticalSolidList"/>
    <dgm:cxn modelId="{78895F8E-60EF-41BC-835E-1A6A0C539D1C}" type="presParOf" srcId="{288AB976-0AA9-43F9-B49F-13D6B3C294EF}" destId="{751016B8-3B16-43A2-9D79-C515C8A1DBFC}" srcOrd="0" destOrd="0" presId="urn:microsoft.com/office/officeart/2018/2/layout/IconVerticalSolidList"/>
    <dgm:cxn modelId="{9B11EAC4-EB9D-4DE8-AD8E-BB5F51A327B0}" type="presParOf" srcId="{288AB976-0AA9-43F9-B49F-13D6B3C294EF}" destId="{60403996-4A7C-495D-A6B4-4A2D2E79A157}" srcOrd="1" destOrd="0" presId="urn:microsoft.com/office/officeart/2018/2/layout/IconVerticalSolidList"/>
    <dgm:cxn modelId="{7D0FE346-EF31-4512-9D8A-F0759E79A025}" type="presParOf" srcId="{288AB976-0AA9-43F9-B49F-13D6B3C294EF}" destId="{C831A640-1D31-4DFE-B376-24860A94F7B3}" srcOrd="2" destOrd="0" presId="urn:microsoft.com/office/officeart/2018/2/layout/IconVerticalSolidList"/>
    <dgm:cxn modelId="{6451B462-EBBA-4731-BB1B-2DEB350D4744}" type="presParOf" srcId="{288AB976-0AA9-43F9-B49F-13D6B3C294EF}" destId="{894620FF-A329-43C4-A38D-42C90A40E1F5}" srcOrd="3" destOrd="0" presId="urn:microsoft.com/office/officeart/2018/2/layout/IconVerticalSolidList"/>
    <dgm:cxn modelId="{AE68DBB4-F64B-43A3-B7E1-A10B72EFF393}" type="presParOf" srcId="{E5F0AFA3-46F4-4B0A-8C70-95DA4CBF1E22}" destId="{2F98D72A-5C56-443B-A60C-A443F5B839D1}" srcOrd="5" destOrd="0" presId="urn:microsoft.com/office/officeart/2018/2/layout/IconVerticalSolidList"/>
    <dgm:cxn modelId="{A90836A7-B77F-43C2-912D-8401A7170CB7}" type="presParOf" srcId="{E5F0AFA3-46F4-4B0A-8C70-95DA4CBF1E22}" destId="{46D5DFF9-F93E-4085-9CBC-684BB4585A85}" srcOrd="6" destOrd="0" presId="urn:microsoft.com/office/officeart/2018/2/layout/IconVerticalSolidList"/>
    <dgm:cxn modelId="{88F144A1-8A62-41CE-89E9-4558B103BC1D}" type="presParOf" srcId="{46D5DFF9-F93E-4085-9CBC-684BB4585A85}" destId="{C0C261E5-0FDC-4372-9879-5D51B703BBB1}" srcOrd="0" destOrd="0" presId="urn:microsoft.com/office/officeart/2018/2/layout/IconVerticalSolidList"/>
    <dgm:cxn modelId="{BE282BD8-8325-4C26-B16D-47621128C0E4}" type="presParOf" srcId="{46D5DFF9-F93E-4085-9CBC-684BB4585A85}" destId="{5BF88374-8820-4EDE-84C2-4EF662753DA8}" srcOrd="1" destOrd="0" presId="urn:microsoft.com/office/officeart/2018/2/layout/IconVerticalSolidList"/>
    <dgm:cxn modelId="{09154AF7-92AC-4353-89A4-2D81133EFF2D}" type="presParOf" srcId="{46D5DFF9-F93E-4085-9CBC-684BB4585A85}" destId="{92A47133-1071-4615-871D-81A6CCEBA175}" srcOrd="2" destOrd="0" presId="urn:microsoft.com/office/officeart/2018/2/layout/IconVerticalSolidList"/>
    <dgm:cxn modelId="{B0EDD21D-4086-48D2-86AA-1922A89F69D0}" type="presParOf" srcId="{46D5DFF9-F93E-4085-9CBC-684BB4585A85}" destId="{7F68A3F5-533E-4072-AAAA-0F6C5B33B51F}" srcOrd="3" destOrd="0" presId="urn:microsoft.com/office/officeart/2018/2/layout/IconVerticalSolidList"/>
    <dgm:cxn modelId="{AEDC44E8-28CA-0E4F-A058-C9C5C18A30F2}" type="presParOf" srcId="{E5F0AFA3-46F4-4B0A-8C70-95DA4CBF1E22}" destId="{860F5896-06B2-5145-9D20-FCA3BD3F8B27}" srcOrd="7" destOrd="0" presId="urn:microsoft.com/office/officeart/2018/2/layout/IconVerticalSolidList"/>
    <dgm:cxn modelId="{80509A15-F23E-1D46-93C1-07FE0D1542B1}" type="presParOf" srcId="{E5F0AFA3-46F4-4B0A-8C70-95DA4CBF1E22}" destId="{D09BBCA2-CE75-8B4F-AC2B-6B03A2D27A64}" srcOrd="8" destOrd="0" presId="urn:microsoft.com/office/officeart/2018/2/layout/IconVerticalSolidList"/>
    <dgm:cxn modelId="{F288B3C3-E0BD-024E-A285-C3481A0701DE}" type="presParOf" srcId="{D09BBCA2-CE75-8B4F-AC2B-6B03A2D27A64}" destId="{98AB8438-0D07-5849-85E2-C738FA26AEAB}" srcOrd="0" destOrd="0" presId="urn:microsoft.com/office/officeart/2018/2/layout/IconVerticalSolidList"/>
    <dgm:cxn modelId="{049F89DB-33F0-7C4A-AB30-8FA46129BE8D}" type="presParOf" srcId="{D09BBCA2-CE75-8B4F-AC2B-6B03A2D27A64}" destId="{B8E3C076-9A0E-2948-BF39-75A677B8EAAD}" srcOrd="1" destOrd="0" presId="urn:microsoft.com/office/officeart/2018/2/layout/IconVerticalSolidList"/>
    <dgm:cxn modelId="{5F9B3140-FFC1-154B-953C-897D8AF5DDC9}" type="presParOf" srcId="{D09BBCA2-CE75-8B4F-AC2B-6B03A2D27A64}" destId="{7BA8D245-AE88-4642-B0A7-48DEB34C1250}" srcOrd="2" destOrd="0" presId="urn:microsoft.com/office/officeart/2018/2/layout/IconVerticalSolidList"/>
    <dgm:cxn modelId="{8E695BE1-1611-3444-987C-F8627182F48D}" type="presParOf" srcId="{D09BBCA2-CE75-8B4F-AC2B-6B03A2D27A64}" destId="{9A748C4C-EE4A-5F48-ABF1-25C0C6E7311D}" srcOrd="3" destOrd="0" presId="urn:microsoft.com/office/officeart/2018/2/layout/IconVerticalSolidList"/>
    <dgm:cxn modelId="{C71895AA-3D43-9946-A278-6A9708335B0E}" type="presParOf" srcId="{E5F0AFA3-46F4-4B0A-8C70-95DA4CBF1E22}" destId="{91892C17-CE79-E644-B538-139C3119BFAE}" srcOrd="9" destOrd="0" presId="urn:microsoft.com/office/officeart/2018/2/layout/IconVerticalSolidList"/>
    <dgm:cxn modelId="{4DE61913-7F9D-5946-BA4A-C36D2260FF91}" type="presParOf" srcId="{E5F0AFA3-46F4-4B0A-8C70-95DA4CBF1E22}" destId="{66C8D33B-FA9B-3749-B078-D1601DC4C1FE}" srcOrd="10" destOrd="0" presId="urn:microsoft.com/office/officeart/2018/2/layout/IconVerticalSolidList"/>
    <dgm:cxn modelId="{67178C1D-304F-F143-B7ED-BC44838CF3C4}" type="presParOf" srcId="{66C8D33B-FA9B-3749-B078-D1601DC4C1FE}" destId="{75D64CD4-4407-D647-A9EC-AD92FB199ED9}" srcOrd="0" destOrd="0" presId="urn:microsoft.com/office/officeart/2018/2/layout/IconVerticalSolidList"/>
    <dgm:cxn modelId="{025B57C1-45D9-C14F-AE81-04D566F40856}" type="presParOf" srcId="{66C8D33B-FA9B-3749-B078-D1601DC4C1FE}" destId="{39856466-2B3A-A041-9865-38CDB7CC0B00}" srcOrd="1" destOrd="0" presId="urn:microsoft.com/office/officeart/2018/2/layout/IconVerticalSolidList"/>
    <dgm:cxn modelId="{65EB8257-DE1A-A24B-A86D-C330419FE215}" type="presParOf" srcId="{66C8D33B-FA9B-3749-B078-D1601DC4C1FE}" destId="{A8143096-7312-2D47-912E-299EF3BB94B7}" srcOrd="2" destOrd="0" presId="urn:microsoft.com/office/officeart/2018/2/layout/IconVerticalSolidList"/>
    <dgm:cxn modelId="{95D734B8-FF0E-894D-9F7A-FD586B76DB2E}" type="presParOf" srcId="{66C8D33B-FA9B-3749-B078-D1601DC4C1FE}" destId="{CD705073-FD60-1D4C-93A9-A653E392DA3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07050E-414D-FA4C-BA69-7D5F7369646E}">
      <dsp:nvSpPr>
        <dsp:cNvPr id="0" name=""/>
        <dsp:cNvSpPr/>
      </dsp:nvSpPr>
      <dsp:spPr>
        <a:xfrm>
          <a:off x="0" y="385745"/>
          <a:ext cx="2303588" cy="14627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A9894E-FBF5-304B-975A-04BCA4E2FE19}">
      <dsp:nvSpPr>
        <dsp:cNvPr id="0" name=""/>
        <dsp:cNvSpPr/>
      </dsp:nvSpPr>
      <dsp:spPr>
        <a:xfrm>
          <a:off x="255954" y="628901"/>
          <a:ext cx="2303588" cy="14627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Clinical characteristics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rgbClr val="00B050"/>
              </a:solidFill>
            </a:rPr>
            <a:t>Counting</a:t>
          </a:r>
        </a:p>
      </dsp:txBody>
      <dsp:txXfrm>
        <a:off x="298797" y="671744"/>
        <a:ext cx="2217902" cy="1377092"/>
      </dsp:txXfrm>
    </dsp:sp>
    <dsp:sp modelId="{22340366-B6B9-774B-BCC9-9F39FFE9863C}">
      <dsp:nvSpPr>
        <dsp:cNvPr id="0" name=""/>
        <dsp:cNvSpPr/>
      </dsp:nvSpPr>
      <dsp:spPr>
        <a:xfrm>
          <a:off x="2815497" y="385745"/>
          <a:ext cx="2303588" cy="14627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9E68DC-0F3F-9E43-A4A7-BC7A144A1323}">
      <dsp:nvSpPr>
        <dsp:cNvPr id="0" name=""/>
        <dsp:cNvSpPr/>
      </dsp:nvSpPr>
      <dsp:spPr>
        <a:xfrm>
          <a:off x="3071451" y="628901"/>
          <a:ext cx="2303588" cy="14627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Population health estimation              </a:t>
          </a:r>
          <a:r>
            <a:rPr lang="en-GB" sz="2100" kern="1200" dirty="0">
              <a:solidFill>
                <a:srgbClr val="00B050"/>
              </a:solidFill>
            </a:rPr>
            <a:t>Can we find a signal/cause?</a:t>
          </a:r>
        </a:p>
      </dsp:txBody>
      <dsp:txXfrm>
        <a:off x="3114294" y="671744"/>
        <a:ext cx="2217902" cy="1377092"/>
      </dsp:txXfrm>
    </dsp:sp>
    <dsp:sp modelId="{698B3760-DF2E-004F-BCB5-21DFBAA9DA54}">
      <dsp:nvSpPr>
        <dsp:cNvPr id="0" name=""/>
        <dsp:cNvSpPr/>
      </dsp:nvSpPr>
      <dsp:spPr>
        <a:xfrm>
          <a:off x="5630994" y="385745"/>
          <a:ext cx="2303588" cy="14627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56BF71-7B60-0346-B105-E189A1DD3DB8}">
      <dsp:nvSpPr>
        <dsp:cNvPr id="0" name=""/>
        <dsp:cNvSpPr/>
      </dsp:nvSpPr>
      <dsp:spPr>
        <a:xfrm>
          <a:off x="5886949" y="628901"/>
          <a:ext cx="2303588" cy="14627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Patient level prediction            </a:t>
          </a:r>
          <a:r>
            <a:rPr lang="en-GB" sz="2100" kern="1200" dirty="0">
              <a:solidFill>
                <a:srgbClr val="00B050"/>
              </a:solidFill>
            </a:rPr>
            <a:t>What will happen to me?</a:t>
          </a:r>
        </a:p>
      </dsp:txBody>
      <dsp:txXfrm>
        <a:off x="5929792" y="671744"/>
        <a:ext cx="2217902" cy="1377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5147A-9EDC-4B61-BAF6-8235FE51A58E}">
      <dsp:nvSpPr>
        <dsp:cNvPr id="0" name=""/>
        <dsp:cNvSpPr/>
      </dsp:nvSpPr>
      <dsp:spPr>
        <a:xfrm>
          <a:off x="890646" y="505872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C3D9A-F4AD-45BC-B7C0-4714AB2980B2}">
      <dsp:nvSpPr>
        <dsp:cNvPr id="0" name=""/>
        <dsp:cNvSpPr/>
      </dsp:nvSpPr>
      <dsp:spPr>
        <a:xfrm>
          <a:off x="395646" y="15859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Development of precoordinated terminology content</a:t>
          </a:r>
        </a:p>
      </dsp:txBody>
      <dsp:txXfrm>
        <a:off x="395646" y="1585902"/>
        <a:ext cx="1800000" cy="720000"/>
      </dsp:txXfrm>
    </dsp:sp>
    <dsp:sp modelId="{A69E136A-0E15-467E-B46C-6546E3FC0401}">
      <dsp:nvSpPr>
        <dsp:cNvPr id="0" name=""/>
        <dsp:cNvSpPr/>
      </dsp:nvSpPr>
      <dsp:spPr>
        <a:xfrm>
          <a:off x="3005646" y="505872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085C3-DD12-4367-95C3-9D86B2514C61}">
      <dsp:nvSpPr>
        <dsp:cNvPr id="0" name=""/>
        <dsp:cNvSpPr/>
      </dsp:nvSpPr>
      <dsp:spPr>
        <a:xfrm>
          <a:off x="2510646" y="15859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Authoring and validation of SNOMED CT expressions, constraints and queries</a:t>
          </a:r>
        </a:p>
      </dsp:txBody>
      <dsp:txXfrm>
        <a:off x="2510646" y="1585902"/>
        <a:ext cx="1800000" cy="720000"/>
      </dsp:txXfrm>
    </dsp:sp>
    <dsp:sp modelId="{DC641374-8821-452E-B928-1999F6025F83}">
      <dsp:nvSpPr>
        <dsp:cNvPr id="0" name=""/>
        <dsp:cNvSpPr/>
      </dsp:nvSpPr>
      <dsp:spPr>
        <a:xfrm>
          <a:off x="5120645" y="505872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5BF7E-9D22-4BFB-8AFA-C5788762B4B0}">
      <dsp:nvSpPr>
        <dsp:cNvPr id="0" name=""/>
        <dsp:cNvSpPr/>
      </dsp:nvSpPr>
      <dsp:spPr>
        <a:xfrm>
          <a:off x="4625645" y="15859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Natural Language Processing</a:t>
          </a:r>
        </a:p>
      </dsp:txBody>
      <dsp:txXfrm>
        <a:off x="4625645" y="1585902"/>
        <a:ext cx="1800000" cy="720000"/>
      </dsp:txXfrm>
    </dsp:sp>
    <dsp:sp modelId="{813B4653-F900-4E2E-A3EC-D9A8B4E64AA3}">
      <dsp:nvSpPr>
        <dsp:cNvPr id="0" name=""/>
        <dsp:cNvSpPr/>
      </dsp:nvSpPr>
      <dsp:spPr>
        <a:xfrm>
          <a:off x="7235646" y="505872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2EE45-3CD0-4608-9EAB-889B6D3FAA7E}">
      <dsp:nvSpPr>
        <dsp:cNvPr id="0" name=""/>
        <dsp:cNvSpPr/>
      </dsp:nvSpPr>
      <dsp:spPr>
        <a:xfrm>
          <a:off x="6740646" y="15859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Terminology binding to information models for data capture and semantic interoperability</a:t>
          </a:r>
        </a:p>
      </dsp:txBody>
      <dsp:txXfrm>
        <a:off x="6740646" y="1585902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648B4-03DE-3046-AA86-369BB5E75E23}">
      <dsp:nvSpPr>
        <dsp:cNvPr id="0" name=""/>
        <dsp:cNvSpPr/>
      </dsp:nvSpPr>
      <dsp:spPr>
        <a:xfrm>
          <a:off x="0" y="2830716"/>
          <a:ext cx="2628900" cy="9291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99568" rIns="186967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Data exchange</a:t>
          </a:r>
        </a:p>
      </dsp:txBody>
      <dsp:txXfrm>
        <a:off x="0" y="2830716"/>
        <a:ext cx="2628900" cy="929104"/>
      </dsp:txXfrm>
    </dsp:sp>
    <dsp:sp modelId="{04A16858-96AE-C740-9D98-D01D580B42AB}">
      <dsp:nvSpPr>
        <dsp:cNvPr id="0" name=""/>
        <dsp:cNvSpPr/>
      </dsp:nvSpPr>
      <dsp:spPr>
        <a:xfrm>
          <a:off x="2628900" y="2830716"/>
          <a:ext cx="7886700" cy="92910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980" tIns="177800" rIns="159980" bIns="17780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Analytics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Communication and sharing</a:t>
          </a:r>
        </a:p>
      </dsp:txBody>
      <dsp:txXfrm>
        <a:off x="2628900" y="2830716"/>
        <a:ext cx="7886700" cy="929104"/>
      </dsp:txXfrm>
    </dsp:sp>
    <dsp:sp modelId="{55C7499E-0317-044D-84B1-646BB954DB1D}">
      <dsp:nvSpPr>
        <dsp:cNvPr id="0" name=""/>
        <dsp:cNvSpPr/>
      </dsp:nvSpPr>
      <dsp:spPr>
        <a:xfrm rot="10800000">
          <a:off x="0" y="1415690"/>
          <a:ext cx="2628900" cy="928825"/>
        </a:xfrm>
        <a:prstGeom prst="upArrowCallou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99568" rIns="186967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Storage</a:t>
          </a:r>
        </a:p>
      </dsp:txBody>
      <dsp:txXfrm rot="10800000">
        <a:off x="0" y="1415690"/>
        <a:ext cx="2628900" cy="603523"/>
      </dsp:txXfrm>
    </dsp:sp>
    <dsp:sp modelId="{4CB45F76-2455-C34C-B7FD-917A0AA8B94D}">
      <dsp:nvSpPr>
        <dsp:cNvPr id="0" name=""/>
        <dsp:cNvSpPr/>
      </dsp:nvSpPr>
      <dsp:spPr>
        <a:xfrm rot="10800000">
          <a:off x="0" y="1415690"/>
          <a:ext cx="2628900" cy="142896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99568" rIns="186967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Storage</a:t>
          </a:r>
        </a:p>
      </dsp:txBody>
      <dsp:txXfrm rot="10800000">
        <a:off x="0" y="1415690"/>
        <a:ext cx="2628900" cy="603523"/>
      </dsp:txXfrm>
    </dsp:sp>
    <dsp:sp modelId="{91913441-8D75-8A41-996A-55205A13BF1B}">
      <dsp:nvSpPr>
        <dsp:cNvPr id="0" name=""/>
        <dsp:cNvSpPr/>
      </dsp:nvSpPr>
      <dsp:spPr>
        <a:xfrm>
          <a:off x="2628900" y="1415690"/>
          <a:ext cx="7886700" cy="92882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B772CA-F625-C644-BB68-DEE28F3AD0F4}">
      <dsp:nvSpPr>
        <dsp:cNvPr id="0" name=""/>
        <dsp:cNvSpPr/>
      </dsp:nvSpPr>
      <dsp:spPr>
        <a:xfrm rot="10800000">
          <a:off x="0" y="664"/>
          <a:ext cx="2628900" cy="92882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99568" rIns="186967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Recording at the point of care with patient</a:t>
          </a:r>
        </a:p>
      </dsp:txBody>
      <dsp:txXfrm rot="10800000">
        <a:off x="0" y="664"/>
        <a:ext cx="2628900" cy="603523"/>
      </dsp:txXfrm>
    </dsp:sp>
    <dsp:sp modelId="{5AFD05FE-09D1-224B-BC9A-8AE717731717}">
      <dsp:nvSpPr>
        <dsp:cNvPr id="0" name=""/>
        <dsp:cNvSpPr/>
      </dsp:nvSpPr>
      <dsp:spPr>
        <a:xfrm rot="10800000">
          <a:off x="0" y="664"/>
          <a:ext cx="2628900" cy="142896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967" tIns="99568" rIns="186967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Recording at the point of care with patient</a:t>
          </a:r>
        </a:p>
      </dsp:txBody>
      <dsp:txXfrm rot="10800000">
        <a:off x="0" y="664"/>
        <a:ext cx="2628900" cy="603523"/>
      </dsp:txXfrm>
    </dsp:sp>
    <dsp:sp modelId="{73A0CFDE-62A6-AB4F-B3C2-C9D15A0F01BA}">
      <dsp:nvSpPr>
        <dsp:cNvPr id="0" name=""/>
        <dsp:cNvSpPr/>
      </dsp:nvSpPr>
      <dsp:spPr>
        <a:xfrm>
          <a:off x="2628900" y="664"/>
          <a:ext cx="7886700" cy="9288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C10B1-7A6A-49CB-8B58-24306A42BBA1}">
      <dsp:nvSpPr>
        <dsp:cNvPr id="0" name=""/>
        <dsp:cNvSpPr/>
      </dsp:nvSpPr>
      <dsp:spPr>
        <a:xfrm>
          <a:off x="0" y="1509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CA25D8-120C-4801-AADD-E77D5F9A8B03}">
      <dsp:nvSpPr>
        <dsp:cNvPr id="0" name=""/>
        <dsp:cNvSpPr/>
      </dsp:nvSpPr>
      <dsp:spPr>
        <a:xfrm>
          <a:off x="194535" y="146205"/>
          <a:ext cx="353701" cy="3537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976FAB-FA02-4071-8125-0AA5664D3BF8}">
      <dsp:nvSpPr>
        <dsp:cNvPr id="0" name=""/>
        <dsp:cNvSpPr/>
      </dsp:nvSpPr>
      <dsp:spPr>
        <a:xfrm>
          <a:off x="742773" y="1509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Intelligent decision support</a:t>
          </a:r>
        </a:p>
      </dsp:txBody>
      <dsp:txXfrm>
        <a:off x="742773" y="1509"/>
        <a:ext cx="9969675" cy="643093"/>
      </dsp:txXfrm>
    </dsp:sp>
    <dsp:sp modelId="{3523FB68-5453-4C37-83EB-C5F9D506C331}">
      <dsp:nvSpPr>
        <dsp:cNvPr id="0" name=""/>
        <dsp:cNvSpPr/>
      </dsp:nvSpPr>
      <dsp:spPr>
        <a:xfrm>
          <a:off x="0" y="805376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7F2654-6B33-4DB4-8C04-F592B5C332F3}">
      <dsp:nvSpPr>
        <dsp:cNvPr id="0" name=""/>
        <dsp:cNvSpPr/>
      </dsp:nvSpPr>
      <dsp:spPr>
        <a:xfrm>
          <a:off x="194535" y="950072"/>
          <a:ext cx="353701" cy="3537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6BE9E-70EB-4F8C-8857-9A6C155299C7}">
      <dsp:nvSpPr>
        <dsp:cNvPr id="0" name=""/>
        <dsp:cNvSpPr/>
      </dsp:nvSpPr>
      <dsp:spPr>
        <a:xfrm>
          <a:off x="742773" y="805376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Data exchange and returning data into the EHR</a:t>
          </a:r>
        </a:p>
      </dsp:txBody>
      <dsp:txXfrm>
        <a:off x="742773" y="805376"/>
        <a:ext cx="9969675" cy="643093"/>
      </dsp:txXfrm>
    </dsp:sp>
    <dsp:sp modelId="{751016B8-3B16-43A2-9D79-C515C8A1DBFC}">
      <dsp:nvSpPr>
        <dsp:cNvPr id="0" name=""/>
        <dsp:cNvSpPr/>
      </dsp:nvSpPr>
      <dsp:spPr>
        <a:xfrm>
          <a:off x="0" y="1609243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403996-4A7C-495D-A6B4-4A2D2E79A157}">
      <dsp:nvSpPr>
        <dsp:cNvPr id="0" name=""/>
        <dsp:cNvSpPr/>
      </dsp:nvSpPr>
      <dsp:spPr>
        <a:xfrm>
          <a:off x="194535" y="1753939"/>
          <a:ext cx="353701" cy="3537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620FF-A329-43C4-A38D-42C90A40E1F5}">
      <dsp:nvSpPr>
        <dsp:cNvPr id="0" name=""/>
        <dsp:cNvSpPr/>
      </dsp:nvSpPr>
      <dsp:spPr>
        <a:xfrm>
          <a:off x="742773" y="1609243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Technology developments</a:t>
          </a:r>
        </a:p>
      </dsp:txBody>
      <dsp:txXfrm>
        <a:off x="742773" y="1609243"/>
        <a:ext cx="9969675" cy="643093"/>
      </dsp:txXfrm>
    </dsp:sp>
    <dsp:sp modelId="{C0C261E5-0FDC-4372-9879-5D51B703BBB1}">
      <dsp:nvSpPr>
        <dsp:cNvPr id="0" name=""/>
        <dsp:cNvSpPr/>
      </dsp:nvSpPr>
      <dsp:spPr>
        <a:xfrm>
          <a:off x="0" y="2413110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88374-8820-4EDE-84C2-4EF662753DA8}">
      <dsp:nvSpPr>
        <dsp:cNvPr id="0" name=""/>
        <dsp:cNvSpPr/>
      </dsp:nvSpPr>
      <dsp:spPr>
        <a:xfrm>
          <a:off x="194535" y="2557806"/>
          <a:ext cx="353701" cy="3537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8A3F5-533E-4072-AAAA-0F6C5B33B51F}">
      <dsp:nvSpPr>
        <dsp:cNvPr id="0" name=""/>
        <dsp:cNvSpPr/>
      </dsp:nvSpPr>
      <dsp:spPr>
        <a:xfrm>
          <a:off x="742773" y="2413110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Active patient use of the record</a:t>
          </a:r>
        </a:p>
      </dsp:txBody>
      <dsp:txXfrm>
        <a:off x="742773" y="2413110"/>
        <a:ext cx="9969675" cy="643093"/>
      </dsp:txXfrm>
    </dsp:sp>
    <dsp:sp modelId="{98AB8438-0D07-5849-85E2-C738FA26AEAB}">
      <dsp:nvSpPr>
        <dsp:cNvPr id="0" name=""/>
        <dsp:cNvSpPr/>
      </dsp:nvSpPr>
      <dsp:spPr>
        <a:xfrm>
          <a:off x="0" y="3216977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3C076-9A0E-2948-BF39-75A677B8EAAD}">
      <dsp:nvSpPr>
        <dsp:cNvPr id="0" name=""/>
        <dsp:cNvSpPr/>
      </dsp:nvSpPr>
      <dsp:spPr>
        <a:xfrm>
          <a:off x="194535" y="3361673"/>
          <a:ext cx="353701" cy="3537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48C4C-EE4A-5F48-ABF1-25C0C6E7311D}">
      <dsp:nvSpPr>
        <dsp:cNvPr id="0" name=""/>
        <dsp:cNvSpPr/>
      </dsp:nvSpPr>
      <dsp:spPr>
        <a:xfrm>
          <a:off x="742773" y="3216977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Real world data research platforms</a:t>
          </a:r>
        </a:p>
      </dsp:txBody>
      <dsp:txXfrm>
        <a:off x="742773" y="3216977"/>
        <a:ext cx="9969675" cy="643093"/>
      </dsp:txXfrm>
    </dsp:sp>
    <dsp:sp modelId="{75D64CD4-4407-D647-A9EC-AD92FB199ED9}">
      <dsp:nvSpPr>
        <dsp:cNvPr id="0" name=""/>
        <dsp:cNvSpPr/>
      </dsp:nvSpPr>
      <dsp:spPr>
        <a:xfrm>
          <a:off x="0" y="4020845"/>
          <a:ext cx="10712449" cy="64309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856466-2B3A-A041-9865-38CDB7CC0B00}">
      <dsp:nvSpPr>
        <dsp:cNvPr id="0" name=""/>
        <dsp:cNvSpPr/>
      </dsp:nvSpPr>
      <dsp:spPr>
        <a:xfrm>
          <a:off x="194535" y="4165541"/>
          <a:ext cx="353701" cy="3537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705073-FD60-1D4C-93A9-A653E392DA37}">
      <dsp:nvSpPr>
        <dsp:cNvPr id="0" name=""/>
        <dsp:cNvSpPr/>
      </dsp:nvSpPr>
      <dsp:spPr>
        <a:xfrm>
          <a:off x="742773" y="4020845"/>
          <a:ext cx="9969675" cy="643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61" tIns="68061" rIns="68061" bIns="6806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Curriculum development for health students</a:t>
          </a:r>
        </a:p>
      </dsp:txBody>
      <dsp:txXfrm>
        <a:off x="742773" y="4020845"/>
        <a:ext cx="9969675" cy="643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9/27/22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03937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3 key aims in using real world EHR data and data from other sources for research and population health purposes</a:t>
            </a:r>
          </a:p>
          <a:p>
            <a:r>
              <a:rPr lang="en-US" dirty="0"/>
              <a:t>The barriers are now less technical than regulatory in relation to ethics, consent and protection of privacy</a:t>
            </a: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72423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8304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1936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CC3706-8FAF-654C-8FAF-C9740118F98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91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DC913E-53C2-B24E-BDAF-21C1C0859B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8414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59143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lang="en-US" dirty="0"/>
              <a:t>Introductory slide discussing blocks to using real world for analytics and opening discussion for importance of standardized data developed to global standards and maintained at national and international level.</a:t>
            </a: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665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3921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7" name="Google Shape;587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8888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40668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13655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0319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7" name="Google Shape;587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2978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7" name="Google Shape;587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465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85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8" name="Google Shape;58;p43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3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al Point Slide">
  <p:cSld name="Focal Point Slid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ecf017965_0_360"/>
          <p:cNvSpPr/>
          <p:nvPr/>
        </p:nvSpPr>
        <p:spPr>
          <a:xfrm>
            <a:off x="0" y="0"/>
            <a:ext cx="11042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0" name="Google Shape;100;g7ecf017965_0_360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g7ecf017965_0_360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06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61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7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50734" y="1378338"/>
            <a:ext cx="10463509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0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846627" y="2001077"/>
            <a:ext cx="10467616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 i="0" baseline="0">
                <a:latin typeface="Arial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806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 dirty="0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12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62" r:id="rId4"/>
    <p:sldLayoutId id="2147483668" r:id="rId5"/>
    <p:sldLayoutId id="2147483675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ser.ihtsdotools.org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rowser.ihtsdotools.org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mailto:info@snomed.org" TargetMode="External"/><Relationship Id="rId3" Type="http://schemas.openxmlformats.org/officeDocument/2006/relationships/image" Target="../media/image54.png"/><Relationship Id="rId7" Type="http://schemas.openxmlformats.org/officeDocument/2006/relationships/hyperlink" Target="mailto:cgu@snomed.or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igr@snomed.org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>
              <a:alpha val="0"/>
            </a:srgbClr>
          </a:solidFill>
          <a:ln>
            <a:noFill/>
          </a:ln>
        </p:spPr>
      </p:pic>
      <p:sp>
        <p:nvSpPr>
          <p:cNvPr id="266" name="Google Shape;266;p2"/>
          <p:cNvSpPr/>
          <p:nvPr/>
        </p:nvSpPr>
        <p:spPr>
          <a:xfrm>
            <a:off x="-9789" y="313054"/>
            <a:ext cx="12201789" cy="6858000"/>
          </a:xfrm>
          <a:prstGeom prst="rect">
            <a:avLst/>
          </a:prstGeom>
          <a:solidFill>
            <a:schemeClr val="accent1">
              <a:alpha val="7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7" name="Google Shape;267;p2"/>
          <p:cNvSpPr txBox="1">
            <a:spLocks noGrp="1"/>
          </p:cNvSpPr>
          <p:nvPr>
            <p:ph type="title"/>
          </p:nvPr>
        </p:nvSpPr>
        <p:spPr>
          <a:xfrm>
            <a:off x="457200" y="488699"/>
            <a:ext cx="11277600" cy="5880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noAutofit/>
          </a:bodyPr>
          <a:lstStyle/>
          <a:p>
            <a:pPr lvl="0">
              <a:lnSpc>
                <a:spcPct val="108888"/>
              </a:lnSpc>
              <a:buClr>
                <a:schemeClr val="lt1"/>
              </a:buClr>
            </a:pPr>
            <a:r>
              <a:rPr lang="en-US" sz="3600" i="0" dirty="0"/>
              <a:t>An introduction to SNOMED </a:t>
            </a:r>
            <a:br>
              <a:rPr lang="en-US" sz="3600" i="0" dirty="0"/>
            </a:br>
            <a:r>
              <a:rPr lang="en-US" sz="3600" i="0" dirty="0"/>
              <a:t>Content, descriptive logic </a:t>
            </a:r>
            <a:br>
              <a:rPr lang="en-US" sz="3600" i="0" dirty="0"/>
            </a:br>
            <a:r>
              <a:rPr lang="en-US" sz="3600" i="0" dirty="0"/>
              <a:t>and data analytics</a:t>
            </a:r>
            <a:endParaRPr sz="1400" b="0" i="0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8" name="Google Shape;268;p2"/>
          <p:cNvSpPr txBox="1"/>
          <p:nvPr/>
        </p:nvSpPr>
        <p:spPr>
          <a:xfrm>
            <a:off x="2967087" y="4466863"/>
            <a:ext cx="6302342" cy="175699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108000" rIns="91425" bIns="108000" anchor="ctr" anchorCtr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Ian Green – </a:t>
            </a:r>
            <a:r>
              <a:rPr lang="en-US" sz="2000" dirty="0">
                <a:solidFill>
                  <a:schemeClr val="bg1"/>
                </a:solidFill>
              </a:rPr>
              <a:t>Customer Relations Lead (Europe) &amp; Global Clinical Engagement Lead</a:t>
            </a:r>
          </a:p>
          <a:p>
            <a:r>
              <a:rPr lang="en-US" sz="2000" dirty="0">
                <a:solidFill>
                  <a:srgbClr val="FFC000"/>
                </a:solidFill>
              </a:rPr>
              <a:t>Charles Gutteridge </a:t>
            </a:r>
            <a:r>
              <a:rPr lang="en-US" sz="2000" dirty="0">
                <a:solidFill>
                  <a:schemeClr val="bg1"/>
                </a:solidFill>
              </a:rPr>
              <a:t>– Clinical Engagement Lead (EMEA)  &amp; CCIO Barts Health NHS Trust</a:t>
            </a:r>
          </a:p>
          <a:p>
            <a:r>
              <a:rPr lang="en-US" sz="2000" dirty="0">
                <a:solidFill>
                  <a:srgbClr val="FFC000"/>
                </a:solidFill>
              </a:rPr>
              <a:t>Kai </a:t>
            </a:r>
            <a:r>
              <a:rPr lang="en-US" sz="2000" dirty="0" err="1">
                <a:solidFill>
                  <a:srgbClr val="FFC000"/>
                </a:solidFill>
              </a:rPr>
              <a:t>Kewley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– Implementation Support Technical Specialist</a:t>
            </a:r>
            <a:endParaRPr lang="en-US" sz="2000" dirty="0">
              <a:solidFill>
                <a:srgbClr val="FFC000"/>
              </a:solidFill>
            </a:endParaRPr>
          </a:p>
        </p:txBody>
      </p:sp>
      <p:pic>
        <p:nvPicPr>
          <p:cNvPr id="269" name="Google Shape;26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376" y="642634"/>
            <a:ext cx="3069901" cy="136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0286" y="704093"/>
            <a:ext cx="7064338" cy="4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37A3D0-B5BA-3F70-8589-9E433B64C66A}"/>
              </a:ext>
            </a:extLst>
          </p:cNvPr>
          <p:cNvSpPr txBox="1"/>
          <p:nvPr/>
        </p:nvSpPr>
        <p:spPr>
          <a:xfrm>
            <a:off x="10036181" y="6426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A11EA8EF-D647-F6AD-F04B-A08BB46705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7666" y="4816949"/>
            <a:ext cx="1336958" cy="133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224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862F-4A97-844F-9FA4-FCEA719D9B89}"/>
              </a:ext>
            </a:extLst>
          </p:cNvPr>
          <p:cNvSpPr txBox="1"/>
          <p:nvPr/>
        </p:nvSpPr>
        <p:spPr>
          <a:xfrm>
            <a:off x="4403834" y="2680138"/>
            <a:ext cx="3132083" cy="9233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/>
              <a:t>75570004</a:t>
            </a:r>
          </a:p>
          <a:p>
            <a:pPr algn="ctr"/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37E6AC-12E0-6243-B586-442C83E64DB3}"/>
              </a:ext>
            </a:extLst>
          </p:cNvPr>
          <p:cNvCxnSpPr>
            <a:cxnSpLocks/>
          </p:cNvCxnSpPr>
          <p:nvPr/>
        </p:nvCxnSpPr>
        <p:spPr>
          <a:xfrm flipH="1" flipV="1">
            <a:off x="2816773" y="2075793"/>
            <a:ext cx="1492468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B1CC3B-15CF-5C47-9740-04450A956C26}"/>
              </a:ext>
            </a:extLst>
          </p:cNvPr>
          <p:cNvCxnSpPr>
            <a:cxnSpLocks/>
          </p:cNvCxnSpPr>
          <p:nvPr/>
        </p:nvCxnSpPr>
        <p:spPr>
          <a:xfrm flipH="1">
            <a:off x="2998076" y="3710152"/>
            <a:ext cx="1295400" cy="4099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3E5BB3B-0AC4-C640-A353-E8FBBA6629BE}"/>
              </a:ext>
            </a:extLst>
          </p:cNvPr>
          <p:cNvCxnSpPr>
            <a:cxnSpLocks/>
          </p:cNvCxnSpPr>
          <p:nvPr/>
        </p:nvCxnSpPr>
        <p:spPr>
          <a:xfrm flipV="1">
            <a:off x="7620000" y="2075793"/>
            <a:ext cx="1481959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6935F6-FBB9-EC45-A8D6-6E16A4DB4637}"/>
              </a:ext>
            </a:extLst>
          </p:cNvPr>
          <p:cNvCxnSpPr>
            <a:cxnSpLocks/>
          </p:cNvCxnSpPr>
          <p:nvPr/>
        </p:nvCxnSpPr>
        <p:spPr>
          <a:xfrm>
            <a:off x="5838496" y="3704897"/>
            <a:ext cx="0" cy="126649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E59415-862B-3945-BD3B-8BE1ACE8D2A4}"/>
              </a:ext>
            </a:extLst>
          </p:cNvPr>
          <p:cNvCxnSpPr>
            <a:cxnSpLocks/>
          </p:cNvCxnSpPr>
          <p:nvPr/>
        </p:nvCxnSpPr>
        <p:spPr>
          <a:xfrm>
            <a:off x="7620000" y="3636579"/>
            <a:ext cx="1397876" cy="64113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FD918B-2D17-A749-BCD3-D146FC2300E9}"/>
              </a:ext>
            </a:extLst>
          </p:cNvPr>
          <p:cNvSpPr txBox="1"/>
          <p:nvPr/>
        </p:nvSpPr>
        <p:spPr>
          <a:xfrm>
            <a:off x="8318938" y="2385848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finding site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5AB39D-21ED-AD47-8652-4D01BBB42403}"/>
              </a:ext>
            </a:extLst>
          </p:cNvPr>
          <p:cNvSpPr txBox="1"/>
          <p:nvPr/>
        </p:nvSpPr>
        <p:spPr>
          <a:xfrm>
            <a:off x="9101959" y="1861489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39607008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F32001-4D4B-E849-8531-2C875076354C}"/>
              </a:ext>
            </a:extLst>
          </p:cNvPr>
          <p:cNvSpPr txBox="1"/>
          <p:nvPr/>
        </p:nvSpPr>
        <p:spPr>
          <a:xfrm>
            <a:off x="8211207" y="3520231"/>
            <a:ext cx="299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pathological process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9C21F4-D0A3-7E48-BAAF-CE55E6433126}"/>
              </a:ext>
            </a:extLst>
          </p:cNvPr>
          <p:cNvSpPr txBox="1"/>
          <p:nvPr/>
        </p:nvSpPr>
        <p:spPr>
          <a:xfrm>
            <a:off x="9101958" y="4093044"/>
            <a:ext cx="224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441862004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8E4EBD-AB0B-C149-A4E9-78B384E8ADA9}"/>
              </a:ext>
            </a:extLst>
          </p:cNvPr>
          <p:cNvSpPr txBox="1"/>
          <p:nvPr/>
        </p:nvSpPr>
        <p:spPr>
          <a:xfrm>
            <a:off x="5236778" y="5039711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64572001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1785A-D488-C846-AF45-52787331B9F1}"/>
              </a:ext>
            </a:extLst>
          </p:cNvPr>
          <p:cNvSpPr txBox="1"/>
          <p:nvPr/>
        </p:nvSpPr>
        <p:spPr>
          <a:xfrm>
            <a:off x="5838496" y="4120055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Is 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1A304E-1E4D-9143-83AF-0EA2EF9341EB}"/>
              </a:ext>
            </a:extLst>
          </p:cNvPr>
          <p:cNvSpPr txBox="1"/>
          <p:nvPr/>
        </p:nvSpPr>
        <p:spPr>
          <a:xfrm>
            <a:off x="651657" y="3460531"/>
            <a:ext cx="3414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associated morphology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0FC616-F734-824D-9E73-D0109995CCCF}"/>
              </a:ext>
            </a:extLst>
          </p:cNvPr>
          <p:cNvSpPr txBox="1"/>
          <p:nvPr/>
        </p:nvSpPr>
        <p:spPr>
          <a:xfrm>
            <a:off x="1862959" y="4245022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257552002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CF4B24-F703-414C-8F5C-34EA06BD5799}"/>
              </a:ext>
            </a:extLst>
          </p:cNvPr>
          <p:cNvSpPr txBox="1"/>
          <p:nvPr/>
        </p:nvSpPr>
        <p:spPr>
          <a:xfrm>
            <a:off x="1482616" y="2445125"/>
            <a:ext cx="250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causative agent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B413F8-BA81-754F-B703-71D2201A21D4}"/>
              </a:ext>
            </a:extLst>
          </p:cNvPr>
          <p:cNvSpPr txBox="1"/>
          <p:nvPr/>
        </p:nvSpPr>
        <p:spPr>
          <a:xfrm>
            <a:off x="788276" y="184483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49872002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03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862F-4A97-844F-9FA4-FCEA719D9B89}"/>
              </a:ext>
            </a:extLst>
          </p:cNvPr>
          <p:cNvSpPr txBox="1"/>
          <p:nvPr/>
        </p:nvSpPr>
        <p:spPr>
          <a:xfrm>
            <a:off x="4403834" y="2680138"/>
            <a:ext cx="3132083" cy="9233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Viral pneumonia</a:t>
            </a:r>
          </a:p>
          <a:p>
            <a:pPr algn="ctr"/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37E6AC-12E0-6243-B586-442C83E64DB3}"/>
              </a:ext>
            </a:extLst>
          </p:cNvPr>
          <p:cNvCxnSpPr>
            <a:cxnSpLocks/>
          </p:cNvCxnSpPr>
          <p:nvPr/>
        </p:nvCxnSpPr>
        <p:spPr>
          <a:xfrm flipH="1" flipV="1">
            <a:off x="2816773" y="2075793"/>
            <a:ext cx="1492468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B1CC3B-15CF-5C47-9740-04450A956C26}"/>
              </a:ext>
            </a:extLst>
          </p:cNvPr>
          <p:cNvCxnSpPr>
            <a:cxnSpLocks/>
          </p:cNvCxnSpPr>
          <p:nvPr/>
        </p:nvCxnSpPr>
        <p:spPr>
          <a:xfrm flipH="1">
            <a:off x="2998076" y="3710152"/>
            <a:ext cx="1295400" cy="4099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3E5BB3B-0AC4-C640-A353-E8FBBA6629BE}"/>
              </a:ext>
            </a:extLst>
          </p:cNvPr>
          <p:cNvCxnSpPr>
            <a:cxnSpLocks/>
          </p:cNvCxnSpPr>
          <p:nvPr/>
        </p:nvCxnSpPr>
        <p:spPr>
          <a:xfrm flipV="1">
            <a:off x="7620000" y="2075793"/>
            <a:ext cx="1481959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6935F6-FBB9-EC45-A8D6-6E16A4DB4637}"/>
              </a:ext>
            </a:extLst>
          </p:cNvPr>
          <p:cNvCxnSpPr>
            <a:cxnSpLocks/>
          </p:cNvCxnSpPr>
          <p:nvPr/>
        </p:nvCxnSpPr>
        <p:spPr>
          <a:xfrm>
            <a:off x="5838496" y="3704897"/>
            <a:ext cx="0" cy="126649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E59415-862B-3945-BD3B-8BE1ACE8D2A4}"/>
              </a:ext>
            </a:extLst>
          </p:cNvPr>
          <p:cNvCxnSpPr>
            <a:cxnSpLocks/>
          </p:cNvCxnSpPr>
          <p:nvPr/>
        </p:nvCxnSpPr>
        <p:spPr>
          <a:xfrm>
            <a:off x="7620000" y="3636579"/>
            <a:ext cx="1397876" cy="64113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FD918B-2D17-A749-BCD3-D146FC2300E9}"/>
              </a:ext>
            </a:extLst>
          </p:cNvPr>
          <p:cNvSpPr txBox="1"/>
          <p:nvPr/>
        </p:nvSpPr>
        <p:spPr>
          <a:xfrm>
            <a:off x="8318938" y="2385848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finding site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5AB39D-21ED-AD47-8652-4D01BBB42403}"/>
              </a:ext>
            </a:extLst>
          </p:cNvPr>
          <p:cNvSpPr txBox="1"/>
          <p:nvPr/>
        </p:nvSpPr>
        <p:spPr>
          <a:xfrm>
            <a:off x="9101959" y="1861489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Lung structure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F32001-4D4B-E849-8531-2C875076354C}"/>
              </a:ext>
            </a:extLst>
          </p:cNvPr>
          <p:cNvSpPr txBox="1"/>
          <p:nvPr/>
        </p:nvSpPr>
        <p:spPr>
          <a:xfrm>
            <a:off x="8211207" y="3520231"/>
            <a:ext cx="299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pathological process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9C21F4-D0A3-7E48-BAAF-CE55E6433126}"/>
              </a:ext>
            </a:extLst>
          </p:cNvPr>
          <p:cNvSpPr txBox="1"/>
          <p:nvPr/>
        </p:nvSpPr>
        <p:spPr>
          <a:xfrm>
            <a:off x="9101958" y="4093044"/>
            <a:ext cx="224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Infectious process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8E4EBD-AB0B-C149-A4E9-78B384E8ADA9}"/>
              </a:ext>
            </a:extLst>
          </p:cNvPr>
          <p:cNvSpPr txBox="1"/>
          <p:nvPr/>
        </p:nvSpPr>
        <p:spPr>
          <a:xfrm>
            <a:off x="5236778" y="5039711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Disease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1785A-D488-C846-AF45-52787331B9F1}"/>
              </a:ext>
            </a:extLst>
          </p:cNvPr>
          <p:cNvSpPr txBox="1"/>
          <p:nvPr/>
        </p:nvSpPr>
        <p:spPr>
          <a:xfrm>
            <a:off x="5838496" y="4120055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Is 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1A304E-1E4D-9143-83AF-0EA2EF9341EB}"/>
              </a:ext>
            </a:extLst>
          </p:cNvPr>
          <p:cNvSpPr txBox="1"/>
          <p:nvPr/>
        </p:nvSpPr>
        <p:spPr>
          <a:xfrm>
            <a:off x="651657" y="3460531"/>
            <a:ext cx="3414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associated morphology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0FC616-F734-824D-9E73-D0109995CCCF}"/>
              </a:ext>
            </a:extLst>
          </p:cNvPr>
          <p:cNvSpPr txBox="1"/>
          <p:nvPr/>
        </p:nvSpPr>
        <p:spPr>
          <a:xfrm>
            <a:off x="1862959" y="4245022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Inflammation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CF4B24-F703-414C-8F5C-34EA06BD5799}"/>
              </a:ext>
            </a:extLst>
          </p:cNvPr>
          <p:cNvSpPr txBox="1"/>
          <p:nvPr/>
        </p:nvSpPr>
        <p:spPr>
          <a:xfrm>
            <a:off x="1482616" y="2445125"/>
            <a:ext cx="250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Has causative agent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B413F8-BA81-754F-B703-71D2201A21D4}"/>
              </a:ext>
            </a:extLst>
          </p:cNvPr>
          <p:cNvSpPr txBox="1"/>
          <p:nvPr/>
        </p:nvSpPr>
        <p:spPr>
          <a:xfrm>
            <a:off x="788276" y="184483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Virus (organism)</a:t>
            </a:r>
          </a:p>
        </p:txBody>
      </p:sp>
    </p:spTree>
    <p:extLst>
      <p:ext uri="{BB962C8B-B14F-4D97-AF65-F5344CB8AC3E}">
        <p14:creationId xmlns:p14="http://schemas.microsoft.com/office/powerpoint/2010/main" val="2748174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128657B-6935-D14D-AE8B-5F5482190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84" y="0"/>
            <a:ext cx="93846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76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4A1408A-6352-E64F-BEF0-8351D52E8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222250"/>
            <a:ext cx="5905500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035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9943361-6BDD-5DB8-491F-54180ABAF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1635"/>
            <a:ext cx="11458575" cy="4600865"/>
          </a:xfrm>
          <a:prstGeom prst="rect">
            <a:avLst/>
          </a:prstGeom>
        </p:spPr>
      </p:pic>
      <p:sp>
        <p:nvSpPr>
          <p:cNvPr id="2" name="Left Arrow 1">
            <a:extLst>
              <a:ext uri="{FF2B5EF4-FFF2-40B4-BE49-F238E27FC236}">
                <a16:creationId xmlns:a16="http://schemas.microsoft.com/office/drawing/2014/main" id="{80C2B1CE-AE13-2916-FAE6-299B980E8E0B}"/>
              </a:ext>
            </a:extLst>
          </p:cNvPr>
          <p:cNvSpPr/>
          <p:nvPr/>
        </p:nvSpPr>
        <p:spPr>
          <a:xfrm rot="10800000">
            <a:off x="6622961" y="6246253"/>
            <a:ext cx="1143000" cy="45719"/>
          </a:xfrm>
          <a:prstGeom prst="leftArrow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1971F-1658-3D4E-39EC-018D12F6CC52}"/>
              </a:ext>
            </a:extLst>
          </p:cNvPr>
          <p:cNvSpPr txBox="1"/>
          <p:nvPr/>
        </p:nvSpPr>
        <p:spPr>
          <a:xfrm>
            <a:off x="3503836" y="6061587"/>
            <a:ext cx="311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https://browser.ihtsdotools.org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9058FE-0D79-719B-FCD4-E6ABEFFD9EE9}"/>
              </a:ext>
            </a:extLst>
          </p:cNvPr>
          <p:cNvSpPr txBox="1"/>
          <p:nvPr/>
        </p:nvSpPr>
        <p:spPr>
          <a:xfrm>
            <a:off x="7765961" y="5923088"/>
            <a:ext cx="351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Understanding the MRCM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Demonstrating search functions </a:t>
            </a:r>
          </a:p>
        </p:txBody>
      </p:sp>
    </p:spTree>
    <p:extLst>
      <p:ext uri="{BB962C8B-B14F-4D97-AF65-F5344CB8AC3E}">
        <p14:creationId xmlns:p14="http://schemas.microsoft.com/office/powerpoint/2010/main" val="2251103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, website&#10;&#10;Description automatically generated">
            <a:extLst>
              <a:ext uri="{FF2B5EF4-FFF2-40B4-BE49-F238E27FC236}">
                <a16:creationId xmlns:a16="http://schemas.microsoft.com/office/drawing/2014/main" id="{0527C04D-7D80-8B21-B17C-8B59D6F5BA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3821"/>
          <a:stretch/>
        </p:blipFill>
        <p:spPr>
          <a:xfrm>
            <a:off x="3048" y="-1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0"/>
          <p:cNvSpPr/>
          <p:nvPr/>
        </p:nvSpPr>
        <p:spPr>
          <a:xfrm>
            <a:off x="967563" y="914400"/>
            <a:ext cx="9123300" cy="502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1" name="Google Shape;591;p30"/>
          <p:cNvSpPr/>
          <p:nvPr/>
        </p:nvSpPr>
        <p:spPr>
          <a:xfrm>
            <a:off x="914400" y="914400"/>
            <a:ext cx="158700" cy="5025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2" name="Google Shape;592;p30"/>
          <p:cNvSpPr txBox="1"/>
          <p:nvPr/>
        </p:nvSpPr>
        <p:spPr>
          <a:xfrm>
            <a:off x="1717797" y="1065600"/>
            <a:ext cx="7902722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US" sz="3200" dirty="0"/>
              <a:t>Use cases for the</a:t>
            </a:r>
            <a:br>
              <a:rPr lang="en-US" sz="3200" dirty="0"/>
            </a:br>
            <a:r>
              <a:rPr lang="en-US" sz="3200" dirty="0"/>
              <a:t>“Machine Readable Concept Model”</a:t>
            </a:r>
            <a:endParaRPr sz="3200" b="1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BD2901A5-A698-B279-546E-E8D15C7C61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5312014"/>
              </p:ext>
            </p:extLst>
          </p:nvPr>
        </p:nvGraphicFramePr>
        <p:xfrm>
          <a:off x="1109232" y="2382590"/>
          <a:ext cx="8936292" cy="281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0406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</a:rPr>
              <a:t>Real world data analytics</a:t>
            </a:r>
            <a:endParaRPr lang="en-US" sz="140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2"/>
          <p:cNvSpPr txBox="1"/>
          <p:nvPr/>
        </p:nvSpPr>
        <p:spPr>
          <a:xfrm>
            <a:off x="6614614" y="1016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Creating patient cohorts for further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Identifying signals in big data 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Linking data sets</a:t>
            </a:r>
          </a:p>
        </p:txBody>
      </p:sp>
    </p:spTree>
    <p:extLst>
      <p:ext uri="{BB962C8B-B14F-4D97-AF65-F5344CB8AC3E}">
        <p14:creationId xmlns:p14="http://schemas.microsoft.com/office/powerpoint/2010/main" val="1174582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2800" dirty="0">
                <a:solidFill>
                  <a:srgbClr val="FFC000"/>
                </a:solidFill>
              </a:rPr>
              <a:t>Features of SNOMED CT for analytics</a:t>
            </a:r>
            <a:endParaRPr sz="2800" b="0" i="0" u="none" strike="noStrike" cap="none" dirty="0">
              <a:solidFill>
                <a:srgbClr val="FFC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194725" y="1"/>
            <a:ext cx="5246831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Cohort creation at different levels of hierarchy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Using axioms and OWL2 semantics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Testing for membership of predefined subsets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Translation and use of dialects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Clinical queries over heterogeneous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Free text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Clinical decision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Mapping to classifications</a:t>
            </a: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18</a:t>
            </a:fld>
            <a:endParaRPr sz="1400" b="0" i="0" u="none" strike="noStrike" cap="none" dirty="0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20624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9943361-6BDD-5DB8-491F-54180ABAF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2457"/>
            <a:ext cx="11456527" cy="4600043"/>
          </a:xfrm>
          <a:prstGeom prst="rect">
            <a:avLst/>
          </a:prstGeom>
        </p:spPr>
      </p:pic>
      <p:sp>
        <p:nvSpPr>
          <p:cNvPr id="2" name="Left Arrow 1">
            <a:extLst>
              <a:ext uri="{FF2B5EF4-FFF2-40B4-BE49-F238E27FC236}">
                <a16:creationId xmlns:a16="http://schemas.microsoft.com/office/drawing/2014/main" id="{80C2B1CE-AE13-2916-FAE6-299B980E8E0B}"/>
              </a:ext>
            </a:extLst>
          </p:cNvPr>
          <p:cNvSpPr/>
          <p:nvPr/>
        </p:nvSpPr>
        <p:spPr>
          <a:xfrm rot="10800000">
            <a:off x="5594246" y="6246253"/>
            <a:ext cx="1143000" cy="45719"/>
          </a:xfrm>
          <a:prstGeom prst="leftArrow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1971F-1658-3D4E-39EC-018D12F6CC52}"/>
              </a:ext>
            </a:extLst>
          </p:cNvPr>
          <p:cNvSpPr txBox="1"/>
          <p:nvPr/>
        </p:nvSpPr>
        <p:spPr>
          <a:xfrm>
            <a:off x="2475121" y="6061587"/>
            <a:ext cx="311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https://browser.ihtsdotools.org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9058FE-0D79-719B-FCD4-E6ABEFFD9EE9}"/>
              </a:ext>
            </a:extLst>
          </p:cNvPr>
          <p:cNvSpPr txBox="1"/>
          <p:nvPr/>
        </p:nvSpPr>
        <p:spPr>
          <a:xfrm>
            <a:off x="6737246" y="5923088"/>
            <a:ext cx="4722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of Expression Constraint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Queries for cohort creation and signal finding</a:t>
            </a:r>
          </a:p>
        </p:txBody>
      </p:sp>
    </p:spTree>
    <p:extLst>
      <p:ext uri="{BB962C8B-B14F-4D97-AF65-F5344CB8AC3E}">
        <p14:creationId xmlns:p14="http://schemas.microsoft.com/office/powerpoint/2010/main" val="113374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</a:rPr>
              <a:t>“A health IT challenge for all”</a:t>
            </a:r>
            <a:endParaRPr lang="en-US" sz="140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2"/>
          <p:cNvSpPr txBox="1"/>
          <p:nvPr/>
        </p:nvSpPr>
        <p:spPr>
          <a:xfrm>
            <a:off x="6614614" y="10160"/>
            <a:ext cx="474360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Aggregating and sharing clinical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Disparate health IT systems and clinical vocabularies create barriers to using patient data efficiently and effectively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Need for standardized data and standards</a:t>
            </a:r>
          </a:p>
        </p:txBody>
      </p:sp>
    </p:spTree>
    <p:extLst>
      <p:ext uri="{BB962C8B-B14F-4D97-AF65-F5344CB8AC3E}">
        <p14:creationId xmlns:p14="http://schemas.microsoft.com/office/powerpoint/2010/main" val="1901079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11070000" cy="685134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77" name="Google Shape;277;p8"/>
          <p:cNvSpPr/>
          <p:nvPr/>
        </p:nvSpPr>
        <p:spPr>
          <a:xfrm>
            <a:off x="0" y="6652"/>
            <a:ext cx="11070000" cy="6858000"/>
          </a:xfrm>
          <a:prstGeom prst="rect">
            <a:avLst/>
          </a:prstGeom>
          <a:solidFill>
            <a:schemeClr val="dk2">
              <a:alpha val="71372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8" name="Google Shape;278;p8"/>
          <p:cNvSpPr txBox="1"/>
          <p:nvPr/>
        </p:nvSpPr>
        <p:spPr>
          <a:xfrm>
            <a:off x="2356917" y="92618"/>
            <a:ext cx="8497896" cy="3780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 b="1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Practical example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79" name="Google Shape;279;p8" descr="/Users/kathycoyle/Data/SNOMED/2212 PPT Template/images/SNOMED CT rev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2284" y="3211680"/>
            <a:ext cx="4197583" cy="1233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4400" y="6259646"/>
            <a:ext cx="5068833" cy="333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D48E2A5-AFE0-3CDD-F387-D00AE3BEBD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945" y="2457696"/>
            <a:ext cx="3175741" cy="317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61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E9C24A-C1B9-0FCB-51BB-3015C1524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988166" cy="166719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Data flow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153D37B3-6E9D-A40A-CB94-E126AB8E56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416477"/>
          <a:ext cx="10515600" cy="3760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8465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77292-7A79-EDB2-1DCB-7109D5F1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Information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4A556-6BE0-44DC-2BDA-D3815FA2E7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Problem list</a:t>
            </a:r>
          </a:p>
          <a:p>
            <a:pPr lvl="1"/>
            <a:r>
              <a:rPr lang="en-US" dirty="0"/>
              <a:t>This visit</a:t>
            </a:r>
          </a:p>
          <a:p>
            <a:pPr lvl="1"/>
            <a:r>
              <a:rPr lang="en-US" dirty="0"/>
              <a:t>Chronic problems</a:t>
            </a:r>
          </a:p>
          <a:p>
            <a:pPr lvl="1"/>
            <a:r>
              <a:rPr lang="en-US" dirty="0"/>
              <a:t>Past history</a:t>
            </a:r>
          </a:p>
          <a:p>
            <a:r>
              <a:rPr lang="en-US" dirty="0"/>
              <a:t>Procedures</a:t>
            </a:r>
          </a:p>
          <a:p>
            <a:pPr lvl="1"/>
            <a:r>
              <a:rPr lang="en-US" dirty="0"/>
              <a:t>Surgical</a:t>
            </a:r>
          </a:p>
          <a:p>
            <a:pPr lvl="1"/>
            <a:r>
              <a:rPr lang="en-US" dirty="0"/>
              <a:t>Care interventions</a:t>
            </a:r>
          </a:p>
          <a:p>
            <a:r>
              <a:rPr lang="en-US" dirty="0"/>
              <a:t>Allergies and reactions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CBBAF-54D5-1DB0-4EF9-55C2A2E894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Care requirements</a:t>
            </a:r>
          </a:p>
          <a:p>
            <a:r>
              <a:rPr lang="en-US" dirty="0"/>
              <a:t>Medications</a:t>
            </a:r>
          </a:p>
          <a:p>
            <a:r>
              <a:rPr lang="en-US" dirty="0"/>
              <a:t>Environmental determinants</a:t>
            </a:r>
          </a:p>
          <a:p>
            <a:r>
              <a:rPr lang="en-US" dirty="0"/>
              <a:t>Social determinants</a:t>
            </a:r>
          </a:p>
          <a:p>
            <a:r>
              <a:rPr lang="en-US" dirty="0"/>
              <a:t>Family history</a:t>
            </a:r>
          </a:p>
        </p:txBody>
      </p:sp>
    </p:spTree>
    <p:extLst>
      <p:ext uri="{BB962C8B-B14F-4D97-AF65-F5344CB8AC3E}">
        <p14:creationId xmlns:p14="http://schemas.microsoft.com/office/powerpoint/2010/main" val="2148939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0B802B4-D69D-82F9-38E1-C358F4E62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43" y="0"/>
            <a:ext cx="7772400" cy="659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49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8A19D-969E-EA44-A441-68CAF20A0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9" y="0"/>
            <a:ext cx="5084321" cy="111283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Data linking at the point of care and in the database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E5618D-EEE7-0A4D-BD60-1203C11F22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03414"/>
            <a:ext cx="4806890" cy="4040188"/>
          </a:xfr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742362B-C75D-9345-9276-258B9666B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9901" y="0"/>
            <a:ext cx="1945211" cy="6858000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5E345C1-F4CE-9645-8DFF-CB1B1DDA1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112" y="1137466"/>
            <a:ext cx="4686167" cy="1112837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B411ED1C-5B64-9848-89A9-B8B624AC16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319" y="3293076"/>
            <a:ext cx="4745215" cy="195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849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C8264-3826-9442-8249-DED16A105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Matching the exchange</a:t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en-US" sz="3600" dirty="0">
                <a:solidFill>
                  <a:schemeClr val="tx2"/>
                </a:solidFill>
              </a:rPr>
              <a:t>Primary care medicines data in the hospital record</a:t>
            </a:r>
          </a:p>
        </p:txBody>
      </p:sp>
      <p:pic>
        <p:nvPicPr>
          <p:cNvPr id="5" name="Content Placeholder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9D9F821-5814-B947-9C0A-63605359A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756" y="1873151"/>
            <a:ext cx="11402488" cy="4119876"/>
          </a:xfrm>
        </p:spPr>
      </p:pic>
    </p:spTree>
    <p:extLst>
      <p:ext uri="{BB962C8B-B14F-4D97-AF65-F5344CB8AC3E}">
        <p14:creationId xmlns:p14="http://schemas.microsoft.com/office/powerpoint/2010/main" val="3946044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AEC2F84-3508-99D3-1EDA-AA8F46C74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87" y="1327836"/>
            <a:ext cx="4064000" cy="1409700"/>
          </a:xfrm>
          <a:prstGeom prst="rect">
            <a:avLst/>
          </a:prstGeom>
        </p:spPr>
      </p:pic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B5BD2BE-541C-606A-4807-90A1E81A9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287" y="166301"/>
            <a:ext cx="6965264" cy="4294487"/>
          </a:xfrm>
          <a:prstGeom prst="rect">
            <a:avLst/>
          </a:prstGeom>
        </p:spPr>
      </p:pic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812EA73-2D4E-F1C5-32A9-A768147B7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46" y="3581453"/>
            <a:ext cx="6565557" cy="291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70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F0411-06C4-E41B-9D2B-AC00909B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13252"/>
            <a:ext cx="10130224" cy="126898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Features of SNOMED CT for analytics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A011D-81F8-4088-609B-342F6ED67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715008"/>
            <a:ext cx="10130224" cy="437208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Cohort creation at different levels of hierarchy </a:t>
            </a:r>
            <a:r>
              <a:rPr lang="en-US" sz="3200" dirty="0">
                <a:solidFill>
                  <a:srgbClr val="FF0000"/>
                </a:solidFill>
              </a:rPr>
              <a:t>*</a:t>
            </a:r>
            <a:endParaRPr lang="en-US" sz="3200" dirty="0"/>
          </a:p>
          <a:p>
            <a:r>
              <a:rPr lang="en-US" dirty="0"/>
              <a:t>Using axioms and OWL2 semantics</a:t>
            </a:r>
          </a:p>
          <a:p>
            <a:r>
              <a:rPr lang="en-US" dirty="0"/>
              <a:t>Testing for membership of predefined subsets </a:t>
            </a:r>
            <a:r>
              <a:rPr lang="en-US" sz="3200" dirty="0">
                <a:solidFill>
                  <a:srgbClr val="FF0000"/>
                </a:solidFill>
              </a:rPr>
              <a:t>*</a:t>
            </a:r>
            <a:endParaRPr lang="en-US" sz="3200" dirty="0"/>
          </a:p>
          <a:p>
            <a:r>
              <a:rPr lang="en-US" dirty="0"/>
              <a:t>Translation and use of dialects</a:t>
            </a:r>
          </a:p>
          <a:p>
            <a:endParaRPr lang="en-US" dirty="0"/>
          </a:p>
          <a:p>
            <a:r>
              <a:rPr lang="en-US" dirty="0"/>
              <a:t>Clinical queries over heterogeneous datasets </a:t>
            </a:r>
            <a:r>
              <a:rPr lang="en-US" sz="3200" dirty="0">
                <a:solidFill>
                  <a:srgbClr val="FF0000"/>
                </a:solidFill>
              </a:rPr>
              <a:t>*</a:t>
            </a:r>
            <a:endParaRPr lang="en-US" sz="3200" dirty="0"/>
          </a:p>
          <a:p>
            <a:r>
              <a:rPr lang="en-US" dirty="0"/>
              <a:t>Free text analysis</a:t>
            </a:r>
            <a:r>
              <a:rPr lang="en-US" sz="3200" dirty="0">
                <a:solidFill>
                  <a:srgbClr val="FF0000"/>
                </a:solidFill>
              </a:rPr>
              <a:t> *</a:t>
            </a:r>
          </a:p>
          <a:p>
            <a:r>
              <a:rPr lang="en-US" dirty="0"/>
              <a:t>Clinical decision support</a:t>
            </a:r>
          </a:p>
          <a:p>
            <a:r>
              <a:rPr lang="en-US" dirty="0"/>
              <a:t>Mapping to classifications </a:t>
            </a:r>
            <a:r>
              <a:rPr lang="en-US" sz="3500" dirty="0">
                <a:solidFill>
                  <a:srgbClr val="FF0000"/>
                </a:solidFill>
              </a:rPr>
              <a:t>*</a:t>
            </a:r>
            <a:endParaRPr lang="en-US" sz="35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C7725-9BFA-D284-330C-C1B337AC2FE4}"/>
              </a:ext>
            </a:extLst>
          </p:cNvPr>
          <p:cNvSpPr txBox="1"/>
          <p:nvPr/>
        </p:nvSpPr>
        <p:spPr>
          <a:xfrm>
            <a:off x="7928291" y="2180552"/>
            <a:ext cx="3946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Cohort creation and aggregation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Intersection of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Semantic queries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1683179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7445-614D-46DB-CC8A-FB3A63229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361457"/>
            <a:ext cx="10130224" cy="126898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SNOMED CT based analytics in east London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2D63A-C4B9-B0FA-92D6-3346DB30B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160015"/>
            <a:ext cx="10130224" cy="3927085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Point of care analytics</a:t>
            </a:r>
          </a:p>
          <a:p>
            <a:pPr lvl="1"/>
            <a:r>
              <a:rPr lang="en-US"/>
              <a:t>Decision support – VTE assessments, allergy alerts, BMI encoding</a:t>
            </a:r>
          </a:p>
          <a:p>
            <a:pPr lvl="1"/>
            <a:r>
              <a:rPr lang="en-US"/>
              <a:t>Automation – referral document for smoking, patient finding with infection</a:t>
            </a:r>
          </a:p>
          <a:p>
            <a:pPr lvl="1"/>
            <a:r>
              <a:rPr lang="en-US"/>
              <a:t>Info Button in EHR system</a:t>
            </a:r>
          </a:p>
          <a:p>
            <a:r>
              <a:rPr lang="en-US"/>
              <a:t>Population based analytics</a:t>
            </a:r>
          </a:p>
          <a:p>
            <a:pPr lvl="1"/>
            <a:r>
              <a:rPr lang="en-US"/>
              <a:t>Use of Emergency Care Data Set to track emergency attendances</a:t>
            </a:r>
          </a:p>
          <a:p>
            <a:pPr lvl="1"/>
            <a:r>
              <a:rPr lang="en-US" err="1"/>
              <a:t>Haemophilia</a:t>
            </a:r>
            <a:r>
              <a:rPr lang="en-US"/>
              <a:t> registry</a:t>
            </a:r>
          </a:p>
          <a:p>
            <a:r>
              <a:rPr lang="en-US"/>
              <a:t>Clinical research</a:t>
            </a:r>
          </a:p>
          <a:p>
            <a:pPr lvl="1"/>
            <a:r>
              <a:rPr lang="en-US"/>
              <a:t>COVID-19 master dataset</a:t>
            </a:r>
          </a:p>
          <a:p>
            <a:pPr lvl="1"/>
            <a:r>
              <a:rPr lang="en-US"/>
              <a:t>Diabetes related foot disease study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276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D60D9A0-B8B9-CB4D-A5A9-145621237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100"/>
            <a:ext cx="12192000" cy="51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lvl="0">
              <a:buClr>
                <a:srgbClr val="000000"/>
              </a:buClr>
              <a:buSzPts val="3200"/>
            </a:pPr>
            <a:r>
              <a:rPr lang="en-US" sz="3200" dirty="0">
                <a:solidFill>
                  <a:schemeClr val="bg1"/>
                </a:solidFill>
              </a:rPr>
              <a:t>Agenda</a:t>
            </a:r>
            <a:endParaRPr lang="en-US" sz="1400" dirty="0">
              <a:solidFill>
                <a:schemeClr val="bg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6" name="Google Shape;316;p12"/>
          <p:cNvSpPr txBox="1"/>
          <p:nvPr/>
        </p:nvSpPr>
        <p:spPr>
          <a:xfrm>
            <a:off x="6429086" y="208940"/>
            <a:ext cx="4743600" cy="6443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Short introduction to clinical thinking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How a SNOMED concept is developed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machine-readable concept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Use of SNOMED browsers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How to produce value sets using expression constraint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Applying SNOMED CT to real world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Tooling support and demonstration</a:t>
            </a:r>
          </a:p>
        </p:txBody>
      </p:sp>
      <p:pic>
        <p:nvPicPr>
          <p:cNvPr id="5" name="Content Placeholder 6" descr="Demonstration.JPG">
            <a:extLst>
              <a:ext uri="{FF2B5EF4-FFF2-40B4-BE49-F238E27FC236}">
                <a16:creationId xmlns:a16="http://schemas.microsoft.com/office/drawing/2014/main" id="{FF27E613-F7A5-7F00-C4C0-11ECC0EC43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885" y="4133625"/>
            <a:ext cx="3257058" cy="2714215"/>
          </a:xfrm>
          <a:prstGeom prst="rect">
            <a:avLst/>
          </a:prstGeom>
        </p:spPr>
      </p:pic>
      <p:sp>
        <p:nvSpPr>
          <p:cNvPr id="7" name="Oval Callout 6">
            <a:extLst>
              <a:ext uri="{FF2B5EF4-FFF2-40B4-BE49-F238E27FC236}">
                <a16:creationId xmlns:a16="http://schemas.microsoft.com/office/drawing/2014/main" id="{35BAD6C2-E92F-5CD1-884E-9DAF91C8EF91}"/>
              </a:ext>
            </a:extLst>
          </p:cNvPr>
          <p:cNvSpPr/>
          <p:nvPr/>
        </p:nvSpPr>
        <p:spPr>
          <a:xfrm>
            <a:off x="8178085" y="4113306"/>
            <a:ext cx="1571222" cy="811620"/>
          </a:xfrm>
          <a:prstGeom prst="wedgeEllipseCallout">
            <a:avLst>
              <a:gd name="adj1" fmla="val 42207"/>
              <a:gd name="adj2" fmla="val 759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OWL2- are you being serious?</a:t>
            </a:r>
          </a:p>
        </p:txBody>
      </p:sp>
    </p:spTree>
    <p:extLst>
      <p:ext uri="{BB962C8B-B14F-4D97-AF65-F5344CB8AC3E}">
        <p14:creationId xmlns:p14="http://schemas.microsoft.com/office/powerpoint/2010/main" val="8843664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82F33-0B1A-B249-BA2B-13B21919A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Data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93E57-F8E7-5B46-A1B4-7001866D9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Vaccination date</a:t>
            </a:r>
          </a:p>
          <a:p>
            <a:r>
              <a:rPr lang="en-US"/>
              <a:t>Vaccine type</a:t>
            </a:r>
          </a:p>
          <a:p>
            <a:r>
              <a:rPr lang="en-US"/>
              <a:t>Attendance date in Emergency Department</a:t>
            </a:r>
          </a:p>
          <a:p>
            <a:r>
              <a:rPr lang="en-US"/>
              <a:t>SNOMED concept recorded in ED using Emergency Care Data Set</a:t>
            </a:r>
          </a:p>
          <a:p>
            <a:r>
              <a:rPr lang="en-US"/>
              <a:t>Inpatient SNOMED concepts recorded in diagnosis/problem lists</a:t>
            </a:r>
          </a:p>
          <a:p>
            <a:r>
              <a:rPr lang="en-US"/>
              <a:t>Laboratory test results: platelet count, D-dimer, Platelet Factor 4 antibodies</a:t>
            </a:r>
          </a:p>
        </p:txBody>
      </p:sp>
    </p:spTree>
    <p:extLst>
      <p:ext uri="{BB962C8B-B14F-4D97-AF65-F5344CB8AC3E}">
        <p14:creationId xmlns:p14="http://schemas.microsoft.com/office/powerpoint/2010/main" val="6134987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70DCF25-7879-0444-8678-2BAAC3340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0" y="1021666"/>
            <a:ext cx="8559800" cy="5549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C0A5AB-B28C-D27B-B925-BCB92A36415D}"/>
              </a:ext>
            </a:extLst>
          </p:cNvPr>
          <p:cNvSpPr txBox="1"/>
          <p:nvPr/>
        </p:nvSpPr>
        <p:spPr>
          <a:xfrm>
            <a:off x="165100" y="127684"/>
            <a:ext cx="3197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36529405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4960" y="1505929"/>
            <a:ext cx="7847632" cy="615553"/>
          </a:xfrm>
        </p:spPr>
        <p:txBody>
          <a:bodyPr/>
          <a:lstStyle/>
          <a:p>
            <a:r>
              <a:rPr lang="en-GB" sz="2000" b="0"/>
              <a:t>Using value sets to match SNOMED concepts with patient’s problems list or ED diagnosis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5" t="30233" r="26395" b="18605"/>
          <a:stretch/>
        </p:blipFill>
        <p:spPr bwMode="auto">
          <a:xfrm>
            <a:off x="2094960" y="2449678"/>
            <a:ext cx="5029200" cy="350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4" t="36589" r="21918" b="45892"/>
          <a:stretch/>
        </p:blipFill>
        <p:spPr bwMode="auto">
          <a:xfrm>
            <a:off x="4905152" y="5054655"/>
            <a:ext cx="5422606" cy="12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46105" y="2998383"/>
            <a:ext cx="4309383" cy="244548"/>
          </a:xfrm>
          <a:prstGeom prst="rect">
            <a:avLst/>
          </a:prstGeom>
          <a:solidFill>
            <a:srgbClr val="BEDFFF">
              <a:alpha val="32941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3651" y="2185344"/>
            <a:ext cx="3182332" cy="1057588"/>
          </a:xfrm>
          <a:prstGeom prst="rect">
            <a:avLst/>
          </a:prstGeom>
          <a:ln w="28575">
            <a:solidFill>
              <a:schemeClr val="bg2"/>
            </a:solidFill>
          </a:ln>
        </p:spPr>
        <p:txBody>
          <a:bodyPr vert="horz" wrap="square" lIns="36000" tIns="36000" rIns="36000" bIns="36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Filter to include those admitted after vaccination, who have a low platelet count, high d-dimer and positive a-PF4 antibodies</a:t>
            </a:r>
          </a:p>
        </p:txBody>
      </p:sp>
      <p:cxnSp>
        <p:nvCxnSpPr>
          <p:cNvPr id="8" name="Elbow Connector 7"/>
          <p:cNvCxnSpPr>
            <a:stCxn id="1026" idx="3"/>
            <a:endCxn id="6" idx="2"/>
          </p:cNvCxnSpPr>
          <p:nvPr/>
        </p:nvCxnSpPr>
        <p:spPr>
          <a:xfrm flipV="1">
            <a:off x="7124161" y="3242932"/>
            <a:ext cx="1750657" cy="961118"/>
          </a:xfrm>
          <a:prstGeom prst="bentConnector2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2094960" y="956579"/>
            <a:ext cx="784763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000" b="1" i="0" kern="1200" cap="none">
                <a:solidFill>
                  <a:schemeClr val="bg2"/>
                </a:solidFill>
                <a:latin typeface="Arial"/>
                <a:ea typeface="ＭＳ Ｐゴシック" pitchFamily="-65" charset="-128"/>
                <a:cs typeface="Arial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Arial"/>
              </a:rPr>
              <a:t>VITT algorithm</a:t>
            </a:r>
          </a:p>
        </p:txBody>
      </p:sp>
    </p:spTree>
    <p:extLst>
      <p:ext uri="{BB962C8B-B14F-4D97-AF65-F5344CB8AC3E}">
        <p14:creationId xmlns:p14="http://schemas.microsoft.com/office/powerpoint/2010/main" val="1043099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4960" y="1418244"/>
            <a:ext cx="7847632" cy="307777"/>
          </a:xfrm>
        </p:spPr>
        <p:txBody>
          <a:bodyPr/>
          <a:lstStyle/>
          <a:p>
            <a:r>
              <a:rPr lang="en-GB" sz="2000" b="0"/>
              <a:t>Patients identified and results from clinical validation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6667" t="63086" r="52083" b="27284"/>
          <a:stretch/>
        </p:blipFill>
        <p:spPr bwMode="auto">
          <a:xfrm>
            <a:off x="1842452" y="2348165"/>
            <a:ext cx="4582796" cy="862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8"/>
          <p:cNvSpPr txBox="1"/>
          <p:nvPr/>
        </p:nvSpPr>
        <p:spPr>
          <a:xfrm>
            <a:off x="6990398" y="2348167"/>
            <a:ext cx="304800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 1/1 c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onfirmed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 as a VITT case by clinical team</a:t>
            </a:r>
          </a:p>
        </p:txBody>
      </p:sp>
      <p:cxnSp>
        <p:nvCxnSpPr>
          <p:cNvPr id="6" name="Straight Arrow Connector 5"/>
          <p:cNvCxnSpPr>
            <a:endCxn id="5" idx="1"/>
          </p:cNvCxnSpPr>
          <p:nvPr/>
        </p:nvCxnSpPr>
        <p:spPr>
          <a:xfrm flipV="1">
            <a:off x="5548948" y="2432805"/>
            <a:ext cx="1441450" cy="84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94960" y="4621841"/>
            <a:ext cx="8555665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Of the 4 remaining confirmed-VITT cases: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4/4 identified in hospital dataset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but 4/4 from outside are so are not found in the Discovery (Primary care) vaccination data set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94960" y="956579"/>
            <a:ext cx="784763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000" b="1" i="0" kern="1200" cap="none">
                <a:solidFill>
                  <a:schemeClr val="bg2"/>
                </a:solidFill>
                <a:latin typeface="Arial"/>
                <a:ea typeface="ＭＳ Ｐゴシック" pitchFamily="-65" charset="-128"/>
                <a:cs typeface="Arial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Arial"/>
              </a:rPr>
              <a:t>VITT algorithm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91146" y="2610053"/>
            <a:ext cx="304800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-65" charset="-128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 0/10 c</a:t>
            </a: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onfirmed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 as a VITT case by clinical team, 2/10 missing information to confirm</a:t>
            </a:r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>
          <a:xfrm>
            <a:off x="6138530" y="2694692"/>
            <a:ext cx="852616" cy="84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34363" y="2014368"/>
            <a:ext cx="4828438" cy="3077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Precision / Positive Predictive Value (PPV)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94960" y="4203052"/>
            <a:ext cx="4648708" cy="3077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Agreement with clinically identified cases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94960" y="3371069"/>
            <a:ext cx="855566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-65" charset="-128"/>
                <a:cs typeface="+mn-cs"/>
              </a:rPr>
              <a:t>Many probable cases and possible cases are missing 1+ lab tests</a:t>
            </a:r>
          </a:p>
        </p:txBody>
      </p:sp>
    </p:spTree>
    <p:extLst>
      <p:ext uri="{BB962C8B-B14F-4D97-AF65-F5344CB8AC3E}">
        <p14:creationId xmlns:p14="http://schemas.microsoft.com/office/powerpoint/2010/main" val="5998218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7EAB73B-75AF-5AFF-2304-9052393E1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253" y="1315769"/>
            <a:ext cx="6807493" cy="486792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F4DA4EF-2D6E-50EA-8622-225681908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540" y="1467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VITT modelled in SNOMED</a:t>
            </a:r>
          </a:p>
        </p:txBody>
      </p:sp>
    </p:spTree>
    <p:extLst>
      <p:ext uri="{BB962C8B-B14F-4D97-AF65-F5344CB8AC3E}">
        <p14:creationId xmlns:p14="http://schemas.microsoft.com/office/powerpoint/2010/main" val="1414062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105B7-1629-BD30-A59B-49EFAC05F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VITT SNOMED code mapped to ICD10</a:t>
            </a:r>
          </a:p>
        </p:txBody>
      </p:sp>
      <p:pic>
        <p:nvPicPr>
          <p:cNvPr id="4" name="Picture 3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19BE28DC-FC29-4CBE-5992-99562E230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251" y="1915298"/>
            <a:ext cx="8945784" cy="434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827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B056D-AECE-FBDD-B4C2-B20C5B4C0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87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Opportunities for development and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1AEE0-421C-6840-545F-3C29638C9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848" y="1508125"/>
            <a:ext cx="10340752" cy="5172074"/>
          </a:xfrm>
        </p:spPr>
        <p:txBody>
          <a:bodyPr/>
          <a:lstStyle/>
          <a:p>
            <a:r>
              <a:rPr lang="en-US" dirty="0"/>
              <a:t>Clinical quality</a:t>
            </a:r>
          </a:p>
          <a:p>
            <a:pPr lvl="1"/>
            <a:r>
              <a:rPr lang="en-US" dirty="0"/>
              <a:t>	Data quality - automation</a:t>
            </a:r>
          </a:p>
          <a:p>
            <a:pPr lvl="1"/>
            <a:r>
              <a:rPr lang="en-US" dirty="0"/>
              <a:t>	Safety initiatives</a:t>
            </a:r>
          </a:p>
          <a:p>
            <a:pPr lvl="1"/>
            <a:r>
              <a:rPr lang="en-US" dirty="0"/>
              <a:t>	Effective care</a:t>
            </a:r>
          </a:p>
          <a:p>
            <a:pPr lvl="1"/>
            <a:r>
              <a:rPr lang="en-US" dirty="0"/>
              <a:t>	Precision health</a:t>
            </a:r>
          </a:p>
          <a:p>
            <a:r>
              <a:rPr lang="en-US" dirty="0"/>
              <a:t>Population health</a:t>
            </a:r>
          </a:p>
          <a:p>
            <a:pPr lvl="1"/>
            <a:r>
              <a:rPr lang="en-US" dirty="0"/>
              <a:t>	Data aggregation</a:t>
            </a:r>
          </a:p>
          <a:p>
            <a:pPr lvl="1"/>
            <a:r>
              <a:rPr lang="en-US" dirty="0"/>
              <a:t>	Descriptive statistics</a:t>
            </a:r>
          </a:p>
          <a:p>
            <a:pPr lvl="1"/>
            <a:r>
              <a:rPr lang="en-US" dirty="0"/>
              <a:t>	Computational health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38E221-8023-40DC-3ED2-9141B4D2A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25888"/>
            <a:ext cx="5341548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890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0CF08-6D32-6B5B-ED6A-465C61497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Clinical engagement for health professionals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94BE6-6A15-4E14-283F-1F494A771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SNOMED CT Confluence pages</a:t>
            </a:r>
          </a:p>
          <a:p>
            <a:r>
              <a:rPr lang="en-US" dirty="0"/>
              <a:t>Clinical reference groups</a:t>
            </a:r>
          </a:p>
          <a:p>
            <a:r>
              <a:rPr lang="en-US" dirty="0"/>
              <a:t>E-learning pages</a:t>
            </a:r>
          </a:p>
          <a:p>
            <a:pPr lvl="1"/>
            <a:r>
              <a:rPr lang="en-US" dirty="0"/>
              <a:t>	Introduction to SNOMED CT</a:t>
            </a:r>
          </a:p>
          <a:p>
            <a:pPr lvl="1"/>
            <a:r>
              <a:rPr lang="en-US" dirty="0"/>
              <a:t>	Authoring codes</a:t>
            </a:r>
          </a:p>
          <a:p>
            <a:pPr lvl="1"/>
            <a:r>
              <a:rPr lang="en-US" dirty="0"/>
              <a:t>	Data analytics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3517B7-D4D2-2EBB-ABF4-6850AC0C7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568" y="286861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5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B3DB6-5B00-D445-8F7D-07768A751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399" y="388581"/>
            <a:ext cx="10213200" cy="77152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De</a:t>
            </a:r>
            <a:r>
              <a:rPr lang="en-US" sz="3600" dirty="0">
                <a:solidFill>
                  <a:schemeClr val="tx2"/>
                </a:solidFill>
              </a:rPr>
              <a:t>veloping next steps – collaborative working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A280397-7933-4414-941E-92B9F705F63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89399" y="1685925"/>
          <a:ext cx="10712449" cy="4665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46795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22"/>
          <p:cNvSpPr/>
          <p:nvPr/>
        </p:nvSpPr>
        <p:spPr>
          <a:xfrm>
            <a:off x="0" y="0"/>
            <a:ext cx="12244175" cy="6858000"/>
          </a:xfrm>
          <a:prstGeom prst="rect">
            <a:avLst/>
          </a:prstGeom>
          <a:solidFill>
            <a:schemeClr val="accent1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6" name="Google Shape;666;p22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7" name="Google Shape;667;p22"/>
          <p:cNvSpPr/>
          <p:nvPr/>
        </p:nvSpPr>
        <p:spPr>
          <a:xfrm>
            <a:off x="3562500" y="115315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8" name="Google Shape;668;p22"/>
          <p:cNvSpPr txBox="1"/>
          <p:nvPr/>
        </p:nvSpPr>
        <p:spPr>
          <a:xfrm>
            <a:off x="3828888" y="1714536"/>
            <a:ext cx="4586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Questions?</a:t>
            </a:r>
            <a:endParaRPr sz="4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9" name="Google Shape;669;p22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70" name="Google Shape;67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8588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22"/>
          <p:cNvSpPr/>
          <p:nvPr/>
        </p:nvSpPr>
        <p:spPr>
          <a:xfrm>
            <a:off x="3569538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2" name="Google Shape;672;p22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3" name="Google Shape;673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3042D3-2DD3-DAFF-BDAC-3F06DDF27461}"/>
              </a:ext>
            </a:extLst>
          </p:cNvPr>
          <p:cNvSpPr txBox="1"/>
          <p:nvPr/>
        </p:nvSpPr>
        <p:spPr>
          <a:xfrm>
            <a:off x="9132051" y="4413025"/>
            <a:ext cx="265471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hlinkClick r:id="rId6"/>
              </a:rPr>
              <a:t>igr@snomed.org</a:t>
            </a:r>
            <a:endParaRPr lang="en-US" sz="2000" dirty="0"/>
          </a:p>
          <a:p>
            <a:pPr algn="ctr"/>
            <a:r>
              <a:rPr lang="en-US" sz="2000" dirty="0">
                <a:hlinkClick r:id="rId7"/>
              </a:rPr>
              <a:t>cgu@snomed.org</a:t>
            </a:r>
            <a:endParaRPr lang="en-US" sz="2000" dirty="0"/>
          </a:p>
          <a:p>
            <a:pPr algn="ctr"/>
            <a:r>
              <a:rPr lang="en-US" sz="2000" dirty="0"/>
              <a:t>Or</a:t>
            </a:r>
          </a:p>
          <a:p>
            <a:pPr algn="ctr"/>
            <a:r>
              <a:rPr lang="en-US" sz="2000" dirty="0">
                <a:hlinkClick r:id="rId8"/>
              </a:rPr>
              <a:t>info@snomed.org</a:t>
            </a:r>
            <a:endParaRPr lang="en-US" sz="2000" dirty="0"/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www.snomed.org</a:t>
            </a:r>
          </a:p>
        </p:txBody>
      </p:sp>
    </p:spTree>
    <p:extLst>
      <p:ext uri="{BB962C8B-B14F-4D97-AF65-F5344CB8AC3E}">
        <p14:creationId xmlns:p14="http://schemas.microsoft.com/office/powerpoint/2010/main" val="4000150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0"/>
          <p:cNvSpPr/>
          <p:nvPr/>
        </p:nvSpPr>
        <p:spPr>
          <a:xfrm>
            <a:off x="928837" y="914400"/>
            <a:ext cx="9123300" cy="502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1" name="Google Shape;591;p30"/>
          <p:cNvSpPr/>
          <p:nvPr/>
        </p:nvSpPr>
        <p:spPr>
          <a:xfrm>
            <a:off x="914400" y="914400"/>
            <a:ext cx="158700" cy="5025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2" name="Google Shape;592;p30"/>
          <p:cNvSpPr txBox="1"/>
          <p:nvPr/>
        </p:nvSpPr>
        <p:spPr>
          <a:xfrm>
            <a:off x="1717797" y="1065600"/>
            <a:ext cx="7902722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US" sz="3200" dirty="0"/>
              <a:t>Why do we need standardized vocabularies and data? </a:t>
            </a:r>
            <a:br>
              <a:rPr lang="en-US" sz="3200" dirty="0"/>
            </a:br>
            <a:r>
              <a:rPr lang="en-US" sz="3200" dirty="0"/>
              <a:t>“Developing actionable insights”</a:t>
            </a:r>
            <a:endParaRPr sz="3200" b="1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CD8A1D43-F3ED-850C-C409-8D17C9753A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550532"/>
              </p:ext>
            </p:extLst>
          </p:nvPr>
        </p:nvGraphicFramePr>
        <p:xfrm>
          <a:off x="1573889" y="2822987"/>
          <a:ext cx="8190538" cy="2477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1A38B07-1A40-7361-6E9F-8F7493DC1BCC}"/>
              </a:ext>
            </a:extLst>
          </p:cNvPr>
          <p:cNvSpPr txBox="1"/>
          <p:nvPr/>
        </p:nvSpPr>
        <p:spPr>
          <a:xfrm>
            <a:off x="3899238" y="5269180"/>
            <a:ext cx="3878369" cy="523220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Problem oriented view</a:t>
            </a:r>
          </a:p>
        </p:txBody>
      </p:sp>
    </p:spTree>
    <p:extLst>
      <p:ext uri="{BB962C8B-B14F-4D97-AF65-F5344CB8AC3E}">
        <p14:creationId xmlns:p14="http://schemas.microsoft.com/office/powerpoint/2010/main" val="24952960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7" name="Google Shape;687;g7e4ca5b0a6_5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Concepts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831426-A8D0-3848-8D57-EA1086267CD6}"/>
              </a:ext>
            </a:extLst>
          </p:cNvPr>
          <p:cNvSpPr txBox="1"/>
          <p:nvPr/>
        </p:nvSpPr>
        <p:spPr>
          <a:xfrm>
            <a:off x="6695415" y="1455901"/>
            <a:ext cx="3299295" cy="1239523"/>
          </a:xfrm>
          <a:prstGeom prst="rect">
            <a:avLst/>
          </a:prstGeom>
          <a:noFill/>
          <a:ln w="38100">
            <a:noFill/>
          </a:ln>
          <a:effectLst>
            <a:glow rad="101600">
              <a:srgbClr val="229BB8">
                <a:alpha val="40000"/>
              </a:srgbClr>
            </a:glow>
          </a:effectLst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indent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55B0"/>
                </a:solidFill>
                <a:ea typeface="Arial"/>
                <a:cs typeface="Arial"/>
                <a:sym typeface="Arial"/>
                <a:rtl val="0"/>
              </a:defRPr>
            </a:lvl1pPr>
            <a:lvl2pPr marL="742950" marR="0" indent="-1778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ea typeface="Arial"/>
                <a:cs typeface="Arial"/>
                <a:sym typeface="Arial"/>
                <a:rtl val="0"/>
              </a:defRPr>
            </a:lvl2pPr>
            <a:lvl3pPr marL="1143000" marR="0" indent="-1651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ea typeface="Arial"/>
                <a:cs typeface="Arial"/>
                <a:sym typeface="Arial"/>
                <a:rtl val="0"/>
              </a:defRPr>
            </a:lvl3pPr>
            <a:lvl4pPr marL="1600200" marR="0" indent="-1270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Font typeface="Arial"/>
              <a:buChar char="•"/>
              <a:defRPr lang="en-US" b="0" i="0" u="none" strike="noStrike" cap="none" baseline="0" dirty="0" smtClean="0">
                <a:solidFill>
                  <a:srgbClr val="3399FF"/>
                </a:solidFill>
                <a:ea typeface="Arial"/>
                <a:cs typeface="Arial"/>
                <a:sym typeface="Arial"/>
                <a:rtl val="0"/>
              </a:defRPr>
            </a:lvl4pPr>
            <a:lvl5pPr marL="2057400" marR="0" indent="-1270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marL="342900" indent="-342900" algn="l">
              <a:lnSpc>
                <a:spcPct val="12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Trebuchet MS" panose="020B0703020202090204" pitchFamily="34" charset="0"/>
              </a:rPr>
              <a:t>A clinical idea with a unique identifier</a:t>
            </a:r>
          </a:p>
        </p:txBody>
      </p:sp>
      <p:sp>
        <p:nvSpPr>
          <p:cNvPr id="6" name="Google Shape;121;p6">
            <a:extLst>
              <a:ext uri="{FF2B5EF4-FFF2-40B4-BE49-F238E27FC236}">
                <a16:creationId xmlns:a16="http://schemas.microsoft.com/office/drawing/2014/main" id="{B71275A1-3988-EF4A-96A0-883B61FFA522}"/>
              </a:ext>
            </a:extLst>
          </p:cNvPr>
          <p:cNvSpPr txBox="1"/>
          <p:nvPr/>
        </p:nvSpPr>
        <p:spPr>
          <a:xfrm>
            <a:off x="6695415" y="4368228"/>
            <a:ext cx="4303363" cy="1239523"/>
          </a:xfrm>
          <a:prstGeom prst="rect">
            <a:avLst/>
          </a:prstGeom>
          <a:noFill/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indent="-342000">
              <a:lnSpc>
                <a:spcPct val="120000"/>
              </a:lnSpc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Trebuchet MS" panose="020B0703020202090204" pitchFamily="34" charset="0"/>
              </a:rPr>
              <a:t>Enable meaning-based queries</a:t>
            </a:r>
            <a:endParaRPr sz="2400" dirty="0">
              <a:latin typeface="Trebuchet MS" panose="020B070302020209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7AAA44-E71E-F54B-A2EA-86DF12A469F0}"/>
              </a:ext>
            </a:extLst>
          </p:cNvPr>
          <p:cNvGrpSpPr/>
          <p:nvPr/>
        </p:nvGrpSpPr>
        <p:grpSpPr>
          <a:xfrm>
            <a:off x="4894291" y="2993680"/>
            <a:ext cx="2092501" cy="870639"/>
            <a:chOff x="6380608" y="4079403"/>
            <a:chExt cx="2092501" cy="870639"/>
          </a:xfrm>
        </p:grpSpPr>
        <p:sp>
          <p:nvSpPr>
            <p:cNvPr id="7" name="Google Shape;119;p6">
              <a:extLst>
                <a:ext uri="{FF2B5EF4-FFF2-40B4-BE49-F238E27FC236}">
                  <a16:creationId xmlns:a16="http://schemas.microsoft.com/office/drawing/2014/main" id="{6F3311DA-CBAC-FE40-A688-91573E08AA4C}"/>
                </a:ext>
              </a:extLst>
            </p:cNvPr>
            <p:cNvSpPr/>
            <p:nvPr/>
          </p:nvSpPr>
          <p:spPr>
            <a:xfrm>
              <a:off x="6750630" y="4324009"/>
              <a:ext cx="1722479" cy="499654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 dirty="0">
                  <a:solidFill>
                    <a:schemeClr val="bg1"/>
                  </a:solidFill>
                  <a:latin typeface="Trebuchet MS" panose="020B0703020202090204" pitchFamily="34" charset="0"/>
                </a:rPr>
                <a:t>22298006</a:t>
              </a:r>
              <a:endParaRPr b="1" dirty="0">
                <a:solidFill>
                  <a:schemeClr val="bg1"/>
                </a:solidFill>
                <a:latin typeface="Trebuchet MS" panose="020B0703020202090204" pitchFamily="34" charset="0"/>
              </a:endParaRPr>
            </a:p>
          </p:txBody>
        </p:sp>
        <p:pic>
          <p:nvPicPr>
            <p:cNvPr id="8" name="Google Shape;120;p6">
              <a:extLst>
                <a:ext uri="{FF2B5EF4-FFF2-40B4-BE49-F238E27FC236}">
                  <a16:creationId xmlns:a16="http://schemas.microsoft.com/office/drawing/2014/main" id="{ED59A0EC-9C1C-054C-A2D7-740CE32020C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380608" y="4079403"/>
              <a:ext cx="740043" cy="8706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10ECFAE-569E-3352-EEB5-87B8268D2E6F}"/>
              </a:ext>
            </a:extLst>
          </p:cNvPr>
          <p:cNvSpPr txBox="1"/>
          <p:nvPr/>
        </p:nvSpPr>
        <p:spPr>
          <a:xfrm>
            <a:off x="6243158" y="132842"/>
            <a:ext cx="1487267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Back to basics</a:t>
            </a:r>
          </a:p>
        </p:txBody>
      </p:sp>
    </p:spTree>
    <p:extLst>
      <p:ext uri="{BB962C8B-B14F-4D97-AF65-F5344CB8AC3E}">
        <p14:creationId xmlns:p14="http://schemas.microsoft.com/office/powerpoint/2010/main" val="2279945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Descriptions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7AAA44-E71E-F54B-A2EA-86DF12A469F0}"/>
              </a:ext>
            </a:extLst>
          </p:cNvPr>
          <p:cNvGrpSpPr/>
          <p:nvPr/>
        </p:nvGrpSpPr>
        <p:grpSpPr>
          <a:xfrm>
            <a:off x="4894291" y="2993680"/>
            <a:ext cx="2092501" cy="870639"/>
            <a:chOff x="6380608" y="4079403"/>
            <a:chExt cx="2092501" cy="870639"/>
          </a:xfrm>
        </p:grpSpPr>
        <p:sp>
          <p:nvSpPr>
            <p:cNvPr id="7" name="Google Shape;119;p6">
              <a:extLst>
                <a:ext uri="{FF2B5EF4-FFF2-40B4-BE49-F238E27FC236}">
                  <a16:creationId xmlns:a16="http://schemas.microsoft.com/office/drawing/2014/main" id="{6F3311DA-CBAC-FE40-A688-91573E08AA4C}"/>
                </a:ext>
              </a:extLst>
            </p:cNvPr>
            <p:cNvSpPr/>
            <p:nvPr/>
          </p:nvSpPr>
          <p:spPr>
            <a:xfrm>
              <a:off x="6750630" y="4324009"/>
              <a:ext cx="1722479" cy="499654"/>
            </a:xfrm>
            <a:prstGeom prst="roundRect">
              <a:avLst>
                <a:gd name="adj" fmla="val 16667"/>
              </a:avLst>
            </a:prstGeom>
            <a:solidFill>
              <a:schemeClr val="accent4"/>
            </a:solidFill>
            <a:ln w="381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 dirty="0">
                  <a:solidFill>
                    <a:schemeClr val="bg1"/>
                  </a:solidFill>
                  <a:latin typeface="Trebuchet MS" panose="020B0703020202090204" pitchFamily="34" charset="0"/>
                </a:rPr>
                <a:t>22298006</a:t>
              </a:r>
              <a:endParaRPr b="1" dirty="0">
                <a:solidFill>
                  <a:schemeClr val="bg1"/>
                </a:solidFill>
                <a:latin typeface="Trebuchet MS" panose="020B0703020202090204" pitchFamily="34" charset="0"/>
              </a:endParaRPr>
            </a:p>
          </p:txBody>
        </p:sp>
        <p:pic>
          <p:nvPicPr>
            <p:cNvPr id="8" name="Google Shape;120;p6">
              <a:extLst>
                <a:ext uri="{FF2B5EF4-FFF2-40B4-BE49-F238E27FC236}">
                  <a16:creationId xmlns:a16="http://schemas.microsoft.com/office/drawing/2014/main" id="{ED59A0EC-9C1C-054C-A2D7-740CE32020C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380608" y="4079403"/>
              <a:ext cx="740043" cy="8706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D33F2B0-4BD1-E146-B149-C2D24A6E3FA1}"/>
              </a:ext>
            </a:extLst>
          </p:cNvPr>
          <p:cNvSpPr/>
          <p:nvPr/>
        </p:nvSpPr>
        <p:spPr>
          <a:xfrm>
            <a:off x="7061736" y="2810732"/>
            <a:ext cx="1618307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37436014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0866F23-73CA-3A42-BAC7-5D64EA2C2B9E}"/>
              </a:ext>
            </a:extLst>
          </p:cNvPr>
          <p:cNvSpPr/>
          <p:nvPr/>
        </p:nvSpPr>
        <p:spPr>
          <a:xfrm>
            <a:off x="7061735" y="3392728"/>
            <a:ext cx="1618307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37442013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5B42CC0-F162-ED41-AD7C-73E4344F90AC}"/>
              </a:ext>
            </a:extLst>
          </p:cNvPr>
          <p:cNvSpPr/>
          <p:nvPr/>
        </p:nvSpPr>
        <p:spPr>
          <a:xfrm>
            <a:off x="7092812" y="3986349"/>
            <a:ext cx="1618307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37333015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A54D587-A7E9-C14E-851A-3C989556C511}"/>
              </a:ext>
            </a:extLst>
          </p:cNvPr>
          <p:cNvSpPr/>
          <p:nvPr/>
        </p:nvSpPr>
        <p:spPr>
          <a:xfrm>
            <a:off x="7106760" y="4570930"/>
            <a:ext cx="1618307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1784872019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000724B-C3A8-5D45-B0EA-8624EFA10C88}"/>
              </a:ext>
            </a:extLst>
          </p:cNvPr>
          <p:cNvSpPr/>
          <p:nvPr/>
        </p:nvSpPr>
        <p:spPr>
          <a:xfrm>
            <a:off x="7061735" y="2236885"/>
            <a:ext cx="1586468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751689013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4FE5604-F149-724C-9DC5-8DDAD959DD6D}"/>
              </a:ext>
            </a:extLst>
          </p:cNvPr>
          <p:cNvSpPr/>
          <p:nvPr/>
        </p:nvSpPr>
        <p:spPr>
          <a:xfrm>
            <a:off x="7084519" y="5153475"/>
            <a:ext cx="1618307" cy="41114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dirty="0">
                <a:solidFill>
                  <a:srgbClr val="FFFFFF"/>
                </a:solidFill>
                <a:latin typeface="Trebuchet MS" panose="020B0703020202090204" pitchFamily="34" charset="0"/>
              </a:rPr>
              <a:t>1784873012</a:t>
            </a:r>
            <a:endParaRPr lang="en-US" sz="16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BABA5B9-D386-8D48-8924-EEC715A0A9CC}"/>
              </a:ext>
            </a:extLst>
          </p:cNvPr>
          <p:cNvSpPr/>
          <p:nvPr/>
        </p:nvSpPr>
        <p:spPr>
          <a:xfrm>
            <a:off x="8372883" y="2210569"/>
            <a:ext cx="2718592" cy="472659"/>
          </a:xfrm>
          <a:prstGeom prst="roundRect">
            <a:avLst/>
          </a:prstGeom>
          <a:solidFill>
            <a:srgbClr val="FFBAC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Myocardial infarction (disorder)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1B8F6E4-6BF7-A645-844A-BB134A28D767}"/>
              </a:ext>
            </a:extLst>
          </p:cNvPr>
          <p:cNvSpPr/>
          <p:nvPr/>
        </p:nvSpPr>
        <p:spPr>
          <a:xfrm>
            <a:off x="8383671" y="2791434"/>
            <a:ext cx="2718592" cy="472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Myocardial infarction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5889C80-29BF-154C-8F7E-84CFED221C8A}"/>
              </a:ext>
            </a:extLst>
          </p:cNvPr>
          <p:cNvSpPr/>
          <p:nvPr/>
        </p:nvSpPr>
        <p:spPr>
          <a:xfrm>
            <a:off x="8378930" y="3373321"/>
            <a:ext cx="2718592" cy="472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Cardiac infarction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6D297D3-5F48-D34B-9F02-FE7E1600D997}"/>
              </a:ext>
            </a:extLst>
          </p:cNvPr>
          <p:cNvSpPr/>
          <p:nvPr/>
        </p:nvSpPr>
        <p:spPr>
          <a:xfrm>
            <a:off x="8372883" y="3959580"/>
            <a:ext cx="2718592" cy="472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Heart attack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85F3BE7-07F2-EC42-97FC-20DD1E2C0B56}"/>
              </a:ext>
            </a:extLst>
          </p:cNvPr>
          <p:cNvSpPr/>
          <p:nvPr/>
        </p:nvSpPr>
        <p:spPr>
          <a:xfrm>
            <a:off x="8383671" y="4545839"/>
            <a:ext cx="2718592" cy="472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MI - Myocardial infarction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393CDD4-CF5F-A442-8D6E-E8C56AABEA21}"/>
              </a:ext>
            </a:extLst>
          </p:cNvPr>
          <p:cNvSpPr/>
          <p:nvPr/>
        </p:nvSpPr>
        <p:spPr>
          <a:xfrm>
            <a:off x="8378930" y="5130623"/>
            <a:ext cx="2718592" cy="472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ctr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Myocardial infarct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98CC03C-BAEA-CC47-A848-517CE79084D9}"/>
              </a:ext>
            </a:extLst>
          </p:cNvPr>
          <p:cNvSpPr/>
          <p:nvPr/>
        </p:nvSpPr>
        <p:spPr>
          <a:xfrm>
            <a:off x="10961895" y="2210569"/>
            <a:ext cx="531024" cy="481923"/>
          </a:xfrm>
          <a:prstGeom prst="roundRect">
            <a:avLst/>
          </a:prstGeom>
          <a:solidFill>
            <a:srgbClr val="BD191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FSN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2E96099-BEC1-5F43-B390-9C9DC9DEA9B1}"/>
              </a:ext>
            </a:extLst>
          </p:cNvPr>
          <p:cNvSpPr/>
          <p:nvPr/>
        </p:nvSpPr>
        <p:spPr>
          <a:xfrm>
            <a:off x="10954839" y="2784485"/>
            <a:ext cx="531024" cy="4819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SYN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4C89424-A5E8-9741-B875-2C919C2E51ED}"/>
              </a:ext>
            </a:extLst>
          </p:cNvPr>
          <p:cNvSpPr/>
          <p:nvPr/>
        </p:nvSpPr>
        <p:spPr>
          <a:xfrm>
            <a:off x="10950051" y="3375970"/>
            <a:ext cx="531024" cy="4819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SYN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00B7DE3-A906-9D4B-BDDA-DB283DAF67A0}"/>
              </a:ext>
            </a:extLst>
          </p:cNvPr>
          <p:cNvSpPr/>
          <p:nvPr/>
        </p:nvSpPr>
        <p:spPr>
          <a:xfrm>
            <a:off x="10961895" y="3954947"/>
            <a:ext cx="531024" cy="4819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SYN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47290E-785A-D449-BD2A-545A0695574A}"/>
              </a:ext>
            </a:extLst>
          </p:cNvPr>
          <p:cNvSpPr/>
          <p:nvPr/>
        </p:nvSpPr>
        <p:spPr>
          <a:xfrm>
            <a:off x="10956319" y="4543985"/>
            <a:ext cx="531024" cy="4819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SYN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B4CFBDC-DCF8-EB4D-AA36-76AC18789987}"/>
              </a:ext>
            </a:extLst>
          </p:cNvPr>
          <p:cNvSpPr/>
          <p:nvPr/>
        </p:nvSpPr>
        <p:spPr>
          <a:xfrm>
            <a:off x="10956319" y="5121359"/>
            <a:ext cx="531024" cy="4819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26000" rIns="0" rtlCol="0" anchor="ctr"/>
          <a:lstStyle/>
          <a:p>
            <a:pPr algn="ctr">
              <a:lnSpc>
                <a:spcPts val="1500"/>
              </a:lnSpc>
            </a:pPr>
            <a:r>
              <a:rPr lang="en-AU" sz="1800" dirty="0">
                <a:solidFill>
                  <a:srgbClr val="FFFFFF"/>
                </a:solidFill>
                <a:latin typeface="Trebuchet MS" panose="020B0703020202090204" pitchFamily="34" charset="0"/>
              </a:rPr>
              <a:t>SYN</a:t>
            </a:r>
            <a:endParaRPr lang="en-US" sz="1800" dirty="0">
              <a:solidFill>
                <a:srgbClr val="FFFFFF"/>
              </a:solidFill>
              <a:latin typeface="Trebuchet MS" panose="020B070302020209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52EE29F-3132-834A-894F-8F917BA47140}"/>
              </a:ext>
            </a:extLst>
          </p:cNvPr>
          <p:cNvSpPr txBox="1"/>
          <p:nvPr/>
        </p:nvSpPr>
        <p:spPr>
          <a:xfrm>
            <a:off x="6614833" y="1099729"/>
            <a:ext cx="4575893" cy="633731"/>
          </a:xfrm>
          <a:prstGeom prst="rect">
            <a:avLst/>
          </a:prstGeom>
          <a:noFill/>
          <a:ln w="38100">
            <a:noFill/>
          </a:ln>
          <a:effectLst>
            <a:glow rad="101600">
              <a:srgbClr val="229BB8">
                <a:alpha val="40000"/>
              </a:srgbClr>
            </a:glow>
          </a:effectLst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indent="0" algn="ctr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55B0"/>
                </a:solidFill>
                <a:ea typeface="Arial"/>
                <a:cs typeface="Arial"/>
                <a:sym typeface="Arial"/>
                <a:rtl val="0"/>
              </a:defRPr>
            </a:lvl1pPr>
            <a:lvl2pPr marL="742950" marR="0" indent="-1778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ea typeface="Arial"/>
                <a:cs typeface="Arial"/>
                <a:sym typeface="Arial"/>
                <a:rtl val="0"/>
              </a:defRPr>
            </a:lvl2pPr>
            <a:lvl3pPr marL="1143000" marR="0" indent="-1651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ea typeface="Arial"/>
                <a:cs typeface="Arial"/>
                <a:sym typeface="Arial"/>
                <a:rtl val="0"/>
              </a:defRPr>
            </a:lvl3pPr>
            <a:lvl4pPr marL="1600200" marR="0" indent="-1270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Font typeface="Arial"/>
              <a:buChar char="•"/>
              <a:defRPr lang="en-US" b="0" i="0" u="none" strike="noStrike" cap="none" baseline="0" dirty="0" smtClean="0">
                <a:solidFill>
                  <a:srgbClr val="3399FF"/>
                </a:solidFill>
                <a:ea typeface="Arial"/>
                <a:cs typeface="Arial"/>
                <a:sym typeface="Arial"/>
                <a:rtl val="0"/>
              </a:defRPr>
            </a:lvl4pPr>
            <a:lvl5pPr marL="2057400" marR="0" indent="-12700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-1016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  <a:latin typeface="Trebuchet MS" panose="020B0703020202090204" pitchFamily="34" charset="0"/>
              </a:rPr>
              <a:t>Human-readable term </a:t>
            </a:r>
            <a:br>
              <a:rPr lang="en-US" sz="2000" dirty="0">
                <a:solidFill>
                  <a:schemeClr val="tx1"/>
                </a:solidFill>
                <a:latin typeface="Trebuchet MS" panose="020B070302020209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Trebuchet MS" panose="020B0703020202090204" pitchFamily="34" charset="0"/>
              </a:rPr>
              <a:t>linked to a concept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70FCB-ECC6-5956-3E83-BBDE8B221425}"/>
              </a:ext>
            </a:extLst>
          </p:cNvPr>
          <p:cNvSpPr txBox="1"/>
          <p:nvPr/>
        </p:nvSpPr>
        <p:spPr>
          <a:xfrm>
            <a:off x="6243158" y="132842"/>
            <a:ext cx="1487267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Back to basics</a:t>
            </a:r>
          </a:p>
        </p:txBody>
      </p:sp>
    </p:spTree>
    <p:extLst>
      <p:ext uri="{BB962C8B-B14F-4D97-AF65-F5344CB8AC3E}">
        <p14:creationId xmlns:p14="http://schemas.microsoft.com/office/powerpoint/2010/main" val="427133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12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1016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2"/>
          <p:cNvSpPr txBox="1"/>
          <p:nvPr/>
        </p:nvSpPr>
        <p:spPr>
          <a:xfrm>
            <a:off x="2197290" y="2513782"/>
            <a:ext cx="3898710" cy="185075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CT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Relationships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119;p6">
            <a:extLst>
              <a:ext uri="{FF2B5EF4-FFF2-40B4-BE49-F238E27FC236}">
                <a16:creationId xmlns:a16="http://schemas.microsoft.com/office/drawing/2014/main" id="{6F3311DA-CBAC-FE40-A688-91573E08AA4C}"/>
              </a:ext>
            </a:extLst>
          </p:cNvPr>
          <p:cNvSpPr/>
          <p:nvPr/>
        </p:nvSpPr>
        <p:spPr>
          <a:xfrm>
            <a:off x="5287687" y="2993680"/>
            <a:ext cx="1722479" cy="1066291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Trebuchet MS" panose="020B0703020202090204" pitchFamily="34" charset="0"/>
              </a:rPr>
              <a:t>Diabetes Mellitus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73211009</a:t>
            </a:r>
          </a:p>
        </p:txBody>
      </p:sp>
      <p:pic>
        <p:nvPicPr>
          <p:cNvPr id="8" name="Google Shape;120;p6">
            <a:extLst>
              <a:ext uri="{FF2B5EF4-FFF2-40B4-BE49-F238E27FC236}">
                <a16:creationId xmlns:a16="http://schemas.microsoft.com/office/drawing/2014/main" id="{ED59A0EC-9C1C-054C-A2D7-740CE32020C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17665" y="3177824"/>
            <a:ext cx="740043" cy="87063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10FAA3F-F83A-8F47-A73E-C38247350621}"/>
              </a:ext>
            </a:extLst>
          </p:cNvPr>
          <p:cNvSpPr/>
          <p:nvPr/>
        </p:nvSpPr>
        <p:spPr>
          <a:xfrm>
            <a:off x="8231413" y="5277456"/>
            <a:ext cx="3310774" cy="52316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b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Structure of endocrine system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41AD7D6-F760-5C4B-A76A-96A2000FFBAE}"/>
              </a:ext>
            </a:extLst>
          </p:cNvPr>
          <p:cNvSpPr/>
          <p:nvPr/>
        </p:nvSpPr>
        <p:spPr>
          <a:xfrm>
            <a:off x="8285658" y="2702380"/>
            <a:ext cx="3202285" cy="46805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b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Disorder of glucose metabolism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6E313F4-AEC2-9649-8F83-A1A4927FDD92}"/>
              </a:ext>
            </a:extLst>
          </p:cNvPr>
          <p:cNvSpPr/>
          <p:nvPr/>
        </p:nvSpPr>
        <p:spPr>
          <a:xfrm>
            <a:off x="9277692" y="2277452"/>
            <a:ext cx="1434035" cy="472659"/>
          </a:xfrm>
          <a:prstGeom prst="roundRect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126877002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9DA06C45-6270-AE4C-847A-031AE7FDF5DB}"/>
              </a:ext>
            </a:extLst>
          </p:cNvPr>
          <p:cNvSpPr/>
          <p:nvPr/>
        </p:nvSpPr>
        <p:spPr>
          <a:xfrm>
            <a:off x="9277692" y="4583189"/>
            <a:ext cx="1434036" cy="472659"/>
          </a:xfrm>
          <a:prstGeom prst="roundRect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362969004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E28592E0-F772-F746-9430-CA95EE205F2C}"/>
              </a:ext>
            </a:extLst>
          </p:cNvPr>
          <p:cNvSpPr/>
          <p:nvPr/>
        </p:nvSpPr>
        <p:spPr>
          <a:xfrm>
            <a:off x="8285658" y="3812134"/>
            <a:ext cx="3409627" cy="47265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26000" rtlCol="0" anchor="b"/>
          <a:lstStyle/>
          <a:p>
            <a:pPr algn="ctr">
              <a:lnSpc>
                <a:spcPts val="1500"/>
              </a:lnSpc>
            </a:pPr>
            <a:r>
              <a:rPr lang="en-AU" sz="1600" dirty="0">
                <a:solidFill>
                  <a:srgbClr val="000000"/>
                </a:solidFill>
                <a:latin typeface="Trebuchet MS" panose="020B0703020202090204" pitchFamily="34" charset="0"/>
              </a:rPr>
              <a:t>Disorder of the endocrine system</a:t>
            </a:r>
            <a:endParaRPr lang="en-US" sz="1600" dirty="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05B5C61-A609-1C4A-8920-F6BB06ECDC67}"/>
              </a:ext>
            </a:extLst>
          </p:cNvPr>
          <p:cNvSpPr/>
          <p:nvPr/>
        </p:nvSpPr>
        <p:spPr>
          <a:xfrm>
            <a:off x="9277692" y="3322680"/>
            <a:ext cx="1434035" cy="472659"/>
          </a:xfrm>
          <a:prstGeom prst="roundRect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362969004</a:t>
            </a:r>
          </a:p>
        </p:txBody>
      </p:sp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291781F6-F116-064C-A51E-0BD0E41525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433757" y="2242623"/>
            <a:ext cx="625468" cy="523166"/>
          </a:xfrm>
          <a:prstGeom prst="rect">
            <a:avLst/>
          </a:prstGeom>
        </p:spPr>
      </p:pic>
      <p:pic>
        <p:nvPicPr>
          <p:cNvPr id="36" name="Picture 35" descr="A picture containing text&#10;&#10;Description automatically generated">
            <a:extLst>
              <a:ext uri="{FF2B5EF4-FFF2-40B4-BE49-F238E27FC236}">
                <a16:creationId xmlns:a16="http://schemas.microsoft.com/office/drawing/2014/main" id="{8A1F82B0-3585-284A-B0A8-E125756FEA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431171" y="3250835"/>
            <a:ext cx="625468" cy="523166"/>
          </a:xfrm>
          <a:prstGeom prst="rect">
            <a:avLst/>
          </a:prstGeom>
        </p:spPr>
      </p:pic>
      <p:pic>
        <p:nvPicPr>
          <p:cNvPr id="37" name="Picture 36" descr="A picture containing text&#10;&#10;Description automatically generated">
            <a:extLst>
              <a:ext uri="{FF2B5EF4-FFF2-40B4-BE49-F238E27FC236}">
                <a16:creationId xmlns:a16="http://schemas.microsoft.com/office/drawing/2014/main" id="{8F311DDD-4181-8342-91E5-8C53DF6E17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431171" y="4564327"/>
            <a:ext cx="625468" cy="523166"/>
          </a:xfrm>
          <a:prstGeom prst="rect">
            <a:avLst/>
          </a:prstGeo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EE32649F-C1D2-9740-9B9A-2E5455B11DCA}"/>
              </a:ext>
            </a:extLst>
          </p:cNvPr>
          <p:cNvSpPr/>
          <p:nvPr/>
        </p:nvSpPr>
        <p:spPr>
          <a:xfrm rot="1683395">
            <a:off x="6821109" y="4341741"/>
            <a:ext cx="1629135" cy="491521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Finding site</a:t>
            </a: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E0D1E771-12CE-0D46-8C12-4EF75946B306}"/>
              </a:ext>
            </a:extLst>
          </p:cNvPr>
          <p:cNvSpPr/>
          <p:nvPr/>
        </p:nvSpPr>
        <p:spPr>
          <a:xfrm>
            <a:off x="7079774" y="3148195"/>
            <a:ext cx="1345285" cy="49152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 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695F4A-D262-F73B-CA45-107DACBCE87C}"/>
              </a:ext>
            </a:extLst>
          </p:cNvPr>
          <p:cNvSpPr txBox="1"/>
          <p:nvPr/>
        </p:nvSpPr>
        <p:spPr>
          <a:xfrm>
            <a:off x="6243158" y="132842"/>
            <a:ext cx="1487267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Back to basics</a:t>
            </a:r>
          </a:p>
        </p:txBody>
      </p:sp>
    </p:spTree>
    <p:extLst>
      <p:ext uri="{BB962C8B-B14F-4D97-AF65-F5344CB8AC3E}">
        <p14:creationId xmlns:p14="http://schemas.microsoft.com/office/powerpoint/2010/main" val="2574665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0"/>
          <p:cNvSpPr/>
          <p:nvPr/>
        </p:nvSpPr>
        <p:spPr>
          <a:xfrm>
            <a:off x="928837" y="914400"/>
            <a:ext cx="9123300" cy="502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1" name="Google Shape;591;p30"/>
          <p:cNvSpPr/>
          <p:nvPr/>
        </p:nvSpPr>
        <p:spPr>
          <a:xfrm>
            <a:off x="914400" y="914400"/>
            <a:ext cx="158700" cy="5025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2" name="Google Shape;592;p30"/>
          <p:cNvSpPr txBox="1"/>
          <p:nvPr/>
        </p:nvSpPr>
        <p:spPr>
          <a:xfrm>
            <a:off x="1611257" y="1000898"/>
            <a:ext cx="7902722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US" sz="3200" dirty="0"/>
              <a:t>Recording clinical thinking - </a:t>
            </a:r>
            <a:br>
              <a:rPr lang="en-US" sz="3200" dirty="0"/>
            </a:br>
            <a:r>
              <a:rPr lang="en-US" sz="3200" dirty="0"/>
              <a:t>History and examination</a:t>
            </a:r>
            <a:endParaRPr sz="3200" b="1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44A2A-BB6D-0A28-8247-4B6AA0D4B568}"/>
              </a:ext>
            </a:extLst>
          </p:cNvPr>
          <p:cNvSpPr txBox="1"/>
          <p:nvPr/>
        </p:nvSpPr>
        <p:spPr>
          <a:xfrm>
            <a:off x="5490487" y="2205796"/>
            <a:ext cx="4120055" cy="181588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Clinical idea = Concept</a:t>
            </a:r>
          </a:p>
          <a:p>
            <a:pPr algn="ctr"/>
            <a:r>
              <a:rPr lang="en-US" sz="2800" dirty="0"/>
              <a:t>Descriptions</a:t>
            </a:r>
          </a:p>
          <a:p>
            <a:pPr algn="ctr"/>
            <a:r>
              <a:rPr lang="en-US" sz="2800" dirty="0"/>
              <a:t>Relationships</a:t>
            </a:r>
          </a:p>
          <a:p>
            <a:pPr algn="ctr"/>
            <a:r>
              <a:rPr lang="en-US" sz="2800" dirty="0"/>
              <a:t>Relationship attributes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9130BB-2EF2-22A0-7D68-DFFCACFC9EF3}"/>
              </a:ext>
            </a:extLst>
          </p:cNvPr>
          <p:cNvSpPr txBox="1"/>
          <p:nvPr/>
        </p:nvSpPr>
        <p:spPr>
          <a:xfrm>
            <a:off x="4551759" y="5051464"/>
            <a:ext cx="5058783" cy="5232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Machine readable concept model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8C343F-C076-993D-1CEB-F2164530BFB9}"/>
              </a:ext>
            </a:extLst>
          </p:cNvPr>
          <p:cNvSpPr txBox="1">
            <a:spLocks/>
          </p:cNvSpPr>
          <p:nvPr/>
        </p:nvSpPr>
        <p:spPr>
          <a:xfrm>
            <a:off x="1438814" y="2148564"/>
            <a:ext cx="4624688" cy="36012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Cough</a:t>
            </a:r>
          </a:p>
          <a:p>
            <a:r>
              <a:rPr lang="en-US" dirty="0"/>
              <a:t>Sputum</a:t>
            </a:r>
          </a:p>
          <a:p>
            <a:r>
              <a:rPr lang="en-US" dirty="0"/>
              <a:t>Blood stained</a:t>
            </a:r>
          </a:p>
          <a:p>
            <a:r>
              <a:rPr lang="en-US" dirty="0"/>
              <a:t>Shortness of breath</a:t>
            </a:r>
          </a:p>
          <a:p>
            <a:r>
              <a:rPr lang="en-US" dirty="0"/>
              <a:t>Fever</a:t>
            </a:r>
          </a:p>
          <a:p>
            <a:r>
              <a:rPr lang="en-US" dirty="0"/>
              <a:t>Exhaustion</a:t>
            </a:r>
          </a:p>
        </p:txBody>
      </p:sp>
    </p:spTree>
    <p:extLst>
      <p:ext uri="{BB962C8B-B14F-4D97-AF65-F5344CB8AC3E}">
        <p14:creationId xmlns:p14="http://schemas.microsoft.com/office/powerpoint/2010/main" val="117803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862F-4A97-844F-9FA4-FCEA719D9B89}"/>
              </a:ext>
            </a:extLst>
          </p:cNvPr>
          <p:cNvSpPr txBox="1"/>
          <p:nvPr/>
        </p:nvSpPr>
        <p:spPr>
          <a:xfrm>
            <a:off x="4390697" y="2708362"/>
            <a:ext cx="3132083" cy="9233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/>
              <a:t>75570004</a:t>
            </a:r>
          </a:p>
          <a:p>
            <a:pPr algn="ctr"/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37E6AC-12E0-6243-B586-442C83E64DB3}"/>
              </a:ext>
            </a:extLst>
          </p:cNvPr>
          <p:cNvCxnSpPr>
            <a:cxnSpLocks/>
          </p:cNvCxnSpPr>
          <p:nvPr/>
        </p:nvCxnSpPr>
        <p:spPr>
          <a:xfrm flipH="1" flipV="1">
            <a:off x="2816773" y="2075793"/>
            <a:ext cx="1492468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B1CC3B-15CF-5C47-9740-04450A956C26}"/>
              </a:ext>
            </a:extLst>
          </p:cNvPr>
          <p:cNvCxnSpPr>
            <a:cxnSpLocks/>
          </p:cNvCxnSpPr>
          <p:nvPr/>
        </p:nvCxnSpPr>
        <p:spPr>
          <a:xfrm flipH="1">
            <a:off x="2998076" y="3710152"/>
            <a:ext cx="1295400" cy="4099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3E5BB3B-0AC4-C640-A353-E8FBBA6629BE}"/>
              </a:ext>
            </a:extLst>
          </p:cNvPr>
          <p:cNvCxnSpPr>
            <a:cxnSpLocks/>
          </p:cNvCxnSpPr>
          <p:nvPr/>
        </p:nvCxnSpPr>
        <p:spPr>
          <a:xfrm flipV="1">
            <a:off x="7620000" y="2075793"/>
            <a:ext cx="1481959" cy="57018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6935F6-FBB9-EC45-A8D6-6E16A4DB4637}"/>
              </a:ext>
            </a:extLst>
          </p:cNvPr>
          <p:cNvCxnSpPr>
            <a:cxnSpLocks/>
          </p:cNvCxnSpPr>
          <p:nvPr/>
        </p:nvCxnSpPr>
        <p:spPr>
          <a:xfrm>
            <a:off x="5838496" y="3704897"/>
            <a:ext cx="0" cy="126649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E59415-862B-3945-BD3B-8BE1ACE8D2A4}"/>
              </a:ext>
            </a:extLst>
          </p:cNvPr>
          <p:cNvCxnSpPr>
            <a:cxnSpLocks/>
          </p:cNvCxnSpPr>
          <p:nvPr/>
        </p:nvCxnSpPr>
        <p:spPr>
          <a:xfrm>
            <a:off x="7620000" y="3636579"/>
            <a:ext cx="1397876" cy="64113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FD918B-2D17-A749-BCD3-D146FC2300E9}"/>
              </a:ext>
            </a:extLst>
          </p:cNvPr>
          <p:cNvSpPr txBox="1"/>
          <p:nvPr/>
        </p:nvSpPr>
        <p:spPr>
          <a:xfrm>
            <a:off x="8318938" y="2385848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363698007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5AB39D-21ED-AD47-8652-4D01BBB42403}"/>
              </a:ext>
            </a:extLst>
          </p:cNvPr>
          <p:cNvSpPr txBox="1"/>
          <p:nvPr/>
        </p:nvSpPr>
        <p:spPr>
          <a:xfrm>
            <a:off x="9025759" y="1811565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39607008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F32001-4D4B-E849-8531-2C875076354C}"/>
              </a:ext>
            </a:extLst>
          </p:cNvPr>
          <p:cNvSpPr txBox="1"/>
          <p:nvPr/>
        </p:nvSpPr>
        <p:spPr>
          <a:xfrm>
            <a:off x="8211207" y="3520231"/>
            <a:ext cx="2992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308489006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9C21F4-D0A3-7E48-BAAF-CE55E6433126}"/>
              </a:ext>
            </a:extLst>
          </p:cNvPr>
          <p:cNvSpPr txBox="1"/>
          <p:nvPr/>
        </p:nvSpPr>
        <p:spPr>
          <a:xfrm>
            <a:off x="9017876" y="4093044"/>
            <a:ext cx="224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441862004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8E4EBD-AB0B-C149-A4E9-78B384E8ADA9}"/>
              </a:ext>
            </a:extLst>
          </p:cNvPr>
          <p:cNvSpPr txBox="1"/>
          <p:nvPr/>
        </p:nvSpPr>
        <p:spPr>
          <a:xfrm>
            <a:off x="5142186" y="4989787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64572001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1785A-D488-C846-AF45-52787331B9F1}"/>
              </a:ext>
            </a:extLst>
          </p:cNvPr>
          <p:cNvSpPr txBox="1"/>
          <p:nvPr/>
        </p:nvSpPr>
        <p:spPr>
          <a:xfrm>
            <a:off x="5838496" y="4120055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116680003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1A304E-1E4D-9143-83AF-0EA2EF9341EB}"/>
              </a:ext>
            </a:extLst>
          </p:cNvPr>
          <p:cNvSpPr txBox="1"/>
          <p:nvPr/>
        </p:nvSpPr>
        <p:spPr>
          <a:xfrm>
            <a:off x="1958878" y="3451913"/>
            <a:ext cx="156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116676008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0FC616-F734-824D-9E73-D0109995CCCF}"/>
              </a:ext>
            </a:extLst>
          </p:cNvPr>
          <p:cNvSpPr txBox="1"/>
          <p:nvPr/>
        </p:nvSpPr>
        <p:spPr>
          <a:xfrm>
            <a:off x="1614639" y="4193628"/>
            <a:ext cx="190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257552002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CF4B24-F703-414C-8F5C-34EA06BD5799}"/>
              </a:ext>
            </a:extLst>
          </p:cNvPr>
          <p:cNvSpPr txBox="1"/>
          <p:nvPr/>
        </p:nvSpPr>
        <p:spPr>
          <a:xfrm>
            <a:off x="1965434" y="2550495"/>
            <a:ext cx="2500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246075003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B413F8-BA81-754F-B703-71D2201A21D4}"/>
              </a:ext>
            </a:extLst>
          </p:cNvPr>
          <p:cNvSpPr txBox="1"/>
          <p:nvPr/>
        </p:nvSpPr>
        <p:spPr>
          <a:xfrm>
            <a:off x="1258613" y="1833743"/>
            <a:ext cx="148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49872002</a:t>
            </a:r>
          </a:p>
        </p:txBody>
      </p:sp>
    </p:spTree>
    <p:extLst>
      <p:ext uri="{BB962C8B-B14F-4D97-AF65-F5344CB8AC3E}">
        <p14:creationId xmlns:p14="http://schemas.microsoft.com/office/powerpoint/2010/main" val="3286744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</TotalTime>
  <Words>1059</Words>
  <Application>Microsoft Macintosh PowerPoint</Application>
  <PresentationFormat>Widescreen</PresentationFormat>
  <Paragraphs>258</Paragraphs>
  <Slides>40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Avenir Next LT Pro</vt:lpstr>
      <vt:lpstr>Calibri</vt:lpstr>
      <vt:lpstr>Calibri Light</vt:lpstr>
      <vt:lpstr>Roboto</vt:lpstr>
      <vt:lpstr>Trebuchet MS</vt:lpstr>
      <vt:lpstr>Office Theme</vt:lpstr>
      <vt:lpstr>An introduction to SNOMED  Content, descriptive logic  and data analytics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flow</vt:lpstr>
      <vt:lpstr>Information models</vt:lpstr>
      <vt:lpstr>PowerPoint Presentation</vt:lpstr>
      <vt:lpstr>Data linking at the point of care and in the database</vt:lpstr>
      <vt:lpstr>Matching the exchange Primary care medicines data in the hospital record</vt:lpstr>
      <vt:lpstr>PowerPoint Presentation</vt:lpstr>
      <vt:lpstr>Features of SNOMED CT for analytics</vt:lpstr>
      <vt:lpstr>SNOMED CT based analytics in east London</vt:lpstr>
      <vt:lpstr>PowerPoint Presentation</vt:lpstr>
      <vt:lpstr>Data required</vt:lpstr>
      <vt:lpstr>PowerPoint Presentation</vt:lpstr>
      <vt:lpstr>Using value sets to match SNOMED concepts with patient’s problems list or ED diagnosis </vt:lpstr>
      <vt:lpstr>Patients identified and results from clinical validation</vt:lpstr>
      <vt:lpstr>VITT modelled in SNOMED</vt:lpstr>
      <vt:lpstr>VITT SNOMED code mapped to ICD10</vt:lpstr>
      <vt:lpstr>Opportunities for development and improvement</vt:lpstr>
      <vt:lpstr>Clinical engagement for health professionals</vt:lpstr>
      <vt:lpstr>Developing next steps – collaborative working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Charles Gutteridge</cp:lastModifiedBy>
  <cp:revision>48</cp:revision>
  <dcterms:created xsi:type="dcterms:W3CDTF">2020-08-12T15:12:31Z</dcterms:created>
  <dcterms:modified xsi:type="dcterms:W3CDTF">2022-09-27T10:17:16Z</dcterms:modified>
</cp:coreProperties>
</file>