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5" r:id="rId4"/>
    <p:sldId id="257" r:id="rId5"/>
    <p:sldId id="264" r:id="rId6"/>
    <p:sldId id="259" r:id="rId7"/>
    <p:sldId id="260" r:id="rId8"/>
    <p:sldId id="258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drigues Ian" initials="RI" lastIdx="1" clrIdx="0">
    <p:extLst>
      <p:ext uri="{19B8F6BF-5375-455C-9EA6-DF929625EA0E}">
        <p15:presenceInfo xmlns:p15="http://schemas.microsoft.com/office/powerpoint/2012/main" userId="S-1-5-21-54938807-603345021-1162870789-1164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7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33" d="100"/>
          <a:sy n="133" d="100"/>
        </p:scale>
        <p:origin x="243" y="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an Rodrigues" userId="4abf14182ea36691" providerId="LiveId" clId="{EB95F68E-90A8-4989-8AB0-EDE852BBB173}"/>
    <pc:docChg chg="modSld">
      <pc:chgData name="Ian Rodrigues" userId="4abf14182ea36691" providerId="LiveId" clId="{EB95F68E-90A8-4989-8AB0-EDE852BBB173}" dt="2023-03-21T07:27:49.533" v="42" actId="20577"/>
      <pc:docMkLst>
        <pc:docMk/>
      </pc:docMkLst>
      <pc:sldChg chg="modSp mod">
        <pc:chgData name="Ian Rodrigues" userId="4abf14182ea36691" providerId="LiveId" clId="{EB95F68E-90A8-4989-8AB0-EDE852BBB173}" dt="2023-03-21T07:27:49.533" v="42" actId="20577"/>
        <pc:sldMkLst>
          <pc:docMk/>
          <pc:sldMk cId="3666240858" sldId="265"/>
        </pc:sldMkLst>
        <pc:spChg chg="mod">
          <ac:chgData name="Ian Rodrigues" userId="4abf14182ea36691" providerId="LiveId" clId="{EB95F68E-90A8-4989-8AB0-EDE852BBB173}" dt="2023-03-21T07:27:49.533" v="42" actId="20577"/>
          <ac:spMkLst>
            <pc:docMk/>
            <pc:sldMk cId="3666240858" sldId="265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BE99F-06FE-49F3-BABE-378143F1B509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0A26-D2D1-4119-85AC-B39BBDC8C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501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BE99F-06FE-49F3-BABE-378143F1B509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0A26-D2D1-4119-85AC-B39BBDC8C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648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BE99F-06FE-49F3-BABE-378143F1B509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0A26-D2D1-4119-85AC-B39BBDC8C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176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A7E1"/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BE99F-06FE-49F3-BABE-378143F1B509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0A26-D2D1-4119-85AC-B39BBDC8C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010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BE99F-06FE-49F3-BABE-378143F1B509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0A26-D2D1-4119-85AC-B39BBDC8C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209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BE99F-06FE-49F3-BABE-378143F1B509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0A26-D2D1-4119-85AC-B39BBDC8C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412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BE99F-06FE-49F3-BABE-378143F1B509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0A26-D2D1-4119-85AC-B39BBDC8C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287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BE99F-06FE-49F3-BABE-378143F1B509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0A26-D2D1-4119-85AC-B39BBDC8C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48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BE99F-06FE-49F3-BABE-378143F1B509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0A26-D2D1-4119-85AC-B39BBDC8C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323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BE99F-06FE-49F3-BABE-378143F1B509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0A26-D2D1-4119-85AC-B39BBDC8C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74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BE99F-06FE-49F3-BABE-378143F1B509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0A26-D2D1-4119-85AC-B39BBDC8C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8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BE99F-06FE-49F3-BABE-378143F1B509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80A26-D2D1-4119-85AC-B39BBDC8C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529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7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025" y="1122363"/>
            <a:ext cx="11029950" cy="2387600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SNOMED Eye Care CRG 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– Update on Glaucoma Diagnoses Work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/>
              <a:t>Anthony Khawaja, Ian Rodrigues and Elaine </a:t>
            </a:r>
            <a:r>
              <a:rPr lang="en-GB" b="1" dirty="0" err="1"/>
              <a:t>Wooler</a:t>
            </a:r>
            <a:endParaRPr lang="en-GB" b="1" dirty="0"/>
          </a:p>
          <a:p>
            <a:r>
              <a:rPr lang="en-GB" b="1" dirty="0"/>
              <a:t>London, UK</a:t>
            </a:r>
          </a:p>
        </p:txBody>
      </p:sp>
    </p:spTree>
    <p:extLst>
      <p:ext uri="{BB962C8B-B14F-4D97-AF65-F5344CB8AC3E}">
        <p14:creationId xmlns:p14="http://schemas.microsoft.com/office/powerpoint/2010/main" val="3553591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of Glaucoma Diagnoses SNOMED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Check all relevant diagnoses available </a:t>
            </a:r>
          </a:p>
          <a:p>
            <a:pPr lvl="1"/>
            <a:r>
              <a:rPr lang="en-GB" dirty="0"/>
              <a:t>Assume laterality is post-coordination</a:t>
            </a:r>
          </a:p>
          <a:p>
            <a:pPr lvl="1"/>
            <a:r>
              <a:rPr lang="en-GB" dirty="0"/>
              <a:t>Disease severity also post-</a:t>
            </a:r>
            <a:r>
              <a:rPr lang="en-GB" dirty="0" err="1"/>
              <a:t>coordingation</a:t>
            </a:r>
            <a:endParaRPr lang="en-GB" dirty="0"/>
          </a:p>
          <a:p>
            <a:r>
              <a:rPr lang="en-GB" dirty="0"/>
              <a:t>Remove incorrect diagnoses</a:t>
            </a:r>
          </a:p>
          <a:p>
            <a:r>
              <a:rPr lang="en-GB" dirty="0"/>
              <a:t>Merge redundant diagnoses</a:t>
            </a:r>
          </a:p>
          <a:p>
            <a:r>
              <a:rPr lang="en-GB" u="sng" dirty="0"/>
              <a:t>Preferred diagnoses</a:t>
            </a:r>
          </a:p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Childhood / paediatric glaucoma – NOT COVERED</a:t>
            </a:r>
          </a:p>
          <a:p>
            <a:pPr lvl="1"/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Similar process of adding, retiring, modifying SNOMED terms</a:t>
            </a:r>
          </a:p>
          <a:p>
            <a:pPr lvl="1"/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Preferred SNOMED diagnoses terms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119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23986001 | Glaucoma (disorder) | 156 descendant terms </a:t>
            </a:r>
            <a:endParaRPr lang="en-GB" dirty="0">
              <a:solidFill>
                <a:srgbClr val="FFC000"/>
              </a:solidFill>
            </a:endParaRPr>
          </a:p>
          <a:p>
            <a:r>
              <a:rPr lang="en-GB" dirty="0"/>
              <a:t>833278008 | Glaucoma suspect (disorder) | 18 concepts</a:t>
            </a:r>
          </a:p>
          <a:p>
            <a:r>
              <a:rPr lang="en-GB" dirty="0"/>
              <a:t>4210003 | Ocular hypertension (disorder) | 11 concepts (9 UK only)</a:t>
            </a:r>
            <a:endParaRPr lang="en-GB" dirty="0">
              <a:solidFill>
                <a:srgbClr val="FFC000"/>
              </a:solidFill>
            </a:endParaRPr>
          </a:p>
          <a:p>
            <a:r>
              <a:rPr lang="en-GB" dirty="0"/>
              <a:t>Angle closure – 11 concepts (some </a:t>
            </a:r>
            <a:r>
              <a:rPr lang="en-GB"/>
              <a:t>UK only)</a:t>
            </a:r>
            <a:endParaRPr lang="en-GB" dirty="0"/>
          </a:p>
          <a:p>
            <a:r>
              <a:rPr lang="en-GB" dirty="0"/>
              <a:t>Disorders after glaucoma surgery – 6 concepts</a:t>
            </a:r>
          </a:p>
        </p:txBody>
      </p:sp>
    </p:spTree>
    <p:extLst>
      <p:ext uri="{BB962C8B-B14F-4D97-AF65-F5344CB8AC3E}">
        <p14:creationId xmlns:p14="http://schemas.microsoft.com/office/powerpoint/2010/main" val="3666240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glaucoma diagnoses SNOMED terms added 2020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Open angle glaucoma suspect </a:t>
            </a:r>
            <a:r>
              <a:rPr lang="en-GB" dirty="0"/>
              <a:t>[replaced </a:t>
            </a:r>
            <a:r>
              <a:rPr lang="en-GB" dirty="0">
                <a:solidFill>
                  <a:srgbClr val="C00000"/>
                </a:solidFill>
              </a:rPr>
              <a:t>Open-angle glaucoma – borderline</a:t>
            </a:r>
            <a:r>
              <a:rPr lang="en-GB" dirty="0"/>
              <a:t>]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Open angle glaucoma suspect of bilateral eyes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Open angle glaucoma suspect of right eye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Open angle glaucoma suspect of left eye</a:t>
            </a:r>
            <a:endParaRPr lang="en-GB" dirty="0"/>
          </a:p>
          <a:p>
            <a:pPr lvl="1"/>
            <a:endParaRPr lang="en-GB" dirty="0"/>
          </a:p>
          <a:p>
            <a:r>
              <a:rPr lang="en-GB" dirty="0">
                <a:solidFill>
                  <a:schemeClr val="accent1"/>
                </a:solidFill>
              </a:rPr>
              <a:t>Glaucoma suspect caused by steroids </a:t>
            </a:r>
            <a:r>
              <a:rPr lang="en-GB" dirty="0"/>
              <a:t>[replaced </a:t>
            </a:r>
            <a:r>
              <a:rPr lang="en-GB" dirty="0">
                <a:solidFill>
                  <a:srgbClr val="C00000"/>
                </a:solidFill>
              </a:rPr>
              <a:t>Steroid-induced glaucoma – borderline</a:t>
            </a:r>
            <a:r>
              <a:rPr lang="en-GB" dirty="0"/>
              <a:t>]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Glaucoma suspect of bilateral eyes caused by steroids </a:t>
            </a:r>
            <a:r>
              <a:rPr lang="en-GB" dirty="0"/>
              <a:t>[replaced </a:t>
            </a:r>
            <a:r>
              <a:rPr lang="en-GB" dirty="0">
                <a:solidFill>
                  <a:srgbClr val="C00000"/>
                </a:solidFill>
              </a:rPr>
              <a:t>Suspected glaucoma of bilateral eyes caused by steroids</a:t>
            </a:r>
            <a:r>
              <a:rPr lang="en-GB" dirty="0"/>
              <a:t>]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Glaucoma suspect of right eye caused by steroids </a:t>
            </a:r>
            <a:r>
              <a:rPr lang="en-GB" dirty="0"/>
              <a:t>[replaced </a:t>
            </a:r>
            <a:r>
              <a:rPr lang="en-GB" dirty="0">
                <a:solidFill>
                  <a:srgbClr val="C00000"/>
                </a:solidFill>
              </a:rPr>
              <a:t>Suspected glaucoma of right eye caused by steroids</a:t>
            </a:r>
            <a:r>
              <a:rPr lang="en-GB" dirty="0"/>
              <a:t>]</a:t>
            </a:r>
            <a:endParaRPr lang="en-GB" dirty="0">
              <a:solidFill>
                <a:schemeClr val="accent1"/>
              </a:solidFill>
            </a:endParaRPr>
          </a:p>
          <a:p>
            <a:pPr lvl="1"/>
            <a:r>
              <a:rPr lang="en-GB" dirty="0">
                <a:solidFill>
                  <a:schemeClr val="accent1"/>
                </a:solidFill>
              </a:rPr>
              <a:t>Glaucoma suspect of left eye caused by steroids </a:t>
            </a:r>
            <a:r>
              <a:rPr lang="en-GB" dirty="0"/>
              <a:t>[replaced </a:t>
            </a:r>
            <a:r>
              <a:rPr lang="en-GB" dirty="0">
                <a:solidFill>
                  <a:srgbClr val="C00000"/>
                </a:solidFill>
              </a:rPr>
              <a:t>Suspected glaucoma of left eye caused by steroids</a:t>
            </a:r>
            <a:r>
              <a:rPr lang="en-GB" dirty="0"/>
              <a:t>]</a:t>
            </a:r>
            <a:endParaRPr lang="en-GB" dirty="0">
              <a:solidFill>
                <a:schemeClr val="accent1"/>
              </a:solidFill>
            </a:endParaRPr>
          </a:p>
          <a:p>
            <a:pPr lvl="1"/>
            <a:endParaRPr lang="en-GB" dirty="0">
              <a:solidFill>
                <a:schemeClr val="accent1"/>
              </a:solidFill>
            </a:endParaRPr>
          </a:p>
          <a:p>
            <a:r>
              <a:rPr lang="en-GB" dirty="0">
                <a:solidFill>
                  <a:schemeClr val="accent1"/>
                </a:solidFill>
              </a:rPr>
              <a:t>Angle closure glaucoma suspect </a:t>
            </a:r>
            <a:r>
              <a:rPr lang="en-GB" dirty="0"/>
              <a:t>[replaced </a:t>
            </a:r>
            <a:r>
              <a:rPr lang="en-GB" dirty="0">
                <a:solidFill>
                  <a:srgbClr val="C00000"/>
                </a:solidFill>
              </a:rPr>
              <a:t>Suspected angle-closure glaucoma </a:t>
            </a:r>
            <a:r>
              <a:rPr lang="en-GB" dirty="0"/>
              <a:t>and</a:t>
            </a:r>
            <a:r>
              <a:rPr lang="en-GB" dirty="0">
                <a:solidFill>
                  <a:srgbClr val="C00000"/>
                </a:solidFill>
              </a:rPr>
              <a:t> Angle-closure glaucoma – borderline</a:t>
            </a:r>
            <a:r>
              <a:rPr lang="en-GB" dirty="0"/>
              <a:t>]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Angle closure glaucoma suspect of bilateral eyes </a:t>
            </a:r>
            <a:r>
              <a:rPr lang="en-GB" dirty="0"/>
              <a:t>[replaced </a:t>
            </a:r>
            <a:r>
              <a:rPr lang="en-GB" dirty="0">
                <a:solidFill>
                  <a:srgbClr val="C00000"/>
                </a:solidFill>
              </a:rPr>
              <a:t>Borderline angle-closure glaucoma of bilateral eyes</a:t>
            </a:r>
            <a:r>
              <a:rPr lang="en-GB" dirty="0"/>
              <a:t>]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Angle closure glaucoma suspect of right eye </a:t>
            </a:r>
            <a:r>
              <a:rPr lang="en-GB" dirty="0"/>
              <a:t>[replaced </a:t>
            </a:r>
            <a:r>
              <a:rPr lang="en-GB" dirty="0">
                <a:solidFill>
                  <a:srgbClr val="C00000"/>
                </a:solidFill>
              </a:rPr>
              <a:t>Borderline angle-closure glaucoma of right eye</a:t>
            </a:r>
            <a:r>
              <a:rPr lang="en-GB" dirty="0"/>
              <a:t>]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Angle closure glaucoma suspect of left eye </a:t>
            </a:r>
            <a:r>
              <a:rPr lang="en-GB" dirty="0"/>
              <a:t>[replaced </a:t>
            </a:r>
            <a:r>
              <a:rPr lang="en-GB" dirty="0">
                <a:solidFill>
                  <a:srgbClr val="C00000"/>
                </a:solidFill>
              </a:rPr>
              <a:t>Borderline angle-closure glaucoma of left eye</a:t>
            </a:r>
            <a:r>
              <a:rPr lang="en-GB" dirty="0"/>
              <a:t>]</a:t>
            </a:r>
          </a:p>
          <a:p>
            <a:r>
              <a:rPr lang="en-GB" dirty="0">
                <a:solidFill>
                  <a:schemeClr val="accent1"/>
                </a:solidFill>
              </a:rPr>
              <a:t>Glaucoma suspect due to type 2  diabetes mellitus </a:t>
            </a:r>
            <a:r>
              <a:rPr lang="en-GB" dirty="0"/>
              <a:t>[replaced </a:t>
            </a:r>
            <a:r>
              <a:rPr lang="en-GB" dirty="0">
                <a:solidFill>
                  <a:srgbClr val="C00000"/>
                </a:solidFill>
              </a:rPr>
              <a:t>Suspected glaucoma due to type 2 diabetes mellitus</a:t>
            </a:r>
            <a:r>
              <a:rPr lang="en-GB" dirty="0"/>
              <a:t>]</a:t>
            </a:r>
          </a:p>
          <a:p>
            <a:r>
              <a:rPr lang="en-GB" dirty="0">
                <a:solidFill>
                  <a:schemeClr val="accent1"/>
                </a:solidFill>
              </a:rPr>
              <a:t>Acute angle closure</a:t>
            </a:r>
          </a:p>
          <a:p>
            <a:r>
              <a:rPr lang="en-GB" dirty="0">
                <a:solidFill>
                  <a:schemeClr val="accent1"/>
                </a:solidFill>
              </a:rPr>
              <a:t>Acute primary angle closure</a:t>
            </a:r>
          </a:p>
          <a:p>
            <a:r>
              <a:rPr lang="en-GB" dirty="0">
                <a:solidFill>
                  <a:schemeClr val="accent1"/>
                </a:solidFill>
              </a:rPr>
              <a:t>Primary angle closure</a:t>
            </a:r>
          </a:p>
          <a:p>
            <a:r>
              <a:rPr lang="en-GB" dirty="0">
                <a:solidFill>
                  <a:schemeClr val="accent1"/>
                </a:solidFill>
              </a:rPr>
              <a:t>Primary angle closure suspect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2546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Glaucoma diagnoses SNOMED terms retired 2020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>
                <a:solidFill>
                  <a:srgbClr val="C00000"/>
                </a:solidFill>
              </a:rPr>
              <a:t>Borderline glaucoma </a:t>
            </a:r>
            <a:r>
              <a:rPr lang="en-GB" sz="2400" dirty="0"/>
              <a:t>(synonymous term </a:t>
            </a:r>
            <a:r>
              <a:rPr lang="en-GB" sz="2400" dirty="0">
                <a:solidFill>
                  <a:schemeClr val="accent1"/>
                </a:solidFill>
              </a:rPr>
              <a:t>Suspected glaucoma</a:t>
            </a:r>
            <a:r>
              <a:rPr lang="en-GB" sz="2400" dirty="0"/>
              <a:t>)</a:t>
            </a:r>
          </a:p>
          <a:p>
            <a:r>
              <a:rPr lang="en-GB" sz="2400" dirty="0">
                <a:solidFill>
                  <a:srgbClr val="C00000"/>
                </a:solidFill>
              </a:rPr>
              <a:t>Open-angle glaucoma of bilateral eyes caused by steroid </a:t>
            </a:r>
            <a:r>
              <a:rPr lang="en-GB" sz="2400" dirty="0"/>
              <a:t>(synonymous term </a:t>
            </a:r>
            <a:r>
              <a:rPr lang="en-GB" sz="2400" dirty="0">
                <a:solidFill>
                  <a:schemeClr val="accent1"/>
                </a:solidFill>
              </a:rPr>
              <a:t>Corticosteroid-induced glaucoma of bilateral eyes</a:t>
            </a:r>
            <a:r>
              <a:rPr lang="en-GB" sz="2400" dirty="0"/>
              <a:t>)</a:t>
            </a:r>
          </a:p>
          <a:p>
            <a:r>
              <a:rPr lang="en-GB" sz="2400" dirty="0">
                <a:solidFill>
                  <a:srgbClr val="C00000"/>
                </a:solidFill>
              </a:rPr>
              <a:t>Open-angle glaucoma of right eye caused by steroid </a:t>
            </a:r>
            <a:r>
              <a:rPr lang="en-GB" sz="2400" dirty="0"/>
              <a:t>(synonymous term </a:t>
            </a:r>
            <a:r>
              <a:rPr lang="en-GB" sz="2400" dirty="0">
                <a:solidFill>
                  <a:schemeClr val="accent1"/>
                </a:solidFill>
              </a:rPr>
              <a:t>Corticosteroid-induced glaucoma of right eye</a:t>
            </a:r>
            <a:r>
              <a:rPr lang="en-GB" sz="2400" dirty="0"/>
              <a:t>)</a:t>
            </a:r>
          </a:p>
          <a:p>
            <a:r>
              <a:rPr lang="en-GB" sz="2400" dirty="0">
                <a:solidFill>
                  <a:srgbClr val="C00000"/>
                </a:solidFill>
              </a:rPr>
              <a:t>Open-angle glaucoma of left eye caused by steroid </a:t>
            </a:r>
            <a:r>
              <a:rPr lang="en-GB" sz="2400" dirty="0"/>
              <a:t>(synonymous term </a:t>
            </a:r>
            <a:r>
              <a:rPr lang="en-GB" sz="2400" dirty="0">
                <a:solidFill>
                  <a:schemeClr val="accent1"/>
                </a:solidFill>
              </a:rPr>
              <a:t>Corticosteroid-induced glaucoma of left eye</a:t>
            </a:r>
            <a:r>
              <a:rPr lang="en-GB" sz="2400" dirty="0"/>
              <a:t>)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1344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glaucoma diagnoses  SNOMED terms to RETIRE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631" y="1825625"/>
            <a:ext cx="11652738" cy="4793660"/>
          </a:xfrm>
        </p:spPr>
        <p:txBody>
          <a:bodyPr/>
          <a:lstStyle/>
          <a:p>
            <a:r>
              <a:rPr lang="it-IT" dirty="0"/>
              <a:t> 30041005 |Acute angle-closure glaucoma (disorder)</a:t>
            </a:r>
          </a:p>
          <a:p>
            <a:pPr lvl="1"/>
            <a:r>
              <a:rPr lang="en-GB" dirty="0"/>
              <a:t>Acute angle-closure glaucoma of right eye </a:t>
            </a:r>
          </a:p>
          <a:p>
            <a:pPr lvl="1"/>
            <a:r>
              <a:rPr lang="en-GB" dirty="0"/>
              <a:t>Acute angle-closure glaucoma of left eye </a:t>
            </a:r>
          </a:p>
          <a:p>
            <a:pPr lvl="1"/>
            <a:r>
              <a:rPr lang="en-GB" dirty="0"/>
              <a:t>Bilateral Acute angle-closure glaucoma</a:t>
            </a:r>
            <a:br>
              <a:rPr lang="en-GB" dirty="0"/>
            </a:br>
            <a:endParaRPr lang="en-GB" dirty="0"/>
          </a:p>
          <a:p>
            <a:r>
              <a:rPr lang="en-GB" dirty="0"/>
              <a:t>193562004 | Glaucoma due to ocular vascular disorder (disorder)  </a:t>
            </a:r>
          </a:p>
          <a:p>
            <a:pPr lvl="1"/>
            <a:r>
              <a:rPr lang="en-GB" dirty="0"/>
              <a:t>? Synonymous to 19309007 | Glaucoma associated with vascular disorder (disorder) and </a:t>
            </a:r>
          </a:p>
          <a:p>
            <a:pPr lvl="1"/>
            <a:r>
              <a:rPr lang="en-GB" dirty="0"/>
              <a:t>34623005 Glaucoma with increased </a:t>
            </a:r>
            <a:r>
              <a:rPr lang="en-GB" dirty="0" err="1"/>
              <a:t>episcleral</a:t>
            </a:r>
            <a:r>
              <a:rPr lang="en-GB" dirty="0"/>
              <a:t> venous pressure (disorder) </a:t>
            </a:r>
          </a:p>
          <a:p>
            <a:r>
              <a:rPr lang="en-GB" dirty="0"/>
              <a:t>95213001 | Primary glaucoma due to combination of mechanisms (disorder)</a:t>
            </a:r>
          </a:p>
          <a:p>
            <a:pPr lvl="1"/>
            <a:r>
              <a:rPr lang="en-GB" dirty="0"/>
              <a:t>Self-contradictory </a:t>
            </a:r>
          </a:p>
        </p:txBody>
      </p:sp>
    </p:spTree>
    <p:extLst>
      <p:ext uri="{BB962C8B-B14F-4D97-AF65-F5344CB8AC3E}">
        <p14:creationId xmlns:p14="http://schemas.microsoft.com/office/powerpoint/2010/main" val="3535280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glaucoma diagnoses SNOMED terms to MODIFY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788948008  Glaucoma due to retinal detachment (disorder) </a:t>
            </a:r>
          </a:p>
          <a:p>
            <a:pPr marL="457200" lvl="1" indent="0">
              <a:buNone/>
            </a:pPr>
            <a:r>
              <a:rPr lang="en-GB" dirty="0">
                <a:sym typeface="Wingdings" panose="05000000000000000000" pitchFamily="2" charset="2"/>
              </a:rPr>
              <a:t>? Add  Glaucoma due to retinal detachment surgery (disorder)</a:t>
            </a:r>
          </a:p>
          <a:p>
            <a:pPr marL="457200" lvl="1" indent="0">
              <a:buNone/>
            </a:pPr>
            <a:r>
              <a:rPr lang="en-GB" dirty="0">
                <a:sym typeface="Wingdings" panose="05000000000000000000" pitchFamily="2" charset="2"/>
              </a:rPr>
              <a:t>? Add  Ocular hypertension due to retinal detachment (disorder)</a:t>
            </a:r>
          </a:p>
          <a:p>
            <a:pPr marL="457200" lvl="1" indent="0">
              <a:buNone/>
            </a:pPr>
            <a:r>
              <a:rPr lang="en-GB" dirty="0">
                <a:sym typeface="Wingdings" panose="05000000000000000000" pitchFamily="2" charset="2"/>
              </a:rPr>
              <a:t>? Add  Ocular hypertension due to retinal detachment surgery (disorder)</a:t>
            </a:r>
          </a:p>
          <a:p>
            <a:r>
              <a:rPr lang="en-GB" dirty="0"/>
              <a:t>232090003 Glaucoma following surgery (disorder) </a:t>
            </a:r>
          </a:p>
          <a:p>
            <a:pPr marL="457200" lvl="1" indent="0">
              <a:buNone/>
            </a:pPr>
            <a:r>
              <a:rPr lang="en-GB" dirty="0">
                <a:sym typeface="Wingdings" panose="05000000000000000000" pitchFamily="2" charset="2"/>
              </a:rPr>
              <a:t>? Change to Glaucoma following ocular surgery</a:t>
            </a:r>
          </a:p>
          <a:p>
            <a:pPr marL="457200" lvl="1" indent="0">
              <a:buNone/>
            </a:pPr>
            <a:r>
              <a:rPr lang="en-GB" dirty="0">
                <a:sym typeface="Wingdings" panose="05000000000000000000" pitchFamily="2" charset="2"/>
              </a:rPr>
              <a:t>? Add OHT following ocular surgery</a:t>
            </a:r>
          </a:p>
          <a:p>
            <a:r>
              <a:rPr lang="en-GB" dirty="0"/>
              <a:t>93435005 |Drug-induced glaucoma (disorder) </a:t>
            </a:r>
          </a:p>
          <a:p>
            <a:pPr marL="457200" lvl="1" indent="0">
              <a:buNone/>
            </a:pPr>
            <a:r>
              <a:rPr lang="en-GB" dirty="0">
                <a:sym typeface="Wingdings" panose="05000000000000000000" pitchFamily="2" charset="2"/>
              </a:rPr>
              <a:t>? Change to  Drug induced open angle glaucoma (disorder)</a:t>
            </a: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612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glaucoma diagnoses SNOMED terms to ADD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Drug induced angle closure</a:t>
            </a:r>
          </a:p>
          <a:p>
            <a:r>
              <a:rPr lang="en-GB" dirty="0"/>
              <a:t>Drug induced acute angle closure</a:t>
            </a:r>
          </a:p>
          <a:p>
            <a:r>
              <a:rPr lang="en-GB" dirty="0"/>
              <a:t>Drug induced angle closure glaucoma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3843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PREFERRED glaucoma diagnoses SNOMED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Attachment for discussion</a:t>
            </a:r>
          </a:p>
          <a:p>
            <a:r>
              <a:rPr lang="en-GB" dirty="0"/>
              <a:t>Ultimate aim is for international CRG agreement</a:t>
            </a:r>
          </a:p>
          <a:p>
            <a:r>
              <a:rPr lang="en-GB" dirty="0"/>
              <a:t>Adoption into EMRs globally</a:t>
            </a:r>
          </a:p>
        </p:txBody>
      </p:sp>
    </p:spTree>
    <p:extLst>
      <p:ext uri="{BB962C8B-B14F-4D97-AF65-F5344CB8AC3E}">
        <p14:creationId xmlns:p14="http://schemas.microsoft.com/office/powerpoint/2010/main" val="2311793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606</Words>
  <Application>Microsoft Office PowerPoint</Application>
  <PresentationFormat>Widescreen</PresentationFormat>
  <Paragraphs>73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SNOMED Eye Care CRG  – Update on Glaucoma Diagnoses Work</vt:lpstr>
      <vt:lpstr>Scope of Glaucoma Diagnoses SNOMED Work</vt:lpstr>
      <vt:lpstr>Background</vt:lpstr>
      <vt:lpstr>New glaucoma diagnoses SNOMED terms added 2020</vt:lpstr>
      <vt:lpstr>Glaucoma diagnoses SNOMED terms retired 2020</vt:lpstr>
      <vt:lpstr>Proposed glaucoma diagnoses  SNOMED terms to RETIRE</vt:lpstr>
      <vt:lpstr>Proposed glaucoma diagnoses SNOMED terms to MODIFY</vt:lpstr>
      <vt:lpstr>Proposed glaucoma diagnoses SNOMED terms to ADD</vt:lpstr>
      <vt:lpstr>Proposed PREFERRED glaucoma diagnoses SNOMED terms</vt:lpstr>
    </vt:vector>
  </TitlesOfParts>
  <Company>GSTT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SNOMED Eye Care CRG – Update on Glaucoma Diagnoses Work</dc:title>
  <dc:creator>Rodrigues Ian</dc:creator>
  <cp:lastModifiedBy>Ian Rodrigues</cp:lastModifiedBy>
  <cp:revision>28</cp:revision>
  <dcterms:created xsi:type="dcterms:W3CDTF">2023-03-14T02:13:57Z</dcterms:created>
  <dcterms:modified xsi:type="dcterms:W3CDTF">2023-03-21T07:27:54Z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WinDIP File ID">
    <vt:lpwstr>ddabd853-28e9-4b86-be27-a467614b62f3</vt:lpwstr>
  </property>
</Properties>
</file>