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2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1baxter\OneDrive%20-%20UC%20San%20Diego\AAO\Standards%20workgroup\SNOMED%20clinical%20reference%20group\glaucoma_survey_results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1baxter\OneDrive%20-%20UC%20San%20Diego\AAO\Standards%20workgroup\SNOMED%20clinical%20reference%20group\glaucoma_survey_results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339712091797179"/>
          <c:y val="9.5047321425825171E-2"/>
          <c:w val="0.59502100961753368"/>
          <c:h val="0.7946810942932339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nomatch_results!$B$53</c:f>
              <c:strCache>
                <c:ptCount val="1"/>
                <c:pt idx="0">
                  <c:v>very important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nomatch_results!$A$54:$A$71</c:f>
              <c:strCache>
                <c:ptCount val="18"/>
                <c:pt idx="0">
                  <c:v>Angle visible to PTM</c:v>
                </c:pt>
                <c:pt idx="1">
                  <c:v>Max IOP</c:v>
                </c:pt>
                <c:pt idx="2">
                  <c:v>Angle visible to CBB</c:v>
                </c:pt>
                <c:pt idx="3">
                  <c:v>Angle visible to ATM</c:v>
                </c:pt>
                <c:pt idx="4">
                  <c:v>Target IOP</c:v>
                </c:pt>
                <c:pt idx="5">
                  <c:v>Gonio quadrant</c:v>
                </c:pt>
                <c:pt idx="6">
                  <c:v>No iris neovascularisation</c:v>
                </c:pt>
                <c:pt idx="7">
                  <c:v>Tonometry method: Palpation</c:v>
                </c:pt>
                <c:pt idx="8">
                  <c:v>No anterior chamber angle rubeosis</c:v>
                </c:pt>
                <c:pt idx="9">
                  <c:v>Spaeth classification</c:v>
                </c:pt>
                <c:pt idx="10">
                  <c:v>No evidence of glaucoma or ocular hypertension</c:v>
                </c:pt>
                <c:pt idx="11">
                  <c:v>No abnormality on gonioscopy</c:v>
                </c:pt>
                <c:pt idx="12">
                  <c:v>Bleb grading system</c:v>
                </c:pt>
                <c:pt idx="13">
                  <c:v>No evidence of glaucoma</c:v>
                </c:pt>
                <c:pt idx="14">
                  <c:v>Visual field not tested</c:v>
                </c:pt>
                <c:pt idx="15">
                  <c:v>No previous fields</c:v>
                </c:pt>
                <c:pt idx="16">
                  <c:v>No angle pigmentation</c:v>
                </c:pt>
                <c:pt idx="17">
                  <c:v>No iris processes</c:v>
                </c:pt>
              </c:strCache>
            </c:strRef>
          </c:cat>
          <c:val>
            <c:numRef>
              <c:f>nomatch_results!$B$54:$B$71</c:f>
              <c:numCache>
                <c:formatCode>General</c:formatCode>
                <c:ptCount val="18"/>
                <c:pt idx="0">
                  <c:v>8</c:v>
                </c:pt>
                <c:pt idx="1">
                  <c:v>7</c:v>
                </c:pt>
                <c:pt idx="2">
                  <c:v>6</c:v>
                </c:pt>
                <c:pt idx="3">
                  <c:v>6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4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3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D9-4F1E-8C95-7FEE32858999}"/>
            </c:ext>
          </c:extLst>
        </c:ser>
        <c:ser>
          <c:idx val="1"/>
          <c:order val="1"/>
          <c:tx>
            <c:strRef>
              <c:f>nomatch_results!$C$53</c:f>
              <c:strCache>
                <c:ptCount val="1"/>
                <c:pt idx="0">
                  <c:v>somewhat important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nomatch_results!$A$54:$A$71</c:f>
              <c:strCache>
                <c:ptCount val="18"/>
                <c:pt idx="0">
                  <c:v>Angle visible to PTM</c:v>
                </c:pt>
                <c:pt idx="1">
                  <c:v>Max IOP</c:v>
                </c:pt>
                <c:pt idx="2">
                  <c:v>Angle visible to CBB</c:v>
                </c:pt>
                <c:pt idx="3">
                  <c:v>Angle visible to ATM</c:v>
                </c:pt>
                <c:pt idx="4">
                  <c:v>Target IOP</c:v>
                </c:pt>
                <c:pt idx="5">
                  <c:v>Gonio quadrant</c:v>
                </c:pt>
                <c:pt idx="6">
                  <c:v>No iris neovascularisation</c:v>
                </c:pt>
                <c:pt idx="7">
                  <c:v>Tonometry method: Palpation</c:v>
                </c:pt>
                <c:pt idx="8">
                  <c:v>No anterior chamber angle rubeosis</c:v>
                </c:pt>
                <c:pt idx="9">
                  <c:v>Spaeth classification</c:v>
                </c:pt>
                <c:pt idx="10">
                  <c:v>No evidence of glaucoma or ocular hypertension</c:v>
                </c:pt>
                <c:pt idx="11">
                  <c:v>No abnormality on gonioscopy</c:v>
                </c:pt>
                <c:pt idx="12">
                  <c:v>Bleb grading system</c:v>
                </c:pt>
                <c:pt idx="13">
                  <c:v>No evidence of glaucoma</c:v>
                </c:pt>
                <c:pt idx="14">
                  <c:v>Visual field not tested</c:v>
                </c:pt>
                <c:pt idx="15">
                  <c:v>No previous fields</c:v>
                </c:pt>
                <c:pt idx="16">
                  <c:v>No angle pigmentation</c:v>
                </c:pt>
                <c:pt idx="17">
                  <c:v>No iris processes</c:v>
                </c:pt>
              </c:strCache>
            </c:strRef>
          </c:cat>
          <c:val>
            <c:numRef>
              <c:f>nomatch_results!$C$54:$C$71</c:f>
              <c:numCache>
                <c:formatCode>General</c:formatCode>
                <c:ptCount val="18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  <c:pt idx="10">
                  <c:v>4</c:v>
                </c:pt>
                <c:pt idx="11">
                  <c:v>2</c:v>
                </c:pt>
                <c:pt idx="12">
                  <c:v>5</c:v>
                </c:pt>
                <c:pt idx="13">
                  <c:v>4</c:v>
                </c:pt>
                <c:pt idx="14">
                  <c:v>2</c:v>
                </c:pt>
                <c:pt idx="15">
                  <c:v>1</c:v>
                </c:pt>
                <c:pt idx="16">
                  <c:v>7</c:v>
                </c:pt>
                <c:pt idx="17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D9-4F1E-8C95-7FEE32858999}"/>
            </c:ext>
          </c:extLst>
        </c:ser>
        <c:ser>
          <c:idx val="2"/>
          <c:order val="2"/>
          <c:tx>
            <c:strRef>
              <c:f>nomatch_results!$D$53</c:f>
              <c:strCache>
                <c:ptCount val="1"/>
                <c:pt idx="0">
                  <c:v>not important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nomatch_results!$A$54:$A$71</c:f>
              <c:strCache>
                <c:ptCount val="18"/>
                <c:pt idx="0">
                  <c:v>Angle visible to PTM</c:v>
                </c:pt>
                <c:pt idx="1">
                  <c:v>Max IOP</c:v>
                </c:pt>
                <c:pt idx="2">
                  <c:v>Angle visible to CBB</c:v>
                </c:pt>
                <c:pt idx="3">
                  <c:v>Angle visible to ATM</c:v>
                </c:pt>
                <c:pt idx="4">
                  <c:v>Target IOP</c:v>
                </c:pt>
                <c:pt idx="5">
                  <c:v>Gonio quadrant</c:v>
                </c:pt>
                <c:pt idx="6">
                  <c:v>No iris neovascularisation</c:v>
                </c:pt>
                <c:pt idx="7">
                  <c:v>Tonometry method: Palpation</c:v>
                </c:pt>
                <c:pt idx="8">
                  <c:v>No anterior chamber angle rubeosis</c:v>
                </c:pt>
                <c:pt idx="9">
                  <c:v>Spaeth classification</c:v>
                </c:pt>
                <c:pt idx="10">
                  <c:v>No evidence of glaucoma or ocular hypertension</c:v>
                </c:pt>
                <c:pt idx="11">
                  <c:v>No abnormality on gonioscopy</c:v>
                </c:pt>
                <c:pt idx="12">
                  <c:v>Bleb grading system</c:v>
                </c:pt>
                <c:pt idx="13">
                  <c:v>No evidence of glaucoma</c:v>
                </c:pt>
                <c:pt idx="14">
                  <c:v>Visual field not tested</c:v>
                </c:pt>
                <c:pt idx="15">
                  <c:v>No previous fields</c:v>
                </c:pt>
                <c:pt idx="16">
                  <c:v>No angle pigmentation</c:v>
                </c:pt>
                <c:pt idx="17">
                  <c:v>No iris processes</c:v>
                </c:pt>
              </c:strCache>
            </c:strRef>
          </c:cat>
          <c:val>
            <c:numRef>
              <c:f>nomatch_results!$D$54:$D$71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  <c:pt idx="11">
                  <c:v>4</c:v>
                </c:pt>
                <c:pt idx="12">
                  <c:v>2</c:v>
                </c:pt>
                <c:pt idx="13">
                  <c:v>3</c:v>
                </c:pt>
                <c:pt idx="14">
                  <c:v>5</c:v>
                </c:pt>
                <c:pt idx="15">
                  <c:v>6</c:v>
                </c:pt>
                <c:pt idx="16">
                  <c:v>1</c:v>
                </c:pt>
                <c:pt idx="17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D9-4F1E-8C95-7FEE328589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25550904"/>
        <c:axId val="625543360"/>
      </c:barChart>
      <c:catAx>
        <c:axId val="6255509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543360"/>
        <c:crosses val="autoZero"/>
        <c:auto val="1"/>
        <c:lblAlgn val="ctr"/>
        <c:lblOffset val="100"/>
        <c:noMultiLvlLbl val="0"/>
      </c:catAx>
      <c:valAx>
        <c:axId val="62554336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550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Sheet4!$B$7</c:f>
              <c:strCache>
                <c:ptCount val="1"/>
                <c:pt idx="0">
                  <c:v>Current SNOMED term insufficient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Sheet4!$A$8:$A$21</c:f>
              <c:strCache>
                <c:ptCount val="14"/>
                <c:pt idx="0">
                  <c:v>Tonometry: Tonopen (Applanation Tonometry)</c:v>
                </c:pt>
                <c:pt idx="1">
                  <c:v>Bleb-Cystic (Bulbar conjunctival drainage bleb)</c:v>
                </c:pt>
                <c:pt idx="2">
                  <c:v>Bleb-Elevated (Bulbar conjunctival drainage bleb)</c:v>
                </c:pt>
                <c:pt idx="3">
                  <c:v>Bleb-Diffuse (Bulbar conjunctival drainage bleb)</c:v>
                </c:pt>
                <c:pt idx="4">
                  <c:v>Bleb-Seidel Negative (Bulbar conjunctival drainage bleb)</c:v>
                </c:pt>
                <c:pt idx="5">
                  <c:v>Tonometry method: ORA (Non-contact tonometry)</c:v>
                </c:pt>
                <c:pt idx="6">
                  <c:v>Gonioscopy grading: Grade 2 (Narrow angle of anterior chamber)</c:v>
                </c:pt>
                <c:pt idx="7">
                  <c:v>Bleb-Thickened (Bulbar conjunctival drainage bleb)</c:v>
                </c:pt>
                <c:pt idx="8">
                  <c:v>Gonioscopy grading: Grade 1 (Narrow angle of anterior chamber) </c:v>
                </c:pt>
                <c:pt idx="9">
                  <c:v>Gonioscopy grading: Slit (Narrow angle of anterior chamber) </c:v>
                </c:pt>
                <c:pt idx="10">
                  <c:v>Gonioscopy grading: Grade 0 (Narrow angle of anterior chamber) </c:v>
                </c:pt>
                <c:pt idx="11">
                  <c:v>Gonioscopy grading: Grade 4 (Wide open angle)</c:v>
                </c:pt>
                <c:pt idx="12">
                  <c:v>Gonioscopy grading: Grade 3 (Moderate open angle)</c:v>
                </c:pt>
                <c:pt idx="13">
                  <c:v>Tonometry method: Non-contact air puff (Non-contact tonometry)</c:v>
                </c:pt>
              </c:strCache>
            </c:strRef>
          </c:cat>
          <c:val>
            <c:numRef>
              <c:f>Sheet4!$B$8:$B$21</c:f>
              <c:numCache>
                <c:formatCode>General</c:formatCode>
                <c:ptCount val="14"/>
                <c:pt idx="0">
                  <c:v>9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  <c:pt idx="8">
                  <c:v>6</c:v>
                </c:pt>
                <c:pt idx="9">
                  <c:v>6</c:v>
                </c:pt>
                <c:pt idx="10">
                  <c:v>6</c:v>
                </c:pt>
                <c:pt idx="11">
                  <c:v>4</c:v>
                </c:pt>
                <c:pt idx="12">
                  <c:v>4</c:v>
                </c:pt>
                <c:pt idx="1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F0-421E-BBAF-42A0018291A2}"/>
            </c:ext>
          </c:extLst>
        </c:ser>
        <c:ser>
          <c:idx val="1"/>
          <c:order val="1"/>
          <c:tx>
            <c:strRef>
              <c:f>Sheet4!$C$7</c:f>
              <c:strCache>
                <c:ptCount val="1"/>
                <c:pt idx="0">
                  <c:v>Current SNOMED term sufficient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Sheet4!$A$8:$A$21</c:f>
              <c:strCache>
                <c:ptCount val="14"/>
                <c:pt idx="0">
                  <c:v>Tonometry: Tonopen (Applanation Tonometry)</c:v>
                </c:pt>
                <c:pt idx="1">
                  <c:v>Bleb-Cystic (Bulbar conjunctival drainage bleb)</c:v>
                </c:pt>
                <c:pt idx="2">
                  <c:v>Bleb-Elevated (Bulbar conjunctival drainage bleb)</c:v>
                </c:pt>
                <c:pt idx="3">
                  <c:v>Bleb-Diffuse (Bulbar conjunctival drainage bleb)</c:v>
                </c:pt>
                <c:pt idx="4">
                  <c:v>Bleb-Seidel Negative (Bulbar conjunctival drainage bleb)</c:v>
                </c:pt>
                <c:pt idx="5">
                  <c:v>Tonometry method: ORA (Non-contact tonometry)</c:v>
                </c:pt>
                <c:pt idx="6">
                  <c:v>Gonioscopy grading: Grade 2 (Narrow angle of anterior chamber)</c:v>
                </c:pt>
                <c:pt idx="7">
                  <c:v>Bleb-Thickened (Bulbar conjunctival drainage bleb)</c:v>
                </c:pt>
                <c:pt idx="8">
                  <c:v>Gonioscopy grading: Grade 1 (Narrow angle of anterior chamber) </c:v>
                </c:pt>
                <c:pt idx="9">
                  <c:v>Gonioscopy grading: Slit (Narrow angle of anterior chamber) </c:v>
                </c:pt>
                <c:pt idx="10">
                  <c:v>Gonioscopy grading: Grade 0 (Narrow angle of anterior chamber) </c:v>
                </c:pt>
                <c:pt idx="11">
                  <c:v>Gonioscopy grading: Grade 4 (Wide open angle)</c:v>
                </c:pt>
                <c:pt idx="12">
                  <c:v>Gonioscopy grading: Grade 3 (Moderate open angle)</c:v>
                </c:pt>
                <c:pt idx="13">
                  <c:v>Tonometry method: Non-contact air puff (Non-contact tonometry)</c:v>
                </c:pt>
              </c:strCache>
            </c:strRef>
          </c:cat>
          <c:val>
            <c:numRef>
              <c:f>Sheet4!$C$8:$C$21</c:f>
              <c:numCache>
                <c:formatCode>General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5</c:v>
                </c:pt>
                <c:pt idx="12">
                  <c:v>5</c:v>
                </c:pt>
                <c:pt idx="1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F0-421E-BBAF-42A0018291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40008584"/>
        <c:axId val="640009896"/>
      </c:barChart>
      <c:catAx>
        <c:axId val="6400085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009896"/>
        <c:crosses val="autoZero"/>
        <c:auto val="1"/>
        <c:lblAlgn val="ctr"/>
        <c:lblOffset val="100"/>
        <c:noMultiLvlLbl val="0"/>
      </c:catAx>
      <c:valAx>
        <c:axId val="64000989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008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64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1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690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4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5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90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26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307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14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31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0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B9474-3D5F-4345-A403-FF205982F89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DEEF2-6679-4326-B142-54AE020A36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7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Gaps in Glaucoma Exam Findings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SNOMED Clinical Reference Group</a:t>
            </a:r>
          </a:p>
          <a:p>
            <a:r>
              <a:rPr lang="en-US" dirty="0" smtClean="0"/>
              <a:t>Sally Baxter, MD, MSc</a:t>
            </a:r>
          </a:p>
          <a:p>
            <a:r>
              <a:rPr lang="en-US" dirty="0" smtClean="0"/>
              <a:t>3/23/2023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15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glaucoma-related examination elements are represented in standardized terminologies, including SNOMED </a:t>
            </a:r>
          </a:p>
          <a:p>
            <a:r>
              <a:rPr lang="en-US" dirty="0" smtClean="0"/>
              <a:t>Our group was tasked with examining current representation of glaucoma-related exam findings/signs, identifying any gaps, and proposing possible approaches to filling those gaps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80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61" y="71002"/>
            <a:ext cx="10515600" cy="1325563"/>
          </a:xfrm>
        </p:spPr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451389" y="1638494"/>
            <a:ext cx="1259" cy="50992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07202" y="1162000"/>
            <a:ext cx="481548" cy="497779"/>
          </a:xfrm>
          <a:prstGeom prst="ellipse">
            <a:avLst/>
          </a:prstGeom>
          <a:solidFill>
            <a:schemeClr val="bg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714205" y="1162000"/>
            <a:ext cx="481548" cy="497779"/>
          </a:xfrm>
          <a:prstGeom prst="ellipse">
            <a:avLst/>
          </a:prstGeom>
          <a:solidFill>
            <a:schemeClr val="bg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34" name="Oval 33"/>
          <p:cNvSpPr/>
          <p:nvPr/>
        </p:nvSpPr>
        <p:spPr>
          <a:xfrm>
            <a:off x="3707905" y="4375224"/>
            <a:ext cx="481548" cy="497779"/>
          </a:xfrm>
          <a:prstGeom prst="ellipse">
            <a:avLst/>
          </a:prstGeom>
          <a:solidFill>
            <a:schemeClr val="bg2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5771" y="1226223"/>
            <a:ext cx="2813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Source Concept Selection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407670" y="1226223"/>
            <a:ext cx="2813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Mapping to OMOP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307585" y="4439447"/>
            <a:ext cx="336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Tiered Review &amp; Gap Analysis</a:t>
            </a:r>
            <a:endParaRPr lang="en-US" b="1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3714205" y="4263821"/>
            <a:ext cx="8183210" cy="295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2">
            <a:extLst>
              <a:ext uri="{FF2B5EF4-FFF2-40B4-BE49-F238E27FC236}">
                <a16:creationId xmlns:a16="http://schemas.microsoft.com/office/drawing/2014/main" id="{5E9B5CC2-D34E-FF15-08E3-B858553671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48"/>
          <a:stretch/>
        </p:blipFill>
        <p:spPr bwMode="auto">
          <a:xfrm>
            <a:off x="95833" y="1752116"/>
            <a:ext cx="3143615" cy="212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Arrow: Right 10">
            <a:extLst>
              <a:ext uri="{FF2B5EF4-FFF2-40B4-BE49-F238E27FC236}">
                <a16:creationId xmlns:a16="http://schemas.microsoft.com/office/drawing/2014/main" id="{13734B98-D6BF-9C01-015D-0AE9580F06C1}"/>
              </a:ext>
            </a:extLst>
          </p:cNvPr>
          <p:cNvSpPr/>
          <p:nvPr/>
        </p:nvSpPr>
        <p:spPr>
          <a:xfrm rot="5400000">
            <a:off x="1349923" y="4153956"/>
            <a:ext cx="486011" cy="2364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aphicFrame>
        <p:nvGraphicFramePr>
          <p:cNvPr id="41" name="Table 40">
            <a:extLst>
              <a:ext uri="{FF2B5EF4-FFF2-40B4-BE49-F238E27FC236}">
                <a16:creationId xmlns:a16="http://schemas.microsoft.com/office/drawing/2014/main" id="{51BC412B-DD4B-9489-0725-E95D810633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277306"/>
              </p:ext>
            </p:extLst>
          </p:nvPr>
        </p:nvGraphicFramePr>
        <p:xfrm>
          <a:off x="253514" y="4568360"/>
          <a:ext cx="3024283" cy="1103301"/>
        </p:xfrm>
        <a:graphic>
          <a:graphicData uri="http://schemas.openxmlformats.org/drawingml/2006/table">
            <a:tbl>
              <a:tblPr firstRow="1">
                <a:tableStyleId>{72833802-FEF1-4C79-8D5D-14CF1EAF98D9}</a:tableStyleId>
              </a:tblPr>
              <a:tblGrid>
                <a:gridCol w="944850">
                  <a:extLst>
                    <a:ext uri="{9D8B030D-6E8A-4147-A177-3AD203B41FA5}">
                      <a16:colId xmlns:a16="http://schemas.microsoft.com/office/drawing/2014/main" val="1201570442"/>
                    </a:ext>
                  </a:extLst>
                </a:gridCol>
                <a:gridCol w="2079433">
                  <a:extLst>
                    <a:ext uri="{9D8B030D-6E8A-4147-A177-3AD203B41FA5}">
                      <a16:colId xmlns:a16="http://schemas.microsoft.com/office/drawing/2014/main" val="9940844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Exam Area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Data Element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43222"/>
                  </a:ext>
                </a:extLst>
              </a:tr>
              <a:tr h="23462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Tonometry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 Method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839346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Tonometry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 Right 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Eye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86525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Tonometry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 Left </a:t>
                      </a:r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Eye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8590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…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…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881210"/>
                  </a:ext>
                </a:extLst>
              </a:tr>
            </a:tbl>
          </a:graphicData>
        </a:graphic>
      </p:graphicFrame>
      <p:pic>
        <p:nvPicPr>
          <p:cNvPr id="42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3885" y="3107854"/>
            <a:ext cx="7255232" cy="113055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8866" y="1190610"/>
            <a:ext cx="4047243" cy="182594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3942" y="2521665"/>
            <a:ext cx="1193134" cy="40420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6"/>
          <a:srcRect b="55200"/>
          <a:stretch/>
        </p:blipFill>
        <p:spPr>
          <a:xfrm>
            <a:off x="3610855" y="1810561"/>
            <a:ext cx="4288011" cy="1031801"/>
          </a:xfrm>
          <a:prstGeom prst="rect">
            <a:avLst/>
          </a:prstGeom>
        </p:spPr>
      </p:pic>
      <p:sp>
        <p:nvSpPr>
          <p:cNvPr id="46" name="Rounded Rectangle 45"/>
          <p:cNvSpPr/>
          <p:nvPr/>
        </p:nvSpPr>
        <p:spPr>
          <a:xfrm>
            <a:off x="3610855" y="5313330"/>
            <a:ext cx="1742280" cy="9849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Primary Mapping</a:t>
            </a:r>
            <a:endParaRPr lang="en-US" sz="1600" dirty="0"/>
          </a:p>
        </p:txBody>
      </p:sp>
      <p:sp>
        <p:nvSpPr>
          <p:cNvPr id="47" name="Rounded Rectangle 46"/>
          <p:cNvSpPr/>
          <p:nvPr/>
        </p:nvSpPr>
        <p:spPr>
          <a:xfrm>
            <a:off x="4703703" y="4825480"/>
            <a:ext cx="1442086" cy="31890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Reviewer 1</a:t>
            </a:r>
            <a:endParaRPr lang="en-US" sz="1600" dirty="0"/>
          </a:p>
        </p:txBody>
      </p:sp>
      <p:sp>
        <p:nvSpPr>
          <p:cNvPr id="48" name="Rounded Rectangle 47"/>
          <p:cNvSpPr/>
          <p:nvPr/>
        </p:nvSpPr>
        <p:spPr>
          <a:xfrm>
            <a:off x="4703703" y="6418845"/>
            <a:ext cx="1442086" cy="31890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Reviewer 2</a:t>
            </a:r>
            <a:endParaRPr lang="en-US" sz="1600" dirty="0"/>
          </a:p>
        </p:txBody>
      </p:sp>
      <p:sp>
        <p:nvSpPr>
          <p:cNvPr id="49" name="Rounded Rectangle 48"/>
          <p:cNvSpPr/>
          <p:nvPr/>
        </p:nvSpPr>
        <p:spPr>
          <a:xfrm>
            <a:off x="5746531" y="5313331"/>
            <a:ext cx="2282268" cy="98499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Agreement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Overall agreement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Equivalence mappings</a:t>
            </a:r>
            <a:endParaRPr lang="en-US" sz="1100" dirty="0"/>
          </a:p>
        </p:txBody>
      </p:sp>
      <p:sp>
        <p:nvSpPr>
          <p:cNvPr id="50" name="Rounded Rectangle 49"/>
          <p:cNvSpPr/>
          <p:nvPr/>
        </p:nvSpPr>
        <p:spPr>
          <a:xfrm>
            <a:off x="8422195" y="5313330"/>
            <a:ext cx="1442086" cy="98499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Consensus Mapping</a:t>
            </a:r>
            <a:endParaRPr lang="en-US" sz="1600" dirty="0"/>
          </a:p>
        </p:txBody>
      </p:sp>
      <p:cxnSp>
        <p:nvCxnSpPr>
          <p:cNvPr id="51" name="Straight Arrow Connector 50"/>
          <p:cNvCxnSpPr>
            <a:stCxn id="49" idx="3"/>
            <a:endCxn id="50" idx="1"/>
          </p:cNvCxnSpPr>
          <p:nvPr/>
        </p:nvCxnSpPr>
        <p:spPr>
          <a:xfrm>
            <a:off x="8028799" y="5805828"/>
            <a:ext cx="393396" cy="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10198731" y="4995093"/>
            <a:ext cx="1546139" cy="164577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Gap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err="1" smtClean="0"/>
              <a:t>Idenftiied</a:t>
            </a:r>
            <a:r>
              <a:rPr lang="en-US" sz="1100" dirty="0" smtClean="0"/>
              <a:t> data elements with no matches or only partial matches in SNOMED</a:t>
            </a:r>
          </a:p>
          <a:p>
            <a:pPr algn="ctr"/>
            <a:endParaRPr lang="en-US" sz="1100" dirty="0"/>
          </a:p>
        </p:txBody>
      </p:sp>
      <p:cxnSp>
        <p:nvCxnSpPr>
          <p:cNvPr id="53" name="Straight Arrow Connector 52"/>
          <p:cNvCxnSpPr>
            <a:stCxn id="50" idx="3"/>
            <a:endCxn id="52" idx="1"/>
          </p:cNvCxnSpPr>
          <p:nvPr/>
        </p:nvCxnSpPr>
        <p:spPr>
          <a:xfrm>
            <a:off x="9864281" y="5805828"/>
            <a:ext cx="334450" cy="12154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46" idx="0"/>
            <a:endCxn id="47" idx="1"/>
          </p:cNvCxnSpPr>
          <p:nvPr/>
        </p:nvCxnSpPr>
        <p:spPr>
          <a:xfrm rot="5400000" flipH="1" flipV="1">
            <a:off x="4428650" y="5038277"/>
            <a:ext cx="328398" cy="221708"/>
          </a:xfrm>
          <a:prstGeom prst="bentConnector2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46" idx="2"/>
            <a:endCxn id="48" idx="1"/>
          </p:cNvCxnSpPr>
          <p:nvPr/>
        </p:nvCxnSpPr>
        <p:spPr>
          <a:xfrm rot="16200000" flipH="1">
            <a:off x="4452864" y="6327457"/>
            <a:ext cx="279971" cy="221708"/>
          </a:xfrm>
          <a:prstGeom prst="bentConnector2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47" idx="3"/>
            <a:endCxn id="49" idx="0"/>
          </p:cNvCxnSpPr>
          <p:nvPr/>
        </p:nvCxnSpPr>
        <p:spPr>
          <a:xfrm>
            <a:off x="6145789" y="4984932"/>
            <a:ext cx="741876" cy="328399"/>
          </a:xfrm>
          <a:prstGeom prst="bentConnector2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8" idx="3"/>
            <a:endCxn id="49" idx="2"/>
          </p:cNvCxnSpPr>
          <p:nvPr/>
        </p:nvCxnSpPr>
        <p:spPr>
          <a:xfrm flipV="1">
            <a:off x="6145789" y="6298325"/>
            <a:ext cx="741876" cy="279972"/>
          </a:xfrm>
          <a:prstGeom prst="bentConnector2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05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2173" y="1627626"/>
            <a:ext cx="3720662" cy="1229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Gaps identified in US EHR (Epic) using process in last slide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2173" y="3671888"/>
            <a:ext cx="3720662" cy="1229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Gaps identified in UK EHR (</a:t>
            </a:r>
            <a:r>
              <a:rPr lang="en-US" dirty="0" err="1" smtClean="0"/>
              <a:t>Medisoft</a:t>
            </a:r>
            <a:r>
              <a:rPr lang="en-US" dirty="0" smtClean="0"/>
              <a:t>) based on data shared by Anthony Khawaja (</a:t>
            </a:r>
            <a:r>
              <a:rPr lang="en-US" dirty="0" err="1" smtClean="0"/>
              <a:t>Moorfields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79579" y="2510494"/>
            <a:ext cx="2814145" cy="1474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Collated list of gap areas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216462" y="2510494"/>
            <a:ext cx="2814145" cy="1474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Survey of glaucoma specialists</a:t>
            </a:r>
            <a:endParaRPr lang="en-US" dirty="0"/>
          </a:p>
        </p:txBody>
      </p:sp>
      <p:cxnSp>
        <p:nvCxnSpPr>
          <p:cNvPr id="9" name="Elbow Connector 8"/>
          <p:cNvCxnSpPr>
            <a:stCxn id="4" idx="3"/>
            <a:endCxn id="6" idx="0"/>
          </p:cNvCxnSpPr>
          <p:nvPr/>
        </p:nvCxnSpPr>
        <p:spPr>
          <a:xfrm>
            <a:off x="4022835" y="2242481"/>
            <a:ext cx="2163817" cy="26801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5" idx="3"/>
            <a:endCxn id="6" idx="2"/>
          </p:cNvCxnSpPr>
          <p:nvPr/>
        </p:nvCxnSpPr>
        <p:spPr>
          <a:xfrm flipV="1">
            <a:off x="4022835" y="3984570"/>
            <a:ext cx="2163817" cy="30217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3"/>
            <a:endCxn id="7" idx="1"/>
          </p:cNvCxnSpPr>
          <p:nvPr/>
        </p:nvCxnSpPr>
        <p:spPr>
          <a:xfrm>
            <a:off x="7593724" y="3247532"/>
            <a:ext cx="6227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77504" y="4057830"/>
            <a:ext cx="40596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Michael Boland, MD, PhD (MEEI)</a:t>
            </a:r>
          </a:p>
          <a:p>
            <a:r>
              <a:rPr lang="en-US" dirty="0" smtClean="0"/>
              <a:t>Eric Brown, MD, PhD (Vanderbilt)</a:t>
            </a:r>
          </a:p>
          <a:p>
            <a:r>
              <a:rPr lang="en-US" dirty="0" err="1" smtClean="0"/>
              <a:t>Aiyin</a:t>
            </a:r>
            <a:r>
              <a:rPr lang="en-US" dirty="0" smtClean="0"/>
              <a:t> Chen, MD (OHSU)</a:t>
            </a:r>
          </a:p>
          <a:p>
            <a:r>
              <a:rPr lang="en-US" dirty="0" smtClean="0"/>
              <a:t>Brian Stagg, MD (University of Utah)</a:t>
            </a:r>
          </a:p>
          <a:p>
            <a:r>
              <a:rPr lang="en-US" dirty="0" smtClean="0"/>
              <a:t>Josh Stein, MD (University of Michigan) </a:t>
            </a:r>
          </a:p>
          <a:p>
            <a:r>
              <a:rPr lang="en-US" dirty="0" smtClean="0"/>
              <a:t>Cathy Sun, MD (UCSF) </a:t>
            </a:r>
          </a:p>
          <a:p>
            <a:r>
              <a:rPr lang="en-US" dirty="0" err="1" smtClean="0"/>
              <a:t>Swarup</a:t>
            </a:r>
            <a:r>
              <a:rPr lang="en-US" dirty="0" smtClean="0"/>
              <a:t> </a:t>
            </a:r>
            <a:r>
              <a:rPr lang="en-US" dirty="0" err="1" smtClean="0"/>
              <a:t>Swaminathan</a:t>
            </a:r>
            <a:r>
              <a:rPr lang="en-US" dirty="0" smtClean="0"/>
              <a:t>, MD (Bascom)</a:t>
            </a:r>
          </a:p>
          <a:p>
            <a:r>
              <a:rPr lang="en-US" dirty="0" smtClean="0"/>
              <a:t>Sophia Wang, MD (Stanford)</a:t>
            </a:r>
          </a:p>
          <a:p>
            <a:r>
              <a:rPr lang="en-US" dirty="0" smtClean="0"/>
              <a:t>Benjamin Xu, MD (USC)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8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of gaps in glaucoma examination findings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IOP modifiers</a:t>
            </a:r>
          </a:p>
          <a:p>
            <a:pPr lvl="1"/>
            <a:r>
              <a:rPr lang="en-US" dirty="0" smtClean="0"/>
              <a:t>Target IOP</a:t>
            </a:r>
          </a:p>
          <a:p>
            <a:pPr lvl="1"/>
            <a:r>
              <a:rPr lang="en-US" dirty="0" smtClean="0"/>
              <a:t>Maximum IOP </a:t>
            </a:r>
          </a:p>
          <a:p>
            <a:pPr lvl="1"/>
            <a:r>
              <a:rPr lang="en-US" dirty="0" smtClean="0"/>
              <a:t>Method </a:t>
            </a:r>
          </a:p>
          <a:p>
            <a:r>
              <a:rPr lang="en-US" dirty="0" err="1" smtClean="0"/>
              <a:t>Gonioscopy</a:t>
            </a:r>
            <a:r>
              <a:rPr lang="en-US" dirty="0" smtClean="0"/>
              <a:t> findings</a:t>
            </a:r>
          </a:p>
          <a:p>
            <a:pPr lvl="1"/>
            <a:r>
              <a:rPr lang="en-US" dirty="0" smtClean="0"/>
              <a:t>Grading system specification (</a:t>
            </a:r>
            <a:r>
              <a:rPr lang="en-US" dirty="0" err="1" smtClean="0"/>
              <a:t>Spaeth</a:t>
            </a:r>
            <a:r>
              <a:rPr lang="en-US" dirty="0" smtClean="0"/>
              <a:t>, Shaffer, etc.)</a:t>
            </a:r>
          </a:p>
          <a:p>
            <a:pPr lvl="1"/>
            <a:r>
              <a:rPr lang="en-US" dirty="0" smtClean="0"/>
              <a:t>Grading quantification (Grade 1-4) </a:t>
            </a:r>
          </a:p>
          <a:p>
            <a:pPr lvl="1"/>
            <a:r>
              <a:rPr lang="en-US" dirty="0" smtClean="0"/>
              <a:t>Quadrant specification </a:t>
            </a:r>
          </a:p>
          <a:p>
            <a:pPr lvl="1"/>
            <a:r>
              <a:rPr lang="en-US" dirty="0" smtClean="0"/>
              <a:t>Visible angle structures</a:t>
            </a:r>
          </a:p>
          <a:p>
            <a:r>
              <a:rPr lang="en-US" dirty="0" smtClean="0"/>
              <a:t>Some aspects of bleb characterization </a:t>
            </a:r>
          </a:p>
          <a:p>
            <a:r>
              <a:rPr lang="en-US" dirty="0" smtClean="0"/>
              <a:t>Negative findings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224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 elements with no matches in SNOMED and rating of importance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338868"/>
              </p:ext>
            </p:extLst>
          </p:nvPr>
        </p:nvGraphicFramePr>
        <p:xfrm>
          <a:off x="301734" y="2019978"/>
          <a:ext cx="4241800" cy="4268470"/>
        </p:xfrm>
        <a:graphic>
          <a:graphicData uri="http://schemas.openxmlformats.org/drawingml/2006/table">
            <a:tbl>
              <a:tblPr/>
              <a:tblGrid>
                <a:gridCol w="3231170">
                  <a:extLst>
                    <a:ext uri="{9D8B030D-6E8A-4147-A177-3AD203B41FA5}">
                      <a16:colId xmlns:a16="http://schemas.microsoft.com/office/drawing/2014/main" val="3305618098"/>
                    </a:ext>
                  </a:extLst>
                </a:gridCol>
                <a:gridCol w="320270">
                  <a:extLst>
                    <a:ext uri="{9D8B030D-6E8A-4147-A177-3AD203B41FA5}">
                      <a16:colId xmlns:a16="http://schemas.microsoft.com/office/drawing/2014/main" val="3510735612"/>
                    </a:ext>
                  </a:extLst>
                </a:gridCol>
                <a:gridCol w="690360">
                  <a:extLst>
                    <a:ext uri="{9D8B030D-6E8A-4147-A177-3AD203B41FA5}">
                      <a16:colId xmlns:a16="http://schemas.microsoft.com/office/drawing/2014/main" val="1612586278"/>
                    </a:ext>
                  </a:extLst>
                </a:gridCol>
              </a:tblGrid>
              <a:tr h="368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or somewhat important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165676"/>
                  </a:ext>
                </a:extLst>
              </a:tr>
              <a:tr h="425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530670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visible to PTM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31174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IOP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71445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IOP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604355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visible to CBB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316599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Gonio quadrant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086604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angle pigmentation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96307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Angle visible to ATM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079371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iris neovascularisation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926306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Tonometry method: Palpation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83853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anterior chamber angle rubeosis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38801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evidence of glaucoma or ocular hypertension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3245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Bleb grading system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17876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Spaeth classification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15924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evidence of glaucoma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977305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abnormality on gonioscopy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562021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Visual field not tested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372749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previous fields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04417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iris processes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755852"/>
                  </a:ext>
                </a:extLst>
              </a:tr>
            </a:tbl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4941702"/>
              </p:ext>
            </p:extLst>
          </p:nvPr>
        </p:nvGraphicFramePr>
        <p:xfrm>
          <a:off x="4543534" y="2030904"/>
          <a:ext cx="7795466" cy="4257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514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 elements with partial matches in SNOMED 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7403564"/>
              </p:ext>
            </p:extLst>
          </p:nvPr>
        </p:nvGraphicFramePr>
        <p:xfrm>
          <a:off x="1813034" y="1658936"/>
          <a:ext cx="9427779" cy="4804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050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Method of tonometry important to delineate</a:t>
            </a:r>
          </a:p>
          <a:p>
            <a:pPr lvl="1"/>
            <a:r>
              <a:rPr lang="en-US" dirty="0" smtClean="0"/>
              <a:t>3 separate respondents specifically indicated importance of delineating </a:t>
            </a:r>
            <a:r>
              <a:rPr lang="en-US" dirty="0" err="1" smtClean="0"/>
              <a:t>Tonopen</a:t>
            </a:r>
            <a:r>
              <a:rPr lang="en-US" dirty="0" smtClean="0"/>
              <a:t> measurement</a:t>
            </a:r>
          </a:p>
          <a:p>
            <a:pPr lvl="1"/>
            <a:r>
              <a:rPr lang="en-US" dirty="0" smtClean="0"/>
              <a:t>1 also suggested </a:t>
            </a:r>
            <a:r>
              <a:rPr lang="en-US" dirty="0" err="1" smtClean="0"/>
              <a:t>iCare</a:t>
            </a:r>
            <a:endParaRPr lang="en-US" dirty="0" smtClean="0"/>
          </a:p>
          <a:p>
            <a:pPr lvl="1"/>
            <a:r>
              <a:rPr lang="en-US" dirty="0" smtClean="0"/>
              <a:t>1 suggested the below as a list of methods for tonometry:</a:t>
            </a:r>
          </a:p>
          <a:p>
            <a:pPr lvl="2"/>
            <a:r>
              <a:rPr lang="en-US" dirty="0" smtClean="0"/>
              <a:t>Goldman </a:t>
            </a:r>
            <a:r>
              <a:rPr lang="en-US" dirty="0" err="1" smtClean="0"/>
              <a:t>applanation</a:t>
            </a:r>
            <a:endParaRPr lang="en-US" dirty="0" smtClean="0"/>
          </a:p>
          <a:p>
            <a:pPr lvl="2"/>
            <a:r>
              <a:rPr lang="en-US" dirty="0" smtClean="0"/>
              <a:t>Rebound (</a:t>
            </a:r>
            <a:r>
              <a:rPr lang="en-US" dirty="0" err="1" smtClean="0"/>
              <a:t>iCare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Non-contact</a:t>
            </a:r>
          </a:p>
          <a:p>
            <a:pPr lvl="2"/>
            <a:r>
              <a:rPr lang="en-US" dirty="0" err="1" smtClean="0"/>
              <a:t>Pneumatonometer</a:t>
            </a:r>
            <a:endParaRPr lang="en-US" dirty="0" smtClean="0"/>
          </a:p>
          <a:p>
            <a:pPr lvl="2"/>
            <a:r>
              <a:rPr lang="en-US" dirty="0" smtClean="0"/>
              <a:t>Mackay-Marg (</a:t>
            </a:r>
            <a:r>
              <a:rPr lang="en-US" dirty="0" err="1" smtClean="0"/>
              <a:t>Tonopen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Dynamic contour</a:t>
            </a:r>
          </a:p>
          <a:p>
            <a:pPr lvl="2"/>
            <a:r>
              <a:rPr lang="en-US" dirty="0" smtClean="0"/>
              <a:t>Indentation</a:t>
            </a:r>
          </a:p>
          <a:p>
            <a:pPr lvl="2"/>
            <a:r>
              <a:rPr lang="en-US" dirty="0" smtClean="0"/>
              <a:t>Tactile </a:t>
            </a:r>
          </a:p>
          <a:p>
            <a:pPr lvl="2"/>
            <a:r>
              <a:rPr lang="en-US" dirty="0" smtClean="0"/>
              <a:t>ORA (not sure how to deal with – to discuss with group</a:t>
            </a:r>
            <a:r>
              <a:rPr lang="en-US" dirty="0" smtClean="0"/>
              <a:t>)</a:t>
            </a:r>
          </a:p>
          <a:p>
            <a:r>
              <a:rPr lang="en-US" dirty="0" smtClean="0"/>
              <a:t>IOP: Max IOP, Max untreated IOP</a:t>
            </a:r>
            <a:r>
              <a:rPr lang="en-US" smtClean="0"/>
              <a:t>, presenting IOP, target IOP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4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14474"/>
            <a:ext cx="10515600" cy="4351338"/>
          </a:xfrm>
        </p:spPr>
        <p:txBody>
          <a:bodyPr/>
          <a:lstStyle/>
          <a:p>
            <a:r>
              <a:rPr lang="en-US" dirty="0" smtClean="0"/>
              <a:t>Method of </a:t>
            </a:r>
            <a:r>
              <a:rPr lang="en-US" dirty="0" err="1"/>
              <a:t>g</a:t>
            </a:r>
            <a:r>
              <a:rPr lang="en-US" dirty="0" err="1" smtClean="0"/>
              <a:t>onioscopic</a:t>
            </a:r>
            <a:r>
              <a:rPr lang="en-US" dirty="0" smtClean="0"/>
              <a:t> grading important to specify</a:t>
            </a:r>
          </a:p>
          <a:p>
            <a:pPr lvl="1"/>
            <a:r>
              <a:rPr lang="en-US" dirty="0" smtClean="0"/>
              <a:t>Multiple (4) respondents felt multiple classification systems should be represented </a:t>
            </a:r>
          </a:p>
          <a:p>
            <a:pPr lvl="2"/>
            <a:r>
              <a:rPr lang="en-US" dirty="0" err="1" smtClean="0"/>
              <a:t>Spaeth</a:t>
            </a:r>
            <a:endParaRPr lang="en-US" dirty="0" smtClean="0"/>
          </a:p>
          <a:p>
            <a:pPr lvl="2"/>
            <a:r>
              <a:rPr lang="en-US" dirty="0" err="1" smtClean="0"/>
              <a:t>Scheie</a:t>
            </a:r>
            <a:endParaRPr lang="en-US" dirty="0" smtClean="0"/>
          </a:p>
          <a:p>
            <a:pPr lvl="2"/>
            <a:r>
              <a:rPr lang="en-US" dirty="0" smtClean="0"/>
              <a:t>Shaffer</a:t>
            </a:r>
          </a:p>
          <a:p>
            <a:pPr lvl="2"/>
            <a:r>
              <a:rPr lang="en-US" dirty="0" smtClean="0"/>
              <a:t>Van </a:t>
            </a:r>
            <a:r>
              <a:rPr lang="en-US" dirty="0" err="1" smtClean="0"/>
              <a:t>Herick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Non-codified (just reporting what angle structures are visible: none, ATM, PTM, SS, CBB) </a:t>
            </a:r>
          </a:p>
          <a:p>
            <a:r>
              <a:rPr lang="en-US" dirty="0" smtClean="0"/>
              <a:t>Bleb grading – perhaps not as high yield (“seldom used in clinical practice”)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7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E076422B46E245AC1A8E7957231072" ma:contentTypeVersion="14" ma:contentTypeDescription="Create a new document." ma:contentTypeScope="" ma:versionID="07f5bb210f2bdda350901eb1672af167">
  <xsd:schema xmlns:xsd="http://www.w3.org/2001/XMLSchema" xmlns:xs="http://www.w3.org/2001/XMLSchema" xmlns:p="http://schemas.microsoft.com/office/2006/metadata/properties" xmlns:ns3="88249dfb-555f-40f6-bd7a-88c621364e9d" xmlns:ns4="01eee5e8-ba7d-48f2-a886-60809b59addc" targetNamespace="http://schemas.microsoft.com/office/2006/metadata/properties" ma:root="true" ma:fieldsID="676a8daaf3019aea5a45eba69fbcaed7" ns3:_="" ns4:_="">
    <xsd:import namespace="88249dfb-555f-40f6-bd7a-88c621364e9d"/>
    <xsd:import namespace="01eee5e8-ba7d-48f2-a886-60809b59add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249dfb-555f-40f6-bd7a-88c621364e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eee5e8-ba7d-48f2-a886-60809b59add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782BB7-5B46-4237-9A87-080B6955A6B5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01eee5e8-ba7d-48f2-a886-60809b59addc"/>
    <ds:schemaRef ds:uri="http://purl.org/dc/elements/1.1/"/>
    <ds:schemaRef ds:uri="http://schemas.microsoft.com/office/2006/metadata/properties"/>
    <ds:schemaRef ds:uri="http://schemas.microsoft.com/office/infopath/2007/PartnerControls"/>
    <ds:schemaRef ds:uri="88249dfb-555f-40f6-bd7a-88c621364e9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67C2C1A-1FD5-41B2-BCC7-A7C65CBD01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944D65-DC1D-4EAE-BF56-28332E7FAB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249dfb-555f-40f6-bd7a-88c621364e9d"/>
    <ds:schemaRef ds:uri="01eee5e8-ba7d-48f2-a886-60809b59ad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555</Words>
  <Application>Microsoft Office PowerPoint</Application>
  <PresentationFormat>Widescreen</PresentationFormat>
  <Paragraphs>144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Gaps in Glaucoma Exam Findings</vt:lpstr>
      <vt:lpstr>Background</vt:lpstr>
      <vt:lpstr>Methods</vt:lpstr>
      <vt:lpstr>Methods</vt:lpstr>
      <vt:lpstr>Areas of gaps in glaucoma examination findings </vt:lpstr>
      <vt:lpstr>Exam elements with no matches in SNOMED and rating of importance</vt:lpstr>
      <vt:lpstr>Exam elements with partial matches in SNOMED </vt:lpstr>
      <vt:lpstr>Summary of Comments</vt:lpstr>
      <vt:lpstr>Summary of Comments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Gaps in Glaucoma Exam Findings</dc:title>
  <dc:creator>Baxter, Sally</dc:creator>
  <cp:lastModifiedBy>Baxter, Sally</cp:lastModifiedBy>
  <cp:revision>13</cp:revision>
  <dcterms:created xsi:type="dcterms:W3CDTF">2023-03-22T05:47:23Z</dcterms:created>
  <dcterms:modified xsi:type="dcterms:W3CDTF">2023-03-23T13:55:47Z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0x0101002AE076422B46E245AC1A8E7957231072</vt:lpwstr>
  </property>
</Properties>
</file>