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4"/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7010400" cy="9296400"/>
  <p:embeddedFontLst>
    <p:embeddedFont>
      <p:font typeface="Mulish SemiBold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68">
          <p15:clr>
            <a:srgbClr val="A4A3A4"/>
          </p15:clr>
        </p15:guide>
        <p15:guide id="2" pos="295">
          <p15:clr>
            <a:srgbClr val="A4A3A4"/>
          </p15:clr>
        </p15:guide>
        <p15:guide id="3" pos="5465">
          <p15:clr>
            <a:srgbClr val="A4A3A4"/>
          </p15:clr>
        </p15:guide>
        <p15:guide id="4" orient="horz" pos="894">
          <p15:clr>
            <a:srgbClr val="A4A3A4"/>
          </p15:clr>
        </p15:guide>
        <p15:guide id="5" pos="289">
          <p15:clr>
            <a:srgbClr val="A4A3A4"/>
          </p15:clr>
        </p15:guide>
      </p15:sldGuideLst>
    </p:ext>
    <p:ext uri="{2D200454-40CA-4A62-9FC3-DE9A4176ACB9}">
      <p15:notesGuideLst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68" orient="horz"/>
        <p:guide pos="295"/>
        <p:guide pos="5465"/>
        <p:guide pos="894" orient="horz"/>
        <p:guide pos="289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28" orient="horz"/>
        <p:guide pos="220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MulishSemiBold-regular.fntdata"/><Relationship Id="rId14" Type="http://schemas.openxmlformats.org/officeDocument/2006/relationships/slide" Target="slides/slide8.xml"/><Relationship Id="rId17" Type="http://schemas.openxmlformats.org/officeDocument/2006/relationships/font" Target="fonts/MulishSemiBold-italic.fntdata"/><Relationship Id="rId16" Type="http://schemas.openxmlformats.org/officeDocument/2006/relationships/font" Target="fonts/MulishSemiBold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MulishSemiBold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6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6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0c2b1516f_0_0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0c2b1516f_0_0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110c2b1516f_0_0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a30c5b1e9f_0_0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a30c5b1e9f_0_0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g1a30c5b1e9f_0_0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a30c5b1e9f_0_7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a30c5b1e9f_0_7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1a30c5b1e9f_0_7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a30c5b1e9f_0_14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a30c5b1e9f_0_14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a30c5b1e9f_0_14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a30c5b1e9f_0_21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a30c5b1e9f_0_21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1a30c5b1e9f_0_21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a30c5b1e9f_0_28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a30c5b1e9f_0_28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1a30c5b1e9f_0_28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a30c5b1e9f_0_35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a30c5b1e9f_0_35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1a30c5b1e9f_0_35:notes"/>
          <p:cNvSpPr txBox="1"/>
          <p:nvPr>
            <p:ph idx="12" type="sldNum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idx="2" type="pic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>
            <p:ph idx="2" type="pic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 showMasterSp="0">
  <p:cSld name="1_Custom Layou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 rot="-5400000">
            <a:off x="-83414" y="2687349"/>
            <a:ext cx="3117850" cy="84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ctr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ctr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7"/>
          <p:cNvSpPr/>
          <p:nvPr>
            <p:ph idx="2" type="pic"/>
          </p:nvPr>
        </p:nvSpPr>
        <p:spPr>
          <a:xfrm>
            <a:off x="2148031" y="1550988"/>
            <a:ext cx="6026150" cy="3117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463549" y="1545094"/>
            <a:ext cx="474576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8"/>
          <p:cNvSpPr/>
          <p:nvPr>
            <p:ph idx="2" type="pic"/>
          </p:nvPr>
        </p:nvSpPr>
        <p:spPr>
          <a:xfrm>
            <a:off x="5333999" y="1545093"/>
            <a:ext cx="335280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463549" y="1406988"/>
            <a:ext cx="3886777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488873" y="1420838"/>
            <a:ext cx="4170226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463549" y="3532908"/>
            <a:ext cx="8223250" cy="10898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0"/>
          <p:cNvSpPr/>
          <p:nvPr>
            <p:ph idx="2" type="pic"/>
          </p:nvPr>
        </p:nvSpPr>
        <p:spPr>
          <a:xfrm>
            <a:off x="803275" y="157956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0"/>
          <p:cNvSpPr/>
          <p:nvPr>
            <p:ph idx="3" type="pic"/>
          </p:nvPr>
        </p:nvSpPr>
        <p:spPr>
          <a:xfrm>
            <a:off x="4918076" y="156570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/>
          <p:nvPr>
            <p:ph idx="2" type="pic"/>
          </p:nvPr>
        </p:nvSpPr>
        <p:spPr>
          <a:xfrm>
            <a:off x="6826250" y="1098550"/>
            <a:ext cx="2317800" cy="40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00A7D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Google Shape;12;p1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pic>
          <p:nvPicPr>
            <p:cNvPr id="13" name="Google Shape;13;p1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3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youtube.com/playlist?list=PLyEMmgWz-ul18Us0R1CyOWirKm8Tg5eH5" TargetMode="External"/><Relationship Id="rId4" Type="http://schemas.openxmlformats.org/officeDocument/2006/relationships/hyperlink" Target="https://www.youtube.com/playlist?list=PLyEMmgWz-ul18Us0R1CyOWirKm8Tg5eH5" TargetMode="External"/><Relationship Id="rId5" Type="http://schemas.openxmlformats.org/officeDocument/2006/relationships/image" Target="../media/image3.jpg"/><Relationship Id="rId6" Type="http://schemas.openxmlformats.org/officeDocument/2006/relationships/hyperlink" Target="http://www.snomed.org" TargetMode="External"/><Relationship Id="rId7" Type="http://schemas.openxmlformats.org/officeDocument/2006/relationships/image" Target="../media/image1.png"/><Relationship Id="rId8" Type="http://schemas.openxmlformats.org/officeDocument/2006/relationships/hyperlink" Target="https://twitter.com/SnomedCT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59146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Editor’s Report</a:t>
            </a:r>
            <a:endParaRPr/>
          </a:p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8800" y="1170463"/>
            <a:ext cx="7073400" cy="3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959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●"/>
            </a:pPr>
            <a:r>
              <a:rPr lang="en-US" sz="1433">
                <a:solidFill>
                  <a:schemeClr val="dk1"/>
                </a:solidFill>
              </a:rPr>
              <a:t>Odontogram and General Dentistry Diagnostic refsets were released on schedule in November</a:t>
            </a:r>
            <a:endParaRPr sz="1700">
              <a:solidFill>
                <a:srgbClr val="424A5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33">
              <a:solidFill>
                <a:schemeClr val="dk1"/>
              </a:solidFill>
            </a:endParaRPr>
          </a:p>
          <a:p>
            <a:pPr indent="-31959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●"/>
            </a:pPr>
            <a:r>
              <a:rPr lang="en-US" sz="1433">
                <a:solidFill>
                  <a:schemeClr val="dk1"/>
                </a:solidFill>
              </a:rPr>
              <a:t>Forensic dentistry requests:</a:t>
            </a:r>
            <a:endParaRPr sz="1433">
              <a:solidFill>
                <a:schemeClr val="dk1"/>
              </a:solidFill>
            </a:endParaRPr>
          </a:p>
          <a:p>
            <a:pPr indent="-31959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○"/>
            </a:pPr>
            <a:r>
              <a:rPr lang="en-US" sz="1433">
                <a:solidFill>
                  <a:schemeClr val="dk1"/>
                </a:solidFill>
              </a:rPr>
              <a:t>31 completed; 22 in status ‘accepted’</a:t>
            </a:r>
            <a:endParaRPr sz="1433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33">
              <a:solidFill>
                <a:schemeClr val="dk1"/>
              </a:solidFill>
            </a:endParaRPr>
          </a:p>
          <a:p>
            <a:pPr indent="-31959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●"/>
            </a:pPr>
            <a:r>
              <a:rPr lang="en-US" sz="1433">
                <a:solidFill>
                  <a:schemeClr val="dk1"/>
                </a:solidFill>
              </a:rPr>
              <a:t>Ireland: creating Irish National Dentistry Refset:</a:t>
            </a:r>
            <a:endParaRPr sz="1433">
              <a:solidFill>
                <a:schemeClr val="dk1"/>
              </a:solidFill>
            </a:endParaRPr>
          </a:p>
          <a:p>
            <a:pPr indent="-31959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○"/>
            </a:pPr>
            <a:r>
              <a:rPr lang="en-US" sz="1433">
                <a:solidFill>
                  <a:schemeClr val="dk1"/>
                </a:solidFill>
              </a:rPr>
              <a:t>~84 concepts or synonyms added</a:t>
            </a:r>
            <a:endParaRPr sz="1433">
              <a:solidFill>
                <a:schemeClr val="dk1"/>
              </a:solidFill>
            </a:endParaRPr>
          </a:p>
          <a:p>
            <a:pPr indent="-31959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○"/>
            </a:pPr>
            <a:r>
              <a:rPr lang="en-US" sz="1433">
                <a:solidFill>
                  <a:schemeClr val="dk1"/>
                </a:solidFill>
              </a:rPr>
              <a:t>17 pending clarification</a:t>
            </a:r>
            <a:endParaRPr sz="1433">
              <a:solidFill>
                <a:schemeClr val="dk1"/>
              </a:solidFill>
            </a:endParaRPr>
          </a:p>
          <a:p>
            <a:pPr indent="-319595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○"/>
            </a:pPr>
            <a:r>
              <a:rPr lang="en-US" sz="1433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 requests in status ‘accepted’</a:t>
            </a:r>
            <a:endParaRPr sz="143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0193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33">
              <a:solidFill>
                <a:schemeClr val="dk1"/>
              </a:solidFill>
            </a:endParaRPr>
          </a:p>
          <a:p>
            <a:pPr indent="-31959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33"/>
              <a:buChar char="●"/>
            </a:pPr>
            <a:r>
              <a:rPr lang="en-US" sz="1433">
                <a:solidFill>
                  <a:schemeClr val="dk1"/>
                </a:solidFill>
              </a:rPr>
              <a:t>45 new body structure concepts have been created to represent tooth socket, entire tooth socket and subtypes</a:t>
            </a:r>
            <a:endParaRPr sz="1433">
              <a:solidFill>
                <a:schemeClr val="dk1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i="1" lang="en-US" sz="13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Access all sessions from the SNOMED CT Expo</a:t>
            </a:r>
            <a:r>
              <a:rPr lang="en-US" sz="13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2022</a:t>
            </a:r>
            <a:endParaRPr sz="10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3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67600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" name="Google Shape;64;p12"/>
          <p:cNvGrpSpPr/>
          <p:nvPr/>
        </p:nvGrpSpPr>
        <p:grpSpPr>
          <a:xfrm>
            <a:off x="457199" y="4767262"/>
            <a:ext cx="6070600" cy="376238"/>
            <a:chOff x="457199" y="4767262"/>
            <a:chExt cx="6070600" cy="376238"/>
          </a:xfrm>
        </p:grpSpPr>
        <p:sp>
          <p:nvSpPr>
            <p:cNvPr id="65" name="Google Shape;65;p12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6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66" name="Google Shape;66;p1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2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8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74" name="Google Shape;74;p13"/>
          <p:cNvSpPr txBox="1"/>
          <p:nvPr>
            <p:ph idx="1" type="body"/>
          </p:nvPr>
        </p:nvSpPr>
        <p:spPr>
          <a:xfrm>
            <a:off x="371100" y="1142425"/>
            <a:ext cx="8494200" cy="35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1259294000 |Restoration of tooth using prefabricated zirconia dental crown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1255964009 |Preparation of core of tooth using Nayyar technique with composite dental filling material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1255983002 |Core preparation of tooth using Nayyar technique with amalgam dental filling material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1259293006 |Application of composite dental filling material to dentin of tooth following fracture of tooth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1259292001 |Application of glass-ionomer dental material to dentin of tooth following fracture of tooth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259295004 |Education about prevention of dental trauma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1256039001 |Restoration of tooth using metal overlay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1256041000 |Restoration of tooth using metal dental crown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1256011002 |Restoration of tooth using ceramic overlay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1259171006 |Evaluation of restorability of tooth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1256042007 |Restoration of tooth with coverage of all cusps using dental filling material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1255115002 |Behavioral counseling about risk factor for periodontitis (procedure)|</a:t>
            </a:r>
            <a:endParaRPr sz="1333">
              <a:solidFill>
                <a:srgbClr val="3B3D4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3">
                <a:solidFill>
                  <a:srgbClr val="3B3D40"/>
                </a:solidFill>
              </a:rPr>
              <a:t>1254997003 |Augmentation of alveolar process using bone xenograft (procedure)|</a:t>
            </a:r>
            <a:endParaRPr/>
          </a:p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>
            <a:off x="379700" y="121920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1255263006 |Removal of root canal post from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1231797003 |Revision of treatment of root canal of incisor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1255570007 |Removal of fractured endodontic instrument from root canal of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1255251001 |Restoration of tooth using metal dental crown with ceramic coating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1255250000 |Restoration of tooth using ceramic dental crown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1255254009 |Application of dental resin infiltration material to lesion of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1255399003 |Insertion of resorbable membrane into periodontal tissue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1255255005 |Evaluation of risk for dental caries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1255109002 |Periodontal regeneration procedure with grafting of xenograft of bone to alveolar process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1254794003 |Insertion of vacuum formed orthodontic retainer onto teeth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1255262001 |Insertion of non-setting calcium hydroxide paste to root canal of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1237049003 |Evaluation of risk factors for periodontal disease (procedure)|</a:t>
            </a:r>
            <a:endParaRPr sz="1300"/>
          </a:p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71100" y="121920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1231796007 |Revision of treatment of root canal of premolar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1231794005 |Revision of treatment of root canal of canine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1231800001 |Revision of treatment of root canal of molar tooth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1236933006 |Restoration of deciduous tooth using Hall technique with prefabricated stainless steel dental crown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1260010008 |Removal of subgingival plaque and calculus from all teeth using dental instrument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1260009003 |Removal of supragingival plaque and calculus from all teeth using dental instrument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1259949002 |Elevation of gingival flap and open debridement of surface of oral implant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1259950002 |Insertion of membrane and fixation pin into periodontal tissue (procedure)|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1259948005 |Repair of fissure sealant on tooth (procedure)|</a:t>
            </a:r>
            <a:endParaRPr sz="1300"/>
          </a:p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379700" y="118105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1259307004 |Internal resorption of tooth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1259173009 |Arrest of growth of root of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1259169006 |Partial arrest of growth of root of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1258856003 |Hypomineralization of enamel of deciduous second molar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1258855004 |Infraocclusion of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1258974008 |Sequestrum of permanent tooth bud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1255986005 |Intrinsic staining of vital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1255987001 |Extrinsic staining of vital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1258863003 |Disorder of eruption of permanent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1255979002 |Intrinsic staining of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1258858002 |Duplication of root of permanent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1259172004 |Continued development of root of immature permanent tooth following dental trauma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1255960000 |Anxiety about visiting dentist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1259252003 |Dental plaque retention factor on tooth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1259300002 |Normal pulp of tooth following dental trauma (finding)|</a:t>
            </a:r>
            <a:endParaRPr sz="1300"/>
          </a:p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371075" y="121920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1255961001 |Traumatic ulceration of gingiva due to brushing of teeth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1258870003 |Dilaceration of crown of permanent tooth due to and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1259148009 |Metaplasia of pulp of tooth following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1254784008 |Fractured endodontic instrument in root canal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1255252008 |Resorption of alveolar process due to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1255113009 |Dental plaque on tooth due to plaque retentive dental prosthesis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1255259004 |Traumatic loss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1255114003 |Deficiency of oral soft tissue surrounding dental implant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1259296003 |Formation of connective tissue at site of fracture of root of tooth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1259297007 |Formation of alveolar bone and connective tissue at site of fracture of root of tooth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1259298002 |Formation of hard tissue at site of fracture of root of tooth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1259299005 |Formation of granulation tissue at site of fracture of root of tooth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1255900002 |Restoration of tooth satisfactory to dentist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1255253003 |Healing wound of periodontal tissue following dental trauma (finding)|</a:t>
            </a:r>
            <a:endParaRPr sz="1300"/>
          </a:p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71100" y="133560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1252723003 |Primary lesion of periodontal tissue with secondary lesion of pulp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1260013005 |Fracture of crown of immature permanent tooth following treatment of root canal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1260011007 |Fracture of crown and root of immature permanent tooth following treatment of root canal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1260012000 |Fracture of root of immature permanent tooth following treatment of root canal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1260014004 |History of dental trauma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1236832000 |True combined lesion of periodontal tissue and pulp of tooth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1236833005 |Exposure of pulp of tooth due to dental trauma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1252722008 |Primary lesion of pulp of tooth with secondary lesion of periodontal tissue (disorder)|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1236867000 |Pain due to dental trauma (finding)|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1236981004 |Normal mobility of tooth (finding)|</a:t>
            </a:r>
            <a:endParaRPr sz="1300"/>
          </a:p>
        </p:txBody>
      </p:sp>
      <p:sp>
        <p:nvSpPr>
          <p:cNvPr id="115" name="Google Shape;115;p18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468325" y="766800"/>
            <a:ext cx="6652500" cy="56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3865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concepts to support Irish National Dentistry Refset</a:t>
            </a:r>
            <a:endParaRPr sz="1600">
              <a:solidFill>
                <a:srgbClr val="003865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371100" y="1335600"/>
            <a:ext cx="8494200" cy="33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1255962008 |History of partial excision of vital pulp of tooth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1231804005 |History of revision of treatment of root canal of incisor tooth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1231805006 |History of revision of treatment of root canal of premolar tooth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1231795006 |History of revision of treatment of root canal of canine tooth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1231801002 |History of revision of treatment of root canal of molar tooth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1237082000 |Replantation of tooth planned (situation)|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1255260009 |Working length of root canal of tooth using endodontic apex locator (observable entity)|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</a:rPr>
              <a:t>1236982006 |Modified plaque score (observable entity)|</a:t>
            </a:r>
            <a:endParaRPr sz="1300"/>
          </a:p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4767263"/>
            <a:ext cx="2133600" cy="376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