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notesSlides/notesSlide4.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notesSlides/notesSlide19.xml" ContentType="application/vnd.openxmlformats-officedocument.presentationml.notesSlide+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1"/>
    <p:sldMasterId id="2147483676" r:id="rId2"/>
    <p:sldMasterId id="2147483677" r:id="rId3"/>
  </p:sldMasterIdLst>
  <p:notesMasterIdLst>
    <p:notesMasterId r:id="rId2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9144000" cy="5143500" type="screen16x9"/>
  <p:notesSz cx="6858000" cy="9144000"/>
  <p:embeddedFontLst>
    <p:embeddedFont>
      <p:font typeface="Calibri" panose="020F0502020204030204" pitchFamily="34" charset="0"/>
      <p:regular r:id="rId24"/>
      <p:bold r:id="rId25"/>
      <p:italic r:id="rId26"/>
      <p:boldItalic r:id="rId27"/>
    </p:embeddedFont>
    <p:embeddedFont>
      <p:font typeface="Helvetica Neue" panose="020B0604020202020204" charset="0"/>
      <p:regular r:id="rId28"/>
      <p:bold r:id="rId29"/>
      <p:italic r:id="rId30"/>
      <p:boldItalic r:id="rId31"/>
    </p:embeddedFont>
    <p:embeddedFont>
      <p:font typeface="Mulish" panose="020B0604020202020204" charset="0"/>
      <p:regular r:id="rId32"/>
      <p:bold r:id="rId33"/>
      <p:italic r:id="rId34"/>
      <p:boldItalic r:id="rId35"/>
    </p:embeddedFont>
    <p:embeddedFont>
      <p:font typeface="Mulish SemiBold" panose="020B0604020202020204" charset="0"/>
      <p:regular r:id="rId36"/>
      <p:bold r:id="rId37"/>
      <p:italic r:id="rId38"/>
      <p:boldItalic r:id="rId39"/>
    </p:embeddedFont>
    <p:embeddedFont>
      <p:font typeface="Roboto" panose="02000000000000000000" pitchFamily="2" charset="0"/>
      <p:regular r:id="rId40"/>
      <p:bold r:id="rId41"/>
      <p:italic r:id="rId42"/>
      <p:boldItalic r:id="rId43"/>
    </p:embeddedFont>
    <p:embeddedFont>
      <p:font typeface="Trebuchet MS" panose="020B060302020202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8" d="100"/>
          <a:sy n="138" d="100"/>
        </p:scale>
        <p:origin x="84" y="19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3.fntdata"/><Relationship Id="rId39" Type="http://schemas.openxmlformats.org/officeDocument/2006/relationships/font" Target="fonts/font16.fntdata"/><Relationship Id="rId21" Type="http://schemas.openxmlformats.org/officeDocument/2006/relationships/slide" Target="slides/slide18.xml"/><Relationship Id="rId34" Type="http://schemas.openxmlformats.org/officeDocument/2006/relationships/font" Target="fonts/font11.fntdata"/><Relationship Id="rId42" Type="http://schemas.openxmlformats.org/officeDocument/2006/relationships/font" Target="fonts/font19.fntdata"/><Relationship Id="rId47" Type="http://schemas.openxmlformats.org/officeDocument/2006/relationships/font" Target="fonts/font24.fntdata"/><Relationship Id="rId50"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font" Target="fonts/font6.fntdata"/><Relationship Id="rId11" Type="http://schemas.openxmlformats.org/officeDocument/2006/relationships/slide" Target="slides/slide8.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font" Target="fonts/font22.fntdata"/><Relationship Id="rId53" Type="http://schemas.openxmlformats.org/officeDocument/2006/relationships/customXml" Target="../customXml/item2.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8.fntdata"/><Relationship Id="rId44" Type="http://schemas.openxmlformats.org/officeDocument/2006/relationships/font" Target="fonts/font21.fntdata"/><Relationship Id="rId52" Type="http://schemas.openxmlformats.org/officeDocument/2006/relationships/customXml" Target="../customXml/item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font" Target="fonts/font20.fntdata"/><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font" Target="fonts/font23.fntdata"/><Relationship Id="rId20" Type="http://schemas.openxmlformats.org/officeDocument/2006/relationships/slide" Target="slides/slide17.xml"/><Relationship Id="rId41"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4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ef8f16a62e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gef8f16a62e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8c7c104ec3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g18c7c104ec3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 name="Google Shape;212;g18c7c104ec3_0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9814b235bd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9814b235bd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9814b235bd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19814b235bd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9814b235bd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9814b235bd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19814b235bd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19814b235b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19814b235bd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19814b235bd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18c7c104ec3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g18c7c104ec3_0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g18c7c104ec3_0_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8c7c104ec3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g18c7c104ec3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 name="Google Shape;264;g18c7c104ec3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ef8f16a62e_2_8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0" name="Google Shape;270;gef8f16a62e_2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ef8f16a62e_2_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8" name="Google Shape;278;gef8f16a62e_2_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ef8f16a62e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gef8f16a62e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165427964c5_0_74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g165427964c5_0_74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a:t>Launched in Sept. 2022. DEUSG discussions suggest a large number of international clinical drug content is required in the International release. Rather than ask for an infinite no. of CRS requests, SI decided to set up this project to review existing content that we know about and when that is approved and agreed to be international then promote to the international release. </a:t>
            </a:r>
            <a:endParaRPr/>
          </a:p>
        </p:txBody>
      </p:sp>
      <p:sp>
        <p:nvSpPr>
          <p:cNvPr id="142" name="Google Shape;142;g165427964c5_0_74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18c7c104ec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g18c7c104ec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800"/>
              </a:spcBef>
              <a:spcAft>
                <a:spcPts val="0"/>
              </a:spcAft>
              <a:buNone/>
            </a:pPr>
            <a:r>
              <a:rPr lang="en"/>
              <a:t>Identify concepts from the 763158003 |Medicinal product (product)| that exist in the extension modules of participating NRCs that are eligible for promotion to the international release and define a process for having that content promoted on an ongoing basis.</a:t>
            </a:r>
            <a:endParaRPr/>
          </a:p>
          <a:p>
            <a:pPr marL="0" lvl="0" indent="0" algn="l" rtl="0">
              <a:lnSpc>
                <a:spcPct val="115000"/>
              </a:lnSpc>
              <a:spcBef>
                <a:spcPts val="800"/>
              </a:spcBef>
              <a:spcAft>
                <a:spcPts val="0"/>
              </a:spcAft>
              <a:buClr>
                <a:schemeClr val="dk1"/>
              </a:buClr>
              <a:buSzPts val="1100"/>
              <a:buFont typeface="Arial"/>
              <a:buNone/>
            </a:pPr>
            <a:r>
              <a:rPr lang="en"/>
              <a:t>Requires</a:t>
            </a:r>
            <a:r>
              <a:rPr lang="en" sz="1050">
                <a:solidFill>
                  <a:srgbClr val="172B4D"/>
                </a:solidFill>
                <a:highlight>
                  <a:srgbClr val="FFFFFF"/>
                </a:highlight>
                <a:latin typeface="Roboto"/>
                <a:ea typeface="Roboto"/>
                <a:cs typeface="Roboto"/>
                <a:sym typeface="Roboto"/>
              </a:rPr>
              <a:t> appropriate reference to authoritative source material, to the international edition.</a:t>
            </a:r>
            <a:endParaRPr/>
          </a:p>
          <a:p>
            <a:pPr marL="0" lvl="0" indent="0" algn="l" rtl="0">
              <a:spcBef>
                <a:spcPts val="0"/>
              </a:spcBef>
              <a:spcAft>
                <a:spcPts val="0"/>
              </a:spcAft>
              <a:buNone/>
            </a:pPr>
            <a:endParaRPr/>
          </a:p>
        </p:txBody>
      </p:sp>
      <p:sp>
        <p:nvSpPr>
          <p:cNvPr id="151" name="Google Shape;151;g18c7c104ec3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4e8c7fbab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g14e8c7fbabb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 name="Google Shape;158;g14e8c7fbabb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65427964c5_0_74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g165427964c5_0_74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g165427964c5_0_74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989dce25a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989dce25a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989dce25ae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989dce25a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18c7c104ec3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18c7c104ec3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g18c7c104ec3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800"/>
              <a:buFont typeface="Arial"/>
              <a:buChar char="•"/>
              <a:defRPr sz="8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txBody>
          <a:bodyPr spcFirstLastPara="1" wrap="square" lIns="68575" tIns="68575" rIns="68575" bIns="68575" anchor="t" anchorCtr="0">
            <a:noAutofit/>
          </a:bodyPr>
          <a:lstStyle>
            <a:lvl1pPr marR="0" lvl="0" algn="l" rtl="0">
              <a:lnSpc>
                <a:spcPct val="115000"/>
              </a:lnSpc>
              <a:spcBef>
                <a:spcPts val="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800"/>
              </a:spcBef>
              <a:spcAft>
                <a:spcPts val="80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2"/>
        <p:cNvGrpSpPr/>
        <p:nvPr/>
      </p:nvGrpSpPr>
      <p:grpSpPr>
        <a:xfrm>
          <a:off x="0" y="0"/>
          <a:ext cx="0" cy="0"/>
          <a:chOff x="0" y="0"/>
          <a:chExt cx="0" cy="0"/>
        </a:xfrm>
      </p:grpSpPr>
      <p:sp>
        <p:nvSpPr>
          <p:cNvPr id="73" name="Google Shape;73;p18"/>
          <p:cNvSpPr>
            <a:spLocks noGrp="1"/>
          </p:cNvSpPr>
          <p:nvPr>
            <p:ph type="pic" idx="2"/>
          </p:nvPr>
        </p:nvSpPr>
        <p:spPr>
          <a:xfrm>
            <a:off x="0" y="0"/>
            <a:ext cx="4572000" cy="5143500"/>
          </a:xfrm>
          <a:prstGeom prst="rect">
            <a:avLst/>
          </a:prstGeom>
          <a:solidFill>
            <a:schemeClr val="lt2"/>
          </a:solidFill>
          <a:ln>
            <a:noFill/>
          </a:ln>
        </p:spPr>
        <p:txBody>
          <a:bodyPr spcFirstLastPara="1" wrap="square" lIns="68575" tIns="68575" rIns="68575" bIns="68575" anchor="t" anchorCtr="0">
            <a:noAutofit/>
          </a:bodyPr>
          <a:lstStyle>
            <a:lvl1pPr marR="0" lvl="0" algn="l" rtl="0">
              <a:lnSpc>
                <a:spcPct val="115000"/>
              </a:lnSpc>
              <a:spcBef>
                <a:spcPts val="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800"/>
              </a:spcBef>
              <a:spcAft>
                <a:spcPts val="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800"/>
              </a:spcBef>
              <a:spcAft>
                <a:spcPts val="800"/>
              </a:spcAft>
              <a:buClr>
                <a:srgbClr val="000000"/>
              </a:buClr>
              <a:buSzPts val="1100"/>
              <a:buFont typeface="Trebuchet MS"/>
              <a:buChar char="■"/>
              <a:defRPr sz="1100" b="0" i="0" u="none" strike="noStrike" cap="none">
                <a:solidFill>
                  <a:srgbClr val="000000"/>
                </a:solidFill>
                <a:latin typeface="Trebuchet MS"/>
                <a:ea typeface="Trebuchet MS"/>
                <a:cs typeface="Trebuchet MS"/>
                <a:sym typeface="Trebuchet MS"/>
              </a:defRPr>
            </a:lvl9pPr>
          </a:lstStyle>
          <a:p>
            <a:endParaRPr/>
          </a:p>
        </p:txBody>
      </p:sp>
      <p:pic>
        <p:nvPicPr>
          <p:cNvPr id="74" name="Google Shape;74;p18"/>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5" name="Google Shape;75;p18"/>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76"/>
        <p:cNvGrpSpPr/>
        <p:nvPr/>
      </p:nvGrpSpPr>
      <p:grpSpPr>
        <a:xfrm>
          <a:off x="0" y="0"/>
          <a:ext cx="0" cy="0"/>
          <a:chOff x="0" y="0"/>
          <a:chExt cx="0" cy="0"/>
        </a:xfrm>
      </p:grpSpPr>
      <p:sp>
        <p:nvSpPr>
          <p:cNvPr id="77" name="Google Shape;77;p19"/>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78" name="Google Shape;78;p19"/>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700"/>
              </a:spcBef>
              <a:spcAft>
                <a:spcPts val="0"/>
              </a:spcAft>
              <a:buClr>
                <a:schemeClr val="dk1"/>
              </a:buClr>
              <a:buSzPts val="1100"/>
              <a:buFont typeface="Arial"/>
              <a:buChar char="•"/>
              <a:defRPr sz="9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R="0" lvl="3" algn="l" rtl="0">
              <a:lnSpc>
                <a:spcPct val="90000"/>
              </a:lnSpc>
              <a:spcBef>
                <a:spcPts val="400"/>
              </a:spcBef>
              <a:spcAft>
                <a:spcPts val="0"/>
              </a:spcAft>
              <a:buClr>
                <a:schemeClr val="dk1"/>
              </a:buClr>
              <a:buSzPts val="1400"/>
              <a:buFont typeface="Arial"/>
              <a:buChar char="•"/>
              <a:defRPr sz="1300" b="0" i="0" u="none" strike="noStrike" cap="none">
                <a:solidFill>
                  <a:schemeClr val="dk1"/>
                </a:solidFill>
                <a:latin typeface="Arial"/>
                <a:ea typeface="Arial"/>
                <a:cs typeface="Arial"/>
                <a:sym typeface="Arial"/>
              </a:defRPr>
            </a:lvl4pPr>
            <a:lvl5pPr marR="0" lvl="4" algn="l" rtl="0">
              <a:lnSpc>
                <a:spcPct val="90000"/>
              </a:lnSpc>
              <a:spcBef>
                <a:spcPts val="400"/>
              </a:spcBef>
              <a:spcAft>
                <a:spcPts val="0"/>
              </a:spcAft>
              <a:buClr>
                <a:schemeClr val="dk1"/>
              </a:buClr>
              <a:buSzPts val="1400"/>
              <a:buFont typeface="Arial"/>
              <a:buChar char="•"/>
              <a:defRPr sz="1300" b="0" i="0" u="none" strike="noStrike" cap="none">
                <a:solidFill>
                  <a:schemeClr val="dk1"/>
                </a:solidFill>
                <a:latin typeface="Arial"/>
                <a:ea typeface="Arial"/>
                <a:cs typeface="Arial"/>
                <a:sym typeface="Arial"/>
              </a:defRPr>
            </a:lvl5pPr>
            <a:lvl6pPr marR="0" lvl="5" algn="l" rtl="0">
              <a:lnSpc>
                <a:spcPct val="90000"/>
              </a:lnSpc>
              <a:spcBef>
                <a:spcPts val="400"/>
              </a:spcBef>
              <a:spcAft>
                <a:spcPts val="0"/>
              </a:spcAft>
              <a:buClr>
                <a:schemeClr val="dk1"/>
              </a:buClr>
              <a:buSzPts val="1400"/>
              <a:buFont typeface="Arial"/>
              <a:buChar char="•"/>
              <a:defRPr sz="1300" b="0" i="0" u="none" strike="noStrike" cap="none">
                <a:solidFill>
                  <a:schemeClr val="dk1"/>
                </a:solidFill>
                <a:latin typeface="Arial"/>
                <a:ea typeface="Arial"/>
                <a:cs typeface="Arial"/>
                <a:sym typeface="Arial"/>
              </a:defRPr>
            </a:lvl6pPr>
            <a:lvl7pPr marR="0" lvl="6" algn="l" rtl="0">
              <a:lnSpc>
                <a:spcPct val="90000"/>
              </a:lnSpc>
              <a:spcBef>
                <a:spcPts val="400"/>
              </a:spcBef>
              <a:spcAft>
                <a:spcPts val="0"/>
              </a:spcAft>
              <a:buClr>
                <a:schemeClr val="dk1"/>
              </a:buClr>
              <a:buSzPts val="1400"/>
              <a:buFont typeface="Arial"/>
              <a:buChar char="•"/>
              <a:defRPr sz="1300" b="0" i="0" u="none" strike="noStrike" cap="none">
                <a:solidFill>
                  <a:schemeClr val="dk1"/>
                </a:solidFill>
                <a:latin typeface="Arial"/>
                <a:ea typeface="Arial"/>
                <a:cs typeface="Arial"/>
                <a:sym typeface="Arial"/>
              </a:defRPr>
            </a:lvl7pPr>
            <a:lvl8pPr marR="0" lvl="7" algn="l" rtl="0">
              <a:lnSpc>
                <a:spcPct val="90000"/>
              </a:lnSpc>
              <a:spcBef>
                <a:spcPts val="400"/>
              </a:spcBef>
              <a:spcAft>
                <a:spcPts val="0"/>
              </a:spcAft>
              <a:buClr>
                <a:schemeClr val="dk1"/>
              </a:buClr>
              <a:buSzPts val="1400"/>
              <a:buFont typeface="Arial"/>
              <a:buChar char="•"/>
              <a:defRPr sz="1300" b="0" i="0" u="none" strike="noStrike" cap="none">
                <a:solidFill>
                  <a:schemeClr val="dk1"/>
                </a:solidFill>
                <a:latin typeface="Arial"/>
                <a:ea typeface="Arial"/>
                <a:cs typeface="Arial"/>
                <a:sym typeface="Arial"/>
              </a:defRPr>
            </a:lvl8pPr>
            <a:lvl9pPr marR="0" lvl="8" algn="l" rtl="0">
              <a:lnSpc>
                <a:spcPct val="90000"/>
              </a:lnSpc>
              <a:spcBef>
                <a:spcPts val="400"/>
              </a:spcBef>
              <a:spcAft>
                <a:spcPts val="0"/>
              </a:spcAft>
              <a:buClr>
                <a:schemeClr val="dk1"/>
              </a:buClr>
              <a:buSzPts val="14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88"/>
        <p:cNvGrpSpPr/>
        <p:nvPr/>
      </p:nvGrpSpPr>
      <p:grpSpPr>
        <a:xfrm>
          <a:off x="0" y="0"/>
          <a:ext cx="0" cy="0"/>
          <a:chOff x="0" y="0"/>
          <a:chExt cx="0" cy="0"/>
        </a:xfrm>
      </p:grpSpPr>
      <p:sp>
        <p:nvSpPr>
          <p:cNvPr id="89" name="Google Shape;89;p23"/>
          <p:cNvSpPr>
            <a:spLocks noGrp="1"/>
          </p:cNvSpPr>
          <p:nvPr>
            <p:ph type="pic" idx="2"/>
          </p:nvPr>
        </p:nvSpPr>
        <p:spPr>
          <a:xfrm>
            <a:off x="0" y="0"/>
            <a:ext cx="9144000" cy="5143500"/>
          </a:xfrm>
          <a:prstGeom prst="rect">
            <a:avLst/>
          </a:prstGeom>
          <a:solidFill>
            <a:srgbClr val="D8DAE5"/>
          </a:solidFill>
          <a:ln>
            <a:noFill/>
          </a:ln>
        </p:spPr>
      </p:sp>
      <p:sp>
        <p:nvSpPr>
          <p:cNvPr id="90" name="Google Shape;90;p23"/>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91"/>
        <p:cNvGrpSpPr/>
        <p:nvPr/>
      </p:nvGrpSpPr>
      <p:grpSpPr>
        <a:xfrm>
          <a:off x="0" y="0"/>
          <a:ext cx="0" cy="0"/>
          <a:chOff x="0" y="0"/>
          <a:chExt cx="0" cy="0"/>
        </a:xfrm>
      </p:grpSpPr>
      <p:sp>
        <p:nvSpPr>
          <p:cNvPr id="92" name="Google Shape;92;p24"/>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93" name="Google Shape;93;p24"/>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94" name="Google Shape;94;p24"/>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95"/>
        <p:cNvGrpSpPr/>
        <p:nvPr/>
      </p:nvGrpSpPr>
      <p:grpSpPr>
        <a:xfrm>
          <a:off x="0" y="0"/>
          <a:ext cx="0" cy="0"/>
          <a:chOff x="0" y="0"/>
          <a:chExt cx="0" cy="0"/>
        </a:xfrm>
      </p:grpSpPr>
      <p:sp>
        <p:nvSpPr>
          <p:cNvPr id="96" name="Google Shape;96;p2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97" name="Google Shape;97;p2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98" name="Google Shape;98;p25"/>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99" name="Google Shape;99;p25"/>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0"/>
        <p:cNvGrpSpPr/>
        <p:nvPr/>
      </p:nvGrpSpPr>
      <p:grpSpPr>
        <a:xfrm>
          <a:off x="0" y="0"/>
          <a:ext cx="0" cy="0"/>
          <a:chOff x="0" y="0"/>
          <a:chExt cx="0" cy="0"/>
        </a:xfrm>
      </p:grpSpPr>
      <p:sp>
        <p:nvSpPr>
          <p:cNvPr id="101" name="Google Shape;101;p26"/>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26"/>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3" name="Google Shape;103;p26"/>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104" name="Google Shape;104;p26"/>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105" name="Google Shape;105;p26"/>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6"/>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107"/>
        <p:cNvGrpSpPr/>
        <p:nvPr/>
      </p:nvGrpSpPr>
      <p:grpSpPr>
        <a:xfrm>
          <a:off x="0" y="0"/>
          <a:ext cx="0" cy="0"/>
          <a:chOff x="0" y="0"/>
          <a:chExt cx="0" cy="0"/>
        </a:xfrm>
      </p:grpSpPr>
      <p:sp>
        <p:nvSpPr>
          <p:cNvPr id="108" name="Google Shape;108;p28"/>
          <p:cNvSpPr>
            <a:spLocks noGrp="1"/>
          </p:cNvSpPr>
          <p:nvPr>
            <p:ph type="pic" idx="2"/>
          </p:nvPr>
        </p:nvSpPr>
        <p:spPr>
          <a:xfrm>
            <a:off x="5739381" y="0"/>
            <a:ext cx="3054381" cy="5143500"/>
          </a:xfrm>
          <a:prstGeom prst="rect">
            <a:avLst/>
          </a:prstGeom>
          <a:noFill/>
          <a:ln>
            <a:noFill/>
          </a:ln>
        </p:spPr>
      </p:sp>
      <p:sp>
        <p:nvSpPr>
          <p:cNvPr id="109" name="Google Shape;109;p28"/>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110" name="Google Shape;110;p28"/>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111"/>
        <p:cNvGrpSpPr/>
        <p:nvPr/>
      </p:nvGrpSpPr>
      <p:grpSpPr>
        <a:xfrm>
          <a:off x="0" y="0"/>
          <a:ext cx="0" cy="0"/>
          <a:chOff x="0" y="0"/>
          <a:chExt cx="0" cy="0"/>
        </a:xfrm>
      </p:grpSpPr>
      <p:sp>
        <p:nvSpPr>
          <p:cNvPr id="112" name="Google Shape;112;p29"/>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113" name="Google Shape;113;p29"/>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13_Title Slide">
  <p:cSld name="One Third Image">
    <p:spTree>
      <p:nvGrpSpPr>
        <p:cNvPr id="1" name="Shape 114"/>
        <p:cNvGrpSpPr/>
        <p:nvPr/>
      </p:nvGrpSpPr>
      <p:grpSpPr>
        <a:xfrm>
          <a:off x="0" y="0"/>
          <a:ext cx="0" cy="0"/>
          <a:chOff x="0" y="0"/>
          <a:chExt cx="0" cy="0"/>
        </a:xfrm>
      </p:grpSpPr>
      <p:sp>
        <p:nvSpPr>
          <p:cNvPr id="115" name="Google Shape;115;p30"/>
          <p:cNvSpPr/>
          <p:nvPr/>
        </p:nvSpPr>
        <p:spPr>
          <a:xfrm>
            <a:off x="0" y="0"/>
            <a:ext cx="1750800" cy="51435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116" name="Google Shape;116;p30"/>
          <p:cNvSpPr>
            <a:spLocks noGrp="1"/>
          </p:cNvSpPr>
          <p:nvPr>
            <p:ph type="pic" idx="2"/>
          </p:nvPr>
        </p:nvSpPr>
        <p:spPr>
          <a:xfrm>
            <a:off x="96816" y="0"/>
            <a:ext cx="1653900" cy="5143500"/>
          </a:xfrm>
          <a:prstGeom prst="rect">
            <a:avLst/>
          </a:prstGeom>
          <a:solidFill>
            <a:schemeClr val="lt2"/>
          </a:solidFill>
          <a:ln>
            <a:noFill/>
          </a:ln>
        </p:spPr>
      </p:sp>
      <p:pic>
        <p:nvPicPr>
          <p:cNvPr id="117" name="Google Shape;117;p30"/>
          <p:cNvPicPr preferRelativeResize="0"/>
          <p:nvPr/>
        </p:nvPicPr>
        <p:blipFill rotWithShape="1">
          <a:blip r:embed="rId2">
            <a:alphaModFix/>
          </a:blip>
          <a:srcRect/>
          <a:stretch/>
        </p:blipFill>
        <p:spPr>
          <a:xfrm>
            <a:off x="8469000" y="0"/>
            <a:ext cx="675000" cy="675000"/>
          </a:xfrm>
          <a:prstGeom prst="rect">
            <a:avLst/>
          </a:prstGeom>
          <a:noFill/>
          <a:ln>
            <a:noFill/>
          </a:ln>
        </p:spPr>
      </p:pic>
      <p:sp>
        <p:nvSpPr>
          <p:cNvPr id="118" name="Google Shape;118;p30"/>
          <p:cNvSpPr txBox="1">
            <a:spLocks noGrp="1"/>
          </p:cNvSpPr>
          <p:nvPr>
            <p:ph type="body" idx="1"/>
          </p:nvPr>
        </p:nvSpPr>
        <p:spPr>
          <a:xfrm>
            <a:off x="1990220" y="270000"/>
            <a:ext cx="6127200" cy="401700"/>
          </a:xfrm>
          <a:prstGeom prst="rect">
            <a:avLst/>
          </a:prstGeom>
          <a:noFill/>
          <a:ln>
            <a:noFill/>
          </a:ln>
        </p:spPr>
        <p:txBody>
          <a:bodyPr spcFirstLastPara="1" wrap="square" lIns="68575" tIns="34275" rIns="68575" bIns="34275" anchor="t" anchorCtr="0">
            <a:spAutoFit/>
          </a:bodyPr>
          <a:lstStyle>
            <a:lvl1pPr marL="457200" lvl="0" indent="-228600" algn="l" rtl="0">
              <a:lnSpc>
                <a:spcPct val="90000"/>
              </a:lnSpc>
              <a:spcBef>
                <a:spcPts val="800"/>
              </a:spcBef>
              <a:spcAft>
                <a:spcPts val="0"/>
              </a:spcAft>
              <a:buClr>
                <a:schemeClr val="accent1"/>
              </a:buClr>
              <a:buSzPts val="2400"/>
              <a:buNone/>
              <a:defRPr sz="2400">
                <a:solidFill>
                  <a:schemeClr val="accent1"/>
                </a:solidFill>
                <a:latin typeface="Mulish SemiBold"/>
                <a:ea typeface="Mulish SemiBold"/>
                <a:cs typeface="Mulish SemiBold"/>
                <a:sym typeface="Mulish SemiBold"/>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19" name="Google Shape;119;p30"/>
          <p:cNvSpPr txBox="1">
            <a:spLocks noGrp="1"/>
          </p:cNvSpPr>
          <p:nvPr>
            <p:ph type="body" idx="3"/>
          </p:nvPr>
        </p:nvSpPr>
        <p:spPr>
          <a:xfrm>
            <a:off x="1990492" y="760810"/>
            <a:ext cx="6127200" cy="4112400"/>
          </a:xfrm>
          <a:prstGeom prst="rect">
            <a:avLst/>
          </a:prstGeom>
          <a:noFill/>
          <a:ln>
            <a:noFill/>
          </a:ln>
        </p:spPr>
        <p:txBody>
          <a:bodyPr spcFirstLastPara="1" wrap="square" lIns="68575" tIns="34275" rIns="68575" bIns="34275" anchor="t" anchorCtr="0">
            <a:normAutofit/>
          </a:bodyPr>
          <a:lstStyle>
            <a:lvl1pPr marL="457200" lvl="0" indent="-361950" algn="l" rtl="0">
              <a:lnSpc>
                <a:spcPct val="90000"/>
              </a:lnSpc>
              <a:spcBef>
                <a:spcPts val="800"/>
              </a:spcBef>
              <a:spcAft>
                <a:spcPts val="0"/>
              </a:spcAft>
              <a:buClr>
                <a:schemeClr val="dk2"/>
              </a:buClr>
              <a:buSzPts val="2100"/>
              <a:buChar char="•"/>
              <a:defRPr>
                <a:latin typeface="Mulish"/>
                <a:ea typeface="Mulish"/>
                <a:cs typeface="Mulish"/>
                <a:sym typeface="Mulish"/>
              </a:defRPr>
            </a:lvl1pPr>
            <a:lvl2pPr marL="914400" lvl="1" indent="-342900" algn="l" rtl="0">
              <a:lnSpc>
                <a:spcPct val="90000"/>
              </a:lnSpc>
              <a:spcBef>
                <a:spcPts val="400"/>
              </a:spcBef>
              <a:spcAft>
                <a:spcPts val="0"/>
              </a:spcAft>
              <a:buClr>
                <a:schemeClr val="dk2"/>
              </a:buClr>
              <a:buSzPts val="1800"/>
              <a:buChar char="•"/>
              <a:defRPr>
                <a:latin typeface="Mulish"/>
                <a:ea typeface="Mulish"/>
                <a:cs typeface="Mulish"/>
                <a:sym typeface="Mulish"/>
              </a:defRPr>
            </a:lvl2pPr>
            <a:lvl3pPr marL="1371600" lvl="2" indent="-323850" algn="l" rtl="0">
              <a:lnSpc>
                <a:spcPct val="90000"/>
              </a:lnSpc>
              <a:spcBef>
                <a:spcPts val="400"/>
              </a:spcBef>
              <a:spcAft>
                <a:spcPts val="0"/>
              </a:spcAft>
              <a:buClr>
                <a:schemeClr val="dk2"/>
              </a:buClr>
              <a:buSzPts val="1500"/>
              <a:buChar char="•"/>
              <a:defRPr>
                <a:latin typeface="Mulish"/>
                <a:ea typeface="Mulish"/>
                <a:cs typeface="Mulish"/>
                <a:sym typeface="Mulish"/>
              </a:defRPr>
            </a:lvl3pPr>
            <a:lvl4pPr marL="1828800" lvl="3" indent="-317500" algn="l" rtl="0">
              <a:lnSpc>
                <a:spcPct val="90000"/>
              </a:lnSpc>
              <a:spcBef>
                <a:spcPts val="400"/>
              </a:spcBef>
              <a:spcAft>
                <a:spcPts val="0"/>
              </a:spcAft>
              <a:buClr>
                <a:schemeClr val="dk2"/>
              </a:buClr>
              <a:buSzPts val="1400"/>
              <a:buChar char="•"/>
              <a:defRPr>
                <a:latin typeface="Mulish"/>
                <a:ea typeface="Mulish"/>
                <a:cs typeface="Mulish"/>
                <a:sym typeface="Mulish"/>
              </a:defRPr>
            </a:lvl4pPr>
            <a:lvl5pPr marL="2286000" lvl="4" indent="-317500" algn="l" rtl="0">
              <a:lnSpc>
                <a:spcPct val="90000"/>
              </a:lnSpc>
              <a:spcBef>
                <a:spcPts val="400"/>
              </a:spcBef>
              <a:spcAft>
                <a:spcPts val="0"/>
              </a:spcAft>
              <a:buClr>
                <a:schemeClr val="dk2"/>
              </a:buClr>
              <a:buSzPts val="1400"/>
              <a:buChar char="•"/>
              <a:defRPr>
                <a:latin typeface="Mulish"/>
                <a:ea typeface="Mulish"/>
                <a:cs typeface="Mulish"/>
                <a:sym typeface="Mulish"/>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10" Type="http://schemas.openxmlformats.org/officeDocument/2006/relationships/image" Target="../media/image1.png"/><Relationship Id="rId4" Type="http://schemas.openxmlformats.org/officeDocument/2006/relationships/slideLayout" Target="../slideLayouts/slideLayout23.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Arial"/>
              <a:buNone/>
              <a:defRPr sz="3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Arial"/>
                <a:ea typeface="Arial"/>
                <a:cs typeface="Arial"/>
                <a:sym typeface="Arial"/>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pic>
        <p:nvPicPr>
          <p:cNvPr id="53" name="Google Shape;53;p13"/>
          <p:cNvPicPr preferRelativeResize="0"/>
          <p:nvPr/>
        </p:nvPicPr>
        <p:blipFill rotWithShape="1">
          <a:blip r:embed="rId10">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4"/>
        <p:cNvGrpSpPr/>
        <p:nvPr/>
      </p:nvGrpSpPr>
      <p:grpSpPr>
        <a:xfrm>
          <a:off x="0" y="0"/>
          <a:ext cx="0" cy="0"/>
          <a:chOff x="0" y="0"/>
          <a:chExt cx="0" cy="0"/>
        </a:xfrm>
      </p:grpSpPr>
      <p:sp>
        <p:nvSpPr>
          <p:cNvPr id="85" name="Google Shape;85;p22"/>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6" name="Google Shape;86;p22"/>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87" name="Google Shape;87;p22"/>
          <p:cNvPicPr preferRelativeResize="0"/>
          <p:nvPr/>
        </p:nvPicPr>
        <p:blipFill rotWithShape="1">
          <a:blip r:embed="rId10">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3.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hyperlink" Target="https://docs.google.com/spreadsheets/d/1tTdjlWNWtX4qZhbvE45r5U2ylAdirOjn/edit#gid=1320004122" TargetMode="External"/><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4.xml"/><Relationship Id="rId5" Type="http://schemas.openxmlformats.org/officeDocument/2006/relationships/image" Target="../media/image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hyperlink" Target="https://confluence.ihtsdotools.org/display/USRG/Drug+Content+Analysis+Projec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pic>
        <p:nvPicPr>
          <p:cNvPr id="124" name="Google Shape;124;p31"/>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125" name="Google Shape;125;p31"/>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126" name="Google Shape;126;p31"/>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Drug Content Analysis Project</a:t>
            </a:r>
            <a:endParaRPr sz="4100" b="0" i="0">
              <a:solidFill>
                <a:schemeClr val="lt1"/>
              </a:solidFill>
            </a:endParaRPr>
          </a:p>
        </p:txBody>
      </p:sp>
      <p:sp>
        <p:nvSpPr>
          <p:cNvPr id="127" name="Google Shape;127;p31"/>
          <p:cNvSpPr txBox="1"/>
          <p:nvPr/>
        </p:nvSpPr>
        <p:spPr>
          <a:xfrm>
            <a:off x="2254275" y="4169774"/>
            <a:ext cx="4719900" cy="417000"/>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a:solidFill>
                  <a:schemeClr val="lt2"/>
                </a:solidFill>
                <a:latin typeface="Trebuchet MS"/>
                <a:ea typeface="Trebuchet MS"/>
                <a:cs typeface="Trebuchet MS"/>
                <a:sym typeface="Trebuchet MS"/>
              </a:rPr>
              <a:t>Thursday </a:t>
            </a:r>
            <a:r>
              <a:rPr lang="en" sz="1500">
                <a:solidFill>
                  <a:schemeClr val="lt2"/>
                </a:solidFill>
                <a:latin typeface="Trebuchet MS"/>
                <a:ea typeface="Trebuchet MS"/>
                <a:cs typeface="Trebuchet MS"/>
                <a:sym typeface="Trebuchet MS"/>
              </a:rPr>
              <a:t>24th November </a:t>
            </a:r>
            <a:r>
              <a:rPr lang="en" sz="1500" b="0" i="0" u="none" strike="noStrike" cap="none">
                <a:solidFill>
                  <a:schemeClr val="lt2"/>
                </a:solidFill>
                <a:latin typeface="Trebuchet MS"/>
                <a:ea typeface="Trebuchet MS"/>
                <a:cs typeface="Trebuchet MS"/>
                <a:sym typeface="Trebuchet MS"/>
              </a:rPr>
              <a:t>202</a:t>
            </a:r>
            <a:r>
              <a:rPr lang="en" sz="1500">
                <a:solidFill>
                  <a:schemeClr val="lt2"/>
                </a:solidFill>
                <a:latin typeface="Trebuchet MS"/>
                <a:ea typeface="Trebuchet MS"/>
                <a:cs typeface="Trebuchet MS"/>
                <a:sym typeface="Trebuchet MS"/>
              </a:rPr>
              <a:t>2, 13.00 UTC</a:t>
            </a:r>
            <a:endParaRPr sz="1500">
              <a:solidFill>
                <a:schemeClr val="lt2"/>
              </a:solidFill>
              <a:latin typeface="Trebuchet MS"/>
              <a:ea typeface="Trebuchet MS"/>
              <a:cs typeface="Trebuchet MS"/>
              <a:sym typeface="Trebuchet MS"/>
            </a:endParaRPr>
          </a:p>
        </p:txBody>
      </p:sp>
      <p:sp>
        <p:nvSpPr>
          <p:cNvPr id="128" name="Google Shape;128;p31"/>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i="1">
                <a:solidFill>
                  <a:schemeClr val="dk1"/>
                </a:solidFill>
                <a:latin typeface="Trebuchet MS"/>
                <a:ea typeface="Trebuchet MS"/>
                <a:cs typeface="Trebuchet MS"/>
                <a:sym typeface="Trebuchet MS"/>
              </a:rPr>
              <a:t>Hanne Fjeldstad Johansen, Norwegian Directorate of eHealth</a:t>
            </a:r>
            <a:endParaRPr sz="1500" i="1">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i="1">
                <a:solidFill>
                  <a:schemeClr val="dk1"/>
                </a:solidFill>
                <a:latin typeface="Trebuchet MS"/>
                <a:ea typeface="Trebuchet MS"/>
                <a:cs typeface="Trebuchet MS"/>
                <a:sym typeface="Trebuchet MS"/>
              </a:rPr>
              <a:t>Monica Harry, SNOMED International</a:t>
            </a:r>
            <a:endParaRPr sz="1500" i="1">
              <a:solidFill>
                <a:schemeClr val="dk1"/>
              </a:solidFill>
              <a:latin typeface="Trebuchet MS"/>
              <a:ea typeface="Trebuchet MS"/>
              <a:cs typeface="Trebuchet MS"/>
              <a:sym typeface="Trebuchet MS"/>
            </a:endParaRPr>
          </a:p>
        </p:txBody>
      </p:sp>
      <p:pic>
        <p:nvPicPr>
          <p:cNvPr id="129" name="Google Shape;129;p31"/>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130" name="Google Shape;130;p31"/>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0"/>
          <p:cNvSpPr txBox="1">
            <a:spLocks noGrp="1"/>
          </p:cNvSpPr>
          <p:nvPr>
            <p:ph type="title"/>
          </p:nvPr>
        </p:nvSpPr>
        <p:spPr>
          <a:xfrm>
            <a:off x="628650" y="273848"/>
            <a:ext cx="7886700" cy="655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SzPts val="1400"/>
              <a:buNone/>
            </a:pPr>
            <a:r>
              <a:rPr lang="en" sz="3200" b="1">
                <a:solidFill>
                  <a:schemeClr val="dk2"/>
                </a:solidFill>
              </a:rPr>
              <a:t>Specific topics</a:t>
            </a:r>
            <a:endParaRPr sz="3200" b="1">
              <a:solidFill>
                <a:schemeClr val="dk2"/>
              </a:solidFill>
            </a:endParaRPr>
          </a:p>
        </p:txBody>
      </p:sp>
      <p:sp>
        <p:nvSpPr>
          <p:cNvPr id="215" name="Google Shape;215;p40"/>
          <p:cNvSpPr txBox="1">
            <a:spLocks noGrp="1"/>
          </p:cNvSpPr>
          <p:nvPr>
            <p:ph type="body" idx="1"/>
          </p:nvPr>
        </p:nvSpPr>
        <p:spPr>
          <a:xfrm>
            <a:off x="628650" y="1216822"/>
            <a:ext cx="7886700" cy="1542600"/>
          </a:xfrm>
          <a:prstGeom prst="rect">
            <a:avLst/>
          </a:prstGeom>
          <a:noFill/>
          <a:ln>
            <a:noFill/>
          </a:ln>
        </p:spPr>
        <p:txBody>
          <a:bodyPr spcFirstLastPara="1" wrap="square" lIns="68575" tIns="34275" rIns="68575" bIns="34275" anchor="t" anchorCtr="0">
            <a:normAutofit fontScale="85000"/>
          </a:bodyPr>
          <a:lstStyle/>
          <a:p>
            <a:pPr marL="342900" lvl="0" indent="-251459" algn="l" rtl="0">
              <a:lnSpc>
                <a:spcPct val="115000"/>
              </a:lnSpc>
              <a:spcBef>
                <a:spcPts val="0"/>
              </a:spcBef>
              <a:spcAft>
                <a:spcPts val="0"/>
              </a:spcAft>
              <a:buClr>
                <a:schemeClr val="dk2"/>
              </a:buClr>
              <a:buSzPct val="100000"/>
              <a:buChar char="●"/>
            </a:pPr>
            <a:r>
              <a:rPr lang="en" sz="1600">
                <a:highlight>
                  <a:srgbClr val="FFFFFF"/>
                </a:highlight>
                <a:latin typeface="Arial"/>
                <a:ea typeface="Arial"/>
                <a:cs typeface="Arial"/>
                <a:sym typeface="Arial"/>
              </a:rPr>
              <a:t>Drops (and sprays) dose form granularity</a:t>
            </a:r>
            <a:endParaRPr sz="1600">
              <a:highlight>
                <a:srgbClr val="FFFFFF"/>
              </a:highlight>
              <a:latin typeface="Arial"/>
              <a:ea typeface="Arial"/>
              <a:cs typeface="Arial"/>
              <a:sym typeface="Arial"/>
            </a:endParaRPr>
          </a:p>
          <a:p>
            <a:pPr marL="342900" lvl="0" indent="-251459" algn="l" rtl="0">
              <a:lnSpc>
                <a:spcPct val="115000"/>
              </a:lnSpc>
              <a:spcBef>
                <a:spcPts val="0"/>
              </a:spcBef>
              <a:spcAft>
                <a:spcPts val="0"/>
              </a:spcAft>
              <a:buClr>
                <a:schemeClr val="dk2"/>
              </a:buClr>
              <a:buSzPct val="100000"/>
              <a:buFont typeface="Arial"/>
              <a:buChar char="●"/>
            </a:pPr>
            <a:r>
              <a:rPr lang="en" sz="1600">
                <a:highlight>
                  <a:srgbClr val="FFFFFF"/>
                </a:highlight>
                <a:latin typeface="Arial"/>
                <a:ea typeface="Arial"/>
                <a:cs typeface="Arial"/>
                <a:sym typeface="Arial"/>
              </a:rPr>
              <a:t>If you have the same product but described differently</a:t>
            </a:r>
            <a:endParaRPr sz="1600">
              <a:highlight>
                <a:srgbClr val="FFFFFF"/>
              </a:highlight>
              <a:latin typeface="Arial"/>
              <a:ea typeface="Arial"/>
              <a:cs typeface="Arial"/>
              <a:sym typeface="Arial"/>
            </a:endParaRPr>
          </a:p>
          <a:p>
            <a:pPr marL="685800" lvl="1" indent="-251459" algn="l" rtl="0">
              <a:lnSpc>
                <a:spcPct val="115000"/>
              </a:lnSpc>
              <a:spcBef>
                <a:spcPts val="0"/>
              </a:spcBef>
              <a:spcAft>
                <a:spcPts val="0"/>
              </a:spcAft>
              <a:buClr>
                <a:schemeClr val="dk2"/>
              </a:buClr>
              <a:buSzPct val="100000"/>
              <a:buFont typeface="Arial"/>
              <a:buChar char="○"/>
            </a:pPr>
            <a:r>
              <a:rPr lang="en" sz="1600">
                <a:highlight>
                  <a:srgbClr val="FFFFFF"/>
                </a:highlight>
                <a:latin typeface="Arial"/>
                <a:ea typeface="Arial"/>
                <a:cs typeface="Arial"/>
                <a:sym typeface="Arial"/>
              </a:rPr>
              <a:t>The “calcium/calcium carbonate challenge” - nystatin and bleomycin in the Anti-infectives</a:t>
            </a:r>
            <a:endParaRPr sz="1600">
              <a:highlight>
                <a:srgbClr val="FFFFFF"/>
              </a:highlight>
              <a:latin typeface="Arial"/>
              <a:ea typeface="Arial"/>
              <a:cs typeface="Arial"/>
              <a:sym typeface="Arial"/>
            </a:endParaRPr>
          </a:p>
          <a:p>
            <a:pPr marL="342900" lvl="0" indent="-251459" algn="l" rtl="0">
              <a:lnSpc>
                <a:spcPct val="115000"/>
              </a:lnSpc>
              <a:spcBef>
                <a:spcPts val="0"/>
              </a:spcBef>
              <a:spcAft>
                <a:spcPts val="0"/>
              </a:spcAft>
              <a:buClr>
                <a:srgbClr val="B7B7B7"/>
              </a:buClr>
              <a:buSzPct val="100000"/>
              <a:buFont typeface="Arial"/>
              <a:buChar char="●"/>
            </a:pPr>
            <a:r>
              <a:rPr lang="en" sz="1600">
                <a:solidFill>
                  <a:srgbClr val="B7B7B7"/>
                </a:solidFill>
                <a:highlight>
                  <a:schemeClr val="lt1"/>
                </a:highlight>
                <a:latin typeface="Arial"/>
                <a:ea typeface="Arial"/>
                <a:cs typeface="Arial"/>
                <a:sym typeface="Arial"/>
              </a:rPr>
              <a:t>Concentrates - especially for parenteral products</a:t>
            </a:r>
            <a:endParaRPr sz="1600">
              <a:solidFill>
                <a:srgbClr val="B7B7B7"/>
              </a:solidFill>
              <a:highlight>
                <a:schemeClr val="lt1"/>
              </a:highlight>
              <a:latin typeface="Arial"/>
              <a:ea typeface="Arial"/>
              <a:cs typeface="Arial"/>
              <a:sym typeface="Arial"/>
            </a:endParaRPr>
          </a:p>
          <a:p>
            <a:pPr marL="342900" lvl="0" indent="-251459" algn="l" rtl="0">
              <a:lnSpc>
                <a:spcPct val="115000"/>
              </a:lnSpc>
              <a:spcBef>
                <a:spcPts val="0"/>
              </a:spcBef>
              <a:spcAft>
                <a:spcPts val="0"/>
              </a:spcAft>
              <a:buClr>
                <a:srgbClr val="B7B7B7"/>
              </a:buClr>
              <a:buSzPct val="100000"/>
              <a:buFont typeface="Arial"/>
              <a:buChar char="●"/>
            </a:pPr>
            <a:r>
              <a:rPr lang="en" sz="1600">
                <a:solidFill>
                  <a:srgbClr val="B7B7B7"/>
                </a:solidFill>
                <a:highlight>
                  <a:srgbClr val="FFFFFF"/>
                </a:highlight>
                <a:latin typeface="Arial"/>
                <a:ea typeface="Arial"/>
                <a:cs typeface="Arial"/>
                <a:sym typeface="Arial"/>
              </a:rPr>
              <a:t>Injection, infusion and injection/infusion</a:t>
            </a:r>
            <a:endParaRPr sz="1600">
              <a:solidFill>
                <a:srgbClr val="B7B7B7"/>
              </a:solidFill>
              <a:highlight>
                <a:srgbClr val="FFFFFF"/>
              </a:highlight>
              <a:latin typeface="Arial"/>
              <a:ea typeface="Arial"/>
              <a:cs typeface="Arial"/>
              <a:sym typeface="Arial"/>
            </a:endParaRPr>
          </a:p>
          <a:p>
            <a:pPr marL="342900" lvl="0" indent="-251459" algn="l" rtl="0">
              <a:lnSpc>
                <a:spcPct val="115000"/>
              </a:lnSpc>
              <a:spcBef>
                <a:spcPts val="0"/>
              </a:spcBef>
              <a:spcAft>
                <a:spcPts val="0"/>
              </a:spcAft>
              <a:buClr>
                <a:srgbClr val="B7B7B7"/>
              </a:buClr>
              <a:buSzPct val="100000"/>
              <a:buFont typeface="Arial"/>
              <a:buChar char="●"/>
            </a:pPr>
            <a:r>
              <a:rPr lang="en" sz="1600">
                <a:solidFill>
                  <a:srgbClr val="B7B7B7"/>
                </a:solidFill>
                <a:highlight>
                  <a:srgbClr val="FFFFFF"/>
                </a:highlight>
                <a:latin typeface="Arial"/>
                <a:ea typeface="Arial"/>
                <a:cs typeface="Arial"/>
                <a:sym typeface="Arial"/>
              </a:rPr>
              <a:t>PAI challenges</a:t>
            </a:r>
            <a:endParaRPr sz="1600">
              <a:solidFill>
                <a:srgbClr val="B7B7B7"/>
              </a:solidFill>
              <a:highlight>
                <a:srgbClr val="FFFFFF"/>
              </a:highlight>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p41"/>
          <p:cNvPicPr preferRelativeResize="0"/>
          <p:nvPr/>
        </p:nvPicPr>
        <p:blipFill>
          <a:blip r:embed="rId3">
            <a:alphaModFix/>
          </a:blip>
          <a:stretch>
            <a:fillRect/>
          </a:stretch>
        </p:blipFill>
        <p:spPr>
          <a:xfrm>
            <a:off x="201925" y="1362175"/>
            <a:ext cx="8839199" cy="2952364"/>
          </a:xfrm>
          <a:prstGeom prst="rect">
            <a:avLst/>
          </a:prstGeom>
          <a:noFill/>
          <a:ln>
            <a:noFill/>
          </a:ln>
        </p:spPr>
      </p:pic>
      <p:sp>
        <p:nvSpPr>
          <p:cNvPr id="221" name="Google Shape;221;p41"/>
          <p:cNvSpPr txBox="1">
            <a:spLocks noGrp="1"/>
          </p:cNvSpPr>
          <p:nvPr>
            <p:ph type="title"/>
          </p:nvPr>
        </p:nvSpPr>
        <p:spPr>
          <a:xfrm>
            <a:off x="480075" y="111119"/>
            <a:ext cx="7886700" cy="994200"/>
          </a:xfrm>
          <a:prstGeom prst="rect">
            <a:avLst/>
          </a:prstGeom>
        </p:spPr>
        <p:txBody>
          <a:bodyPr spcFirstLastPara="1" wrap="square" lIns="68575" tIns="34275" rIns="68575" bIns="34275" anchor="ctr" anchorCtr="0">
            <a:normAutofit/>
          </a:bodyPr>
          <a:lstStyle/>
          <a:p>
            <a:pPr marL="0" marR="0" lvl="0" indent="0" algn="l" rtl="0">
              <a:lnSpc>
                <a:spcPct val="90000"/>
              </a:lnSpc>
              <a:spcBef>
                <a:spcPts val="0"/>
              </a:spcBef>
              <a:spcAft>
                <a:spcPts val="0"/>
              </a:spcAft>
              <a:buNone/>
            </a:pPr>
            <a:r>
              <a:rPr lang="en" sz="3200" b="1">
                <a:solidFill>
                  <a:schemeClr val="dk2"/>
                </a:solidFill>
              </a:rPr>
              <a:t>Drops (and sprays) dose form granularity</a:t>
            </a:r>
            <a:endParaRPr sz="3200" b="1">
              <a:solidFill>
                <a:schemeClr val="dk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42"/>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marR="0" lvl="0" indent="0" algn="l" rtl="0">
              <a:lnSpc>
                <a:spcPct val="90000"/>
              </a:lnSpc>
              <a:spcBef>
                <a:spcPts val="0"/>
              </a:spcBef>
              <a:spcAft>
                <a:spcPts val="0"/>
              </a:spcAft>
              <a:buNone/>
            </a:pPr>
            <a:r>
              <a:rPr lang="en" sz="3200" b="1">
                <a:solidFill>
                  <a:schemeClr val="dk2"/>
                </a:solidFill>
              </a:rPr>
              <a:t>From the Dose Form Editorial Guidance</a:t>
            </a:r>
            <a:endParaRPr sz="3200" b="1">
              <a:solidFill>
                <a:schemeClr val="dk2"/>
              </a:solidFill>
            </a:endParaRPr>
          </a:p>
        </p:txBody>
      </p:sp>
      <p:pic>
        <p:nvPicPr>
          <p:cNvPr id="227" name="Google Shape;227;p42"/>
          <p:cNvPicPr preferRelativeResize="0"/>
          <p:nvPr/>
        </p:nvPicPr>
        <p:blipFill>
          <a:blip r:embed="rId3">
            <a:alphaModFix/>
          </a:blip>
          <a:stretch>
            <a:fillRect/>
          </a:stretch>
        </p:blipFill>
        <p:spPr>
          <a:xfrm>
            <a:off x="1302538" y="1222374"/>
            <a:ext cx="6238524" cy="3185350"/>
          </a:xfrm>
          <a:prstGeom prst="rect">
            <a:avLst/>
          </a:prstGeom>
          <a:noFill/>
          <a:ln>
            <a:noFill/>
          </a:ln>
        </p:spPr>
      </p:pic>
      <p:sp>
        <p:nvSpPr>
          <p:cNvPr id="228" name="Google Shape;228;p42"/>
          <p:cNvSpPr txBox="1"/>
          <p:nvPr/>
        </p:nvSpPr>
        <p:spPr>
          <a:xfrm>
            <a:off x="1089550" y="4637175"/>
            <a:ext cx="6834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Calibri"/>
                <a:ea typeface="Calibri"/>
                <a:cs typeface="Calibri"/>
                <a:sym typeface="Calibri"/>
              </a:rPr>
              <a:t>https://confluence.ihtsdotools.org/display/DOCEG/Grouper+Without+Basic+Dose+Form</a:t>
            </a:r>
            <a:endParaRPr>
              <a:latin typeface="Calibri"/>
              <a:ea typeface="Calibri"/>
              <a:cs typeface="Calibri"/>
              <a:sym typeface="Calibri"/>
            </a:endParaRPr>
          </a:p>
        </p:txBody>
      </p:sp>
      <p:sp>
        <p:nvSpPr>
          <p:cNvPr id="229" name="Google Shape;229;p42"/>
          <p:cNvSpPr txBox="1"/>
          <p:nvPr/>
        </p:nvSpPr>
        <p:spPr>
          <a:xfrm>
            <a:off x="530625" y="1040025"/>
            <a:ext cx="3098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b="1">
              <a:solidFill>
                <a:schemeClr val="dk2"/>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3"/>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marR="0" lvl="0" indent="0" algn="l" rtl="0">
              <a:lnSpc>
                <a:spcPct val="90000"/>
              </a:lnSpc>
              <a:spcBef>
                <a:spcPts val="0"/>
              </a:spcBef>
              <a:spcAft>
                <a:spcPts val="0"/>
              </a:spcAft>
              <a:buNone/>
            </a:pPr>
            <a:r>
              <a:rPr lang="en" sz="3200" b="1">
                <a:solidFill>
                  <a:schemeClr val="dk2"/>
                </a:solidFill>
              </a:rPr>
              <a:t>From the Clinical Drug Editorial Guidance</a:t>
            </a:r>
            <a:endParaRPr sz="3200" b="1">
              <a:solidFill>
                <a:schemeClr val="dk2"/>
              </a:solidFill>
            </a:endParaRPr>
          </a:p>
        </p:txBody>
      </p:sp>
      <p:sp>
        <p:nvSpPr>
          <p:cNvPr id="235" name="Google Shape;235;p43"/>
          <p:cNvSpPr txBox="1"/>
          <p:nvPr/>
        </p:nvSpPr>
        <p:spPr>
          <a:xfrm>
            <a:off x="141500" y="4527900"/>
            <a:ext cx="885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Calibri"/>
                <a:ea typeface="Calibri"/>
                <a:cs typeface="Calibri"/>
                <a:sym typeface="Calibri"/>
              </a:rPr>
              <a:t>https://confluence.ihtsdotools.org/display/DOCEG/Clinical+Drug+containing+precisely+Concept+-+Discrete+Dose+Form</a:t>
            </a:r>
            <a:endParaRPr>
              <a:latin typeface="Calibri"/>
              <a:ea typeface="Calibri"/>
              <a:cs typeface="Calibri"/>
              <a:sym typeface="Calibri"/>
            </a:endParaRPr>
          </a:p>
        </p:txBody>
      </p:sp>
      <p:sp>
        <p:nvSpPr>
          <p:cNvPr id="236" name="Google Shape;236;p43"/>
          <p:cNvSpPr txBox="1"/>
          <p:nvPr/>
        </p:nvSpPr>
        <p:spPr>
          <a:xfrm>
            <a:off x="530625" y="1040025"/>
            <a:ext cx="3650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b="1">
              <a:solidFill>
                <a:schemeClr val="dk2"/>
              </a:solidFill>
              <a:latin typeface="Calibri"/>
              <a:ea typeface="Calibri"/>
              <a:cs typeface="Calibri"/>
              <a:sym typeface="Calibri"/>
            </a:endParaRPr>
          </a:p>
        </p:txBody>
      </p:sp>
      <p:pic>
        <p:nvPicPr>
          <p:cNvPr id="237" name="Google Shape;237;p43"/>
          <p:cNvPicPr preferRelativeResize="0"/>
          <p:nvPr/>
        </p:nvPicPr>
        <p:blipFill>
          <a:blip r:embed="rId3">
            <a:alphaModFix/>
          </a:blip>
          <a:stretch>
            <a:fillRect/>
          </a:stretch>
        </p:blipFill>
        <p:spPr>
          <a:xfrm>
            <a:off x="75275" y="1592625"/>
            <a:ext cx="8916326" cy="1930700"/>
          </a:xfrm>
          <a:prstGeom prst="rect">
            <a:avLst/>
          </a:prstGeom>
          <a:noFill/>
          <a:ln>
            <a:noFill/>
          </a:ln>
        </p:spPr>
      </p:pic>
      <p:sp>
        <p:nvSpPr>
          <p:cNvPr id="238" name="Google Shape;238;p43"/>
          <p:cNvSpPr/>
          <p:nvPr/>
        </p:nvSpPr>
        <p:spPr>
          <a:xfrm>
            <a:off x="1287650" y="2589425"/>
            <a:ext cx="7563000" cy="467100"/>
          </a:xfrm>
          <a:prstGeom prst="roundRect">
            <a:avLst>
              <a:gd name="adj" fmla="val 16667"/>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4"/>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marR="0" lvl="0" indent="0" algn="l" rtl="0">
              <a:lnSpc>
                <a:spcPct val="90000"/>
              </a:lnSpc>
              <a:spcBef>
                <a:spcPts val="0"/>
              </a:spcBef>
              <a:spcAft>
                <a:spcPts val="0"/>
              </a:spcAft>
              <a:buNone/>
            </a:pPr>
            <a:r>
              <a:rPr lang="en" sz="3200" b="1">
                <a:solidFill>
                  <a:schemeClr val="dk2"/>
                </a:solidFill>
              </a:rPr>
              <a:t>A couple of “Cimino desiderata”</a:t>
            </a:r>
            <a:endParaRPr sz="3200" b="1">
              <a:solidFill>
                <a:schemeClr val="dk2"/>
              </a:solidFill>
            </a:endParaRPr>
          </a:p>
        </p:txBody>
      </p:sp>
      <p:pic>
        <p:nvPicPr>
          <p:cNvPr id="244" name="Google Shape;244;p44"/>
          <p:cNvPicPr preferRelativeResize="0"/>
          <p:nvPr/>
        </p:nvPicPr>
        <p:blipFill>
          <a:blip r:embed="rId3">
            <a:alphaModFix/>
          </a:blip>
          <a:stretch>
            <a:fillRect/>
          </a:stretch>
        </p:blipFill>
        <p:spPr>
          <a:xfrm>
            <a:off x="428300" y="1268050"/>
            <a:ext cx="3708599" cy="2107400"/>
          </a:xfrm>
          <a:prstGeom prst="rect">
            <a:avLst/>
          </a:prstGeom>
          <a:noFill/>
          <a:ln>
            <a:noFill/>
          </a:ln>
        </p:spPr>
      </p:pic>
      <p:pic>
        <p:nvPicPr>
          <p:cNvPr id="245" name="Google Shape;245;p44"/>
          <p:cNvPicPr preferRelativeResize="0"/>
          <p:nvPr/>
        </p:nvPicPr>
        <p:blipFill>
          <a:blip r:embed="rId4">
            <a:alphaModFix/>
          </a:blip>
          <a:stretch>
            <a:fillRect/>
          </a:stretch>
        </p:blipFill>
        <p:spPr>
          <a:xfrm>
            <a:off x="4788950" y="2410550"/>
            <a:ext cx="3816575" cy="23238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45"/>
          <p:cNvSpPr txBox="1">
            <a:spLocks noGrp="1"/>
          </p:cNvSpPr>
          <p:nvPr>
            <p:ph type="title"/>
          </p:nvPr>
        </p:nvSpPr>
        <p:spPr>
          <a:xfrm>
            <a:off x="119250" y="-6"/>
            <a:ext cx="7886700" cy="994200"/>
          </a:xfrm>
          <a:prstGeom prst="rect">
            <a:avLst/>
          </a:prstGeom>
        </p:spPr>
        <p:txBody>
          <a:bodyPr spcFirstLastPara="1" wrap="square" lIns="68575" tIns="34275" rIns="68575" bIns="34275" anchor="ctr" anchorCtr="0">
            <a:normAutofit/>
          </a:bodyPr>
          <a:lstStyle/>
          <a:p>
            <a:pPr marL="0" marR="0" lvl="0" indent="0" algn="l" rtl="0">
              <a:lnSpc>
                <a:spcPct val="90000"/>
              </a:lnSpc>
              <a:spcBef>
                <a:spcPts val="0"/>
              </a:spcBef>
              <a:spcAft>
                <a:spcPts val="0"/>
              </a:spcAft>
              <a:buNone/>
            </a:pPr>
            <a:r>
              <a:rPr lang="en" sz="3200" b="1">
                <a:solidFill>
                  <a:schemeClr val="dk2"/>
                </a:solidFill>
              </a:rPr>
              <a:t>Editorial policy can (should) evolve….</a:t>
            </a:r>
            <a:endParaRPr sz="3200" b="1">
              <a:solidFill>
                <a:schemeClr val="dk2"/>
              </a:solidFill>
            </a:endParaRPr>
          </a:p>
        </p:txBody>
      </p:sp>
      <p:sp>
        <p:nvSpPr>
          <p:cNvPr id="251" name="Google Shape;251;p45"/>
          <p:cNvSpPr txBox="1"/>
          <p:nvPr/>
        </p:nvSpPr>
        <p:spPr>
          <a:xfrm>
            <a:off x="240550" y="806550"/>
            <a:ext cx="8695200" cy="3954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Calibri"/>
                <a:ea typeface="Calibri"/>
                <a:cs typeface="Calibri"/>
                <a:sym typeface="Calibri"/>
              </a:rPr>
              <a:t>Do we need to change, based on our use cases, or not?</a:t>
            </a:r>
            <a:endParaRPr>
              <a:latin typeface="Calibri"/>
              <a:ea typeface="Calibri"/>
              <a:cs typeface="Calibri"/>
              <a:sym typeface="Calibri"/>
            </a:endParaRPr>
          </a:p>
          <a:p>
            <a:pPr marL="457200" lvl="0" indent="-295275" algn="l" rtl="0">
              <a:lnSpc>
                <a:spcPct val="115000"/>
              </a:lnSpc>
              <a:spcBef>
                <a:spcPts val="1600"/>
              </a:spcBef>
              <a:spcAft>
                <a:spcPts val="0"/>
              </a:spcAft>
              <a:buClr>
                <a:srgbClr val="172B4D"/>
              </a:buClr>
              <a:buSzPts val="1050"/>
              <a:buChar char="●"/>
            </a:pPr>
            <a:r>
              <a:rPr lang="en" sz="850">
                <a:solidFill>
                  <a:srgbClr val="172B4D"/>
                </a:solidFill>
                <a:highlight>
                  <a:srgbClr val="FFFFFF"/>
                </a:highlight>
                <a:latin typeface="Calibri"/>
                <a:ea typeface="Calibri"/>
                <a:cs typeface="Calibri"/>
                <a:sym typeface="Calibri"/>
              </a:rPr>
              <a:t>T</a:t>
            </a:r>
            <a:r>
              <a:rPr lang="en" sz="1000">
                <a:solidFill>
                  <a:srgbClr val="172B4D"/>
                </a:solidFill>
                <a:highlight>
                  <a:srgbClr val="FFFFFF"/>
                </a:highlight>
                <a:latin typeface="Calibri"/>
                <a:ea typeface="Calibri"/>
                <a:cs typeface="Calibri"/>
                <a:sym typeface="Calibri"/>
              </a:rPr>
              <a:t>o provide a consistent and usable set of international medications concepts for member nations to use as a foundation for national medicinal product terminology</a:t>
            </a:r>
            <a:endParaRPr sz="1000">
              <a:solidFill>
                <a:srgbClr val="172B4D"/>
              </a:solidFill>
              <a:highlight>
                <a:srgbClr val="FFFFFF"/>
              </a:highlight>
              <a:latin typeface="Calibri"/>
              <a:ea typeface="Calibri"/>
              <a:cs typeface="Calibri"/>
              <a:sym typeface="Calibri"/>
            </a:endParaRPr>
          </a:p>
          <a:p>
            <a:pPr marL="914400" lvl="1" indent="-292100" algn="l" rtl="0">
              <a:lnSpc>
                <a:spcPct val="115000"/>
              </a:lnSpc>
              <a:spcBef>
                <a:spcPts val="0"/>
              </a:spcBef>
              <a:spcAft>
                <a:spcPts val="0"/>
              </a:spcAft>
              <a:buClr>
                <a:srgbClr val="172B4D"/>
              </a:buClr>
              <a:buSzPts val="1000"/>
              <a:buFont typeface="Calibri"/>
              <a:buChar char="○"/>
            </a:pPr>
            <a:r>
              <a:rPr lang="en" sz="1000">
                <a:solidFill>
                  <a:srgbClr val="172B4D"/>
                </a:solidFill>
                <a:highlight>
                  <a:srgbClr val="FFFFFF"/>
                </a:highlight>
                <a:latin typeface="Calibri"/>
                <a:ea typeface="Calibri"/>
                <a:cs typeface="Calibri"/>
                <a:sym typeface="Calibri"/>
              </a:rPr>
              <a:t>For those member nations with an existing terminology, the improved model underpinning the concepts will facilitate both direct use or mapping</a:t>
            </a:r>
            <a:endParaRPr sz="1000">
              <a:solidFill>
                <a:srgbClr val="172B4D"/>
              </a:solidFill>
              <a:highlight>
                <a:srgbClr val="FFFFFF"/>
              </a:highlight>
              <a:latin typeface="Calibri"/>
              <a:ea typeface="Calibri"/>
              <a:cs typeface="Calibri"/>
              <a:sym typeface="Calibri"/>
            </a:endParaRPr>
          </a:p>
          <a:p>
            <a:pPr marL="914400" lvl="1" indent="-292100" algn="l" rtl="0">
              <a:lnSpc>
                <a:spcPct val="115000"/>
              </a:lnSpc>
              <a:spcBef>
                <a:spcPts val="0"/>
              </a:spcBef>
              <a:spcAft>
                <a:spcPts val="0"/>
              </a:spcAft>
              <a:buClr>
                <a:srgbClr val="172B4D"/>
              </a:buClr>
              <a:buSzPts val="1000"/>
              <a:buFont typeface="Calibri"/>
              <a:buChar char="○"/>
            </a:pPr>
            <a:r>
              <a:rPr lang="en" sz="1000">
                <a:solidFill>
                  <a:srgbClr val="172B4D"/>
                </a:solidFill>
                <a:highlight>
                  <a:srgbClr val="FFFFFF"/>
                </a:highlight>
                <a:latin typeface="Calibri"/>
                <a:ea typeface="Calibri"/>
                <a:cs typeface="Calibri"/>
                <a:sym typeface="Calibri"/>
              </a:rPr>
              <a:t>For those member nations without an existing terminology, the concepts provide a consistent starting set of concepts and a model to develop from, reducing resource (especially set up costs) and risk in development</a:t>
            </a:r>
            <a:endParaRPr sz="1000">
              <a:solidFill>
                <a:srgbClr val="172B4D"/>
              </a:solidFill>
              <a:highlight>
                <a:srgbClr val="FFFFFF"/>
              </a:highlight>
              <a:latin typeface="Calibri"/>
              <a:ea typeface="Calibri"/>
              <a:cs typeface="Calibri"/>
              <a:sym typeface="Calibri"/>
            </a:endParaRPr>
          </a:p>
          <a:p>
            <a:pPr marL="457200" lvl="0" indent="-292100" algn="l" rtl="0">
              <a:lnSpc>
                <a:spcPct val="115000"/>
              </a:lnSpc>
              <a:spcBef>
                <a:spcPts val="0"/>
              </a:spcBef>
              <a:spcAft>
                <a:spcPts val="0"/>
              </a:spcAft>
              <a:buClr>
                <a:srgbClr val="172B4D"/>
              </a:buClr>
              <a:buSzPts val="1000"/>
              <a:buFont typeface="Calibri"/>
              <a:buChar char="●"/>
            </a:pPr>
            <a:r>
              <a:rPr lang="en" sz="1000">
                <a:solidFill>
                  <a:srgbClr val="172B4D"/>
                </a:solidFill>
                <a:highlight>
                  <a:srgbClr val="FFFFFF"/>
                </a:highlight>
                <a:latin typeface="Calibri"/>
                <a:ea typeface="Calibri"/>
                <a:cs typeface="Calibri"/>
                <a:sym typeface="Calibri"/>
              </a:rPr>
              <a:t>To provide compatibility with the IDMP model, where possible, for identification of medicinal products.  Having compatibility between the patterns used to describe medicinal products in the regulatory environment and those used in clinical care will facilitate the information flow between the two domains of use.  For all licensed medicinal products, the prime source of information for their description is their regulatory data; compatibility therefore streamlines the flow of information for maintenance of the clinical terminology.  Similarly, for example in pharmacovigilance, the flow of information from clinical records into regulatory reporting, both for suspect and concomitant medications involved in safety events is streamlined.   Describing the relationship between the SNOMED CT medicinal product hierarchy and the IDMP model also shows how some SNOMED CT medicinal product concepts complement and add value to IDMP-based concepts, particularly for patient care</a:t>
            </a:r>
            <a:endParaRPr sz="1000">
              <a:solidFill>
                <a:srgbClr val="172B4D"/>
              </a:solidFill>
              <a:highlight>
                <a:srgbClr val="FFFFFF"/>
              </a:highlight>
              <a:latin typeface="Calibri"/>
              <a:ea typeface="Calibri"/>
              <a:cs typeface="Calibri"/>
              <a:sym typeface="Calibri"/>
            </a:endParaRPr>
          </a:p>
          <a:p>
            <a:pPr marL="457200" lvl="0" indent="-292100" algn="l" rtl="0">
              <a:lnSpc>
                <a:spcPct val="115000"/>
              </a:lnSpc>
              <a:spcBef>
                <a:spcPts val="0"/>
              </a:spcBef>
              <a:spcAft>
                <a:spcPts val="0"/>
              </a:spcAft>
              <a:buClr>
                <a:srgbClr val="172B4D"/>
              </a:buClr>
              <a:buSzPts val="1000"/>
              <a:buFont typeface="Calibri"/>
              <a:buChar char="●"/>
            </a:pPr>
            <a:r>
              <a:rPr lang="en" sz="1000">
                <a:solidFill>
                  <a:srgbClr val="172B4D"/>
                </a:solidFill>
                <a:highlight>
                  <a:srgbClr val="FFFFFF"/>
                </a:highlight>
                <a:latin typeface="Calibri"/>
                <a:ea typeface="Calibri"/>
                <a:cs typeface="Calibri"/>
                <a:sym typeface="Calibri"/>
              </a:rPr>
              <a:t>To facilitate international interoperability of medication concepts for (for example) patient summaries and cross-border care; this is supported most efficiently when the medication concepts themselves are from national extensions built upon or mapped to the international core</a:t>
            </a:r>
            <a:endParaRPr sz="1000">
              <a:solidFill>
                <a:srgbClr val="172B4D"/>
              </a:solidFill>
              <a:highlight>
                <a:srgbClr val="FFFFFF"/>
              </a:highlight>
              <a:latin typeface="Calibri"/>
              <a:ea typeface="Calibri"/>
              <a:cs typeface="Calibri"/>
              <a:sym typeface="Calibri"/>
            </a:endParaRPr>
          </a:p>
          <a:p>
            <a:pPr marL="457200" lvl="0" indent="-292100" algn="l" rtl="0">
              <a:lnSpc>
                <a:spcPct val="115000"/>
              </a:lnSpc>
              <a:spcBef>
                <a:spcPts val="0"/>
              </a:spcBef>
              <a:spcAft>
                <a:spcPts val="0"/>
              </a:spcAft>
              <a:buClr>
                <a:srgbClr val="172B4D"/>
              </a:buClr>
              <a:buSzPts val="1000"/>
              <a:buFont typeface="Calibri"/>
              <a:buChar char="●"/>
            </a:pPr>
            <a:r>
              <a:rPr lang="en" sz="1000">
                <a:solidFill>
                  <a:srgbClr val="172B4D"/>
                </a:solidFill>
                <a:highlight>
                  <a:srgbClr val="FFFFFF"/>
                </a:highlight>
                <a:latin typeface="Calibri"/>
                <a:ea typeface="Calibri"/>
                <a:cs typeface="Calibri"/>
                <a:sym typeface="Calibri"/>
              </a:rPr>
              <a:t>To facilitate development of international medication decision support, such as allergy checking and duplicate therapy checking, thereby reducing costs of maintenance and implementation</a:t>
            </a:r>
            <a:endParaRPr sz="1000">
              <a:solidFill>
                <a:srgbClr val="172B4D"/>
              </a:solidFill>
              <a:highlight>
                <a:srgbClr val="FFFFFF"/>
              </a:highlight>
              <a:latin typeface="Calibri"/>
              <a:ea typeface="Calibri"/>
              <a:cs typeface="Calibri"/>
              <a:sym typeface="Calibri"/>
            </a:endParaRPr>
          </a:p>
          <a:p>
            <a:pPr marL="457200" lvl="0" indent="-292100" algn="l" rtl="0">
              <a:lnSpc>
                <a:spcPct val="115000"/>
              </a:lnSpc>
              <a:spcBef>
                <a:spcPts val="0"/>
              </a:spcBef>
              <a:spcAft>
                <a:spcPts val="0"/>
              </a:spcAft>
              <a:buClr>
                <a:srgbClr val="172B4D"/>
              </a:buClr>
              <a:buSzPts val="1000"/>
              <a:buFont typeface="Calibri"/>
              <a:buChar char="●"/>
            </a:pPr>
            <a:r>
              <a:rPr lang="en" sz="1000">
                <a:solidFill>
                  <a:srgbClr val="172B4D"/>
                </a:solidFill>
                <a:highlight>
                  <a:srgbClr val="FFFFFF"/>
                </a:highlight>
                <a:latin typeface="Calibri"/>
                <a:ea typeface="Calibri"/>
                <a:cs typeface="Calibri"/>
                <a:sym typeface="Calibri"/>
              </a:rPr>
              <a:t>To support the use of a classifier on both international and national medicinal product concepts, to facilitate maintenance of the hierarchy</a:t>
            </a:r>
            <a:endParaRPr sz="1000">
              <a:solidFill>
                <a:srgbClr val="172B4D"/>
              </a:solidFill>
              <a:highlight>
                <a:srgbClr val="FFFFFF"/>
              </a:highlight>
              <a:latin typeface="Calibri"/>
              <a:ea typeface="Calibri"/>
              <a:cs typeface="Calibri"/>
              <a:sym typeface="Calibri"/>
            </a:endParaRPr>
          </a:p>
          <a:p>
            <a:pPr marL="457200" lvl="0" indent="-292100" algn="l" rtl="0">
              <a:lnSpc>
                <a:spcPct val="115000"/>
              </a:lnSpc>
              <a:spcBef>
                <a:spcPts val="0"/>
              </a:spcBef>
              <a:spcAft>
                <a:spcPts val="0"/>
              </a:spcAft>
              <a:buClr>
                <a:srgbClr val="172B4D"/>
              </a:buClr>
              <a:buSzPts val="1000"/>
              <a:buFont typeface="Calibri"/>
              <a:buChar char="●"/>
            </a:pPr>
            <a:r>
              <a:rPr lang="en" sz="1000">
                <a:solidFill>
                  <a:srgbClr val="172B4D"/>
                </a:solidFill>
                <a:highlight>
                  <a:srgbClr val="FFFFFF"/>
                </a:highlight>
                <a:latin typeface="Calibri"/>
                <a:ea typeface="Calibri"/>
                <a:cs typeface="Calibri"/>
                <a:sym typeface="Calibri"/>
              </a:rPr>
              <a:t>To support analysis of medication information in healthcare data for various research purposes</a:t>
            </a:r>
            <a:endParaRPr sz="1000">
              <a:solidFill>
                <a:srgbClr val="172B4D"/>
              </a:solidFill>
              <a:highlight>
                <a:srgbClr val="FFFFFF"/>
              </a:highlight>
              <a:latin typeface="Calibri"/>
              <a:ea typeface="Calibri"/>
              <a:cs typeface="Calibri"/>
              <a:sym typeface="Calibri"/>
            </a:endParaRPr>
          </a:p>
          <a:p>
            <a:pPr marL="457200" lvl="0" indent="-292100" algn="l" rtl="0">
              <a:lnSpc>
                <a:spcPct val="115000"/>
              </a:lnSpc>
              <a:spcBef>
                <a:spcPts val="0"/>
              </a:spcBef>
              <a:spcAft>
                <a:spcPts val="0"/>
              </a:spcAft>
              <a:buClr>
                <a:srgbClr val="172B4D"/>
              </a:buClr>
              <a:buSzPts val="1000"/>
              <a:buFont typeface="Calibri"/>
              <a:buChar char="●"/>
            </a:pPr>
            <a:r>
              <a:rPr lang="en" sz="1000">
                <a:solidFill>
                  <a:srgbClr val="172B4D"/>
                </a:solidFill>
                <a:highlight>
                  <a:srgbClr val="FFFFFF"/>
                </a:highlight>
                <a:latin typeface="Calibri"/>
                <a:ea typeface="Calibri"/>
                <a:cs typeface="Calibri"/>
                <a:sym typeface="Calibri"/>
              </a:rPr>
              <a:t>To provide medication concepts to support sufficiently defining concepts in other hierarchies within SNOMED CT</a:t>
            </a:r>
            <a:endParaRPr sz="1000">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pic>
        <p:nvPicPr>
          <p:cNvPr id="257" name="Google Shape;257;p46"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258" name="Google Shape;258;p46"/>
          <p:cNvSpPr/>
          <p:nvPr/>
        </p:nvSpPr>
        <p:spPr>
          <a:xfrm>
            <a:off x="1" y="0"/>
            <a:ext cx="8302500" cy="5143500"/>
          </a:xfrm>
          <a:prstGeom prst="rect">
            <a:avLst/>
          </a:prstGeom>
          <a:solidFill>
            <a:schemeClr val="dk2">
              <a:alpha val="6941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259" name="Google Shape;259;p46"/>
          <p:cNvSpPr txBox="1"/>
          <p:nvPr/>
        </p:nvSpPr>
        <p:spPr>
          <a:xfrm>
            <a:off x="762525" y="1655602"/>
            <a:ext cx="7049100" cy="2019000"/>
          </a:xfrm>
          <a:prstGeom prst="rect">
            <a:avLst/>
          </a:prstGeom>
          <a:noFill/>
          <a:ln>
            <a:noFill/>
          </a:ln>
        </p:spPr>
        <p:txBody>
          <a:bodyPr spcFirstLastPara="1" wrap="square" lIns="0" tIns="34275" rIns="68575" bIns="34275" anchor="t" anchorCtr="0">
            <a:noAutofit/>
          </a:bodyPr>
          <a:lstStyle/>
          <a:p>
            <a:pPr marL="457200" marR="0" lvl="0" indent="0" algn="l" rtl="0">
              <a:lnSpc>
                <a:spcPct val="100000"/>
              </a:lnSpc>
              <a:spcBef>
                <a:spcPts val="0"/>
              </a:spcBef>
              <a:spcAft>
                <a:spcPts val="0"/>
              </a:spcAft>
              <a:buClr>
                <a:srgbClr val="000000"/>
              </a:buClr>
              <a:buSzPts val="4100"/>
              <a:buFont typeface="Arial"/>
              <a:buNone/>
            </a:pPr>
            <a:r>
              <a:rPr lang="en" sz="4100" b="1">
                <a:solidFill>
                  <a:schemeClr val="lt1"/>
                </a:solidFill>
                <a:latin typeface="Trebuchet MS"/>
                <a:ea typeface="Trebuchet MS"/>
                <a:cs typeface="Trebuchet MS"/>
                <a:sym typeface="Trebuchet MS"/>
              </a:rPr>
              <a:t>The anti-infectives</a:t>
            </a:r>
            <a:endParaRPr sz="4100" b="1">
              <a:solidFill>
                <a:schemeClr val="lt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4100"/>
              <a:buFont typeface="Arial"/>
              <a:buNone/>
            </a:pPr>
            <a:endParaRPr sz="4100" b="1">
              <a:solidFill>
                <a:schemeClr val="lt1"/>
              </a:solidFill>
              <a:latin typeface="Trebuchet MS"/>
              <a:ea typeface="Trebuchet MS"/>
              <a:cs typeface="Trebuchet MS"/>
              <a:sym typeface="Trebuchet MS"/>
            </a:endParaRPr>
          </a:p>
        </p:txBody>
      </p:sp>
      <p:pic>
        <p:nvPicPr>
          <p:cNvPr id="260" name="Google Shape;260;p46"/>
          <p:cNvPicPr preferRelativeResize="0"/>
          <p:nvPr/>
        </p:nvPicPr>
        <p:blipFill rotWithShape="1">
          <a:blip r:embed="rId4">
            <a:alphaModFix/>
          </a:blip>
          <a:srcRect/>
          <a:stretch/>
        </p:blipFill>
        <p:spPr>
          <a:xfrm>
            <a:off x="685800" y="4694735"/>
            <a:ext cx="3801625" cy="24991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7"/>
          <p:cNvSpPr txBox="1">
            <a:spLocks noGrp="1"/>
          </p:cNvSpPr>
          <p:nvPr>
            <p:ph type="title"/>
          </p:nvPr>
        </p:nvSpPr>
        <p:spPr>
          <a:xfrm>
            <a:off x="628650" y="273848"/>
            <a:ext cx="7886700" cy="655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SzPts val="1400"/>
              <a:buNone/>
            </a:pPr>
            <a:r>
              <a:rPr lang="en" sz="3200" b="1">
                <a:solidFill>
                  <a:schemeClr val="dk2"/>
                </a:solidFill>
              </a:rPr>
              <a:t>The anti-infectives</a:t>
            </a:r>
            <a:endParaRPr sz="3200" b="1">
              <a:solidFill>
                <a:schemeClr val="dk2"/>
              </a:solidFill>
            </a:endParaRPr>
          </a:p>
        </p:txBody>
      </p:sp>
      <p:sp>
        <p:nvSpPr>
          <p:cNvPr id="267" name="Google Shape;267;p47"/>
          <p:cNvSpPr txBox="1">
            <a:spLocks noGrp="1"/>
          </p:cNvSpPr>
          <p:nvPr>
            <p:ph type="body" idx="1"/>
          </p:nvPr>
        </p:nvSpPr>
        <p:spPr>
          <a:xfrm>
            <a:off x="628650" y="1216822"/>
            <a:ext cx="7886700" cy="1542600"/>
          </a:xfrm>
          <a:prstGeom prst="rect">
            <a:avLst/>
          </a:prstGeom>
          <a:noFill/>
          <a:ln>
            <a:noFill/>
          </a:ln>
        </p:spPr>
        <p:txBody>
          <a:bodyPr spcFirstLastPara="1" wrap="square" lIns="68575" tIns="34275" rIns="68575" bIns="34275" anchor="t" anchorCtr="0">
            <a:normAutofit/>
          </a:bodyPr>
          <a:lstStyle/>
          <a:p>
            <a:pPr marL="342900" lvl="0" indent="-266700" algn="l" rtl="0">
              <a:lnSpc>
                <a:spcPct val="115000"/>
              </a:lnSpc>
              <a:spcBef>
                <a:spcPts val="0"/>
              </a:spcBef>
              <a:spcAft>
                <a:spcPts val="0"/>
              </a:spcAft>
              <a:buClr>
                <a:schemeClr val="dk2"/>
              </a:buClr>
              <a:buSzPts val="1600"/>
              <a:buChar char="●"/>
            </a:pPr>
            <a:r>
              <a:rPr lang="en" sz="1600" u="sng">
                <a:solidFill>
                  <a:schemeClr val="hlink"/>
                </a:solidFill>
                <a:highlight>
                  <a:srgbClr val="FFFFFF"/>
                </a:highlight>
                <a:latin typeface="Arial"/>
                <a:ea typeface="Arial"/>
                <a:cs typeface="Arial"/>
                <a:sym typeface="Arial"/>
                <a:hlinkClick r:id="rId3"/>
              </a:rPr>
              <a:t>https://docs.google.com/spreadsheets/d/1tTdjlWNWtX4qZhbvE45r5U2ylAdirOjn/edit#gid=1320004122</a:t>
            </a:r>
            <a:r>
              <a:rPr lang="en" sz="1600">
                <a:highlight>
                  <a:srgbClr val="FFFFFF"/>
                </a:highlight>
                <a:latin typeface="Arial"/>
                <a:ea typeface="Arial"/>
                <a:cs typeface="Arial"/>
                <a:sym typeface="Arial"/>
              </a:rPr>
              <a:t> </a:t>
            </a:r>
            <a:endParaRPr sz="1600">
              <a:highlight>
                <a:srgbClr val="FFFFFF"/>
              </a:highlight>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pic>
        <p:nvPicPr>
          <p:cNvPr id="272" name="Google Shape;272;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73" name="Google Shape;273;p48"/>
          <p:cNvSpPr txBox="1"/>
          <p:nvPr/>
        </p:nvSpPr>
        <p:spPr>
          <a:xfrm>
            <a:off x="1647968" y="1877717"/>
            <a:ext cx="2924032" cy="1388067"/>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74" name="Google Shape;274;p48"/>
          <p:cNvSpPr txBox="1"/>
          <p:nvPr/>
        </p:nvSpPr>
        <p:spPr>
          <a:xfrm>
            <a:off x="4960950" y="0"/>
            <a:ext cx="3970800" cy="5143500"/>
          </a:xfrm>
          <a:prstGeom prst="rect">
            <a:avLst/>
          </a:prstGeom>
          <a:noFill/>
          <a:ln>
            <a:noFill/>
          </a:ln>
        </p:spPr>
        <p:txBody>
          <a:bodyPr spcFirstLastPara="1" wrap="square" lIns="68575" tIns="34275" rIns="68575" bIns="34275" anchor="ctr" anchorCtr="0">
            <a:noAutofit/>
          </a:bodyPr>
          <a:lstStyle/>
          <a:p>
            <a:pPr marL="419100" marR="0" lvl="0" indent="-368300" algn="l" rtl="0">
              <a:lnSpc>
                <a:spcPct val="150000"/>
              </a:lnSpc>
              <a:spcBef>
                <a:spcPts val="800"/>
              </a:spcBef>
              <a:spcAft>
                <a:spcPts val="0"/>
              </a:spcAft>
              <a:buClr>
                <a:srgbClr val="00B0F0"/>
              </a:buClr>
              <a:buSzPts val="2000"/>
              <a:buFont typeface="Arial"/>
              <a:buChar char="•"/>
            </a:pPr>
            <a:r>
              <a:rPr lang="en" sz="1800" b="1" i="0" u="none" strike="noStrike" cap="none">
                <a:solidFill>
                  <a:schemeClr val="dk1"/>
                </a:solidFill>
                <a:latin typeface="Trebuchet MS"/>
                <a:ea typeface="Trebuchet MS"/>
                <a:cs typeface="Trebuchet MS"/>
                <a:sym typeface="Trebuchet MS"/>
              </a:rPr>
              <a:t>Next meeting - </a:t>
            </a:r>
            <a:r>
              <a:rPr lang="en" sz="1800" b="1" i="1" u="none" strike="noStrike" cap="none">
                <a:solidFill>
                  <a:schemeClr val="dk1"/>
                </a:solidFill>
                <a:latin typeface="Trebuchet MS"/>
                <a:ea typeface="Trebuchet MS"/>
                <a:cs typeface="Trebuchet MS"/>
                <a:sym typeface="Trebuchet MS"/>
              </a:rPr>
              <a:t>Thursday 26th January </a:t>
            </a:r>
            <a:endParaRPr sz="1800" b="1" i="1">
              <a:solidFill>
                <a:schemeClr val="dk1"/>
              </a:solidFill>
              <a:latin typeface="Trebuchet MS"/>
              <a:ea typeface="Trebuchet MS"/>
              <a:cs typeface="Trebuchet MS"/>
              <a:sym typeface="Trebuchet MS"/>
            </a:endParaRPr>
          </a:p>
          <a:p>
            <a:pPr marL="914400" marR="0" lvl="1" indent="-317500" algn="l" rtl="0">
              <a:lnSpc>
                <a:spcPct val="150000"/>
              </a:lnSpc>
              <a:spcBef>
                <a:spcPts val="800"/>
              </a:spcBef>
              <a:spcAft>
                <a:spcPts val="0"/>
              </a:spcAft>
              <a:buClr>
                <a:schemeClr val="dk2"/>
              </a:buClr>
              <a:buSzPts val="1400"/>
              <a:buFont typeface="Trebuchet MS"/>
              <a:buChar char="○"/>
            </a:pPr>
            <a:r>
              <a:rPr lang="en">
                <a:solidFill>
                  <a:schemeClr val="dk1"/>
                </a:solidFill>
                <a:latin typeface="Trebuchet MS"/>
                <a:ea typeface="Trebuchet MS"/>
                <a:cs typeface="Trebuchet MS"/>
                <a:sym typeface="Trebuchet MS"/>
              </a:rPr>
              <a:t>The content request process for this project</a:t>
            </a:r>
            <a:endParaRPr>
              <a:solidFill>
                <a:schemeClr val="dk1"/>
              </a:solidFill>
              <a:latin typeface="Trebuchet MS"/>
              <a:ea typeface="Trebuchet MS"/>
              <a:cs typeface="Trebuchet MS"/>
              <a:sym typeface="Trebuchet MS"/>
            </a:endParaRPr>
          </a:p>
          <a:p>
            <a:pPr marL="0" lvl="0" indent="0" algn="l" rtl="0">
              <a:lnSpc>
                <a:spcPct val="150000"/>
              </a:lnSpc>
              <a:spcBef>
                <a:spcPts val="800"/>
              </a:spcBef>
              <a:spcAft>
                <a:spcPts val="0"/>
              </a:spcAft>
              <a:buNone/>
            </a:pPr>
            <a:r>
              <a:rPr lang="en" sz="1800" b="1" i="1">
                <a:solidFill>
                  <a:schemeClr val="dk1"/>
                </a:solidFill>
                <a:latin typeface="Trebuchet MS"/>
                <a:ea typeface="Trebuchet MS"/>
                <a:cs typeface="Trebuchet MS"/>
                <a:sym typeface="Trebuchet MS"/>
              </a:rPr>
              <a:t>Alternating times:</a:t>
            </a:r>
            <a:endParaRPr sz="1800" b="1" i="1">
              <a:solidFill>
                <a:schemeClr val="dk1"/>
              </a:solidFill>
              <a:latin typeface="Trebuchet MS"/>
              <a:ea typeface="Trebuchet MS"/>
              <a:cs typeface="Trebuchet MS"/>
              <a:sym typeface="Trebuchet MS"/>
            </a:endParaRPr>
          </a:p>
          <a:p>
            <a:pPr marL="457200" lvl="0" indent="-342900" algn="l" rtl="0">
              <a:lnSpc>
                <a:spcPct val="115000"/>
              </a:lnSpc>
              <a:spcBef>
                <a:spcPts val="0"/>
              </a:spcBef>
              <a:spcAft>
                <a:spcPts val="0"/>
              </a:spcAft>
              <a:buClr>
                <a:schemeClr val="dk1"/>
              </a:buClr>
              <a:buSzPts val="1800"/>
              <a:buFont typeface="Trebuchet MS"/>
              <a:buChar char="•"/>
            </a:pPr>
            <a:r>
              <a:rPr lang="en" sz="900">
                <a:latin typeface="Helvetica Neue"/>
                <a:ea typeface="Helvetica Neue"/>
                <a:cs typeface="Helvetica Neue"/>
                <a:sym typeface="Helvetica Neue"/>
              </a:rPr>
              <a:t>UTC: Thu Jan 26, 20:00 / 8:00 pm</a:t>
            </a:r>
            <a:endParaRPr sz="900">
              <a:latin typeface="Helvetica Neue"/>
              <a:ea typeface="Helvetica Neue"/>
              <a:cs typeface="Helvetica Neue"/>
              <a:sym typeface="Helvetica Neue"/>
            </a:endParaRPr>
          </a:p>
          <a:p>
            <a:pPr marL="457200" lvl="0" indent="0" algn="l" rtl="0">
              <a:lnSpc>
                <a:spcPct val="115000"/>
              </a:lnSpc>
              <a:spcBef>
                <a:spcPts val="0"/>
              </a:spcBef>
              <a:spcAft>
                <a:spcPts val="0"/>
              </a:spcAft>
              <a:buNone/>
            </a:pPr>
            <a:r>
              <a:rPr lang="en" sz="900">
                <a:latin typeface="Helvetica Neue"/>
                <a:ea typeface="Helvetica Neue"/>
                <a:cs typeface="Helvetica Neue"/>
                <a:sym typeface="Helvetica Neue"/>
              </a:rPr>
              <a:t>UTC: Thu Feb 23, 11:00 / 11:00 am</a:t>
            </a:r>
            <a:endParaRPr>
              <a:solidFill>
                <a:schemeClr val="dk1"/>
              </a:solidFill>
              <a:latin typeface="Trebuchet MS"/>
              <a:ea typeface="Trebuchet MS"/>
              <a:cs typeface="Trebuchet MS"/>
              <a:sym typeface="Trebuchet MS"/>
            </a:endParaRPr>
          </a:p>
        </p:txBody>
      </p:sp>
      <p:sp>
        <p:nvSpPr>
          <p:cNvPr id="275" name="Google Shape;275;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18</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280" name="Google Shape;280;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81" name="Google Shape;281;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282" name="Google Shape;282;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283" name="Google Shape;283;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284" name="Google Shape;284;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285" name="Google Shape;285;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286" name="Google Shape;286;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287" name="Google Shape;287;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288" name="Google Shape;288;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289" name="Google Shape;289;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p32"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36" name="Google Shape;136;p32"/>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37" name="Google Shape;137;p32"/>
          <p:cNvSpPr txBox="1"/>
          <p:nvPr/>
        </p:nvSpPr>
        <p:spPr>
          <a:xfrm>
            <a:off x="4667375" y="910850"/>
            <a:ext cx="4280400" cy="32334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chemeClr val="dk2"/>
              </a:buClr>
              <a:buSzPts val="1500"/>
              <a:buAutoNum type="arabicPeriod"/>
            </a:pPr>
            <a:r>
              <a:rPr lang="en" sz="1500" b="0" i="0" u="none" strike="noStrike" cap="none">
                <a:solidFill>
                  <a:schemeClr val="dk1"/>
                </a:solidFill>
                <a:latin typeface="Trebuchet MS"/>
                <a:ea typeface="Trebuchet MS"/>
                <a:cs typeface="Trebuchet MS"/>
                <a:sym typeface="Trebuchet MS"/>
              </a:rPr>
              <a:t>Welcome and Objectives</a:t>
            </a:r>
            <a:endParaRPr sz="1500" b="0" i="0" u="none" strike="noStrike" cap="none">
              <a:solidFill>
                <a:schemeClr val="dk1"/>
              </a:solidFill>
              <a:latin typeface="Trebuchet MS"/>
              <a:ea typeface="Trebuchet MS"/>
              <a:cs typeface="Trebuchet MS"/>
              <a:sym typeface="Trebuchet MS"/>
            </a:endParaRPr>
          </a:p>
          <a:p>
            <a:pPr marL="419100" marR="0" lvl="0" indent="-336550" algn="l" rtl="0">
              <a:lnSpc>
                <a:spcPct val="150000"/>
              </a:lnSpc>
              <a:spcBef>
                <a:spcPts val="800"/>
              </a:spcBef>
              <a:spcAft>
                <a:spcPts val="0"/>
              </a:spcAft>
              <a:buClr>
                <a:schemeClr val="dk2"/>
              </a:buClr>
              <a:buSzPts val="1500"/>
              <a:buFont typeface="Trebuchet MS"/>
              <a:buAutoNum type="arabicPeriod"/>
            </a:pPr>
            <a:r>
              <a:rPr lang="en" sz="1500">
                <a:solidFill>
                  <a:schemeClr val="dk1"/>
                </a:solidFill>
                <a:latin typeface="Trebuchet MS"/>
                <a:ea typeface="Trebuchet MS"/>
                <a:cs typeface="Trebuchet MS"/>
                <a:sym typeface="Trebuchet MS"/>
              </a:rPr>
              <a:t>Introduction and Discussion of Suggested Work Process</a:t>
            </a:r>
            <a:endParaRPr sz="1500">
              <a:solidFill>
                <a:schemeClr val="dk1"/>
              </a:solidFill>
              <a:latin typeface="Trebuchet MS"/>
              <a:ea typeface="Trebuchet MS"/>
              <a:cs typeface="Trebuchet MS"/>
              <a:sym typeface="Trebuchet MS"/>
            </a:endParaRPr>
          </a:p>
          <a:p>
            <a:pPr marL="914400" marR="0" lvl="1" indent="-323850" algn="l" rtl="0">
              <a:lnSpc>
                <a:spcPct val="150000"/>
              </a:lnSpc>
              <a:spcBef>
                <a:spcPts val="800"/>
              </a:spcBef>
              <a:spcAft>
                <a:spcPts val="0"/>
              </a:spcAft>
              <a:buClr>
                <a:schemeClr val="dk1"/>
              </a:buClr>
              <a:buSzPts val="1500"/>
              <a:buFont typeface="Trebuchet MS"/>
              <a:buChar char="○"/>
            </a:pPr>
            <a:r>
              <a:rPr lang="en" sz="1500">
                <a:solidFill>
                  <a:schemeClr val="dk1"/>
                </a:solidFill>
                <a:latin typeface="Trebuchet MS"/>
                <a:ea typeface="Trebuchet MS"/>
                <a:cs typeface="Trebuchet MS"/>
                <a:sym typeface="Trebuchet MS"/>
              </a:rPr>
              <a:t>To include “what we’ve done so far”</a:t>
            </a:r>
            <a:endParaRPr sz="1500">
              <a:solidFill>
                <a:schemeClr val="dk1"/>
              </a:solidFill>
              <a:latin typeface="Trebuchet MS"/>
              <a:ea typeface="Trebuchet MS"/>
              <a:cs typeface="Trebuchet MS"/>
              <a:sym typeface="Trebuchet MS"/>
            </a:endParaRPr>
          </a:p>
          <a:p>
            <a:pPr marL="914400" marR="0" lvl="1" indent="-323850" algn="l" rtl="0">
              <a:lnSpc>
                <a:spcPct val="150000"/>
              </a:lnSpc>
              <a:spcBef>
                <a:spcPts val="800"/>
              </a:spcBef>
              <a:spcAft>
                <a:spcPts val="0"/>
              </a:spcAft>
              <a:buClr>
                <a:schemeClr val="dk1"/>
              </a:buClr>
              <a:buSzPts val="1500"/>
              <a:buFont typeface="Trebuchet MS"/>
              <a:buChar char="○"/>
            </a:pPr>
            <a:r>
              <a:rPr lang="en" sz="1500">
                <a:solidFill>
                  <a:schemeClr val="dk1"/>
                </a:solidFill>
                <a:latin typeface="Trebuchet MS"/>
                <a:ea typeface="Trebuchet MS"/>
                <a:cs typeface="Trebuchet MS"/>
                <a:sym typeface="Trebuchet MS"/>
              </a:rPr>
              <a:t>Specific topics for discussion</a:t>
            </a:r>
            <a:endParaRPr sz="1500">
              <a:solidFill>
                <a:schemeClr val="dk1"/>
              </a:solidFill>
              <a:latin typeface="Trebuchet MS"/>
              <a:ea typeface="Trebuchet MS"/>
              <a:cs typeface="Trebuchet MS"/>
              <a:sym typeface="Trebuchet MS"/>
            </a:endParaRPr>
          </a:p>
          <a:p>
            <a:pPr marL="419100" marR="0" lvl="0" indent="-336550" algn="l" rtl="0">
              <a:lnSpc>
                <a:spcPct val="150000"/>
              </a:lnSpc>
              <a:spcBef>
                <a:spcPts val="300"/>
              </a:spcBef>
              <a:spcAft>
                <a:spcPts val="0"/>
              </a:spcAft>
              <a:buClr>
                <a:schemeClr val="dk2"/>
              </a:buClr>
              <a:buSzPts val="1500"/>
              <a:buAutoNum type="arabicPeriod"/>
            </a:pPr>
            <a:r>
              <a:rPr lang="en" sz="1500">
                <a:solidFill>
                  <a:schemeClr val="dk1"/>
                </a:solidFill>
                <a:latin typeface="Trebuchet MS"/>
                <a:ea typeface="Trebuchet MS"/>
                <a:cs typeface="Trebuchet MS"/>
                <a:sym typeface="Trebuchet MS"/>
              </a:rPr>
              <a:t>The Anti-Infectives</a:t>
            </a:r>
            <a:endParaRPr sz="1500">
              <a:solidFill>
                <a:schemeClr val="dk1"/>
              </a:solidFill>
              <a:latin typeface="Trebuchet MS"/>
              <a:ea typeface="Trebuchet MS"/>
              <a:cs typeface="Trebuchet MS"/>
              <a:sym typeface="Trebuchet MS"/>
            </a:endParaRPr>
          </a:p>
          <a:p>
            <a:pPr marL="419100" marR="0" lvl="0" indent="-336550" algn="l" rtl="0">
              <a:lnSpc>
                <a:spcPct val="150000"/>
              </a:lnSpc>
              <a:spcBef>
                <a:spcPts val="300"/>
              </a:spcBef>
              <a:spcAft>
                <a:spcPts val="0"/>
              </a:spcAft>
              <a:buClr>
                <a:schemeClr val="dk2"/>
              </a:buClr>
              <a:buSzPts val="1500"/>
              <a:buAutoNum type="arabicPeriod"/>
            </a:pPr>
            <a:r>
              <a:rPr lang="en" sz="1500">
                <a:solidFill>
                  <a:schemeClr val="dk1"/>
                </a:solidFill>
                <a:latin typeface="Trebuchet MS"/>
                <a:ea typeface="Trebuchet MS"/>
                <a:cs typeface="Trebuchet MS"/>
                <a:sym typeface="Trebuchet MS"/>
              </a:rPr>
              <a:t>Drug Content Analysis Group</a:t>
            </a:r>
            <a:endParaRPr sz="1500">
              <a:solidFill>
                <a:schemeClr val="dk1"/>
              </a:solidFill>
              <a:latin typeface="Trebuchet MS"/>
              <a:ea typeface="Trebuchet MS"/>
              <a:cs typeface="Trebuchet MS"/>
              <a:sym typeface="Trebuchet MS"/>
            </a:endParaRPr>
          </a:p>
          <a:p>
            <a:pPr marL="419100" marR="0" lvl="0" indent="-336550" algn="l" rtl="0">
              <a:lnSpc>
                <a:spcPct val="150000"/>
              </a:lnSpc>
              <a:spcBef>
                <a:spcPts val="300"/>
              </a:spcBef>
              <a:spcAft>
                <a:spcPts val="0"/>
              </a:spcAft>
              <a:buClr>
                <a:schemeClr val="dk2"/>
              </a:buClr>
              <a:buSzPts val="1500"/>
              <a:buAutoNum type="arabicPeriod"/>
            </a:pPr>
            <a:r>
              <a:rPr lang="en" sz="1500" b="0" i="0" u="none" strike="noStrike" cap="none">
                <a:solidFill>
                  <a:schemeClr val="dk1"/>
                </a:solidFill>
                <a:latin typeface="Trebuchet MS"/>
                <a:ea typeface="Trebuchet MS"/>
                <a:cs typeface="Trebuchet MS"/>
                <a:sym typeface="Trebuchet MS"/>
              </a:rPr>
              <a:t>Next meeting - </a:t>
            </a:r>
            <a:r>
              <a:rPr lang="en" sz="1500">
                <a:solidFill>
                  <a:schemeClr val="dk1"/>
                </a:solidFill>
                <a:latin typeface="Trebuchet MS"/>
                <a:ea typeface="Trebuchet MS"/>
                <a:cs typeface="Trebuchet MS"/>
                <a:sym typeface="Trebuchet MS"/>
              </a:rPr>
              <a:t>?</a:t>
            </a:r>
            <a:endParaRPr sz="1100" b="0" i="0" u="none" strike="noStrike" cap="none">
              <a:solidFill>
                <a:srgbClr val="000000"/>
              </a:solidFill>
              <a:latin typeface="Arial"/>
              <a:ea typeface="Arial"/>
              <a:cs typeface="Arial"/>
              <a:sym typeface="Arial"/>
            </a:endParaRPr>
          </a:p>
        </p:txBody>
      </p:sp>
      <p:sp>
        <p:nvSpPr>
          <p:cNvPr id="138" name="Google Shape;138;p32"/>
          <p:cNvSpPr/>
          <p:nvPr/>
        </p:nvSpPr>
        <p:spPr>
          <a:xfrm>
            <a:off x="4895375" y="4328150"/>
            <a:ext cx="4052400" cy="62670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500" b="1" u="sng">
                <a:solidFill>
                  <a:schemeClr val="hlink"/>
                </a:solidFill>
                <a:latin typeface="Trebuchet MS"/>
                <a:ea typeface="Trebuchet MS"/>
                <a:cs typeface="Trebuchet MS"/>
                <a:sym typeface="Trebuchet MS"/>
                <a:hlinkClick r:id="rId4"/>
              </a:rPr>
              <a:t>https://confluence.ihtsdotools.org/display/USRG/Drug+Content+Analysis+Project</a:t>
            </a:r>
            <a:r>
              <a:rPr lang="en" sz="1500" b="1">
                <a:solidFill>
                  <a:srgbClr val="FF0000"/>
                </a:solidFill>
                <a:latin typeface="Trebuchet MS"/>
                <a:ea typeface="Trebuchet MS"/>
                <a:cs typeface="Trebuchet MS"/>
                <a:sym typeface="Trebuchet MS"/>
              </a:rPr>
              <a:t> </a:t>
            </a:r>
            <a:endParaRPr sz="1800" b="1" i="0" u="none" strike="noStrike" cap="none">
              <a:solidFill>
                <a:srgbClr val="FF0000"/>
              </a:solidFill>
              <a:latin typeface="Trebuchet MS"/>
              <a:ea typeface="Trebuchet MS"/>
              <a:cs typeface="Trebuchet MS"/>
              <a:sym typeface="Trebuchet M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33"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45" name="Google Shape;145;p33"/>
          <p:cNvSpPr/>
          <p:nvPr/>
        </p:nvSpPr>
        <p:spPr>
          <a:xfrm>
            <a:off x="1" y="0"/>
            <a:ext cx="8302500" cy="5143500"/>
          </a:xfrm>
          <a:prstGeom prst="rect">
            <a:avLst/>
          </a:prstGeom>
          <a:solidFill>
            <a:schemeClr val="dk2">
              <a:alpha val="6941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46" name="Google Shape;146;p33"/>
          <p:cNvSpPr txBox="1"/>
          <p:nvPr/>
        </p:nvSpPr>
        <p:spPr>
          <a:xfrm>
            <a:off x="762525" y="1944525"/>
            <a:ext cx="7049100" cy="1989300"/>
          </a:xfrm>
          <a:prstGeom prst="rect">
            <a:avLst/>
          </a:prstGeom>
          <a:noFill/>
          <a:ln>
            <a:noFill/>
          </a:ln>
        </p:spPr>
        <p:txBody>
          <a:bodyPr spcFirstLastPara="1" wrap="square" lIns="0" tIns="34275" rIns="68575" bIns="34275" anchor="t" anchorCtr="0">
            <a:noAutofit/>
          </a:bodyPr>
          <a:lstStyle/>
          <a:p>
            <a:pPr marL="457200" marR="0" lvl="0" indent="0" algn="l" rtl="0">
              <a:lnSpc>
                <a:spcPct val="100000"/>
              </a:lnSpc>
              <a:spcBef>
                <a:spcPts val="0"/>
              </a:spcBef>
              <a:spcAft>
                <a:spcPts val="0"/>
              </a:spcAft>
              <a:buClr>
                <a:srgbClr val="000000"/>
              </a:buClr>
              <a:buSzPts val="4100"/>
              <a:buFont typeface="Arial"/>
              <a:buNone/>
            </a:pPr>
            <a:r>
              <a:rPr lang="en" sz="4100" b="1">
                <a:solidFill>
                  <a:schemeClr val="lt1"/>
                </a:solidFill>
                <a:latin typeface="Trebuchet MS"/>
                <a:ea typeface="Trebuchet MS"/>
                <a:cs typeface="Trebuchet MS"/>
                <a:sym typeface="Trebuchet MS"/>
              </a:rPr>
              <a:t>Welcome and Objectives</a:t>
            </a:r>
            <a:endParaRPr sz="4100" b="1">
              <a:solidFill>
                <a:schemeClr val="lt1"/>
              </a:solidFill>
              <a:latin typeface="Trebuchet MS"/>
              <a:ea typeface="Trebuchet MS"/>
              <a:cs typeface="Trebuchet MS"/>
              <a:sym typeface="Trebuchet MS"/>
            </a:endParaRPr>
          </a:p>
        </p:txBody>
      </p:sp>
      <p:pic>
        <p:nvPicPr>
          <p:cNvPr id="147" name="Google Shape;147;p33"/>
          <p:cNvPicPr preferRelativeResize="0"/>
          <p:nvPr/>
        </p:nvPicPr>
        <p:blipFill rotWithShape="1">
          <a:blip r:embed="rId4">
            <a:alphaModFix/>
          </a:blip>
          <a:srcRect/>
          <a:stretch/>
        </p:blipFill>
        <p:spPr>
          <a:xfrm>
            <a:off x="685800" y="4694735"/>
            <a:ext cx="3801625" cy="2499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34"/>
          <p:cNvSpPr txBox="1">
            <a:spLocks noGrp="1"/>
          </p:cNvSpPr>
          <p:nvPr>
            <p:ph type="title"/>
          </p:nvPr>
        </p:nvSpPr>
        <p:spPr>
          <a:xfrm>
            <a:off x="628650" y="273848"/>
            <a:ext cx="7886700" cy="655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SzPts val="1400"/>
              <a:buNone/>
            </a:pPr>
            <a:r>
              <a:rPr lang="en" sz="3200" b="1">
                <a:solidFill>
                  <a:schemeClr val="dk2"/>
                </a:solidFill>
              </a:rPr>
              <a:t>Welcome and Objectives</a:t>
            </a:r>
            <a:endParaRPr sz="3200" b="1">
              <a:solidFill>
                <a:schemeClr val="dk2"/>
              </a:solidFill>
            </a:endParaRPr>
          </a:p>
        </p:txBody>
      </p:sp>
      <p:sp>
        <p:nvSpPr>
          <p:cNvPr id="154" name="Google Shape;154;p34"/>
          <p:cNvSpPr txBox="1">
            <a:spLocks noGrp="1"/>
          </p:cNvSpPr>
          <p:nvPr>
            <p:ph type="body" idx="1"/>
          </p:nvPr>
        </p:nvSpPr>
        <p:spPr>
          <a:xfrm>
            <a:off x="628650" y="1216822"/>
            <a:ext cx="7886700" cy="1542600"/>
          </a:xfrm>
          <a:prstGeom prst="rect">
            <a:avLst/>
          </a:prstGeom>
          <a:noFill/>
          <a:ln>
            <a:noFill/>
          </a:ln>
        </p:spPr>
        <p:txBody>
          <a:bodyPr spcFirstLastPara="1" wrap="square" lIns="68575" tIns="34275" rIns="68575" bIns="34275" anchor="t" anchorCtr="0">
            <a:normAutofit/>
          </a:bodyPr>
          <a:lstStyle/>
          <a:p>
            <a:pPr marL="342900" lvl="0" indent="-266700" algn="l" rtl="0">
              <a:lnSpc>
                <a:spcPct val="115000"/>
              </a:lnSpc>
              <a:spcBef>
                <a:spcPts val="0"/>
              </a:spcBef>
              <a:spcAft>
                <a:spcPts val="0"/>
              </a:spcAft>
              <a:buClr>
                <a:schemeClr val="dk2"/>
              </a:buClr>
              <a:buSzPts val="1600"/>
              <a:buChar char="●"/>
            </a:pPr>
            <a:r>
              <a:rPr lang="en" sz="1600">
                <a:highlight>
                  <a:srgbClr val="FFFFFF"/>
                </a:highlight>
                <a:latin typeface="Arial"/>
                <a:ea typeface="Arial"/>
                <a:cs typeface="Arial"/>
                <a:sym typeface="Arial"/>
              </a:rPr>
              <a:t>In response to discussions about gaps in content</a:t>
            </a:r>
            <a:endParaRPr sz="1600">
              <a:highlight>
                <a:srgbClr val="FFFFFF"/>
              </a:highlight>
              <a:latin typeface="Arial"/>
              <a:ea typeface="Arial"/>
              <a:cs typeface="Arial"/>
              <a:sym typeface="Arial"/>
            </a:endParaRPr>
          </a:p>
          <a:p>
            <a:pPr marL="342900" lvl="0" indent="-266700" algn="l" rtl="0">
              <a:lnSpc>
                <a:spcPct val="115000"/>
              </a:lnSpc>
              <a:spcBef>
                <a:spcPts val="0"/>
              </a:spcBef>
              <a:spcAft>
                <a:spcPts val="0"/>
              </a:spcAft>
              <a:buClr>
                <a:schemeClr val="dk2"/>
              </a:buClr>
              <a:buSzPts val="1600"/>
              <a:buFont typeface="Arial"/>
              <a:buChar char="●"/>
            </a:pPr>
            <a:r>
              <a:rPr lang="en" sz="1600">
                <a:highlight>
                  <a:srgbClr val="FFFFFF"/>
                </a:highlight>
                <a:latin typeface="Arial"/>
                <a:ea typeface="Arial"/>
                <a:cs typeface="Arial"/>
                <a:sym typeface="Arial"/>
              </a:rPr>
              <a:t>Improve the content in the Medicinal product hierarchy</a:t>
            </a:r>
            <a:endParaRPr sz="1600">
              <a:highlight>
                <a:srgbClr val="FFFFFF"/>
              </a:highlight>
              <a:latin typeface="Arial"/>
              <a:ea typeface="Arial"/>
              <a:cs typeface="Arial"/>
              <a:sym typeface="Arial"/>
            </a:endParaRPr>
          </a:p>
          <a:p>
            <a:pPr marL="342900" lvl="0" indent="-266700" algn="l" rtl="0">
              <a:lnSpc>
                <a:spcPct val="115000"/>
              </a:lnSpc>
              <a:spcBef>
                <a:spcPts val="0"/>
              </a:spcBef>
              <a:spcAft>
                <a:spcPts val="0"/>
              </a:spcAft>
              <a:buClr>
                <a:schemeClr val="dk2"/>
              </a:buClr>
              <a:buSzPts val="1600"/>
              <a:buFont typeface="Arial"/>
              <a:buChar char="●"/>
            </a:pPr>
            <a:r>
              <a:rPr lang="en" sz="1600">
                <a:highlight>
                  <a:srgbClr val="FFFFFF"/>
                </a:highlight>
                <a:latin typeface="Arial"/>
                <a:ea typeface="Arial"/>
                <a:cs typeface="Arial"/>
                <a:sym typeface="Arial"/>
              </a:rPr>
              <a:t>Create an efficient process to identify and author content</a:t>
            </a:r>
            <a:endParaRPr sz="1600">
              <a:highlight>
                <a:srgbClr val="FFFFFF"/>
              </a:highlight>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Google Shape;160;p35"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61" name="Google Shape;161;p35"/>
          <p:cNvSpPr/>
          <p:nvPr/>
        </p:nvSpPr>
        <p:spPr>
          <a:xfrm>
            <a:off x="1" y="0"/>
            <a:ext cx="8302500" cy="5143500"/>
          </a:xfrm>
          <a:prstGeom prst="rect">
            <a:avLst/>
          </a:prstGeom>
          <a:solidFill>
            <a:schemeClr val="dk2">
              <a:alpha val="6941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62" name="Google Shape;162;p35"/>
          <p:cNvSpPr txBox="1"/>
          <p:nvPr/>
        </p:nvSpPr>
        <p:spPr>
          <a:xfrm>
            <a:off x="762525" y="1655602"/>
            <a:ext cx="7049100" cy="2019000"/>
          </a:xfrm>
          <a:prstGeom prst="rect">
            <a:avLst/>
          </a:prstGeom>
          <a:noFill/>
          <a:ln>
            <a:noFill/>
          </a:ln>
        </p:spPr>
        <p:txBody>
          <a:bodyPr spcFirstLastPara="1" wrap="square" lIns="0" tIns="34275" rIns="68575" bIns="34275" anchor="t" anchorCtr="0">
            <a:noAutofit/>
          </a:bodyPr>
          <a:lstStyle/>
          <a:p>
            <a:pPr marL="457200" marR="0" lvl="0" indent="0" algn="l" rtl="0">
              <a:lnSpc>
                <a:spcPct val="100000"/>
              </a:lnSpc>
              <a:spcBef>
                <a:spcPts val="0"/>
              </a:spcBef>
              <a:spcAft>
                <a:spcPts val="0"/>
              </a:spcAft>
              <a:buClr>
                <a:srgbClr val="000000"/>
              </a:buClr>
              <a:buSzPts val="4100"/>
              <a:buFont typeface="Arial"/>
              <a:buNone/>
            </a:pPr>
            <a:r>
              <a:rPr lang="en" sz="4100" b="1">
                <a:solidFill>
                  <a:schemeClr val="lt1"/>
                </a:solidFill>
                <a:latin typeface="Trebuchet MS"/>
                <a:ea typeface="Trebuchet MS"/>
                <a:cs typeface="Trebuchet MS"/>
                <a:sym typeface="Trebuchet MS"/>
              </a:rPr>
              <a:t>Introduction and Discussion of Suggested Work Process</a:t>
            </a:r>
            <a:endParaRPr sz="4100" b="1">
              <a:solidFill>
                <a:schemeClr val="lt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4100"/>
              <a:buFont typeface="Arial"/>
              <a:buNone/>
            </a:pPr>
            <a:endParaRPr sz="4100" b="1">
              <a:solidFill>
                <a:schemeClr val="lt1"/>
              </a:solidFill>
              <a:latin typeface="Trebuchet MS"/>
              <a:ea typeface="Trebuchet MS"/>
              <a:cs typeface="Trebuchet MS"/>
              <a:sym typeface="Trebuchet MS"/>
            </a:endParaRPr>
          </a:p>
        </p:txBody>
      </p:sp>
      <p:pic>
        <p:nvPicPr>
          <p:cNvPr id="163" name="Google Shape;163;p35"/>
          <p:cNvPicPr preferRelativeResize="0"/>
          <p:nvPr/>
        </p:nvPicPr>
        <p:blipFill rotWithShape="1">
          <a:blip r:embed="rId4">
            <a:alphaModFix/>
          </a:blip>
          <a:srcRect/>
          <a:stretch/>
        </p:blipFill>
        <p:spPr>
          <a:xfrm>
            <a:off x="685800" y="4694735"/>
            <a:ext cx="3801625" cy="24991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6"/>
          <p:cNvSpPr txBox="1">
            <a:spLocks noGrp="1"/>
          </p:cNvSpPr>
          <p:nvPr>
            <p:ph type="title"/>
          </p:nvPr>
        </p:nvSpPr>
        <p:spPr>
          <a:xfrm>
            <a:off x="628650" y="273848"/>
            <a:ext cx="7886700" cy="655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SzPts val="1400"/>
              <a:buNone/>
            </a:pPr>
            <a:r>
              <a:rPr lang="en" sz="3200" b="1">
                <a:solidFill>
                  <a:schemeClr val="dk2"/>
                </a:solidFill>
              </a:rPr>
              <a:t>What we’ve done so far</a:t>
            </a:r>
            <a:endParaRPr sz="3200" b="1">
              <a:solidFill>
                <a:schemeClr val="dk2"/>
              </a:solidFill>
            </a:endParaRPr>
          </a:p>
        </p:txBody>
      </p:sp>
      <p:sp>
        <p:nvSpPr>
          <p:cNvPr id="170" name="Google Shape;170;p36"/>
          <p:cNvSpPr txBox="1">
            <a:spLocks noGrp="1"/>
          </p:cNvSpPr>
          <p:nvPr>
            <p:ph type="body" idx="1"/>
          </p:nvPr>
        </p:nvSpPr>
        <p:spPr>
          <a:xfrm>
            <a:off x="628650" y="1216827"/>
            <a:ext cx="7719900" cy="2426700"/>
          </a:xfrm>
          <a:prstGeom prst="rect">
            <a:avLst/>
          </a:prstGeom>
          <a:noFill/>
          <a:ln>
            <a:noFill/>
          </a:ln>
        </p:spPr>
        <p:txBody>
          <a:bodyPr spcFirstLastPara="1" wrap="square" lIns="68575" tIns="34275" rIns="68575" bIns="34275" anchor="t" anchorCtr="0">
            <a:normAutofit/>
          </a:bodyPr>
          <a:lstStyle/>
          <a:p>
            <a:pPr marL="342900" lvl="0" indent="-266700" algn="l" rtl="0">
              <a:lnSpc>
                <a:spcPct val="115000"/>
              </a:lnSpc>
              <a:spcBef>
                <a:spcPts val="0"/>
              </a:spcBef>
              <a:spcAft>
                <a:spcPts val="0"/>
              </a:spcAft>
              <a:buClr>
                <a:schemeClr val="dk2"/>
              </a:buClr>
              <a:buSzPts val="1600"/>
              <a:buChar char="●"/>
            </a:pPr>
            <a:r>
              <a:rPr lang="en" sz="1600">
                <a:highlight>
                  <a:srgbClr val="FFFFFF"/>
                </a:highlight>
                <a:latin typeface="Arial"/>
                <a:ea typeface="Arial"/>
                <a:cs typeface="Arial"/>
                <a:sym typeface="Arial"/>
              </a:rPr>
              <a:t>Weekly meetings</a:t>
            </a:r>
            <a:endParaRPr sz="1600">
              <a:highlight>
                <a:srgbClr val="FFFFFF"/>
              </a:highlight>
              <a:latin typeface="Arial"/>
              <a:ea typeface="Arial"/>
              <a:cs typeface="Arial"/>
              <a:sym typeface="Arial"/>
            </a:endParaRPr>
          </a:p>
          <a:p>
            <a:pPr marL="342900" lvl="0" indent="-266700" algn="l" rtl="0">
              <a:lnSpc>
                <a:spcPct val="115000"/>
              </a:lnSpc>
              <a:spcBef>
                <a:spcPts val="0"/>
              </a:spcBef>
              <a:spcAft>
                <a:spcPts val="0"/>
              </a:spcAft>
              <a:buClr>
                <a:schemeClr val="dk2"/>
              </a:buClr>
              <a:buSzPts val="1600"/>
              <a:buFont typeface="Arial"/>
              <a:buChar char="●"/>
            </a:pPr>
            <a:r>
              <a:rPr lang="en" sz="1600">
                <a:highlight>
                  <a:srgbClr val="FFFFFF"/>
                </a:highlight>
                <a:latin typeface="Arial"/>
                <a:ea typeface="Arial"/>
                <a:cs typeface="Arial"/>
                <a:sym typeface="Arial"/>
              </a:rPr>
              <a:t>Selecting a therapeutic area (anti-infectives)</a:t>
            </a:r>
            <a:endParaRPr sz="1600">
              <a:highlight>
                <a:srgbClr val="FFFFFF"/>
              </a:highlight>
              <a:latin typeface="Arial"/>
              <a:ea typeface="Arial"/>
              <a:cs typeface="Arial"/>
              <a:sym typeface="Arial"/>
            </a:endParaRPr>
          </a:p>
          <a:p>
            <a:pPr marL="342900" lvl="0" indent="-266700" algn="l" rtl="0">
              <a:lnSpc>
                <a:spcPct val="115000"/>
              </a:lnSpc>
              <a:spcBef>
                <a:spcPts val="0"/>
              </a:spcBef>
              <a:spcAft>
                <a:spcPts val="0"/>
              </a:spcAft>
              <a:buClr>
                <a:schemeClr val="dk2"/>
              </a:buClr>
              <a:buSzPts val="1600"/>
              <a:buFont typeface="Arial"/>
              <a:buChar char="●"/>
            </a:pPr>
            <a:r>
              <a:rPr lang="en" sz="1600">
                <a:highlight>
                  <a:srgbClr val="FFFFFF"/>
                </a:highlight>
                <a:latin typeface="Arial"/>
                <a:ea typeface="Arial"/>
                <a:cs typeface="Arial"/>
                <a:sym typeface="Arial"/>
              </a:rPr>
              <a:t>Getting an initial set of concepts for consideration</a:t>
            </a:r>
            <a:endParaRPr sz="1600">
              <a:highlight>
                <a:srgbClr val="FFFFFF"/>
              </a:highlight>
              <a:latin typeface="Arial"/>
              <a:ea typeface="Arial"/>
              <a:cs typeface="Arial"/>
              <a:sym typeface="Arial"/>
            </a:endParaRPr>
          </a:p>
          <a:p>
            <a:pPr marL="685800" lvl="1" indent="-266700" algn="l" rtl="0">
              <a:lnSpc>
                <a:spcPct val="115000"/>
              </a:lnSpc>
              <a:spcBef>
                <a:spcPts val="0"/>
              </a:spcBef>
              <a:spcAft>
                <a:spcPts val="0"/>
              </a:spcAft>
              <a:buClr>
                <a:schemeClr val="dk2"/>
              </a:buClr>
              <a:buSzPts val="1600"/>
              <a:buFont typeface="Arial"/>
              <a:buChar char="○"/>
            </a:pPr>
            <a:r>
              <a:rPr lang="en" sz="1600">
                <a:highlight>
                  <a:srgbClr val="FFFFFF"/>
                </a:highlight>
                <a:latin typeface="Arial"/>
                <a:ea typeface="Arial"/>
                <a:cs typeface="Arial"/>
                <a:sym typeface="Arial"/>
              </a:rPr>
              <a:t>Hanne’s process</a:t>
            </a:r>
            <a:endParaRPr sz="1600">
              <a:highlight>
                <a:srgbClr val="FFFFFF"/>
              </a:highlight>
              <a:latin typeface="Arial"/>
              <a:ea typeface="Arial"/>
              <a:cs typeface="Arial"/>
              <a:sym typeface="Arial"/>
            </a:endParaRPr>
          </a:p>
          <a:p>
            <a:pPr marL="342900" lvl="0" indent="-266700" algn="l" rtl="0">
              <a:lnSpc>
                <a:spcPct val="115000"/>
              </a:lnSpc>
              <a:spcBef>
                <a:spcPts val="0"/>
              </a:spcBef>
              <a:spcAft>
                <a:spcPts val="0"/>
              </a:spcAft>
              <a:buClr>
                <a:schemeClr val="dk2"/>
              </a:buClr>
              <a:buSzPts val="1600"/>
              <a:buFont typeface="Arial"/>
              <a:buChar char="●"/>
            </a:pPr>
            <a:r>
              <a:rPr lang="en" sz="1600">
                <a:highlight>
                  <a:srgbClr val="FFFFFF"/>
                </a:highlight>
                <a:latin typeface="Arial"/>
                <a:ea typeface="Arial"/>
                <a:cs typeface="Arial"/>
                <a:sym typeface="Arial"/>
              </a:rPr>
              <a:t>Initial assessment of the concepts….for example….</a:t>
            </a:r>
            <a:endParaRPr sz="1600">
              <a:highlight>
                <a:srgbClr val="FFFFFF"/>
              </a:highlight>
              <a:latin typeface="Arial"/>
              <a:ea typeface="Arial"/>
              <a:cs typeface="Arial"/>
              <a:sym typeface="Arial"/>
            </a:endParaRPr>
          </a:p>
          <a:p>
            <a:pPr marL="685800" lvl="1" indent="-266700" algn="l" rtl="0">
              <a:lnSpc>
                <a:spcPct val="115000"/>
              </a:lnSpc>
              <a:spcBef>
                <a:spcPts val="0"/>
              </a:spcBef>
              <a:spcAft>
                <a:spcPts val="0"/>
              </a:spcAft>
              <a:buClr>
                <a:schemeClr val="dk2"/>
              </a:buClr>
              <a:buSzPts val="1600"/>
              <a:buFont typeface="Arial"/>
              <a:buChar char="○"/>
            </a:pPr>
            <a:r>
              <a:rPr lang="en" sz="1600">
                <a:highlight>
                  <a:srgbClr val="FFFFFF"/>
                </a:highlight>
                <a:latin typeface="Arial"/>
                <a:ea typeface="Arial"/>
                <a:cs typeface="Arial"/>
                <a:sym typeface="Arial"/>
              </a:rPr>
              <a:t>Use of administrable dose form</a:t>
            </a:r>
            <a:endParaRPr sz="1600">
              <a:highlight>
                <a:srgbClr val="FFFFFF"/>
              </a:highlight>
              <a:latin typeface="Arial"/>
              <a:ea typeface="Arial"/>
              <a:cs typeface="Arial"/>
              <a:sym typeface="Arial"/>
            </a:endParaRPr>
          </a:p>
          <a:p>
            <a:pPr marL="685800" lvl="1" indent="-266700" algn="l" rtl="0">
              <a:lnSpc>
                <a:spcPct val="115000"/>
              </a:lnSpc>
              <a:spcBef>
                <a:spcPts val="0"/>
              </a:spcBef>
              <a:spcAft>
                <a:spcPts val="0"/>
              </a:spcAft>
              <a:buClr>
                <a:schemeClr val="dk2"/>
              </a:buClr>
              <a:buSzPts val="1600"/>
              <a:buFont typeface="Arial"/>
              <a:buChar char="○"/>
            </a:pPr>
            <a:r>
              <a:rPr lang="en" sz="1600">
                <a:highlight>
                  <a:srgbClr val="FFFFFF"/>
                </a:highlight>
                <a:latin typeface="Arial"/>
                <a:ea typeface="Arial"/>
                <a:cs typeface="Arial"/>
                <a:sym typeface="Arial"/>
              </a:rPr>
              <a:t>Incorrect use of unit of presentation (for parenteral liquid dose forms)</a:t>
            </a:r>
            <a:endParaRPr sz="1600">
              <a:highlight>
                <a:srgbClr val="FFFFFF"/>
              </a:highlight>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7"/>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sz="3100" b="1">
                <a:solidFill>
                  <a:schemeClr val="dk2"/>
                </a:solidFill>
              </a:rPr>
              <a:t>Process - selecting concepts for consideration</a:t>
            </a:r>
            <a:endParaRPr sz="3100" b="1">
              <a:solidFill>
                <a:schemeClr val="dk2"/>
              </a:solidFill>
            </a:endParaRPr>
          </a:p>
        </p:txBody>
      </p:sp>
      <p:sp>
        <p:nvSpPr>
          <p:cNvPr id="176" name="Google Shape;176;p37"/>
          <p:cNvSpPr txBox="1">
            <a:spLocks noGrp="1"/>
          </p:cNvSpPr>
          <p:nvPr>
            <p:ph type="body" idx="1"/>
          </p:nvPr>
        </p:nvSpPr>
        <p:spPr>
          <a:xfrm>
            <a:off x="628650" y="1112350"/>
            <a:ext cx="7886700" cy="3737100"/>
          </a:xfrm>
          <a:prstGeom prst="rect">
            <a:avLst/>
          </a:prstGeom>
        </p:spPr>
        <p:txBody>
          <a:bodyPr spcFirstLastPara="1" wrap="square" lIns="68575" tIns="34275" rIns="68575" bIns="34275" anchor="t" anchorCtr="0">
            <a:normAutofit fontScale="92500" lnSpcReduction="10000"/>
          </a:bodyPr>
          <a:lstStyle/>
          <a:p>
            <a:pPr marL="0" lvl="0" indent="0" algn="l" rtl="0">
              <a:spcBef>
                <a:spcPts val="800"/>
              </a:spcBef>
              <a:spcAft>
                <a:spcPts val="0"/>
              </a:spcAft>
              <a:buNone/>
            </a:pPr>
            <a:r>
              <a:rPr lang="en" sz="1900"/>
              <a:t>Norway has chosen not to use the national drug extension model</a:t>
            </a:r>
            <a:endParaRPr sz="1900"/>
          </a:p>
          <a:p>
            <a:pPr marL="0" lvl="0" indent="0" algn="l" rtl="0">
              <a:spcBef>
                <a:spcPts val="800"/>
              </a:spcBef>
              <a:spcAft>
                <a:spcPts val="0"/>
              </a:spcAft>
              <a:buNone/>
            </a:pPr>
            <a:r>
              <a:rPr lang="en" sz="1900"/>
              <a:t>Striving to provide a complete mapping of manufactured and distributed actual products to generic representations (CD) – this is an automated mapping process based on work done to map SCT concepts to the “building blocks” in NoMA (Norwegian Medicines Agency)</a:t>
            </a:r>
            <a:endParaRPr sz="1900"/>
          </a:p>
          <a:p>
            <a:pPr marL="0" lvl="0" indent="0" algn="l" rtl="0">
              <a:spcBef>
                <a:spcPts val="800"/>
              </a:spcBef>
              <a:spcAft>
                <a:spcPts val="0"/>
              </a:spcAft>
              <a:buNone/>
            </a:pPr>
            <a:endParaRPr/>
          </a:p>
          <a:p>
            <a:pPr marL="0" lvl="0" indent="0" algn="l" rtl="0">
              <a:spcBef>
                <a:spcPts val="800"/>
              </a:spcBef>
              <a:spcAft>
                <a:spcPts val="0"/>
              </a:spcAft>
              <a:buNone/>
            </a:pPr>
            <a:r>
              <a:rPr lang="en"/>
              <a:t>Process for this project </a:t>
            </a:r>
            <a:endParaRPr/>
          </a:p>
          <a:p>
            <a:pPr marL="342900" marR="0" lvl="0" indent="-252729" algn="l" rtl="0">
              <a:lnSpc>
                <a:spcPct val="100000"/>
              </a:lnSpc>
              <a:spcBef>
                <a:spcPts val="0"/>
              </a:spcBef>
              <a:spcAft>
                <a:spcPts val="0"/>
              </a:spcAft>
              <a:buClr>
                <a:schemeClr val="dk2"/>
              </a:buClr>
              <a:buSzPct val="74898"/>
              <a:buChar char="●"/>
            </a:pPr>
            <a:r>
              <a:rPr lang="en" sz="1991"/>
              <a:t>Producing a query-based list per category using Swagger connected to a Snowstorm server</a:t>
            </a:r>
            <a:endParaRPr sz="1991"/>
          </a:p>
          <a:p>
            <a:pPr marL="342900" marR="0" lvl="0" indent="-252729" algn="l" rtl="0">
              <a:lnSpc>
                <a:spcPct val="100000"/>
              </a:lnSpc>
              <a:spcBef>
                <a:spcPts val="0"/>
              </a:spcBef>
              <a:spcAft>
                <a:spcPts val="0"/>
              </a:spcAft>
              <a:buClr>
                <a:schemeClr val="dk2"/>
              </a:buClr>
              <a:buSzPct val="74898"/>
              <a:buChar char="●"/>
            </a:pPr>
            <a:r>
              <a:rPr lang="en" sz="1991"/>
              <a:t>Discarding CDs that don’t comply with international rules (f.ex. hydrates, pharmaceutical dose forms that are more granular than international, etc.)</a:t>
            </a:r>
            <a:endParaRPr sz="1991"/>
          </a:p>
          <a:p>
            <a:pPr marL="342900" marR="0" lvl="0" indent="-252729" algn="l" rtl="0">
              <a:lnSpc>
                <a:spcPct val="100000"/>
              </a:lnSpc>
              <a:spcBef>
                <a:spcPts val="0"/>
              </a:spcBef>
              <a:spcAft>
                <a:spcPts val="0"/>
              </a:spcAft>
              <a:buClr>
                <a:schemeClr val="dk2"/>
              </a:buClr>
              <a:buSzPct val="74898"/>
              <a:buChar char="●"/>
            </a:pPr>
            <a:r>
              <a:rPr lang="en" sz="1991"/>
              <a:t>Adding references to product name, supplier and, where possible, the Norwegian (or other) SmPC</a:t>
            </a:r>
            <a:endParaRPr sz="1991"/>
          </a:p>
          <a:p>
            <a:pPr marL="0" marR="0" lvl="0" indent="0" algn="l" rtl="0">
              <a:lnSpc>
                <a:spcPct val="115000"/>
              </a:lnSpc>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8"/>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a:solidFill>
                  <a:srgbClr val="1DA8DE"/>
                </a:solidFill>
              </a:rPr>
              <a:t>Working document </a:t>
            </a:r>
            <a:br>
              <a:rPr lang="en" b="1">
                <a:solidFill>
                  <a:srgbClr val="1DA8DE"/>
                </a:solidFill>
              </a:rPr>
            </a:br>
            <a:r>
              <a:rPr lang="en" sz="1688" b="1">
                <a:solidFill>
                  <a:srgbClr val="1DA8DE"/>
                </a:solidFill>
              </a:rPr>
              <a:t>(tentative design - we’re open to suggestions!)</a:t>
            </a:r>
            <a:endParaRPr sz="1688" b="1">
              <a:solidFill>
                <a:srgbClr val="1DA8DE"/>
              </a:solidFill>
            </a:endParaRPr>
          </a:p>
        </p:txBody>
      </p:sp>
      <p:pic>
        <p:nvPicPr>
          <p:cNvPr id="182" name="Google Shape;182;p38"/>
          <p:cNvPicPr preferRelativeResize="0"/>
          <p:nvPr/>
        </p:nvPicPr>
        <p:blipFill>
          <a:blip r:embed="rId3">
            <a:alphaModFix/>
          </a:blip>
          <a:stretch>
            <a:fillRect/>
          </a:stretch>
        </p:blipFill>
        <p:spPr>
          <a:xfrm>
            <a:off x="436988" y="1654175"/>
            <a:ext cx="8270013" cy="29154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9"/>
          <p:cNvSpPr txBox="1">
            <a:spLocks noGrp="1"/>
          </p:cNvSpPr>
          <p:nvPr>
            <p:ph type="title"/>
          </p:nvPr>
        </p:nvSpPr>
        <p:spPr>
          <a:xfrm>
            <a:off x="628650" y="273848"/>
            <a:ext cx="7886700" cy="655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SzPts val="1400"/>
              <a:buNone/>
            </a:pPr>
            <a:r>
              <a:rPr lang="en" sz="3200" b="1">
                <a:solidFill>
                  <a:schemeClr val="dk2"/>
                </a:solidFill>
              </a:rPr>
              <a:t>Possible process for discussion</a:t>
            </a:r>
            <a:endParaRPr sz="3200" b="1">
              <a:solidFill>
                <a:schemeClr val="dk2"/>
              </a:solidFill>
            </a:endParaRPr>
          </a:p>
        </p:txBody>
      </p:sp>
      <p:sp>
        <p:nvSpPr>
          <p:cNvPr id="189" name="Google Shape;189;p39"/>
          <p:cNvSpPr/>
          <p:nvPr/>
        </p:nvSpPr>
        <p:spPr>
          <a:xfrm>
            <a:off x="459900" y="1333675"/>
            <a:ext cx="1683900" cy="13725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t>A member will offer potential Clinical Drugs for consideration for inclusion in the International Edition based on a therapeutic area</a:t>
            </a:r>
            <a:endParaRPr sz="1100"/>
          </a:p>
        </p:txBody>
      </p:sp>
      <p:sp>
        <p:nvSpPr>
          <p:cNvPr id="190" name="Google Shape;190;p39"/>
          <p:cNvSpPr/>
          <p:nvPr/>
        </p:nvSpPr>
        <p:spPr>
          <a:xfrm>
            <a:off x="578438" y="2706175"/>
            <a:ext cx="1446822" cy="909144"/>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100">
                <a:solidFill>
                  <a:schemeClr val="dk2"/>
                </a:solidFill>
              </a:rPr>
              <a:t>Spreadsheet with potential new content including SmPC reference</a:t>
            </a:r>
            <a:endParaRPr sz="1100">
              <a:solidFill>
                <a:schemeClr val="dk2"/>
              </a:solidFill>
            </a:endParaRPr>
          </a:p>
        </p:txBody>
      </p:sp>
      <p:sp>
        <p:nvSpPr>
          <p:cNvPr id="191" name="Google Shape;191;p39"/>
          <p:cNvSpPr/>
          <p:nvPr/>
        </p:nvSpPr>
        <p:spPr>
          <a:xfrm>
            <a:off x="2327675" y="2044675"/>
            <a:ext cx="629700" cy="7287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9"/>
          <p:cNvSpPr/>
          <p:nvPr/>
        </p:nvSpPr>
        <p:spPr>
          <a:xfrm>
            <a:off x="3013100" y="1812775"/>
            <a:ext cx="1262700" cy="11925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t>Other members of the group review and annotate the spreadsheet content</a:t>
            </a:r>
            <a:endParaRPr sz="1100"/>
          </a:p>
        </p:txBody>
      </p:sp>
      <p:sp>
        <p:nvSpPr>
          <p:cNvPr id="193" name="Google Shape;193;p39"/>
          <p:cNvSpPr/>
          <p:nvPr/>
        </p:nvSpPr>
        <p:spPr>
          <a:xfrm>
            <a:off x="5311350" y="799425"/>
            <a:ext cx="1521000" cy="6156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100" b="1">
                <a:solidFill>
                  <a:srgbClr val="6AA84F"/>
                </a:solidFill>
              </a:rPr>
              <a:t>Have the CD in national MPD and can provide SmPC</a:t>
            </a:r>
            <a:endParaRPr sz="1100" b="1">
              <a:solidFill>
                <a:srgbClr val="6AA84F"/>
              </a:solidFill>
            </a:endParaRPr>
          </a:p>
        </p:txBody>
      </p:sp>
      <p:sp>
        <p:nvSpPr>
          <p:cNvPr id="194" name="Google Shape;194;p39"/>
          <p:cNvSpPr/>
          <p:nvPr/>
        </p:nvSpPr>
        <p:spPr>
          <a:xfrm>
            <a:off x="5311350" y="1472700"/>
            <a:ext cx="1616400" cy="8277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1100" b="1">
                <a:solidFill>
                  <a:srgbClr val="6AA84F"/>
                </a:solidFill>
              </a:rPr>
              <a:t>Do not have the CD in national MPD but would support its inclusion if properly referenced</a:t>
            </a:r>
            <a:endParaRPr sz="1100" b="1">
              <a:solidFill>
                <a:srgbClr val="6AA84F"/>
              </a:solidFill>
            </a:endParaRPr>
          </a:p>
        </p:txBody>
      </p:sp>
      <p:sp>
        <p:nvSpPr>
          <p:cNvPr id="195" name="Google Shape;195;p39"/>
          <p:cNvSpPr/>
          <p:nvPr/>
        </p:nvSpPr>
        <p:spPr>
          <a:xfrm>
            <a:off x="5311350" y="3338625"/>
            <a:ext cx="1616400" cy="8277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100">
                <a:solidFill>
                  <a:srgbClr val="FF0000"/>
                </a:solidFill>
              </a:rPr>
              <a:t>Do not have the CD in national MPD and would NOT support its inclusion </a:t>
            </a:r>
            <a:endParaRPr sz="1100">
              <a:solidFill>
                <a:srgbClr val="FF0000"/>
              </a:solidFill>
            </a:endParaRPr>
          </a:p>
        </p:txBody>
      </p:sp>
      <p:sp>
        <p:nvSpPr>
          <p:cNvPr id="196" name="Google Shape;196;p39"/>
          <p:cNvSpPr/>
          <p:nvPr/>
        </p:nvSpPr>
        <p:spPr>
          <a:xfrm rot="1051286">
            <a:off x="4396354" y="2450632"/>
            <a:ext cx="833050" cy="208835"/>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9"/>
          <p:cNvSpPr/>
          <p:nvPr/>
        </p:nvSpPr>
        <p:spPr>
          <a:xfrm rot="2896904">
            <a:off x="4276956" y="3010899"/>
            <a:ext cx="1078338" cy="208652"/>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9"/>
          <p:cNvSpPr/>
          <p:nvPr/>
        </p:nvSpPr>
        <p:spPr>
          <a:xfrm rot="-1694200">
            <a:off x="4240496" y="1412663"/>
            <a:ext cx="1090010" cy="208712"/>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9"/>
          <p:cNvSpPr/>
          <p:nvPr/>
        </p:nvSpPr>
        <p:spPr>
          <a:xfrm>
            <a:off x="6895375" y="842125"/>
            <a:ext cx="629700" cy="2355600"/>
          </a:xfrm>
          <a:prstGeom prst="rightBrace">
            <a:avLst>
              <a:gd name="adj1" fmla="val 50000"/>
              <a:gd name="adj2" fmla="val 50000"/>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9"/>
          <p:cNvSpPr/>
          <p:nvPr/>
        </p:nvSpPr>
        <p:spPr>
          <a:xfrm>
            <a:off x="7588100" y="1333675"/>
            <a:ext cx="1262700" cy="1230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t>Content submitted for consideration for addition to the International Edition</a:t>
            </a:r>
            <a:endParaRPr sz="1100"/>
          </a:p>
        </p:txBody>
      </p:sp>
      <p:sp>
        <p:nvSpPr>
          <p:cNvPr id="201" name="Google Shape;201;p39"/>
          <p:cNvSpPr/>
          <p:nvPr/>
        </p:nvSpPr>
        <p:spPr>
          <a:xfrm flipH="1">
            <a:off x="841975" y="3754225"/>
            <a:ext cx="7839000" cy="1284000"/>
          </a:xfrm>
          <a:prstGeom prst="curvedUpArrow">
            <a:avLst>
              <a:gd name="adj1" fmla="val 25000"/>
              <a:gd name="adj2" fmla="val 50000"/>
              <a:gd name="adj3"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9"/>
          <p:cNvSpPr/>
          <p:nvPr/>
        </p:nvSpPr>
        <p:spPr>
          <a:xfrm>
            <a:off x="84775" y="4532725"/>
            <a:ext cx="1712100" cy="505500"/>
          </a:xfrm>
          <a:prstGeom prst="trapezoid">
            <a:avLst>
              <a:gd name="adj"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t>Select another therapeutic area for consideration</a:t>
            </a:r>
            <a:endParaRPr sz="1000"/>
          </a:p>
        </p:txBody>
      </p:sp>
      <p:sp>
        <p:nvSpPr>
          <p:cNvPr id="203" name="Google Shape;203;p39"/>
          <p:cNvSpPr/>
          <p:nvPr/>
        </p:nvSpPr>
        <p:spPr>
          <a:xfrm>
            <a:off x="5311350" y="4312425"/>
            <a:ext cx="1616400" cy="6555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100" b="1">
                <a:solidFill>
                  <a:srgbClr val="E69138"/>
                </a:solidFill>
              </a:rPr>
              <a:t>Offer other CDs in this therapeutic area for consideration</a:t>
            </a:r>
            <a:endParaRPr sz="1100" b="1">
              <a:solidFill>
                <a:srgbClr val="E69138"/>
              </a:solidFill>
            </a:endParaRPr>
          </a:p>
        </p:txBody>
      </p:sp>
      <p:sp>
        <p:nvSpPr>
          <p:cNvPr id="204" name="Google Shape;204;p39"/>
          <p:cNvSpPr/>
          <p:nvPr/>
        </p:nvSpPr>
        <p:spPr>
          <a:xfrm rot="3351196">
            <a:off x="3880570" y="3648049"/>
            <a:ext cx="1607655" cy="208852"/>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9"/>
          <p:cNvSpPr/>
          <p:nvPr/>
        </p:nvSpPr>
        <p:spPr>
          <a:xfrm>
            <a:off x="7252650" y="3580575"/>
            <a:ext cx="1262700" cy="505500"/>
          </a:xfrm>
          <a:prstGeom prst="cloudCallout">
            <a:avLst>
              <a:gd name="adj1" fmla="val -95351"/>
              <a:gd name="adj2" fmla="val 1845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rgbClr val="FF0000"/>
                </a:solidFill>
              </a:rPr>
              <a:t>With reason(s) if possible</a:t>
            </a:r>
            <a:endParaRPr sz="1000">
              <a:solidFill>
                <a:srgbClr val="FF0000"/>
              </a:solidFill>
            </a:endParaRPr>
          </a:p>
        </p:txBody>
      </p:sp>
      <p:sp>
        <p:nvSpPr>
          <p:cNvPr id="206" name="Google Shape;206;p39"/>
          <p:cNvSpPr/>
          <p:nvPr/>
        </p:nvSpPr>
        <p:spPr>
          <a:xfrm rot="-939250">
            <a:off x="4480620" y="1915541"/>
            <a:ext cx="721564" cy="208763"/>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9"/>
          <p:cNvSpPr/>
          <p:nvPr/>
        </p:nvSpPr>
        <p:spPr>
          <a:xfrm>
            <a:off x="5263650" y="2437325"/>
            <a:ext cx="1521000" cy="6555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100" b="1">
                <a:solidFill>
                  <a:srgbClr val="6AA84F"/>
                </a:solidFill>
              </a:rPr>
              <a:t>Have </a:t>
            </a:r>
            <a:r>
              <a:rPr lang="en" sz="1100" b="1" i="1">
                <a:solidFill>
                  <a:srgbClr val="6AA84F"/>
                </a:solidFill>
              </a:rPr>
              <a:t>very similar</a:t>
            </a:r>
            <a:r>
              <a:rPr lang="en" sz="1100" b="1">
                <a:solidFill>
                  <a:srgbClr val="6AA84F"/>
                </a:solidFill>
              </a:rPr>
              <a:t> CD in national MPD and can provide SmPC</a:t>
            </a:r>
            <a:endParaRPr sz="1100" b="1">
              <a:solidFill>
                <a:srgbClr val="6AA84F"/>
              </a:solidFill>
            </a:endParaRPr>
          </a:p>
        </p:txBody>
      </p:sp>
      <p:sp>
        <p:nvSpPr>
          <p:cNvPr id="208" name="Google Shape;208;p39"/>
          <p:cNvSpPr/>
          <p:nvPr/>
        </p:nvSpPr>
        <p:spPr>
          <a:xfrm>
            <a:off x="7511900" y="2706175"/>
            <a:ext cx="1415100" cy="583200"/>
          </a:xfrm>
          <a:prstGeom prst="cloudCallout">
            <a:avLst>
              <a:gd name="adj1" fmla="val -111996"/>
              <a:gd name="adj2" fmla="val -54325"/>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rgbClr val="6AA84F"/>
                </a:solidFill>
              </a:rPr>
              <a:t>Note the difference for discussion</a:t>
            </a:r>
            <a:endParaRPr sz="1000">
              <a:solidFill>
                <a:srgbClr val="6AA84F"/>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6" ma:contentTypeDescription="Create a new document." ma:contentTypeScope="" ma:versionID="9a23d5b7dd4cc8f597d0b2ec8ce43bab">
  <xsd:schema xmlns:xsd="http://www.w3.org/2001/XMLSchema" xmlns:xs="http://www.w3.org/2001/XMLSchema" xmlns:p="http://schemas.microsoft.com/office/2006/metadata/properties" xmlns:ns2="8adf55b2-e31d-42df-b888-bc8005a32aed" xmlns:ns3="f82658c3-1dde-4375-8027-c01e071e8904" targetNamespace="http://schemas.microsoft.com/office/2006/metadata/properties" ma:root="true" ma:fieldsID="dcf81ff92c9a571e13f8c0ad93104755" ns2:_="" ns3:_="">
    <xsd:import namespace="8adf55b2-e31d-42df-b888-bc8005a32aed"/>
    <xsd:import namespace="f82658c3-1dde-4375-8027-c01e071e890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191912c3-2eeb-460f-a7fe-a561d54f8fc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82658c3-1dde-4375-8027-c01e071e8904"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ad748f0-b28b-4f4f-b358-e143e647cf5a}" ma:internalName="TaxCatchAll" ma:showField="CatchAllData" ma:web="f82658c3-1dde-4375-8027-c01e071e89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CED5B7D-EE37-4F3D-ADC9-623B31160C8E}"/>
</file>

<file path=customXml/itemProps2.xml><?xml version="1.0" encoding="utf-8"?>
<ds:datastoreItem xmlns:ds="http://schemas.openxmlformats.org/officeDocument/2006/customXml" ds:itemID="{A02F6EB2-9379-42E9-8555-B94164B8F90F}"/>
</file>

<file path=docProps/app.xml><?xml version="1.0" encoding="utf-8"?>
<Properties xmlns="http://schemas.openxmlformats.org/officeDocument/2006/extended-properties" xmlns:vt="http://schemas.openxmlformats.org/officeDocument/2006/docPropsVTypes">
  <TotalTime>0</TotalTime>
  <Words>1138</Words>
  <Application>Microsoft Office PowerPoint</Application>
  <PresentationFormat>On-screen Show (16:9)</PresentationFormat>
  <Paragraphs>97</Paragraphs>
  <Slides>19</Slides>
  <Notes>19</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19</vt:i4>
      </vt:variant>
    </vt:vector>
  </HeadingPairs>
  <TitlesOfParts>
    <vt:vector size="29" baseType="lpstr">
      <vt:lpstr>Arial</vt:lpstr>
      <vt:lpstr>Trebuchet MS</vt:lpstr>
      <vt:lpstr>Roboto</vt:lpstr>
      <vt:lpstr>Calibri</vt:lpstr>
      <vt:lpstr>Mulish SemiBold</vt:lpstr>
      <vt:lpstr>Helvetica Neue</vt:lpstr>
      <vt:lpstr>Mulish</vt:lpstr>
      <vt:lpstr>Simple Light</vt:lpstr>
      <vt:lpstr>Office Theme</vt:lpstr>
      <vt:lpstr>Office Theme</vt:lpstr>
      <vt:lpstr>SNOMED CT Drug Content Analysis Project</vt:lpstr>
      <vt:lpstr>PowerPoint Presentation</vt:lpstr>
      <vt:lpstr>PowerPoint Presentation</vt:lpstr>
      <vt:lpstr>Welcome and Objectives</vt:lpstr>
      <vt:lpstr>PowerPoint Presentation</vt:lpstr>
      <vt:lpstr>What we’ve done so far</vt:lpstr>
      <vt:lpstr>Process - selecting concepts for consideration</vt:lpstr>
      <vt:lpstr>Working document  (tentative design - we’re open to suggestions!)</vt:lpstr>
      <vt:lpstr>Possible process for discussion</vt:lpstr>
      <vt:lpstr>Specific topics</vt:lpstr>
      <vt:lpstr>Drops (and sprays) dose form granularity</vt:lpstr>
      <vt:lpstr>From the Dose Form Editorial Guidance</vt:lpstr>
      <vt:lpstr>From the Clinical Drug Editorial Guidance</vt:lpstr>
      <vt:lpstr>A couple of “Cimino desiderata”</vt:lpstr>
      <vt:lpstr>Editorial policy can (should) evolve….</vt:lpstr>
      <vt:lpstr>PowerPoint Presentation</vt:lpstr>
      <vt:lpstr>The anti-infectives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Drug Content Analysis Project</dc:title>
  <dc:creator>Julie M James</dc:creator>
  <cp:lastModifiedBy>Julie James (BW)</cp:lastModifiedBy>
  <cp:revision>1</cp:revision>
  <dcterms:modified xsi:type="dcterms:W3CDTF">2022-12-05T21:46:11Z</dcterms:modified>
</cp:coreProperties>
</file>