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notesMasterIdLst>
    <p:notesMasterId r:id="rId9"/>
  </p:notesMasterIdLst>
  <p:sldIdLst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08" autoAdjust="0"/>
  </p:normalViewPr>
  <p:slideViewPr>
    <p:cSldViewPr>
      <p:cViewPr>
        <p:scale>
          <a:sx n="340" d="100"/>
          <a:sy n="340" d="100"/>
        </p:scale>
        <p:origin x="-5592" y="-5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customXml" Target="../customXml/item5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FE805-8633-4693-AD39-A1A8D26F6B9E}" type="datetimeFigureOut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DF859-D5E6-492B-8209-1A2961BBD3F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305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DF859-D5E6-492B-8209-1A2961BBD3F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021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DF859-D5E6-492B-8209-1A2961BBD3F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198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45B12-4B15-44B1-9427-03D154307D23}" type="datetimeFigureOut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20052-7789-4118-B55E-51F6FC98EF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45B12-4B15-44B1-9427-03D154307D23}" type="datetimeFigureOut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20052-7789-4118-B55E-51F6FC98EF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45B12-4B15-44B1-9427-03D154307D23}" type="datetimeFigureOut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20052-7789-4118-B55E-51F6FC98EF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45B12-4B15-44B1-9427-03D154307D23}" type="datetimeFigureOut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20052-7789-4118-B55E-51F6FC98EF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45B12-4B15-44B1-9427-03D154307D23}" type="datetimeFigureOut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20052-7789-4118-B55E-51F6FC98EF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45B12-4B15-44B1-9427-03D154307D23}" type="datetimeFigureOut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20052-7789-4118-B55E-51F6FC98EF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45B12-4B15-44B1-9427-03D154307D23}" type="datetimeFigureOut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20052-7789-4118-B55E-51F6FC98EF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45B12-4B15-44B1-9427-03D154307D23}" type="datetimeFigureOut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20052-7789-4118-B55E-51F6FC98EF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45B12-4B15-44B1-9427-03D154307D23}" type="datetimeFigureOut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20052-7789-4118-B55E-51F6FC98EF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45B12-4B15-44B1-9427-03D154307D23}" type="datetimeFigureOut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20052-7789-4118-B55E-51F6FC98EF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45B12-4B15-44B1-9427-03D154307D23}" type="datetimeFigureOut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20052-7789-4118-B55E-51F6FC98EF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45B12-4B15-44B1-9427-03D154307D23}" type="datetimeFigureOut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20052-7789-4118-B55E-51F6FC98EF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4824" y="345948"/>
            <a:ext cx="2133600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latin typeface="Garamond" pitchFamily="18" charset="0"/>
              </a:rPr>
              <a:t>DICOM 2D Photo Tree</a:t>
            </a:r>
            <a:endParaRPr lang="en-US" sz="1050" dirty="0">
              <a:latin typeface="Garamon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67100" y="776376"/>
            <a:ext cx="2286000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Garamond" pitchFamily="18" charset="0"/>
              </a:rPr>
              <a:t>extra-oral photographs- </a:t>
            </a:r>
            <a:r>
              <a:rPr lang="en-US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date</a:t>
            </a:r>
            <a:r>
              <a:rPr lang="en-U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 </a:t>
            </a:r>
            <a:endParaRPr lang="en-US" sz="1000" b="1" dirty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963" y="1837145"/>
            <a:ext cx="768723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right profile--lips relaxed, teeth together CO- patient is facing to the righ</a:t>
            </a:r>
            <a:r>
              <a:rPr lang="en-US" sz="500" dirty="0" smtClean="0">
                <a:latin typeface="Garamond" pitchFamily="18" charset="0"/>
              </a:rPr>
              <a:t>t</a:t>
            </a:r>
          </a:p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RPLRCO-date</a:t>
            </a:r>
            <a:endParaRPr lang="en-US" sz="500" dirty="0" smtClean="0">
              <a:latin typeface="Garamon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963" y="2494359"/>
            <a:ext cx="748552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right profile--lips closed, teeth together CO- patient is facing to the right</a:t>
            </a:r>
          </a:p>
          <a:p>
            <a:pPr algn="ctr"/>
            <a:r>
              <a:rPr lang="en-US" sz="4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RPLCCO-date</a:t>
            </a:r>
            <a:endParaRPr lang="en-US" sz="400" dirty="0" smtClean="0">
              <a:latin typeface="Garamon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963" y="3146818"/>
            <a:ext cx="762000" cy="41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right profile--</a:t>
            </a:r>
            <a:r>
              <a:rPr lang="en-US" sz="500" dirty="0" smtClean="0">
                <a:latin typeface="Garamond" pitchFamily="18" charset="0"/>
                <a:ea typeface="ヒラギノ角ゴ Pro W3"/>
                <a:cs typeface="Times New Roman" pitchFamily="18" charset="0"/>
              </a:rPr>
              <a:t>full smile</a:t>
            </a:r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 patient is facing to the right</a:t>
            </a:r>
          </a:p>
          <a:p>
            <a:pPr algn="ctr"/>
            <a:r>
              <a:rPr lang="en-US" sz="4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RPFSCO-dat</a:t>
            </a:r>
            <a:r>
              <a:rPr lang="en-US" sz="500" b="1" dirty="0" smtClean="0">
                <a:solidFill>
                  <a:srgbClr val="0070C0"/>
                </a:solidFill>
                <a:latin typeface="Garamond" pitchFamily="18" charset="0"/>
              </a:rPr>
              <a:t>e</a:t>
            </a:r>
            <a:endParaRPr lang="en-US" sz="400" dirty="0" smtClean="0">
              <a:latin typeface="Garamon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00163" y="1837145"/>
            <a:ext cx="762000" cy="3847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 ° right profile</a:t>
            </a:r>
            <a:r>
              <a:rPr lang="en-US" sz="500" dirty="0" smtClean="0">
                <a:latin typeface="Garamond" pitchFamily="18" charset="0"/>
                <a:ea typeface="ヒラギノ角ゴ Pro W3"/>
                <a:cs typeface="Times New Roman" pitchFamily="18" charset="0"/>
              </a:rPr>
              <a:t>--</a:t>
            </a:r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lips relaxed, teeth together </a:t>
            </a:r>
            <a:r>
              <a:rPr lang="en-US" sz="4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CO</a:t>
            </a:r>
            <a:endParaRPr lang="en-US" sz="400" dirty="0" smtClean="0">
              <a:latin typeface="Garamond" pitchFamily="18" charset="0"/>
            </a:endParaRPr>
          </a:p>
          <a:p>
            <a:pPr algn="ctr"/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45°R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PLRCO-date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81111" y="2394352"/>
            <a:ext cx="809068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 ° right profile--lips closed, teeth together  CO</a:t>
            </a:r>
            <a:endParaRPr lang="en-US" sz="500" dirty="0" smtClean="0">
              <a:latin typeface="Garamond" pitchFamily="18" charset="0"/>
            </a:endParaRPr>
          </a:p>
          <a:p>
            <a:pPr algn="ctr"/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45°R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PLCCO-date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4592847" y="604626"/>
            <a:ext cx="0" cy="1653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71585" y="2980145"/>
            <a:ext cx="823911" cy="353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 ° right profile—full smile, teeth together CO</a:t>
            </a:r>
            <a:endParaRPr lang="en-US" sz="500" dirty="0" smtClean="0">
              <a:latin typeface="Garamond" pitchFamily="18" charset="0"/>
            </a:endParaRPr>
          </a:p>
          <a:p>
            <a:pPr algn="ctr"/>
            <a:r>
              <a:rPr lang="en-US" sz="7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45°R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PFSCO-date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43089" y="1841924"/>
            <a:ext cx="7620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full face--lips relaxed </a:t>
            </a:r>
            <a:r>
              <a:rPr lang="en-US" sz="500" dirty="0" smtClean="0">
                <a:latin typeface="Garamond" pitchFamily="18" charset="0"/>
                <a:ea typeface="ヒラギノ角ゴ Pro W3"/>
                <a:cs typeface="Times New Roman" pitchFamily="18" charset="0"/>
              </a:rPr>
              <a:t>CO </a:t>
            </a:r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teeth together</a:t>
            </a:r>
            <a:endParaRPr lang="en-US" sz="500" dirty="0" smtClean="0">
              <a:latin typeface="Garamond" pitchFamily="18" charset="0"/>
            </a:endParaRPr>
          </a:p>
          <a:p>
            <a:pPr algn="ctr"/>
            <a:r>
              <a:rPr lang="en-US" sz="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FF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LRCO-date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47852" y="2341991"/>
            <a:ext cx="7620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full face--lips closed CO teeth together</a:t>
            </a:r>
            <a:endParaRPr lang="en-US" sz="500" dirty="0" smtClean="0">
              <a:latin typeface="Garamond" pitchFamily="18" charset="0"/>
            </a:endParaRPr>
          </a:p>
          <a:p>
            <a:pPr algn="ctr"/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FF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LCCO-date</a:t>
            </a:r>
            <a:endParaRPr lang="en-US" sz="400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47852" y="2846813"/>
            <a:ext cx="7620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full face--full smile CO teeth together</a:t>
            </a:r>
            <a:endParaRPr lang="en-US" sz="500" dirty="0" smtClean="0">
              <a:latin typeface="Garamond" pitchFamily="18" charset="0"/>
            </a:endParaRPr>
          </a:p>
          <a:p>
            <a:pPr algn="ctr"/>
            <a:r>
              <a:rPr lang="en-US" sz="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FF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FSCO-date</a:t>
            </a:r>
            <a:endParaRPr lang="en-US" sz="400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2828852" y="2684887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24089" y="1609726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671637" y="2237197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66710" y="2980145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61963" y="2343116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671637" y="2824123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828852" y="2185969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61963" y="1614473"/>
            <a:ext cx="3124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24245" y="1276348"/>
            <a:ext cx="304800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Garamond" pitchFamily="18" charset="0"/>
              </a:rPr>
              <a:t>CO</a:t>
            </a:r>
            <a:endParaRPr lang="en-US" sz="600" dirty="0">
              <a:latin typeface="Garamond" pitchFamily="18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4600570" y="1028688"/>
            <a:ext cx="0" cy="1653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648326" y="1457318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486400" y="1276348"/>
            <a:ext cx="304800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Garamond" pitchFamily="18" charset="0"/>
              </a:rPr>
              <a:t>CR</a:t>
            </a:r>
            <a:endParaRPr lang="en-US" sz="600" dirty="0">
              <a:latin typeface="Garamond" pitchFamily="18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3581400" y="1200148"/>
            <a:ext cx="2057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581400" y="12192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586163" y="1195385"/>
            <a:ext cx="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634037" y="1200132"/>
            <a:ext cx="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191000" y="1760953"/>
            <a:ext cx="768723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right profile--lips relaxed, teeth together CR- patient is facing to the righ</a:t>
            </a:r>
            <a:r>
              <a:rPr lang="en-US" sz="500" dirty="0" smtClean="0">
                <a:latin typeface="Garamond" pitchFamily="18" charset="0"/>
              </a:rPr>
              <a:t>t</a:t>
            </a:r>
          </a:p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RPLRCR-date</a:t>
            </a:r>
            <a:endParaRPr lang="en-US" sz="500" dirty="0" smtClean="0">
              <a:latin typeface="Garamond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191000" y="2408641"/>
            <a:ext cx="748552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right profile--lips closed, teeth together CR- patient is facing to the right</a:t>
            </a:r>
          </a:p>
          <a:p>
            <a:pPr algn="ctr"/>
            <a:r>
              <a:rPr lang="en-US" sz="4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RPLCCR-date</a:t>
            </a:r>
            <a:endParaRPr lang="en-US" sz="400" dirty="0" smtClean="0">
              <a:latin typeface="Garamond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191000" y="3038474"/>
            <a:ext cx="762000" cy="41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right profile--</a:t>
            </a:r>
            <a:r>
              <a:rPr lang="en-US" sz="500" dirty="0" smtClean="0">
                <a:latin typeface="Garamond" pitchFamily="18" charset="0"/>
                <a:ea typeface="ヒラギノ角ゴ Pro W3"/>
                <a:cs typeface="Times New Roman" pitchFamily="18" charset="0"/>
              </a:rPr>
              <a:t>full smile</a:t>
            </a:r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 patient is facing to the right</a:t>
            </a:r>
          </a:p>
          <a:p>
            <a:pPr algn="ctr"/>
            <a:r>
              <a:rPr lang="en-US" sz="4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RPFSCR-date</a:t>
            </a:r>
            <a:endParaRPr lang="en-US" sz="400" dirty="0" smtClean="0">
              <a:latin typeface="Garamond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267326" y="1751427"/>
            <a:ext cx="762000" cy="41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 ° right profile</a:t>
            </a:r>
            <a:r>
              <a:rPr lang="en-US" sz="500" dirty="0" smtClean="0">
                <a:latin typeface="Garamond" pitchFamily="18" charset="0"/>
                <a:ea typeface="ヒラギノ角ゴ Pro W3"/>
                <a:cs typeface="Times New Roman" pitchFamily="18" charset="0"/>
              </a:rPr>
              <a:t>--</a:t>
            </a:r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lips relaxed, teeth together </a:t>
            </a:r>
            <a:r>
              <a:rPr lang="en-US" sz="4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CR</a:t>
            </a:r>
            <a:endParaRPr lang="en-US" sz="400" dirty="0" smtClean="0">
              <a:latin typeface="Garamond" pitchFamily="18" charset="0"/>
            </a:endParaRPr>
          </a:p>
          <a:p>
            <a:pPr algn="ctr"/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45°R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PLRCR</a:t>
            </a:r>
            <a:r>
              <a:rPr lang="en-US" sz="7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-date</a:t>
            </a:r>
            <a:endParaRPr lang="en-US" sz="600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248274" y="2318160"/>
            <a:ext cx="809068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 ° right profile--lips closed, teeth together  CR</a:t>
            </a:r>
            <a:endParaRPr lang="en-US" sz="500" dirty="0" smtClean="0">
              <a:latin typeface="Garamond" pitchFamily="18" charset="0"/>
            </a:endParaRPr>
          </a:p>
          <a:p>
            <a:pPr algn="ctr"/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45°R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PLCCR-date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238748" y="2903953"/>
            <a:ext cx="823911" cy="353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 ° right profile—full smile, teeth together CR</a:t>
            </a:r>
            <a:endParaRPr lang="en-US" sz="500" dirty="0" smtClean="0">
              <a:latin typeface="Garamond" pitchFamily="18" charset="0"/>
            </a:endParaRPr>
          </a:p>
          <a:p>
            <a:pPr algn="ctr"/>
            <a:r>
              <a:rPr lang="en-US" sz="7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45°R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PFSCR-date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329347" y="1760969"/>
            <a:ext cx="7620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full face--lips relaxed </a:t>
            </a:r>
            <a:r>
              <a:rPr lang="en-US" sz="500" dirty="0" smtClean="0">
                <a:latin typeface="Garamond" pitchFamily="18" charset="0"/>
                <a:ea typeface="ヒラギノ角ゴ Pro W3"/>
                <a:cs typeface="Times New Roman" pitchFamily="18" charset="0"/>
              </a:rPr>
              <a:t>CR </a:t>
            </a:r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teeth together</a:t>
            </a:r>
            <a:endParaRPr lang="en-US" sz="500" dirty="0" smtClean="0">
              <a:latin typeface="Garamond" pitchFamily="18" charset="0"/>
            </a:endParaRPr>
          </a:p>
          <a:p>
            <a:pPr algn="ctr"/>
            <a:r>
              <a:rPr lang="en-US" sz="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FF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LRCR-date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334110" y="2261036"/>
            <a:ext cx="7620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full face--lips closed CR teeth together</a:t>
            </a:r>
            <a:endParaRPr lang="en-US" sz="500" dirty="0" smtClean="0">
              <a:latin typeface="Garamond" pitchFamily="18" charset="0"/>
            </a:endParaRPr>
          </a:p>
          <a:p>
            <a:pPr algn="ctr"/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FF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LCCR-date</a:t>
            </a:r>
            <a:endParaRPr lang="en-US" sz="400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334110" y="2770621"/>
            <a:ext cx="7620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full face--full smile CR teeth together</a:t>
            </a:r>
            <a:endParaRPr lang="en-US" sz="500" dirty="0" smtClean="0">
              <a:latin typeface="Garamond" pitchFamily="18" charset="0"/>
            </a:endParaRPr>
          </a:p>
          <a:p>
            <a:pPr algn="ctr"/>
            <a:r>
              <a:rPr lang="en-US" sz="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FF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FSCR-date</a:t>
            </a:r>
            <a:endParaRPr lang="en-US" sz="400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>
            <a:off x="6715110" y="2608695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5638800" y="2161005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4576747" y="2884901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572000" y="2257398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5638800" y="2747931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6715110" y="2105014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4572016" y="1600200"/>
            <a:ext cx="21335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5648326" y="16002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572000" y="16002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6705600" y="1604963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3590926" y="1462089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1676400" y="1614489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461963" y="1609726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7772400" y="1270000"/>
            <a:ext cx="609600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Garamond" pitchFamily="18" charset="0"/>
              </a:rPr>
              <a:t>Other</a:t>
            </a:r>
            <a:endParaRPr lang="en-US" sz="600" dirty="0">
              <a:latin typeface="Garamond" pitchFamily="18" charset="0"/>
            </a:endParaRPr>
          </a:p>
        </p:txBody>
      </p:sp>
      <p:cxnSp>
        <p:nvCxnSpPr>
          <p:cNvPr id="106" name="Straight Connector 105"/>
          <p:cNvCxnSpPr/>
          <p:nvPr/>
        </p:nvCxnSpPr>
        <p:spPr>
          <a:xfrm>
            <a:off x="8077200" y="1192179"/>
            <a:ext cx="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7239000" y="1752600"/>
            <a:ext cx="1676400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other full face--mouth open</a:t>
            </a:r>
            <a:endParaRPr lang="en-US" sz="600" dirty="0" smtClean="0">
              <a:latin typeface="Garamond" pitchFamily="18" charset="0"/>
            </a:endParaRPr>
          </a:p>
          <a:p>
            <a:pPr algn="ctr"/>
            <a:r>
              <a:rPr lang="en-US" sz="7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OFF</a:t>
            </a:r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MO-date</a:t>
            </a:r>
            <a:endParaRPr lang="en-US" sz="500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239000" y="2216150"/>
            <a:ext cx="16764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other full face--demonstrating </a:t>
            </a:r>
            <a:r>
              <a:rPr lang="en-US" sz="600" dirty="0" smtClean="0">
                <a:latin typeface="Garamond" pitchFamily="18" charset="0"/>
                <a:ea typeface="ヒラギノ角ゴ Pro W3"/>
                <a:cs typeface="Times New Roman" pitchFamily="18" charset="0"/>
              </a:rPr>
              <a:t>soft tissue and /or animation asymmetries</a:t>
            </a:r>
          </a:p>
          <a:p>
            <a:pPr algn="ctr"/>
            <a:r>
              <a:rPr lang="en-US" sz="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OFF</a:t>
            </a:r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NW-date</a:t>
            </a:r>
            <a:endParaRPr lang="en-US" sz="500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7239000" y="2762250"/>
            <a:ext cx="1676400" cy="6694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ヒラギノ角ゴ Pro W3"/>
                <a:cs typeface="Times New Roman" pitchFamily="18" charset="0"/>
              </a:rPr>
              <a:t>other full face inferior view showing lower border of the</a:t>
            </a:r>
            <a:r>
              <a:rPr kumimoji="0" lang="en-US" sz="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ヒラギノ角ゴ Pro W3"/>
                <a:cs typeface="Times New Roman" pitchFamily="18" charset="0"/>
              </a:rPr>
              <a:t>mandible, nares, infraorbital rim contour, forehead contour</a:t>
            </a:r>
            <a:r>
              <a:rPr lang="en-US" sz="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600" dirty="0" smtClean="0">
                <a:latin typeface="Garamond" pitchFamily="18" charset="0"/>
                <a:ea typeface="ヒラギノ角ゴ Pro W3"/>
                <a:cs typeface="Times New Roman" pitchFamily="18" charset="0"/>
              </a:rPr>
              <a:t>(viewed from below)</a:t>
            </a:r>
            <a:endParaRPr lang="en-US" sz="700" dirty="0" smtClean="0">
              <a:latin typeface="Garamond" pitchFamily="18" charset="0"/>
              <a:ea typeface="ヒラギノ角ゴ Pro W3"/>
              <a:cs typeface="Times New Roman" pitchFamily="18" charset="0"/>
            </a:endParaRP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600" dirty="0" smtClean="0">
                <a:solidFill>
                  <a:srgbClr val="0070C0"/>
                </a:solidFill>
                <a:latin typeface="Garamond" pitchFamily="18" charset="0"/>
              </a:rPr>
              <a:t>OFFVB </a:t>
            </a:r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-date</a:t>
            </a:r>
            <a:endParaRPr lang="en-US" sz="500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239000" y="3613150"/>
            <a:ext cx="1676400" cy="6694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ヒラギノ角ゴ Pro W3"/>
                <a:cs typeface="Times New Roman" pitchFamily="18" charset="0"/>
              </a:rPr>
              <a:t>       other </a:t>
            </a: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ヒラギノ角ゴ Pro W3"/>
                <a:cs typeface="Times New Roman" pitchFamily="18" charset="0"/>
              </a:rPr>
              <a:t>full face superior view showing, the forehead, infra-orbital rim contour, dorsum of nose, upper lip, chin </a:t>
            </a:r>
            <a:r>
              <a:rPr lang="en-US" sz="600" dirty="0" smtClean="0">
                <a:latin typeface="Garamond" pitchFamily="18" charset="0"/>
                <a:ea typeface="ヒラギノ角ゴ Pro W3"/>
                <a:cs typeface="Times New Roman" pitchFamily="18" charset="0"/>
              </a:rPr>
              <a:t>viewed from above)</a:t>
            </a:r>
            <a:endParaRPr lang="en-US" sz="700" dirty="0" smtClean="0">
              <a:latin typeface="Garamond" pitchFamily="18" charset="0"/>
              <a:ea typeface="ヒラギノ角ゴ Pro W3"/>
              <a:cs typeface="Times New Roman" pitchFamily="18" charset="0"/>
            </a:endParaRP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600" dirty="0" smtClean="0">
                <a:solidFill>
                  <a:srgbClr val="0070C0"/>
                </a:solidFill>
                <a:latin typeface="Garamond" pitchFamily="18" charset="0"/>
              </a:rPr>
              <a:t>OFFVA </a:t>
            </a:r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-date</a:t>
            </a:r>
            <a:endParaRPr lang="en-US" sz="500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cxnSp>
        <p:nvCxnSpPr>
          <p:cNvPr id="121" name="Straight Connector 120"/>
          <p:cNvCxnSpPr/>
          <p:nvPr/>
        </p:nvCxnSpPr>
        <p:spPr>
          <a:xfrm>
            <a:off x="5638800" y="1200150"/>
            <a:ext cx="243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>
            <a:stCxn id="105" idx="2"/>
            <a:endCxn id="113" idx="0"/>
          </p:cNvCxnSpPr>
          <p:nvPr/>
        </p:nvCxnSpPr>
        <p:spPr>
          <a:xfrm>
            <a:off x="8077200" y="1454666"/>
            <a:ext cx="0" cy="2979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stCxn id="113" idx="2"/>
            <a:endCxn id="114" idx="0"/>
          </p:cNvCxnSpPr>
          <p:nvPr/>
        </p:nvCxnSpPr>
        <p:spPr>
          <a:xfrm>
            <a:off x="8077200" y="2044988"/>
            <a:ext cx="0" cy="1711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8077200" y="3435350"/>
            <a:ext cx="0" cy="1711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8077200" y="2591088"/>
            <a:ext cx="0" cy="1711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95250" y="3748529"/>
            <a:ext cx="768723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left profile--lips relaxed, teeth together CO- patient is facing to the left</a:t>
            </a:r>
            <a:endParaRPr lang="en-US" sz="500" dirty="0" smtClean="0">
              <a:latin typeface="Garamond" pitchFamily="18" charset="0"/>
            </a:endParaRPr>
          </a:p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LPLRCO-date</a:t>
            </a:r>
            <a:endParaRPr lang="en-US" sz="500" dirty="0" smtClean="0">
              <a:latin typeface="Garamond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5250" y="4405743"/>
            <a:ext cx="748552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left profile--lips closed, teeth together CO- patient is facing to the left</a:t>
            </a:r>
          </a:p>
          <a:p>
            <a:pPr algn="ctr"/>
            <a:r>
              <a:rPr lang="en-US" sz="4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LPLCCO-date</a:t>
            </a:r>
            <a:endParaRPr lang="en-US" sz="400" dirty="0" smtClean="0">
              <a:latin typeface="Garamond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5250" y="5058202"/>
            <a:ext cx="762000" cy="41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left profile--</a:t>
            </a:r>
            <a:r>
              <a:rPr lang="en-US" sz="500" dirty="0" smtClean="0">
                <a:latin typeface="Garamond" pitchFamily="18" charset="0"/>
                <a:ea typeface="ヒラギノ角ゴ Pro W3"/>
                <a:cs typeface="Times New Roman" pitchFamily="18" charset="0"/>
              </a:rPr>
              <a:t>full smile CO</a:t>
            </a:r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 patient is facing to the left</a:t>
            </a:r>
          </a:p>
          <a:p>
            <a:pPr algn="ctr"/>
            <a:r>
              <a:rPr lang="en-US" sz="4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LPFSCO-date</a:t>
            </a:r>
            <a:endParaRPr lang="en-US" sz="400" dirty="0" smtClean="0">
              <a:latin typeface="Garamond" pitchFamily="18" charset="0"/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>
            <a:off x="480997" y="4891529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76250" y="42545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457200" y="35814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1304910" y="3456057"/>
            <a:ext cx="762000" cy="41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 ° left profile</a:t>
            </a:r>
            <a:r>
              <a:rPr lang="en-US" sz="500" dirty="0" smtClean="0">
                <a:latin typeface="Garamond" pitchFamily="18" charset="0"/>
                <a:ea typeface="ヒラギノ角ゴ Pro W3"/>
                <a:cs typeface="Times New Roman" pitchFamily="18" charset="0"/>
              </a:rPr>
              <a:t>--</a:t>
            </a:r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lips relaxed, teeth together </a:t>
            </a:r>
            <a:r>
              <a:rPr lang="en-US" sz="4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CO</a:t>
            </a:r>
            <a:endParaRPr lang="en-US" sz="400" dirty="0" smtClean="0">
              <a:latin typeface="Garamond" pitchFamily="18" charset="0"/>
            </a:endParaRPr>
          </a:p>
          <a:p>
            <a:pPr algn="ctr"/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45°L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PLRCO</a:t>
            </a:r>
            <a:r>
              <a:rPr lang="en-US" sz="7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-date</a:t>
            </a:r>
            <a:endParaRPr lang="en-US" sz="600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285858" y="4013264"/>
            <a:ext cx="809068" cy="41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 °left profile--lips closed, teeth together  CO</a:t>
            </a:r>
            <a:endParaRPr lang="en-US" sz="500" dirty="0" smtClean="0">
              <a:latin typeface="Garamond" pitchFamily="18" charset="0"/>
            </a:endParaRPr>
          </a:p>
          <a:p>
            <a:pPr algn="ctr"/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45°L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PLCCO-date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276332" y="4599057"/>
            <a:ext cx="823911" cy="353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 ° left profile—full smile, teeth together CO</a:t>
            </a:r>
            <a:endParaRPr lang="en-US" sz="500" dirty="0" smtClean="0">
              <a:latin typeface="Garamond" pitchFamily="18" charset="0"/>
            </a:endParaRPr>
          </a:p>
          <a:p>
            <a:pPr algn="ctr"/>
            <a:r>
              <a:rPr lang="en-US" sz="7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45°L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PFSCO-date</a:t>
            </a:r>
          </a:p>
        </p:txBody>
      </p:sp>
      <p:cxnSp>
        <p:nvCxnSpPr>
          <p:cNvPr id="84" name="Straight Connector 83"/>
          <p:cNvCxnSpPr/>
          <p:nvPr/>
        </p:nvCxnSpPr>
        <p:spPr>
          <a:xfrm>
            <a:off x="1676384" y="3856109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1676384" y="4443035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4191000" y="3593351"/>
            <a:ext cx="768723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left profile--lips relaxed, teeth together CR- patient is facing to the left</a:t>
            </a:r>
            <a:endParaRPr lang="en-US" sz="500" dirty="0" smtClean="0">
              <a:latin typeface="Garamond" pitchFamily="18" charset="0"/>
            </a:endParaRPr>
          </a:p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LPLRCR-date</a:t>
            </a:r>
            <a:endParaRPr lang="en-US" sz="500" dirty="0" smtClean="0">
              <a:latin typeface="Garamond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191000" y="4236276"/>
            <a:ext cx="748552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left profile--lips closed, teeth together CR- patient is facing to the left</a:t>
            </a:r>
          </a:p>
          <a:p>
            <a:pPr algn="ctr"/>
            <a:r>
              <a:rPr lang="en-US" sz="4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LPLCCR-date</a:t>
            </a:r>
            <a:endParaRPr lang="en-US" sz="400" dirty="0" smtClean="0">
              <a:latin typeface="Garamond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191000" y="4866109"/>
            <a:ext cx="762000" cy="41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left profile--</a:t>
            </a:r>
            <a:r>
              <a:rPr lang="en-US" sz="500" dirty="0" smtClean="0">
                <a:latin typeface="Garamond" pitchFamily="18" charset="0"/>
                <a:ea typeface="ヒラギノ角ゴ Pro W3"/>
                <a:cs typeface="Times New Roman" pitchFamily="18" charset="0"/>
              </a:rPr>
              <a:t>full smile</a:t>
            </a:r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CR patient is facing to the left</a:t>
            </a:r>
          </a:p>
          <a:p>
            <a:pPr algn="ctr"/>
            <a:r>
              <a:rPr lang="en-US" sz="4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LPFSCR-date</a:t>
            </a:r>
            <a:endParaRPr lang="en-US" sz="400" dirty="0" smtClean="0">
              <a:latin typeface="Garamond" pitchFamily="18" charset="0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>
            <a:off x="4576747" y="470301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4572000" y="4075507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4572000" y="3446887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5267326" y="3408427"/>
            <a:ext cx="762000" cy="41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 ° left profile</a:t>
            </a:r>
            <a:r>
              <a:rPr lang="en-US" sz="500" dirty="0" smtClean="0">
                <a:latin typeface="Garamond" pitchFamily="18" charset="0"/>
                <a:ea typeface="ヒラギノ角ゴ Pro W3"/>
                <a:cs typeface="Times New Roman" pitchFamily="18" charset="0"/>
              </a:rPr>
              <a:t>--</a:t>
            </a:r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lips relaxed, teeth together </a:t>
            </a:r>
            <a:r>
              <a:rPr lang="en-US" sz="4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CR</a:t>
            </a:r>
            <a:endParaRPr lang="en-US" sz="400" dirty="0" smtClean="0">
              <a:latin typeface="Garamond" pitchFamily="18" charset="0"/>
            </a:endParaRPr>
          </a:p>
          <a:p>
            <a:pPr algn="ctr"/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45°L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PLRCR</a:t>
            </a:r>
            <a:r>
              <a:rPr lang="en-US" sz="7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-date</a:t>
            </a:r>
            <a:endParaRPr lang="en-US" sz="600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248274" y="3975160"/>
            <a:ext cx="809068" cy="41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 ° left profile--lips closed, teeth together  CR</a:t>
            </a:r>
            <a:endParaRPr lang="en-US" sz="500" dirty="0" smtClean="0">
              <a:latin typeface="Garamond" pitchFamily="18" charset="0"/>
            </a:endParaRPr>
          </a:p>
          <a:p>
            <a:pPr algn="ctr"/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45°L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PLCCR-dat</a:t>
            </a:r>
            <a:r>
              <a:rPr lang="en-US" sz="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e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238748" y="4560953"/>
            <a:ext cx="823911" cy="353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 ° left profile—full smile, teeth together CR</a:t>
            </a:r>
            <a:endParaRPr lang="en-US" sz="500" dirty="0" smtClean="0">
              <a:latin typeface="Garamond" pitchFamily="18" charset="0"/>
            </a:endParaRPr>
          </a:p>
          <a:p>
            <a:pPr algn="ctr"/>
            <a:r>
              <a:rPr lang="en-US" sz="7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45°L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PFSCR-date</a:t>
            </a:r>
          </a:p>
        </p:txBody>
      </p:sp>
      <p:cxnSp>
        <p:nvCxnSpPr>
          <p:cNvPr id="101" name="Straight Connector 100"/>
          <p:cNvCxnSpPr/>
          <p:nvPr/>
        </p:nvCxnSpPr>
        <p:spPr>
          <a:xfrm>
            <a:off x="5638800" y="3818005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5638800" y="4404931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5648326" y="32572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7426170" y="4443645"/>
            <a:ext cx="1295400" cy="3231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right profile (subject is facing observer's right) - mandible postured forward</a:t>
            </a:r>
          </a:p>
          <a:p>
            <a:pPr algn="ctr"/>
            <a:r>
              <a:rPr lang="en-US" sz="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RPMPF </a:t>
            </a:r>
            <a:r>
              <a:rPr lang="en-US" sz="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-date</a:t>
            </a:r>
          </a:p>
        </p:txBody>
      </p:sp>
      <p:cxnSp>
        <p:nvCxnSpPr>
          <p:cNvPr id="107" name="Straight Connector 106"/>
          <p:cNvCxnSpPr/>
          <p:nvPr/>
        </p:nvCxnSpPr>
        <p:spPr>
          <a:xfrm>
            <a:off x="8079772" y="4281108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7436601" y="5419357"/>
            <a:ext cx="1295400" cy="3231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left profile (subject is facing observer's left) - mandible postured forward</a:t>
            </a:r>
          </a:p>
          <a:p>
            <a:pPr algn="ctr"/>
            <a:r>
              <a:rPr lang="en-US" sz="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LPMPF</a:t>
            </a:r>
            <a:r>
              <a:rPr lang="en-US" sz="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-date</a:t>
            </a:r>
          </a:p>
        </p:txBody>
      </p:sp>
      <p:cxnSp>
        <p:nvCxnSpPr>
          <p:cNvPr id="109" name="Straight Connector 108"/>
          <p:cNvCxnSpPr/>
          <p:nvPr/>
        </p:nvCxnSpPr>
        <p:spPr>
          <a:xfrm>
            <a:off x="8079772" y="5261277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7432830" y="4932138"/>
            <a:ext cx="1295400" cy="3231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 ° right profile (subject is facing observer's right) - mandible postured forward</a:t>
            </a:r>
          </a:p>
          <a:p>
            <a:pPr algn="ctr"/>
            <a:r>
              <a:rPr lang="en-US" sz="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</a:t>
            </a:r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°</a:t>
            </a:r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RPMPF </a:t>
            </a:r>
            <a:r>
              <a:rPr lang="en-US" sz="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-date</a:t>
            </a:r>
          </a:p>
        </p:txBody>
      </p:sp>
      <p:cxnSp>
        <p:nvCxnSpPr>
          <p:cNvPr id="111" name="Straight Connector 110"/>
          <p:cNvCxnSpPr/>
          <p:nvPr/>
        </p:nvCxnSpPr>
        <p:spPr>
          <a:xfrm>
            <a:off x="8086432" y="4769601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7436013" y="5918281"/>
            <a:ext cx="1295400" cy="3231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 ° left profile (subject is facing observer's left) - mandible postured forward</a:t>
            </a:r>
          </a:p>
          <a:p>
            <a:pPr algn="ctr"/>
            <a:r>
              <a:rPr lang="en-US" sz="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45</a:t>
            </a:r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°</a:t>
            </a:r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LPMPF-</a:t>
            </a:r>
            <a:r>
              <a:rPr lang="en-US" sz="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date</a:t>
            </a:r>
          </a:p>
        </p:txBody>
      </p:sp>
      <p:cxnSp>
        <p:nvCxnSpPr>
          <p:cNvPr id="115" name="Straight Connector 114"/>
          <p:cNvCxnSpPr/>
          <p:nvPr/>
        </p:nvCxnSpPr>
        <p:spPr>
          <a:xfrm>
            <a:off x="8080677" y="5752953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162800" y="1371600"/>
            <a:ext cx="6095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7162800" y="1371600"/>
            <a:ext cx="0" cy="1981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flipH="1">
            <a:off x="6781800" y="33528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6242649" y="4320396"/>
            <a:ext cx="99060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other face- close-up smile (with lips)</a:t>
            </a:r>
            <a:r>
              <a:rPr lang="en-US" sz="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</a:p>
          <a:p>
            <a:pPr algn="ctr"/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OFCUS</a:t>
            </a:r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-date</a:t>
            </a:r>
            <a:endParaRPr lang="en-US" sz="500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6242649" y="4853796"/>
            <a:ext cx="9906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other face - occlusal cant (e.g., tongue depressor)</a:t>
            </a:r>
            <a:r>
              <a:rPr lang="en-US" sz="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</a:p>
          <a:p>
            <a:pPr algn="ctr"/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OFOC-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-date</a:t>
            </a:r>
            <a:endParaRPr lang="en-US" sz="400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6242649" y="5328249"/>
            <a:ext cx="990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other face - forensic interest(tattoos, jewelry, scars)</a:t>
            </a:r>
          </a:p>
          <a:p>
            <a:pPr algn="ctr"/>
            <a:r>
              <a:rPr lang="en-US" sz="7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OFFI</a:t>
            </a:r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-date</a:t>
            </a:r>
            <a:endParaRPr lang="en-US" sz="700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6359106" y="5991045"/>
            <a:ext cx="7620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other face - anomalies (ears, skin tags, etc.)</a:t>
            </a:r>
            <a:r>
              <a:rPr lang="en-US" sz="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OFA</a:t>
            </a:r>
            <a:r>
              <a:rPr lang="en-US" sz="5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-date</a:t>
            </a:r>
            <a:endParaRPr lang="en-US" sz="400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cxnSp>
        <p:nvCxnSpPr>
          <p:cNvPr id="153" name="Straight Connector 152"/>
          <p:cNvCxnSpPr>
            <a:stCxn id="148" idx="2"/>
            <a:endCxn id="149" idx="0"/>
          </p:cNvCxnSpPr>
          <p:nvPr/>
        </p:nvCxnSpPr>
        <p:spPr>
          <a:xfrm>
            <a:off x="6737949" y="4720506"/>
            <a:ext cx="0" cy="133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6747294" y="5210355"/>
            <a:ext cx="0" cy="133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6740106" y="5850147"/>
            <a:ext cx="0" cy="1332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6281469" y="3590025"/>
            <a:ext cx="9144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other face- teeth apart view of lower incisors deep bite cases</a:t>
            </a:r>
            <a:endParaRPr lang="en-US" sz="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  <a:ea typeface="ヒラギノ角ゴ Pro W3"/>
              <a:cs typeface="Times New Roman" pitchFamily="18" charset="0"/>
            </a:endParaRPr>
          </a:p>
          <a:p>
            <a:pPr algn="ctr"/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OFTALIDB</a:t>
            </a:r>
            <a:r>
              <a:rPr lang="en-US" sz="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-date</a:t>
            </a:r>
            <a:endParaRPr lang="en-US" sz="500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6778923" y="335280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6776046" y="4080294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412" y="228600"/>
            <a:ext cx="2093976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latin typeface="Garamond" pitchFamily="18" charset="0"/>
              </a:rPr>
              <a:t>DICOM 2D Photo Tree</a:t>
            </a:r>
            <a:endParaRPr lang="en-US" sz="1050" dirty="0">
              <a:latin typeface="Garamon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1347" y="657222"/>
            <a:ext cx="2286000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Garamond" pitchFamily="18" charset="0"/>
              </a:rPr>
              <a:t>intra-oral photographs- </a:t>
            </a:r>
            <a:r>
              <a:rPr lang="en-US" sz="1000" dirty="0" smtClean="0">
                <a:solidFill>
                  <a:schemeClr val="accent1"/>
                </a:solidFill>
                <a:latin typeface="Garamond" pitchFamily="18" charset="0"/>
              </a:rPr>
              <a:t>date </a:t>
            </a:r>
            <a:endParaRPr lang="en-US" sz="1000" dirty="0">
              <a:solidFill>
                <a:schemeClr val="accent1"/>
              </a:solidFill>
              <a:latin typeface="Garamond" pitchFamily="18" charset="0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4491383" y="485778"/>
            <a:ext cx="0" cy="1653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1593988" y="1404064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1586036" y="19050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1136788" y="2057400"/>
            <a:ext cx="914399" cy="353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left buccal segment  teeth together CO</a:t>
            </a:r>
          </a:p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IOLBSCO- date</a:t>
            </a:r>
            <a:endParaRPr lang="en-US" sz="200" dirty="0" smtClean="0">
              <a:latin typeface="Garamond" pitchFamily="18" charset="0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4489588" y="9144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593988" y="1066800"/>
            <a:ext cx="2895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644884" y="2253536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449540" y="1215224"/>
            <a:ext cx="304800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Garamond" pitchFamily="18" charset="0"/>
              </a:rPr>
              <a:t>CO</a:t>
            </a:r>
            <a:endParaRPr lang="en-US" sz="600" dirty="0">
              <a:latin typeface="Garamond" pitchFamily="18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4489588" y="10668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6464438" y="10668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4302147" y="1219200"/>
            <a:ext cx="387350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600" dirty="0" smtClean="0">
                <a:latin typeface="Garamond" pitchFamily="18" charset="0"/>
              </a:rPr>
              <a:t>Other</a:t>
            </a:r>
            <a:endParaRPr lang="en-US" sz="600" dirty="0">
              <a:latin typeface="Garamond" pitchFamily="18" charset="0"/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>
            <a:off x="4486297" y="1405235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3730647" y="1638300"/>
            <a:ext cx="1524000" cy="353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maxillary occlusal view – mouth open, taken with photographic mirror</a:t>
            </a:r>
          </a:p>
          <a:p>
            <a:pPr algn="ctr"/>
            <a:r>
              <a:rPr lang="en-US" sz="500" dirty="0" smtClean="0">
                <a:solidFill>
                  <a:schemeClr val="accent1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IOMXMOWM- date</a:t>
            </a:r>
            <a:endParaRPr lang="en-US" sz="200" dirty="0">
              <a:latin typeface="Garamond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730647" y="2159000"/>
            <a:ext cx="1517650" cy="353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mandibular occlusal view – mouth open, taken with photographic mirror</a:t>
            </a:r>
          </a:p>
          <a:p>
            <a:pPr algn="ctr"/>
            <a:r>
              <a:rPr lang="en-US" sz="500" dirty="0" smtClean="0">
                <a:solidFill>
                  <a:schemeClr val="accent1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IOMDMOWM- date</a:t>
            </a:r>
            <a:endParaRPr lang="en-US" sz="200" dirty="0">
              <a:latin typeface="Garamond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844947" y="2672090"/>
            <a:ext cx="1290635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frontal view – teeth apart, no mirror</a:t>
            </a:r>
            <a:endParaRPr lang="en-US" sz="700" dirty="0" smtClean="0">
              <a:solidFill>
                <a:srgbClr val="000000"/>
              </a:solidFill>
              <a:latin typeface="Garamond" pitchFamily="18" charset="0"/>
              <a:ea typeface="ヒラギノ角ゴ Pro W3"/>
              <a:cs typeface="Times New Roman" pitchFamily="18" charset="0"/>
            </a:endParaRPr>
          </a:p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IOFVWOMTA- date</a:t>
            </a:r>
            <a:endParaRPr lang="en-US" sz="400" dirty="0">
              <a:latin typeface="Garamond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838596" y="3095336"/>
            <a:ext cx="129540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frontal view – mouth open</a:t>
            </a:r>
            <a:r>
              <a:rPr lang="en-US" sz="700" b="1" u="sng" dirty="0" smtClean="0">
                <a:solidFill>
                  <a:schemeClr val="accent1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 </a:t>
            </a:r>
            <a:r>
              <a:rPr lang="en-US" sz="500" dirty="0" smtClean="0">
                <a:solidFill>
                  <a:schemeClr val="accent1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IOFVWOMMO- date</a:t>
            </a:r>
            <a:endParaRPr lang="en-US" sz="200" dirty="0">
              <a:latin typeface="Garamond" pitchFamily="18" charset="0"/>
            </a:endParaRPr>
          </a:p>
        </p:txBody>
      </p:sp>
      <p:cxnSp>
        <p:nvCxnSpPr>
          <p:cNvPr id="90" name="Straight Connector 89"/>
          <p:cNvCxnSpPr/>
          <p:nvPr/>
        </p:nvCxnSpPr>
        <p:spPr>
          <a:xfrm>
            <a:off x="4497412" y="2927350"/>
            <a:ext cx="0" cy="1648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4495841" y="3371850"/>
            <a:ext cx="0" cy="1648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622907" y="4070062"/>
            <a:ext cx="1752600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frontal view – showing tongue thrust</a:t>
            </a:r>
          </a:p>
          <a:p>
            <a:pPr algn="ctr"/>
            <a:r>
              <a:rPr lang="en-US" sz="600" dirty="0" smtClean="0">
                <a:solidFill>
                  <a:schemeClr val="accent1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IOFTTWOM-date</a:t>
            </a:r>
            <a:endParaRPr lang="en-US" sz="500" dirty="0"/>
          </a:p>
        </p:txBody>
      </p:sp>
      <p:cxnSp>
        <p:nvCxnSpPr>
          <p:cNvPr id="97" name="Straight Connector 96"/>
          <p:cNvCxnSpPr/>
          <p:nvPr/>
        </p:nvCxnSpPr>
        <p:spPr>
          <a:xfrm>
            <a:off x="4505351" y="3898900"/>
            <a:ext cx="0" cy="1648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4492647" y="19939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492647" y="252095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3654447" y="3543300"/>
            <a:ext cx="1676400" cy="3539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frontal view (inferior) – taken from below with teeth together showing depth of bite and overjet </a:t>
            </a:r>
            <a:r>
              <a:rPr lang="en-US" sz="500" dirty="0" smtClean="0">
                <a:solidFill>
                  <a:schemeClr val="accent1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IOFVINFWOM- date</a:t>
            </a:r>
            <a:endParaRPr lang="en-US" sz="1200" dirty="0" smtClean="0">
              <a:solidFill>
                <a:schemeClr val="accent1"/>
              </a:solidFill>
              <a:latin typeface="Garamond" pitchFamily="18" charset="0"/>
              <a:ea typeface="ヒラギノ角ゴ Pro W3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41420" y="1556464"/>
            <a:ext cx="914399" cy="353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right buccal segment  teeth together CO</a:t>
            </a:r>
          </a:p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IORBSCO- date</a:t>
            </a:r>
            <a:endParaRPr lang="en-US" sz="200" dirty="0" smtClean="0">
              <a:latin typeface="Garamond" pitchFamily="18" charset="0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1593988" y="1066800"/>
            <a:ext cx="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660788" y="1068112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2463996" y="1219200"/>
            <a:ext cx="43160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Garamond" pitchFamily="18" charset="0"/>
              </a:rPr>
              <a:t>CO with mirrors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247980" y="1616104"/>
            <a:ext cx="838200" cy="630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right buccal segment  teeth together, with photographic mirror- CO</a:t>
            </a:r>
          </a:p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IORBSWMCRINT- date</a:t>
            </a:r>
            <a:endParaRPr lang="en-US" sz="200" dirty="0" smtClean="0">
              <a:latin typeface="Garamond" pitchFamily="18" charset="0"/>
            </a:endParaRPr>
          </a:p>
          <a:p>
            <a:endParaRPr lang="en-US" sz="600" dirty="0">
              <a:latin typeface="Garamond" pitchFamily="18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2666076" y="1459728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243348" y="2413082"/>
            <a:ext cx="838200" cy="630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left buccal segment  teeth together, with photographic mirror</a:t>
            </a:r>
          </a:p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CO</a:t>
            </a:r>
          </a:p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IOLBSWMCRINT- date</a:t>
            </a:r>
            <a:endParaRPr lang="en-US" sz="200" dirty="0" smtClean="0">
              <a:latin typeface="Garamond" pitchFamily="18" charset="0"/>
            </a:endParaRPr>
          </a:p>
          <a:p>
            <a:endParaRPr lang="en-US" sz="600" dirty="0">
              <a:latin typeface="Garamond" pitchFamily="18" charset="0"/>
            </a:endParaRPr>
          </a:p>
        </p:txBody>
      </p:sp>
      <p:cxnSp>
        <p:nvCxnSpPr>
          <p:cNvPr id="104" name="Straight Connector 103"/>
          <p:cNvCxnSpPr/>
          <p:nvPr/>
        </p:nvCxnSpPr>
        <p:spPr>
          <a:xfrm>
            <a:off x="603388" y="1295400"/>
            <a:ext cx="8382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150164" y="1764528"/>
            <a:ext cx="914399" cy="3847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 </a:t>
            </a:r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frontal view teeth together CO</a:t>
            </a:r>
            <a:endParaRPr lang="en-US" sz="500" dirty="0" smtClean="0">
              <a:solidFill>
                <a:srgbClr val="000000"/>
              </a:solidFill>
              <a:latin typeface="Garamond" pitchFamily="18" charset="0"/>
              <a:ea typeface="ヒラギノ角ゴ Pro W3"/>
              <a:cs typeface="Times New Roman" pitchFamily="18" charset="0"/>
            </a:endParaRPr>
          </a:p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IOFVCO- date</a:t>
            </a:r>
          </a:p>
          <a:p>
            <a:pPr algn="ctr"/>
            <a:endParaRPr lang="en-US" sz="200" dirty="0" smtClean="0">
              <a:latin typeface="Garamond" pitchFamily="18" charset="0"/>
            </a:endParaRPr>
          </a:p>
        </p:txBody>
      </p:sp>
      <p:cxnSp>
        <p:nvCxnSpPr>
          <p:cNvPr id="127" name="Straight Connector 126"/>
          <p:cNvCxnSpPr/>
          <p:nvPr/>
        </p:nvCxnSpPr>
        <p:spPr>
          <a:xfrm flipV="1">
            <a:off x="4498548" y="1066800"/>
            <a:ext cx="3039040" cy="4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6457560" y="2264732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6276672" y="1216948"/>
            <a:ext cx="42892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Garamond" pitchFamily="18" charset="0"/>
              </a:rPr>
              <a:t>CR with mirrors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6060656" y="1627300"/>
            <a:ext cx="838200" cy="630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right buccal segment  teeth together, with photographic mirror- CR</a:t>
            </a:r>
          </a:p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IORBSWMCR- date</a:t>
            </a:r>
            <a:endParaRPr lang="en-US" sz="200" dirty="0" smtClean="0">
              <a:latin typeface="Garamond" pitchFamily="18" charset="0"/>
            </a:endParaRPr>
          </a:p>
          <a:p>
            <a:endParaRPr lang="en-US" sz="600" dirty="0">
              <a:latin typeface="Garamond" pitchFamily="18" charset="0"/>
            </a:endParaRPr>
          </a:p>
        </p:txBody>
      </p:sp>
      <p:cxnSp>
        <p:nvCxnSpPr>
          <p:cNvPr id="131" name="Straight Connector 130"/>
          <p:cNvCxnSpPr/>
          <p:nvPr/>
        </p:nvCxnSpPr>
        <p:spPr>
          <a:xfrm>
            <a:off x="6478752" y="1470924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6056024" y="2424278"/>
            <a:ext cx="838200" cy="630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left buccal segment  teeth together, with photographic mirror</a:t>
            </a:r>
          </a:p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CR</a:t>
            </a:r>
          </a:p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IOLBSWMCR date</a:t>
            </a:r>
            <a:endParaRPr lang="en-US" sz="200" dirty="0" smtClean="0">
              <a:latin typeface="Garamond" pitchFamily="18" charset="0"/>
            </a:endParaRPr>
          </a:p>
          <a:p>
            <a:endParaRPr lang="en-US" sz="600" dirty="0">
              <a:latin typeface="Garamond" pitchFamily="18" charset="0"/>
            </a:endParaRPr>
          </a:p>
        </p:txBody>
      </p:sp>
      <p:cxnSp>
        <p:nvCxnSpPr>
          <p:cNvPr id="133" name="Straight Connector 132"/>
          <p:cNvCxnSpPr/>
          <p:nvPr/>
        </p:nvCxnSpPr>
        <p:spPr>
          <a:xfrm>
            <a:off x="7532957" y="141526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7525005" y="1916196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7075757" y="2068596"/>
            <a:ext cx="914399" cy="353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left buccal segment  teeth together CR</a:t>
            </a:r>
          </a:p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IOLBSCR- date</a:t>
            </a:r>
            <a:endParaRPr lang="en-US" sz="200" dirty="0" smtClean="0">
              <a:latin typeface="Garamond" pitchFamily="18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7388509" y="1226420"/>
            <a:ext cx="304800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Garamond" pitchFamily="18" charset="0"/>
              </a:rPr>
              <a:t>CR</a:t>
            </a:r>
            <a:endParaRPr lang="en-US" sz="600" dirty="0">
              <a:latin typeface="Garamond" pitchFamily="18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7080389" y="1567660"/>
            <a:ext cx="914399" cy="353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right buccal segment  teeth together CR</a:t>
            </a:r>
          </a:p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IORBSCR- date</a:t>
            </a:r>
            <a:endParaRPr lang="en-US" sz="200" dirty="0" smtClean="0">
              <a:latin typeface="Garamond" pitchFamily="18" charset="0"/>
            </a:endParaRPr>
          </a:p>
        </p:txBody>
      </p:sp>
      <p:cxnSp>
        <p:nvCxnSpPr>
          <p:cNvPr id="144" name="Straight Connector 143"/>
          <p:cNvCxnSpPr/>
          <p:nvPr/>
        </p:nvCxnSpPr>
        <p:spPr>
          <a:xfrm>
            <a:off x="7537588" y="1066800"/>
            <a:ext cx="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endCxn id="115" idx="0"/>
          </p:cNvCxnSpPr>
          <p:nvPr/>
        </p:nvCxnSpPr>
        <p:spPr>
          <a:xfrm>
            <a:off x="603388" y="1295400"/>
            <a:ext cx="3976" cy="469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696200" y="1333492"/>
            <a:ext cx="8382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8534520" y="1333492"/>
            <a:ext cx="3976" cy="469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8088412" y="1801904"/>
            <a:ext cx="914399" cy="3847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 </a:t>
            </a:r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frontal view teeth together CR</a:t>
            </a:r>
            <a:endParaRPr lang="en-US" sz="500" dirty="0" smtClean="0">
              <a:solidFill>
                <a:srgbClr val="000000"/>
              </a:solidFill>
              <a:latin typeface="Garamond" pitchFamily="18" charset="0"/>
              <a:ea typeface="ヒラギノ角ゴ Pro W3"/>
              <a:cs typeface="Times New Roman" pitchFamily="18" charset="0"/>
            </a:endParaRPr>
          </a:p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IOFVCR- date</a:t>
            </a:r>
          </a:p>
          <a:p>
            <a:pPr algn="ctr"/>
            <a:endParaRPr lang="en-US" sz="200" dirty="0" smtClean="0">
              <a:latin typeface="Garamond" pitchFamily="18" charset="0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1586900" y="24118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136350" y="2570850"/>
            <a:ext cx="914399" cy="353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right lateral view showing overjet</a:t>
            </a:r>
          </a:p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IORLVSOCOWOM- date</a:t>
            </a:r>
            <a:endParaRPr lang="en-US" sz="200" dirty="0" smtClean="0">
              <a:latin typeface="Garamond" pitchFamily="18" charset="0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1577200" y="292885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126650" y="3087900"/>
            <a:ext cx="914399" cy="353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left lateral view showing overjet</a:t>
            </a:r>
          </a:p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IOLLVSOCOWOM- date</a:t>
            </a:r>
            <a:endParaRPr lang="en-US" sz="200" dirty="0" smtClean="0">
              <a:latin typeface="Garamond" pitchFamily="18" charset="0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7537150" y="243175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086600" y="2590800"/>
            <a:ext cx="914399" cy="353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right lateral view showing overjet</a:t>
            </a:r>
          </a:p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IORLVSOCRWOM- date</a:t>
            </a:r>
            <a:endParaRPr lang="en-US" sz="200" dirty="0" smtClean="0">
              <a:latin typeface="Garamond" pitchFamily="18" charset="0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7527450" y="29488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076900" y="3107850"/>
            <a:ext cx="914399" cy="353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000000"/>
                </a:solidFill>
                <a:latin typeface="Garamond" pitchFamily="18" charset="0"/>
                <a:ea typeface="ヒラギノ角ゴ Pro W3"/>
                <a:cs typeface="Times New Roman" pitchFamily="18" charset="0"/>
              </a:rPr>
              <a:t>left lateral view showing overjet</a:t>
            </a:r>
          </a:p>
          <a:p>
            <a:pPr algn="ctr"/>
            <a:r>
              <a:rPr lang="en-US" sz="500" dirty="0" smtClean="0">
                <a:solidFill>
                  <a:srgbClr val="0070C0"/>
                </a:solidFill>
                <a:latin typeface="Garamond" pitchFamily="18" charset="0"/>
              </a:rPr>
              <a:t>IOLLVSOCRWOM- date</a:t>
            </a:r>
            <a:endParaRPr lang="en-US" sz="200" dirty="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2.xml><?xml version="1.0" encoding="utf-8"?>
<?mso-contentType ?>
<spe:Receivers xmlns:spe="http://schemas.microsoft.com/sharepoint/event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picTaxHTField0 xmlns="1a5900ea-da95-454b-a54a-5097b7703fb0">
      <Terms xmlns="http://schemas.microsoft.com/office/infopath/2007/PartnerControls">
        <TermInfo xmlns="http://schemas.microsoft.com/office/infopath/2007/PartnerControls">
          <TermName xmlns="http://schemas.microsoft.com/office/infopath/2007/PartnerControls">Standards</TermName>
          <TermId xmlns="http://schemas.microsoft.com/office/infopath/2007/PartnerControls">62f16168-2dc4-437f-bb9f-568dd2a542a6</TermId>
        </TermInfo>
      </Terms>
    </TopicTaxHTField0>
    <AgendaBookMeetingDate xmlns="1a5900ea-da95-454b-a54a-5097b7703fb0" xsi:nil="true"/>
    <DocumentNumber xmlns="1a5900ea-da95-454b-a54a-5097b7703fb0" xsi:nil="true"/>
    <AgencyTaxHTField0 xmlns="1a5900ea-da95-454b-a54a-5097b7703fb0">
      <Terms xmlns="http://schemas.microsoft.com/office/infopath/2007/PartnerControls">
        <TermInfo xmlns="http://schemas.microsoft.com/office/infopath/2007/PartnerControls">
          <TermName xmlns="http://schemas.microsoft.com/office/infopath/2007/PartnerControls">Science/Professional Affairs</TermName>
          <TermId xmlns="http://schemas.microsoft.com/office/infopath/2007/PartnerControls">58b4730f-6773-4ec7-b2e2-66ad76b640ec</TermId>
        </TermInfo>
      </Terms>
    </AgencyTaxHTField0>
    <StandardsStatus xmlns="$ListId:Documents;">3</StandardsStatus>
    <DocumentTypeTaxHTField0 xmlns="1a5900ea-da95-454b-a54a-5097b7703fb0">
      <Terms xmlns="http://schemas.microsoft.com/office/infopath/2007/PartnerControls">
        <TermInfo xmlns="http://schemas.microsoft.com/office/infopath/2007/PartnerControls">
          <TermName xmlns="http://schemas.microsoft.com/office/infopath/2007/PartnerControls">Standards</TermName>
          <TermId xmlns="http://schemas.microsoft.com/office/infopath/2007/PartnerControls">96b9b0d6-85a4-4e83-af71-4ebbc0a82b65</TermId>
        </TermInfo>
      </Terms>
    </DocumentTypeTaxHTField0>
    <IsAgendaOrToolkit xmlns="1a5900ea-da95-454b-a54a-5097b7703fb0">false</IsAgendaOrToolkit>
    <Document_x0020_Status xmlns="1a5900ea-da95-454b-a54a-5097b7703fb0">3</Document_x0020_Status>
  </documentManagement>
</p:properti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Standards Document" ma:contentTypeID="0x0101003B93A955CC7A45428012E2E5A02FA48E0020CE700A2F944E8BBD7E0170238FBD99008B640900273C2A4782C91F112636416E" ma:contentTypeVersion="6" ma:contentTypeDescription="Standards Document Content Type" ma:contentTypeScope="" ma:versionID="ebc57b4706a92050429be79471301604">
  <xsd:schema xmlns:xsd="http://www.w3.org/2001/XMLSchema" xmlns:xs="http://www.w3.org/2001/XMLSchema" xmlns:p="http://schemas.microsoft.com/office/2006/metadata/properties" xmlns:ns2="8ba02314-a632-4085-a660-96704dd268e4" xmlns:ns3="1a5900ea-da95-454b-a54a-5097b7703fb0" xmlns:ns4="$ListId:Documents;" targetNamespace="http://schemas.microsoft.com/office/2006/metadata/properties" ma:root="true" ma:fieldsID="e24fcc20dfde8a72c20bb8bbd7d6f4a0" ns2:_="" ns3:_="" ns4:_="">
    <xsd:import namespace="8ba02314-a632-4085-a660-96704dd268e4"/>
    <xsd:import namespace="1a5900ea-da95-454b-a54a-5097b7703fb0"/>
    <xsd:import namespace="$ListId:Documents;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opicTaxHTField0" minOccurs="0"/>
                <xsd:element ref="ns3:AgencyTaxHTField0" minOccurs="0"/>
                <xsd:element ref="ns3:IsAgendaOrToolkit" minOccurs="0"/>
                <xsd:element ref="ns3:DocumentTypeTaxHTField0" minOccurs="0"/>
                <xsd:element ref="ns3:DocumentNumber" minOccurs="0"/>
                <xsd:element ref="ns4:StandardsStatus" minOccurs="0"/>
                <xsd:element ref="ns3:AgendaBookMeetingDate" minOccurs="0"/>
                <xsd:element ref="ns3:Document_x0020_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a02314-a632-4085-a660-96704dd268e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900ea-da95-454b-a54a-5097b7703fb0" elementFormDefault="qualified">
    <xsd:import namespace="http://schemas.microsoft.com/office/2006/documentManagement/types"/>
    <xsd:import namespace="http://schemas.microsoft.com/office/infopath/2007/PartnerControls"/>
    <xsd:element name="TopicTaxHTField0" ma:index="11" ma:taxonomy="true" ma:internalName="TopicTaxHTField0" ma:taxonomyFieldName="Topic" ma:displayName="Topic" ma:fieldId="{f26d2666-9dac-11e0-81c2-6e1c4924019b}" ma:sspId="496043dc-0240-417f-992e-b83db50323ab" ma:termSetId="1181e836-ebc9-4375-a057-a71a24fd33f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gencyTaxHTField0" ma:index="13" ma:taxonomy="true" ma:internalName="AgencyTaxHTField0" ma:taxonomyFieldName="Agency" ma:displayName="Agency" ma:fieldId="{7f00f694-9dbb-11e0-abd4-00b64724019b}" ma:sspId="496043dc-0240-417f-992e-b83db50323ab" ma:termSetId="1bfecda9-4949-481c-9fff-6f37bdc76ca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sAgendaOrToolkit" ma:index="15" nillable="true" ma:displayName="Is Agenda Book or Toolkit?" ma:internalName="IsAgendaOrToolkit">
      <xsd:simpleType>
        <xsd:restriction base="dms:Boolean"/>
      </xsd:simpleType>
    </xsd:element>
    <xsd:element name="DocumentTypeTaxHTField0" ma:index="16" ma:taxonomy="true" ma:internalName="DocumentTypeTaxHTField0" ma:taxonomyFieldName="DocumentType" ma:displayName="Document Type" ma:readOnly="false" ma:fieldId="{77f58c7a-9db1-11e0-aaf0-2a2f4924019b}" ma:sspId="496043dc-0240-417f-992e-b83db50323ab" ma:termSetId="27aa368a-a92a-4d89-b7d7-710240fa5a5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Number" ma:index="18" nillable="true" ma:displayName="Document Number" ma:indexed="true" ma:internalName="DocumentNumber">
      <xsd:simpleType>
        <xsd:restriction base="dms:Text">
          <xsd:maxLength value="255"/>
        </xsd:restriction>
      </xsd:simpleType>
    </xsd:element>
    <xsd:element name="AgendaBookMeetingDate" ma:index="20" nillable="true" ma:displayName="Agenda Book Meeting Date" ma:internalName="AgendaBookMeetingDate">
      <xsd:simpleType>
        <xsd:restriction base="dms:DateTime"/>
      </xsd:simpleType>
    </xsd:element>
    <xsd:element name="Document_x0020_Status" ma:index="21" nillable="true" ma:displayName="Document Status" ma:list="{3395076e-7731-45bd-a3a6-11422be65238}" ma:internalName="Document_x0020_Status" ma:showField="Title" ma:web="1a5900ea-da95-454b-a54a-5097b7703fb0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$ListId:Documents;" elementFormDefault="qualified">
    <xsd:import namespace="http://schemas.microsoft.com/office/2006/documentManagement/types"/>
    <xsd:import namespace="http://schemas.microsoft.com/office/infopath/2007/PartnerControls"/>
    <xsd:element name="StandardsStatus" ma:index="19" nillable="true" ma:displayName="Status" ma:list="3395076e-7731-45bd-a3a6-11422be65238" ma:internalName="StandardsStatus" ma:readOnly="false" ma:showField="Title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78DED8-00EE-4C93-83D4-D9A67A919635}">
  <ds:schemaRefs>
    <ds:schemaRef ds:uri="http://schemas.microsoft.com/office/2006/metadata/customXsn"/>
  </ds:schemaRefs>
</ds:datastoreItem>
</file>

<file path=customXml/itemProps2.xml><?xml version="1.0" encoding="utf-8"?>
<ds:datastoreItem xmlns:ds="http://schemas.openxmlformats.org/officeDocument/2006/customXml" ds:itemID="{596F8F64-3E1A-454E-B6D1-41060037897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2545AC55-C536-47F5-8E1B-67B960DAF70E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BFB335B-958B-43D5-B82D-91151FDDAA20}">
  <ds:schemaRefs>
    <ds:schemaRef ds:uri="1a5900ea-da95-454b-a54a-5097b7703fb0"/>
    <ds:schemaRef ds:uri="http://purl.org/dc/elements/1.1/"/>
    <ds:schemaRef ds:uri="$ListId:Documents;"/>
    <ds:schemaRef ds:uri="http://schemas.microsoft.com/office/2006/documentManagement/types"/>
    <ds:schemaRef ds:uri="http://purl.org/dc/terms/"/>
    <ds:schemaRef ds:uri="http://www.w3.org/XML/1998/namespace"/>
    <ds:schemaRef ds:uri="8ba02314-a632-4085-a660-96704dd268e4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5.xml><?xml version="1.0" encoding="utf-8"?>
<ds:datastoreItem xmlns:ds="http://schemas.openxmlformats.org/officeDocument/2006/customXml" ds:itemID="{3788883C-8F50-4CBD-A183-083E6D28E3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a02314-a632-4085-a660-96704dd268e4"/>
    <ds:schemaRef ds:uri="1a5900ea-da95-454b-a54a-5097b7703fb0"/>
    <ds:schemaRef ds:uri="$ListId:Documents;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3538</TotalTime>
  <Words>828</Words>
  <Application>Microsoft Office PowerPoint</Application>
  <PresentationFormat>On-screen Show (4:3)</PresentationFormat>
  <Paragraphs>139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Garamond</vt:lpstr>
      <vt:lpstr>Times New Roman</vt:lpstr>
      <vt:lpstr>ヒラギノ角ゴ Pro W3</vt:lpstr>
      <vt:lpstr>Office Theme</vt:lpstr>
      <vt:lpstr>PowerPoint Presentation</vt:lpstr>
      <vt:lpstr>PowerPoint Presentation</vt:lpstr>
    </vt:vector>
  </TitlesOfParts>
  <Company>Preferred Client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Preferred Client</dc:creator>
  <cp:lastModifiedBy>mark jurkovich</cp:lastModifiedBy>
  <cp:revision>266</cp:revision>
  <dcterms:created xsi:type="dcterms:W3CDTF">2014-06-05T17:44:03Z</dcterms:created>
  <dcterms:modified xsi:type="dcterms:W3CDTF">2014-10-16T21:40:19Z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0x0101003B93A955CC7A45428012E2E5A02FA48E0020CE700A2F944E8BBD7E0170238FBD99008B640900273C2A4782C91F112636416E</vt:lpwstr>
  </property>
  <property fmtid="{D5CDD505-2E9C-101B-9397-08002B2CF9AE}" pid="3" name="Topic">
    <vt:lpwstr>1;#Standards|62f16168-2dc4-437f-bb9f-568dd2a542a6</vt:lpwstr>
  </property>
  <property fmtid="{D5CDD505-2E9C-101B-9397-08002B2CF9AE}" pid="4" name="Agency">
    <vt:lpwstr>5;#Science/Professional Affairs|58b4730f-6773-4ec7-b2e2-66ad76b640ec</vt:lpwstr>
  </property>
  <property fmtid="{D5CDD505-2E9C-101B-9397-08002B2CF9AE}" pid="5" name="DocumentType">
    <vt:lpwstr>3;#Standards|96b9b0d6-85a4-4e83-af71-4ebbc0a82b65</vt:lpwstr>
  </property>
  <property fmtid="{D5CDD505-2E9C-101B-9397-08002B2CF9AE}" pid="6" name="TaxCatchAll">
    <vt:lpwstr>5;#Science/Professional Affairs|58b4730f-6773-4ec7-b2e2-66ad76b640ec;#3;#Standards|96b9b0d6-85a4-4e83-af71-4ebbc0a82b65;#1;#Standards|62f16168-2dc4-437f-bb9f-568dd2a542a6</vt:lpwstr>
  </property>
</Properties>
</file>