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6C700F-7514-4AF9-8B03-D809DCF7C989}" v="36" dt="2022-03-21T14:04:34.2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97" d="100"/>
          <a:sy n="97" d="100"/>
        </p:scale>
        <p:origin x="48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8BD22-FF55-4BAB-937A-EA90987487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41CE5B-34A7-43DD-892F-A27012A549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DBDCB-75BD-4286-93F4-09B3570F0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559AD-9895-4E87-BE5D-30C96D658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33D7C-BADF-476A-AE31-AC8567F19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8530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FAB62-13C1-4120-87D8-2CFAC5485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499C60-1A0E-4404-8A87-18228A476B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8630C-BD91-4B34-8ABB-99AE56CDB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94AD9-2215-4AE2-A571-F72011962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1D986-14B5-4E8A-B53B-A6194ABA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8366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5B000D-12DE-40DC-9617-51F7A2DE80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3988E5-6D6A-40FF-A906-B2A60445EF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09C6B3-9A7B-420D-8694-7EFDCE2A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A1507-1910-41FE-90BF-10817F0E3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492BC-7126-4CCE-AE4F-5C2750D12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80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E87AA-3E3A-49F2-BE52-6E92D71F4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25F4A-105A-4173-AE22-C3429F887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AE58B-35AE-42EC-A95A-DE7A216B4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3D04A-81C0-4350-9DD2-F3C45F5F3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88E37-CD96-4540-889E-EE8777544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787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34C9E-B5EF-4CDD-B4B1-5D5ED7177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55D4B9-FCF0-4830-AA70-B4DF8B253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1D887-92CD-48AE-BFBE-1729A9D21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AA32E-121F-4ECC-BC87-24CCDF27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5C618-F467-44EA-82A5-F36C98EB4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4095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A864C-493B-4AAF-AE3C-8B9D7EB6A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6C88D-6FDE-4BAA-BC69-4667D3B4A2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36F63B-BAAA-41A9-8722-F5E7E7C5D7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4FD85B-9E45-470F-BE71-07D5A37B0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FEEFEF-2EC4-4DD2-83AC-9DDDF29AA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924E66-AF70-480D-916B-4881FF20E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533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2B5D4-6EC9-4992-A7F1-9A1FE5AF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E1BCE-70B0-4033-88E3-EF3182806C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D39EDF-0497-4145-95CA-686755E3B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58D592-B8EF-491C-965A-8279444AE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0064C4-DF94-4D1E-B942-38CF73D0ED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F40DB7-8D55-4296-8196-DB6FF6F39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FD486D-5A3A-44EB-8B6A-D7DA45E49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34034B-B5C9-4D76-9190-18E15E622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248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78610-AFB5-4E51-A08C-98678736B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3F353B-5458-46B3-BF93-0990833BB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CE3CFD-1648-43D6-B035-48D8E0189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542A0-16B9-4E6C-BB2B-F770A2A8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2823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E01EF6-1B84-4177-9A9C-D2752F5E2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C2DB16-6F78-400D-AE1F-6FA92C8EE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B7D1C8-A3FE-4ADA-BAAF-374BEF819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660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E879E-FDFD-423A-9FE4-1C80B2B8C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6299F-67FA-4DE5-B28A-A168AD36E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AF7FA6-2EF9-4419-8014-500265B86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45AA14-2D62-4C43-83C6-8B743CBF3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4B7F3F-7172-43E4-8491-8B36288B9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DA2C82-327D-4BD5-8E19-10B14113A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2315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65649-FC85-4D65-8EE2-CF957E5AA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40715B-69CC-40E3-947B-D8B68DB73D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D6B036-B714-4AE3-8301-5DE7811F26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ED1808-676A-4AE3-B896-E121133C3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39D5A-104A-4B79-B3A4-F3F3AC835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59196A-BC40-4845-B475-3FDE7AD3D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3341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41EFD2-F758-4617-B8E2-6EF20A32B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A57ED-436E-4006-B7C8-DA541CEBA6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C522F-B101-46BB-B67E-144C4D6ED8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8411F-F226-4B68-865C-0C1F487945C2}" type="datetimeFigureOut">
              <a:rPr lang="en-CA" smtClean="0"/>
              <a:t>2022-03-24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8263D-7A03-416E-BF9F-C082CDD921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A7AAC-CCED-48B1-BB1F-B22451C773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A6E55-2C44-4438-9C61-48D4F374C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170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F1ECE0A-9F11-4CDC-80E7-255A3ED444C1}"/>
              </a:ext>
            </a:extLst>
          </p:cNvPr>
          <p:cNvSpPr txBox="1"/>
          <p:nvPr/>
        </p:nvSpPr>
        <p:spPr>
          <a:xfrm>
            <a:off x="5017916" y="324076"/>
            <a:ext cx="21561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Restoration of tooth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3408C8-CB61-4232-B6CC-B8BC80905584}"/>
              </a:ext>
            </a:extLst>
          </p:cNvPr>
          <p:cNvSpPr txBox="1"/>
          <p:nvPr/>
        </p:nvSpPr>
        <p:spPr>
          <a:xfrm>
            <a:off x="1247637" y="1262657"/>
            <a:ext cx="284712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Restoration of tooth indirect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F829A6-8C97-47DD-94D1-4947B6F67C9E}"/>
              </a:ext>
            </a:extLst>
          </p:cNvPr>
          <p:cNvSpPr txBox="1"/>
          <p:nvPr/>
        </p:nvSpPr>
        <p:spPr>
          <a:xfrm>
            <a:off x="7931353" y="1262657"/>
            <a:ext cx="27252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Restoration of tooth  direct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A7DC16-F195-4E53-9D8C-2C8283398DF5}"/>
              </a:ext>
            </a:extLst>
          </p:cNvPr>
          <p:cNvSpPr txBox="1"/>
          <p:nvPr/>
        </p:nvSpPr>
        <p:spPr>
          <a:xfrm>
            <a:off x="8356054" y="2156255"/>
            <a:ext cx="18758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Tooth preparation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84E2BB-EB99-471E-B75A-7ED71FAEBBBA}"/>
              </a:ext>
            </a:extLst>
          </p:cNvPr>
          <p:cNvSpPr txBox="1"/>
          <p:nvPr/>
        </p:nvSpPr>
        <p:spPr>
          <a:xfrm>
            <a:off x="8116564" y="2917533"/>
            <a:ext cx="235487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Insertion of restoration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3D05F6D-01BC-4AD9-B2EC-FB0EAEA42A7A}"/>
              </a:ext>
            </a:extLst>
          </p:cNvPr>
          <p:cNvGrpSpPr/>
          <p:nvPr/>
        </p:nvGrpSpPr>
        <p:grpSpPr>
          <a:xfrm>
            <a:off x="6626789" y="3678811"/>
            <a:ext cx="5334423" cy="646331"/>
            <a:chOff x="6626792" y="3590045"/>
            <a:chExt cx="5334423" cy="64633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5D875FF-4E40-47B2-83B6-4890131A1BB1}"/>
                </a:ext>
              </a:extLst>
            </p:cNvPr>
            <p:cNvSpPr txBox="1"/>
            <p:nvPr/>
          </p:nvSpPr>
          <p:spPr>
            <a:xfrm>
              <a:off x="6626792" y="3590045"/>
              <a:ext cx="2536656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A" dirty="0"/>
                <a:t>Insertion of intermediate</a:t>
              </a:r>
            </a:p>
            <a:p>
              <a:pPr algn="ctr"/>
              <a:r>
                <a:rPr lang="en-CA" dirty="0"/>
                <a:t> material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145AC56-A6E5-4C16-8B98-32E4555FF769}"/>
                </a:ext>
              </a:extLst>
            </p:cNvPr>
            <p:cNvSpPr txBox="1"/>
            <p:nvPr/>
          </p:nvSpPr>
          <p:spPr>
            <a:xfrm>
              <a:off x="9243933" y="3590045"/>
              <a:ext cx="2717282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A" dirty="0"/>
                <a:t>Insertion of reconstructive </a:t>
              </a:r>
            </a:p>
            <a:p>
              <a:pPr algn="ctr"/>
              <a:r>
                <a:rPr lang="en-CA" dirty="0"/>
                <a:t>material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A158C92-86EB-450E-B2C4-1F5E1A1109B1}"/>
              </a:ext>
            </a:extLst>
          </p:cNvPr>
          <p:cNvSpPr txBox="1"/>
          <p:nvPr/>
        </p:nvSpPr>
        <p:spPr>
          <a:xfrm>
            <a:off x="1733251" y="2156255"/>
            <a:ext cx="18758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Tooth preparation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F5F86B-EAA2-4281-9B89-15FB1D4AE9E2}"/>
              </a:ext>
            </a:extLst>
          </p:cNvPr>
          <p:cNvSpPr txBox="1"/>
          <p:nvPr/>
        </p:nvSpPr>
        <p:spPr>
          <a:xfrm>
            <a:off x="2844390" y="2782919"/>
            <a:ext cx="226722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Tooth reproduction</a:t>
            </a:r>
          </a:p>
          <a:p>
            <a:pPr algn="ctr"/>
            <a:r>
              <a:rPr lang="en-CA" dirty="0"/>
              <a:t>(Impression/scanning)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8C61D6-9B1F-4C33-93F1-85161E6D5775}"/>
              </a:ext>
            </a:extLst>
          </p:cNvPr>
          <p:cNvSpPr txBox="1"/>
          <p:nvPr/>
        </p:nvSpPr>
        <p:spPr>
          <a:xfrm>
            <a:off x="230786" y="2782919"/>
            <a:ext cx="253665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Insertion of intermediate</a:t>
            </a:r>
          </a:p>
          <a:p>
            <a:pPr algn="ctr"/>
            <a:r>
              <a:rPr lang="en-CA" dirty="0"/>
              <a:t>material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DF3D44-A344-4FB4-B9D2-E6C9F95AEABF}"/>
              </a:ext>
            </a:extLst>
          </p:cNvPr>
          <p:cNvSpPr txBox="1"/>
          <p:nvPr/>
        </p:nvSpPr>
        <p:spPr>
          <a:xfrm>
            <a:off x="1908331" y="3682925"/>
            <a:ext cx="152573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Fabrication of </a:t>
            </a:r>
          </a:p>
          <a:p>
            <a:pPr algn="ctr"/>
            <a:r>
              <a:rPr lang="en-CA" dirty="0"/>
              <a:t>restoration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8EB5C0-3363-40E4-9B14-2E18D8ADD49C}"/>
              </a:ext>
            </a:extLst>
          </p:cNvPr>
          <p:cNvSpPr txBox="1"/>
          <p:nvPr/>
        </p:nvSpPr>
        <p:spPr>
          <a:xfrm>
            <a:off x="2010602" y="4606462"/>
            <a:ext cx="132119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Insertion of </a:t>
            </a:r>
          </a:p>
          <a:p>
            <a:pPr algn="ctr"/>
            <a:r>
              <a:rPr lang="en-CA" dirty="0"/>
              <a:t>restoration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514510-99AA-4DEC-908C-DAA1D883F57F}"/>
              </a:ext>
            </a:extLst>
          </p:cNvPr>
          <p:cNvSpPr txBox="1"/>
          <p:nvPr/>
        </p:nvSpPr>
        <p:spPr>
          <a:xfrm>
            <a:off x="5229257" y="928800"/>
            <a:ext cx="17334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>
                <a:solidFill>
                  <a:schemeClr val="accent1"/>
                </a:solidFill>
              </a:rPr>
              <a:t>Restoration type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A9DEA6-5CEE-4B83-9EC9-BD85F2E0795D}"/>
              </a:ext>
            </a:extLst>
          </p:cNvPr>
          <p:cNvSpPr txBox="1"/>
          <p:nvPr/>
        </p:nvSpPr>
        <p:spPr>
          <a:xfrm>
            <a:off x="5048824" y="1494105"/>
            <a:ext cx="2094356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>
                <a:solidFill>
                  <a:schemeClr val="accent2"/>
                </a:solidFill>
              </a:rPr>
              <a:t>Restoration material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EA1CEB-9B6B-4370-96E1-15235B9C04C7}"/>
              </a:ext>
            </a:extLst>
          </p:cNvPr>
          <p:cNvSpPr txBox="1"/>
          <p:nvPr/>
        </p:nvSpPr>
        <p:spPr>
          <a:xfrm>
            <a:off x="5404979" y="2117770"/>
            <a:ext cx="13202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Anaesthesia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F9280A-7146-4EAC-B48C-FBD090F31019}"/>
              </a:ext>
            </a:extLst>
          </p:cNvPr>
          <p:cNvSpPr txBox="1"/>
          <p:nvPr/>
        </p:nvSpPr>
        <p:spPr>
          <a:xfrm>
            <a:off x="5423331" y="2685814"/>
            <a:ext cx="1293367" cy="64633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>
                <a:solidFill>
                  <a:schemeClr val="accent6"/>
                </a:solidFill>
              </a:rPr>
              <a:t>Anaesthetic</a:t>
            </a:r>
          </a:p>
          <a:p>
            <a:pPr algn="ctr"/>
            <a:r>
              <a:rPr lang="en-CA" dirty="0">
                <a:solidFill>
                  <a:schemeClr val="accent6"/>
                </a:solidFill>
              </a:rPr>
              <a:t>agent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8AE5329-9C6C-43C9-B5E2-C525502AFC40}"/>
              </a:ext>
            </a:extLst>
          </p:cNvPr>
          <p:cNvCxnSpPr>
            <a:stCxn id="5" idx="1"/>
            <a:endCxn id="6" idx="0"/>
          </p:cNvCxnSpPr>
          <p:nvPr/>
        </p:nvCxnSpPr>
        <p:spPr>
          <a:xfrm flipH="1">
            <a:off x="2671200" y="508742"/>
            <a:ext cx="2346716" cy="75391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ED72B72-AA3A-4709-998B-76A4E98FDC9E}"/>
              </a:ext>
            </a:extLst>
          </p:cNvPr>
          <p:cNvCxnSpPr>
            <a:stCxn id="5" idx="3"/>
            <a:endCxn id="7" idx="0"/>
          </p:cNvCxnSpPr>
          <p:nvPr/>
        </p:nvCxnSpPr>
        <p:spPr>
          <a:xfrm>
            <a:off x="7174084" y="508742"/>
            <a:ext cx="2119918" cy="75391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B4E7CC3-B4C9-4D07-B8A9-533A33275A92}"/>
              </a:ext>
            </a:extLst>
          </p:cNvPr>
          <p:cNvCxnSpPr>
            <a:stCxn id="6" idx="2"/>
            <a:endCxn id="12" idx="0"/>
          </p:cNvCxnSpPr>
          <p:nvPr/>
        </p:nvCxnSpPr>
        <p:spPr>
          <a:xfrm>
            <a:off x="2671200" y="1631989"/>
            <a:ext cx="0" cy="52426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8408C62-1969-4150-82AB-6BF3BFCDD050}"/>
              </a:ext>
            </a:extLst>
          </p:cNvPr>
          <p:cNvCxnSpPr>
            <a:cxnSpLocks/>
            <a:stCxn id="12" idx="2"/>
            <a:endCxn id="14" idx="0"/>
          </p:cNvCxnSpPr>
          <p:nvPr/>
        </p:nvCxnSpPr>
        <p:spPr>
          <a:xfrm flipH="1">
            <a:off x="1499114" y="2525587"/>
            <a:ext cx="1172086" cy="257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50BB951-628A-4F5F-B863-62B91F607133}"/>
              </a:ext>
            </a:extLst>
          </p:cNvPr>
          <p:cNvCxnSpPr>
            <a:stCxn id="12" idx="2"/>
            <a:endCxn id="13" idx="0"/>
          </p:cNvCxnSpPr>
          <p:nvPr/>
        </p:nvCxnSpPr>
        <p:spPr>
          <a:xfrm>
            <a:off x="2671200" y="2525587"/>
            <a:ext cx="1306802" cy="257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15700B4-F2CC-4A5F-8955-DD008AE4FA00}"/>
              </a:ext>
            </a:extLst>
          </p:cNvPr>
          <p:cNvCxnSpPr>
            <a:stCxn id="14" idx="2"/>
            <a:endCxn id="15" idx="0"/>
          </p:cNvCxnSpPr>
          <p:nvPr/>
        </p:nvCxnSpPr>
        <p:spPr>
          <a:xfrm>
            <a:off x="1499114" y="3429250"/>
            <a:ext cx="1172086" cy="2536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C9AEACD-8772-4202-9FEB-9AD645821767}"/>
              </a:ext>
            </a:extLst>
          </p:cNvPr>
          <p:cNvCxnSpPr>
            <a:stCxn id="13" idx="2"/>
            <a:endCxn id="15" idx="0"/>
          </p:cNvCxnSpPr>
          <p:nvPr/>
        </p:nvCxnSpPr>
        <p:spPr>
          <a:xfrm flipH="1">
            <a:off x="2671200" y="3429250"/>
            <a:ext cx="1306802" cy="2536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F80E4D4-EA13-43FB-8DC8-A4F6D5A90A3E}"/>
              </a:ext>
            </a:extLst>
          </p:cNvPr>
          <p:cNvCxnSpPr>
            <a:stCxn id="15" idx="2"/>
            <a:endCxn id="16" idx="0"/>
          </p:cNvCxnSpPr>
          <p:nvPr/>
        </p:nvCxnSpPr>
        <p:spPr>
          <a:xfrm>
            <a:off x="2671200" y="4329256"/>
            <a:ext cx="0" cy="2772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C43C190-D45C-47AB-9539-F4AD050B0889}"/>
              </a:ext>
            </a:extLst>
          </p:cNvPr>
          <p:cNvCxnSpPr>
            <a:stCxn id="7" idx="2"/>
            <a:endCxn id="8" idx="0"/>
          </p:cNvCxnSpPr>
          <p:nvPr/>
        </p:nvCxnSpPr>
        <p:spPr>
          <a:xfrm>
            <a:off x="9294002" y="1631989"/>
            <a:ext cx="1" cy="52426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2CB0E74-6FA2-4B00-803F-7A446AA5CBB9}"/>
              </a:ext>
            </a:extLst>
          </p:cNvPr>
          <p:cNvCxnSpPr>
            <a:stCxn id="8" idx="2"/>
            <a:endCxn id="9" idx="0"/>
          </p:cNvCxnSpPr>
          <p:nvPr/>
        </p:nvCxnSpPr>
        <p:spPr>
          <a:xfrm flipH="1">
            <a:off x="9294002" y="2525587"/>
            <a:ext cx="1" cy="3919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1E92C87-7D52-4415-B716-581B5F99AFD6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7895117" y="3286865"/>
            <a:ext cx="1398885" cy="3919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2B285D7-A92C-4FCA-8C51-0C613D8F78A3}"/>
              </a:ext>
            </a:extLst>
          </p:cNvPr>
          <p:cNvCxnSpPr>
            <a:stCxn id="9" idx="2"/>
            <a:endCxn id="11" idx="0"/>
          </p:cNvCxnSpPr>
          <p:nvPr/>
        </p:nvCxnSpPr>
        <p:spPr>
          <a:xfrm>
            <a:off x="9294002" y="3286865"/>
            <a:ext cx="1308569" cy="3919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0326965-0DC3-426B-97C6-842E0AB8A70C}"/>
              </a:ext>
            </a:extLst>
          </p:cNvPr>
          <p:cNvCxnSpPr>
            <a:stCxn id="6" idx="3"/>
            <a:endCxn id="20" idx="1"/>
          </p:cNvCxnSpPr>
          <p:nvPr/>
        </p:nvCxnSpPr>
        <p:spPr>
          <a:xfrm flipV="1">
            <a:off x="4094763" y="1113466"/>
            <a:ext cx="1134494" cy="3338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70DA93C-3944-47CB-95EC-1A51EE7E510F}"/>
              </a:ext>
            </a:extLst>
          </p:cNvPr>
          <p:cNvCxnSpPr>
            <a:stCxn id="6" idx="3"/>
            <a:endCxn id="21" idx="1"/>
          </p:cNvCxnSpPr>
          <p:nvPr/>
        </p:nvCxnSpPr>
        <p:spPr>
          <a:xfrm>
            <a:off x="4094763" y="1447323"/>
            <a:ext cx="954061" cy="2314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040478B-74B2-46DF-867A-24482D0879F8}"/>
              </a:ext>
            </a:extLst>
          </p:cNvPr>
          <p:cNvCxnSpPr>
            <a:stCxn id="7" idx="1"/>
            <a:endCxn id="20" idx="3"/>
          </p:cNvCxnSpPr>
          <p:nvPr/>
        </p:nvCxnSpPr>
        <p:spPr>
          <a:xfrm flipH="1" flipV="1">
            <a:off x="6962745" y="1113466"/>
            <a:ext cx="968608" cy="3338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91E802-412C-43D8-84A6-0F42D1FF7309}"/>
              </a:ext>
            </a:extLst>
          </p:cNvPr>
          <p:cNvCxnSpPr>
            <a:stCxn id="7" idx="1"/>
            <a:endCxn id="21" idx="3"/>
          </p:cNvCxnSpPr>
          <p:nvPr/>
        </p:nvCxnSpPr>
        <p:spPr>
          <a:xfrm flipH="1">
            <a:off x="7143180" y="1447323"/>
            <a:ext cx="788173" cy="2314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7BCB47C-8FAD-46F7-984C-A173AC6EA89C}"/>
              </a:ext>
            </a:extLst>
          </p:cNvPr>
          <p:cNvCxnSpPr>
            <a:stCxn id="12" idx="3"/>
            <a:endCxn id="22" idx="1"/>
          </p:cNvCxnSpPr>
          <p:nvPr/>
        </p:nvCxnSpPr>
        <p:spPr>
          <a:xfrm flipV="1">
            <a:off x="3609149" y="2302436"/>
            <a:ext cx="1795830" cy="38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7138364-7DC6-4BCF-87D2-084F33E80D27}"/>
              </a:ext>
            </a:extLst>
          </p:cNvPr>
          <p:cNvCxnSpPr>
            <a:stCxn id="8" idx="1"/>
            <a:endCxn id="22" idx="3"/>
          </p:cNvCxnSpPr>
          <p:nvPr/>
        </p:nvCxnSpPr>
        <p:spPr>
          <a:xfrm flipH="1" flipV="1">
            <a:off x="6725212" y="2302436"/>
            <a:ext cx="1630842" cy="38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A622F52-D806-4050-B68C-18426708DF58}"/>
              </a:ext>
            </a:extLst>
          </p:cNvPr>
          <p:cNvCxnSpPr>
            <a:stCxn id="22" idx="2"/>
            <a:endCxn id="23" idx="0"/>
          </p:cNvCxnSpPr>
          <p:nvPr/>
        </p:nvCxnSpPr>
        <p:spPr>
          <a:xfrm>
            <a:off x="6065096" y="2487102"/>
            <a:ext cx="4919" cy="1987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C356F88-1FAA-4092-B3F8-57D29A07B943}"/>
              </a:ext>
            </a:extLst>
          </p:cNvPr>
          <p:cNvSpPr txBox="1"/>
          <p:nvPr/>
        </p:nvSpPr>
        <p:spPr>
          <a:xfrm>
            <a:off x="4161817" y="4744961"/>
            <a:ext cx="1597105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>
                <a:solidFill>
                  <a:schemeClr val="accent2"/>
                </a:solidFill>
              </a:rPr>
              <a:t>Luting material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E7C8CDE-A400-45EC-A042-81A8FD978B63}"/>
              </a:ext>
            </a:extLst>
          </p:cNvPr>
          <p:cNvCxnSpPr>
            <a:stCxn id="16" idx="3"/>
            <a:endCxn id="64" idx="1"/>
          </p:cNvCxnSpPr>
          <p:nvPr/>
        </p:nvCxnSpPr>
        <p:spPr>
          <a:xfrm flipV="1">
            <a:off x="3331798" y="4929627"/>
            <a:ext cx="83001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198F39F8-DD27-4EA6-8676-E8971039D00C}"/>
              </a:ext>
            </a:extLst>
          </p:cNvPr>
          <p:cNvSpPr txBox="1"/>
          <p:nvPr/>
        </p:nvSpPr>
        <p:spPr>
          <a:xfrm>
            <a:off x="4511996" y="3666697"/>
            <a:ext cx="1217193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>
                <a:solidFill>
                  <a:schemeClr val="accent2"/>
                </a:solidFill>
              </a:rPr>
              <a:t>Impression</a:t>
            </a:r>
          </a:p>
          <a:p>
            <a:pPr algn="ctr"/>
            <a:r>
              <a:rPr lang="en-CA" dirty="0">
                <a:solidFill>
                  <a:schemeClr val="accent2"/>
                </a:solidFill>
              </a:rPr>
              <a:t>material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7A87DFC-8AD8-4CCC-BD32-1FD58A033618}"/>
              </a:ext>
            </a:extLst>
          </p:cNvPr>
          <p:cNvCxnSpPr>
            <a:cxnSpLocks/>
          </p:cNvCxnSpPr>
          <p:nvPr/>
        </p:nvCxnSpPr>
        <p:spPr>
          <a:xfrm>
            <a:off x="5112124" y="3429000"/>
            <a:ext cx="2" cy="2376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06605132-3C41-49D2-B138-55A5D9FA85D5}"/>
              </a:ext>
            </a:extLst>
          </p:cNvPr>
          <p:cNvSpPr txBox="1"/>
          <p:nvPr/>
        </p:nvSpPr>
        <p:spPr>
          <a:xfrm>
            <a:off x="196093" y="6304142"/>
            <a:ext cx="11509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/>
              <a:t>Procedure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C5D34DA-92D7-4F3F-8933-C4C88B7A6EB2}"/>
              </a:ext>
            </a:extLst>
          </p:cNvPr>
          <p:cNvSpPr txBox="1"/>
          <p:nvPr/>
        </p:nvSpPr>
        <p:spPr>
          <a:xfrm>
            <a:off x="1559242" y="6304142"/>
            <a:ext cx="184563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1"/>
                </a:solidFill>
              </a:rPr>
              <a:t>Observable entity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3D4735D-8845-4A41-BAE0-57DF1F25E61B}"/>
              </a:ext>
            </a:extLst>
          </p:cNvPr>
          <p:cNvSpPr txBox="1"/>
          <p:nvPr/>
        </p:nvSpPr>
        <p:spPr>
          <a:xfrm>
            <a:off x="3617068" y="6288928"/>
            <a:ext cx="1139927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2"/>
                </a:solidFill>
              </a:rPr>
              <a:t>Substance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1C730A8-8D6B-4432-B62E-5F973BDDC509}"/>
              </a:ext>
            </a:extLst>
          </p:cNvPr>
          <p:cNvSpPr txBox="1"/>
          <p:nvPr/>
        </p:nvSpPr>
        <p:spPr>
          <a:xfrm>
            <a:off x="4969188" y="6282448"/>
            <a:ext cx="3245953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/>
                </a:solidFill>
              </a:rPr>
              <a:t>Pharmaceutical/biologic product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194D71A-7CA1-48DB-B1F2-08E60A92DBA9}"/>
              </a:ext>
            </a:extLst>
          </p:cNvPr>
          <p:cNvSpPr txBox="1"/>
          <p:nvPr/>
        </p:nvSpPr>
        <p:spPr>
          <a:xfrm>
            <a:off x="5618786" y="5744534"/>
            <a:ext cx="1262205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>
                <a:solidFill>
                  <a:srgbClr val="C00000"/>
                </a:solidFill>
              </a:rPr>
              <a:t>Restoration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C92E0F3-9FAA-4042-8BBB-6F3A7F6B5150}"/>
              </a:ext>
            </a:extLst>
          </p:cNvPr>
          <p:cNvSpPr txBox="1"/>
          <p:nvPr/>
        </p:nvSpPr>
        <p:spPr>
          <a:xfrm>
            <a:off x="4821614" y="5259407"/>
            <a:ext cx="2856552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>
                <a:solidFill>
                  <a:srgbClr val="7030A0"/>
                </a:solidFill>
              </a:rPr>
              <a:t>Restoration of tooth in place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D04E2DA-736D-4A5C-8F3E-08724C7FD2E6}"/>
              </a:ext>
            </a:extLst>
          </p:cNvPr>
          <p:cNvSpPr txBox="1"/>
          <p:nvPr/>
        </p:nvSpPr>
        <p:spPr>
          <a:xfrm>
            <a:off x="8427336" y="6281163"/>
            <a:ext cx="1655722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C00000"/>
                </a:solidFill>
              </a:rPr>
              <a:t>Physical object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702F776-AD6A-43FE-AC29-4F976172107D}"/>
              </a:ext>
            </a:extLst>
          </p:cNvPr>
          <p:cNvCxnSpPr>
            <a:endCxn id="79" idx="1"/>
          </p:cNvCxnSpPr>
          <p:nvPr/>
        </p:nvCxnSpPr>
        <p:spPr>
          <a:xfrm>
            <a:off x="3331798" y="5252793"/>
            <a:ext cx="1489816" cy="1912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921C535-A2A0-4279-BE22-DE61B7A9876C}"/>
              </a:ext>
            </a:extLst>
          </p:cNvPr>
          <p:cNvCxnSpPr>
            <a:stCxn id="10" idx="2"/>
          </p:cNvCxnSpPr>
          <p:nvPr/>
        </p:nvCxnSpPr>
        <p:spPr>
          <a:xfrm>
            <a:off x="7895117" y="4325142"/>
            <a:ext cx="1200559" cy="604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DA0651A-4617-4A96-9D4F-919C47107E0D}"/>
              </a:ext>
            </a:extLst>
          </p:cNvPr>
          <p:cNvCxnSpPr>
            <a:stCxn id="11" idx="2"/>
          </p:cNvCxnSpPr>
          <p:nvPr/>
        </p:nvCxnSpPr>
        <p:spPr>
          <a:xfrm flipH="1">
            <a:off x="9095676" y="4325142"/>
            <a:ext cx="1506895" cy="6034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52E02CC-2711-4574-971E-04F8AF14B0C0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7678166" y="4928560"/>
            <a:ext cx="1417510" cy="5155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E5832E6A-D9E5-449E-8EF2-27EB2AAD73BB}"/>
              </a:ext>
            </a:extLst>
          </p:cNvPr>
          <p:cNvCxnSpPr>
            <a:cxnSpLocks/>
            <a:stCxn id="16" idx="2"/>
            <a:endCxn id="78" idx="1"/>
          </p:cNvCxnSpPr>
          <p:nvPr/>
        </p:nvCxnSpPr>
        <p:spPr>
          <a:xfrm rot="16200000" flipH="1">
            <a:off x="3806790" y="4117203"/>
            <a:ext cx="676407" cy="294758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1E39E767-5151-4B59-9EDF-6A5BA938B928}"/>
              </a:ext>
            </a:extLst>
          </p:cNvPr>
          <p:cNvCxnSpPr>
            <a:cxnSpLocks/>
          </p:cNvCxnSpPr>
          <p:nvPr/>
        </p:nvCxnSpPr>
        <p:spPr>
          <a:xfrm rot="10800000" flipV="1">
            <a:off x="6880992" y="4937790"/>
            <a:ext cx="2214684" cy="1012566"/>
          </a:xfrm>
          <a:prstGeom prst="bentConnector3">
            <a:avLst>
              <a:gd name="adj1" fmla="val 62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ED4363E4-FBC0-4523-8420-3CE7DBC82C92}"/>
              </a:ext>
            </a:extLst>
          </p:cNvPr>
          <p:cNvSpPr txBox="1"/>
          <p:nvPr/>
        </p:nvSpPr>
        <p:spPr>
          <a:xfrm>
            <a:off x="10231952" y="6150428"/>
            <a:ext cx="1655722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7030A0"/>
                </a:solidFill>
              </a:rPr>
              <a:t>Situation with explicit context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40E1627-8A70-41A6-9FC2-6D002BF9C4A7}"/>
              </a:ext>
            </a:extLst>
          </p:cNvPr>
          <p:cNvSpPr txBox="1"/>
          <p:nvPr/>
        </p:nvSpPr>
        <p:spPr>
          <a:xfrm>
            <a:off x="1360975" y="113053"/>
            <a:ext cx="1655722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7030A0"/>
                </a:solidFill>
              </a:rPr>
              <a:t>Restoration of tooth planned</a:t>
            </a:r>
          </a:p>
        </p:txBody>
      </p:sp>
    </p:spTree>
    <p:extLst>
      <p:ext uri="{BB962C8B-B14F-4D97-AF65-F5344CB8AC3E}">
        <p14:creationId xmlns:p14="http://schemas.microsoft.com/office/powerpoint/2010/main" val="1038372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18963</TotalTime>
  <Words>79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Soucy</dc:creator>
  <cp:lastModifiedBy>mark</cp:lastModifiedBy>
  <cp:revision>2</cp:revision>
  <dcterms:created xsi:type="dcterms:W3CDTF">2022-02-16T20:25:44Z</dcterms:created>
  <dcterms:modified xsi:type="dcterms:W3CDTF">2022-03-24T20:23:32Z</dcterms:modified>
</cp:coreProperties>
</file>