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14"/>
  </p:notesMasterIdLst>
  <p:sldIdLst>
    <p:sldId id="256" r:id="rId2"/>
    <p:sldId id="257" r:id="rId3"/>
    <p:sldId id="258" r:id="rId4"/>
    <p:sldId id="263" r:id="rId5"/>
    <p:sldId id="259" r:id="rId6"/>
    <p:sldId id="260" r:id="rId7"/>
    <p:sldId id="261" r:id="rId8"/>
    <p:sldId id="265" r:id="rId9"/>
    <p:sldId id="266" r:id="rId10"/>
    <p:sldId id="267" r:id="rId11"/>
    <p:sldId id="262"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8ED6F9-789A-0F46-BF85-E29EC6B6FF8E}" v="90" dt="2022-06-16T18:04:59.7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p:restoredTop sz="94638"/>
  </p:normalViewPr>
  <p:slideViewPr>
    <p:cSldViewPr snapToGrid="0" snapToObjects="1">
      <p:cViewPr varScale="1">
        <p:scale>
          <a:sx n="148" d="100"/>
          <a:sy n="148" d="100"/>
        </p:scale>
        <p:origin x="200" y="10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2A9AC7-0EFC-3441-802D-3F5F8D6548B5}" type="datetimeFigureOut">
              <a:rPr lang="en-US" smtClean="0"/>
              <a:t>7/13/22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73BBD-8CEC-D14E-AE87-4901D8688AFE}" type="slidenum">
              <a:rPr lang="en-US" smtClean="0"/>
              <a:t>‹#›</a:t>
            </a:fld>
            <a:endParaRPr lang="en-US"/>
          </a:p>
        </p:txBody>
      </p:sp>
    </p:spTree>
    <p:extLst>
      <p:ext uri="{BB962C8B-B14F-4D97-AF65-F5344CB8AC3E}">
        <p14:creationId xmlns:p14="http://schemas.microsoft.com/office/powerpoint/2010/main" val="224697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673BBD-8CEC-D14E-AE87-4901D8688AFE}" type="slidenum">
              <a:rPr lang="en-US" smtClean="0"/>
              <a:t>2</a:t>
            </a:fld>
            <a:endParaRPr lang="en-US"/>
          </a:p>
        </p:txBody>
      </p:sp>
    </p:spTree>
    <p:extLst>
      <p:ext uri="{BB962C8B-B14F-4D97-AF65-F5344CB8AC3E}">
        <p14:creationId xmlns:p14="http://schemas.microsoft.com/office/powerpoint/2010/main" val="16543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673BBD-8CEC-D14E-AE87-4901D8688AFE}" type="slidenum">
              <a:rPr lang="en-US" smtClean="0"/>
              <a:t>4</a:t>
            </a:fld>
            <a:endParaRPr lang="en-US"/>
          </a:p>
        </p:txBody>
      </p:sp>
    </p:spTree>
    <p:extLst>
      <p:ext uri="{BB962C8B-B14F-4D97-AF65-F5344CB8AC3E}">
        <p14:creationId xmlns:p14="http://schemas.microsoft.com/office/powerpoint/2010/main" val="1040218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2C18EE75-2DBB-5B44-9B3B-ABFC91D3D4A1}" type="datetimeFigureOut">
              <a:rPr lang="en-US" smtClean="0"/>
              <a:t>7/13/22</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2BC12629-88D5-7549-9016-737A8D6A195B}" type="slidenum">
              <a:rPr lang="en-US" smtClean="0"/>
              <a:t>‹#›</a:t>
            </a:fld>
            <a:endParaRPr lang="en-US"/>
          </a:p>
        </p:txBody>
      </p:sp>
    </p:spTree>
    <p:extLst>
      <p:ext uri="{BB962C8B-B14F-4D97-AF65-F5344CB8AC3E}">
        <p14:creationId xmlns:p14="http://schemas.microsoft.com/office/powerpoint/2010/main" val="324225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18EE75-2DBB-5B44-9B3B-ABFC91D3D4A1}" type="datetimeFigureOut">
              <a:rPr lang="en-US" smtClean="0"/>
              <a:t>7/13/22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3315749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2C18EE75-2DBB-5B44-9B3B-ABFC91D3D4A1}" type="datetimeFigureOut">
              <a:rPr lang="en-US" smtClean="0"/>
              <a:t>7/13/22</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2BC12629-88D5-7549-9016-737A8D6A195B}" type="slidenum">
              <a:rPr lang="en-US" smtClean="0"/>
              <a:t>‹#›</a:t>
            </a:fld>
            <a:endParaRPr lang="en-US"/>
          </a:p>
        </p:txBody>
      </p:sp>
    </p:spTree>
    <p:extLst>
      <p:ext uri="{BB962C8B-B14F-4D97-AF65-F5344CB8AC3E}">
        <p14:creationId xmlns:p14="http://schemas.microsoft.com/office/powerpoint/2010/main" val="3579866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18EE75-2DBB-5B44-9B3B-ABFC91D3D4A1}" type="datetimeFigureOut">
              <a:rPr lang="en-US" smtClean="0"/>
              <a:t>7/13/22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335130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C18EE75-2DBB-5B44-9B3B-ABFC91D3D4A1}" type="datetimeFigureOut">
              <a:rPr lang="en-US" smtClean="0"/>
              <a:t>7/13/22</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BC12629-88D5-7549-9016-737A8D6A195B}" type="slidenum">
              <a:rPr lang="en-US" smtClean="0"/>
              <a:t>‹#›</a:t>
            </a:fld>
            <a:endParaRPr lang="en-US"/>
          </a:p>
        </p:txBody>
      </p:sp>
    </p:spTree>
    <p:extLst>
      <p:ext uri="{BB962C8B-B14F-4D97-AF65-F5344CB8AC3E}">
        <p14:creationId xmlns:p14="http://schemas.microsoft.com/office/powerpoint/2010/main" val="2658943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18EE75-2DBB-5B44-9B3B-ABFC91D3D4A1}" type="datetimeFigureOut">
              <a:rPr lang="en-US" smtClean="0"/>
              <a:t>7/13/22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1074296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18EE75-2DBB-5B44-9B3B-ABFC91D3D4A1}" type="datetimeFigureOut">
              <a:rPr lang="en-US" smtClean="0"/>
              <a:t>7/13/22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1220551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18EE75-2DBB-5B44-9B3B-ABFC91D3D4A1}" type="datetimeFigureOut">
              <a:rPr lang="en-US" smtClean="0"/>
              <a:t>7/13/22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2730542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8EE75-2DBB-5B44-9B3B-ABFC91D3D4A1}" type="datetimeFigureOut">
              <a:rPr lang="en-US" smtClean="0"/>
              <a:t>7/13/22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3758255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2C18EE75-2DBB-5B44-9B3B-ABFC91D3D4A1}" type="datetimeFigureOut">
              <a:rPr lang="en-US" smtClean="0"/>
              <a:t>7/13/22</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BC12629-88D5-7549-9016-737A8D6A195B}" type="slidenum">
              <a:rPr lang="en-US" smtClean="0"/>
              <a:t>‹#›</a:t>
            </a:fld>
            <a:endParaRPr lang="en-US"/>
          </a:p>
        </p:txBody>
      </p:sp>
    </p:spTree>
    <p:extLst>
      <p:ext uri="{BB962C8B-B14F-4D97-AF65-F5344CB8AC3E}">
        <p14:creationId xmlns:p14="http://schemas.microsoft.com/office/powerpoint/2010/main" val="3967234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18EE75-2DBB-5B44-9B3B-ABFC91D3D4A1}" type="datetimeFigureOut">
              <a:rPr lang="en-US" smtClean="0"/>
              <a:t>7/13/22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C12629-88D5-7549-9016-737A8D6A195B}" type="slidenum">
              <a:rPr lang="en-US" smtClean="0"/>
              <a:t>‹#›</a:t>
            </a:fld>
            <a:endParaRPr lang="en-US"/>
          </a:p>
        </p:txBody>
      </p:sp>
    </p:spTree>
    <p:extLst>
      <p:ext uri="{BB962C8B-B14F-4D97-AF65-F5344CB8AC3E}">
        <p14:creationId xmlns:p14="http://schemas.microsoft.com/office/powerpoint/2010/main" val="1332804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2C18EE75-2DBB-5B44-9B3B-ABFC91D3D4A1}" type="datetimeFigureOut">
              <a:rPr lang="en-US" smtClean="0"/>
              <a:t>7/13/22</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2BC12629-88D5-7549-9016-737A8D6A195B}"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00990665"/>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confluence.ihtsdotools.org/download/attachments/146873916/Allergy%20Guide%20v20220210%20-%20bg%20-%20rh%5B46%5D%20rev%201.docx?version=1&amp;modificationDate=1652367143000&amp;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llergies: MedlinePlus Medical Encyclopedia">
            <a:extLst>
              <a:ext uri="{FF2B5EF4-FFF2-40B4-BE49-F238E27FC236}">
                <a16:creationId xmlns:a16="http://schemas.microsoft.com/office/drawing/2014/main" id="{45F75BC4-89BC-EC5A-F5DF-8300153C75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6401" y="3429000"/>
            <a:ext cx="3187700" cy="25527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19690EE-6F99-930D-42F0-654AFC779EFD}"/>
              </a:ext>
            </a:extLst>
          </p:cNvPr>
          <p:cNvSpPr>
            <a:spLocks noGrp="1"/>
          </p:cNvSpPr>
          <p:nvPr>
            <p:ph type="ctrTitle"/>
          </p:nvPr>
        </p:nvSpPr>
        <p:spPr/>
        <p:txBody>
          <a:bodyPr>
            <a:normAutofit/>
          </a:bodyPr>
          <a:lstStyle/>
          <a:p>
            <a:r>
              <a:rPr lang="en-US" dirty="0"/>
              <a:t>Allergy CRG</a:t>
            </a:r>
            <a:br>
              <a:rPr lang="en-US" dirty="0"/>
            </a:br>
            <a:r>
              <a:rPr lang="en-US" sz="2000" dirty="0"/>
              <a:t>Bruce Goldberg MD, PhD (chair)</a:t>
            </a:r>
            <a:br>
              <a:rPr lang="en-US" sz="2000" dirty="0"/>
            </a:br>
            <a:r>
              <a:rPr lang="en-US" sz="2000" dirty="0"/>
              <a:t>Marie Alexandra </a:t>
            </a:r>
            <a:r>
              <a:rPr lang="en-US" sz="2000" dirty="0" err="1"/>
              <a:t>Lambot</a:t>
            </a:r>
            <a:r>
              <a:rPr lang="en-US" sz="2000" dirty="0"/>
              <a:t> MD (co-chair)</a:t>
            </a:r>
            <a:endParaRPr lang="en-US" dirty="0"/>
          </a:p>
        </p:txBody>
      </p:sp>
    </p:spTree>
    <p:extLst>
      <p:ext uri="{BB962C8B-B14F-4D97-AF65-F5344CB8AC3E}">
        <p14:creationId xmlns:p14="http://schemas.microsoft.com/office/powerpoint/2010/main" val="375325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CF3F4-E029-B2C5-D5C5-2EC89CF80346}"/>
              </a:ext>
            </a:extLst>
          </p:cNvPr>
          <p:cNvSpPr>
            <a:spLocks noGrp="1"/>
          </p:cNvSpPr>
          <p:nvPr>
            <p:ph type="title"/>
          </p:nvPr>
        </p:nvSpPr>
        <p:spPr/>
        <p:txBody>
          <a:bodyPr/>
          <a:lstStyle/>
          <a:p>
            <a:r>
              <a:rPr lang="en-US" dirty="0"/>
              <a:t>SNOMED on FHIR (Dr. Marie-Alexandra </a:t>
            </a:r>
            <a:r>
              <a:rPr lang="en-US" dirty="0" err="1"/>
              <a:t>Lambot</a:t>
            </a:r>
            <a:r>
              <a:rPr lang="en-US" dirty="0"/>
              <a:t>)</a:t>
            </a:r>
          </a:p>
        </p:txBody>
      </p:sp>
      <p:sp>
        <p:nvSpPr>
          <p:cNvPr id="4" name="Content Placeholder 2">
            <a:extLst>
              <a:ext uri="{FF2B5EF4-FFF2-40B4-BE49-F238E27FC236}">
                <a16:creationId xmlns:a16="http://schemas.microsoft.com/office/drawing/2014/main" id="{EF4A7630-00FA-1A78-F9EF-FE49461AEE32}"/>
              </a:ext>
            </a:extLst>
          </p:cNvPr>
          <p:cNvSpPr>
            <a:spLocks noGrp="1"/>
          </p:cNvSpPr>
          <p:nvPr>
            <p:ph idx="1"/>
          </p:nvPr>
        </p:nvSpPr>
        <p:spPr>
          <a:xfrm>
            <a:off x="581193" y="2039112"/>
            <a:ext cx="11029615" cy="4059936"/>
          </a:xfrm>
        </p:spPr>
        <p:txBody>
          <a:bodyPr>
            <a:normAutofit/>
          </a:bodyPr>
          <a:lstStyle/>
          <a:p>
            <a:pPr marL="0" indent="0">
              <a:buNone/>
            </a:pPr>
            <a:r>
              <a:rPr lang="en-US" dirty="0"/>
              <a:t>Contacted for two reasons:</a:t>
            </a:r>
          </a:p>
          <a:p>
            <a:r>
              <a:rPr lang="en-US" dirty="0"/>
              <a:t>To see how we could use SNOMED CT concepts in the FHIR elements that were not </a:t>
            </a:r>
            <a:r>
              <a:rPr lang="en-US" dirty="0" err="1"/>
              <a:t>codable</a:t>
            </a:r>
            <a:r>
              <a:rPr lang="en-US" dirty="0"/>
              <a:t> concepts and that had a too restricted value list compared to the clinical expressivity SNOMED CT could offer (Type, Severity)</a:t>
            </a:r>
          </a:p>
          <a:p>
            <a:pPr lvl="1"/>
            <a:r>
              <a:rPr lang="en-US" dirty="0"/>
              <a:t>Issues escalated to the HL7 Patient Care </a:t>
            </a:r>
            <a:r>
              <a:rPr lang="en-US" dirty="0" err="1"/>
              <a:t>WG</a:t>
            </a:r>
            <a:r>
              <a:rPr lang="en-US" dirty="0"/>
              <a:t> =&gt; an extension has been developed by SNOMED on FHIR group to allow the use of SNOMED CT concepts to represent the Type of hypersensitivity mechanism (modification of the HL7 FHIR resource itself can be discussed if the extension gets used)</a:t>
            </a:r>
          </a:p>
          <a:p>
            <a:r>
              <a:rPr lang="en-US" dirty="0"/>
              <a:t>To check the correctness of the FHIR rendering of the examples in the Allergy Implementation guide </a:t>
            </a:r>
          </a:p>
          <a:p>
            <a:pPr lvl="1"/>
            <a:r>
              <a:rPr lang="en-US" dirty="0"/>
              <a:t>FHIR rendering of the examples in table form in Allergy Implementation guide checked by Rob </a:t>
            </a:r>
            <a:r>
              <a:rPr lang="en-US" dirty="0" err="1"/>
              <a:t>Hausam</a:t>
            </a:r>
            <a:r>
              <a:rPr lang="en-US" dirty="0"/>
              <a:t> and Daniel </a:t>
            </a:r>
            <a:r>
              <a:rPr lang="en-US" dirty="0" err="1"/>
              <a:t>Karlsson</a:t>
            </a:r>
            <a:r>
              <a:rPr lang="en-US" dirty="0"/>
              <a:t> from SNOMED on FHIR</a:t>
            </a:r>
          </a:p>
          <a:p>
            <a:pPr lvl="1"/>
            <a:r>
              <a:rPr lang="en-US" dirty="0"/>
              <a:t>FHIR message rendering of the examples in the Allergy Implementation guide done by Daniel </a:t>
            </a:r>
            <a:r>
              <a:rPr lang="en-US" dirty="0" err="1"/>
              <a:t>Karlsson</a:t>
            </a:r>
            <a:r>
              <a:rPr lang="en-US" dirty="0"/>
              <a:t> and posted in the SNOMED FHIR implementation guide</a:t>
            </a:r>
          </a:p>
        </p:txBody>
      </p:sp>
    </p:spTree>
    <p:extLst>
      <p:ext uri="{BB962C8B-B14F-4D97-AF65-F5344CB8AC3E}">
        <p14:creationId xmlns:p14="http://schemas.microsoft.com/office/powerpoint/2010/main" val="4143114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25297-C9D9-705A-F0EE-DB9D40C22DCB}"/>
              </a:ext>
            </a:extLst>
          </p:cNvPr>
          <p:cNvSpPr>
            <a:spLocks noGrp="1"/>
          </p:cNvSpPr>
          <p:nvPr>
            <p:ph type="title"/>
          </p:nvPr>
        </p:nvSpPr>
        <p:spPr/>
        <p:txBody>
          <a:bodyPr/>
          <a:lstStyle/>
          <a:p>
            <a:r>
              <a:rPr lang="en-US" dirty="0"/>
              <a:t>Future Directions</a:t>
            </a:r>
          </a:p>
        </p:txBody>
      </p:sp>
      <p:sp>
        <p:nvSpPr>
          <p:cNvPr id="3" name="Content Placeholder 2">
            <a:extLst>
              <a:ext uri="{FF2B5EF4-FFF2-40B4-BE49-F238E27FC236}">
                <a16:creationId xmlns:a16="http://schemas.microsoft.com/office/drawing/2014/main" id="{0AAA6E46-A743-F5FB-DE89-29D859AFC966}"/>
              </a:ext>
            </a:extLst>
          </p:cNvPr>
          <p:cNvSpPr>
            <a:spLocks noGrp="1"/>
          </p:cNvSpPr>
          <p:nvPr>
            <p:ph idx="1"/>
          </p:nvPr>
        </p:nvSpPr>
        <p:spPr/>
        <p:txBody>
          <a:bodyPr>
            <a:normAutofit fontScale="92500"/>
          </a:bodyPr>
          <a:lstStyle/>
          <a:p>
            <a:r>
              <a:rPr lang="en-US" dirty="0"/>
              <a:t>Complete and publish Allergy Implementation Guide</a:t>
            </a:r>
          </a:p>
          <a:p>
            <a:r>
              <a:rPr lang="en-US" dirty="0"/>
              <a:t>ICD-11 now has a separate section for Allergy and Hypersensitivity which has been aggressively populated with content.</a:t>
            </a:r>
          </a:p>
          <a:p>
            <a:pPr lvl="1"/>
            <a:r>
              <a:rPr lang="en-US" dirty="0"/>
              <a:t>We need to perform a gap analysis to determine areas where SNOMED CT may be deficient compared to ICD-11 and rectify that situation</a:t>
            </a:r>
          </a:p>
          <a:p>
            <a:r>
              <a:rPr lang="en-US" dirty="0"/>
              <a:t>Review the WAO/EAAACI definitions of allergy, hypersensitivity and intolerance upon which the SNOMED CT concept models are based to determine if still relevant</a:t>
            </a:r>
          </a:p>
          <a:p>
            <a:pPr lvl="1"/>
            <a:r>
              <a:rPr lang="en-US" dirty="0"/>
              <a:t>Determine the necessity of representing non-allergic hypersensitivity (pseudoallergy) as distinct from Allergy (immune mediated hypersensitivity) in SNOMED CT and the EHR</a:t>
            </a:r>
          </a:p>
          <a:p>
            <a:r>
              <a:rPr lang="en-US" dirty="0"/>
              <a:t>Determine the need to represent major allergenic protein classes and components in the SNOMED CT substance hierarchy</a:t>
            </a:r>
          </a:p>
          <a:p>
            <a:r>
              <a:rPr lang="en-US" dirty="0"/>
              <a:t>Discuss methods of representing cross reactivity in the substance and hypersensitivity condition hierarchies</a:t>
            </a:r>
          </a:p>
        </p:txBody>
      </p:sp>
    </p:spTree>
    <p:extLst>
      <p:ext uri="{BB962C8B-B14F-4D97-AF65-F5344CB8AC3E}">
        <p14:creationId xmlns:p14="http://schemas.microsoft.com/office/powerpoint/2010/main" val="83543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7FF3F-BD35-307D-B407-8C617258675F}"/>
              </a:ext>
            </a:extLst>
          </p:cNvPr>
          <p:cNvSpPr>
            <a:spLocks noGrp="1"/>
          </p:cNvSpPr>
          <p:nvPr>
            <p:ph type="title"/>
          </p:nvPr>
        </p:nvSpPr>
        <p:spPr/>
        <p:txBody>
          <a:bodyPr/>
          <a:lstStyle/>
          <a:p>
            <a:r>
              <a:rPr lang="en-US" dirty="0"/>
              <a:t>Challenges</a:t>
            </a:r>
          </a:p>
        </p:txBody>
      </p:sp>
      <p:sp>
        <p:nvSpPr>
          <p:cNvPr id="3" name="Content Placeholder 2">
            <a:extLst>
              <a:ext uri="{FF2B5EF4-FFF2-40B4-BE49-F238E27FC236}">
                <a16:creationId xmlns:a16="http://schemas.microsoft.com/office/drawing/2014/main" id="{86BF83E0-68F4-53C3-8EFB-4E6AB0CCA73B}"/>
              </a:ext>
            </a:extLst>
          </p:cNvPr>
          <p:cNvSpPr>
            <a:spLocks noGrp="1"/>
          </p:cNvSpPr>
          <p:nvPr>
            <p:ph idx="1"/>
          </p:nvPr>
        </p:nvSpPr>
        <p:spPr>
          <a:xfrm>
            <a:off x="581192" y="2089057"/>
            <a:ext cx="11029615" cy="3388200"/>
          </a:xfrm>
        </p:spPr>
        <p:txBody>
          <a:bodyPr/>
          <a:lstStyle/>
          <a:p>
            <a:r>
              <a:rPr lang="en-US" dirty="0"/>
              <a:t>Our group has been composed mainly of implementers.</a:t>
            </a:r>
          </a:p>
          <a:p>
            <a:r>
              <a:rPr lang="en-US" dirty="0"/>
              <a:t>We have had little representation from clinicians especially those in the specialty of Allergy which will be necessary for discussions related to relevant content from ICD-11, allergy/hypersensitivity definitions, non-allergic hypersensitivity and allergenic protein classes and components</a:t>
            </a:r>
          </a:p>
          <a:p>
            <a:pPr lvl="1"/>
            <a:r>
              <a:rPr lang="en-US" dirty="0"/>
              <a:t>Other clinical specialties representation needed</a:t>
            </a:r>
          </a:p>
          <a:p>
            <a:pPr lvl="2"/>
            <a:r>
              <a:rPr lang="en-US" dirty="0"/>
              <a:t>Pulmonary medicine</a:t>
            </a:r>
          </a:p>
          <a:p>
            <a:pPr lvl="2"/>
            <a:r>
              <a:rPr lang="en-US" dirty="0"/>
              <a:t>Dermatology</a:t>
            </a:r>
          </a:p>
          <a:p>
            <a:pPr lvl="2"/>
            <a:r>
              <a:rPr lang="en-US" dirty="0"/>
              <a:t>Head and neck</a:t>
            </a:r>
          </a:p>
          <a:p>
            <a:pPr lvl="2"/>
            <a:r>
              <a:rPr lang="en-US" dirty="0"/>
              <a:t>Primary care</a:t>
            </a:r>
          </a:p>
        </p:txBody>
      </p:sp>
    </p:spTree>
    <p:extLst>
      <p:ext uri="{BB962C8B-B14F-4D97-AF65-F5344CB8AC3E}">
        <p14:creationId xmlns:p14="http://schemas.microsoft.com/office/powerpoint/2010/main" val="2556755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6D0BB-FA1F-6469-2759-ABFBCF8F3BB8}"/>
              </a:ext>
            </a:extLst>
          </p:cNvPr>
          <p:cNvSpPr>
            <a:spLocks noGrp="1"/>
          </p:cNvSpPr>
          <p:nvPr>
            <p:ph type="title"/>
          </p:nvPr>
        </p:nvSpPr>
        <p:spPr/>
        <p:txBody>
          <a:bodyPr/>
          <a:lstStyle/>
          <a:p>
            <a:r>
              <a:rPr lang="en-US" dirty="0"/>
              <a:t>Membership</a:t>
            </a:r>
          </a:p>
        </p:txBody>
      </p:sp>
      <p:sp>
        <p:nvSpPr>
          <p:cNvPr id="11" name="Content Placeholder 10">
            <a:extLst>
              <a:ext uri="{FF2B5EF4-FFF2-40B4-BE49-F238E27FC236}">
                <a16:creationId xmlns:a16="http://schemas.microsoft.com/office/drawing/2014/main" id="{0A108C12-D971-5107-0200-033270663E53}"/>
              </a:ext>
            </a:extLst>
          </p:cNvPr>
          <p:cNvSpPr>
            <a:spLocks noGrp="1"/>
          </p:cNvSpPr>
          <p:nvPr>
            <p:ph idx="1"/>
          </p:nvPr>
        </p:nvSpPr>
        <p:spPr/>
        <p:txBody>
          <a:bodyPr>
            <a:normAutofit fontScale="25000" lnSpcReduction="20000"/>
          </a:bodyPr>
          <a:lstStyle/>
          <a:p>
            <a:pPr marL="0" indent="0">
              <a:buNone/>
            </a:pPr>
            <a:r>
              <a:rPr lang="en-US" dirty="0"/>
              <a:t> </a:t>
            </a:r>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endParaRPr lang="en-US" sz="4800" dirty="0"/>
          </a:p>
          <a:p>
            <a:pPr marL="0" indent="0">
              <a:buNone/>
            </a:pPr>
            <a:r>
              <a:rPr lang="en-US" sz="4800" dirty="0"/>
              <a:t> </a:t>
            </a:r>
            <a:endParaRPr lang="en-US" dirty="0"/>
          </a:p>
        </p:txBody>
      </p:sp>
      <p:pic>
        <p:nvPicPr>
          <p:cNvPr id="12" name="Picture 11">
            <a:extLst>
              <a:ext uri="{FF2B5EF4-FFF2-40B4-BE49-F238E27FC236}">
                <a16:creationId xmlns:a16="http://schemas.microsoft.com/office/drawing/2014/main" id="{9096F489-B303-A309-A23F-4C7CD5589850}"/>
              </a:ext>
            </a:extLst>
          </p:cNvPr>
          <p:cNvPicPr>
            <a:picLocks noChangeAspect="1"/>
          </p:cNvPicPr>
          <p:nvPr/>
        </p:nvPicPr>
        <p:blipFill>
          <a:blip r:embed="rId3"/>
          <a:stretch>
            <a:fillRect/>
          </a:stretch>
        </p:blipFill>
        <p:spPr>
          <a:xfrm>
            <a:off x="2409965" y="2024715"/>
            <a:ext cx="6880201" cy="4702629"/>
          </a:xfrm>
          <a:prstGeom prst="rect">
            <a:avLst/>
          </a:prstGeom>
        </p:spPr>
      </p:pic>
      <p:sp>
        <p:nvSpPr>
          <p:cNvPr id="13" name="TextBox 12">
            <a:extLst>
              <a:ext uri="{FF2B5EF4-FFF2-40B4-BE49-F238E27FC236}">
                <a16:creationId xmlns:a16="http://schemas.microsoft.com/office/drawing/2014/main" id="{5766516A-E06C-6772-B85F-4F364C0B6DB4}"/>
              </a:ext>
            </a:extLst>
          </p:cNvPr>
          <p:cNvSpPr txBox="1"/>
          <p:nvPr/>
        </p:nvSpPr>
        <p:spPr>
          <a:xfrm>
            <a:off x="7086600" y="3429000"/>
            <a:ext cx="2203566" cy="646331"/>
          </a:xfrm>
          <a:prstGeom prst="rect">
            <a:avLst/>
          </a:prstGeom>
          <a:noFill/>
        </p:spPr>
        <p:txBody>
          <a:bodyPr wrap="square" rtlCol="0">
            <a:spAutoFit/>
          </a:bodyPr>
          <a:lstStyle/>
          <a:p>
            <a:r>
              <a:rPr lang="en-US" sz="1200" b="1" dirty="0">
                <a:solidFill>
                  <a:srgbClr val="FF0000"/>
                </a:solidFill>
              </a:rPr>
              <a:t>Names highlighted in red have participated in at least one call</a:t>
            </a:r>
          </a:p>
        </p:txBody>
      </p:sp>
    </p:spTree>
    <p:extLst>
      <p:ext uri="{BB962C8B-B14F-4D97-AF65-F5344CB8AC3E}">
        <p14:creationId xmlns:p14="http://schemas.microsoft.com/office/powerpoint/2010/main" val="4202574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AB416-6EA4-DB70-857F-3CBBA150649A}"/>
              </a:ext>
            </a:extLst>
          </p:cNvPr>
          <p:cNvSpPr>
            <a:spLocks noGrp="1"/>
          </p:cNvSpPr>
          <p:nvPr>
            <p:ph type="title"/>
          </p:nvPr>
        </p:nvSpPr>
        <p:spPr/>
        <p:txBody>
          <a:bodyPr/>
          <a:lstStyle/>
          <a:p>
            <a:r>
              <a:rPr lang="en-US" dirty="0"/>
              <a:t>Charter</a:t>
            </a:r>
          </a:p>
        </p:txBody>
      </p:sp>
      <p:sp>
        <p:nvSpPr>
          <p:cNvPr id="3" name="Content Placeholder 2">
            <a:extLst>
              <a:ext uri="{FF2B5EF4-FFF2-40B4-BE49-F238E27FC236}">
                <a16:creationId xmlns:a16="http://schemas.microsoft.com/office/drawing/2014/main" id="{33E55FC6-7181-E70C-1E45-DA8B99B8BA27}"/>
              </a:ext>
            </a:extLst>
          </p:cNvPr>
          <p:cNvSpPr>
            <a:spLocks noGrp="1"/>
          </p:cNvSpPr>
          <p:nvPr>
            <p:ph idx="1"/>
          </p:nvPr>
        </p:nvSpPr>
        <p:spPr>
          <a:xfrm>
            <a:off x="581192" y="2180497"/>
            <a:ext cx="11029615" cy="2300064"/>
          </a:xfrm>
        </p:spPr>
        <p:txBody>
          <a:bodyPr/>
          <a:lstStyle/>
          <a:p>
            <a:r>
              <a:rPr lang="en-US" dirty="0"/>
              <a:t>The SNOMED International Clinical Reference Group is a community of practice for the clinicians focused on allergies/hypersensitivity and intolerance</a:t>
            </a:r>
          </a:p>
          <a:p>
            <a:r>
              <a:rPr lang="en-US" dirty="0"/>
              <a:t>The allergies/hypersensitivity and intolerance Clinical Reference Group has been established to ensure that the requirements of clinicians are incorporated into the content of SNOMED CT international Release and also to support the development of derivative products that will support implementations focused on the allergies/hypersensitivity and intolerance specialty.</a:t>
            </a:r>
            <a:br>
              <a:rPr lang="en-US" dirty="0"/>
            </a:br>
            <a:endParaRPr lang="en-US" dirty="0"/>
          </a:p>
        </p:txBody>
      </p:sp>
    </p:spTree>
    <p:extLst>
      <p:ext uri="{BB962C8B-B14F-4D97-AF65-F5344CB8AC3E}">
        <p14:creationId xmlns:p14="http://schemas.microsoft.com/office/powerpoint/2010/main" val="2772340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E187E-CD8F-23AF-8AF9-C5182C6BD45B}"/>
              </a:ext>
            </a:extLst>
          </p:cNvPr>
          <p:cNvSpPr>
            <a:spLocks noGrp="1"/>
          </p:cNvSpPr>
          <p:nvPr>
            <p:ph type="title"/>
          </p:nvPr>
        </p:nvSpPr>
        <p:spPr/>
        <p:txBody>
          <a:bodyPr/>
          <a:lstStyle/>
          <a:p>
            <a:r>
              <a:rPr lang="en-US" dirty="0"/>
              <a:t>Collaborations</a:t>
            </a:r>
          </a:p>
        </p:txBody>
      </p:sp>
      <p:sp>
        <p:nvSpPr>
          <p:cNvPr id="3" name="Content Placeholder 2">
            <a:extLst>
              <a:ext uri="{FF2B5EF4-FFF2-40B4-BE49-F238E27FC236}">
                <a16:creationId xmlns:a16="http://schemas.microsoft.com/office/drawing/2014/main" id="{D65439BC-1DAE-A79E-C173-2F8A4E524698}"/>
              </a:ext>
            </a:extLst>
          </p:cNvPr>
          <p:cNvSpPr>
            <a:spLocks noGrp="1"/>
          </p:cNvSpPr>
          <p:nvPr>
            <p:ph idx="1"/>
          </p:nvPr>
        </p:nvSpPr>
        <p:spPr>
          <a:xfrm>
            <a:off x="581192" y="2180497"/>
            <a:ext cx="11029615" cy="2446368"/>
          </a:xfrm>
        </p:spPr>
        <p:txBody>
          <a:bodyPr/>
          <a:lstStyle/>
          <a:p>
            <a:r>
              <a:rPr lang="en-US" dirty="0"/>
              <a:t>Substances project (</a:t>
            </a:r>
            <a:r>
              <a:rPr lang="en-US" dirty="0" err="1"/>
              <a:t>Farzaneh</a:t>
            </a:r>
            <a:r>
              <a:rPr lang="en-US" dirty="0"/>
              <a:t> Ashrafi)</a:t>
            </a:r>
          </a:p>
          <a:p>
            <a:r>
              <a:rPr lang="en-US" dirty="0"/>
              <a:t>Drug project (Toni Morrison)</a:t>
            </a:r>
          </a:p>
          <a:p>
            <a:r>
              <a:rPr lang="en-US" dirty="0"/>
              <a:t>Events, Conditions, Episodes project group (Bruce Goldberg, </a:t>
            </a:r>
            <a:r>
              <a:rPr lang="en-US" dirty="0" err="1"/>
              <a:t>Yongsheng</a:t>
            </a:r>
            <a:r>
              <a:rPr lang="en-US" dirty="0"/>
              <a:t> Gao, </a:t>
            </a:r>
            <a:r>
              <a:rPr lang="en-US" dirty="0" err="1"/>
              <a:t>Farzaneh</a:t>
            </a:r>
            <a:r>
              <a:rPr lang="en-US" dirty="0"/>
              <a:t> Ashrafi, Jim Case)</a:t>
            </a:r>
          </a:p>
          <a:p>
            <a:r>
              <a:rPr lang="en-US" dirty="0"/>
              <a:t>SNOMED on FHIR (Marie-Alexandra </a:t>
            </a:r>
            <a:r>
              <a:rPr lang="en-US" dirty="0" err="1"/>
              <a:t>Lambot</a:t>
            </a:r>
            <a:r>
              <a:rPr lang="en-US" dirty="0"/>
              <a:t>, Rob </a:t>
            </a:r>
            <a:r>
              <a:rPr lang="en-US" dirty="0" err="1"/>
              <a:t>Hausam</a:t>
            </a:r>
            <a:r>
              <a:rPr lang="en-US" dirty="0"/>
              <a:t>, Daniel </a:t>
            </a:r>
            <a:r>
              <a:rPr lang="en-US" dirty="0" err="1"/>
              <a:t>Karlsson</a:t>
            </a:r>
            <a:r>
              <a:rPr lang="en-US" dirty="0"/>
              <a:t>)</a:t>
            </a:r>
          </a:p>
          <a:p>
            <a:endParaRPr lang="en-US" dirty="0"/>
          </a:p>
        </p:txBody>
      </p:sp>
    </p:spTree>
    <p:extLst>
      <p:ext uri="{BB962C8B-B14F-4D97-AF65-F5344CB8AC3E}">
        <p14:creationId xmlns:p14="http://schemas.microsoft.com/office/powerpoint/2010/main" val="825330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F2727-E602-942A-43F6-CC9DAB39F37F}"/>
              </a:ext>
            </a:extLst>
          </p:cNvPr>
          <p:cNvSpPr>
            <a:spLocks noGrp="1"/>
          </p:cNvSpPr>
          <p:nvPr>
            <p:ph type="title"/>
          </p:nvPr>
        </p:nvSpPr>
        <p:spPr/>
        <p:txBody>
          <a:bodyPr/>
          <a:lstStyle/>
          <a:p>
            <a:r>
              <a:rPr lang="en-US" dirty="0"/>
              <a:t>Projects/Accomplishments</a:t>
            </a:r>
          </a:p>
        </p:txBody>
      </p:sp>
      <p:sp>
        <p:nvSpPr>
          <p:cNvPr id="3" name="Content Placeholder 2">
            <a:extLst>
              <a:ext uri="{FF2B5EF4-FFF2-40B4-BE49-F238E27FC236}">
                <a16:creationId xmlns:a16="http://schemas.microsoft.com/office/drawing/2014/main" id="{23104EF6-A30C-FF0E-6399-E3B94BE1D062}"/>
              </a:ext>
            </a:extLst>
          </p:cNvPr>
          <p:cNvSpPr>
            <a:spLocks noGrp="1"/>
          </p:cNvSpPr>
          <p:nvPr>
            <p:ph idx="1"/>
          </p:nvPr>
        </p:nvSpPr>
        <p:spPr>
          <a:xfrm>
            <a:off x="581192" y="2098200"/>
            <a:ext cx="11029615" cy="3744816"/>
          </a:xfrm>
        </p:spPr>
        <p:txBody>
          <a:bodyPr/>
          <a:lstStyle/>
          <a:p>
            <a:pPr>
              <a:spcAft>
                <a:spcPts val="1200"/>
              </a:spcAft>
            </a:pPr>
            <a:r>
              <a:rPr lang="en-US" dirty="0"/>
              <a:t>Retirement of Allergen hierarchy</a:t>
            </a:r>
          </a:p>
          <a:p>
            <a:pPr>
              <a:spcAft>
                <a:spcPts val="1200"/>
              </a:spcAft>
            </a:pPr>
            <a:r>
              <a:rPr lang="en-US" dirty="0"/>
              <a:t>Changes to the modelling of hypersensitivity, allergy and non-allergic hypersensitivity content</a:t>
            </a:r>
          </a:p>
          <a:p>
            <a:pPr>
              <a:spcAft>
                <a:spcPts val="1200"/>
              </a:spcAft>
            </a:pPr>
            <a:r>
              <a:rPr lang="en-US" dirty="0"/>
              <a:t>Allergy to substance concepts remediation project</a:t>
            </a:r>
          </a:p>
          <a:p>
            <a:pPr>
              <a:spcAft>
                <a:spcPts val="1200"/>
              </a:spcAft>
            </a:pPr>
            <a:r>
              <a:rPr lang="en-US" dirty="0"/>
              <a:t>Model for allergy to animals</a:t>
            </a:r>
          </a:p>
          <a:p>
            <a:pPr>
              <a:spcAft>
                <a:spcPts val="1200"/>
              </a:spcAft>
            </a:pPr>
            <a:r>
              <a:rPr lang="en-US" dirty="0" err="1"/>
              <a:t>Hyposensitization</a:t>
            </a:r>
            <a:r>
              <a:rPr lang="en-US" dirty="0"/>
              <a:t>/desensitization therapy</a:t>
            </a:r>
          </a:p>
          <a:p>
            <a:pPr>
              <a:spcAft>
                <a:spcPts val="1200"/>
              </a:spcAft>
            </a:pPr>
            <a:r>
              <a:rPr lang="en-US" dirty="0"/>
              <a:t>Value sets for Belgium (Allergy to substance for DPI flat sheets =&gt; Substance + Type to be used in FHIR AllergyIntolerance resource)</a:t>
            </a:r>
          </a:p>
          <a:p>
            <a:pPr>
              <a:spcAft>
                <a:spcPts val="1200"/>
              </a:spcAft>
            </a:pPr>
            <a:r>
              <a:rPr lang="en-US" dirty="0"/>
              <a:t>Allergy implementation guide</a:t>
            </a:r>
          </a:p>
        </p:txBody>
      </p:sp>
    </p:spTree>
    <p:extLst>
      <p:ext uri="{BB962C8B-B14F-4D97-AF65-F5344CB8AC3E}">
        <p14:creationId xmlns:p14="http://schemas.microsoft.com/office/powerpoint/2010/main" val="3542203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364B-ECCB-100E-5579-55985E77BC37}"/>
              </a:ext>
            </a:extLst>
          </p:cNvPr>
          <p:cNvSpPr>
            <a:spLocks noGrp="1"/>
          </p:cNvSpPr>
          <p:nvPr>
            <p:ph type="title"/>
          </p:nvPr>
        </p:nvSpPr>
        <p:spPr/>
        <p:txBody>
          <a:bodyPr/>
          <a:lstStyle/>
          <a:p>
            <a:r>
              <a:rPr lang="en-US" dirty="0"/>
              <a:t>Allergy Implementation Guide - 1</a:t>
            </a:r>
          </a:p>
        </p:txBody>
      </p:sp>
      <p:sp>
        <p:nvSpPr>
          <p:cNvPr id="3" name="Content Placeholder 2">
            <a:extLst>
              <a:ext uri="{FF2B5EF4-FFF2-40B4-BE49-F238E27FC236}">
                <a16:creationId xmlns:a16="http://schemas.microsoft.com/office/drawing/2014/main" id="{EF4A7630-00FA-1A78-F9EF-FE49461AEE32}"/>
              </a:ext>
            </a:extLst>
          </p:cNvPr>
          <p:cNvSpPr>
            <a:spLocks noGrp="1"/>
          </p:cNvSpPr>
          <p:nvPr>
            <p:ph idx="1"/>
          </p:nvPr>
        </p:nvSpPr>
        <p:spPr>
          <a:xfrm>
            <a:off x="581192" y="1915064"/>
            <a:ext cx="11029615" cy="2277375"/>
          </a:xfrm>
        </p:spPr>
        <p:txBody>
          <a:bodyPr>
            <a:normAutofit lnSpcReduction="10000"/>
          </a:bodyPr>
          <a:lstStyle/>
          <a:p>
            <a:r>
              <a:rPr lang="en-US" dirty="0">
                <a:hlinkClick r:id="rId2"/>
              </a:rPr>
              <a:t>https://confluence.ihtsdotools.org/display/AL/May+13%2C+2022+Allergy+CRG+meeting+agenda</a:t>
            </a:r>
          </a:p>
          <a:p>
            <a:r>
              <a:rPr lang="en-US" dirty="0"/>
              <a:t>History</a:t>
            </a:r>
          </a:p>
          <a:p>
            <a:pPr lvl="1"/>
            <a:r>
              <a:rPr lang="en-US" dirty="0"/>
              <a:t>Suggested by Jim Campbell</a:t>
            </a:r>
          </a:p>
          <a:p>
            <a:pPr lvl="1"/>
            <a:r>
              <a:rPr lang="en-US" dirty="0"/>
              <a:t>Work began in Implementation SIG 2014</a:t>
            </a:r>
          </a:p>
          <a:p>
            <a:pPr lvl="1"/>
            <a:r>
              <a:rPr lang="en-US" dirty="0"/>
              <a:t>Development suspended 2015 after dissolution of implementation SIG</a:t>
            </a:r>
          </a:p>
          <a:p>
            <a:pPr lvl="1"/>
            <a:r>
              <a:rPr lang="en-US" dirty="0"/>
              <a:t>Resumed development 2021 in Allergy CRG</a:t>
            </a:r>
          </a:p>
          <a:p>
            <a:pPr lvl="1"/>
            <a:endParaRPr lang="en-US" dirty="0"/>
          </a:p>
        </p:txBody>
      </p:sp>
    </p:spTree>
    <p:extLst>
      <p:ext uri="{BB962C8B-B14F-4D97-AF65-F5344CB8AC3E}">
        <p14:creationId xmlns:p14="http://schemas.microsoft.com/office/powerpoint/2010/main" val="92364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364B-ECCB-100E-5579-55985E77BC37}"/>
              </a:ext>
            </a:extLst>
          </p:cNvPr>
          <p:cNvSpPr>
            <a:spLocks noGrp="1"/>
          </p:cNvSpPr>
          <p:nvPr>
            <p:ph type="title"/>
          </p:nvPr>
        </p:nvSpPr>
        <p:spPr/>
        <p:txBody>
          <a:bodyPr>
            <a:normAutofit/>
          </a:bodyPr>
          <a:lstStyle/>
          <a:p>
            <a:r>
              <a:rPr lang="en-US" dirty="0"/>
              <a:t>Allergy Implementation Guide - Background</a:t>
            </a:r>
          </a:p>
        </p:txBody>
      </p:sp>
      <p:sp>
        <p:nvSpPr>
          <p:cNvPr id="3" name="Content Placeholder 2">
            <a:extLst>
              <a:ext uri="{FF2B5EF4-FFF2-40B4-BE49-F238E27FC236}">
                <a16:creationId xmlns:a16="http://schemas.microsoft.com/office/drawing/2014/main" id="{EF4A7630-00FA-1A78-F9EF-FE49461AEE32}"/>
              </a:ext>
            </a:extLst>
          </p:cNvPr>
          <p:cNvSpPr>
            <a:spLocks noGrp="1"/>
          </p:cNvSpPr>
          <p:nvPr>
            <p:ph idx="1"/>
          </p:nvPr>
        </p:nvSpPr>
        <p:spPr/>
        <p:txBody>
          <a:bodyPr>
            <a:normAutofit/>
          </a:bodyPr>
          <a:lstStyle/>
          <a:p>
            <a:pPr marL="457200" lvl="1" indent="0">
              <a:buNone/>
            </a:pPr>
            <a:endParaRPr lang="en-US" b="1" dirty="0"/>
          </a:p>
          <a:p>
            <a:r>
              <a:rPr lang="en-US" dirty="0"/>
              <a:t>Interoperable deployment of SNOMED CT in support of Electronic Health Record (EHR) adverse sensitivity data (which encompasses allergy, non-allergic hypersensitivity and intolerance) is inconsistent and fails to support interoperability across SNOMED International member realms.</a:t>
            </a:r>
          </a:p>
          <a:p>
            <a:r>
              <a:rPr lang="en-US" dirty="0"/>
              <a:t>This arises due to confusion regarding the scope and definition of adverse sensitivity data, uncertainty regarding the reference models for defining relevant data records and inconsistency in guidance for the appropriate value sets from SNOMED CT that should populate those records.   </a:t>
            </a:r>
          </a:p>
          <a:p>
            <a:r>
              <a:rPr lang="en-US" dirty="0"/>
              <a:t>Several Standards Development Organizations (SDOs) such as HL7 have also provided some general guidance to assist implementers, however specific guidance in using SNOMED CT is still lacking. </a:t>
            </a:r>
          </a:p>
          <a:p>
            <a:endParaRPr lang="en-US" dirty="0"/>
          </a:p>
        </p:txBody>
      </p:sp>
    </p:spTree>
    <p:extLst>
      <p:ext uri="{BB962C8B-B14F-4D97-AF65-F5344CB8AC3E}">
        <p14:creationId xmlns:p14="http://schemas.microsoft.com/office/powerpoint/2010/main" val="1418988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364B-ECCB-100E-5579-55985E77BC37}"/>
              </a:ext>
            </a:extLst>
          </p:cNvPr>
          <p:cNvSpPr>
            <a:spLocks noGrp="1"/>
          </p:cNvSpPr>
          <p:nvPr>
            <p:ph type="title"/>
          </p:nvPr>
        </p:nvSpPr>
        <p:spPr/>
        <p:txBody>
          <a:bodyPr>
            <a:normAutofit/>
          </a:bodyPr>
          <a:lstStyle/>
          <a:p>
            <a:r>
              <a:rPr lang="en-US" dirty="0"/>
              <a:t>Allergy Implementation Guide - Purpose</a:t>
            </a:r>
          </a:p>
        </p:txBody>
      </p:sp>
      <p:sp>
        <p:nvSpPr>
          <p:cNvPr id="3" name="Content Placeholder 2">
            <a:extLst>
              <a:ext uri="{FF2B5EF4-FFF2-40B4-BE49-F238E27FC236}">
                <a16:creationId xmlns:a16="http://schemas.microsoft.com/office/drawing/2014/main" id="{EF4A7630-00FA-1A78-F9EF-FE49461AEE32}"/>
              </a:ext>
            </a:extLst>
          </p:cNvPr>
          <p:cNvSpPr>
            <a:spLocks noGrp="1"/>
          </p:cNvSpPr>
          <p:nvPr>
            <p:ph idx="1"/>
          </p:nvPr>
        </p:nvSpPr>
        <p:spPr>
          <a:xfrm>
            <a:off x="581192" y="2180496"/>
            <a:ext cx="11029615" cy="4174584"/>
          </a:xfrm>
        </p:spPr>
        <p:txBody>
          <a:bodyPr>
            <a:normAutofit/>
          </a:bodyPr>
          <a:lstStyle/>
          <a:p>
            <a:pPr>
              <a:spcAft>
                <a:spcPts val="900"/>
              </a:spcAft>
            </a:pPr>
            <a:r>
              <a:rPr lang="en-US" dirty="0"/>
              <a:t>This implementation guide is intended to accelerate consistent implementation of vocabulary with an emphasis on the use of SNOMED CT within the domain of adverse sensitivity and adverse reactions by:</a:t>
            </a:r>
          </a:p>
          <a:p>
            <a:pPr lvl="1">
              <a:spcAft>
                <a:spcPts val="900"/>
              </a:spcAft>
            </a:pPr>
            <a:r>
              <a:rPr lang="en-US" dirty="0"/>
              <a:t>Extending previous SNOMED International work on definitions of adverse sensitivity</a:t>
            </a:r>
          </a:p>
          <a:p>
            <a:pPr lvl="1">
              <a:spcAft>
                <a:spcPts val="900"/>
              </a:spcAft>
            </a:pPr>
            <a:r>
              <a:rPr lang="en-US" dirty="0"/>
              <a:t>Surveying and summarizing the relevant interoperability standards, </a:t>
            </a:r>
          </a:p>
          <a:p>
            <a:pPr lvl="0">
              <a:spcAft>
                <a:spcPts val="900"/>
              </a:spcAft>
            </a:pPr>
            <a:r>
              <a:rPr lang="en-US" dirty="0"/>
              <a:t>Advising the SNOMED International community regarding best practice deployment of allergy data within the EHR and identify the SNOMED CT refsets (value sets) that would constitute best practice for use in electronic health records.</a:t>
            </a:r>
          </a:p>
          <a:p>
            <a:pPr lvl="0"/>
            <a:r>
              <a:rPr lang="en-US" dirty="0"/>
              <a:t>Addressing issues using SNOMED in day-to-day clinical practice</a:t>
            </a:r>
          </a:p>
          <a:p>
            <a:pPr lvl="1"/>
            <a:r>
              <a:rPr lang="en-US" dirty="0"/>
              <a:t>Provide guidance in reconciling substances as allergens with clinical findings representing diseases and propensities as used in problem lists</a:t>
            </a:r>
          </a:p>
          <a:p>
            <a:pPr lvl="1"/>
            <a:r>
              <a:rPr lang="en-US" dirty="0"/>
              <a:t>Leverage products and substances hierarchy for allergy decision support </a:t>
            </a:r>
          </a:p>
          <a:p>
            <a:pPr marL="457200" lvl="1" indent="0">
              <a:buNone/>
            </a:pPr>
            <a:endParaRPr lang="en-US" b="1" dirty="0"/>
          </a:p>
        </p:txBody>
      </p:sp>
    </p:spTree>
    <p:extLst>
      <p:ext uri="{BB962C8B-B14F-4D97-AF65-F5344CB8AC3E}">
        <p14:creationId xmlns:p14="http://schemas.microsoft.com/office/powerpoint/2010/main" val="2575217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364B-ECCB-100E-5579-55985E77BC37}"/>
              </a:ext>
            </a:extLst>
          </p:cNvPr>
          <p:cNvSpPr>
            <a:spLocks noGrp="1"/>
          </p:cNvSpPr>
          <p:nvPr>
            <p:ph type="title"/>
          </p:nvPr>
        </p:nvSpPr>
        <p:spPr/>
        <p:txBody>
          <a:bodyPr>
            <a:normAutofit/>
          </a:bodyPr>
          <a:lstStyle/>
          <a:p>
            <a:r>
              <a:rPr lang="en-US" dirty="0"/>
              <a:t>Allergy Implementation Guide - Organization</a:t>
            </a:r>
          </a:p>
        </p:txBody>
      </p:sp>
      <p:sp>
        <p:nvSpPr>
          <p:cNvPr id="3" name="Content Placeholder 2">
            <a:extLst>
              <a:ext uri="{FF2B5EF4-FFF2-40B4-BE49-F238E27FC236}">
                <a16:creationId xmlns:a16="http://schemas.microsoft.com/office/drawing/2014/main" id="{EF4A7630-00FA-1A78-F9EF-FE49461AEE32}"/>
              </a:ext>
            </a:extLst>
          </p:cNvPr>
          <p:cNvSpPr>
            <a:spLocks noGrp="1"/>
          </p:cNvSpPr>
          <p:nvPr>
            <p:ph idx="1"/>
          </p:nvPr>
        </p:nvSpPr>
        <p:spPr>
          <a:xfrm>
            <a:off x="581192" y="1988472"/>
            <a:ext cx="11029615" cy="4311744"/>
          </a:xfrm>
        </p:spPr>
        <p:txBody>
          <a:bodyPr>
            <a:normAutofit fontScale="77500" lnSpcReduction="20000"/>
          </a:bodyPr>
          <a:lstStyle/>
          <a:p>
            <a:r>
              <a:rPr lang="en-US" dirty="0"/>
              <a:t>Review of Adverse sensitivity information models</a:t>
            </a:r>
          </a:p>
          <a:p>
            <a:pPr lvl="1"/>
            <a:r>
              <a:rPr lang="en-US" dirty="0"/>
              <a:t>SNOMED CT Concept model</a:t>
            </a:r>
          </a:p>
          <a:p>
            <a:pPr lvl="1"/>
            <a:r>
              <a:rPr lang="en-US" dirty="0"/>
              <a:t>Reference information models and value sets (HL7 CCDA), HL7 Patient Care Domain Analysis Model, FHIR)</a:t>
            </a:r>
          </a:p>
          <a:p>
            <a:r>
              <a:rPr lang="en-US" dirty="0"/>
              <a:t>Inclusive Information Model</a:t>
            </a:r>
          </a:p>
          <a:p>
            <a:pPr lvl="1"/>
            <a:r>
              <a:rPr lang="en-US" dirty="0"/>
              <a:t>After considering reference information models from various standards development organizations and other national or regional sources, an inclusive information model is proposed. This simplified model aligns the essential elements of different information models into a coherent and comprehensive model. Classes and data elements in the inclusive information model can be mapped to individual models for compatibility.</a:t>
            </a:r>
          </a:p>
          <a:p>
            <a:pPr lvl="1"/>
            <a:r>
              <a:rPr lang="en-US" dirty="0"/>
              <a:t>The inclusive information model is made up of three classes – propensity, adverse sensitivity and adverse reaction</a:t>
            </a:r>
          </a:p>
          <a:p>
            <a:r>
              <a:rPr lang="en-US" dirty="0"/>
              <a:t>SNOMED CT reference sets + a FHIR extension to use them done by the SNOMED on FHIR group</a:t>
            </a:r>
          </a:p>
          <a:p>
            <a:r>
              <a:rPr lang="en-US" dirty="0"/>
              <a:t>Practical guidance in using SNOMED CT for adverse sensitivity documentation</a:t>
            </a:r>
          </a:p>
          <a:p>
            <a:pPr lvl="1"/>
            <a:r>
              <a:rPr lang="en-US" dirty="0"/>
              <a:t>Documentation of adverse sensitivity – allergy list and problem list</a:t>
            </a:r>
          </a:p>
          <a:p>
            <a:pPr lvl="1"/>
            <a:r>
              <a:rPr lang="en-US" sz="1500" dirty="0"/>
              <a:t>Documentation of Allergy Desensitization</a:t>
            </a:r>
            <a:endParaRPr lang="en-US" dirty="0"/>
          </a:p>
          <a:p>
            <a:r>
              <a:rPr lang="en-US" dirty="0"/>
              <a:t>Clinical decision support (Appendices)</a:t>
            </a:r>
          </a:p>
          <a:p>
            <a:pPr lvl="1"/>
            <a:r>
              <a:rPr lang="en-US" dirty="0"/>
              <a:t>Allergy alerts </a:t>
            </a:r>
          </a:p>
          <a:p>
            <a:pPr lvl="2"/>
            <a:r>
              <a:rPr lang="en-US" dirty="0"/>
              <a:t>Comments regarding drug class, excipients/adjuvants cross reactivity and bi-directional allergy checking</a:t>
            </a:r>
          </a:p>
          <a:p>
            <a:r>
              <a:rPr lang="en-US" dirty="0"/>
              <a:t>Glossary,  SNOMED CT allergy content historical perspective and detailed analyses of several information models</a:t>
            </a:r>
          </a:p>
        </p:txBody>
      </p:sp>
    </p:spTree>
    <p:extLst>
      <p:ext uri="{BB962C8B-B14F-4D97-AF65-F5344CB8AC3E}">
        <p14:creationId xmlns:p14="http://schemas.microsoft.com/office/powerpoint/2010/main" val="628674628"/>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{EAC28EB6-6A2F-A147-AE5A-EA70C3128BBE}tf10001123</Template>
  <TotalTime>787</TotalTime>
  <Words>1072</Words>
  <Application>Microsoft Macintosh PowerPoint</Application>
  <PresentationFormat>Widescreen</PresentationFormat>
  <Paragraphs>91</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Gill Sans MT</vt:lpstr>
      <vt:lpstr>Wingdings 2</vt:lpstr>
      <vt:lpstr>Dividend</vt:lpstr>
      <vt:lpstr>Allergy CRG Bruce Goldberg MD, PhD (chair) Marie Alexandra Lambot MD (co-chair)</vt:lpstr>
      <vt:lpstr>Membership</vt:lpstr>
      <vt:lpstr>Charter</vt:lpstr>
      <vt:lpstr>Collaborations</vt:lpstr>
      <vt:lpstr>Projects/Accomplishments</vt:lpstr>
      <vt:lpstr>Allergy Implementation Guide - 1</vt:lpstr>
      <vt:lpstr>Allergy Implementation Guide - Background</vt:lpstr>
      <vt:lpstr>Allergy Implementation Guide - Purpose</vt:lpstr>
      <vt:lpstr>Allergy Implementation Guide - Organization</vt:lpstr>
      <vt:lpstr>SNOMED on FHIR (Dr. Marie-Alexandra Lambot)</vt:lpstr>
      <vt:lpstr>Future Directions</vt:lpstr>
      <vt:lpstr>Challenges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CRG</dc:title>
  <dc:creator>Bruce Goldberg</dc:creator>
  <cp:lastModifiedBy>Bruce Goldberg</cp:lastModifiedBy>
  <cp:revision>17</cp:revision>
  <dcterms:created xsi:type="dcterms:W3CDTF">2022-06-06T16:10:04Z</dcterms:created>
  <dcterms:modified xsi:type="dcterms:W3CDTF">2022-07-13T15:27:16Z</dcterms:modified>
</cp:coreProperties>
</file>