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3.xml" ContentType="application/vnd.openxmlformats-officedocument.theme+xml"/>
  <Override PartName="/ppt/slideLayouts/slideLayout6.xml" ContentType="application/vnd.openxmlformats-officedocument.presentationml.slideLayout+xml"/>
  <Override PartName="/ppt/theme/theme4.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5.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6.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7.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6" r:id="rId4"/>
    <p:sldMasterId id="2147483701" r:id="rId5"/>
    <p:sldMasterId id="2147483719" r:id="rId6"/>
    <p:sldMasterId id="2147483688" r:id="rId7"/>
    <p:sldMasterId id="2147483714" r:id="rId8"/>
    <p:sldMasterId id="2147483725" r:id="rId9"/>
    <p:sldMasterId id="2147483731" r:id="rId10"/>
    <p:sldMasterId id="2147483728" r:id="rId11"/>
  </p:sldMasterIdLst>
  <p:notesMasterIdLst>
    <p:notesMasterId r:id="rId22"/>
  </p:notesMasterIdLst>
  <p:sldIdLst>
    <p:sldId id="271" r:id="rId12"/>
    <p:sldId id="377" r:id="rId13"/>
    <p:sldId id="390" r:id="rId14"/>
    <p:sldId id="381" r:id="rId15"/>
    <p:sldId id="385" r:id="rId16"/>
    <p:sldId id="386" r:id="rId17"/>
    <p:sldId id="387" r:id="rId18"/>
    <p:sldId id="388" r:id="rId19"/>
    <p:sldId id="382" r:id="rId20"/>
    <p:sldId id="389"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7EF4514-2160-4A01-36DF-8BE0B980FFFF}" name="Jerry Hall" initials="JH" userId="S::jerry.hall@socitm.net::5a618069-22e0-45ef-84ec-1322f42f603f"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EA4D55"/>
    <a:srgbClr val="FFFFFF"/>
    <a:srgbClr val="1E3555"/>
    <a:srgbClr val="EAEEEF"/>
    <a:srgbClr val="0F2546"/>
    <a:srgbClr val="183448"/>
    <a:srgbClr val="2CB6B5"/>
    <a:srgbClr val="477C9D"/>
    <a:srgbClr val="E6374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DE8D813-D016-4566-A827-FC0CF506FC13}" v="25" dt="2022-07-06T16:16:43.03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357"/>
    <p:restoredTop sz="96344"/>
  </p:normalViewPr>
  <p:slideViewPr>
    <p:cSldViewPr snapToGrid="0" snapToObjects="1">
      <p:cViewPr varScale="1">
        <p:scale>
          <a:sx n="103" d="100"/>
          <a:sy n="103" d="100"/>
        </p:scale>
        <p:origin x="978" y="102"/>
      </p:cViewPr>
      <p:guideLst/>
    </p:cSldViewPr>
  </p:slideViewPr>
  <p:notesTextViewPr>
    <p:cViewPr>
      <p:scale>
        <a:sx n="1" d="1"/>
        <a:sy n="1" d="1"/>
      </p:scale>
      <p:origin x="0" y="0"/>
    </p:cViewPr>
  </p:notesTextViewPr>
  <p:sorterViewPr>
    <p:cViewPr>
      <p:scale>
        <a:sx n="150" d="100"/>
        <a:sy n="15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0.xml"/><Relationship Id="rId7" Type="http://schemas.openxmlformats.org/officeDocument/2006/relationships/slideMaster" Target="slideMasters/slideMaster4.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5.xml"/><Relationship Id="rId20" Type="http://schemas.openxmlformats.org/officeDocument/2006/relationships/slide" Target="slides/slide9.xml"/><Relationship Id="rId29"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4.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Master" Target="slideMasters/slideMaster7.xml"/><Relationship Id="rId19" Type="http://schemas.openxmlformats.org/officeDocument/2006/relationships/slide" Target="slides/slide8.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3.xml"/><Relationship Id="rId22" Type="http://schemas.openxmlformats.org/officeDocument/2006/relationships/notesMaster" Target="notesMasters/notes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n Bennetts" userId="a8609aee-01b1-4ab1-98c6-dbbe87379872" providerId="ADAL" clId="{DDE8D813-D016-4566-A827-FC0CF506FC13}"/>
    <pc:docChg chg="undo custSel addSld delSld modSld sldOrd">
      <pc:chgData name="Ben Bennetts" userId="a8609aee-01b1-4ab1-98c6-dbbe87379872" providerId="ADAL" clId="{DDE8D813-D016-4566-A827-FC0CF506FC13}" dt="2022-07-06T16:20:56.605" v="533" actId="20577"/>
      <pc:docMkLst>
        <pc:docMk/>
      </pc:docMkLst>
      <pc:sldChg chg="modSp mod">
        <pc:chgData name="Ben Bennetts" userId="a8609aee-01b1-4ab1-98c6-dbbe87379872" providerId="ADAL" clId="{DDE8D813-D016-4566-A827-FC0CF506FC13}" dt="2022-07-05T09:16:02.410" v="34" actId="20577"/>
        <pc:sldMkLst>
          <pc:docMk/>
          <pc:sldMk cId="4120835171" sldId="271"/>
        </pc:sldMkLst>
        <pc:spChg chg="mod">
          <ac:chgData name="Ben Bennetts" userId="a8609aee-01b1-4ab1-98c6-dbbe87379872" providerId="ADAL" clId="{DDE8D813-D016-4566-A827-FC0CF506FC13}" dt="2022-07-05T09:16:02.410" v="34" actId="20577"/>
          <ac:spMkLst>
            <pc:docMk/>
            <pc:sldMk cId="4120835171" sldId="271"/>
            <ac:spMk id="7" creationId="{70B9425F-C196-15D1-B777-761626AD9809}"/>
          </ac:spMkLst>
        </pc:spChg>
      </pc:sldChg>
      <pc:sldChg chg="modSp mod">
        <pc:chgData name="Ben Bennetts" userId="a8609aee-01b1-4ab1-98c6-dbbe87379872" providerId="ADAL" clId="{DDE8D813-D016-4566-A827-FC0CF506FC13}" dt="2022-07-06T16:17:28.629" v="191" actId="20577"/>
        <pc:sldMkLst>
          <pc:docMk/>
          <pc:sldMk cId="4066788462" sldId="377"/>
        </pc:sldMkLst>
        <pc:spChg chg="mod">
          <ac:chgData name="Ben Bennetts" userId="a8609aee-01b1-4ab1-98c6-dbbe87379872" providerId="ADAL" clId="{DDE8D813-D016-4566-A827-FC0CF506FC13}" dt="2022-07-06T16:17:28.629" v="191" actId="20577"/>
          <ac:spMkLst>
            <pc:docMk/>
            <pc:sldMk cId="4066788462" sldId="377"/>
            <ac:spMk id="15" creationId="{AE03909A-8FD2-028B-0E8B-297719CCC532}"/>
          </ac:spMkLst>
        </pc:spChg>
      </pc:sldChg>
      <pc:sldChg chg="delSp modSp del mod">
        <pc:chgData name="Ben Bennetts" userId="a8609aee-01b1-4ab1-98c6-dbbe87379872" providerId="ADAL" clId="{DDE8D813-D016-4566-A827-FC0CF506FC13}" dt="2022-07-05T09:23:22.328" v="99" actId="47"/>
        <pc:sldMkLst>
          <pc:docMk/>
          <pc:sldMk cId="2738068945" sldId="378"/>
        </pc:sldMkLst>
        <pc:graphicFrameChg chg="modGraphic">
          <ac:chgData name="Ben Bennetts" userId="a8609aee-01b1-4ab1-98c6-dbbe87379872" providerId="ADAL" clId="{DDE8D813-D016-4566-A827-FC0CF506FC13}" dt="2022-07-05T09:17:13.411" v="42" actId="20577"/>
          <ac:graphicFrameMkLst>
            <pc:docMk/>
            <pc:sldMk cId="2738068945" sldId="378"/>
            <ac:graphicFrameMk id="6" creationId="{BF81003C-14C2-5679-AE59-2F222A00CE26}"/>
          </ac:graphicFrameMkLst>
        </pc:graphicFrameChg>
        <pc:picChg chg="del">
          <ac:chgData name="Ben Bennetts" userId="a8609aee-01b1-4ab1-98c6-dbbe87379872" providerId="ADAL" clId="{DDE8D813-D016-4566-A827-FC0CF506FC13}" dt="2022-07-05T09:22:56.156" v="95"/>
          <ac:picMkLst>
            <pc:docMk/>
            <pc:sldMk cId="2738068945" sldId="378"/>
            <ac:picMk id="2" creationId="{0021049E-3A3D-D167-6370-CA7E42C6B3AC}"/>
          </ac:picMkLst>
        </pc:picChg>
      </pc:sldChg>
      <pc:sldChg chg="modSp mod">
        <pc:chgData name="Ben Bennetts" userId="a8609aee-01b1-4ab1-98c6-dbbe87379872" providerId="ADAL" clId="{DDE8D813-D016-4566-A827-FC0CF506FC13}" dt="2022-07-06T16:17:13.565" v="174" actId="20577"/>
        <pc:sldMkLst>
          <pc:docMk/>
          <pc:sldMk cId="1782194997" sldId="381"/>
        </pc:sldMkLst>
        <pc:spChg chg="mod">
          <ac:chgData name="Ben Bennetts" userId="a8609aee-01b1-4ab1-98c6-dbbe87379872" providerId="ADAL" clId="{DDE8D813-D016-4566-A827-FC0CF506FC13}" dt="2022-07-06T16:17:13.565" v="174" actId="20577"/>
          <ac:spMkLst>
            <pc:docMk/>
            <pc:sldMk cId="1782194997" sldId="381"/>
            <ac:spMk id="2" creationId="{142302CB-069C-E37D-9349-D0BB4A843778}"/>
          </ac:spMkLst>
        </pc:spChg>
        <pc:spChg chg="mod">
          <ac:chgData name="Ben Bennetts" userId="a8609aee-01b1-4ab1-98c6-dbbe87379872" providerId="ADAL" clId="{DDE8D813-D016-4566-A827-FC0CF506FC13}" dt="2022-07-06T15:59:32.174" v="140" actId="20577"/>
          <ac:spMkLst>
            <pc:docMk/>
            <pc:sldMk cId="1782194997" sldId="381"/>
            <ac:spMk id="4" creationId="{39020842-1D66-D25E-E751-20C6136FF295}"/>
          </ac:spMkLst>
        </pc:spChg>
      </pc:sldChg>
      <pc:sldChg chg="modSp mod">
        <pc:chgData name="Ben Bennetts" userId="a8609aee-01b1-4ab1-98c6-dbbe87379872" providerId="ADAL" clId="{DDE8D813-D016-4566-A827-FC0CF506FC13}" dt="2022-07-06T16:20:56.605" v="533" actId="20577"/>
        <pc:sldMkLst>
          <pc:docMk/>
          <pc:sldMk cId="656360863" sldId="382"/>
        </pc:sldMkLst>
        <pc:spChg chg="mod">
          <ac:chgData name="Ben Bennetts" userId="a8609aee-01b1-4ab1-98c6-dbbe87379872" providerId="ADAL" clId="{DDE8D813-D016-4566-A827-FC0CF506FC13}" dt="2022-07-06T16:20:56.605" v="533" actId="20577"/>
          <ac:spMkLst>
            <pc:docMk/>
            <pc:sldMk cId="656360863" sldId="382"/>
            <ac:spMk id="2" creationId="{D7BCA144-6933-AF0B-837D-40B086A6009A}"/>
          </ac:spMkLst>
        </pc:spChg>
      </pc:sldChg>
      <pc:sldChg chg="modSp mod">
        <pc:chgData name="Ben Bennetts" userId="a8609aee-01b1-4ab1-98c6-dbbe87379872" providerId="ADAL" clId="{DDE8D813-D016-4566-A827-FC0CF506FC13}" dt="2022-07-06T16:18:09.518" v="275" actId="20577"/>
        <pc:sldMkLst>
          <pc:docMk/>
          <pc:sldMk cId="1535112595" sldId="385"/>
        </pc:sldMkLst>
        <pc:spChg chg="mod">
          <ac:chgData name="Ben Bennetts" userId="a8609aee-01b1-4ab1-98c6-dbbe87379872" providerId="ADAL" clId="{DDE8D813-D016-4566-A827-FC0CF506FC13}" dt="2022-07-06T16:18:09.518" v="275" actId="20577"/>
          <ac:spMkLst>
            <pc:docMk/>
            <pc:sldMk cId="1535112595" sldId="385"/>
            <ac:spMk id="3" creationId="{28E0CCAD-CD39-B894-4E4D-74C6EF297CDD}"/>
          </ac:spMkLst>
        </pc:spChg>
        <pc:spChg chg="mod">
          <ac:chgData name="Ben Bennetts" userId="a8609aee-01b1-4ab1-98c6-dbbe87379872" providerId="ADAL" clId="{DDE8D813-D016-4566-A827-FC0CF506FC13}" dt="2022-07-06T16:18:02.141" v="258" actId="20577"/>
          <ac:spMkLst>
            <pc:docMk/>
            <pc:sldMk cId="1535112595" sldId="385"/>
            <ac:spMk id="8" creationId="{A2F57330-4C09-DD69-6102-61D6A822CA97}"/>
          </ac:spMkLst>
        </pc:spChg>
      </pc:sldChg>
      <pc:sldChg chg="modSp mod">
        <pc:chgData name="Ben Bennetts" userId="a8609aee-01b1-4ab1-98c6-dbbe87379872" providerId="ADAL" clId="{DDE8D813-D016-4566-A827-FC0CF506FC13}" dt="2022-07-06T16:19:04.877" v="340" actId="20577"/>
        <pc:sldMkLst>
          <pc:docMk/>
          <pc:sldMk cId="382717219" sldId="386"/>
        </pc:sldMkLst>
        <pc:graphicFrameChg chg="modGraphic">
          <ac:chgData name="Ben Bennetts" userId="a8609aee-01b1-4ab1-98c6-dbbe87379872" providerId="ADAL" clId="{DDE8D813-D016-4566-A827-FC0CF506FC13}" dt="2022-07-06T16:19:04.877" v="340" actId="20577"/>
          <ac:graphicFrameMkLst>
            <pc:docMk/>
            <pc:sldMk cId="382717219" sldId="386"/>
            <ac:graphicFrameMk id="2" creationId="{1E278E8D-E03E-F25A-1AF6-CE13E567BBCC}"/>
          </ac:graphicFrameMkLst>
        </pc:graphicFrameChg>
      </pc:sldChg>
      <pc:sldChg chg="modSp mod">
        <pc:chgData name="Ben Bennetts" userId="a8609aee-01b1-4ab1-98c6-dbbe87379872" providerId="ADAL" clId="{DDE8D813-D016-4566-A827-FC0CF506FC13}" dt="2022-07-06T16:20:40.134" v="509" actId="20577"/>
        <pc:sldMkLst>
          <pc:docMk/>
          <pc:sldMk cId="2304967406" sldId="387"/>
        </pc:sldMkLst>
        <pc:graphicFrameChg chg="modGraphic">
          <ac:chgData name="Ben Bennetts" userId="a8609aee-01b1-4ab1-98c6-dbbe87379872" providerId="ADAL" clId="{DDE8D813-D016-4566-A827-FC0CF506FC13}" dt="2022-07-06T16:20:40.134" v="509" actId="20577"/>
          <ac:graphicFrameMkLst>
            <pc:docMk/>
            <pc:sldMk cId="2304967406" sldId="387"/>
            <ac:graphicFrameMk id="4" creationId="{F533BD13-EF07-B049-A24F-23B06D1A68EB}"/>
          </ac:graphicFrameMkLst>
        </pc:graphicFrameChg>
      </pc:sldChg>
      <pc:sldChg chg="addSp modSp mod">
        <pc:chgData name="Ben Bennetts" userId="a8609aee-01b1-4ab1-98c6-dbbe87379872" providerId="ADAL" clId="{DDE8D813-D016-4566-A827-FC0CF506FC13}" dt="2022-07-05T09:19:33.363" v="94" actId="20577"/>
        <pc:sldMkLst>
          <pc:docMk/>
          <pc:sldMk cId="2495670723" sldId="389"/>
        </pc:sldMkLst>
        <pc:spChg chg="add mod">
          <ac:chgData name="Ben Bennetts" userId="a8609aee-01b1-4ab1-98c6-dbbe87379872" providerId="ADAL" clId="{DDE8D813-D016-4566-A827-FC0CF506FC13}" dt="2022-07-05T09:19:33.363" v="94" actId="20577"/>
          <ac:spMkLst>
            <pc:docMk/>
            <pc:sldMk cId="2495670723" sldId="389"/>
            <ac:spMk id="4" creationId="{5222790D-1B74-D6B5-270D-F5DECF979721}"/>
          </ac:spMkLst>
        </pc:spChg>
        <pc:spChg chg="mod">
          <ac:chgData name="Ben Bennetts" userId="a8609aee-01b1-4ab1-98c6-dbbe87379872" providerId="ADAL" clId="{DDE8D813-D016-4566-A827-FC0CF506FC13}" dt="2022-07-05T09:19:26.694" v="93" actId="115"/>
          <ac:spMkLst>
            <pc:docMk/>
            <pc:sldMk cId="2495670723" sldId="389"/>
            <ac:spMk id="6" creationId="{EF9123CB-09B9-110C-DA38-78AD272E04CC}"/>
          </ac:spMkLst>
        </pc:spChg>
      </pc:sldChg>
      <pc:sldChg chg="modSp add ord">
        <pc:chgData name="Ben Bennetts" userId="a8609aee-01b1-4ab1-98c6-dbbe87379872" providerId="ADAL" clId="{DDE8D813-D016-4566-A827-FC0CF506FC13}" dt="2022-07-06T16:16:43.031" v="157" actId="20577"/>
        <pc:sldMkLst>
          <pc:docMk/>
          <pc:sldMk cId="3019920582" sldId="390"/>
        </pc:sldMkLst>
        <pc:graphicFrameChg chg="mod">
          <ac:chgData name="Ben Bennetts" userId="a8609aee-01b1-4ab1-98c6-dbbe87379872" providerId="ADAL" clId="{DDE8D813-D016-4566-A827-FC0CF506FC13}" dt="2022-07-06T16:16:43.031" v="157" actId="20577"/>
          <ac:graphicFrameMkLst>
            <pc:docMk/>
            <pc:sldMk cId="3019920582" sldId="390"/>
            <ac:graphicFrameMk id="4" creationId="{3613C563-A60B-C302-4D62-97357ABDF13B}"/>
          </ac:graphicFrameMkLst>
        </pc:graphicFrame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6A070E0-A1C7-4917-A7F8-66DFB0E27C31}"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en-GB"/>
        </a:p>
      </dgm:t>
    </dgm:pt>
    <dgm:pt modelId="{A9A8B0B9-70EE-43C6-8038-4F133F24F3B4}">
      <dgm:prSet phldrT="[Text]" custT="1"/>
      <dgm:spPr>
        <a:ln w="28575">
          <a:noFill/>
        </a:ln>
      </dgm:spPr>
      <dgm:t>
        <a:bodyPr/>
        <a:lstStyle/>
        <a:p>
          <a:r>
            <a:rPr lang="en-GB" sz="1400" b="1" dirty="0">
              <a:solidFill>
                <a:schemeClr val="bg1"/>
              </a:solidFill>
              <a:latin typeface="Calibri" panose="020F0502020204030204" pitchFamily="34" charset="0"/>
              <a:cs typeface="Calibri" panose="020F0502020204030204" pitchFamily="34" charset="0"/>
            </a:rPr>
            <a:t>People receiving care </a:t>
          </a:r>
          <a:r>
            <a:rPr lang="en-GB" sz="1400" dirty="0">
              <a:solidFill>
                <a:schemeClr val="bg1"/>
              </a:solidFill>
              <a:latin typeface="Calibri" panose="020F0502020204030204" pitchFamily="34" charset="0"/>
              <a:cs typeface="Calibri" panose="020F0502020204030204" pitchFamily="34" charset="0"/>
            </a:rPr>
            <a:t>and carers</a:t>
          </a:r>
        </a:p>
      </dgm:t>
    </dgm:pt>
    <dgm:pt modelId="{72FBBE94-7771-4237-866C-BF7DA13B599A}" type="parTrans" cxnId="{DAF03F8C-8D80-4820-9059-61A58EB4DE12}">
      <dgm:prSet/>
      <dgm:spPr/>
      <dgm:t>
        <a:bodyPr/>
        <a:lstStyle/>
        <a:p>
          <a:endParaRPr lang="en-GB" sz="1300">
            <a:latin typeface="Calibri" panose="020F0502020204030204" pitchFamily="34" charset="0"/>
            <a:cs typeface="Calibri" panose="020F0502020204030204" pitchFamily="34" charset="0"/>
          </a:endParaRPr>
        </a:p>
      </dgm:t>
    </dgm:pt>
    <dgm:pt modelId="{B8F51773-0693-4EF6-95E6-82DBE7844B3E}" type="sibTrans" cxnId="{DAF03F8C-8D80-4820-9059-61A58EB4DE12}">
      <dgm:prSet/>
      <dgm:spPr/>
      <dgm:t>
        <a:bodyPr/>
        <a:lstStyle/>
        <a:p>
          <a:endParaRPr lang="en-GB" sz="1300">
            <a:latin typeface="Calibri" panose="020F0502020204030204" pitchFamily="34" charset="0"/>
            <a:cs typeface="Calibri" panose="020F0502020204030204" pitchFamily="34" charset="0"/>
          </a:endParaRPr>
        </a:p>
      </dgm:t>
    </dgm:pt>
    <dgm:pt modelId="{BDC0DF3E-C1F1-415B-961F-5ADF3BA32B37}">
      <dgm:prSet phldrT="[Text]" custT="1"/>
      <dgm:spPr>
        <a:ln w="28575">
          <a:noFill/>
        </a:ln>
      </dgm:spPr>
      <dgm:t>
        <a:bodyPr/>
        <a:lstStyle/>
        <a:p>
          <a:r>
            <a:rPr lang="en-GB" sz="1400" b="1" dirty="0">
              <a:latin typeface="Calibri" panose="020F0502020204030204" pitchFamily="34" charset="0"/>
              <a:cs typeface="Calibri" panose="020F0502020204030204" pitchFamily="34" charset="0"/>
            </a:rPr>
            <a:t>Adult social care professionals</a:t>
          </a:r>
        </a:p>
      </dgm:t>
    </dgm:pt>
    <dgm:pt modelId="{75C317BC-816C-470F-8572-6EF96679342C}" type="parTrans" cxnId="{6365F740-EBF2-44B2-831B-D5A857CC3BAC}">
      <dgm:prSet/>
      <dgm:spPr/>
      <dgm:t>
        <a:bodyPr/>
        <a:lstStyle/>
        <a:p>
          <a:endParaRPr lang="en-GB" sz="1300">
            <a:latin typeface="Calibri" panose="020F0502020204030204" pitchFamily="34" charset="0"/>
            <a:cs typeface="Calibri" panose="020F0502020204030204" pitchFamily="34" charset="0"/>
          </a:endParaRPr>
        </a:p>
      </dgm:t>
    </dgm:pt>
    <dgm:pt modelId="{D6529F3A-20CE-4476-B899-9D49EFEED813}" type="sibTrans" cxnId="{6365F740-EBF2-44B2-831B-D5A857CC3BAC}">
      <dgm:prSet/>
      <dgm:spPr/>
      <dgm:t>
        <a:bodyPr/>
        <a:lstStyle/>
        <a:p>
          <a:endParaRPr lang="en-GB" sz="1300">
            <a:latin typeface="Calibri" panose="020F0502020204030204" pitchFamily="34" charset="0"/>
            <a:cs typeface="Calibri" panose="020F0502020204030204" pitchFamily="34" charset="0"/>
          </a:endParaRPr>
        </a:p>
      </dgm:t>
    </dgm:pt>
    <dgm:pt modelId="{3541C1AC-7271-4943-952A-1FA180C13130}">
      <dgm:prSet phldrT="[Text]" custT="1"/>
      <dgm:spPr/>
      <dgm:t>
        <a:bodyPr/>
        <a:lstStyle/>
        <a:p>
          <a:r>
            <a:rPr lang="en-GB" sz="1400" dirty="0">
              <a:latin typeface="Calibri" panose="020F0502020204030204" pitchFamily="34" charset="0"/>
              <a:cs typeface="Calibri" panose="020F0502020204030204" pitchFamily="34" charset="0"/>
            </a:rPr>
            <a:t>Health professionals</a:t>
          </a:r>
        </a:p>
      </dgm:t>
    </dgm:pt>
    <dgm:pt modelId="{23FAE876-22D3-4C5D-9261-EE98696BE6D8}" type="parTrans" cxnId="{A8B06BC4-685C-47B9-A535-072D7A172580}">
      <dgm:prSet/>
      <dgm:spPr/>
      <dgm:t>
        <a:bodyPr/>
        <a:lstStyle/>
        <a:p>
          <a:endParaRPr lang="en-GB" sz="1300">
            <a:latin typeface="Calibri" panose="020F0502020204030204" pitchFamily="34" charset="0"/>
            <a:cs typeface="Calibri" panose="020F0502020204030204" pitchFamily="34" charset="0"/>
          </a:endParaRPr>
        </a:p>
      </dgm:t>
    </dgm:pt>
    <dgm:pt modelId="{C1B1CC00-2E90-458A-99C3-143C3F04F6C4}" type="sibTrans" cxnId="{A8B06BC4-685C-47B9-A535-072D7A172580}">
      <dgm:prSet/>
      <dgm:spPr/>
      <dgm:t>
        <a:bodyPr/>
        <a:lstStyle/>
        <a:p>
          <a:endParaRPr lang="en-GB" sz="1300">
            <a:latin typeface="Calibri" panose="020F0502020204030204" pitchFamily="34" charset="0"/>
            <a:cs typeface="Calibri" panose="020F0502020204030204" pitchFamily="34" charset="0"/>
          </a:endParaRPr>
        </a:p>
      </dgm:t>
    </dgm:pt>
    <dgm:pt modelId="{972EBA8D-4514-4FA2-9517-73653AECAF71}">
      <dgm:prSet phldrT="[Text]" custT="1"/>
      <dgm:spPr>
        <a:ln w="28575">
          <a:noFill/>
        </a:ln>
      </dgm:spPr>
      <dgm:t>
        <a:bodyPr/>
        <a:lstStyle/>
        <a:p>
          <a:r>
            <a:rPr lang="en-GB" sz="1400" b="1" dirty="0">
              <a:solidFill>
                <a:schemeClr val="bg1"/>
              </a:solidFill>
              <a:latin typeface="Calibri" panose="020F0502020204030204" pitchFamily="34" charset="0"/>
              <a:cs typeface="Calibri" panose="020F0502020204030204" pitchFamily="34" charset="0"/>
            </a:rPr>
            <a:t>Care providers and care workers</a:t>
          </a:r>
        </a:p>
      </dgm:t>
    </dgm:pt>
    <dgm:pt modelId="{105A69F5-E92E-4FC8-B9FA-6E91C5BA70C9}" type="parTrans" cxnId="{D8586653-5F21-41E2-86FF-9D4E52C72119}">
      <dgm:prSet/>
      <dgm:spPr/>
      <dgm:t>
        <a:bodyPr/>
        <a:lstStyle/>
        <a:p>
          <a:endParaRPr lang="en-GB" sz="1300">
            <a:latin typeface="Calibri" panose="020F0502020204030204" pitchFamily="34" charset="0"/>
            <a:cs typeface="Calibri" panose="020F0502020204030204" pitchFamily="34" charset="0"/>
          </a:endParaRPr>
        </a:p>
      </dgm:t>
    </dgm:pt>
    <dgm:pt modelId="{BA8CDE71-5ED4-4145-B4FC-BC01FBBAC5F3}" type="sibTrans" cxnId="{D8586653-5F21-41E2-86FF-9D4E52C72119}">
      <dgm:prSet/>
      <dgm:spPr/>
      <dgm:t>
        <a:bodyPr/>
        <a:lstStyle/>
        <a:p>
          <a:endParaRPr lang="en-GB" sz="1300">
            <a:latin typeface="Calibri" panose="020F0502020204030204" pitchFamily="34" charset="0"/>
            <a:cs typeface="Calibri" panose="020F0502020204030204" pitchFamily="34" charset="0"/>
          </a:endParaRPr>
        </a:p>
      </dgm:t>
    </dgm:pt>
    <dgm:pt modelId="{3E856C37-6F54-48DA-8228-DACE6AB803A5}">
      <dgm:prSet phldrT="[Text]" custT="1"/>
      <dgm:spPr/>
      <dgm:t>
        <a:bodyPr/>
        <a:lstStyle/>
        <a:p>
          <a:r>
            <a:rPr lang="en-GB" sz="1400" dirty="0">
              <a:latin typeface="Calibri" panose="020F0502020204030204" pitchFamily="34" charset="0"/>
              <a:cs typeface="Calibri" panose="020F0502020204030204" pitchFamily="34" charset="0"/>
            </a:rPr>
            <a:t>Social prescribers</a:t>
          </a:r>
        </a:p>
      </dgm:t>
    </dgm:pt>
    <dgm:pt modelId="{A1A63BD0-AD6D-4983-B3F5-D26E9E5C6FE3}" type="parTrans" cxnId="{A4F47CDC-1CAC-4AA2-943B-B5B97DA94354}">
      <dgm:prSet/>
      <dgm:spPr/>
      <dgm:t>
        <a:bodyPr/>
        <a:lstStyle/>
        <a:p>
          <a:endParaRPr lang="en-GB" sz="1300">
            <a:latin typeface="Calibri" panose="020F0502020204030204" pitchFamily="34" charset="0"/>
            <a:cs typeface="Calibri" panose="020F0502020204030204" pitchFamily="34" charset="0"/>
          </a:endParaRPr>
        </a:p>
      </dgm:t>
    </dgm:pt>
    <dgm:pt modelId="{7527446E-2311-4045-BE3D-95D4A1771FEF}" type="sibTrans" cxnId="{A4F47CDC-1CAC-4AA2-943B-B5B97DA94354}">
      <dgm:prSet/>
      <dgm:spPr/>
      <dgm:t>
        <a:bodyPr/>
        <a:lstStyle/>
        <a:p>
          <a:endParaRPr lang="en-GB" sz="1300">
            <a:latin typeface="Calibri" panose="020F0502020204030204" pitchFamily="34" charset="0"/>
            <a:cs typeface="Calibri" panose="020F0502020204030204" pitchFamily="34" charset="0"/>
          </a:endParaRPr>
        </a:p>
      </dgm:t>
    </dgm:pt>
    <dgm:pt modelId="{3A6FF0B8-664F-4F1A-89EC-4D908EFA7691}">
      <dgm:prSet phldrT="[Text]" custT="1"/>
      <dgm:spPr/>
      <dgm:t>
        <a:bodyPr/>
        <a:lstStyle/>
        <a:p>
          <a:r>
            <a:rPr lang="en-GB" sz="1400" dirty="0">
              <a:latin typeface="Calibri" panose="020F0502020204030204" pitchFamily="34" charset="0"/>
              <a:cs typeface="Calibri" panose="020F0502020204030204" pitchFamily="34" charset="0"/>
            </a:rPr>
            <a:t>Public Health; Children’s; Housing</a:t>
          </a:r>
        </a:p>
      </dgm:t>
    </dgm:pt>
    <dgm:pt modelId="{274F8638-791E-401F-88AB-DBB07B56216A}" type="parTrans" cxnId="{96BEA5BB-0E1C-46D9-92B3-E857EAF287E6}">
      <dgm:prSet/>
      <dgm:spPr/>
      <dgm:t>
        <a:bodyPr/>
        <a:lstStyle/>
        <a:p>
          <a:endParaRPr lang="en-GB" sz="1300">
            <a:latin typeface="Calibri" panose="020F0502020204030204" pitchFamily="34" charset="0"/>
            <a:cs typeface="Calibri" panose="020F0502020204030204" pitchFamily="34" charset="0"/>
          </a:endParaRPr>
        </a:p>
      </dgm:t>
    </dgm:pt>
    <dgm:pt modelId="{C20E95A8-0F30-4025-B0C9-7CE43F878141}" type="sibTrans" cxnId="{96BEA5BB-0E1C-46D9-92B3-E857EAF287E6}">
      <dgm:prSet/>
      <dgm:spPr/>
      <dgm:t>
        <a:bodyPr/>
        <a:lstStyle/>
        <a:p>
          <a:endParaRPr lang="en-GB" sz="1300">
            <a:latin typeface="Calibri" panose="020F0502020204030204" pitchFamily="34" charset="0"/>
            <a:cs typeface="Calibri" panose="020F0502020204030204" pitchFamily="34" charset="0"/>
          </a:endParaRPr>
        </a:p>
      </dgm:t>
    </dgm:pt>
    <dgm:pt modelId="{33ED87BF-A2A5-4FDB-BD91-6CB779F974DD}">
      <dgm:prSet phldrT="[Text]" custT="1"/>
      <dgm:spPr/>
      <dgm:t>
        <a:bodyPr/>
        <a:lstStyle/>
        <a:p>
          <a:r>
            <a:rPr lang="en-GB" sz="1400" dirty="0">
              <a:latin typeface="Calibri" panose="020F0502020204030204" pitchFamily="34" charset="0"/>
              <a:cs typeface="Calibri" panose="020F0502020204030204" pitchFamily="34" charset="0"/>
            </a:rPr>
            <a:t>Statisticians and researchers</a:t>
          </a:r>
        </a:p>
      </dgm:t>
    </dgm:pt>
    <dgm:pt modelId="{04585F10-108D-4611-8201-EA5396927AD3}" type="parTrans" cxnId="{2DB0A1CA-150D-44F2-8FC5-1FCF2E2D99C8}">
      <dgm:prSet/>
      <dgm:spPr/>
      <dgm:t>
        <a:bodyPr/>
        <a:lstStyle/>
        <a:p>
          <a:endParaRPr lang="en-GB" sz="1300">
            <a:latin typeface="Calibri" panose="020F0502020204030204" pitchFamily="34" charset="0"/>
            <a:cs typeface="Calibri" panose="020F0502020204030204" pitchFamily="34" charset="0"/>
          </a:endParaRPr>
        </a:p>
      </dgm:t>
    </dgm:pt>
    <dgm:pt modelId="{7A3E1A3B-2870-41EF-8A03-8D9E26658395}" type="sibTrans" cxnId="{2DB0A1CA-150D-44F2-8FC5-1FCF2E2D99C8}">
      <dgm:prSet/>
      <dgm:spPr/>
      <dgm:t>
        <a:bodyPr/>
        <a:lstStyle/>
        <a:p>
          <a:endParaRPr lang="en-GB" sz="1300">
            <a:latin typeface="Calibri" panose="020F0502020204030204" pitchFamily="34" charset="0"/>
            <a:cs typeface="Calibri" panose="020F0502020204030204" pitchFamily="34" charset="0"/>
          </a:endParaRPr>
        </a:p>
      </dgm:t>
    </dgm:pt>
    <dgm:pt modelId="{334DD2D8-69CB-487F-ABC3-399F5C3F0367}">
      <dgm:prSet phldrT="[Text]" custT="1"/>
      <dgm:spPr/>
      <dgm:t>
        <a:bodyPr/>
        <a:lstStyle/>
        <a:p>
          <a:r>
            <a:rPr lang="en-GB" sz="1400" dirty="0">
              <a:latin typeface="Calibri" panose="020F0502020204030204" pitchFamily="34" charset="0"/>
              <a:cs typeface="Calibri" panose="020F0502020204030204" pitchFamily="34" charset="0"/>
            </a:rPr>
            <a:t>Other professional stakeholders</a:t>
          </a:r>
        </a:p>
      </dgm:t>
    </dgm:pt>
    <dgm:pt modelId="{E6FE5ED3-2CAC-44A1-A2D8-DC62D009CB30}" type="parTrans" cxnId="{A7C6B7E4-21D9-45D3-AEE6-FCC99B239033}">
      <dgm:prSet/>
      <dgm:spPr/>
      <dgm:t>
        <a:bodyPr/>
        <a:lstStyle/>
        <a:p>
          <a:endParaRPr lang="en-GB" sz="1300">
            <a:latin typeface="Calibri" panose="020F0502020204030204" pitchFamily="34" charset="0"/>
            <a:cs typeface="Calibri" panose="020F0502020204030204" pitchFamily="34" charset="0"/>
          </a:endParaRPr>
        </a:p>
      </dgm:t>
    </dgm:pt>
    <dgm:pt modelId="{16FD89F1-7076-46FB-BEEF-5113D3518A1A}" type="sibTrans" cxnId="{A7C6B7E4-21D9-45D3-AEE6-FCC99B239033}">
      <dgm:prSet/>
      <dgm:spPr/>
      <dgm:t>
        <a:bodyPr/>
        <a:lstStyle/>
        <a:p>
          <a:endParaRPr lang="en-GB" sz="1300">
            <a:latin typeface="Calibri" panose="020F0502020204030204" pitchFamily="34" charset="0"/>
            <a:cs typeface="Calibri" panose="020F0502020204030204" pitchFamily="34" charset="0"/>
          </a:endParaRPr>
        </a:p>
      </dgm:t>
    </dgm:pt>
    <dgm:pt modelId="{6FDB07D7-A4D0-4417-B4B9-72E142614D46}">
      <dgm:prSet phldrT="[Text]" custT="1"/>
      <dgm:spPr/>
      <dgm:t>
        <a:bodyPr/>
        <a:lstStyle/>
        <a:p>
          <a:r>
            <a:rPr lang="en-GB" sz="1400" dirty="0">
              <a:latin typeface="Calibri" panose="020F0502020204030204" pitchFamily="34" charset="0"/>
              <a:cs typeface="Calibri" panose="020F0502020204030204" pitchFamily="34" charset="0"/>
            </a:rPr>
            <a:t>System suppliers</a:t>
          </a:r>
        </a:p>
      </dgm:t>
    </dgm:pt>
    <dgm:pt modelId="{1FA5A7D7-89FB-443A-BDCA-D35746FE9791}" type="parTrans" cxnId="{3B5570A3-0036-4566-BC3E-55CA096909B3}">
      <dgm:prSet/>
      <dgm:spPr/>
      <dgm:t>
        <a:bodyPr/>
        <a:lstStyle/>
        <a:p>
          <a:endParaRPr lang="en-GB" sz="1300">
            <a:latin typeface="Calibri" panose="020F0502020204030204" pitchFamily="34" charset="0"/>
            <a:cs typeface="Calibri" panose="020F0502020204030204" pitchFamily="34" charset="0"/>
          </a:endParaRPr>
        </a:p>
      </dgm:t>
    </dgm:pt>
    <dgm:pt modelId="{5782E025-EE43-4D00-BDC3-ED95F1C70D1D}" type="sibTrans" cxnId="{3B5570A3-0036-4566-BC3E-55CA096909B3}">
      <dgm:prSet/>
      <dgm:spPr/>
      <dgm:t>
        <a:bodyPr/>
        <a:lstStyle/>
        <a:p>
          <a:endParaRPr lang="en-GB" sz="1300">
            <a:latin typeface="Calibri" panose="020F0502020204030204" pitchFamily="34" charset="0"/>
            <a:cs typeface="Calibri" panose="020F0502020204030204" pitchFamily="34" charset="0"/>
          </a:endParaRPr>
        </a:p>
      </dgm:t>
    </dgm:pt>
    <dgm:pt modelId="{0E4C3A12-F40F-4A62-A7CC-CBF058B8636B}" type="pres">
      <dgm:prSet presAssocID="{C6A070E0-A1C7-4917-A7F8-66DFB0E27C31}" presName="cycle" presStyleCnt="0">
        <dgm:presLayoutVars>
          <dgm:dir/>
          <dgm:resizeHandles val="exact"/>
        </dgm:presLayoutVars>
      </dgm:prSet>
      <dgm:spPr/>
    </dgm:pt>
    <dgm:pt modelId="{3C6ED086-A477-44BF-A90C-6DDE497F0B85}" type="pres">
      <dgm:prSet presAssocID="{A9A8B0B9-70EE-43C6-8038-4F133F24F3B4}" presName="node" presStyleLbl="node1" presStyleIdx="0" presStyleCnt="9" custScaleX="146010" custScaleY="112315">
        <dgm:presLayoutVars>
          <dgm:bulletEnabled val="1"/>
        </dgm:presLayoutVars>
      </dgm:prSet>
      <dgm:spPr/>
    </dgm:pt>
    <dgm:pt modelId="{BE32365D-B04A-4177-B2CA-DD4C3462398D}" type="pres">
      <dgm:prSet presAssocID="{A9A8B0B9-70EE-43C6-8038-4F133F24F3B4}" presName="spNode" presStyleCnt="0"/>
      <dgm:spPr/>
    </dgm:pt>
    <dgm:pt modelId="{24C885FE-A743-465D-9970-B71DCFD21176}" type="pres">
      <dgm:prSet presAssocID="{B8F51773-0693-4EF6-95E6-82DBE7844B3E}" presName="sibTrans" presStyleLbl="sibTrans1D1" presStyleIdx="0" presStyleCnt="9"/>
      <dgm:spPr/>
    </dgm:pt>
    <dgm:pt modelId="{C2BD45F1-B749-451C-AC80-AFD29E5AD8D6}" type="pres">
      <dgm:prSet presAssocID="{BDC0DF3E-C1F1-415B-961F-5ADF3BA32B37}" presName="node" presStyleLbl="node1" presStyleIdx="1" presStyleCnt="9" custScaleX="146010" custScaleY="112315">
        <dgm:presLayoutVars>
          <dgm:bulletEnabled val="1"/>
        </dgm:presLayoutVars>
      </dgm:prSet>
      <dgm:spPr/>
    </dgm:pt>
    <dgm:pt modelId="{F4F186A7-1C14-454A-A610-5478D630A4C4}" type="pres">
      <dgm:prSet presAssocID="{BDC0DF3E-C1F1-415B-961F-5ADF3BA32B37}" presName="spNode" presStyleCnt="0"/>
      <dgm:spPr/>
    </dgm:pt>
    <dgm:pt modelId="{41920E50-5014-4696-B0BB-59C86608D617}" type="pres">
      <dgm:prSet presAssocID="{D6529F3A-20CE-4476-B899-9D49EFEED813}" presName="sibTrans" presStyleLbl="sibTrans1D1" presStyleIdx="1" presStyleCnt="9"/>
      <dgm:spPr/>
    </dgm:pt>
    <dgm:pt modelId="{6204BDF9-AC94-4B7B-B276-F8729431790C}" type="pres">
      <dgm:prSet presAssocID="{3E856C37-6F54-48DA-8228-DACE6AB803A5}" presName="node" presStyleLbl="node1" presStyleIdx="2" presStyleCnt="9" custScaleX="146010" custScaleY="112315">
        <dgm:presLayoutVars>
          <dgm:bulletEnabled val="1"/>
        </dgm:presLayoutVars>
      </dgm:prSet>
      <dgm:spPr/>
    </dgm:pt>
    <dgm:pt modelId="{C5AE5A3F-3E7E-4F76-9BDE-B9C86CED8E7F}" type="pres">
      <dgm:prSet presAssocID="{3E856C37-6F54-48DA-8228-DACE6AB803A5}" presName="spNode" presStyleCnt="0"/>
      <dgm:spPr/>
    </dgm:pt>
    <dgm:pt modelId="{94DF56D7-0827-4582-B13A-50E9C6BA89F1}" type="pres">
      <dgm:prSet presAssocID="{7527446E-2311-4045-BE3D-95D4A1771FEF}" presName="sibTrans" presStyleLbl="sibTrans1D1" presStyleIdx="2" presStyleCnt="9"/>
      <dgm:spPr/>
    </dgm:pt>
    <dgm:pt modelId="{2F29D65E-2075-4AA6-AA27-269280BE40DF}" type="pres">
      <dgm:prSet presAssocID="{6FDB07D7-A4D0-4417-B4B9-72E142614D46}" presName="node" presStyleLbl="node1" presStyleIdx="3" presStyleCnt="9" custScaleX="146010" custScaleY="112315">
        <dgm:presLayoutVars>
          <dgm:bulletEnabled val="1"/>
        </dgm:presLayoutVars>
      </dgm:prSet>
      <dgm:spPr/>
    </dgm:pt>
    <dgm:pt modelId="{8EB30577-CE46-4248-AFAB-D7DCA408029B}" type="pres">
      <dgm:prSet presAssocID="{6FDB07D7-A4D0-4417-B4B9-72E142614D46}" presName="spNode" presStyleCnt="0"/>
      <dgm:spPr/>
    </dgm:pt>
    <dgm:pt modelId="{8518AEE1-AD73-4DC0-9A99-B5D06C60EAC3}" type="pres">
      <dgm:prSet presAssocID="{5782E025-EE43-4D00-BDC3-ED95F1C70D1D}" presName="sibTrans" presStyleLbl="sibTrans1D1" presStyleIdx="3" presStyleCnt="9"/>
      <dgm:spPr/>
    </dgm:pt>
    <dgm:pt modelId="{5808FEAC-D32A-4E0B-9AF5-2D909530FD52}" type="pres">
      <dgm:prSet presAssocID="{3A6FF0B8-664F-4F1A-89EC-4D908EFA7691}" presName="node" presStyleLbl="node1" presStyleIdx="4" presStyleCnt="9" custScaleX="146010" custScaleY="112315">
        <dgm:presLayoutVars>
          <dgm:bulletEnabled val="1"/>
        </dgm:presLayoutVars>
      </dgm:prSet>
      <dgm:spPr/>
    </dgm:pt>
    <dgm:pt modelId="{592209C5-2FCA-4618-86ED-9E6A34FF1EE0}" type="pres">
      <dgm:prSet presAssocID="{3A6FF0B8-664F-4F1A-89EC-4D908EFA7691}" presName="spNode" presStyleCnt="0"/>
      <dgm:spPr/>
    </dgm:pt>
    <dgm:pt modelId="{3E999DCB-164A-4EA6-888B-0C266D356F2E}" type="pres">
      <dgm:prSet presAssocID="{C20E95A8-0F30-4025-B0C9-7CE43F878141}" presName="sibTrans" presStyleLbl="sibTrans1D1" presStyleIdx="4" presStyleCnt="9"/>
      <dgm:spPr/>
    </dgm:pt>
    <dgm:pt modelId="{90C1EDD3-A533-41A0-87C2-DEF197306313}" type="pres">
      <dgm:prSet presAssocID="{33ED87BF-A2A5-4FDB-BD91-6CB779F974DD}" presName="node" presStyleLbl="node1" presStyleIdx="5" presStyleCnt="9" custScaleX="146010" custScaleY="112315">
        <dgm:presLayoutVars>
          <dgm:bulletEnabled val="1"/>
        </dgm:presLayoutVars>
      </dgm:prSet>
      <dgm:spPr/>
    </dgm:pt>
    <dgm:pt modelId="{8042F4A1-0F87-43DB-86E3-78BFD3294957}" type="pres">
      <dgm:prSet presAssocID="{33ED87BF-A2A5-4FDB-BD91-6CB779F974DD}" presName="spNode" presStyleCnt="0"/>
      <dgm:spPr/>
    </dgm:pt>
    <dgm:pt modelId="{E73CBF02-5CFC-4C0D-B24F-ECCEAC0A87D5}" type="pres">
      <dgm:prSet presAssocID="{7A3E1A3B-2870-41EF-8A03-8D9E26658395}" presName="sibTrans" presStyleLbl="sibTrans1D1" presStyleIdx="5" presStyleCnt="9"/>
      <dgm:spPr/>
    </dgm:pt>
    <dgm:pt modelId="{B17198EA-21A3-4567-8FD8-C27C5D035CAE}" type="pres">
      <dgm:prSet presAssocID="{334DD2D8-69CB-487F-ABC3-399F5C3F0367}" presName="node" presStyleLbl="node1" presStyleIdx="6" presStyleCnt="9" custScaleX="146010" custScaleY="112315">
        <dgm:presLayoutVars>
          <dgm:bulletEnabled val="1"/>
        </dgm:presLayoutVars>
      </dgm:prSet>
      <dgm:spPr/>
    </dgm:pt>
    <dgm:pt modelId="{82903967-04B2-463B-B307-233106D801B1}" type="pres">
      <dgm:prSet presAssocID="{334DD2D8-69CB-487F-ABC3-399F5C3F0367}" presName="spNode" presStyleCnt="0"/>
      <dgm:spPr/>
    </dgm:pt>
    <dgm:pt modelId="{72445D87-77E5-49D9-B387-F9147FE54181}" type="pres">
      <dgm:prSet presAssocID="{16FD89F1-7076-46FB-BEEF-5113D3518A1A}" presName="sibTrans" presStyleLbl="sibTrans1D1" presStyleIdx="6" presStyleCnt="9"/>
      <dgm:spPr/>
    </dgm:pt>
    <dgm:pt modelId="{29CAF4BA-E769-46AD-8BA9-766F9106767B}" type="pres">
      <dgm:prSet presAssocID="{3541C1AC-7271-4943-952A-1FA180C13130}" presName="node" presStyleLbl="node1" presStyleIdx="7" presStyleCnt="9" custScaleX="146010" custScaleY="112315">
        <dgm:presLayoutVars>
          <dgm:bulletEnabled val="1"/>
        </dgm:presLayoutVars>
      </dgm:prSet>
      <dgm:spPr/>
    </dgm:pt>
    <dgm:pt modelId="{5CC79D21-DE79-4EFE-B28F-77ED1DEF439D}" type="pres">
      <dgm:prSet presAssocID="{3541C1AC-7271-4943-952A-1FA180C13130}" presName="spNode" presStyleCnt="0"/>
      <dgm:spPr/>
    </dgm:pt>
    <dgm:pt modelId="{B353292F-C0AB-40A0-92F5-B32803F6C3CB}" type="pres">
      <dgm:prSet presAssocID="{C1B1CC00-2E90-458A-99C3-143C3F04F6C4}" presName="sibTrans" presStyleLbl="sibTrans1D1" presStyleIdx="7" presStyleCnt="9"/>
      <dgm:spPr/>
    </dgm:pt>
    <dgm:pt modelId="{E32BCAB2-A4BA-47B4-9E92-49823FB54B6F}" type="pres">
      <dgm:prSet presAssocID="{972EBA8D-4514-4FA2-9517-73653AECAF71}" presName="node" presStyleLbl="node1" presStyleIdx="8" presStyleCnt="9" custScaleX="146010" custScaleY="112315">
        <dgm:presLayoutVars>
          <dgm:bulletEnabled val="1"/>
        </dgm:presLayoutVars>
      </dgm:prSet>
      <dgm:spPr/>
    </dgm:pt>
    <dgm:pt modelId="{4CE1CA3B-D209-4DA6-9E22-2BF17639A9B9}" type="pres">
      <dgm:prSet presAssocID="{972EBA8D-4514-4FA2-9517-73653AECAF71}" presName="spNode" presStyleCnt="0"/>
      <dgm:spPr/>
    </dgm:pt>
    <dgm:pt modelId="{CA13D5C1-7DED-4C6D-8DFA-D9996320EE7E}" type="pres">
      <dgm:prSet presAssocID="{BA8CDE71-5ED4-4145-B4FC-BC01FBBAC5F3}" presName="sibTrans" presStyleLbl="sibTrans1D1" presStyleIdx="8" presStyleCnt="9"/>
      <dgm:spPr/>
    </dgm:pt>
  </dgm:ptLst>
  <dgm:cxnLst>
    <dgm:cxn modelId="{EF76B001-4C64-4ACF-A850-8941EE7BC265}" type="presOf" srcId="{3E856C37-6F54-48DA-8228-DACE6AB803A5}" destId="{6204BDF9-AC94-4B7B-B276-F8729431790C}" srcOrd="0" destOrd="0" presId="urn:microsoft.com/office/officeart/2005/8/layout/cycle6"/>
    <dgm:cxn modelId="{907A383B-3428-41FA-B644-499EE628D338}" type="presOf" srcId="{334DD2D8-69CB-487F-ABC3-399F5C3F0367}" destId="{B17198EA-21A3-4567-8FD8-C27C5D035CAE}" srcOrd="0" destOrd="0" presId="urn:microsoft.com/office/officeart/2005/8/layout/cycle6"/>
    <dgm:cxn modelId="{6365F740-EBF2-44B2-831B-D5A857CC3BAC}" srcId="{C6A070E0-A1C7-4917-A7F8-66DFB0E27C31}" destId="{BDC0DF3E-C1F1-415B-961F-5ADF3BA32B37}" srcOrd="1" destOrd="0" parTransId="{75C317BC-816C-470F-8572-6EF96679342C}" sibTransId="{D6529F3A-20CE-4476-B899-9D49EFEED813}"/>
    <dgm:cxn modelId="{71374C60-CC61-47BF-B1EF-1E9B07DA34C7}" type="presOf" srcId="{33ED87BF-A2A5-4FDB-BD91-6CB779F974DD}" destId="{90C1EDD3-A533-41A0-87C2-DEF197306313}" srcOrd="0" destOrd="0" presId="urn:microsoft.com/office/officeart/2005/8/layout/cycle6"/>
    <dgm:cxn modelId="{3EE58343-7792-49E0-B480-CC18BF291C4D}" type="presOf" srcId="{C1B1CC00-2E90-458A-99C3-143C3F04F6C4}" destId="{B353292F-C0AB-40A0-92F5-B32803F6C3CB}" srcOrd="0" destOrd="0" presId="urn:microsoft.com/office/officeart/2005/8/layout/cycle6"/>
    <dgm:cxn modelId="{9A08846A-5505-424E-9C06-38FE5623849A}" type="presOf" srcId="{A9A8B0B9-70EE-43C6-8038-4F133F24F3B4}" destId="{3C6ED086-A477-44BF-A90C-6DDE497F0B85}" srcOrd="0" destOrd="0" presId="urn:microsoft.com/office/officeart/2005/8/layout/cycle6"/>
    <dgm:cxn modelId="{CFA35F50-70DB-4432-945F-EE5FEBF39662}" type="presOf" srcId="{D6529F3A-20CE-4476-B899-9D49EFEED813}" destId="{41920E50-5014-4696-B0BB-59C86608D617}" srcOrd="0" destOrd="0" presId="urn:microsoft.com/office/officeart/2005/8/layout/cycle6"/>
    <dgm:cxn modelId="{B91D2D71-B048-4136-A889-A8B9A4485E0C}" type="presOf" srcId="{7527446E-2311-4045-BE3D-95D4A1771FEF}" destId="{94DF56D7-0827-4582-B13A-50E9C6BA89F1}" srcOrd="0" destOrd="0" presId="urn:microsoft.com/office/officeart/2005/8/layout/cycle6"/>
    <dgm:cxn modelId="{D8586653-5F21-41E2-86FF-9D4E52C72119}" srcId="{C6A070E0-A1C7-4917-A7F8-66DFB0E27C31}" destId="{972EBA8D-4514-4FA2-9517-73653AECAF71}" srcOrd="8" destOrd="0" parTransId="{105A69F5-E92E-4FC8-B9FA-6E91C5BA70C9}" sibTransId="{BA8CDE71-5ED4-4145-B4FC-BC01FBBAC5F3}"/>
    <dgm:cxn modelId="{A0447C76-E903-4D2C-978D-E85025BF3D25}" type="presOf" srcId="{B8F51773-0693-4EF6-95E6-82DBE7844B3E}" destId="{24C885FE-A743-465D-9970-B71DCFD21176}" srcOrd="0" destOrd="0" presId="urn:microsoft.com/office/officeart/2005/8/layout/cycle6"/>
    <dgm:cxn modelId="{10BA5258-65F0-4603-94CB-C3AFB1F69FFD}" type="presOf" srcId="{972EBA8D-4514-4FA2-9517-73653AECAF71}" destId="{E32BCAB2-A4BA-47B4-9E92-49823FB54B6F}" srcOrd="0" destOrd="0" presId="urn:microsoft.com/office/officeart/2005/8/layout/cycle6"/>
    <dgm:cxn modelId="{3389C958-0F99-4840-998C-292C52DC6E33}" type="presOf" srcId="{C20E95A8-0F30-4025-B0C9-7CE43F878141}" destId="{3E999DCB-164A-4EA6-888B-0C266D356F2E}" srcOrd="0" destOrd="0" presId="urn:microsoft.com/office/officeart/2005/8/layout/cycle6"/>
    <dgm:cxn modelId="{DAF03F8C-8D80-4820-9059-61A58EB4DE12}" srcId="{C6A070E0-A1C7-4917-A7F8-66DFB0E27C31}" destId="{A9A8B0B9-70EE-43C6-8038-4F133F24F3B4}" srcOrd="0" destOrd="0" parTransId="{72FBBE94-7771-4237-866C-BF7DA13B599A}" sibTransId="{B8F51773-0693-4EF6-95E6-82DBE7844B3E}"/>
    <dgm:cxn modelId="{BE18CC9C-840E-4E03-B446-4ABF57ADD746}" type="presOf" srcId="{3541C1AC-7271-4943-952A-1FA180C13130}" destId="{29CAF4BA-E769-46AD-8BA9-766F9106767B}" srcOrd="0" destOrd="0" presId="urn:microsoft.com/office/officeart/2005/8/layout/cycle6"/>
    <dgm:cxn modelId="{3B5570A3-0036-4566-BC3E-55CA096909B3}" srcId="{C6A070E0-A1C7-4917-A7F8-66DFB0E27C31}" destId="{6FDB07D7-A4D0-4417-B4B9-72E142614D46}" srcOrd="3" destOrd="0" parTransId="{1FA5A7D7-89FB-443A-BDCA-D35746FE9791}" sibTransId="{5782E025-EE43-4D00-BDC3-ED95F1C70D1D}"/>
    <dgm:cxn modelId="{DBFAF6AD-298E-46B3-9D35-3E35EB48332A}" type="presOf" srcId="{16FD89F1-7076-46FB-BEEF-5113D3518A1A}" destId="{72445D87-77E5-49D9-B387-F9147FE54181}" srcOrd="0" destOrd="0" presId="urn:microsoft.com/office/officeart/2005/8/layout/cycle6"/>
    <dgm:cxn modelId="{5F297CB8-4969-4F5F-98CE-3A48BB4BDE0F}" type="presOf" srcId="{6FDB07D7-A4D0-4417-B4B9-72E142614D46}" destId="{2F29D65E-2075-4AA6-AA27-269280BE40DF}" srcOrd="0" destOrd="0" presId="urn:microsoft.com/office/officeart/2005/8/layout/cycle6"/>
    <dgm:cxn modelId="{96BEA5BB-0E1C-46D9-92B3-E857EAF287E6}" srcId="{C6A070E0-A1C7-4917-A7F8-66DFB0E27C31}" destId="{3A6FF0B8-664F-4F1A-89EC-4D908EFA7691}" srcOrd="4" destOrd="0" parTransId="{274F8638-791E-401F-88AB-DBB07B56216A}" sibTransId="{C20E95A8-0F30-4025-B0C9-7CE43F878141}"/>
    <dgm:cxn modelId="{A8B06BC4-685C-47B9-A535-072D7A172580}" srcId="{C6A070E0-A1C7-4917-A7F8-66DFB0E27C31}" destId="{3541C1AC-7271-4943-952A-1FA180C13130}" srcOrd="7" destOrd="0" parTransId="{23FAE876-22D3-4C5D-9261-EE98696BE6D8}" sibTransId="{C1B1CC00-2E90-458A-99C3-143C3F04F6C4}"/>
    <dgm:cxn modelId="{2DB0A1CA-150D-44F2-8FC5-1FCF2E2D99C8}" srcId="{C6A070E0-A1C7-4917-A7F8-66DFB0E27C31}" destId="{33ED87BF-A2A5-4FDB-BD91-6CB779F974DD}" srcOrd="5" destOrd="0" parTransId="{04585F10-108D-4611-8201-EA5396927AD3}" sibTransId="{7A3E1A3B-2870-41EF-8A03-8D9E26658395}"/>
    <dgm:cxn modelId="{E7FD9BD6-4376-4E46-A849-521540A2CA60}" type="presOf" srcId="{C6A070E0-A1C7-4917-A7F8-66DFB0E27C31}" destId="{0E4C3A12-F40F-4A62-A7CC-CBF058B8636B}" srcOrd="0" destOrd="0" presId="urn:microsoft.com/office/officeart/2005/8/layout/cycle6"/>
    <dgm:cxn modelId="{C5B607DB-F818-4413-A977-21CEC49257E7}" type="presOf" srcId="{BA8CDE71-5ED4-4145-B4FC-BC01FBBAC5F3}" destId="{CA13D5C1-7DED-4C6D-8DFA-D9996320EE7E}" srcOrd="0" destOrd="0" presId="urn:microsoft.com/office/officeart/2005/8/layout/cycle6"/>
    <dgm:cxn modelId="{A4F47CDC-1CAC-4AA2-943B-B5B97DA94354}" srcId="{C6A070E0-A1C7-4917-A7F8-66DFB0E27C31}" destId="{3E856C37-6F54-48DA-8228-DACE6AB803A5}" srcOrd="2" destOrd="0" parTransId="{A1A63BD0-AD6D-4983-B3F5-D26E9E5C6FE3}" sibTransId="{7527446E-2311-4045-BE3D-95D4A1771FEF}"/>
    <dgm:cxn modelId="{21BC80DD-AD90-421E-A238-EF3425786131}" type="presOf" srcId="{3A6FF0B8-664F-4F1A-89EC-4D908EFA7691}" destId="{5808FEAC-D32A-4E0B-9AF5-2D909530FD52}" srcOrd="0" destOrd="0" presId="urn:microsoft.com/office/officeart/2005/8/layout/cycle6"/>
    <dgm:cxn modelId="{32EF84E3-49CC-47B5-8211-5DD848D76BCD}" type="presOf" srcId="{5782E025-EE43-4D00-BDC3-ED95F1C70D1D}" destId="{8518AEE1-AD73-4DC0-9A99-B5D06C60EAC3}" srcOrd="0" destOrd="0" presId="urn:microsoft.com/office/officeart/2005/8/layout/cycle6"/>
    <dgm:cxn modelId="{A7C6B7E4-21D9-45D3-AEE6-FCC99B239033}" srcId="{C6A070E0-A1C7-4917-A7F8-66DFB0E27C31}" destId="{334DD2D8-69CB-487F-ABC3-399F5C3F0367}" srcOrd="6" destOrd="0" parTransId="{E6FE5ED3-2CAC-44A1-A2D8-DC62D009CB30}" sibTransId="{16FD89F1-7076-46FB-BEEF-5113D3518A1A}"/>
    <dgm:cxn modelId="{34785DE6-6E73-4B4C-AE59-E344C0885C51}" type="presOf" srcId="{BDC0DF3E-C1F1-415B-961F-5ADF3BA32B37}" destId="{C2BD45F1-B749-451C-AC80-AFD29E5AD8D6}" srcOrd="0" destOrd="0" presId="urn:microsoft.com/office/officeart/2005/8/layout/cycle6"/>
    <dgm:cxn modelId="{E9FD71EF-6A08-40BA-894A-B720B5C284B1}" type="presOf" srcId="{7A3E1A3B-2870-41EF-8A03-8D9E26658395}" destId="{E73CBF02-5CFC-4C0D-B24F-ECCEAC0A87D5}" srcOrd="0" destOrd="0" presId="urn:microsoft.com/office/officeart/2005/8/layout/cycle6"/>
    <dgm:cxn modelId="{0A7D74FE-08A0-46F0-88D1-3A316A5C52B2}" type="presParOf" srcId="{0E4C3A12-F40F-4A62-A7CC-CBF058B8636B}" destId="{3C6ED086-A477-44BF-A90C-6DDE497F0B85}" srcOrd="0" destOrd="0" presId="urn:microsoft.com/office/officeart/2005/8/layout/cycle6"/>
    <dgm:cxn modelId="{7955D4C6-F0FC-4269-AAD0-54C6EBAE4A40}" type="presParOf" srcId="{0E4C3A12-F40F-4A62-A7CC-CBF058B8636B}" destId="{BE32365D-B04A-4177-B2CA-DD4C3462398D}" srcOrd="1" destOrd="0" presId="urn:microsoft.com/office/officeart/2005/8/layout/cycle6"/>
    <dgm:cxn modelId="{2395FA1D-D740-4981-89AD-966997EC7A46}" type="presParOf" srcId="{0E4C3A12-F40F-4A62-A7CC-CBF058B8636B}" destId="{24C885FE-A743-465D-9970-B71DCFD21176}" srcOrd="2" destOrd="0" presId="urn:microsoft.com/office/officeart/2005/8/layout/cycle6"/>
    <dgm:cxn modelId="{02429C44-ACB2-4E94-96B0-20C4FF026BBA}" type="presParOf" srcId="{0E4C3A12-F40F-4A62-A7CC-CBF058B8636B}" destId="{C2BD45F1-B749-451C-AC80-AFD29E5AD8D6}" srcOrd="3" destOrd="0" presId="urn:microsoft.com/office/officeart/2005/8/layout/cycle6"/>
    <dgm:cxn modelId="{09631F23-33D6-4386-B287-6708ABFEF94C}" type="presParOf" srcId="{0E4C3A12-F40F-4A62-A7CC-CBF058B8636B}" destId="{F4F186A7-1C14-454A-A610-5478D630A4C4}" srcOrd="4" destOrd="0" presId="urn:microsoft.com/office/officeart/2005/8/layout/cycle6"/>
    <dgm:cxn modelId="{41167598-9DB8-4B82-AEDE-84FFEFD112E8}" type="presParOf" srcId="{0E4C3A12-F40F-4A62-A7CC-CBF058B8636B}" destId="{41920E50-5014-4696-B0BB-59C86608D617}" srcOrd="5" destOrd="0" presId="urn:microsoft.com/office/officeart/2005/8/layout/cycle6"/>
    <dgm:cxn modelId="{0502420D-AAF7-45AC-AB8A-030E7097E10F}" type="presParOf" srcId="{0E4C3A12-F40F-4A62-A7CC-CBF058B8636B}" destId="{6204BDF9-AC94-4B7B-B276-F8729431790C}" srcOrd="6" destOrd="0" presId="urn:microsoft.com/office/officeart/2005/8/layout/cycle6"/>
    <dgm:cxn modelId="{872A18A4-0AF6-4DC7-9AB5-1F29E961A865}" type="presParOf" srcId="{0E4C3A12-F40F-4A62-A7CC-CBF058B8636B}" destId="{C5AE5A3F-3E7E-4F76-9BDE-B9C86CED8E7F}" srcOrd="7" destOrd="0" presId="urn:microsoft.com/office/officeart/2005/8/layout/cycle6"/>
    <dgm:cxn modelId="{C6533A4B-D38C-4072-982F-F0688CC0D5C6}" type="presParOf" srcId="{0E4C3A12-F40F-4A62-A7CC-CBF058B8636B}" destId="{94DF56D7-0827-4582-B13A-50E9C6BA89F1}" srcOrd="8" destOrd="0" presId="urn:microsoft.com/office/officeart/2005/8/layout/cycle6"/>
    <dgm:cxn modelId="{25D0FDD0-4014-4E48-8980-3BCA1904D01A}" type="presParOf" srcId="{0E4C3A12-F40F-4A62-A7CC-CBF058B8636B}" destId="{2F29D65E-2075-4AA6-AA27-269280BE40DF}" srcOrd="9" destOrd="0" presId="urn:microsoft.com/office/officeart/2005/8/layout/cycle6"/>
    <dgm:cxn modelId="{DDFEB95C-7B76-4DB1-A861-13D18FEA896C}" type="presParOf" srcId="{0E4C3A12-F40F-4A62-A7CC-CBF058B8636B}" destId="{8EB30577-CE46-4248-AFAB-D7DCA408029B}" srcOrd="10" destOrd="0" presId="urn:microsoft.com/office/officeart/2005/8/layout/cycle6"/>
    <dgm:cxn modelId="{5CE738F7-6FAE-4C05-85B3-F1A60FE0728E}" type="presParOf" srcId="{0E4C3A12-F40F-4A62-A7CC-CBF058B8636B}" destId="{8518AEE1-AD73-4DC0-9A99-B5D06C60EAC3}" srcOrd="11" destOrd="0" presId="urn:microsoft.com/office/officeart/2005/8/layout/cycle6"/>
    <dgm:cxn modelId="{C4F18DA5-7FFE-4C0A-BC01-ACA3A99A7361}" type="presParOf" srcId="{0E4C3A12-F40F-4A62-A7CC-CBF058B8636B}" destId="{5808FEAC-D32A-4E0B-9AF5-2D909530FD52}" srcOrd="12" destOrd="0" presId="urn:microsoft.com/office/officeart/2005/8/layout/cycle6"/>
    <dgm:cxn modelId="{9A0DCE72-2F53-42B7-96A3-B5B3A4037EF5}" type="presParOf" srcId="{0E4C3A12-F40F-4A62-A7CC-CBF058B8636B}" destId="{592209C5-2FCA-4618-86ED-9E6A34FF1EE0}" srcOrd="13" destOrd="0" presId="urn:microsoft.com/office/officeart/2005/8/layout/cycle6"/>
    <dgm:cxn modelId="{92FFB34B-3872-48ED-9435-6E4BCE33A9C0}" type="presParOf" srcId="{0E4C3A12-F40F-4A62-A7CC-CBF058B8636B}" destId="{3E999DCB-164A-4EA6-888B-0C266D356F2E}" srcOrd="14" destOrd="0" presId="urn:microsoft.com/office/officeart/2005/8/layout/cycle6"/>
    <dgm:cxn modelId="{91769C43-7923-472F-A391-AEFA3D138900}" type="presParOf" srcId="{0E4C3A12-F40F-4A62-A7CC-CBF058B8636B}" destId="{90C1EDD3-A533-41A0-87C2-DEF197306313}" srcOrd="15" destOrd="0" presId="urn:microsoft.com/office/officeart/2005/8/layout/cycle6"/>
    <dgm:cxn modelId="{7F165A3C-6F73-4738-A515-B08C45AE49CF}" type="presParOf" srcId="{0E4C3A12-F40F-4A62-A7CC-CBF058B8636B}" destId="{8042F4A1-0F87-43DB-86E3-78BFD3294957}" srcOrd="16" destOrd="0" presId="urn:microsoft.com/office/officeart/2005/8/layout/cycle6"/>
    <dgm:cxn modelId="{CD58228F-1E19-4945-B533-17603119D855}" type="presParOf" srcId="{0E4C3A12-F40F-4A62-A7CC-CBF058B8636B}" destId="{E73CBF02-5CFC-4C0D-B24F-ECCEAC0A87D5}" srcOrd="17" destOrd="0" presId="urn:microsoft.com/office/officeart/2005/8/layout/cycle6"/>
    <dgm:cxn modelId="{01EB182F-C3B2-4C7C-9409-A9ED1C3BCD75}" type="presParOf" srcId="{0E4C3A12-F40F-4A62-A7CC-CBF058B8636B}" destId="{B17198EA-21A3-4567-8FD8-C27C5D035CAE}" srcOrd="18" destOrd="0" presId="urn:microsoft.com/office/officeart/2005/8/layout/cycle6"/>
    <dgm:cxn modelId="{6FCB6821-B337-4A0D-9B79-31E9F6430C4D}" type="presParOf" srcId="{0E4C3A12-F40F-4A62-A7CC-CBF058B8636B}" destId="{82903967-04B2-463B-B307-233106D801B1}" srcOrd="19" destOrd="0" presId="urn:microsoft.com/office/officeart/2005/8/layout/cycle6"/>
    <dgm:cxn modelId="{617DB5FD-E0AC-4410-98B4-A2383C23FA44}" type="presParOf" srcId="{0E4C3A12-F40F-4A62-A7CC-CBF058B8636B}" destId="{72445D87-77E5-49D9-B387-F9147FE54181}" srcOrd="20" destOrd="0" presId="urn:microsoft.com/office/officeart/2005/8/layout/cycle6"/>
    <dgm:cxn modelId="{D0736654-E0C0-4500-89F2-AFC169FB8A5C}" type="presParOf" srcId="{0E4C3A12-F40F-4A62-A7CC-CBF058B8636B}" destId="{29CAF4BA-E769-46AD-8BA9-766F9106767B}" srcOrd="21" destOrd="0" presId="urn:microsoft.com/office/officeart/2005/8/layout/cycle6"/>
    <dgm:cxn modelId="{E27CDEB7-95EE-4BE2-A5B7-E533DC5E570B}" type="presParOf" srcId="{0E4C3A12-F40F-4A62-A7CC-CBF058B8636B}" destId="{5CC79D21-DE79-4EFE-B28F-77ED1DEF439D}" srcOrd="22" destOrd="0" presId="urn:microsoft.com/office/officeart/2005/8/layout/cycle6"/>
    <dgm:cxn modelId="{4295CC8A-C78D-4999-9C11-A9F178582EB9}" type="presParOf" srcId="{0E4C3A12-F40F-4A62-A7CC-CBF058B8636B}" destId="{B353292F-C0AB-40A0-92F5-B32803F6C3CB}" srcOrd="23" destOrd="0" presId="urn:microsoft.com/office/officeart/2005/8/layout/cycle6"/>
    <dgm:cxn modelId="{DE4358EA-8A23-4E54-99D9-4BA688B56533}" type="presParOf" srcId="{0E4C3A12-F40F-4A62-A7CC-CBF058B8636B}" destId="{E32BCAB2-A4BA-47B4-9E92-49823FB54B6F}" srcOrd="24" destOrd="0" presId="urn:microsoft.com/office/officeart/2005/8/layout/cycle6"/>
    <dgm:cxn modelId="{A1F89AD1-33F9-433C-ACD7-81B21CC82013}" type="presParOf" srcId="{0E4C3A12-F40F-4A62-A7CC-CBF058B8636B}" destId="{4CE1CA3B-D209-4DA6-9E22-2BF17639A9B9}" srcOrd="25" destOrd="0" presId="urn:microsoft.com/office/officeart/2005/8/layout/cycle6"/>
    <dgm:cxn modelId="{7EC1ABB2-1FA5-46C7-9684-0DC21A25F4EB}" type="presParOf" srcId="{0E4C3A12-F40F-4A62-A7CC-CBF058B8636B}" destId="{CA13D5C1-7DED-4C6D-8DFA-D9996320EE7E}" srcOrd="26"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6ED086-A477-44BF-A90C-6DDE497F0B85}">
      <dsp:nvSpPr>
        <dsp:cNvPr id="0" name=""/>
        <dsp:cNvSpPr/>
      </dsp:nvSpPr>
      <dsp:spPr>
        <a:xfrm>
          <a:off x="3343999" y="-37597"/>
          <a:ext cx="1440000" cy="719997"/>
        </a:xfrm>
        <a:prstGeom prst="roundRect">
          <a:avLst/>
        </a:prstGeom>
        <a:solidFill>
          <a:schemeClr val="accent1">
            <a:hueOff val="0"/>
            <a:satOff val="0"/>
            <a:lumOff val="0"/>
            <a:alphaOff val="0"/>
          </a:schemeClr>
        </a:solidFill>
        <a:ln w="28575"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b="1" kern="1200" dirty="0">
              <a:solidFill>
                <a:schemeClr val="bg1"/>
              </a:solidFill>
              <a:latin typeface="Calibri" panose="020F0502020204030204" pitchFamily="34" charset="0"/>
              <a:cs typeface="Calibri" panose="020F0502020204030204" pitchFamily="34" charset="0"/>
            </a:rPr>
            <a:t>People receiving care </a:t>
          </a:r>
          <a:r>
            <a:rPr lang="en-GB" sz="1400" kern="1200" dirty="0">
              <a:solidFill>
                <a:schemeClr val="bg1"/>
              </a:solidFill>
              <a:latin typeface="Calibri" panose="020F0502020204030204" pitchFamily="34" charset="0"/>
              <a:cs typeface="Calibri" panose="020F0502020204030204" pitchFamily="34" charset="0"/>
            </a:rPr>
            <a:t>and carers</a:t>
          </a:r>
        </a:p>
      </dsp:txBody>
      <dsp:txXfrm>
        <a:off x="3379146" y="-2450"/>
        <a:ext cx="1369706" cy="649703"/>
      </dsp:txXfrm>
    </dsp:sp>
    <dsp:sp modelId="{24C885FE-A743-465D-9970-B71DCFD21176}">
      <dsp:nvSpPr>
        <dsp:cNvPr id="0" name=""/>
        <dsp:cNvSpPr/>
      </dsp:nvSpPr>
      <dsp:spPr>
        <a:xfrm>
          <a:off x="1602855" y="322401"/>
          <a:ext cx="4922289" cy="4922289"/>
        </a:xfrm>
        <a:custGeom>
          <a:avLst/>
          <a:gdLst/>
          <a:ahLst/>
          <a:cxnLst/>
          <a:rect l="0" t="0" r="0" b="0"/>
          <a:pathLst>
            <a:path>
              <a:moveTo>
                <a:pt x="3184084" y="108573"/>
              </a:moveTo>
              <a:arcTo wR="2461144" hR="2461144" stAng="17224924" swAng="421126"/>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C2BD45F1-B749-451C-AC80-AFD29E5AD8D6}">
      <dsp:nvSpPr>
        <dsp:cNvPr id="0" name=""/>
        <dsp:cNvSpPr/>
      </dsp:nvSpPr>
      <dsp:spPr>
        <a:xfrm>
          <a:off x="4925992" y="538200"/>
          <a:ext cx="1440000" cy="719997"/>
        </a:xfrm>
        <a:prstGeom prst="roundRect">
          <a:avLst/>
        </a:prstGeom>
        <a:solidFill>
          <a:schemeClr val="accent1">
            <a:hueOff val="0"/>
            <a:satOff val="0"/>
            <a:lumOff val="0"/>
            <a:alphaOff val="0"/>
          </a:schemeClr>
        </a:solidFill>
        <a:ln w="28575"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b="1" kern="1200" dirty="0">
              <a:latin typeface="Calibri" panose="020F0502020204030204" pitchFamily="34" charset="0"/>
              <a:cs typeface="Calibri" panose="020F0502020204030204" pitchFamily="34" charset="0"/>
            </a:rPr>
            <a:t>Adult social care professionals</a:t>
          </a:r>
        </a:p>
      </dsp:txBody>
      <dsp:txXfrm>
        <a:off x="4961139" y="573347"/>
        <a:ext cx="1369706" cy="649703"/>
      </dsp:txXfrm>
    </dsp:sp>
    <dsp:sp modelId="{41920E50-5014-4696-B0BB-59C86608D617}">
      <dsp:nvSpPr>
        <dsp:cNvPr id="0" name=""/>
        <dsp:cNvSpPr/>
      </dsp:nvSpPr>
      <dsp:spPr>
        <a:xfrm>
          <a:off x="1602855" y="322401"/>
          <a:ext cx="4922289" cy="4922289"/>
        </a:xfrm>
        <a:custGeom>
          <a:avLst/>
          <a:gdLst/>
          <a:ahLst/>
          <a:cxnLst/>
          <a:rect l="0" t="0" r="0" b="0"/>
          <a:pathLst>
            <a:path>
              <a:moveTo>
                <a:pt x="4397799" y="942395"/>
              </a:moveTo>
              <a:arcTo wR="2461144" hR="2461144" stAng="19313760" swAng="1155023"/>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6204BDF9-AC94-4B7B-B276-F8729431790C}">
      <dsp:nvSpPr>
        <dsp:cNvPr id="0" name=""/>
        <dsp:cNvSpPr/>
      </dsp:nvSpPr>
      <dsp:spPr>
        <a:xfrm>
          <a:off x="5767753" y="1996173"/>
          <a:ext cx="1440000" cy="71999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dirty="0">
              <a:latin typeface="Calibri" panose="020F0502020204030204" pitchFamily="34" charset="0"/>
              <a:cs typeface="Calibri" panose="020F0502020204030204" pitchFamily="34" charset="0"/>
            </a:rPr>
            <a:t>Social prescribers</a:t>
          </a:r>
        </a:p>
      </dsp:txBody>
      <dsp:txXfrm>
        <a:off x="5802900" y="2031320"/>
        <a:ext cx="1369706" cy="649703"/>
      </dsp:txXfrm>
    </dsp:sp>
    <dsp:sp modelId="{94DF56D7-0827-4582-B13A-50E9C6BA89F1}">
      <dsp:nvSpPr>
        <dsp:cNvPr id="0" name=""/>
        <dsp:cNvSpPr/>
      </dsp:nvSpPr>
      <dsp:spPr>
        <a:xfrm>
          <a:off x="1602855" y="322401"/>
          <a:ext cx="4922289" cy="4922289"/>
        </a:xfrm>
        <a:custGeom>
          <a:avLst/>
          <a:gdLst/>
          <a:ahLst/>
          <a:cxnLst/>
          <a:rect l="0" t="0" r="0" b="0"/>
          <a:pathLst>
            <a:path>
              <a:moveTo>
                <a:pt x="4921608" y="2403279"/>
              </a:moveTo>
              <a:arcTo wR="2461144" hR="2461144" stAng="21519166" swAng="1310475"/>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2F29D65E-2075-4AA6-AA27-269280BE40DF}">
      <dsp:nvSpPr>
        <dsp:cNvPr id="0" name=""/>
        <dsp:cNvSpPr/>
      </dsp:nvSpPr>
      <dsp:spPr>
        <a:xfrm>
          <a:off x="5475413" y="3654119"/>
          <a:ext cx="1440000" cy="71999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dirty="0">
              <a:latin typeface="Calibri" panose="020F0502020204030204" pitchFamily="34" charset="0"/>
              <a:cs typeface="Calibri" panose="020F0502020204030204" pitchFamily="34" charset="0"/>
            </a:rPr>
            <a:t>System suppliers</a:t>
          </a:r>
        </a:p>
      </dsp:txBody>
      <dsp:txXfrm>
        <a:off x="5510560" y="3689266"/>
        <a:ext cx="1369706" cy="649703"/>
      </dsp:txXfrm>
    </dsp:sp>
    <dsp:sp modelId="{8518AEE1-AD73-4DC0-9A99-B5D06C60EAC3}">
      <dsp:nvSpPr>
        <dsp:cNvPr id="0" name=""/>
        <dsp:cNvSpPr/>
      </dsp:nvSpPr>
      <dsp:spPr>
        <a:xfrm>
          <a:off x="1602855" y="322401"/>
          <a:ext cx="4922289" cy="4922289"/>
        </a:xfrm>
        <a:custGeom>
          <a:avLst/>
          <a:gdLst/>
          <a:ahLst/>
          <a:cxnLst/>
          <a:rect l="0" t="0" r="0" b="0"/>
          <a:pathLst>
            <a:path>
              <a:moveTo>
                <a:pt x="4335862" y="4055718"/>
              </a:moveTo>
              <a:arcTo wR="2461144" hR="2461144" stAng="2423004" swAng="720037"/>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5808FEAC-D32A-4E0B-9AF5-2D909530FD52}">
      <dsp:nvSpPr>
        <dsp:cNvPr id="0" name=""/>
        <dsp:cNvSpPr/>
      </dsp:nvSpPr>
      <dsp:spPr>
        <a:xfrm>
          <a:off x="4185760" y="4736266"/>
          <a:ext cx="1440000" cy="71999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dirty="0">
              <a:latin typeface="Calibri" panose="020F0502020204030204" pitchFamily="34" charset="0"/>
              <a:cs typeface="Calibri" panose="020F0502020204030204" pitchFamily="34" charset="0"/>
            </a:rPr>
            <a:t>Public Health; Children’s; Housing</a:t>
          </a:r>
        </a:p>
      </dsp:txBody>
      <dsp:txXfrm>
        <a:off x="4220907" y="4771413"/>
        <a:ext cx="1369706" cy="649703"/>
      </dsp:txXfrm>
    </dsp:sp>
    <dsp:sp modelId="{3E999DCB-164A-4EA6-888B-0C266D356F2E}">
      <dsp:nvSpPr>
        <dsp:cNvPr id="0" name=""/>
        <dsp:cNvSpPr/>
      </dsp:nvSpPr>
      <dsp:spPr>
        <a:xfrm>
          <a:off x="1602855" y="322401"/>
          <a:ext cx="4922289" cy="4922289"/>
        </a:xfrm>
        <a:custGeom>
          <a:avLst/>
          <a:gdLst/>
          <a:ahLst/>
          <a:cxnLst/>
          <a:rect l="0" t="0" r="0" b="0"/>
          <a:pathLst>
            <a:path>
              <a:moveTo>
                <a:pt x="2580472" y="4919394"/>
              </a:moveTo>
              <a:arcTo wR="2461144" hR="2461144" stAng="5233256" swAng="333488"/>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90C1EDD3-A533-41A0-87C2-DEF197306313}">
      <dsp:nvSpPr>
        <dsp:cNvPr id="0" name=""/>
        <dsp:cNvSpPr/>
      </dsp:nvSpPr>
      <dsp:spPr>
        <a:xfrm>
          <a:off x="2502238" y="4736266"/>
          <a:ext cx="1440000" cy="71999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dirty="0">
              <a:latin typeface="Calibri" panose="020F0502020204030204" pitchFamily="34" charset="0"/>
              <a:cs typeface="Calibri" panose="020F0502020204030204" pitchFamily="34" charset="0"/>
            </a:rPr>
            <a:t>Statisticians and researchers</a:t>
          </a:r>
        </a:p>
      </dsp:txBody>
      <dsp:txXfrm>
        <a:off x="2537385" y="4771413"/>
        <a:ext cx="1369706" cy="649703"/>
      </dsp:txXfrm>
    </dsp:sp>
    <dsp:sp modelId="{E73CBF02-5CFC-4C0D-B24F-ECCEAC0A87D5}">
      <dsp:nvSpPr>
        <dsp:cNvPr id="0" name=""/>
        <dsp:cNvSpPr/>
      </dsp:nvSpPr>
      <dsp:spPr>
        <a:xfrm>
          <a:off x="1602855" y="322401"/>
          <a:ext cx="4922289" cy="4922289"/>
        </a:xfrm>
        <a:custGeom>
          <a:avLst/>
          <a:gdLst/>
          <a:ahLst/>
          <a:cxnLst/>
          <a:rect l="0" t="0" r="0" b="0"/>
          <a:pathLst>
            <a:path>
              <a:moveTo>
                <a:pt x="958945" y="4410665"/>
              </a:moveTo>
              <a:arcTo wR="2461144" hR="2461144" stAng="7656959" swAng="720037"/>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B17198EA-21A3-4567-8FD8-C27C5D035CAE}">
      <dsp:nvSpPr>
        <dsp:cNvPr id="0" name=""/>
        <dsp:cNvSpPr/>
      </dsp:nvSpPr>
      <dsp:spPr>
        <a:xfrm>
          <a:off x="1212585" y="3654119"/>
          <a:ext cx="1440000" cy="71999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dirty="0">
              <a:latin typeface="Calibri" panose="020F0502020204030204" pitchFamily="34" charset="0"/>
              <a:cs typeface="Calibri" panose="020F0502020204030204" pitchFamily="34" charset="0"/>
            </a:rPr>
            <a:t>Other professional stakeholders</a:t>
          </a:r>
        </a:p>
      </dsp:txBody>
      <dsp:txXfrm>
        <a:off x="1247732" y="3689266"/>
        <a:ext cx="1369706" cy="649703"/>
      </dsp:txXfrm>
    </dsp:sp>
    <dsp:sp modelId="{72445D87-77E5-49D9-B387-F9147FE54181}">
      <dsp:nvSpPr>
        <dsp:cNvPr id="0" name=""/>
        <dsp:cNvSpPr/>
      </dsp:nvSpPr>
      <dsp:spPr>
        <a:xfrm>
          <a:off x="1602855" y="322401"/>
          <a:ext cx="4922289" cy="4922289"/>
        </a:xfrm>
        <a:custGeom>
          <a:avLst/>
          <a:gdLst/>
          <a:ahLst/>
          <a:cxnLst/>
          <a:rect l="0" t="0" r="0" b="0"/>
          <a:pathLst>
            <a:path>
              <a:moveTo>
                <a:pt x="155768" y="3322814"/>
              </a:moveTo>
              <a:arcTo wR="2461144" hR="2461144" stAng="9570360" swAng="1310475"/>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29CAF4BA-E769-46AD-8BA9-766F9106767B}">
      <dsp:nvSpPr>
        <dsp:cNvPr id="0" name=""/>
        <dsp:cNvSpPr/>
      </dsp:nvSpPr>
      <dsp:spPr>
        <a:xfrm>
          <a:off x="920245" y="1996173"/>
          <a:ext cx="1440000" cy="71999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dirty="0">
              <a:latin typeface="Calibri" panose="020F0502020204030204" pitchFamily="34" charset="0"/>
              <a:cs typeface="Calibri" panose="020F0502020204030204" pitchFamily="34" charset="0"/>
            </a:rPr>
            <a:t>Health professionals</a:t>
          </a:r>
        </a:p>
      </dsp:txBody>
      <dsp:txXfrm>
        <a:off x="955392" y="2031320"/>
        <a:ext cx="1369706" cy="649703"/>
      </dsp:txXfrm>
    </dsp:sp>
    <dsp:sp modelId="{B353292F-C0AB-40A0-92F5-B32803F6C3CB}">
      <dsp:nvSpPr>
        <dsp:cNvPr id="0" name=""/>
        <dsp:cNvSpPr/>
      </dsp:nvSpPr>
      <dsp:spPr>
        <a:xfrm>
          <a:off x="1602855" y="322401"/>
          <a:ext cx="4922289" cy="4922289"/>
        </a:xfrm>
        <a:custGeom>
          <a:avLst/>
          <a:gdLst/>
          <a:ahLst/>
          <a:cxnLst/>
          <a:rect l="0" t="0" r="0" b="0"/>
          <a:pathLst>
            <a:path>
              <a:moveTo>
                <a:pt x="132047" y="1665822"/>
              </a:moveTo>
              <a:arcTo wR="2461144" hR="2461144" stAng="11931217" swAng="1155023"/>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E32BCAB2-A4BA-47B4-9E92-49823FB54B6F}">
      <dsp:nvSpPr>
        <dsp:cNvPr id="0" name=""/>
        <dsp:cNvSpPr/>
      </dsp:nvSpPr>
      <dsp:spPr>
        <a:xfrm>
          <a:off x="1762006" y="538200"/>
          <a:ext cx="1440000" cy="719997"/>
        </a:xfrm>
        <a:prstGeom prst="roundRect">
          <a:avLst/>
        </a:prstGeom>
        <a:solidFill>
          <a:schemeClr val="accent1">
            <a:hueOff val="0"/>
            <a:satOff val="0"/>
            <a:lumOff val="0"/>
            <a:alphaOff val="0"/>
          </a:schemeClr>
        </a:solidFill>
        <a:ln w="28575"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b="1" kern="1200" dirty="0">
              <a:solidFill>
                <a:schemeClr val="bg1"/>
              </a:solidFill>
              <a:latin typeface="Calibri" panose="020F0502020204030204" pitchFamily="34" charset="0"/>
              <a:cs typeface="Calibri" panose="020F0502020204030204" pitchFamily="34" charset="0"/>
            </a:rPr>
            <a:t>Care providers and care workers</a:t>
          </a:r>
        </a:p>
      </dsp:txBody>
      <dsp:txXfrm>
        <a:off x="1797153" y="573347"/>
        <a:ext cx="1369706" cy="649703"/>
      </dsp:txXfrm>
    </dsp:sp>
    <dsp:sp modelId="{CA13D5C1-7DED-4C6D-8DFA-D9996320EE7E}">
      <dsp:nvSpPr>
        <dsp:cNvPr id="0" name=""/>
        <dsp:cNvSpPr/>
      </dsp:nvSpPr>
      <dsp:spPr>
        <a:xfrm>
          <a:off x="1602855" y="322401"/>
          <a:ext cx="4922289" cy="4922289"/>
        </a:xfrm>
        <a:custGeom>
          <a:avLst/>
          <a:gdLst/>
          <a:ahLst/>
          <a:cxnLst/>
          <a:rect l="0" t="0" r="0" b="0"/>
          <a:pathLst>
            <a:path>
              <a:moveTo>
                <a:pt x="1456151" y="214542"/>
              </a:moveTo>
              <a:arcTo wR="2461144" hR="2461144" stAng="14753950" swAng="421126"/>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88A9A8-95FD-489E-9774-DF6D7DBCFF2D}" type="datetimeFigureOut">
              <a:rPr lang="en-GB" smtClean="0"/>
              <a:t>06/07/2022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72D60B0-607A-4B8F-9E2C-DEBD03F2E0EC}" type="slidenum">
              <a:rPr lang="en-GB" smtClean="0"/>
              <a:t>‹#›</a:t>
            </a:fld>
            <a:endParaRPr lang="en-GB"/>
          </a:p>
        </p:txBody>
      </p:sp>
    </p:spTree>
    <p:extLst>
      <p:ext uri="{BB962C8B-B14F-4D97-AF65-F5344CB8AC3E}">
        <p14:creationId xmlns:p14="http://schemas.microsoft.com/office/powerpoint/2010/main" val="39955943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emf"/><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emf"/><Relationship Id="rId1" Type="http://schemas.openxmlformats.org/officeDocument/2006/relationships/slideMaster" Target="../slideMasters/slideMaster7.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emf"/><Relationship Id="rId1" Type="http://schemas.openxmlformats.org/officeDocument/2006/relationships/slideMaster" Target="../slideMasters/slideMaster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E6E62CE4-8011-8343-B55B-84BDC7E1DE69}"/>
              </a:ext>
            </a:extLst>
          </p:cNvPr>
          <p:cNvSpPr>
            <a:spLocks noGrp="1"/>
          </p:cNvSpPr>
          <p:nvPr>
            <p:ph type="body" sz="quarter" idx="11" hasCustomPrompt="1"/>
          </p:nvPr>
        </p:nvSpPr>
        <p:spPr>
          <a:xfrm>
            <a:off x="478014" y="2100399"/>
            <a:ext cx="5287963" cy="1290638"/>
          </a:xfrm>
          <a:prstGeom prst="rect">
            <a:avLst/>
          </a:prstGeom>
        </p:spPr>
        <p:txBody>
          <a:bodyPr/>
          <a:lstStyle>
            <a:lvl1pPr marL="0" indent="0">
              <a:buNone/>
              <a:defRPr sz="4000" b="1">
                <a:solidFill>
                  <a:srgbClr val="1E3555"/>
                </a:solidFill>
                <a:latin typeface="Arial" panose="020B0604020202020204" pitchFamily="34" charset="0"/>
                <a:cs typeface="Arial" panose="020B0604020202020204" pitchFamily="34" charset="0"/>
              </a:defRPr>
            </a:lvl1pPr>
          </a:lstStyle>
          <a:p>
            <a:pPr lvl="0"/>
            <a:r>
              <a:rPr lang="en-US" dirty="0"/>
              <a:t>Header</a:t>
            </a:r>
          </a:p>
        </p:txBody>
      </p:sp>
      <p:sp>
        <p:nvSpPr>
          <p:cNvPr id="11" name="Text Placeholder 13">
            <a:extLst>
              <a:ext uri="{FF2B5EF4-FFF2-40B4-BE49-F238E27FC236}">
                <a16:creationId xmlns:a16="http://schemas.microsoft.com/office/drawing/2014/main" id="{5B5915A0-23BA-7A43-9803-19991642881C}"/>
              </a:ext>
            </a:extLst>
          </p:cNvPr>
          <p:cNvSpPr>
            <a:spLocks noGrp="1"/>
          </p:cNvSpPr>
          <p:nvPr>
            <p:ph type="body" sz="quarter" idx="12" hasCustomPrompt="1"/>
          </p:nvPr>
        </p:nvSpPr>
        <p:spPr>
          <a:xfrm>
            <a:off x="478014" y="2997337"/>
            <a:ext cx="5287963" cy="823912"/>
          </a:xfrm>
          <a:prstGeom prst="rect">
            <a:avLst/>
          </a:prstGeom>
        </p:spPr>
        <p:txBody>
          <a:bodyPr/>
          <a:lstStyle>
            <a:lvl1pPr marL="0" indent="0">
              <a:buNone/>
              <a:defRPr sz="2400" b="1">
                <a:solidFill>
                  <a:srgbClr val="E63747"/>
                </a:solidFill>
                <a:latin typeface="Arial" panose="020B0604020202020204" pitchFamily="34" charset="0"/>
                <a:cs typeface="Arial" panose="020B0604020202020204" pitchFamily="34" charset="0"/>
              </a:defRPr>
            </a:lvl1pPr>
          </a:lstStyle>
          <a:p>
            <a:pPr lvl="0"/>
            <a:r>
              <a:rPr lang="en-US" dirty="0"/>
              <a:t>Sub-Header (if needed)</a:t>
            </a:r>
          </a:p>
        </p:txBody>
      </p:sp>
      <p:sp>
        <p:nvSpPr>
          <p:cNvPr id="12" name="Text Placeholder 15">
            <a:extLst>
              <a:ext uri="{FF2B5EF4-FFF2-40B4-BE49-F238E27FC236}">
                <a16:creationId xmlns:a16="http://schemas.microsoft.com/office/drawing/2014/main" id="{A1878359-CAF1-F044-AE68-84FB2E00B519}"/>
              </a:ext>
            </a:extLst>
          </p:cNvPr>
          <p:cNvSpPr>
            <a:spLocks noGrp="1"/>
          </p:cNvSpPr>
          <p:nvPr>
            <p:ph type="body" sz="quarter" idx="13" hasCustomPrompt="1"/>
          </p:nvPr>
        </p:nvSpPr>
        <p:spPr>
          <a:xfrm>
            <a:off x="478014" y="4018663"/>
            <a:ext cx="5287963" cy="860425"/>
          </a:xfrm>
          <a:prstGeom prst="rect">
            <a:avLst/>
          </a:prstGeom>
        </p:spPr>
        <p:txBody>
          <a:bodyPr/>
          <a:lstStyle>
            <a:lvl1pPr marL="0" indent="0">
              <a:buNone/>
              <a:defRPr sz="1400" i="1">
                <a:latin typeface="Arial" panose="020B0604020202020204" pitchFamily="34" charset="0"/>
                <a:cs typeface="Arial" panose="020B0604020202020204" pitchFamily="34" charset="0"/>
              </a:defRPr>
            </a:lvl1pPr>
          </a:lstStyle>
          <a:p>
            <a:pPr lvl="0"/>
            <a:r>
              <a:rPr lang="en-US" dirty="0"/>
              <a:t>Forename Surname (Job Title)</a:t>
            </a:r>
          </a:p>
          <a:p>
            <a:pPr lvl="0"/>
            <a:r>
              <a:rPr lang="en-US" dirty="0"/>
              <a:t>Date in format </a:t>
            </a:r>
            <a:r>
              <a:rPr lang="en-US" dirty="0" err="1"/>
              <a:t>xx.xx.xxxx</a:t>
            </a:r>
            <a:endParaRPr lang="en-US" dirty="0"/>
          </a:p>
        </p:txBody>
      </p:sp>
      <p:sp>
        <p:nvSpPr>
          <p:cNvPr id="3" name="Text Placeholder 2">
            <a:extLst>
              <a:ext uri="{FF2B5EF4-FFF2-40B4-BE49-F238E27FC236}">
                <a16:creationId xmlns:a16="http://schemas.microsoft.com/office/drawing/2014/main" id="{9B92AA4E-621A-884E-995D-7CA47011E763}"/>
              </a:ext>
            </a:extLst>
          </p:cNvPr>
          <p:cNvSpPr>
            <a:spLocks noGrp="1"/>
          </p:cNvSpPr>
          <p:nvPr>
            <p:ph type="body" sz="quarter" idx="14" hasCustomPrompt="1"/>
          </p:nvPr>
        </p:nvSpPr>
        <p:spPr>
          <a:xfrm>
            <a:off x="6184900" y="555625"/>
            <a:ext cx="5370513" cy="4151313"/>
          </a:xfrm>
          <a:prstGeom prst="rect">
            <a:avLst/>
          </a:prstGeom>
        </p:spPr>
        <p:txBody>
          <a:bodyPr/>
          <a:lstStyle/>
          <a:p>
            <a:pPr lvl="0"/>
            <a:r>
              <a:rPr lang="en-GB" dirty="0"/>
              <a:t>Please select an image to use from this gallery (link will be added when brand confirmed)</a:t>
            </a:r>
          </a:p>
        </p:txBody>
      </p:sp>
    </p:spTree>
    <p:extLst>
      <p:ext uri="{BB962C8B-B14F-4D97-AF65-F5344CB8AC3E}">
        <p14:creationId xmlns:p14="http://schemas.microsoft.com/office/powerpoint/2010/main" val="32407158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 Columns">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1F07B20A-12A6-C843-8DD8-CEB0B9904F55}"/>
              </a:ext>
            </a:extLst>
          </p:cNvPr>
          <p:cNvSpPr>
            <a:spLocks noGrp="1"/>
          </p:cNvSpPr>
          <p:nvPr>
            <p:ph sz="quarter" idx="10"/>
          </p:nvPr>
        </p:nvSpPr>
        <p:spPr>
          <a:xfrm>
            <a:off x="656705" y="1692173"/>
            <a:ext cx="3305693" cy="4881319"/>
          </a:xfrm>
          <a:prstGeom prst="rect">
            <a:avLst/>
          </a:prstGeom>
        </p:spPr>
        <p:txBody>
          <a:bodyPr/>
          <a:lstStyle>
            <a:lvl1pPr>
              <a:defRPr sz="1800"/>
            </a:lvl1pPr>
            <a:lvl2pPr>
              <a:defRPr sz="1800"/>
            </a:lvl2pPr>
            <a:lvl3pPr>
              <a:defRPr sz="1800"/>
            </a:lvl3pPr>
            <a:lvl4pPr>
              <a:defRPr sz="1800"/>
            </a:lvl4pPr>
            <a:lvl5pPr>
              <a:defRPr sz="18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3">
            <a:extLst>
              <a:ext uri="{FF2B5EF4-FFF2-40B4-BE49-F238E27FC236}">
                <a16:creationId xmlns:a16="http://schemas.microsoft.com/office/drawing/2014/main" id="{012100A6-E077-AD41-BF46-921638DB6B20}"/>
              </a:ext>
            </a:extLst>
          </p:cNvPr>
          <p:cNvSpPr>
            <a:spLocks noGrp="1"/>
          </p:cNvSpPr>
          <p:nvPr>
            <p:ph sz="quarter" idx="11"/>
          </p:nvPr>
        </p:nvSpPr>
        <p:spPr>
          <a:xfrm>
            <a:off x="4422925" y="1692173"/>
            <a:ext cx="3305693" cy="4881319"/>
          </a:xfrm>
          <a:prstGeom prst="rect">
            <a:avLst/>
          </a:prstGeom>
        </p:spPr>
        <p:txBody>
          <a:bodyPr/>
          <a:lstStyle>
            <a:lvl1pPr>
              <a:defRPr sz="1800"/>
            </a:lvl1pPr>
            <a:lvl2pPr>
              <a:defRPr sz="1800"/>
            </a:lvl2pPr>
            <a:lvl3pPr>
              <a:defRPr sz="1800"/>
            </a:lvl3pPr>
            <a:lvl4pPr>
              <a:defRPr sz="1800"/>
            </a:lvl4pPr>
            <a:lvl5pPr>
              <a:defRPr sz="18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3">
            <a:extLst>
              <a:ext uri="{FF2B5EF4-FFF2-40B4-BE49-F238E27FC236}">
                <a16:creationId xmlns:a16="http://schemas.microsoft.com/office/drawing/2014/main" id="{C04B336E-3246-744A-B1E1-E26D0EE02F48}"/>
              </a:ext>
            </a:extLst>
          </p:cNvPr>
          <p:cNvSpPr>
            <a:spLocks noGrp="1"/>
          </p:cNvSpPr>
          <p:nvPr>
            <p:ph sz="quarter" idx="12"/>
          </p:nvPr>
        </p:nvSpPr>
        <p:spPr>
          <a:xfrm>
            <a:off x="8203507" y="1692174"/>
            <a:ext cx="3331788" cy="4881318"/>
          </a:xfrm>
          <a:prstGeom prst="rect">
            <a:avLst/>
          </a:prstGeom>
        </p:spPr>
        <p:txBody>
          <a:bodyPr/>
          <a:lstStyle>
            <a:lvl1pPr>
              <a:defRPr sz="1800"/>
            </a:lvl1pPr>
            <a:lvl2pPr>
              <a:defRPr sz="1800"/>
            </a:lvl2pPr>
            <a:lvl3pPr>
              <a:defRPr sz="1800"/>
            </a:lvl3pPr>
            <a:lvl4pPr>
              <a:defRPr sz="1800"/>
            </a:lvl4pPr>
            <a:lvl5pPr>
              <a:defRPr sz="18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itle 3">
            <a:extLst>
              <a:ext uri="{FF2B5EF4-FFF2-40B4-BE49-F238E27FC236}">
                <a16:creationId xmlns:a16="http://schemas.microsoft.com/office/drawing/2014/main" id="{375AABCD-7DB9-4E41-A68B-B12E455C6841}"/>
              </a:ext>
            </a:extLst>
          </p:cNvPr>
          <p:cNvSpPr>
            <a:spLocks noGrp="1"/>
          </p:cNvSpPr>
          <p:nvPr>
            <p:ph type="title" hasCustomPrompt="1"/>
          </p:nvPr>
        </p:nvSpPr>
        <p:spPr>
          <a:xfrm>
            <a:off x="304790" y="308346"/>
            <a:ext cx="11582417" cy="721554"/>
          </a:xfrm>
          <a:prstGeom prst="rect">
            <a:avLst/>
          </a:prstGeom>
        </p:spPr>
        <p:txBody>
          <a:bodyPr/>
          <a:lstStyle>
            <a:lvl1pPr algn="r">
              <a:defRPr sz="3600" b="1">
                <a:solidFill>
                  <a:srgbClr val="1E3555"/>
                </a:solidFill>
                <a:latin typeface="+mn-lt"/>
              </a:defRPr>
            </a:lvl1pPr>
          </a:lstStyle>
          <a:p>
            <a:r>
              <a:rPr lang="en-US" dirty="0"/>
              <a:t>Main Header</a:t>
            </a:r>
          </a:p>
        </p:txBody>
      </p:sp>
      <p:sp>
        <p:nvSpPr>
          <p:cNvPr id="12" name="Text Placeholder 13">
            <a:extLst>
              <a:ext uri="{FF2B5EF4-FFF2-40B4-BE49-F238E27FC236}">
                <a16:creationId xmlns:a16="http://schemas.microsoft.com/office/drawing/2014/main" id="{CC209E4D-25FD-E446-869E-8404F48BBE1D}"/>
              </a:ext>
            </a:extLst>
          </p:cNvPr>
          <p:cNvSpPr>
            <a:spLocks noGrp="1"/>
          </p:cNvSpPr>
          <p:nvPr>
            <p:ph type="body" sz="quarter" idx="13" hasCustomPrompt="1"/>
          </p:nvPr>
        </p:nvSpPr>
        <p:spPr>
          <a:xfrm>
            <a:off x="304791" y="868261"/>
            <a:ext cx="11582415" cy="823912"/>
          </a:xfrm>
          <a:prstGeom prst="rect">
            <a:avLst/>
          </a:prstGeom>
        </p:spPr>
        <p:txBody>
          <a:bodyPr/>
          <a:lstStyle>
            <a:lvl1pPr marL="0" indent="0" algn="r">
              <a:buNone/>
              <a:defRPr sz="1800" b="0">
                <a:solidFill>
                  <a:srgbClr val="E63747"/>
                </a:solidFill>
              </a:defRPr>
            </a:lvl1pPr>
          </a:lstStyle>
          <a:p>
            <a:pPr lvl="0"/>
            <a:r>
              <a:rPr lang="en-US" dirty="0"/>
              <a:t>Sub-Header (if needed)</a:t>
            </a:r>
          </a:p>
        </p:txBody>
      </p:sp>
    </p:spTree>
    <p:extLst>
      <p:ext uri="{BB962C8B-B14F-4D97-AF65-F5344CB8AC3E}">
        <p14:creationId xmlns:p14="http://schemas.microsoft.com/office/powerpoint/2010/main" val="40802449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Cover">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E6E62CE4-8011-8343-B55B-84BDC7E1DE69}"/>
              </a:ext>
            </a:extLst>
          </p:cNvPr>
          <p:cNvSpPr>
            <a:spLocks noGrp="1"/>
          </p:cNvSpPr>
          <p:nvPr>
            <p:ph type="body" sz="quarter" idx="11" hasCustomPrompt="1"/>
          </p:nvPr>
        </p:nvSpPr>
        <p:spPr>
          <a:xfrm>
            <a:off x="478014" y="2100399"/>
            <a:ext cx="5287963" cy="1290638"/>
          </a:xfrm>
          <a:prstGeom prst="rect">
            <a:avLst/>
          </a:prstGeom>
        </p:spPr>
        <p:txBody>
          <a:bodyPr/>
          <a:lstStyle>
            <a:lvl1pPr marL="0" indent="0">
              <a:buNone/>
              <a:defRPr sz="4000" b="1">
                <a:solidFill>
                  <a:srgbClr val="1E3555"/>
                </a:solidFill>
                <a:latin typeface="Arial" panose="020B0604020202020204" pitchFamily="34" charset="0"/>
                <a:cs typeface="Arial" panose="020B0604020202020204" pitchFamily="34" charset="0"/>
              </a:defRPr>
            </a:lvl1pPr>
          </a:lstStyle>
          <a:p>
            <a:pPr lvl="0"/>
            <a:r>
              <a:rPr lang="en-US" dirty="0"/>
              <a:t>Header</a:t>
            </a:r>
          </a:p>
        </p:txBody>
      </p:sp>
      <p:sp>
        <p:nvSpPr>
          <p:cNvPr id="11" name="Text Placeholder 13">
            <a:extLst>
              <a:ext uri="{FF2B5EF4-FFF2-40B4-BE49-F238E27FC236}">
                <a16:creationId xmlns:a16="http://schemas.microsoft.com/office/drawing/2014/main" id="{5B5915A0-23BA-7A43-9803-19991642881C}"/>
              </a:ext>
            </a:extLst>
          </p:cNvPr>
          <p:cNvSpPr>
            <a:spLocks noGrp="1"/>
          </p:cNvSpPr>
          <p:nvPr>
            <p:ph type="body" sz="quarter" idx="12" hasCustomPrompt="1"/>
          </p:nvPr>
        </p:nvSpPr>
        <p:spPr>
          <a:xfrm>
            <a:off x="478014" y="2997337"/>
            <a:ext cx="5287963" cy="823912"/>
          </a:xfrm>
          <a:prstGeom prst="rect">
            <a:avLst/>
          </a:prstGeom>
        </p:spPr>
        <p:txBody>
          <a:bodyPr/>
          <a:lstStyle>
            <a:lvl1pPr marL="0" indent="0">
              <a:buNone/>
              <a:defRPr sz="2400" b="1">
                <a:solidFill>
                  <a:srgbClr val="E63747"/>
                </a:solidFill>
                <a:latin typeface="Arial" panose="020B0604020202020204" pitchFamily="34" charset="0"/>
                <a:cs typeface="Arial" panose="020B0604020202020204" pitchFamily="34" charset="0"/>
              </a:defRPr>
            </a:lvl1pPr>
          </a:lstStyle>
          <a:p>
            <a:pPr lvl="0"/>
            <a:r>
              <a:rPr lang="en-US" dirty="0"/>
              <a:t>Sub-Header (if needed)</a:t>
            </a:r>
          </a:p>
        </p:txBody>
      </p:sp>
      <p:sp>
        <p:nvSpPr>
          <p:cNvPr id="12" name="Text Placeholder 15">
            <a:extLst>
              <a:ext uri="{FF2B5EF4-FFF2-40B4-BE49-F238E27FC236}">
                <a16:creationId xmlns:a16="http://schemas.microsoft.com/office/drawing/2014/main" id="{A1878359-CAF1-F044-AE68-84FB2E00B519}"/>
              </a:ext>
            </a:extLst>
          </p:cNvPr>
          <p:cNvSpPr>
            <a:spLocks noGrp="1"/>
          </p:cNvSpPr>
          <p:nvPr>
            <p:ph type="body" sz="quarter" idx="13" hasCustomPrompt="1"/>
          </p:nvPr>
        </p:nvSpPr>
        <p:spPr>
          <a:xfrm>
            <a:off x="478014" y="4018663"/>
            <a:ext cx="5287963" cy="860425"/>
          </a:xfrm>
          <a:prstGeom prst="rect">
            <a:avLst/>
          </a:prstGeom>
        </p:spPr>
        <p:txBody>
          <a:bodyPr/>
          <a:lstStyle>
            <a:lvl1pPr marL="0" indent="0">
              <a:buNone/>
              <a:defRPr sz="1400" i="1">
                <a:latin typeface="Arial" panose="020B0604020202020204" pitchFamily="34" charset="0"/>
                <a:cs typeface="Arial" panose="020B0604020202020204" pitchFamily="34" charset="0"/>
              </a:defRPr>
            </a:lvl1pPr>
          </a:lstStyle>
          <a:p>
            <a:pPr lvl="0"/>
            <a:r>
              <a:rPr lang="en-US" dirty="0"/>
              <a:t>Forename Surname (Job Title)</a:t>
            </a:r>
          </a:p>
          <a:p>
            <a:pPr lvl="0"/>
            <a:r>
              <a:rPr lang="en-US" dirty="0"/>
              <a:t>Date in format </a:t>
            </a:r>
            <a:r>
              <a:rPr lang="en-US" dirty="0" err="1"/>
              <a:t>xx.xx.xxxx</a:t>
            </a:r>
            <a:endParaRPr lang="en-US" dirty="0"/>
          </a:p>
        </p:txBody>
      </p:sp>
      <p:sp>
        <p:nvSpPr>
          <p:cNvPr id="3" name="Text Placeholder 2">
            <a:extLst>
              <a:ext uri="{FF2B5EF4-FFF2-40B4-BE49-F238E27FC236}">
                <a16:creationId xmlns:a16="http://schemas.microsoft.com/office/drawing/2014/main" id="{9B92AA4E-621A-884E-995D-7CA47011E763}"/>
              </a:ext>
            </a:extLst>
          </p:cNvPr>
          <p:cNvSpPr>
            <a:spLocks noGrp="1"/>
          </p:cNvSpPr>
          <p:nvPr>
            <p:ph type="body" sz="quarter" idx="14" hasCustomPrompt="1"/>
          </p:nvPr>
        </p:nvSpPr>
        <p:spPr>
          <a:xfrm>
            <a:off x="6184900" y="555625"/>
            <a:ext cx="5370513" cy="4151313"/>
          </a:xfrm>
          <a:prstGeom prst="rect">
            <a:avLst/>
          </a:prstGeom>
        </p:spPr>
        <p:txBody>
          <a:bodyPr/>
          <a:lstStyle/>
          <a:p>
            <a:pPr lvl="0"/>
            <a:r>
              <a:rPr lang="en-GB" dirty="0"/>
              <a:t>Please select an image to use from this gallery (link will be added when brand confirmed)</a:t>
            </a:r>
          </a:p>
        </p:txBody>
      </p:sp>
    </p:spTree>
    <p:extLst>
      <p:ext uri="{BB962C8B-B14F-4D97-AF65-F5344CB8AC3E}">
        <p14:creationId xmlns:p14="http://schemas.microsoft.com/office/powerpoint/2010/main" val="7845342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eading_Bkank">
    <p:spTree>
      <p:nvGrpSpPr>
        <p:cNvPr id="1" name=""/>
        <p:cNvGrpSpPr/>
        <p:nvPr/>
      </p:nvGrpSpPr>
      <p:grpSpPr>
        <a:xfrm>
          <a:off x="0" y="0"/>
          <a:ext cx="0" cy="0"/>
          <a:chOff x="0" y="0"/>
          <a:chExt cx="0" cy="0"/>
        </a:xfrm>
      </p:grpSpPr>
      <p:sp>
        <p:nvSpPr>
          <p:cNvPr id="5" name="Title 3">
            <a:extLst>
              <a:ext uri="{FF2B5EF4-FFF2-40B4-BE49-F238E27FC236}">
                <a16:creationId xmlns:a16="http://schemas.microsoft.com/office/drawing/2014/main" id="{43DC158D-8AB5-DB46-8768-361895442EF2}"/>
              </a:ext>
            </a:extLst>
          </p:cNvPr>
          <p:cNvSpPr>
            <a:spLocks noGrp="1"/>
          </p:cNvSpPr>
          <p:nvPr>
            <p:ph type="title" hasCustomPrompt="1"/>
          </p:nvPr>
        </p:nvSpPr>
        <p:spPr>
          <a:xfrm>
            <a:off x="521100" y="2233681"/>
            <a:ext cx="3411803" cy="721554"/>
          </a:xfrm>
          <a:prstGeom prst="rect">
            <a:avLst/>
          </a:prstGeom>
        </p:spPr>
        <p:txBody>
          <a:bodyPr/>
          <a:lstStyle>
            <a:lvl1pPr algn="l">
              <a:defRPr sz="3600" b="1">
                <a:solidFill>
                  <a:srgbClr val="1E3555"/>
                </a:solidFill>
                <a:latin typeface="+mn-lt"/>
              </a:defRPr>
            </a:lvl1pPr>
          </a:lstStyle>
          <a:p>
            <a:r>
              <a:rPr lang="en-US" dirty="0"/>
              <a:t>Main Header</a:t>
            </a:r>
          </a:p>
        </p:txBody>
      </p:sp>
      <p:sp>
        <p:nvSpPr>
          <p:cNvPr id="7" name="Text Placeholder 13">
            <a:extLst>
              <a:ext uri="{FF2B5EF4-FFF2-40B4-BE49-F238E27FC236}">
                <a16:creationId xmlns:a16="http://schemas.microsoft.com/office/drawing/2014/main" id="{C29EE26E-8BA8-3A43-A8BE-BE78CD54A286}"/>
              </a:ext>
            </a:extLst>
          </p:cNvPr>
          <p:cNvSpPr>
            <a:spLocks noGrp="1"/>
          </p:cNvSpPr>
          <p:nvPr>
            <p:ph type="body" sz="quarter" idx="12" hasCustomPrompt="1"/>
          </p:nvPr>
        </p:nvSpPr>
        <p:spPr>
          <a:xfrm>
            <a:off x="521100" y="3591797"/>
            <a:ext cx="3411803" cy="823912"/>
          </a:xfrm>
          <a:prstGeom prst="rect">
            <a:avLst/>
          </a:prstGeom>
        </p:spPr>
        <p:txBody>
          <a:bodyPr/>
          <a:lstStyle>
            <a:lvl1pPr marL="0" indent="0" algn="l">
              <a:buNone/>
              <a:defRPr sz="1800" b="0">
                <a:solidFill>
                  <a:srgbClr val="E63747"/>
                </a:solidFill>
              </a:defRPr>
            </a:lvl1pPr>
          </a:lstStyle>
          <a:p>
            <a:pPr lvl="0"/>
            <a:r>
              <a:rPr lang="en-US"/>
              <a:t>Sub-Header (if needed)</a:t>
            </a:r>
          </a:p>
        </p:txBody>
      </p:sp>
      <p:sp>
        <p:nvSpPr>
          <p:cNvPr id="4" name="Content Placeholder 4">
            <a:extLst>
              <a:ext uri="{FF2B5EF4-FFF2-40B4-BE49-F238E27FC236}">
                <a16:creationId xmlns:a16="http://schemas.microsoft.com/office/drawing/2014/main" id="{BB99E88E-9D17-154C-AC57-0942D3D4FF1A}"/>
              </a:ext>
            </a:extLst>
          </p:cNvPr>
          <p:cNvSpPr>
            <a:spLocks noGrp="1"/>
          </p:cNvSpPr>
          <p:nvPr>
            <p:ph sz="quarter" idx="10"/>
          </p:nvPr>
        </p:nvSpPr>
        <p:spPr>
          <a:xfrm>
            <a:off x="4463845" y="1147155"/>
            <a:ext cx="7207055" cy="4624379"/>
          </a:xfrm>
          <a:prstGeom prst="rect">
            <a:avLst/>
          </a:prstGeom>
        </p:spPr>
        <p:txBody>
          <a:bodyPr/>
          <a:lstStyle>
            <a:lvl1pPr>
              <a:defRPr sz="1800"/>
            </a:lvl1pPr>
            <a:lvl2pPr>
              <a:defRPr sz="1800"/>
            </a:lvl2pPr>
            <a:lvl3pPr>
              <a:defRPr sz="1800"/>
            </a:lvl3pPr>
            <a:lvl4pPr>
              <a:defRPr sz="1800"/>
            </a:lvl4pPr>
            <a:lvl5pPr>
              <a:defRPr sz="18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890308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Heading_Bkank">
    <p:spTree>
      <p:nvGrpSpPr>
        <p:cNvPr id="1" name=""/>
        <p:cNvGrpSpPr/>
        <p:nvPr/>
      </p:nvGrpSpPr>
      <p:grpSpPr>
        <a:xfrm>
          <a:off x="0" y="0"/>
          <a:ext cx="0" cy="0"/>
          <a:chOff x="0" y="0"/>
          <a:chExt cx="0" cy="0"/>
        </a:xfrm>
      </p:grpSpPr>
      <p:sp>
        <p:nvSpPr>
          <p:cNvPr id="7" name="Text Placeholder 13">
            <a:extLst>
              <a:ext uri="{FF2B5EF4-FFF2-40B4-BE49-F238E27FC236}">
                <a16:creationId xmlns:a16="http://schemas.microsoft.com/office/drawing/2014/main" id="{C29EE26E-8BA8-3A43-A8BE-BE78CD54A286}"/>
              </a:ext>
            </a:extLst>
          </p:cNvPr>
          <p:cNvSpPr>
            <a:spLocks noGrp="1"/>
          </p:cNvSpPr>
          <p:nvPr>
            <p:ph type="body" sz="quarter" idx="12" hasCustomPrompt="1"/>
          </p:nvPr>
        </p:nvSpPr>
        <p:spPr>
          <a:xfrm>
            <a:off x="521100" y="3591797"/>
            <a:ext cx="3411803" cy="823912"/>
          </a:xfrm>
          <a:prstGeom prst="rect">
            <a:avLst/>
          </a:prstGeom>
        </p:spPr>
        <p:txBody>
          <a:bodyPr/>
          <a:lstStyle>
            <a:lvl1pPr marL="0" indent="0" algn="l">
              <a:buNone/>
              <a:defRPr sz="1800" b="0">
                <a:solidFill>
                  <a:srgbClr val="E63747"/>
                </a:solidFill>
              </a:defRPr>
            </a:lvl1pPr>
          </a:lstStyle>
          <a:p>
            <a:pPr lvl="0"/>
            <a:r>
              <a:rPr lang="en-US"/>
              <a:t>Sub-Header (if needed)</a:t>
            </a:r>
          </a:p>
        </p:txBody>
      </p:sp>
      <p:sp>
        <p:nvSpPr>
          <p:cNvPr id="3" name="Picture Placeholder 2">
            <a:extLst>
              <a:ext uri="{FF2B5EF4-FFF2-40B4-BE49-F238E27FC236}">
                <a16:creationId xmlns:a16="http://schemas.microsoft.com/office/drawing/2014/main" id="{DF1E36A6-1DF6-3248-BC73-08C2FA0CDACA}"/>
              </a:ext>
            </a:extLst>
          </p:cNvPr>
          <p:cNvSpPr>
            <a:spLocks noGrp="1"/>
          </p:cNvSpPr>
          <p:nvPr>
            <p:ph type="pic" sz="quarter" idx="13"/>
          </p:nvPr>
        </p:nvSpPr>
        <p:spPr>
          <a:xfrm>
            <a:off x="6059427" y="1228701"/>
            <a:ext cx="4399344" cy="4400597"/>
          </a:xfrm>
          <a:prstGeom prst="ellipse">
            <a:avLst/>
          </a:prstGeom>
          <a:noFill/>
          <a:ln>
            <a:noFill/>
          </a:ln>
        </p:spPr>
        <p:txBody>
          <a:bodyPr/>
          <a:lstStyle/>
          <a:p>
            <a:endParaRPr lang="en-GB"/>
          </a:p>
        </p:txBody>
      </p:sp>
      <p:sp>
        <p:nvSpPr>
          <p:cNvPr id="9" name="Title 3">
            <a:extLst>
              <a:ext uri="{FF2B5EF4-FFF2-40B4-BE49-F238E27FC236}">
                <a16:creationId xmlns:a16="http://schemas.microsoft.com/office/drawing/2014/main" id="{3D5A4F4C-E85D-BA40-AA95-D8B835B41CC0}"/>
              </a:ext>
            </a:extLst>
          </p:cNvPr>
          <p:cNvSpPr>
            <a:spLocks noGrp="1"/>
          </p:cNvSpPr>
          <p:nvPr>
            <p:ph type="title" hasCustomPrompt="1"/>
          </p:nvPr>
        </p:nvSpPr>
        <p:spPr>
          <a:xfrm>
            <a:off x="521100" y="2233681"/>
            <a:ext cx="3411803" cy="721554"/>
          </a:xfrm>
          <a:prstGeom prst="rect">
            <a:avLst/>
          </a:prstGeom>
        </p:spPr>
        <p:txBody>
          <a:bodyPr/>
          <a:lstStyle>
            <a:lvl1pPr algn="l">
              <a:defRPr sz="3600" b="1">
                <a:solidFill>
                  <a:srgbClr val="1E3555"/>
                </a:solidFill>
                <a:latin typeface="+mn-lt"/>
              </a:defRPr>
            </a:lvl1pPr>
          </a:lstStyle>
          <a:p>
            <a:r>
              <a:rPr lang="en-US" dirty="0"/>
              <a:t>Main Header</a:t>
            </a:r>
          </a:p>
        </p:txBody>
      </p:sp>
      <p:grpSp>
        <p:nvGrpSpPr>
          <p:cNvPr id="2" name="Group 1">
            <a:extLst>
              <a:ext uri="{FF2B5EF4-FFF2-40B4-BE49-F238E27FC236}">
                <a16:creationId xmlns:a16="http://schemas.microsoft.com/office/drawing/2014/main" id="{0A6E3C4F-4EEC-8A42-AD1D-997D1FBE5401}"/>
              </a:ext>
            </a:extLst>
          </p:cNvPr>
          <p:cNvGrpSpPr/>
          <p:nvPr userDrawn="1"/>
        </p:nvGrpSpPr>
        <p:grpSpPr>
          <a:xfrm>
            <a:off x="5446290" y="1228753"/>
            <a:ext cx="5384104" cy="4397562"/>
            <a:chOff x="5446290" y="1228753"/>
            <a:chExt cx="5384104" cy="4397562"/>
          </a:xfrm>
        </p:grpSpPr>
        <p:pic>
          <p:nvPicPr>
            <p:cNvPr id="8" name="Picture 7">
              <a:extLst>
                <a:ext uri="{FF2B5EF4-FFF2-40B4-BE49-F238E27FC236}">
                  <a16:creationId xmlns:a16="http://schemas.microsoft.com/office/drawing/2014/main" id="{98A8243C-30E4-D040-9907-796097241E48}"/>
                </a:ext>
              </a:extLst>
            </p:cNvPr>
            <p:cNvPicPr>
              <a:picLocks noChangeAspect="1"/>
            </p:cNvPicPr>
            <p:nvPr userDrawn="1"/>
          </p:nvPicPr>
          <p:blipFill>
            <a:blip r:embed="rId2"/>
            <a:stretch>
              <a:fillRect/>
            </a:stretch>
          </p:blipFill>
          <p:spPr>
            <a:xfrm>
              <a:off x="5446290" y="1228753"/>
              <a:ext cx="5384104" cy="4397562"/>
            </a:xfrm>
            <a:prstGeom prst="rect">
              <a:avLst/>
            </a:prstGeom>
            <a:ln>
              <a:noFill/>
            </a:ln>
          </p:spPr>
        </p:pic>
        <p:pic>
          <p:nvPicPr>
            <p:cNvPr id="11" name="Picture 10" descr="Shape, circle&#10;&#10;Description automatically generated">
              <a:extLst>
                <a:ext uri="{FF2B5EF4-FFF2-40B4-BE49-F238E27FC236}">
                  <a16:creationId xmlns:a16="http://schemas.microsoft.com/office/drawing/2014/main" id="{26AFAA88-0289-BC44-92B3-C356B7897741}"/>
                </a:ext>
              </a:extLst>
            </p:cNvPr>
            <p:cNvPicPr>
              <a:picLocks noChangeAspect="1"/>
            </p:cNvPicPr>
            <p:nvPr userDrawn="1"/>
          </p:nvPicPr>
          <p:blipFill>
            <a:blip r:embed="rId3">
              <a:duotone>
                <a:schemeClr val="accent3">
                  <a:shade val="45000"/>
                  <a:satMod val="135000"/>
                </a:schemeClr>
                <a:prstClr val="white"/>
              </a:duotone>
            </a:blip>
            <a:stretch>
              <a:fillRect/>
            </a:stretch>
          </p:blipFill>
          <p:spPr>
            <a:xfrm>
              <a:off x="6272134" y="4550625"/>
              <a:ext cx="623341" cy="640656"/>
            </a:xfrm>
            <a:prstGeom prst="rect">
              <a:avLst/>
            </a:prstGeom>
          </p:spPr>
        </p:pic>
      </p:grpSp>
    </p:spTree>
    <p:extLst>
      <p:ext uri="{BB962C8B-B14F-4D97-AF65-F5344CB8AC3E}">
        <p14:creationId xmlns:p14="http://schemas.microsoft.com/office/powerpoint/2010/main" val="9605192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Heading_Bkank">
    <p:spTree>
      <p:nvGrpSpPr>
        <p:cNvPr id="1" name=""/>
        <p:cNvGrpSpPr/>
        <p:nvPr/>
      </p:nvGrpSpPr>
      <p:grpSpPr>
        <a:xfrm>
          <a:off x="0" y="0"/>
          <a:ext cx="0" cy="0"/>
          <a:chOff x="0" y="0"/>
          <a:chExt cx="0" cy="0"/>
        </a:xfrm>
      </p:grpSpPr>
      <p:sp>
        <p:nvSpPr>
          <p:cNvPr id="5" name="Title 3">
            <a:extLst>
              <a:ext uri="{FF2B5EF4-FFF2-40B4-BE49-F238E27FC236}">
                <a16:creationId xmlns:a16="http://schemas.microsoft.com/office/drawing/2014/main" id="{43DC158D-8AB5-DB46-8768-361895442EF2}"/>
              </a:ext>
            </a:extLst>
          </p:cNvPr>
          <p:cNvSpPr>
            <a:spLocks noGrp="1"/>
          </p:cNvSpPr>
          <p:nvPr>
            <p:ph type="title" hasCustomPrompt="1"/>
          </p:nvPr>
        </p:nvSpPr>
        <p:spPr>
          <a:xfrm>
            <a:off x="521100" y="2233681"/>
            <a:ext cx="3411803" cy="721554"/>
          </a:xfrm>
          <a:prstGeom prst="rect">
            <a:avLst/>
          </a:prstGeom>
        </p:spPr>
        <p:txBody>
          <a:bodyPr/>
          <a:lstStyle>
            <a:lvl1pPr algn="l">
              <a:defRPr sz="3600" b="1">
                <a:solidFill>
                  <a:srgbClr val="1E3555"/>
                </a:solidFill>
                <a:latin typeface="+mn-lt"/>
              </a:defRPr>
            </a:lvl1pPr>
          </a:lstStyle>
          <a:p>
            <a:r>
              <a:rPr lang="en-US" dirty="0"/>
              <a:t>Main Header</a:t>
            </a:r>
          </a:p>
        </p:txBody>
      </p:sp>
      <p:sp>
        <p:nvSpPr>
          <p:cNvPr id="7" name="Text Placeholder 13">
            <a:extLst>
              <a:ext uri="{FF2B5EF4-FFF2-40B4-BE49-F238E27FC236}">
                <a16:creationId xmlns:a16="http://schemas.microsoft.com/office/drawing/2014/main" id="{C29EE26E-8BA8-3A43-A8BE-BE78CD54A286}"/>
              </a:ext>
            </a:extLst>
          </p:cNvPr>
          <p:cNvSpPr>
            <a:spLocks noGrp="1"/>
          </p:cNvSpPr>
          <p:nvPr>
            <p:ph type="body" sz="quarter" idx="12" hasCustomPrompt="1"/>
          </p:nvPr>
        </p:nvSpPr>
        <p:spPr>
          <a:xfrm>
            <a:off x="521100" y="3591797"/>
            <a:ext cx="3411803" cy="823912"/>
          </a:xfrm>
          <a:prstGeom prst="rect">
            <a:avLst/>
          </a:prstGeom>
        </p:spPr>
        <p:txBody>
          <a:bodyPr/>
          <a:lstStyle>
            <a:lvl1pPr marL="0" indent="0" algn="l">
              <a:buNone/>
              <a:defRPr sz="1800" b="0">
                <a:solidFill>
                  <a:srgbClr val="E63747"/>
                </a:solidFill>
              </a:defRPr>
            </a:lvl1pPr>
          </a:lstStyle>
          <a:p>
            <a:pPr lvl="0"/>
            <a:r>
              <a:rPr lang="en-US"/>
              <a:t>Sub-Header (if needed)</a:t>
            </a:r>
          </a:p>
        </p:txBody>
      </p:sp>
      <p:sp>
        <p:nvSpPr>
          <p:cNvPr id="4" name="Content Placeholder 4">
            <a:extLst>
              <a:ext uri="{FF2B5EF4-FFF2-40B4-BE49-F238E27FC236}">
                <a16:creationId xmlns:a16="http://schemas.microsoft.com/office/drawing/2014/main" id="{BB99E88E-9D17-154C-AC57-0942D3D4FF1A}"/>
              </a:ext>
            </a:extLst>
          </p:cNvPr>
          <p:cNvSpPr>
            <a:spLocks noGrp="1"/>
          </p:cNvSpPr>
          <p:nvPr>
            <p:ph sz="quarter" idx="10"/>
          </p:nvPr>
        </p:nvSpPr>
        <p:spPr>
          <a:xfrm>
            <a:off x="4463845" y="1147155"/>
            <a:ext cx="7207055" cy="4624379"/>
          </a:xfrm>
          <a:prstGeom prst="rect">
            <a:avLst/>
          </a:prstGeom>
        </p:spPr>
        <p:txBody>
          <a:bodyPr/>
          <a:lstStyle>
            <a:lvl1pPr>
              <a:defRPr sz="1800"/>
            </a:lvl1pPr>
            <a:lvl2pPr>
              <a:defRPr sz="1800"/>
            </a:lvl2pPr>
            <a:lvl3pPr>
              <a:defRPr sz="1800"/>
            </a:lvl3pPr>
            <a:lvl4pPr>
              <a:defRPr sz="1800"/>
            </a:lvl4pPr>
            <a:lvl5pPr>
              <a:defRPr sz="18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558958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Heading_Bkank">
    <p:spTree>
      <p:nvGrpSpPr>
        <p:cNvPr id="1" name=""/>
        <p:cNvGrpSpPr/>
        <p:nvPr/>
      </p:nvGrpSpPr>
      <p:grpSpPr>
        <a:xfrm>
          <a:off x="0" y="0"/>
          <a:ext cx="0" cy="0"/>
          <a:chOff x="0" y="0"/>
          <a:chExt cx="0" cy="0"/>
        </a:xfrm>
      </p:grpSpPr>
      <p:sp>
        <p:nvSpPr>
          <p:cNvPr id="7" name="Text Placeholder 13">
            <a:extLst>
              <a:ext uri="{FF2B5EF4-FFF2-40B4-BE49-F238E27FC236}">
                <a16:creationId xmlns:a16="http://schemas.microsoft.com/office/drawing/2014/main" id="{C29EE26E-8BA8-3A43-A8BE-BE78CD54A286}"/>
              </a:ext>
            </a:extLst>
          </p:cNvPr>
          <p:cNvSpPr>
            <a:spLocks noGrp="1"/>
          </p:cNvSpPr>
          <p:nvPr>
            <p:ph type="body" sz="quarter" idx="12" hasCustomPrompt="1"/>
          </p:nvPr>
        </p:nvSpPr>
        <p:spPr>
          <a:xfrm>
            <a:off x="521100" y="3591797"/>
            <a:ext cx="3411803" cy="823912"/>
          </a:xfrm>
          <a:prstGeom prst="rect">
            <a:avLst/>
          </a:prstGeom>
        </p:spPr>
        <p:txBody>
          <a:bodyPr/>
          <a:lstStyle>
            <a:lvl1pPr marL="0" indent="0" algn="l">
              <a:buNone/>
              <a:defRPr sz="1800" b="0">
                <a:solidFill>
                  <a:srgbClr val="E63747"/>
                </a:solidFill>
              </a:defRPr>
            </a:lvl1pPr>
          </a:lstStyle>
          <a:p>
            <a:pPr lvl="0"/>
            <a:r>
              <a:rPr lang="en-US"/>
              <a:t>Sub-Header (if needed)</a:t>
            </a:r>
          </a:p>
        </p:txBody>
      </p:sp>
      <p:sp>
        <p:nvSpPr>
          <p:cNvPr id="3" name="Picture Placeholder 2">
            <a:extLst>
              <a:ext uri="{FF2B5EF4-FFF2-40B4-BE49-F238E27FC236}">
                <a16:creationId xmlns:a16="http://schemas.microsoft.com/office/drawing/2014/main" id="{DF1E36A6-1DF6-3248-BC73-08C2FA0CDACA}"/>
              </a:ext>
            </a:extLst>
          </p:cNvPr>
          <p:cNvSpPr>
            <a:spLocks noGrp="1"/>
          </p:cNvSpPr>
          <p:nvPr>
            <p:ph type="pic" sz="quarter" idx="13"/>
          </p:nvPr>
        </p:nvSpPr>
        <p:spPr>
          <a:xfrm>
            <a:off x="6059427" y="1228701"/>
            <a:ext cx="4399344" cy="4400597"/>
          </a:xfrm>
          <a:prstGeom prst="ellipse">
            <a:avLst/>
          </a:prstGeom>
          <a:noFill/>
          <a:ln>
            <a:noFill/>
          </a:ln>
        </p:spPr>
        <p:txBody>
          <a:bodyPr/>
          <a:lstStyle/>
          <a:p>
            <a:endParaRPr lang="en-GB"/>
          </a:p>
        </p:txBody>
      </p:sp>
      <p:pic>
        <p:nvPicPr>
          <p:cNvPr id="8" name="Picture 7">
            <a:extLst>
              <a:ext uri="{FF2B5EF4-FFF2-40B4-BE49-F238E27FC236}">
                <a16:creationId xmlns:a16="http://schemas.microsoft.com/office/drawing/2014/main" id="{98A8243C-30E4-D040-9907-796097241E48}"/>
              </a:ext>
            </a:extLst>
          </p:cNvPr>
          <p:cNvPicPr>
            <a:picLocks noChangeAspect="1"/>
          </p:cNvPicPr>
          <p:nvPr userDrawn="1"/>
        </p:nvPicPr>
        <p:blipFill>
          <a:blip r:embed="rId2"/>
          <a:stretch>
            <a:fillRect/>
          </a:stretch>
        </p:blipFill>
        <p:spPr>
          <a:xfrm>
            <a:off x="5446290" y="1228753"/>
            <a:ext cx="5384104" cy="4397562"/>
          </a:xfrm>
          <a:prstGeom prst="rect">
            <a:avLst/>
          </a:prstGeom>
          <a:ln>
            <a:noFill/>
          </a:ln>
        </p:spPr>
      </p:pic>
      <p:pic>
        <p:nvPicPr>
          <p:cNvPr id="11" name="Picture 10" descr="Shape, circle&#10;&#10;Description automatically generated">
            <a:extLst>
              <a:ext uri="{FF2B5EF4-FFF2-40B4-BE49-F238E27FC236}">
                <a16:creationId xmlns:a16="http://schemas.microsoft.com/office/drawing/2014/main" id="{26AFAA88-0289-BC44-92B3-C356B7897741}"/>
              </a:ext>
            </a:extLst>
          </p:cNvPr>
          <p:cNvPicPr>
            <a:picLocks noChangeAspect="1"/>
          </p:cNvPicPr>
          <p:nvPr userDrawn="1"/>
        </p:nvPicPr>
        <p:blipFill>
          <a:blip r:embed="rId3">
            <a:duotone>
              <a:schemeClr val="accent3">
                <a:shade val="45000"/>
                <a:satMod val="135000"/>
              </a:schemeClr>
              <a:prstClr val="white"/>
            </a:duotone>
          </a:blip>
          <a:stretch>
            <a:fillRect/>
          </a:stretch>
        </p:blipFill>
        <p:spPr>
          <a:xfrm>
            <a:off x="6272134" y="4550625"/>
            <a:ext cx="623341" cy="640656"/>
          </a:xfrm>
          <a:prstGeom prst="rect">
            <a:avLst/>
          </a:prstGeom>
        </p:spPr>
      </p:pic>
      <p:sp>
        <p:nvSpPr>
          <p:cNvPr id="9" name="Title 3">
            <a:extLst>
              <a:ext uri="{FF2B5EF4-FFF2-40B4-BE49-F238E27FC236}">
                <a16:creationId xmlns:a16="http://schemas.microsoft.com/office/drawing/2014/main" id="{3D5A4F4C-E85D-BA40-AA95-D8B835B41CC0}"/>
              </a:ext>
            </a:extLst>
          </p:cNvPr>
          <p:cNvSpPr>
            <a:spLocks noGrp="1"/>
          </p:cNvSpPr>
          <p:nvPr>
            <p:ph type="title" hasCustomPrompt="1"/>
          </p:nvPr>
        </p:nvSpPr>
        <p:spPr>
          <a:xfrm>
            <a:off x="521100" y="2233681"/>
            <a:ext cx="3411803" cy="721554"/>
          </a:xfrm>
          <a:prstGeom prst="rect">
            <a:avLst/>
          </a:prstGeom>
        </p:spPr>
        <p:txBody>
          <a:bodyPr/>
          <a:lstStyle>
            <a:lvl1pPr algn="l">
              <a:defRPr sz="3600" b="1">
                <a:solidFill>
                  <a:srgbClr val="1E3555"/>
                </a:solidFill>
                <a:latin typeface="+mn-lt"/>
              </a:defRPr>
            </a:lvl1pPr>
          </a:lstStyle>
          <a:p>
            <a:r>
              <a:rPr lang="en-US" dirty="0"/>
              <a:t>Main Header</a:t>
            </a:r>
          </a:p>
        </p:txBody>
      </p:sp>
    </p:spTree>
    <p:extLst>
      <p:ext uri="{BB962C8B-B14F-4D97-AF65-F5344CB8AC3E}">
        <p14:creationId xmlns:p14="http://schemas.microsoft.com/office/powerpoint/2010/main" val="40187290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Heading_Bkank">
    <p:spTree>
      <p:nvGrpSpPr>
        <p:cNvPr id="1" name=""/>
        <p:cNvGrpSpPr/>
        <p:nvPr/>
      </p:nvGrpSpPr>
      <p:grpSpPr>
        <a:xfrm>
          <a:off x="0" y="0"/>
          <a:ext cx="0" cy="0"/>
          <a:chOff x="0" y="0"/>
          <a:chExt cx="0" cy="0"/>
        </a:xfrm>
      </p:grpSpPr>
      <p:sp>
        <p:nvSpPr>
          <p:cNvPr id="4" name="Content Placeholder 4">
            <a:extLst>
              <a:ext uri="{FF2B5EF4-FFF2-40B4-BE49-F238E27FC236}">
                <a16:creationId xmlns:a16="http://schemas.microsoft.com/office/drawing/2014/main" id="{BB99E88E-9D17-154C-AC57-0942D3D4FF1A}"/>
              </a:ext>
            </a:extLst>
          </p:cNvPr>
          <p:cNvSpPr>
            <a:spLocks noGrp="1"/>
          </p:cNvSpPr>
          <p:nvPr>
            <p:ph sz="quarter" idx="10"/>
          </p:nvPr>
        </p:nvSpPr>
        <p:spPr>
          <a:xfrm>
            <a:off x="2934393" y="1147155"/>
            <a:ext cx="8736507" cy="4624379"/>
          </a:xfrm>
          <a:prstGeom prst="rect">
            <a:avLst/>
          </a:prstGeom>
        </p:spPr>
        <p:txBody>
          <a:bodyPr/>
          <a:lstStyle>
            <a:lvl1pPr>
              <a:defRPr sz="1800"/>
            </a:lvl1pPr>
            <a:lvl2pPr>
              <a:defRPr sz="1800"/>
            </a:lvl2pPr>
            <a:lvl3pPr>
              <a:defRPr sz="1800"/>
            </a:lvl3pPr>
            <a:lvl4pPr>
              <a:defRPr sz="1800"/>
            </a:lvl4pPr>
            <a:lvl5pPr>
              <a:defRPr sz="18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622520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Heading_Bkank">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F1E36A6-1DF6-3248-BC73-08C2FA0CDACA}"/>
              </a:ext>
            </a:extLst>
          </p:cNvPr>
          <p:cNvSpPr>
            <a:spLocks noGrp="1"/>
          </p:cNvSpPr>
          <p:nvPr>
            <p:ph type="pic" sz="quarter" idx="13"/>
          </p:nvPr>
        </p:nvSpPr>
        <p:spPr>
          <a:xfrm>
            <a:off x="4903959" y="1128947"/>
            <a:ext cx="4399344" cy="4400597"/>
          </a:xfrm>
          <a:prstGeom prst="ellipse">
            <a:avLst/>
          </a:prstGeom>
          <a:noFill/>
          <a:ln>
            <a:noFill/>
          </a:ln>
        </p:spPr>
        <p:txBody>
          <a:bodyPr/>
          <a:lstStyle/>
          <a:p>
            <a:endParaRPr lang="en-GB"/>
          </a:p>
        </p:txBody>
      </p:sp>
      <p:pic>
        <p:nvPicPr>
          <p:cNvPr id="8" name="Picture 7">
            <a:extLst>
              <a:ext uri="{FF2B5EF4-FFF2-40B4-BE49-F238E27FC236}">
                <a16:creationId xmlns:a16="http://schemas.microsoft.com/office/drawing/2014/main" id="{98A8243C-30E4-D040-9907-796097241E48}"/>
              </a:ext>
            </a:extLst>
          </p:cNvPr>
          <p:cNvPicPr>
            <a:picLocks noChangeAspect="1"/>
          </p:cNvPicPr>
          <p:nvPr userDrawn="1"/>
        </p:nvPicPr>
        <p:blipFill>
          <a:blip r:embed="rId2"/>
          <a:stretch>
            <a:fillRect/>
          </a:stretch>
        </p:blipFill>
        <p:spPr>
          <a:xfrm>
            <a:off x="4290822" y="1128999"/>
            <a:ext cx="5384104" cy="4397562"/>
          </a:xfrm>
          <a:prstGeom prst="rect">
            <a:avLst/>
          </a:prstGeom>
          <a:ln>
            <a:noFill/>
          </a:ln>
        </p:spPr>
      </p:pic>
      <p:pic>
        <p:nvPicPr>
          <p:cNvPr id="11" name="Picture 10" descr="Shape, circle&#10;&#10;Description automatically generated">
            <a:extLst>
              <a:ext uri="{FF2B5EF4-FFF2-40B4-BE49-F238E27FC236}">
                <a16:creationId xmlns:a16="http://schemas.microsoft.com/office/drawing/2014/main" id="{26AFAA88-0289-BC44-92B3-C356B7897741}"/>
              </a:ext>
            </a:extLst>
          </p:cNvPr>
          <p:cNvPicPr>
            <a:picLocks noChangeAspect="1"/>
          </p:cNvPicPr>
          <p:nvPr userDrawn="1"/>
        </p:nvPicPr>
        <p:blipFill>
          <a:blip r:embed="rId3">
            <a:duotone>
              <a:schemeClr val="accent3">
                <a:shade val="45000"/>
                <a:satMod val="135000"/>
              </a:schemeClr>
              <a:prstClr val="white"/>
            </a:duotone>
          </a:blip>
          <a:stretch>
            <a:fillRect/>
          </a:stretch>
        </p:blipFill>
        <p:spPr>
          <a:xfrm>
            <a:off x="5116666" y="4450871"/>
            <a:ext cx="623341" cy="640656"/>
          </a:xfrm>
          <a:prstGeom prst="rect">
            <a:avLst/>
          </a:prstGeom>
        </p:spPr>
      </p:pic>
    </p:spTree>
    <p:extLst>
      <p:ext uri="{BB962C8B-B14F-4D97-AF65-F5344CB8AC3E}">
        <p14:creationId xmlns:p14="http://schemas.microsoft.com/office/powerpoint/2010/main" val="38896119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Text Placeholder 9">
            <a:extLst>
              <a:ext uri="{FF2B5EF4-FFF2-40B4-BE49-F238E27FC236}">
                <a16:creationId xmlns:a16="http://schemas.microsoft.com/office/drawing/2014/main" id="{27F3B20B-709E-E840-90CB-FAACC275C255}"/>
              </a:ext>
            </a:extLst>
          </p:cNvPr>
          <p:cNvSpPr>
            <a:spLocks noGrp="1"/>
          </p:cNvSpPr>
          <p:nvPr>
            <p:ph type="body" sz="quarter" idx="11" hasCustomPrompt="1"/>
          </p:nvPr>
        </p:nvSpPr>
        <p:spPr>
          <a:xfrm>
            <a:off x="3350478" y="2669557"/>
            <a:ext cx="5287963" cy="1290638"/>
          </a:xfrm>
          <a:prstGeom prst="rect">
            <a:avLst/>
          </a:prstGeom>
        </p:spPr>
        <p:txBody>
          <a:bodyPr/>
          <a:lstStyle>
            <a:lvl1pPr marL="0" indent="0" algn="ctr">
              <a:buNone/>
              <a:defRPr sz="4000" b="1">
                <a:solidFill>
                  <a:schemeClr val="bg1"/>
                </a:solidFill>
                <a:latin typeface="Arial" panose="020B0604020202020204" pitchFamily="34" charset="0"/>
                <a:cs typeface="Arial" panose="020B0604020202020204" pitchFamily="34" charset="0"/>
              </a:defRPr>
            </a:lvl1pPr>
          </a:lstStyle>
          <a:p>
            <a:pPr lvl="0"/>
            <a:r>
              <a:rPr lang="en-US" dirty="0"/>
              <a:t>Header</a:t>
            </a:r>
          </a:p>
        </p:txBody>
      </p:sp>
      <p:sp>
        <p:nvSpPr>
          <p:cNvPr id="4" name="Text Placeholder 13">
            <a:extLst>
              <a:ext uri="{FF2B5EF4-FFF2-40B4-BE49-F238E27FC236}">
                <a16:creationId xmlns:a16="http://schemas.microsoft.com/office/drawing/2014/main" id="{6A5D1527-FC8E-4C41-9778-3B952601227B}"/>
              </a:ext>
            </a:extLst>
          </p:cNvPr>
          <p:cNvSpPr>
            <a:spLocks noGrp="1"/>
          </p:cNvSpPr>
          <p:nvPr>
            <p:ph type="body" sz="quarter" idx="12" hasCustomPrompt="1"/>
          </p:nvPr>
        </p:nvSpPr>
        <p:spPr>
          <a:xfrm>
            <a:off x="3350478" y="3566495"/>
            <a:ext cx="5287963" cy="823912"/>
          </a:xfrm>
          <a:prstGeom prst="rect">
            <a:avLst/>
          </a:prstGeom>
        </p:spPr>
        <p:txBody>
          <a:bodyPr/>
          <a:lstStyle>
            <a:lvl1pPr marL="0" indent="0" algn="ctr">
              <a:buNone/>
              <a:defRPr sz="2400" b="1">
                <a:solidFill>
                  <a:srgbClr val="E63747"/>
                </a:solidFill>
                <a:latin typeface="Arial" panose="020B0604020202020204" pitchFamily="34" charset="0"/>
                <a:cs typeface="Arial" panose="020B0604020202020204" pitchFamily="34" charset="0"/>
              </a:defRPr>
            </a:lvl1pPr>
          </a:lstStyle>
          <a:p>
            <a:pPr lvl="0"/>
            <a:r>
              <a:rPr lang="en-US" dirty="0"/>
              <a:t>Sub-Header (if needed)</a:t>
            </a:r>
          </a:p>
        </p:txBody>
      </p:sp>
    </p:spTree>
    <p:extLst>
      <p:ext uri="{BB962C8B-B14F-4D97-AF65-F5344CB8AC3E}">
        <p14:creationId xmlns:p14="http://schemas.microsoft.com/office/powerpoint/2010/main" val="2336623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Text Placeholder 9">
            <a:extLst>
              <a:ext uri="{FF2B5EF4-FFF2-40B4-BE49-F238E27FC236}">
                <a16:creationId xmlns:a16="http://schemas.microsoft.com/office/drawing/2014/main" id="{27F3B20B-709E-E840-90CB-FAACC275C255}"/>
              </a:ext>
            </a:extLst>
          </p:cNvPr>
          <p:cNvSpPr>
            <a:spLocks noGrp="1"/>
          </p:cNvSpPr>
          <p:nvPr>
            <p:ph type="body" sz="quarter" idx="11" hasCustomPrompt="1"/>
          </p:nvPr>
        </p:nvSpPr>
        <p:spPr>
          <a:xfrm>
            <a:off x="3350478" y="1031676"/>
            <a:ext cx="5287963" cy="1290638"/>
          </a:xfrm>
          <a:prstGeom prst="rect">
            <a:avLst/>
          </a:prstGeom>
        </p:spPr>
        <p:txBody>
          <a:bodyPr/>
          <a:lstStyle>
            <a:lvl1pPr marL="0" indent="0" algn="ctr">
              <a:buNone/>
              <a:defRPr sz="4000" b="1">
                <a:solidFill>
                  <a:schemeClr val="bg1"/>
                </a:solidFill>
                <a:latin typeface="Arial" panose="020B0604020202020204" pitchFamily="34" charset="0"/>
                <a:cs typeface="Arial" panose="020B0604020202020204" pitchFamily="34" charset="0"/>
              </a:defRPr>
            </a:lvl1pPr>
          </a:lstStyle>
          <a:p>
            <a:pPr lvl="0"/>
            <a:r>
              <a:rPr lang="en-US" dirty="0"/>
              <a:t>Header</a:t>
            </a:r>
          </a:p>
        </p:txBody>
      </p:sp>
      <p:sp>
        <p:nvSpPr>
          <p:cNvPr id="4" name="Text Placeholder 13">
            <a:extLst>
              <a:ext uri="{FF2B5EF4-FFF2-40B4-BE49-F238E27FC236}">
                <a16:creationId xmlns:a16="http://schemas.microsoft.com/office/drawing/2014/main" id="{6A5D1527-FC8E-4C41-9778-3B952601227B}"/>
              </a:ext>
            </a:extLst>
          </p:cNvPr>
          <p:cNvSpPr>
            <a:spLocks noGrp="1"/>
          </p:cNvSpPr>
          <p:nvPr>
            <p:ph type="body" sz="quarter" idx="12" hasCustomPrompt="1"/>
          </p:nvPr>
        </p:nvSpPr>
        <p:spPr>
          <a:xfrm>
            <a:off x="1236564" y="2322314"/>
            <a:ext cx="9515789" cy="823912"/>
          </a:xfrm>
          <a:prstGeom prst="rect">
            <a:avLst/>
          </a:prstGeom>
        </p:spPr>
        <p:txBody>
          <a:bodyPr/>
          <a:lstStyle>
            <a:lvl1pPr marL="0" indent="0" algn="ctr">
              <a:buNone/>
              <a:defRPr sz="2400" b="0">
                <a:solidFill>
                  <a:schemeClr val="bg1"/>
                </a:solidFill>
                <a:latin typeface="Arial" panose="020B0604020202020204" pitchFamily="34" charset="0"/>
                <a:cs typeface="Arial" panose="020B0604020202020204" pitchFamily="34" charset="0"/>
              </a:defRPr>
            </a:lvl1pPr>
          </a:lstStyle>
          <a:p>
            <a:pPr lvl="0"/>
            <a:r>
              <a:rPr lang="en-US" dirty="0"/>
              <a:t>Body text</a:t>
            </a:r>
          </a:p>
        </p:txBody>
      </p:sp>
    </p:spTree>
    <p:extLst>
      <p:ext uri="{BB962C8B-B14F-4D97-AF65-F5344CB8AC3E}">
        <p14:creationId xmlns:p14="http://schemas.microsoft.com/office/powerpoint/2010/main" val="12573992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rgbClr val="EAEEEF"/>
        </a:solidFill>
        <a:effectLst/>
      </p:bgPr>
    </p:bg>
    <p:spTree>
      <p:nvGrpSpPr>
        <p:cNvPr id="1" name=""/>
        <p:cNvGrpSpPr/>
        <p:nvPr/>
      </p:nvGrpSpPr>
      <p:grpSpPr>
        <a:xfrm>
          <a:off x="0" y="0"/>
          <a:ext cx="0" cy="0"/>
          <a:chOff x="0" y="0"/>
          <a:chExt cx="0" cy="0"/>
        </a:xfrm>
      </p:grpSpPr>
      <p:sp>
        <p:nvSpPr>
          <p:cNvPr id="3" name="Text Placeholder 9">
            <a:extLst>
              <a:ext uri="{FF2B5EF4-FFF2-40B4-BE49-F238E27FC236}">
                <a16:creationId xmlns:a16="http://schemas.microsoft.com/office/drawing/2014/main" id="{27F3B20B-709E-E840-90CB-FAACC275C255}"/>
              </a:ext>
            </a:extLst>
          </p:cNvPr>
          <p:cNvSpPr>
            <a:spLocks noGrp="1"/>
          </p:cNvSpPr>
          <p:nvPr>
            <p:ph type="body" sz="quarter" idx="11" hasCustomPrompt="1"/>
          </p:nvPr>
        </p:nvSpPr>
        <p:spPr>
          <a:xfrm>
            <a:off x="3350478" y="2669557"/>
            <a:ext cx="5287963" cy="1290638"/>
          </a:xfrm>
          <a:prstGeom prst="rect">
            <a:avLst/>
          </a:prstGeom>
        </p:spPr>
        <p:txBody>
          <a:bodyPr/>
          <a:lstStyle>
            <a:lvl1pPr marL="0" indent="0" algn="ctr">
              <a:buNone/>
              <a:defRPr sz="4000" b="1">
                <a:solidFill>
                  <a:schemeClr val="tx2"/>
                </a:solidFill>
                <a:latin typeface="Arial" panose="020B0604020202020204" pitchFamily="34" charset="0"/>
                <a:cs typeface="Arial" panose="020B0604020202020204" pitchFamily="34" charset="0"/>
              </a:defRPr>
            </a:lvl1pPr>
          </a:lstStyle>
          <a:p>
            <a:pPr lvl="0"/>
            <a:r>
              <a:rPr lang="en-US" dirty="0"/>
              <a:t>Header</a:t>
            </a:r>
          </a:p>
        </p:txBody>
      </p:sp>
      <p:sp>
        <p:nvSpPr>
          <p:cNvPr id="4" name="Text Placeholder 13">
            <a:extLst>
              <a:ext uri="{FF2B5EF4-FFF2-40B4-BE49-F238E27FC236}">
                <a16:creationId xmlns:a16="http://schemas.microsoft.com/office/drawing/2014/main" id="{6A5D1527-FC8E-4C41-9778-3B952601227B}"/>
              </a:ext>
            </a:extLst>
          </p:cNvPr>
          <p:cNvSpPr>
            <a:spLocks noGrp="1"/>
          </p:cNvSpPr>
          <p:nvPr>
            <p:ph type="body" sz="quarter" idx="12" hasCustomPrompt="1"/>
          </p:nvPr>
        </p:nvSpPr>
        <p:spPr>
          <a:xfrm>
            <a:off x="3350478" y="3566495"/>
            <a:ext cx="5287963" cy="823912"/>
          </a:xfrm>
          <a:prstGeom prst="rect">
            <a:avLst/>
          </a:prstGeom>
        </p:spPr>
        <p:txBody>
          <a:bodyPr/>
          <a:lstStyle>
            <a:lvl1pPr marL="0" indent="0" algn="ctr">
              <a:buNone/>
              <a:defRPr sz="2400" b="1">
                <a:solidFill>
                  <a:srgbClr val="E63747"/>
                </a:solidFill>
                <a:latin typeface="Arial" panose="020B0604020202020204" pitchFamily="34" charset="0"/>
                <a:cs typeface="Arial" panose="020B0604020202020204" pitchFamily="34" charset="0"/>
              </a:defRPr>
            </a:lvl1pPr>
          </a:lstStyle>
          <a:p>
            <a:pPr lvl="0"/>
            <a:r>
              <a:rPr lang="en-US" dirty="0"/>
              <a:t>Sub-Header (if needed)</a:t>
            </a:r>
          </a:p>
        </p:txBody>
      </p:sp>
    </p:spTree>
    <p:extLst>
      <p:ext uri="{BB962C8B-B14F-4D97-AF65-F5344CB8AC3E}">
        <p14:creationId xmlns:p14="http://schemas.microsoft.com/office/powerpoint/2010/main" val="7534167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Text Placeholder 9">
            <a:extLst>
              <a:ext uri="{FF2B5EF4-FFF2-40B4-BE49-F238E27FC236}">
                <a16:creationId xmlns:a16="http://schemas.microsoft.com/office/drawing/2014/main" id="{27F3B20B-709E-E840-90CB-FAACC275C255}"/>
              </a:ext>
            </a:extLst>
          </p:cNvPr>
          <p:cNvSpPr>
            <a:spLocks noGrp="1"/>
          </p:cNvSpPr>
          <p:nvPr>
            <p:ph type="body" sz="quarter" idx="11" hasCustomPrompt="1"/>
          </p:nvPr>
        </p:nvSpPr>
        <p:spPr>
          <a:xfrm>
            <a:off x="3350478" y="1372499"/>
            <a:ext cx="5287963" cy="1290638"/>
          </a:xfrm>
          <a:prstGeom prst="rect">
            <a:avLst/>
          </a:prstGeom>
        </p:spPr>
        <p:txBody>
          <a:bodyPr/>
          <a:lstStyle>
            <a:lvl1pPr marL="0" indent="0" algn="ctr">
              <a:buNone/>
              <a:defRPr sz="4000" b="1">
                <a:solidFill>
                  <a:schemeClr val="tx2"/>
                </a:solidFill>
                <a:latin typeface="Arial" panose="020B0604020202020204" pitchFamily="34" charset="0"/>
                <a:cs typeface="Arial" panose="020B0604020202020204" pitchFamily="34" charset="0"/>
              </a:defRPr>
            </a:lvl1pPr>
          </a:lstStyle>
          <a:p>
            <a:pPr lvl="0"/>
            <a:r>
              <a:rPr lang="en-US" dirty="0"/>
              <a:t>Header</a:t>
            </a:r>
          </a:p>
        </p:txBody>
      </p:sp>
      <p:sp>
        <p:nvSpPr>
          <p:cNvPr id="4" name="Text Placeholder 13">
            <a:extLst>
              <a:ext uri="{FF2B5EF4-FFF2-40B4-BE49-F238E27FC236}">
                <a16:creationId xmlns:a16="http://schemas.microsoft.com/office/drawing/2014/main" id="{6A5D1527-FC8E-4C41-9778-3B952601227B}"/>
              </a:ext>
            </a:extLst>
          </p:cNvPr>
          <p:cNvSpPr>
            <a:spLocks noGrp="1"/>
          </p:cNvSpPr>
          <p:nvPr>
            <p:ph type="body" sz="quarter" idx="12" hasCustomPrompt="1"/>
          </p:nvPr>
        </p:nvSpPr>
        <p:spPr>
          <a:xfrm>
            <a:off x="1236564" y="2663137"/>
            <a:ext cx="9515789" cy="823912"/>
          </a:xfrm>
          <a:prstGeom prst="rect">
            <a:avLst/>
          </a:prstGeom>
        </p:spPr>
        <p:txBody>
          <a:bodyPr/>
          <a:lstStyle>
            <a:lvl1pPr marL="0" indent="0" algn="ctr">
              <a:buNone/>
              <a:defRPr sz="2400" b="0">
                <a:solidFill>
                  <a:schemeClr val="tx2"/>
                </a:solidFill>
                <a:latin typeface="Arial" panose="020B0604020202020204" pitchFamily="34" charset="0"/>
                <a:cs typeface="Arial" panose="020B0604020202020204" pitchFamily="34" charset="0"/>
              </a:defRPr>
            </a:lvl1pPr>
          </a:lstStyle>
          <a:p>
            <a:pPr lvl="0"/>
            <a:r>
              <a:rPr lang="en-US" dirty="0"/>
              <a:t>Body text</a:t>
            </a:r>
          </a:p>
        </p:txBody>
      </p:sp>
    </p:spTree>
    <p:extLst>
      <p:ext uri="{BB962C8B-B14F-4D97-AF65-F5344CB8AC3E}">
        <p14:creationId xmlns:p14="http://schemas.microsoft.com/office/powerpoint/2010/main" val="7696765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621BE01-64DA-C94A-B562-965128B52FF1}"/>
              </a:ext>
            </a:extLst>
          </p:cNvPr>
          <p:cNvSpPr>
            <a:spLocks noGrp="1"/>
          </p:cNvSpPr>
          <p:nvPr>
            <p:ph type="body" sz="quarter" idx="10" hasCustomPrompt="1"/>
          </p:nvPr>
        </p:nvSpPr>
        <p:spPr>
          <a:xfrm>
            <a:off x="2079625" y="3447502"/>
            <a:ext cx="7767638" cy="1933575"/>
          </a:xfrm>
          <a:prstGeom prst="rect">
            <a:avLst/>
          </a:prstGeom>
        </p:spPr>
        <p:txBody>
          <a:bodyPr/>
          <a:lstStyle>
            <a:lvl1pPr marL="0" indent="0" algn="ctr">
              <a:buNone/>
              <a:defRPr sz="1800"/>
            </a:lvl1pPr>
          </a:lstStyle>
          <a:p>
            <a:pPr lvl="0"/>
            <a:r>
              <a:rPr lang="en-GB" dirty="0"/>
              <a:t>Text</a:t>
            </a:r>
          </a:p>
        </p:txBody>
      </p:sp>
    </p:spTree>
    <p:extLst>
      <p:ext uri="{BB962C8B-B14F-4D97-AF65-F5344CB8AC3E}">
        <p14:creationId xmlns:p14="http://schemas.microsoft.com/office/powerpoint/2010/main" val="4406151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Heading_Bkank">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AA66530-FB3E-3C4A-A235-471FC2D74C24}"/>
              </a:ext>
            </a:extLst>
          </p:cNvPr>
          <p:cNvSpPr>
            <a:spLocks noGrp="1"/>
          </p:cNvSpPr>
          <p:nvPr>
            <p:ph type="title" hasCustomPrompt="1"/>
          </p:nvPr>
        </p:nvSpPr>
        <p:spPr>
          <a:xfrm>
            <a:off x="304790" y="308346"/>
            <a:ext cx="11582417" cy="721554"/>
          </a:xfrm>
          <a:prstGeom prst="rect">
            <a:avLst/>
          </a:prstGeom>
        </p:spPr>
        <p:txBody>
          <a:bodyPr/>
          <a:lstStyle>
            <a:lvl1pPr algn="r">
              <a:defRPr sz="3600" b="1">
                <a:solidFill>
                  <a:srgbClr val="1E3555"/>
                </a:solidFill>
                <a:latin typeface="+mn-lt"/>
              </a:defRPr>
            </a:lvl1pPr>
          </a:lstStyle>
          <a:p>
            <a:r>
              <a:rPr lang="en-US" dirty="0"/>
              <a:t>Main Header</a:t>
            </a:r>
          </a:p>
        </p:txBody>
      </p:sp>
      <p:sp>
        <p:nvSpPr>
          <p:cNvPr id="6" name="Text Placeholder 13">
            <a:extLst>
              <a:ext uri="{FF2B5EF4-FFF2-40B4-BE49-F238E27FC236}">
                <a16:creationId xmlns:a16="http://schemas.microsoft.com/office/drawing/2014/main" id="{108CA880-B2B8-B345-BAE4-22F3593D0C52}"/>
              </a:ext>
            </a:extLst>
          </p:cNvPr>
          <p:cNvSpPr>
            <a:spLocks noGrp="1"/>
          </p:cNvSpPr>
          <p:nvPr>
            <p:ph type="body" sz="quarter" idx="12" hasCustomPrompt="1"/>
          </p:nvPr>
        </p:nvSpPr>
        <p:spPr>
          <a:xfrm>
            <a:off x="304791" y="868261"/>
            <a:ext cx="11582415" cy="823912"/>
          </a:xfrm>
          <a:prstGeom prst="rect">
            <a:avLst/>
          </a:prstGeom>
        </p:spPr>
        <p:txBody>
          <a:bodyPr/>
          <a:lstStyle>
            <a:lvl1pPr marL="0" indent="0" algn="r">
              <a:buNone/>
              <a:defRPr sz="1800" b="0">
                <a:solidFill>
                  <a:srgbClr val="E63747"/>
                </a:solidFill>
              </a:defRPr>
            </a:lvl1pPr>
          </a:lstStyle>
          <a:p>
            <a:pPr lvl="0"/>
            <a:r>
              <a:rPr lang="en-US" dirty="0"/>
              <a:t>Sub-Header (if needed)</a:t>
            </a:r>
          </a:p>
        </p:txBody>
      </p:sp>
    </p:spTree>
    <p:extLst>
      <p:ext uri="{BB962C8B-B14F-4D97-AF65-F5344CB8AC3E}">
        <p14:creationId xmlns:p14="http://schemas.microsoft.com/office/powerpoint/2010/main" val="31977990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 Column_Text">
    <p:spTree>
      <p:nvGrpSpPr>
        <p:cNvPr id="1" name=""/>
        <p:cNvGrpSpPr/>
        <p:nvPr/>
      </p:nvGrpSpPr>
      <p:grpSpPr>
        <a:xfrm>
          <a:off x="0" y="0"/>
          <a:ext cx="0" cy="0"/>
          <a:chOff x="0" y="0"/>
          <a:chExt cx="0" cy="0"/>
        </a:xfrm>
      </p:grpSpPr>
      <p:sp>
        <p:nvSpPr>
          <p:cNvPr id="9" name="Content Placeholder 4">
            <a:extLst>
              <a:ext uri="{FF2B5EF4-FFF2-40B4-BE49-F238E27FC236}">
                <a16:creationId xmlns:a16="http://schemas.microsoft.com/office/drawing/2014/main" id="{8DA414CC-2B39-F446-BBBD-093B4D0FD798}"/>
              </a:ext>
            </a:extLst>
          </p:cNvPr>
          <p:cNvSpPr>
            <a:spLocks noGrp="1"/>
          </p:cNvSpPr>
          <p:nvPr>
            <p:ph sz="quarter" idx="10"/>
          </p:nvPr>
        </p:nvSpPr>
        <p:spPr>
          <a:xfrm>
            <a:off x="728939" y="1692173"/>
            <a:ext cx="10401905" cy="4802151"/>
          </a:xfrm>
          <a:prstGeom prst="rect">
            <a:avLst/>
          </a:prstGeom>
        </p:spPr>
        <p:txBody>
          <a:bodyPr/>
          <a:lstStyle>
            <a:lvl1pPr>
              <a:defRPr sz="1800"/>
            </a:lvl1pPr>
            <a:lvl2pPr>
              <a:defRPr sz="1800"/>
            </a:lvl2pPr>
            <a:lvl3pPr>
              <a:defRPr sz="1800"/>
            </a:lvl3pPr>
            <a:lvl4pPr>
              <a:defRPr sz="1800"/>
            </a:lvl4pPr>
            <a:lvl5pPr>
              <a:defRPr sz="18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itle 3">
            <a:extLst>
              <a:ext uri="{FF2B5EF4-FFF2-40B4-BE49-F238E27FC236}">
                <a16:creationId xmlns:a16="http://schemas.microsoft.com/office/drawing/2014/main" id="{D568B09A-42E9-1E47-AD1F-8E18E6AE658C}"/>
              </a:ext>
            </a:extLst>
          </p:cNvPr>
          <p:cNvSpPr>
            <a:spLocks noGrp="1"/>
          </p:cNvSpPr>
          <p:nvPr>
            <p:ph type="title" hasCustomPrompt="1"/>
          </p:nvPr>
        </p:nvSpPr>
        <p:spPr>
          <a:xfrm>
            <a:off x="304790" y="308346"/>
            <a:ext cx="11582417" cy="721554"/>
          </a:xfrm>
          <a:prstGeom prst="rect">
            <a:avLst/>
          </a:prstGeom>
        </p:spPr>
        <p:txBody>
          <a:bodyPr/>
          <a:lstStyle>
            <a:lvl1pPr algn="r">
              <a:defRPr sz="3600" b="1">
                <a:solidFill>
                  <a:srgbClr val="1E3555"/>
                </a:solidFill>
                <a:latin typeface="+mn-lt"/>
              </a:defRPr>
            </a:lvl1pPr>
          </a:lstStyle>
          <a:p>
            <a:r>
              <a:rPr lang="en-US" dirty="0"/>
              <a:t>Main Header</a:t>
            </a:r>
          </a:p>
        </p:txBody>
      </p:sp>
      <p:sp>
        <p:nvSpPr>
          <p:cNvPr id="6" name="Text Placeholder 13">
            <a:extLst>
              <a:ext uri="{FF2B5EF4-FFF2-40B4-BE49-F238E27FC236}">
                <a16:creationId xmlns:a16="http://schemas.microsoft.com/office/drawing/2014/main" id="{9113F2E7-A2AA-054E-BD87-7C2459DCD268}"/>
              </a:ext>
            </a:extLst>
          </p:cNvPr>
          <p:cNvSpPr>
            <a:spLocks noGrp="1"/>
          </p:cNvSpPr>
          <p:nvPr>
            <p:ph type="body" sz="quarter" idx="12" hasCustomPrompt="1"/>
          </p:nvPr>
        </p:nvSpPr>
        <p:spPr>
          <a:xfrm>
            <a:off x="304791" y="868261"/>
            <a:ext cx="11582415" cy="823912"/>
          </a:xfrm>
          <a:prstGeom prst="rect">
            <a:avLst/>
          </a:prstGeom>
        </p:spPr>
        <p:txBody>
          <a:bodyPr/>
          <a:lstStyle>
            <a:lvl1pPr marL="0" indent="0" algn="r">
              <a:buNone/>
              <a:defRPr sz="1800" b="0">
                <a:solidFill>
                  <a:srgbClr val="E63747"/>
                </a:solidFill>
              </a:defRPr>
            </a:lvl1pPr>
          </a:lstStyle>
          <a:p>
            <a:pPr lvl="0"/>
            <a:r>
              <a:rPr lang="en-US" dirty="0"/>
              <a:t>Sub-Header (if needed)</a:t>
            </a:r>
          </a:p>
        </p:txBody>
      </p:sp>
    </p:spTree>
    <p:extLst>
      <p:ext uri="{BB962C8B-B14F-4D97-AF65-F5344CB8AC3E}">
        <p14:creationId xmlns:p14="http://schemas.microsoft.com/office/powerpoint/2010/main" val="3987149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lumns">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1F07B20A-12A6-C843-8DD8-CEB0B9904F55}"/>
              </a:ext>
            </a:extLst>
          </p:cNvPr>
          <p:cNvSpPr>
            <a:spLocks noGrp="1"/>
          </p:cNvSpPr>
          <p:nvPr>
            <p:ph sz="quarter" idx="10"/>
          </p:nvPr>
        </p:nvSpPr>
        <p:spPr>
          <a:xfrm>
            <a:off x="663023" y="1692173"/>
            <a:ext cx="5054876" cy="4881319"/>
          </a:xfrm>
          <a:prstGeom prst="rect">
            <a:avLst/>
          </a:prstGeom>
        </p:spPr>
        <p:txBody>
          <a:bodyPr/>
          <a:lstStyle>
            <a:lvl1pPr>
              <a:defRPr sz="1800"/>
            </a:lvl1pPr>
            <a:lvl2pPr>
              <a:defRPr sz="1800"/>
            </a:lvl2pPr>
            <a:lvl3pPr>
              <a:defRPr sz="1800"/>
            </a:lvl3pPr>
            <a:lvl4pPr>
              <a:defRPr sz="1800"/>
            </a:lvl4pPr>
            <a:lvl5pPr>
              <a:defRPr sz="18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3">
            <a:extLst>
              <a:ext uri="{FF2B5EF4-FFF2-40B4-BE49-F238E27FC236}">
                <a16:creationId xmlns:a16="http://schemas.microsoft.com/office/drawing/2014/main" id="{C2FEB098-46B0-2A43-A0A1-AC23ADAD6CEB}"/>
              </a:ext>
            </a:extLst>
          </p:cNvPr>
          <p:cNvSpPr>
            <a:spLocks noGrp="1"/>
          </p:cNvSpPr>
          <p:nvPr>
            <p:ph sz="quarter" idx="11"/>
          </p:nvPr>
        </p:nvSpPr>
        <p:spPr>
          <a:xfrm>
            <a:off x="6474102" y="1692174"/>
            <a:ext cx="5054875" cy="4881318"/>
          </a:xfrm>
          <a:prstGeom prst="rect">
            <a:avLst/>
          </a:prstGeom>
        </p:spPr>
        <p:txBody>
          <a:bodyPr/>
          <a:lstStyle>
            <a:lvl1pPr>
              <a:defRPr sz="1800"/>
            </a:lvl1pPr>
            <a:lvl2pPr>
              <a:defRPr sz="1800"/>
            </a:lvl2pPr>
            <a:lvl3pPr>
              <a:defRPr sz="1800"/>
            </a:lvl3pPr>
            <a:lvl4pPr>
              <a:defRPr sz="1800"/>
            </a:lvl4pPr>
            <a:lvl5pPr>
              <a:defRPr sz="18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itle 3">
            <a:extLst>
              <a:ext uri="{FF2B5EF4-FFF2-40B4-BE49-F238E27FC236}">
                <a16:creationId xmlns:a16="http://schemas.microsoft.com/office/drawing/2014/main" id="{5F270D9C-8957-EA46-B726-E1365DBA6075}"/>
              </a:ext>
            </a:extLst>
          </p:cNvPr>
          <p:cNvSpPr>
            <a:spLocks noGrp="1"/>
          </p:cNvSpPr>
          <p:nvPr>
            <p:ph type="title" hasCustomPrompt="1"/>
          </p:nvPr>
        </p:nvSpPr>
        <p:spPr>
          <a:xfrm>
            <a:off x="304790" y="308346"/>
            <a:ext cx="11582417" cy="721554"/>
          </a:xfrm>
          <a:prstGeom prst="rect">
            <a:avLst/>
          </a:prstGeom>
        </p:spPr>
        <p:txBody>
          <a:bodyPr/>
          <a:lstStyle>
            <a:lvl1pPr algn="r">
              <a:defRPr sz="3600" b="1">
                <a:solidFill>
                  <a:srgbClr val="1E3555"/>
                </a:solidFill>
                <a:latin typeface="+mn-lt"/>
              </a:defRPr>
            </a:lvl1pPr>
          </a:lstStyle>
          <a:p>
            <a:r>
              <a:rPr lang="en-US" dirty="0"/>
              <a:t>Main Header</a:t>
            </a:r>
          </a:p>
        </p:txBody>
      </p:sp>
      <p:sp>
        <p:nvSpPr>
          <p:cNvPr id="8" name="Text Placeholder 13">
            <a:extLst>
              <a:ext uri="{FF2B5EF4-FFF2-40B4-BE49-F238E27FC236}">
                <a16:creationId xmlns:a16="http://schemas.microsoft.com/office/drawing/2014/main" id="{80D7E557-A17C-094C-AB34-6782CCAD38B2}"/>
              </a:ext>
            </a:extLst>
          </p:cNvPr>
          <p:cNvSpPr>
            <a:spLocks noGrp="1"/>
          </p:cNvSpPr>
          <p:nvPr>
            <p:ph type="body" sz="quarter" idx="12" hasCustomPrompt="1"/>
          </p:nvPr>
        </p:nvSpPr>
        <p:spPr>
          <a:xfrm>
            <a:off x="304791" y="868261"/>
            <a:ext cx="11582415" cy="823912"/>
          </a:xfrm>
          <a:prstGeom prst="rect">
            <a:avLst/>
          </a:prstGeom>
        </p:spPr>
        <p:txBody>
          <a:bodyPr/>
          <a:lstStyle>
            <a:lvl1pPr marL="0" indent="0" algn="r">
              <a:buNone/>
              <a:defRPr sz="1800" b="0">
                <a:solidFill>
                  <a:srgbClr val="E63747"/>
                </a:solidFill>
              </a:defRPr>
            </a:lvl1pPr>
          </a:lstStyle>
          <a:p>
            <a:pPr lvl="0"/>
            <a:r>
              <a:rPr lang="en-US" dirty="0"/>
              <a:t>Sub-Header (if needed)</a:t>
            </a:r>
          </a:p>
        </p:txBody>
      </p:sp>
    </p:spTree>
    <p:extLst>
      <p:ext uri="{BB962C8B-B14F-4D97-AF65-F5344CB8AC3E}">
        <p14:creationId xmlns:p14="http://schemas.microsoft.com/office/powerpoint/2010/main" val="392097558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6.png"/><Relationship Id="rId4" Type="http://schemas.openxmlformats.org/officeDocument/2006/relationships/image" Target="../media/image5.pn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theme" Target="../theme/theme4.xml"/><Relationship Id="rId1" Type="http://schemas.openxmlformats.org/officeDocument/2006/relationships/slideLayout" Target="../slideLayouts/slideLayout6.xml"/><Relationship Id="rId5" Type="http://schemas.openxmlformats.org/officeDocument/2006/relationships/image" Target="../media/image2.png"/><Relationship Id="rId4" Type="http://schemas.openxmlformats.org/officeDocument/2006/relationships/image" Target="../media/image1.png"/></Relationships>
</file>

<file path=ppt/slideMasters/_rels/slideMaster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slideLayout" Target="../slideLayouts/slideLayout9.xml"/><Relationship Id="rId7" Type="http://schemas.openxmlformats.org/officeDocument/2006/relationships/image" Target="../media/image5.png"/><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theme" Target="../theme/theme5.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13.xml"/><Relationship Id="rId1" Type="http://schemas.openxmlformats.org/officeDocument/2006/relationships/slideLayout" Target="../slideLayouts/slideLayout12.xml"/><Relationship Id="rId5" Type="http://schemas.openxmlformats.org/officeDocument/2006/relationships/image" Target="../media/image9.png"/><Relationship Id="rId4" Type="http://schemas.openxmlformats.org/officeDocument/2006/relationships/image" Target="../media/image5.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5.xml"/><Relationship Id="rId1" Type="http://schemas.openxmlformats.org/officeDocument/2006/relationships/slideLayout" Target="../slideLayouts/slideLayout14.xml"/><Relationship Id="rId5" Type="http://schemas.openxmlformats.org/officeDocument/2006/relationships/image" Target="../media/image9.png"/><Relationship Id="rId4" Type="http://schemas.openxmlformats.org/officeDocument/2006/relationships/image" Target="../media/image5.png"/></Relationships>
</file>

<file path=ppt/slideMasters/_rels/slideMaster8.xml.rels><?xml version="1.0" encoding="UTF-8" standalone="yes"?>
<Relationships xmlns="http://schemas.openxmlformats.org/package/2006/relationships"><Relationship Id="rId3" Type="http://schemas.openxmlformats.org/officeDocument/2006/relationships/theme" Target="../theme/theme8.xml"/><Relationship Id="rId2" Type="http://schemas.openxmlformats.org/officeDocument/2006/relationships/slideLayout" Target="../slideLayouts/slideLayout17.xml"/><Relationship Id="rId1" Type="http://schemas.openxmlformats.org/officeDocument/2006/relationships/slideLayout" Target="../slideLayouts/slideLayout16.xml"/><Relationship Id="rId5" Type="http://schemas.openxmlformats.org/officeDocument/2006/relationships/image" Target="../media/image12.png"/><Relationship Id="rId4"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2F8436E-8729-4C44-A061-A6740F20BD04}"/>
              </a:ext>
            </a:extLst>
          </p:cNvPr>
          <p:cNvPicPr>
            <a:picLocks noChangeAspect="1"/>
          </p:cNvPicPr>
          <p:nvPr userDrawn="1"/>
        </p:nvPicPr>
        <p:blipFill>
          <a:blip r:embed="rId3"/>
          <a:srcRect/>
          <a:stretch/>
        </p:blipFill>
        <p:spPr>
          <a:xfrm>
            <a:off x="330848" y="313576"/>
            <a:ext cx="1657187" cy="740210"/>
          </a:xfrm>
          <a:prstGeom prst="rect">
            <a:avLst/>
          </a:prstGeom>
        </p:spPr>
      </p:pic>
      <p:pic>
        <p:nvPicPr>
          <p:cNvPr id="7" name="Picture 6">
            <a:extLst>
              <a:ext uri="{FF2B5EF4-FFF2-40B4-BE49-F238E27FC236}">
                <a16:creationId xmlns:a16="http://schemas.microsoft.com/office/drawing/2014/main" id="{EFB11B38-582B-AB48-A588-4C72ABA349F0}"/>
              </a:ext>
            </a:extLst>
          </p:cNvPr>
          <p:cNvPicPr>
            <a:picLocks noChangeAspect="1"/>
          </p:cNvPicPr>
          <p:nvPr userDrawn="1"/>
        </p:nvPicPr>
        <p:blipFill>
          <a:blip r:embed="rId4"/>
          <a:stretch>
            <a:fillRect/>
          </a:stretch>
        </p:blipFill>
        <p:spPr>
          <a:xfrm>
            <a:off x="8483918" y="6340054"/>
            <a:ext cx="3698457" cy="517946"/>
          </a:xfrm>
          <a:prstGeom prst="rect">
            <a:avLst/>
          </a:prstGeom>
        </p:spPr>
      </p:pic>
      <p:sp>
        <p:nvSpPr>
          <p:cNvPr id="6" name="TextBox 5">
            <a:extLst>
              <a:ext uri="{FF2B5EF4-FFF2-40B4-BE49-F238E27FC236}">
                <a16:creationId xmlns:a16="http://schemas.microsoft.com/office/drawing/2014/main" id="{B9A86A43-E9B4-ED46-A781-12AC012D23F0}"/>
              </a:ext>
            </a:extLst>
          </p:cNvPr>
          <p:cNvSpPr txBox="1"/>
          <p:nvPr userDrawn="1"/>
        </p:nvSpPr>
        <p:spPr>
          <a:xfrm>
            <a:off x="123352" y="6525244"/>
            <a:ext cx="3313659" cy="215444"/>
          </a:xfrm>
          <a:prstGeom prst="rect">
            <a:avLst/>
          </a:prstGeom>
          <a:noFill/>
        </p:spPr>
        <p:txBody>
          <a:bodyPr wrap="square" rtlCol="0">
            <a:spAutoFit/>
          </a:bodyPr>
          <a:lstStyle/>
          <a:p>
            <a:r>
              <a:rPr lang="en-GB" sz="800" b="1" i="0" kern="1200" dirty="0">
                <a:solidFill>
                  <a:schemeClr val="tx1"/>
                </a:solidFill>
                <a:effectLst/>
                <a:latin typeface="Arial" panose="020B0604020202020204" pitchFamily="34" charset="0"/>
                <a:ea typeface="+mn-ea"/>
                <a:cs typeface="Arial" panose="020B0604020202020204" pitchFamily="34" charset="0"/>
              </a:rPr>
              <a:t>© Copyright 2022 Socitm Advisory Limited</a:t>
            </a:r>
          </a:p>
        </p:txBody>
      </p:sp>
    </p:spTree>
    <p:extLst>
      <p:ext uri="{BB962C8B-B14F-4D97-AF65-F5344CB8AC3E}">
        <p14:creationId xmlns:p14="http://schemas.microsoft.com/office/powerpoint/2010/main" val="2215243561"/>
      </p:ext>
    </p:extLst>
  </p:cSld>
  <p:clrMap bg1="lt1" tx1="dk1" bg2="lt2" tx2="dk2" accent1="accent1" accent2="accent2" accent3="accent3" accent4="accent4" accent5="accent5" accent6="accent6" hlink="hlink" folHlink="folHlink"/>
  <p:sldLayoutIdLst>
    <p:sldLayoutId id="214748368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0F2546"/>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FCF0267-53FA-8F41-88AE-CB4CD79C3A66}"/>
              </a:ext>
            </a:extLst>
          </p:cNvPr>
          <p:cNvPicPr>
            <a:picLocks noChangeAspect="1"/>
          </p:cNvPicPr>
          <p:nvPr userDrawn="1"/>
        </p:nvPicPr>
        <p:blipFill>
          <a:blip r:embed="rId4"/>
          <a:srcRect/>
          <a:stretch/>
        </p:blipFill>
        <p:spPr>
          <a:xfrm>
            <a:off x="11523059" y="5988153"/>
            <a:ext cx="571837" cy="533980"/>
          </a:xfrm>
          <a:prstGeom prst="rect">
            <a:avLst/>
          </a:prstGeom>
        </p:spPr>
      </p:pic>
      <p:sp>
        <p:nvSpPr>
          <p:cNvPr id="11" name="TextBox 10">
            <a:extLst>
              <a:ext uri="{FF2B5EF4-FFF2-40B4-BE49-F238E27FC236}">
                <a16:creationId xmlns:a16="http://schemas.microsoft.com/office/drawing/2014/main" id="{D80887FB-2DC2-5E4A-A54A-05EFDC4519D5}"/>
              </a:ext>
            </a:extLst>
          </p:cNvPr>
          <p:cNvSpPr txBox="1"/>
          <p:nvPr userDrawn="1"/>
        </p:nvSpPr>
        <p:spPr>
          <a:xfrm>
            <a:off x="8816692" y="6541062"/>
            <a:ext cx="3313659" cy="215444"/>
          </a:xfrm>
          <a:prstGeom prst="rect">
            <a:avLst/>
          </a:prstGeom>
          <a:noFill/>
        </p:spPr>
        <p:txBody>
          <a:bodyPr wrap="square" rtlCol="0">
            <a:spAutoFit/>
          </a:bodyPr>
          <a:lstStyle/>
          <a:p>
            <a:pPr algn="r"/>
            <a:r>
              <a:rPr lang="en-GB" sz="800" b="1" i="0" kern="1200" dirty="0">
                <a:solidFill>
                  <a:schemeClr val="bg1"/>
                </a:solidFill>
                <a:effectLst/>
                <a:latin typeface="Arial" panose="020B0604020202020204" pitchFamily="34" charset="0"/>
                <a:ea typeface="+mn-ea"/>
                <a:cs typeface="Arial" panose="020B0604020202020204" pitchFamily="34" charset="0"/>
              </a:rPr>
              <a:t>© Copyright 2022 Socitm Advisory Limited</a:t>
            </a:r>
          </a:p>
        </p:txBody>
      </p:sp>
      <p:pic>
        <p:nvPicPr>
          <p:cNvPr id="5" name="Picture 4">
            <a:extLst>
              <a:ext uri="{FF2B5EF4-FFF2-40B4-BE49-F238E27FC236}">
                <a16:creationId xmlns:a16="http://schemas.microsoft.com/office/drawing/2014/main" id="{CE57AA9B-7C84-0348-A2F3-26960EF4569B}"/>
              </a:ext>
            </a:extLst>
          </p:cNvPr>
          <p:cNvPicPr>
            <a:picLocks noChangeAspect="1"/>
          </p:cNvPicPr>
          <p:nvPr userDrawn="1"/>
        </p:nvPicPr>
        <p:blipFill>
          <a:blip r:embed="rId5"/>
          <a:srcRect/>
          <a:stretch/>
        </p:blipFill>
        <p:spPr>
          <a:xfrm>
            <a:off x="-3539" y="0"/>
            <a:ext cx="12195539" cy="6874110"/>
          </a:xfrm>
          <a:prstGeom prst="rect">
            <a:avLst/>
          </a:prstGeom>
        </p:spPr>
      </p:pic>
    </p:spTree>
    <p:extLst>
      <p:ext uri="{BB962C8B-B14F-4D97-AF65-F5344CB8AC3E}">
        <p14:creationId xmlns:p14="http://schemas.microsoft.com/office/powerpoint/2010/main" val="4001402736"/>
      </p:ext>
    </p:extLst>
  </p:cSld>
  <p:clrMap bg1="lt1" tx1="dk1" bg2="lt2" tx2="dk2" accent1="accent1" accent2="accent2" accent3="accent3" accent4="accent4" accent5="accent5" accent6="accent6" hlink="hlink" folHlink="folHlink"/>
  <p:sldLayoutIdLst>
    <p:sldLayoutId id="2147483702" r:id="rId1"/>
    <p:sldLayoutId id="2147483703"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EAEEEF"/>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CD806ED-B30D-FF45-821F-FB47F1579B43}"/>
              </a:ext>
            </a:extLst>
          </p:cNvPr>
          <p:cNvPicPr>
            <a:picLocks noChangeAspect="1"/>
          </p:cNvPicPr>
          <p:nvPr userDrawn="1"/>
        </p:nvPicPr>
        <p:blipFill>
          <a:blip r:embed="rId4"/>
          <a:srcRect/>
          <a:stretch/>
        </p:blipFill>
        <p:spPr>
          <a:xfrm>
            <a:off x="11523059" y="5991145"/>
            <a:ext cx="571837" cy="527996"/>
          </a:xfrm>
          <a:prstGeom prst="rect">
            <a:avLst/>
          </a:prstGeom>
        </p:spPr>
      </p:pic>
      <p:sp>
        <p:nvSpPr>
          <p:cNvPr id="12" name="TextBox 11">
            <a:extLst>
              <a:ext uri="{FF2B5EF4-FFF2-40B4-BE49-F238E27FC236}">
                <a16:creationId xmlns:a16="http://schemas.microsoft.com/office/drawing/2014/main" id="{D167A0B6-91F7-9146-87FA-36C2DBE6A9D8}"/>
              </a:ext>
            </a:extLst>
          </p:cNvPr>
          <p:cNvSpPr txBox="1"/>
          <p:nvPr userDrawn="1"/>
        </p:nvSpPr>
        <p:spPr>
          <a:xfrm>
            <a:off x="8816692" y="6541062"/>
            <a:ext cx="3313659" cy="215444"/>
          </a:xfrm>
          <a:prstGeom prst="rect">
            <a:avLst/>
          </a:prstGeom>
          <a:noFill/>
        </p:spPr>
        <p:txBody>
          <a:bodyPr wrap="square" rtlCol="0">
            <a:spAutoFit/>
          </a:bodyPr>
          <a:lstStyle/>
          <a:p>
            <a:pPr algn="r"/>
            <a:r>
              <a:rPr lang="en-GB" sz="800" b="1" i="0" kern="1200" dirty="0">
                <a:solidFill>
                  <a:schemeClr val="tx1"/>
                </a:solidFill>
                <a:effectLst/>
                <a:latin typeface="Arial" panose="020B0604020202020204" pitchFamily="34" charset="0"/>
                <a:ea typeface="+mn-ea"/>
                <a:cs typeface="Arial" panose="020B0604020202020204" pitchFamily="34" charset="0"/>
              </a:rPr>
              <a:t>© Copyright 2022 Socitm Advisory Limited</a:t>
            </a:r>
          </a:p>
        </p:txBody>
      </p:sp>
      <p:pic>
        <p:nvPicPr>
          <p:cNvPr id="4" name="Picture 3">
            <a:extLst>
              <a:ext uri="{FF2B5EF4-FFF2-40B4-BE49-F238E27FC236}">
                <a16:creationId xmlns:a16="http://schemas.microsoft.com/office/drawing/2014/main" id="{B9137F46-3A0D-CC41-8D45-A98F3E86C6DC}"/>
              </a:ext>
            </a:extLst>
          </p:cNvPr>
          <p:cNvPicPr>
            <a:picLocks noChangeAspect="1"/>
          </p:cNvPicPr>
          <p:nvPr userDrawn="1"/>
        </p:nvPicPr>
        <p:blipFill>
          <a:blip r:embed="rId5"/>
          <a:srcRect/>
          <a:stretch/>
        </p:blipFill>
        <p:spPr>
          <a:xfrm>
            <a:off x="0" y="-25658"/>
            <a:ext cx="12192000" cy="6883658"/>
          </a:xfrm>
          <a:prstGeom prst="rect">
            <a:avLst/>
          </a:prstGeom>
        </p:spPr>
      </p:pic>
    </p:spTree>
    <p:extLst>
      <p:ext uri="{BB962C8B-B14F-4D97-AF65-F5344CB8AC3E}">
        <p14:creationId xmlns:p14="http://schemas.microsoft.com/office/powerpoint/2010/main" val="2299743904"/>
      </p:ext>
    </p:extLst>
  </p:cSld>
  <p:clrMap bg1="lt1" tx1="dk1" bg2="lt2" tx2="dk2" accent1="accent1" accent2="accent2" accent3="accent3" accent4="accent4" accent5="accent5" accent6="accent6" hlink="hlink" folHlink="folHlink"/>
  <p:sldLayoutIdLst>
    <p:sldLayoutId id="2147483720" r:id="rId1"/>
    <p:sldLayoutId id="2147483721"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AA5A06D-E882-754C-B517-B229ECE1FAAD}"/>
              </a:ext>
            </a:extLst>
          </p:cNvPr>
          <p:cNvPicPr>
            <a:picLocks noChangeAspect="1"/>
          </p:cNvPicPr>
          <p:nvPr userDrawn="1"/>
        </p:nvPicPr>
        <p:blipFill>
          <a:blip r:embed="rId3"/>
          <a:stretch>
            <a:fillRect/>
          </a:stretch>
        </p:blipFill>
        <p:spPr>
          <a:xfrm>
            <a:off x="0" y="-16985"/>
            <a:ext cx="12192000" cy="6889053"/>
          </a:xfrm>
          <a:prstGeom prst="rect">
            <a:avLst/>
          </a:prstGeom>
        </p:spPr>
      </p:pic>
      <p:sp>
        <p:nvSpPr>
          <p:cNvPr id="2" name="Rectangle 1">
            <a:extLst>
              <a:ext uri="{FF2B5EF4-FFF2-40B4-BE49-F238E27FC236}">
                <a16:creationId xmlns:a16="http://schemas.microsoft.com/office/drawing/2014/main" id="{3C9D2A9C-53BC-4D49-AC7E-1F93BC9A7282}"/>
              </a:ext>
            </a:extLst>
          </p:cNvPr>
          <p:cNvSpPr/>
          <p:nvPr userDrawn="1"/>
        </p:nvSpPr>
        <p:spPr>
          <a:xfrm>
            <a:off x="9262334" y="5174428"/>
            <a:ext cx="2796988" cy="15921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D57C5316-54BE-F64D-B68E-6B46A59367C6}"/>
              </a:ext>
            </a:extLst>
          </p:cNvPr>
          <p:cNvPicPr>
            <a:picLocks noChangeAspect="1"/>
          </p:cNvPicPr>
          <p:nvPr userDrawn="1"/>
        </p:nvPicPr>
        <p:blipFill>
          <a:blip r:embed="rId4"/>
          <a:srcRect/>
          <a:stretch/>
        </p:blipFill>
        <p:spPr>
          <a:xfrm>
            <a:off x="4134301" y="1465982"/>
            <a:ext cx="3454060" cy="1542813"/>
          </a:xfrm>
          <a:prstGeom prst="rect">
            <a:avLst/>
          </a:prstGeom>
        </p:spPr>
      </p:pic>
      <p:pic>
        <p:nvPicPr>
          <p:cNvPr id="12" name="Picture 11">
            <a:extLst>
              <a:ext uri="{FF2B5EF4-FFF2-40B4-BE49-F238E27FC236}">
                <a16:creationId xmlns:a16="http://schemas.microsoft.com/office/drawing/2014/main" id="{374CDC47-F86D-244C-AB46-D0AA70949848}"/>
              </a:ext>
            </a:extLst>
          </p:cNvPr>
          <p:cNvPicPr>
            <a:picLocks noChangeAspect="1"/>
          </p:cNvPicPr>
          <p:nvPr userDrawn="1"/>
        </p:nvPicPr>
        <p:blipFill>
          <a:blip r:embed="rId5"/>
          <a:stretch>
            <a:fillRect/>
          </a:stretch>
        </p:blipFill>
        <p:spPr>
          <a:xfrm>
            <a:off x="8483918" y="6340054"/>
            <a:ext cx="3698457" cy="517946"/>
          </a:xfrm>
          <a:prstGeom prst="rect">
            <a:avLst/>
          </a:prstGeom>
        </p:spPr>
      </p:pic>
      <p:sp>
        <p:nvSpPr>
          <p:cNvPr id="16" name="TextBox 15">
            <a:extLst>
              <a:ext uri="{FF2B5EF4-FFF2-40B4-BE49-F238E27FC236}">
                <a16:creationId xmlns:a16="http://schemas.microsoft.com/office/drawing/2014/main" id="{78CF3AF9-8B35-4F42-A6C3-6FB232B44EF7}"/>
              </a:ext>
            </a:extLst>
          </p:cNvPr>
          <p:cNvSpPr txBox="1"/>
          <p:nvPr userDrawn="1"/>
        </p:nvSpPr>
        <p:spPr>
          <a:xfrm>
            <a:off x="123352" y="6525244"/>
            <a:ext cx="3313659" cy="215444"/>
          </a:xfrm>
          <a:prstGeom prst="rect">
            <a:avLst/>
          </a:prstGeom>
          <a:noFill/>
        </p:spPr>
        <p:txBody>
          <a:bodyPr wrap="square" rtlCol="0">
            <a:spAutoFit/>
          </a:bodyPr>
          <a:lstStyle/>
          <a:p>
            <a:r>
              <a:rPr lang="en-GB" sz="800" b="1" i="0" kern="1200" dirty="0">
                <a:solidFill>
                  <a:schemeClr val="tx1"/>
                </a:solidFill>
                <a:effectLst/>
                <a:latin typeface="Arial" panose="020B0604020202020204" pitchFamily="34" charset="0"/>
                <a:ea typeface="+mn-ea"/>
                <a:cs typeface="Arial" panose="020B0604020202020204" pitchFamily="34" charset="0"/>
              </a:rPr>
              <a:t>© Copyright 2022 Socitm Advisory Limited</a:t>
            </a:r>
          </a:p>
        </p:txBody>
      </p:sp>
    </p:spTree>
    <p:extLst>
      <p:ext uri="{BB962C8B-B14F-4D97-AF65-F5344CB8AC3E}">
        <p14:creationId xmlns:p14="http://schemas.microsoft.com/office/powerpoint/2010/main" val="2016554069"/>
      </p:ext>
    </p:extLst>
  </p:cSld>
  <p:clrMap bg1="lt1" tx1="dk1" bg2="lt2" tx2="dk2" accent1="accent1" accent2="accent2" accent3="accent3" accent4="accent4" accent5="accent5" accent6="accent6" hlink="hlink" folHlink="folHlink"/>
  <p:sldLayoutIdLst>
    <p:sldLayoutId id="2147483648"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191EE293-57CC-3444-A655-268E97EAE8A8}"/>
              </a:ext>
            </a:extLst>
          </p:cNvPr>
          <p:cNvPicPr>
            <a:picLocks noChangeAspect="1"/>
          </p:cNvPicPr>
          <p:nvPr userDrawn="1"/>
        </p:nvPicPr>
        <p:blipFill>
          <a:blip r:embed="rId7"/>
          <a:srcRect/>
          <a:stretch/>
        </p:blipFill>
        <p:spPr>
          <a:xfrm>
            <a:off x="11523059" y="5991145"/>
            <a:ext cx="571837" cy="527996"/>
          </a:xfrm>
          <a:prstGeom prst="rect">
            <a:avLst/>
          </a:prstGeom>
        </p:spPr>
      </p:pic>
      <p:sp>
        <p:nvSpPr>
          <p:cNvPr id="6" name="TextBox 5">
            <a:extLst>
              <a:ext uri="{FF2B5EF4-FFF2-40B4-BE49-F238E27FC236}">
                <a16:creationId xmlns:a16="http://schemas.microsoft.com/office/drawing/2014/main" id="{07A216C1-3837-DD44-8FAF-9C5F6A074338}"/>
              </a:ext>
            </a:extLst>
          </p:cNvPr>
          <p:cNvSpPr txBox="1"/>
          <p:nvPr userDrawn="1"/>
        </p:nvSpPr>
        <p:spPr>
          <a:xfrm>
            <a:off x="8816692" y="6541062"/>
            <a:ext cx="3313659" cy="215444"/>
          </a:xfrm>
          <a:prstGeom prst="rect">
            <a:avLst/>
          </a:prstGeom>
          <a:noFill/>
        </p:spPr>
        <p:txBody>
          <a:bodyPr wrap="square" rtlCol="0">
            <a:spAutoFit/>
          </a:bodyPr>
          <a:lstStyle/>
          <a:p>
            <a:pPr algn="r"/>
            <a:r>
              <a:rPr lang="en-GB" sz="800" b="1" i="0" kern="1200" dirty="0">
                <a:solidFill>
                  <a:schemeClr val="tx1"/>
                </a:solidFill>
                <a:effectLst/>
                <a:latin typeface="Arial" panose="020B0604020202020204" pitchFamily="34" charset="0"/>
                <a:ea typeface="+mn-ea"/>
                <a:cs typeface="Arial" panose="020B0604020202020204" pitchFamily="34" charset="0"/>
              </a:rPr>
              <a:t>© Copyright 2022 Socitm Advisory Limited</a:t>
            </a:r>
          </a:p>
        </p:txBody>
      </p:sp>
      <p:pic>
        <p:nvPicPr>
          <p:cNvPr id="4" name="Picture 3" descr="A picture containing lamp&#10;&#10;Description automatically generated">
            <a:extLst>
              <a:ext uri="{FF2B5EF4-FFF2-40B4-BE49-F238E27FC236}">
                <a16:creationId xmlns:a16="http://schemas.microsoft.com/office/drawing/2014/main" id="{7E6B4367-5786-FC4F-B049-EAB2EBEA58D1}"/>
              </a:ext>
            </a:extLst>
          </p:cNvPr>
          <p:cNvPicPr>
            <a:picLocks noChangeAspect="1"/>
          </p:cNvPicPr>
          <p:nvPr userDrawn="1"/>
        </p:nvPicPr>
        <p:blipFill>
          <a:blip r:embed="rId8"/>
          <a:stretch>
            <a:fillRect/>
          </a:stretch>
        </p:blipFill>
        <p:spPr>
          <a:xfrm>
            <a:off x="0" y="0"/>
            <a:ext cx="12192000" cy="6889053"/>
          </a:xfrm>
          <a:prstGeom prst="rect">
            <a:avLst/>
          </a:prstGeom>
        </p:spPr>
      </p:pic>
    </p:spTree>
    <p:extLst>
      <p:ext uri="{BB962C8B-B14F-4D97-AF65-F5344CB8AC3E}">
        <p14:creationId xmlns:p14="http://schemas.microsoft.com/office/powerpoint/2010/main" val="3459511214"/>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34"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191EE293-57CC-3444-A655-268E97EAE8A8}"/>
              </a:ext>
            </a:extLst>
          </p:cNvPr>
          <p:cNvPicPr>
            <a:picLocks noChangeAspect="1"/>
          </p:cNvPicPr>
          <p:nvPr userDrawn="1"/>
        </p:nvPicPr>
        <p:blipFill>
          <a:blip r:embed="rId4"/>
          <a:srcRect/>
          <a:stretch/>
        </p:blipFill>
        <p:spPr>
          <a:xfrm>
            <a:off x="11523059" y="5991145"/>
            <a:ext cx="571837" cy="527996"/>
          </a:xfrm>
          <a:prstGeom prst="rect">
            <a:avLst/>
          </a:prstGeom>
        </p:spPr>
      </p:pic>
      <p:sp>
        <p:nvSpPr>
          <p:cNvPr id="6" name="TextBox 5">
            <a:extLst>
              <a:ext uri="{FF2B5EF4-FFF2-40B4-BE49-F238E27FC236}">
                <a16:creationId xmlns:a16="http://schemas.microsoft.com/office/drawing/2014/main" id="{07A216C1-3837-DD44-8FAF-9C5F6A074338}"/>
              </a:ext>
            </a:extLst>
          </p:cNvPr>
          <p:cNvSpPr txBox="1"/>
          <p:nvPr userDrawn="1"/>
        </p:nvSpPr>
        <p:spPr>
          <a:xfrm>
            <a:off x="8816692" y="6541062"/>
            <a:ext cx="3313659" cy="215444"/>
          </a:xfrm>
          <a:prstGeom prst="rect">
            <a:avLst/>
          </a:prstGeom>
          <a:noFill/>
        </p:spPr>
        <p:txBody>
          <a:bodyPr wrap="square" rtlCol="0">
            <a:spAutoFit/>
          </a:bodyPr>
          <a:lstStyle/>
          <a:p>
            <a:pPr algn="r"/>
            <a:r>
              <a:rPr lang="en-GB" sz="800" b="1" i="0" kern="1200" dirty="0">
                <a:solidFill>
                  <a:schemeClr val="tx1"/>
                </a:solidFill>
                <a:effectLst/>
                <a:latin typeface="Arial" panose="020B0604020202020204" pitchFamily="34" charset="0"/>
                <a:ea typeface="+mn-ea"/>
                <a:cs typeface="Arial" panose="020B0604020202020204" pitchFamily="34" charset="0"/>
              </a:rPr>
              <a:t>© Copyright 2022 Socitm Advisory Limited</a:t>
            </a:r>
          </a:p>
        </p:txBody>
      </p:sp>
      <p:pic>
        <p:nvPicPr>
          <p:cNvPr id="3" name="Picture 2" descr="A picture containing lamp&#10;&#10;Description automatically generated">
            <a:extLst>
              <a:ext uri="{FF2B5EF4-FFF2-40B4-BE49-F238E27FC236}">
                <a16:creationId xmlns:a16="http://schemas.microsoft.com/office/drawing/2014/main" id="{22848256-7CF5-3942-989B-9053B98E8B7C}"/>
              </a:ext>
            </a:extLst>
          </p:cNvPr>
          <p:cNvPicPr>
            <a:picLocks noChangeAspect="1"/>
          </p:cNvPicPr>
          <p:nvPr userDrawn="1"/>
        </p:nvPicPr>
        <p:blipFill>
          <a:blip r:embed="rId5"/>
          <a:stretch>
            <a:fillRect/>
          </a:stretch>
        </p:blipFill>
        <p:spPr>
          <a:xfrm>
            <a:off x="0" y="0"/>
            <a:ext cx="12192000" cy="6883659"/>
          </a:xfrm>
          <a:prstGeom prst="rect">
            <a:avLst/>
          </a:prstGeom>
        </p:spPr>
      </p:pic>
    </p:spTree>
    <p:extLst>
      <p:ext uri="{BB962C8B-B14F-4D97-AF65-F5344CB8AC3E}">
        <p14:creationId xmlns:p14="http://schemas.microsoft.com/office/powerpoint/2010/main" val="2465635205"/>
      </p:ext>
    </p:extLst>
  </p:cSld>
  <p:clrMap bg1="lt1" tx1="dk1" bg2="lt2" tx2="dk2" accent1="accent1" accent2="accent2" accent3="accent3" accent4="accent4" accent5="accent5" accent6="accent6" hlink="hlink" folHlink="folHlink"/>
  <p:sldLayoutIdLst>
    <p:sldLayoutId id="2147483726" r:id="rId1"/>
    <p:sldLayoutId id="2147483727"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rgbClr val="EAEEEF"/>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191EE293-57CC-3444-A655-268E97EAE8A8}"/>
              </a:ext>
            </a:extLst>
          </p:cNvPr>
          <p:cNvPicPr>
            <a:picLocks noChangeAspect="1"/>
          </p:cNvPicPr>
          <p:nvPr userDrawn="1"/>
        </p:nvPicPr>
        <p:blipFill>
          <a:blip r:embed="rId4"/>
          <a:srcRect/>
          <a:stretch/>
        </p:blipFill>
        <p:spPr>
          <a:xfrm>
            <a:off x="11523059" y="5991145"/>
            <a:ext cx="571837" cy="527996"/>
          </a:xfrm>
          <a:prstGeom prst="rect">
            <a:avLst/>
          </a:prstGeom>
        </p:spPr>
      </p:pic>
      <p:sp>
        <p:nvSpPr>
          <p:cNvPr id="6" name="TextBox 5">
            <a:extLst>
              <a:ext uri="{FF2B5EF4-FFF2-40B4-BE49-F238E27FC236}">
                <a16:creationId xmlns:a16="http://schemas.microsoft.com/office/drawing/2014/main" id="{07A216C1-3837-DD44-8FAF-9C5F6A074338}"/>
              </a:ext>
            </a:extLst>
          </p:cNvPr>
          <p:cNvSpPr txBox="1"/>
          <p:nvPr userDrawn="1"/>
        </p:nvSpPr>
        <p:spPr>
          <a:xfrm>
            <a:off x="8816692" y="6541062"/>
            <a:ext cx="3313659" cy="215444"/>
          </a:xfrm>
          <a:prstGeom prst="rect">
            <a:avLst/>
          </a:prstGeom>
          <a:noFill/>
        </p:spPr>
        <p:txBody>
          <a:bodyPr wrap="square" rtlCol="0">
            <a:spAutoFit/>
          </a:bodyPr>
          <a:lstStyle/>
          <a:p>
            <a:pPr algn="r"/>
            <a:r>
              <a:rPr lang="en-GB" sz="800" b="1" i="0" kern="1200" dirty="0">
                <a:solidFill>
                  <a:schemeClr val="tx1"/>
                </a:solidFill>
                <a:effectLst/>
                <a:latin typeface="Arial" panose="020B0604020202020204" pitchFamily="34" charset="0"/>
                <a:ea typeface="+mn-ea"/>
                <a:cs typeface="Arial" panose="020B0604020202020204" pitchFamily="34" charset="0"/>
              </a:rPr>
              <a:t>© Copyright 2022 Socitm Advisory Limited</a:t>
            </a:r>
          </a:p>
        </p:txBody>
      </p:sp>
      <p:pic>
        <p:nvPicPr>
          <p:cNvPr id="3" name="Picture 2" descr="A picture containing lamp&#10;&#10;Description automatically generated">
            <a:extLst>
              <a:ext uri="{FF2B5EF4-FFF2-40B4-BE49-F238E27FC236}">
                <a16:creationId xmlns:a16="http://schemas.microsoft.com/office/drawing/2014/main" id="{22848256-7CF5-3942-989B-9053B98E8B7C}"/>
              </a:ext>
            </a:extLst>
          </p:cNvPr>
          <p:cNvPicPr>
            <a:picLocks noChangeAspect="1"/>
          </p:cNvPicPr>
          <p:nvPr userDrawn="1"/>
        </p:nvPicPr>
        <p:blipFill>
          <a:blip r:embed="rId5"/>
          <a:stretch>
            <a:fillRect/>
          </a:stretch>
        </p:blipFill>
        <p:spPr>
          <a:xfrm>
            <a:off x="0" y="0"/>
            <a:ext cx="12192000" cy="6883659"/>
          </a:xfrm>
          <a:prstGeom prst="rect">
            <a:avLst/>
          </a:prstGeom>
        </p:spPr>
      </p:pic>
    </p:spTree>
    <p:extLst>
      <p:ext uri="{BB962C8B-B14F-4D97-AF65-F5344CB8AC3E}">
        <p14:creationId xmlns:p14="http://schemas.microsoft.com/office/powerpoint/2010/main" val="3485123013"/>
      </p:ext>
    </p:extLst>
  </p:cSld>
  <p:clrMap bg1="lt1" tx1="dk1" bg2="lt2" tx2="dk2" accent1="accent1" accent2="accent2" accent3="accent3" accent4="accent4" accent5="accent5" accent6="accent6" hlink="hlink" folHlink="folHlink"/>
  <p:sldLayoutIdLst>
    <p:sldLayoutId id="2147483732" r:id="rId1"/>
    <p:sldLayoutId id="2147483733"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191EE293-57CC-3444-A655-268E97EAE8A8}"/>
              </a:ext>
            </a:extLst>
          </p:cNvPr>
          <p:cNvPicPr>
            <a:picLocks noChangeAspect="1"/>
          </p:cNvPicPr>
          <p:nvPr userDrawn="1"/>
        </p:nvPicPr>
        <p:blipFill>
          <a:blip r:embed="rId4"/>
          <a:srcRect/>
          <a:stretch/>
        </p:blipFill>
        <p:spPr>
          <a:xfrm>
            <a:off x="11523059" y="5991145"/>
            <a:ext cx="571837" cy="527996"/>
          </a:xfrm>
          <a:prstGeom prst="rect">
            <a:avLst/>
          </a:prstGeom>
        </p:spPr>
      </p:pic>
      <p:sp>
        <p:nvSpPr>
          <p:cNvPr id="6" name="TextBox 5">
            <a:extLst>
              <a:ext uri="{FF2B5EF4-FFF2-40B4-BE49-F238E27FC236}">
                <a16:creationId xmlns:a16="http://schemas.microsoft.com/office/drawing/2014/main" id="{07A216C1-3837-DD44-8FAF-9C5F6A074338}"/>
              </a:ext>
            </a:extLst>
          </p:cNvPr>
          <p:cNvSpPr txBox="1"/>
          <p:nvPr userDrawn="1"/>
        </p:nvSpPr>
        <p:spPr>
          <a:xfrm>
            <a:off x="8816692" y="6541062"/>
            <a:ext cx="3313659" cy="215444"/>
          </a:xfrm>
          <a:prstGeom prst="rect">
            <a:avLst/>
          </a:prstGeom>
          <a:noFill/>
        </p:spPr>
        <p:txBody>
          <a:bodyPr wrap="square" rtlCol="0">
            <a:spAutoFit/>
          </a:bodyPr>
          <a:lstStyle/>
          <a:p>
            <a:pPr algn="r"/>
            <a:r>
              <a:rPr lang="en-GB" sz="800" b="1" i="0" kern="1200" dirty="0">
                <a:solidFill>
                  <a:schemeClr val="tx1"/>
                </a:solidFill>
                <a:effectLst/>
                <a:latin typeface="Arial" panose="020B0604020202020204" pitchFamily="34" charset="0"/>
                <a:ea typeface="+mn-ea"/>
                <a:cs typeface="Arial" panose="020B0604020202020204" pitchFamily="34" charset="0"/>
              </a:rPr>
              <a:t>© Copyright 2022 Socitm Advisory Limited</a:t>
            </a:r>
          </a:p>
        </p:txBody>
      </p:sp>
      <p:pic>
        <p:nvPicPr>
          <p:cNvPr id="4" name="Picture 3" descr="Shape&#10;&#10;Description automatically generated with low confidence">
            <a:extLst>
              <a:ext uri="{FF2B5EF4-FFF2-40B4-BE49-F238E27FC236}">
                <a16:creationId xmlns:a16="http://schemas.microsoft.com/office/drawing/2014/main" id="{889D2050-2B40-7147-B31A-91F7E8B6CA63}"/>
              </a:ext>
            </a:extLst>
          </p:cNvPr>
          <p:cNvPicPr>
            <a:picLocks noChangeAspect="1"/>
          </p:cNvPicPr>
          <p:nvPr userDrawn="1"/>
        </p:nvPicPr>
        <p:blipFill>
          <a:blip r:embed="rId5"/>
          <a:stretch>
            <a:fillRect/>
          </a:stretch>
        </p:blipFill>
        <p:spPr>
          <a:xfrm>
            <a:off x="0" y="0"/>
            <a:ext cx="12192000" cy="6889053"/>
          </a:xfrm>
          <a:prstGeom prst="rect">
            <a:avLst/>
          </a:prstGeom>
        </p:spPr>
      </p:pic>
    </p:spTree>
    <p:extLst>
      <p:ext uri="{BB962C8B-B14F-4D97-AF65-F5344CB8AC3E}">
        <p14:creationId xmlns:p14="http://schemas.microsoft.com/office/powerpoint/2010/main" val="126579290"/>
      </p:ext>
    </p:extLst>
  </p:cSld>
  <p:clrMap bg1="lt1" tx1="dk1" bg2="lt2" tx2="dk2" accent1="accent1" accent2="accent2" accent3="accent3" accent4="accent4" accent5="accent5" accent6="accent6" hlink="hlink" folHlink="folHlink"/>
  <p:sldLayoutIdLst>
    <p:sldLayoutId id="2147483729" r:id="rId1"/>
    <p:sldLayoutId id="2147483730"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hyperlink" Target="https://www.advisory.socitm.net/adultsocialcareterminology" TargetMode="External"/><Relationship Id="rId2" Type="http://schemas.openxmlformats.org/officeDocument/2006/relationships/image" Target="../media/image26.png"/><Relationship Id="rId1" Type="http://schemas.openxmlformats.org/officeDocument/2006/relationships/slideLayout" Target="../slideLayouts/slideLayout7.xml"/><Relationship Id="rId4" Type="http://schemas.openxmlformats.org/officeDocument/2006/relationships/hyperlink" Target="mailto:ben.bennetts@socitm.net"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25.svg"/><Relationship Id="rId3" Type="http://schemas.openxmlformats.org/officeDocument/2006/relationships/image" Target="../media/image15.svg"/><Relationship Id="rId7" Type="http://schemas.openxmlformats.org/officeDocument/2006/relationships/image" Target="../media/image19.svg"/><Relationship Id="rId12" Type="http://schemas.openxmlformats.org/officeDocument/2006/relationships/image" Target="../media/image24.png"/><Relationship Id="rId2" Type="http://schemas.openxmlformats.org/officeDocument/2006/relationships/image" Target="../media/image14.png"/><Relationship Id="rId1" Type="http://schemas.openxmlformats.org/officeDocument/2006/relationships/slideLayout" Target="../slideLayouts/slideLayout8.xml"/><Relationship Id="rId6" Type="http://schemas.openxmlformats.org/officeDocument/2006/relationships/image" Target="../media/image18.png"/><Relationship Id="rId11" Type="http://schemas.openxmlformats.org/officeDocument/2006/relationships/image" Target="../media/image23.svg"/><Relationship Id="rId5" Type="http://schemas.openxmlformats.org/officeDocument/2006/relationships/image" Target="../media/image17.sv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svg"/></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person, person, indoor&#10;&#10;Description automatically generated">
            <a:extLst>
              <a:ext uri="{FF2B5EF4-FFF2-40B4-BE49-F238E27FC236}">
                <a16:creationId xmlns:a16="http://schemas.microsoft.com/office/drawing/2014/main" id="{0363F91F-74F1-E80A-0CAC-69B5587EAD45}"/>
              </a:ext>
            </a:extLst>
          </p:cNvPr>
          <p:cNvPicPr>
            <a:picLocks noChangeAspect="1"/>
          </p:cNvPicPr>
          <p:nvPr/>
        </p:nvPicPr>
        <p:blipFill>
          <a:blip r:embed="rId2"/>
          <a:stretch>
            <a:fillRect/>
          </a:stretch>
        </p:blipFill>
        <p:spPr>
          <a:xfrm>
            <a:off x="381" y="0"/>
            <a:ext cx="12191237" cy="6858000"/>
          </a:xfrm>
          <a:prstGeom prst="rect">
            <a:avLst/>
          </a:prstGeom>
        </p:spPr>
      </p:pic>
      <p:sp>
        <p:nvSpPr>
          <p:cNvPr id="10" name="Text Placeholder 1">
            <a:extLst>
              <a:ext uri="{FF2B5EF4-FFF2-40B4-BE49-F238E27FC236}">
                <a16:creationId xmlns:a16="http://schemas.microsoft.com/office/drawing/2014/main" id="{611E6A9D-3CF6-7F8C-EA97-770F7DD66494}"/>
              </a:ext>
            </a:extLst>
          </p:cNvPr>
          <p:cNvSpPr>
            <a:spLocks noGrp="1"/>
          </p:cNvSpPr>
          <p:nvPr>
            <p:ph type="body" sz="quarter" idx="11"/>
          </p:nvPr>
        </p:nvSpPr>
        <p:spPr>
          <a:xfrm>
            <a:off x="478014" y="1540548"/>
            <a:ext cx="3762291" cy="1290638"/>
          </a:xfrm>
        </p:spPr>
        <p:txBody>
          <a:bodyPr/>
          <a:lstStyle/>
          <a:p>
            <a:r>
              <a:rPr lang="en-GB" sz="3200" dirty="0">
                <a:latin typeface="+mn-lt"/>
              </a:rPr>
              <a:t>Adult Social Care terminology – stakeholder engagement </a:t>
            </a:r>
          </a:p>
        </p:txBody>
      </p:sp>
      <p:sp>
        <p:nvSpPr>
          <p:cNvPr id="7" name="Text Placeholder 6">
            <a:extLst>
              <a:ext uri="{FF2B5EF4-FFF2-40B4-BE49-F238E27FC236}">
                <a16:creationId xmlns:a16="http://schemas.microsoft.com/office/drawing/2014/main" id="{70B9425F-C196-15D1-B777-761626AD9809}"/>
              </a:ext>
            </a:extLst>
          </p:cNvPr>
          <p:cNvSpPr>
            <a:spLocks noGrp="1"/>
          </p:cNvSpPr>
          <p:nvPr>
            <p:ph type="body" sz="quarter" idx="12"/>
          </p:nvPr>
        </p:nvSpPr>
        <p:spPr>
          <a:xfrm>
            <a:off x="478015" y="3697132"/>
            <a:ext cx="3543480" cy="823912"/>
          </a:xfrm>
        </p:spPr>
        <p:txBody>
          <a:bodyPr/>
          <a:lstStyle/>
          <a:p>
            <a:r>
              <a:rPr lang="en-GB" sz="2000" dirty="0" err="1">
                <a:latin typeface="+mn-lt"/>
              </a:rPr>
              <a:t>TechUK</a:t>
            </a:r>
            <a:r>
              <a:rPr lang="en-GB" sz="2000" dirty="0">
                <a:latin typeface="+mn-lt"/>
              </a:rPr>
              <a:t> Social Care Working Group</a:t>
            </a:r>
          </a:p>
          <a:p>
            <a:r>
              <a:rPr lang="en-GB" sz="2000" dirty="0">
                <a:latin typeface="+mn-lt"/>
              </a:rPr>
              <a:t>5 July 2022</a:t>
            </a:r>
          </a:p>
        </p:txBody>
      </p:sp>
      <p:sp>
        <p:nvSpPr>
          <p:cNvPr id="14" name="Text Placeholder 13">
            <a:extLst>
              <a:ext uri="{FF2B5EF4-FFF2-40B4-BE49-F238E27FC236}">
                <a16:creationId xmlns:a16="http://schemas.microsoft.com/office/drawing/2014/main" id="{8366ED80-BEFB-F61D-A40D-D014DA1B9106}"/>
              </a:ext>
            </a:extLst>
          </p:cNvPr>
          <p:cNvSpPr>
            <a:spLocks noGrp="1"/>
          </p:cNvSpPr>
          <p:nvPr>
            <p:ph type="body" sz="quarter" idx="13"/>
          </p:nvPr>
        </p:nvSpPr>
        <p:spPr>
          <a:xfrm>
            <a:off x="478014" y="5268969"/>
            <a:ext cx="5287963" cy="860425"/>
          </a:xfrm>
        </p:spPr>
        <p:txBody>
          <a:bodyPr/>
          <a:lstStyle/>
          <a:p>
            <a:r>
              <a:rPr lang="en-GB" dirty="0">
                <a:latin typeface="+mn-lt"/>
              </a:rPr>
              <a:t>Ben Bennetts, Consultant</a:t>
            </a:r>
          </a:p>
        </p:txBody>
      </p:sp>
    </p:spTree>
    <p:extLst>
      <p:ext uri="{BB962C8B-B14F-4D97-AF65-F5344CB8AC3E}">
        <p14:creationId xmlns:p14="http://schemas.microsoft.com/office/powerpoint/2010/main" val="41208351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4BD3A42-59B5-DD72-C6E2-5C8201572249}"/>
              </a:ext>
            </a:extLst>
          </p:cNvPr>
          <p:cNvPicPr>
            <a:picLocks noChangeAspect="1"/>
          </p:cNvPicPr>
          <p:nvPr/>
        </p:nvPicPr>
        <p:blipFill>
          <a:blip r:embed="rId2"/>
          <a:stretch>
            <a:fillRect/>
          </a:stretch>
        </p:blipFill>
        <p:spPr>
          <a:xfrm>
            <a:off x="4116673" y="0"/>
            <a:ext cx="3958653" cy="6858000"/>
          </a:xfrm>
          <a:prstGeom prst="rect">
            <a:avLst/>
          </a:prstGeom>
          <a:ln>
            <a:noFill/>
          </a:ln>
          <a:effectLst>
            <a:softEdge rad="112500"/>
          </a:effectLst>
        </p:spPr>
      </p:pic>
      <p:sp>
        <p:nvSpPr>
          <p:cNvPr id="6" name="TextBox 5">
            <a:extLst>
              <a:ext uri="{FF2B5EF4-FFF2-40B4-BE49-F238E27FC236}">
                <a16:creationId xmlns:a16="http://schemas.microsoft.com/office/drawing/2014/main" id="{EF9123CB-09B9-110C-DA38-78AD272E04CC}"/>
              </a:ext>
            </a:extLst>
          </p:cNvPr>
          <p:cNvSpPr txBox="1"/>
          <p:nvPr/>
        </p:nvSpPr>
        <p:spPr>
          <a:xfrm>
            <a:off x="504356" y="3992724"/>
            <a:ext cx="5955989" cy="369332"/>
          </a:xfrm>
          <a:prstGeom prst="rect">
            <a:avLst/>
          </a:prstGeom>
          <a:noFill/>
        </p:spPr>
        <p:txBody>
          <a:bodyPr wrap="none" rtlCol="0">
            <a:spAutoFit/>
          </a:bodyPr>
          <a:lstStyle/>
          <a:p>
            <a:r>
              <a:rPr lang="en-GB" dirty="0">
                <a:solidFill>
                  <a:srgbClr val="EA4D55"/>
                </a:solidFill>
                <a:latin typeface="Calibri" panose="020F0502020204030204" pitchFamily="34" charset="0"/>
                <a:cs typeface="Calibri" panose="020F0502020204030204" pitchFamily="34" charset="0"/>
                <a:hlinkClick r:id="rId3"/>
              </a:rPr>
              <a:t>https://www.advisory.socitm.net/adultsocialcareterminology</a:t>
            </a:r>
            <a:r>
              <a:rPr lang="en-GB" dirty="0">
                <a:solidFill>
                  <a:srgbClr val="EA4D55"/>
                </a:solidFill>
                <a:latin typeface="Calibri" panose="020F0502020204030204" pitchFamily="34" charset="0"/>
                <a:cs typeface="Calibri" panose="020F0502020204030204" pitchFamily="34" charset="0"/>
              </a:rPr>
              <a:t> </a:t>
            </a:r>
          </a:p>
        </p:txBody>
      </p:sp>
      <p:sp>
        <p:nvSpPr>
          <p:cNvPr id="4" name="TextBox 3">
            <a:extLst>
              <a:ext uri="{FF2B5EF4-FFF2-40B4-BE49-F238E27FC236}">
                <a16:creationId xmlns:a16="http://schemas.microsoft.com/office/drawing/2014/main" id="{5222790D-1B74-D6B5-270D-F5DECF979721}"/>
              </a:ext>
            </a:extLst>
          </p:cNvPr>
          <p:cNvSpPr txBox="1"/>
          <p:nvPr/>
        </p:nvSpPr>
        <p:spPr>
          <a:xfrm>
            <a:off x="9127910" y="4871364"/>
            <a:ext cx="2690866" cy="369332"/>
          </a:xfrm>
          <a:prstGeom prst="rect">
            <a:avLst/>
          </a:prstGeom>
          <a:noFill/>
        </p:spPr>
        <p:txBody>
          <a:bodyPr wrap="none" rtlCol="0">
            <a:spAutoFit/>
          </a:bodyPr>
          <a:lstStyle/>
          <a:p>
            <a:pPr algn="r"/>
            <a:r>
              <a:rPr lang="en-GB" dirty="0">
                <a:solidFill>
                  <a:srgbClr val="EA4D55"/>
                </a:solidFill>
                <a:latin typeface="Calibri" panose="020F0502020204030204" pitchFamily="34" charset="0"/>
                <a:cs typeface="Calibri" panose="020F0502020204030204" pitchFamily="34" charset="0"/>
                <a:hlinkClick r:id="rId4"/>
              </a:rPr>
              <a:t>ben.bennetts@socitm.net</a:t>
            </a:r>
            <a:r>
              <a:rPr lang="en-GB" dirty="0">
                <a:solidFill>
                  <a:srgbClr val="EA4D55"/>
                </a:solidFill>
                <a:latin typeface="Calibri" panose="020F0502020204030204" pitchFamily="34" charset="0"/>
                <a:cs typeface="Calibri" panose="020F0502020204030204" pitchFamily="34" charset="0"/>
              </a:rPr>
              <a:t> </a:t>
            </a:r>
          </a:p>
        </p:txBody>
      </p:sp>
    </p:spTree>
    <p:extLst>
      <p:ext uri="{BB962C8B-B14F-4D97-AF65-F5344CB8AC3E}">
        <p14:creationId xmlns:p14="http://schemas.microsoft.com/office/powerpoint/2010/main" val="24956707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Arrow: Quad 8">
            <a:extLst>
              <a:ext uri="{FF2B5EF4-FFF2-40B4-BE49-F238E27FC236}">
                <a16:creationId xmlns:a16="http://schemas.microsoft.com/office/drawing/2014/main" id="{B20D0EBC-EF96-615E-F9FE-4699F393665D}"/>
              </a:ext>
            </a:extLst>
          </p:cNvPr>
          <p:cNvSpPr/>
          <p:nvPr/>
        </p:nvSpPr>
        <p:spPr>
          <a:xfrm>
            <a:off x="2657175" y="1002525"/>
            <a:ext cx="6877644" cy="5464563"/>
          </a:xfrm>
          <a:prstGeom prst="quadArrow">
            <a:avLst>
              <a:gd name="adj1" fmla="val 2000"/>
              <a:gd name="adj2" fmla="val 4000"/>
              <a:gd name="adj3" fmla="val 5000"/>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3" name="Title 2">
            <a:extLst>
              <a:ext uri="{FF2B5EF4-FFF2-40B4-BE49-F238E27FC236}">
                <a16:creationId xmlns:a16="http://schemas.microsoft.com/office/drawing/2014/main" id="{198BD77C-B9A8-B3B1-F2EC-9094C4D5CF8B}"/>
              </a:ext>
            </a:extLst>
          </p:cNvPr>
          <p:cNvSpPr>
            <a:spLocks noGrp="1"/>
          </p:cNvSpPr>
          <p:nvPr>
            <p:ph type="title"/>
          </p:nvPr>
        </p:nvSpPr>
        <p:spPr/>
        <p:txBody>
          <a:bodyPr/>
          <a:lstStyle/>
          <a:p>
            <a:r>
              <a:rPr lang="en-GB" dirty="0">
                <a:latin typeface="Calibri" panose="020F0502020204030204" pitchFamily="34" charset="0"/>
                <a:cs typeface="Calibri" panose="020F0502020204030204" pitchFamily="34" charset="0"/>
              </a:rPr>
              <a:t>What could a terminology product do?</a:t>
            </a:r>
          </a:p>
        </p:txBody>
      </p:sp>
      <p:sp>
        <p:nvSpPr>
          <p:cNvPr id="12" name="Freeform: Shape 11">
            <a:extLst>
              <a:ext uri="{FF2B5EF4-FFF2-40B4-BE49-F238E27FC236}">
                <a16:creationId xmlns:a16="http://schemas.microsoft.com/office/drawing/2014/main" id="{6EA9F0D6-9114-44FA-368D-B2B520ABCAB0}"/>
              </a:ext>
            </a:extLst>
          </p:cNvPr>
          <p:cNvSpPr/>
          <p:nvPr/>
        </p:nvSpPr>
        <p:spPr>
          <a:xfrm>
            <a:off x="2884320" y="1320409"/>
            <a:ext cx="3015477" cy="2185825"/>
          </a:xfrm>
          <a:custGeom>
            <a:avLst/>
            <a:gdLst>
              <a:gd name="connsiteX0" fmla="*/ 0 w 3015477"/>
              <a:gd name="connsiteY0" fmla="*/ 364311 h 2185825"/>
              <a:gd name="connsiteX1" fmla="*/ 364311 w 3015477"/>
              <a:gd name="connsiteY1" fmla="*/ 0 h 2185825"/>
              <a:gd name="connsiteX2" fmla="*/ 2651166 w 3015477"/>
              <a:gd name="connsiteY2" fmla="*/ 0 h 2185825"/>
              <a:gd name="connsiteX3" fmla="*/ 3015477 w 3015477"/>
              <a:gd name="connsiteY3" fmla="*/ 364311 h 2185825"/>
              <a:gd name="connsiteX4" fmla="*/ 3015477 w 3015477"/>
              <a:gd name="connsiteY4" fmla="*/ 1821514 h 2185825"/>
              <a:gd name="connsiteX5" fmla="*/ 2651166 w 3015477"/>
              <a:gd name="connsiteY5" fmla="*/ 2185825 h 2185825"/>
              <a:gd name="connsiteX6" fmla="*/ 364311 w 3015477"/>
              <a:gd name="connsiteY6" fmla="*/ 2185825 h 2185825"/>
              <a:gd name="connsiteX7" fmla="*/ 0 w 3015477"/>
              <a:gd name="connsiteY7" fmla="*/ 1821514 h 2185825"/>
              <a:gd name="connsiteX8" fmla="*/ 0 w 3015477"/>
              <a:gd name="connsiteY8" fmla="*/ 364311 h 21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15477" h="2185825">
                <a:moveTo>
                  <a:pt x="0" y="364311"/>
                </a:moveTo>
                <a:cubicBezTo>
                  <a:pt x="0" y="163108"/>
                  <a:pt x="163108" y="0"/>
                  <a:pt x="364311" y="0"/>
                </a:cubicBezTo>
                <a:lnTo>
                  <a:pt x="2651166" y="0"/>
                </a:lnTo>
                <a:cubicBezTo>
                  <a:pt x="2852369" y="0"/>
                  <a:pt x="3015477" y="163108"/>
                  <a:pt x="3015477" y="364311"/>
                </a:cubicBezTo>
                <a:lnTo>
                  <a:pt x="3015477" y="1821514"/>
                </a:lnTo>
                <a:cubicBezTo>
                  <a:pt x="3015477" y="2022717"/>
                  <a:pt x="2852369" y="2185825"/>
                  <a:pt x="2651166" y="2185825"/>
                </a:cubicBezTo>
                <a:lnTo>
                  <a:pt x="364311" y="2185825"/>
                </a:lnTo>
                <a:cubicBezTo>
                  <a:pt x="163108" y="2185825"/>
                  <a:pt x="0" y="2022717"/>
                  <a:pt x="0" y="1821514"/>
                </a:cubicBezTo>
                <a:lnTo>
                  <a:pt x="0" y="364311"/>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5283" tIns="175283" rIns="175283" bIns="175283" numCol="1" spcCol="1270" anchor="t" anchorCtr="0">
            <a:noAutofit/>
          </a:bodyPr>
          <a:lstStyle/>
          <a:p>
            <a:pPr marL="0" lvl="0" indent="0" algn="l" defTabSz="800100">
              <a:lnSpc>
                <a:spcPct val="90000"/>
              </a:lnSpc>
              <a:spcBef>
                <a:spcPct val="0"/>
              </a:spcBef>
              <a:spcAft>
                <a:spcPct val="35000"/>
              </a:spcAft>
              <a:buNone/>
            </a:pPr>
            <a:r>
              <a:rPr lang="en-GB" sz="1800" b="1" kern="1200" dirty="0">
                <a:latin typeface="Calibri" panose="020F0502020204030204" pitchFamily="34" charset="0"/>
                <a:cs typeface="Calibri" panose="020F0502020204030204" pitchFamily="34" charset="0"/>
              </a:rPr>
              <a:t>Care provision</a:t>
            </a:r>
          </a:p>
          <a:p>
            <a:pPr marL="144000" marR="0" lvl="0" indent="-144000" algn="l" defTabSz="914400" eaLnBrk="1" fontAlgn="auto" latinLnBrk="0" hangingPunct="1">
              <a:lnSpc>
                <a:spcPct val="90000"/>
              </a:lnSpc>
              <a:spcBef>
                <a:spcPct val="0"/>
              </a:spcBef>
              <a:spcAft>
                <a:spcPts val="300"/>
              </a:spcAft>
              <a:buClrTx/>
              <a:buSzTx/>
              <a:buFont typeface="Arial" panose="020B0604020202020204" pitchFamily="34" charset="0"/>
              <a:buChar char="•"/>
              <a:tabLst/>
              <a:defRPr/>
            </a:pPr>
            <a:r>
              <a:rPr lang="en-GB" sz="1250" kern="1200" dirty="0">
                <a:latin typeface="Calibri" panose="020F0502020204030204" pitchFamily="34" charset="0"/>
                <a:cs typeface="Calibri" panose="020F0502020204030204" pitchFamily="34" charset="0"/>
              </a:rPr>
              <a:t>Make record keeping easier for front line staff</a:t>
            </a:r>
          </a:p>
          <a:p>
            <a:pPr marL="144000" marR="0" lvl="0" indent="-144000" algn="l" defTabSz="914400" eaLnBrk="1" fontAlgn="auto" latinLnBrk="0" hangingPunct="1">
              <a:lnSpc>
                <a:spcPct val="90000"/>
              </a:lnSpc>
              <a:spcBef>
                <a:spcPct val="0"/>
              </a:spcBef>
              <a:spcAft>
                <a:spcPts val="300"/>
              </a:spcAft>
              <a:buClrTx/>
              <a:buSzTx/>
              <a:buFont typeface="Arial" panose="020B0604020202020204" pitchFamily="34" charset="0"/>
              <a:buChar char="•"/>
              <a:tabLst/>
              <a:defRPr/>
            </a:pPr>
            <a:r>
              <a:rPr lang="en-GB" sz="1250" kern="1200" dirty="0">
                <a:latin typeface="Calibri" panose="020F0502020204030204" pitchFamily="34" charset="0"/>
                <a:cs typeface="Calibri" panose="020F0502020204030204" pitchFamily="34" charset="0"/>
              </a:rPr>
              <a:t>Relevant info available to all professionals at the point of care</a:t>
            </a:r>
          </a:p>
          <a:p>
            <a:pPr marL="144000" marR="0" lvl="0" indent="-144000" algn="l" defTabSz="914400" eaLnBrk="1" fontAlgn="auto" latinLnBrk="0" hangingPunct="1">
              <a:lnSpc>
                <a:spcPct val="90000"/>
              </a:lnSpc>
              <a:spcBef>
                <a:spcPct val="0"/>
              </a:spcBef>
              <a:spcAft>
                <a:spcPts val="300"/>
              </a:spcAft>
              <a:buClrTx/>
              <a:buSzTx/>
              <a:buFont typeface="Arial" panose="020B0604020202020204" pitchFamily="34" charset="0"/>
              <a:buChar char="•"/>
              <a:tabLst/>
              <a:defRPr/>
            </a:pPr>
            <a:r>
              <a:rPr lang="en-GB" sz="1250" kern="1200" dirty="0">
                <a:latin typeface="Calibri" panose="020F0502020204030204" pitchFamily="34" charset="0"/>
                <a:cs typeface="Calibri" panose="020F0502020204030204" pitchFamily="34" charset="0"/>
              </a:rPr>
              <a:t>Support the quality and effectiveness of the care provided to an individual</a:t>
            </a:r>
          </a:p>
          <a:p>
            <a:pPr marL="144000" lvl="1" indent="-144000" algn="l" defTabSz="555625">
              <a:lnSpc>
                <a:spcPct val="90000"/>
              </a:lnSpc>
              <a:spcBef>
                <a:spcPct val="0"/>
              </a:spcBef>
              <a:spcAft>
                <a:spcPts val="300"/>
              </a:spcAft>
              <a:buChar char="•"/>
            </a:pPr>
            <a:r>
              <a:rPr lang="en-GB" sz="1250" kern="1200" dirty="0">
                <a:latin typeface="Calibri" panose="020F0502020204030204" pitchFamily="34" charset="0"/>
                <a:cs typeface="Calibri" panose="020F0502020204030204" pitchFamily="34" charset="0"/>
              </a:rPr>
              <a:t>Improved transfer of care</a:t>
            </a:r>
          </a:p>
        </p:txBody>
      </p:sp>
      <p:sp>
        <p:nvSpPr>
          <p:cNvPr id="15" name="Freeform: Shape 14">
            <a:extLst>
              <a:ext uri="{FF2B5EF4-FFF2-40B4-BE49-F238E27FC236}">
                <a16:creationId xmlns:a16="http://schemas.microsoft.com/office/drawing/2014/main" id="{AE03909A-8FD2-028B-0E8B-297719CCC532}"/>
              </a:ext>
            </a:extLst>
          </p:cNvPr>
          <p:cNvSpPr/>
          <p:nvPr/>
        </p:nvSpPr>
        <p:spPr>
          <a:xfrm>
            <a:off x="6289891" y="1339054"/>
            <a:ext cx="3016810" cy="2185825"/>
          </a:xfrm>
          <a:custGeom>
            <a:avLst/>
            <a:gdLst>
              <a:gd name="connsiteX0" fmla="*/ 0 w 3016810"/>
              <a:gd name="connsiteY0" fmla="*/ 364311 h 2185825"/>
              <a:gd name="connsiteX1" fmla="*/ 364311 w 3016810"/>
              <a:gd name="connsiteY1" fmla="*/ 0 h 2185825"/>
              <a:gd name="connsiteX2" fmla="*/ 2652499 w 3016810"/>
              <a:gd name="connsiteY2" fmla="*/ 0 h 2185825"/>
              <a:gd name="connsiteX3" fmla="*/ 3016810 w 3016810"/>
              <a:gd name="connsiteY3" fmla="*/ 364311 h 2185825"/>
              <a:gd name="connsiteX4" fmla="*/ 3016810 w 3016810"/>
              <a:gd name="connsiteY4" fmla="*/ 1821514 h 2185825"/>
              <a:gd name="connsiteX5" fmla="*/ 2652499 w 3016810"/>
              <a:gd name="connsiteY5" fmla="*/ 2185825 h 2185825"/>
              <a:gd name="connsiteX6" fmla="*/ 364311 w 3016810"/>
              <a:gd name="connsiteY6" fmla="*/ 2185825 h 2185825"/>
              <a:gd name="connsiteX7" fmla="*/ 0 w 3016810"/>
              <a:gd name="connsiteY7" fmla="*/ 1821514 h 2185825"/>
              <a:gd name="connsiteX8" fmla="*/ 0 w 3016810"/>
              <a:gd name="connsiteY8" fmla="*/ 364311 h 21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16810" h="2185825">
                <a:moveTo>
                  <a:pt x="0" y="364311"/>
                </a:moveTo>
                <a:cubicBezTo>
                  <a:pt x="0" y="163108"/>
                  <a:pt x="163108" y="0"/>
                  <a:pt x="364311" y="0"/>
                </a:cubicBezTo>
                <a:lnTo>
                  <a:pt x="2652499" y="0"/>
                </a:lnTo>
                <a:cubicBezTo>
                  <a:pt x="2853702" y="0"/>
                  <a:pt x="3016810" y="163108"/>
                  <a:pt x="3016810" y="364311"/>
                </a:cubicBezTo>
                <a:lnTo>
                  <a:pt x="3016810" y="1821514"/>
                </a:lnTo>
                <a:cubicBezTo>
                  <a:pt x="3016810" y="2022717"/>
                  <a:pt x="2853702" y="2185825"/>
                  <a:pt x="2652499" y="2185825"/>
                </a:cubicBezTo>
                <a:lnTo>
                  <a:pt x="364311" y="2185825"/>
                </a:lnTo>
                <a:cubicBezTo>
                  <a:pt x="163108" y="2185825"/>
                  <a:pt x="0" y="2022717"/>
                  <a:pt x="0" y="1821514"/>
                </a:cubicBezTo>
                <a:lnTo>
                  <a:pt x="0" y="364311"/>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6233" tIns="156233" rIns="156233" bIns="156233" numCol="1" spcCol="1270" anchor="t" anchorCtr="0">
            <a:noAutofit/>
          </a:bodyPr>
          <a:lstStyle/>
          <a:p>
            <a:pPr marL="0" lvl="0" indent="0" algn="l" defTabSz="844550">
              <a:lnSpc>
                <a:spcPct val="90000"/>
              </a:lnSpc>
              <a:spcBef>
                <a:spcPct val="0"/>
              </a:spcBef>
              <a:spcAft>
                <a:spcPct val="35000"/>
              </a:spcAft>
              <a:buNone/>
            </a:pPr>
            <a:r>
              <a:rPr lang="en-GB" sz="1900" b="1" kern="1200" dirty="0">
                <a:latin typeface="Calibri" panose="020F0502020204030204" pitchFamily="34" charset="0"/>
                <a:cs typeface="Calibri" panose="020F0502020204030204" pitchFamily="34" charset="0"/>
              </a:rPr>
              <a:t>Service management</a:t>
            </a:r>
          </a:p>
          <a:p>
            <a:pPr marL="144000" lvl="1" indent="-144000" algn="l" defTabSz="555625">
              <a:lnSpc>
                <a:spcPct val="90000"/>
              </a:lnSpc>
              <a:spcBef>
                <a:spcPct val="0"/>
              </a:spcBef>
              <a:spcAft>
                <a:spcPts val="300"/>
              </a:spcAft>
              <a:buChar char="•"/>
            </a:pPr>
            <a:r>
              <a:rPr lang="en-GB" sz="1250" kern="1200" dirty="0">
                <a:solidFill>
                  <a:srgbClr val="FFFFFF"/>
                </a:solidFill>
                <a:latin typeface="Calibri" panose="020F0502020204030204" pitchFamily="34" charset="0"/>
                <a:ea typeface="+mn-ea"/>
                <a:cs typeface="Calibri" panose="020F0502020204030204" pitchFamily="34" charset="0"/>
              </a:rPr>
              <a:t>Consistent, clear communication within and between organisations and professions</a:t>
            </a:r>
          </a:p>
          <a:p>
            <a:pPr marL="144000" lvl="1" indent="-144000" algn="l" defTabSz="555625">
              <a:lnSpc>
                <a:spcPct val="90000"/>
              </a:lnSpc>
              <a:spcBef>
                <a:spcPct val="0"/>
              </a:spcBef>
              <a:spcAft>
                <a:spcPts val="300"/>
              </a:spcAft>
              <a:buChar char="•"/>
            </a:pPr>
            <a:r>
              <a:rPr lang="en-GB" sz="1250" kern="1200" dirty="0">
                <a:solidFill>
                  <a:srgbClr val="FFFFFF"/>
                </a:solidFill>
                <a:latin typeface="Calibri" panose="020F0502020204030204" pitchFamily="34" charset="0"/>
                <a:ea typeface="+mn-ea"/>
                <a:cs typeface="Calibri" panose="020F0502020204030204" pitchFamily="34" charset="0"/>
              </a:rPr>
              <a:t>Population health management</a:t>
            </a:r>
          </a:p>
          <a:p>
            <a:pPr marL="144000" lvl="1" indent="-144000" algn="l" defTabSz="555625">
              <a:lnSpc>
                <a:spcPct val="90000"/>
              </a:lnSpc>
              <a:spcBef>
                <a:spcPct val="0"/>
              </a:spcBef>
              <a:spcAft>
                <a:spcPts val="300"/>
              </a:spcAft>
              <a:buChar char="•"/>
            </a:pPr>
            <a:r>
              <a:rPr lang="en-GB" sz="1250" kern="1200" dirty="0">
                <a:solidFill>
                  <a:srgbClr val="FFFFFF"/>
                </a:solidFill>
                <a:latin typeface="Calibri" panose="020F0502020204030204" pitchFamily="34" charset="0"/>
                <a:ea typeface="+mn-ea"/>
                <a:cs typeface="Calibri" panose="020F0502020204030204" pitchFamily="34" charset="0"/>
              </a:rPr>
              <a:t>Support clarity and consistency in procurement documentation</a:t>
            </a:r>
          </a:p>
          <a:p>
            <a:pPr marL="144000" lvl="1" indent="-144000" algn="l" defTabSz="555625">
              <a:lnSpc>
                <a:spcPct val="90000"/>
              </a:lnSpc>
              <a:spcBef>
                <a:spcPct val="0"/>
              </a:spcBef>
              <a:spcAft>
                <a:spcPts val="300"/>
              </a:spcAft>
              <a:buChar char="•"/>
            </a:pPr>
            <a:r>
              <a:rPr lang="en-GB" sz="1250" dirty="0">
                <a:solidFill>
                  <a:srgbClr val="FFFFFF"/>
                </a:solidFill>
                <a:latin typeface="Calibri" panose="020F0502020204030204" pitchFamily="34" charset="0"/>
                <a:cs typeface="Calibri" panose="020F0502020204030204" pitchFamily="34" charset="0"/>
              </a:rPr>
              <a:t>Support for CQC assurance of adult social care</a:t>
            </a:r>
            <a:endParaRPr lang="en-GB" sz="1250" kern="1200" dirty="0">
              <a:solidFill>
                <a:srgbClr val="FFFFFF"/>
              </a:solidFill>
              <a:latin typeface="Calibri" panose="020F0502020204030204" pitchFamily="34" charset="0"/>
              <a:ea typeface="+mn-ea"/>
              <a:cs typeface="Calibri" panose="020F0502020204030204" pitchFamily="34" charset="0"/>
            </a:endParaRPr>
          </a:p>
          <a:p>
            <a:pPr marL="144000" lvl="1" indent="-144000" algn="l" defTabSz="555625">
              <a:lnSpc>
                <a:spcPct val="90000"/>
              </a:lnSpc>
              <a:spcBef>
                <a:spcPct val="0"/>
              </a:spcBef>
              <a:spcAft>
                <a:spcPts val="300"/>
              </a:spcAft>
              <a:buChar char="•"/>
            </a:pPr>
            <a:endParaRPr lang="en-GB" sz="1250" kern="1200" dirty="0">
              <a:solidFill>
                <a:srgbClr val="FFFFFF"/>
              </a:solidFill>
              <a:latin typeface="Calibri" panose="020F0502020204030204" pitchFamily="34" charset="0"/>
              <a:ea typeface="+mn-ea"/>
              <a:cs typeface="Calibri" panose="020F0502020204030204" pitchFamily="34" charset="0"/>
            </a:endParaRPr>
          </a:p>
        </p:txBody>
      </p:sp>
      <p:sp>
        <p:nvSpPr>
          <p:cNvPr id="16" name="Freeform: Shape 15">
            <a:extLst>
              <a:ext uri="{FF2B5EF4-FFF2-40B4-BE49-F238E27FC236}">
                <a16:creationId xmlns:a16="http://schemas.microsoft.com/office/drawing/2014/main" id="{DF6A22E8-3F41-23D7-BBA2-3553765EA609}"/>
              </a:ext>
            </a:extLst>
          </p:cNvPr>
          <p:cNvSpPr/>
          <p:nvPr/>
        </p:nvSpPr>
        <p:spPr>
          <a:xfrm>
            <a:off x="2883544" y="3926066"/>
            <a:ext cx="3016810" cy="2185825"/>
          </a:xfrm>
          <a:custGeom>
            <a:avLst/>
            <a:gdLst>
              <a:gd name="connsiteX0" fmla="*/ 0 w 3016810"/>
              <a:gd name="connsiteY0" fmla="*/ 364311 h 2185825"/>
              <a:gd name="connsiteX1" fmla="*/ 364311 w 3016810"/>
              <a:gd name="connsiteY1" fmla="*/ 0 h 2185825"/>
              <a:gd name="connsiteX2" fmla="*/ 2652499 w 3016810"/>
              <a:gd name="connsiteY2" fmla="*/ 0 h 2185825"/>
              <a:gd name="connsiteX3" fmla="*/ 3016810 w 3016810"/>
              <a:gd name="connsiteY3" fmla="*/ 364311 h 2185825"/>
              <a:gd name="connsiteX4" fmla="*/ 3016810 w 3016810"/>
              <a:gd name="connsiteY4" fmla="*/ 1821514 h 2185825"/>
              <a:gd name="connsiteX5" fmla="*/ 2652499 w 3016810"/>
              <a:gd name="connsiteY5" fmla="*/ 2185825 h 2185825"/>
              <a:gd name="connsiteX6" fmla="*/ 364311 w 3016810"/>
              <a:gd name="connsiteY6" fmla="*/ 2185825 h 2185825"/>
              <a:gd name="connsiteX7" fmla="*/ 0 w 3016810"/>
              <a:gd name="connsiteY7" fmla="*/ 1821514 h 2185825"/>
              <a:gd name="connsiteX8" fmla="*/ 0 w 3016810"/>
              <a:gd name="connsiteY8" fmla="*/ 364311 h 21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16810" h="2185825">
                <a:moveTo>
                  <a:pt x="0" y="364311"/>
                </a:moveTo>
                <a:cubicBezTo>
                  <a:pt x="0" y="163108"/>
                  <a:pt x="163108" y="0"/>
                  <a:pt x="364311" y="0"/>
                </a:cubicBezTo>
                <a:lnTo>
                  <a:pt x="2652499" y="0"/>
                </a:lnTo>
                <a:cubicBezTo>
                  <a:pt x="2853702" y="0"/>
                  <a:pt x="3016810" y="163108"/>
                  <a:pt x="3016810" y="364311"/>
                </a:cubicBezTo>
                <a:lnTo>
                  <a:pt x="3016810" y="1821514"/>
                </a:lnTo>
                <a:cubicBezTo>
                  <a:pt x="3016810" y="2022717"/>
                  <a:pt x="2853702" y="2185825"/>
                  <a:pt x="2652499" y="2185825"/>
                </a:cubicBezTo>
                <a:lnTo>
                  <a:pt x="364311" y="2185825"/>
                </a:lnTo>
                <a:cubicBezTo>
                  <a:pt x="163108" y="2185825"/>
                  <a:pt x="0" y="2022717"/>
                  <a:pt x="0" y="1821514"/>
                </a:cubicBezTo>
                <a:lnTo>
                  <a:pt x="0" y="364311"/>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6233" tIns="156233" rIns="156233" bIns="156233" numCol="1" spcCol="1270" anchor="t" anchorCtr="0">
            <a:noAutofit/>
          </a:bodyPr>
          <a:lstStyle/>
          <a:p>
            <a:pPr marL="0" lvl="0" indent="0" algn="l" defTabSz="755650">
              <a:lnSpc>
                <a:spcPct val="90000"/>
              </a:lnSpc>
              <a:spcBef>
                <a:spcPct val="0"/>
              </a:spcBef>
              <a:spcAft>
                <a:spcPct val="35000"/>
              </a:spcAft>
              <a:buNone/>
            </a:pPr>
            <a:r>
              <a:rPr lang="en-GB" sz="1700" b="1" kern="1200" dirty="0">
                <a:latin typeface="Calibri" panose="020F0502020204030204" pitchFamily="34" charset="0"/>
                <a:cs typeface="Calibri" panose="020F0502020204030204" pitchFamily="34" charset="0"/>
              </a:rPr>
              <a:t>Managing personal information</a:t>
            </a:r>
          </a:p>
          <a:p>
            <a:pPr marL="144000" lvl="1" indent="-144000" algn="l" defTabSz="555625">
              <a:lnSpc>
                <a:spcPct val="90000"/>
              </a:lnSpc>
              <a:spcBef>
                <a:spcPct val="0"/>
              </a:spcBef>
              <a:spcAft>
                <a:spcPts val="300"/>
              </a:spcAft>
              <a:buChar char="•"/>
            </a:pPr>
            <a:r>
              <a:rPr lang="en-GB" sz="1250" kern="1200" dirty="0">
                <a:solidFill>
                  <a:srgbClr val="FFFFFF"/>
                </a:solidFill>
                <a:latin typeface="Calibri" panose="020F0502020204030204" pitchFamily="34" charset="0"/>
                <a:ea typeface="+mn-ea"/>
                <a:cs typeface="Calibri" panose="020F0502020204030204" pitchFamily="34" charset="0"/>
              </a:rPr>
              <a:t>Enable individuals’ information to be shared and understood by the people who care for them – </a:t>
            </a:r>
            <a:r>
              <a:rPr lang="en-GB" sz="1250" kern="1200">
                <a:solidFill>
                  <a:srgbClr val="FFFFFF"/>
                </a:solidFill>
                <a:latin typeface="Calibri" panose="020F0502020204030204" pitchFamily="34" charset="0"/>
                <a:ea typeface="+mn-ea"/>
                <a:cs typeface="Calibri" panose="020F0502020204030204" pitchFamily="34" charset="0"/>
              </a:rPr>
              <a:t>and by the </a:t>
            </a:r>
            <a:r>
              <a:rPr lang="en-GB" sz="1250" kern="1200" dirty="0">
                <a:solidFill>
                  <a:srgbClr val="FFFFFF"/>
                </a:solidFill>
                <a:latin typeface="Calibri" panose="020F0502020204030204" pitchFamily="34" charset="0"/>
                <a:ea typeface="+mn-ea"/>
                <a:cs typeface="Calibri" panose="020F0502020204030204" pitchFamily="34" charset="0"/>
              </a:rPr>
              <a:t>individuals themselves</a:t>
            </a:r>
          </a:p>
          <a:p>
            <a:pPr marL="144000" lvl="1" indent="-144000" algn="l" defTabSz="555625">
              <a:lnSpc>
                <a:spcPct val="90000"/>
              </a:lnSpc>
              <a:spcBef>
                <a:spcPct val="0"/>
              </a:spcBef>
              <a:spcAft>
                <a:spcPts val="300"/>
              </a:spcAft>
              <a:buChar char="•"/>
            </a:pPr>
            <a:r>
              <a:rPr lang="en-GB" sz="1250" kern="1200" dirty="0">
                <a:solidFill>
                  <a:srgbClr val="FFFFFF"/>
                </a:solidFill>
                <a:latin typeface="Calibri" panose="020F0502020204030204" pitchFamily="34" charset="0"/>
                <a:ea typeface="+mn-ea"/>
                <a:cs typeface="Calibri" panose="020F0502020204030204" pitchFamily="34" charset="0"/>
              </a:rPr>
              <a:t>Support Shared Care Records, Care Accounts, and other tools for managing personal information</a:t>
            </a:r>
          </a:p>
        </p:txBody>
      </p:sp>
      <p:sp>
        <p:nvSpPr>
          <p:cNvPr id="17" name="Freeform: Shape 16">
            <a:extLst>
              <a:ext uri="{FF2B5EF4-FFF2-40B4-BE49-F238E27FC236}">
                <a16:creationId xmlns:a16="http://schemas.microsoft.com/office/drawing/2014/main" id="{25820AF1-B3FA-9498-3489-9DCD69A6BA2B}"/>
              </a:ext>
            </a:extLst>
          </p:cNvPr>
          <p:cNvSpPr/>
          <p:nvPr/>
        </p:nvSpPr>
        <p:spPr>
          <a:xfrm>
            <a:off x="6280557" y="3926066"/>
            <a:ext cx="3016810" cy="2185825"/>
          </a:xfrm>
          <a:custGeom>
            <a:avLst/>
            <a:gdLst>
              <a:gd name="connsiteX0" fmla="*/ 0 w 3016810"/>
              <a:gd name="connsiteY0" fmla="*/ 364311 h 2185825"/>
              <a:gd name="connsiteX1" fmla="*/ 364311 w 3016810"/>
              <a:gd name="connsiteY1" fmla="*/ 0 h 2185825"/>
              <a:gd name="connsiteX2" fmla="*/ 2652499 w 3016810"/>
              <a:gd name="connsiteY2" fmla="*/ 0 h 2185825"/>
              <a:gd name="connsiteX3" fmla="*/ 3016810 w 3016810"/>
              <a:gd name="connsiteY3" fmla="*/ 364311 h 2185825"/>
              <a:gd name="connsiteX4" fmla="*/ 3016810 w 3016810"/>
              <a:gd name="connsiteY4" fmla="*/ 1821514 h 2185825"/>
              <a:gd name="connsiteX5" fmla="*/ 2652499 w 3016810"/>
              <a:gd name="connsiteY5" fmla="*/ 2185825 h 2185825"/>
              <a:gd name="connsiteX6" fmla="*/ 364311 w 3016810"/>
              <a:gd name="connsiteY6" fmla="*/ 2185825 h 2185825"/>
              <a:gd name="connsiteX7" fmla="*/ 0 w 3016810"/>
              <a:gd name="connsiteY7" fmla="*/ 1821514 h 2185825"/>
              <a:gd name="connsiteX8" fmla="*/ 0 w 3016810"/>
              <a:gd name="connsiteY8" fmla="*/ 364311 h 21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16810" h="2185825">
                <a:moveTo>
                  <a:pt x="0" y="364311"/>
                </a:moveTo>
                <a:cubicBezTo>
                  <a:pt x="0" y="163108"/>
                  <a:pt x="163108" y="0"/>
                  <a:pt x="364311" y="0"/>
                </a:cubicBezTo>
                <a:lnTo>
                  <a:pt x="2652499" y="0"/>
                </a:lnTo>
                <a:cubicBezTo>
                  <a:pt x="2853702" y="0"/>
                  <a:pt x="3016810" y="163108"/>
                  <a:pt x="3016810" y="364311"/>
                </a:cubicBezTo>
                <a:lnTo>
                  <a:pt x="3016810" y="1821514"/>
                </a:lnTo>
                <a:cubicBezTo>
                  <a:pt x="3016810" y="2022717"/>
                  <a:pt x="2853702" y="2185825"/>
                  <a:pt x="2652499" y="2185825"/>
                </a:cubicBezTo>
                <a:lnTo>
                  <a:pt x="364311" y="2185825"/>
                </a:lnTo>
                <a:cubicBezTo>
                  <a:pt x="163108" y="2185825"/>
                  <a:pt x="0" y="2022717"/>
                  <a:pt x="0" y="1821514"/>
                </a:cubicBezTo>
                <a:lnTo>
                  <a:pt x="0" y="364311"/>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6233" tIns="156233" rIns="156233" bIns="156233" numCol="1" spcCol="1270" anchor="t" anchorCtr="0">
            <a:noAutofit/>
          </a:bodyPr>
          <a:lstStyle/>
          <a:p>
            <a:pPr marL="0" lvl="0" indent="0" algn="l" defTabSz="889000">
              <a:lnSpc>
                <a:spcPct val="90000"/>
              </a:lnSpc>
              <a:spcBef>
                <a:spcPct val="0"/>
              </a:spcBef>
              <a:spcAft>
                <a:spcPct val="35000"/>
              </a:spcAft>
              <a:buNone/>
            </a:pPr>
            <a:r>
              <a:rPr lang="en-GB" sz="2000" b="1" kern="1200" dirty="0">
                <a:latin typeface="Calibri" panose="020F0502020204030204" pitchFamily="34" charset="0"/>
                <a:cs typeface="Calibri" panose="020F0502020204030204" pitchFamily="34" charset="0"/>
              </a:rPr>
              <a:t>Reporting</a:t>
            </a:r>
          </a:p>
          <a:p>
            <a:pPr marL="144000" lvl="1" indent="-144000" algn="l" defTabSz="555625">
              <a:lnSpc>
                <a:spcPct val="90000"/>
              </a:lnSpc>
              <a:spcBef>
                <a:spcPct val="0"/>
              </a:spcBef>
              <a:spcAft>
                <a:spcPts val="300"/>
              </a:spcAft>
              <a:buChar char="•"/>
            </a:pPr>
            <a:r>
              <a:rPr lang="en-GB" sz="1250" kern="1200" dirty="0">
                <a:solidFill>
                  <a:srgbClr val="FFFFFF"/>
                </a:solidFill>
                <a:latin typeface="Calibri" panose="020F0502020204030204" pitchFamily="34" charset="0"/>
                <a:ea typeface="+mn-ea"/>
                <a:cs typeface="Calibri" panose="020F0502020204030204" pitchFamily="34" charset="0"/>
              </a:rPr>
              <a:t>Help to translate operational data into management intelligence and insight</a:t>
            </a:r>
          </a:p>
          <a:p>
            <a:pPr marL="144000" lvl="1" indent="-144000" algn="l" defTabSz="555625">
              <a:lnSpc>
                <a:spcPct val="90000"/>
              </a:lnSpc>
              <a:spcBef>
                <a:spcPct val="0"/>
              </a:spcBef>
              <a:spcAft>
                <a:spcPts val="300"/>
              </a:spcAft>
              <a:buFont typeface="Times New Roman" panose="02020603050405020304" pitchFamily="18" charset="0"/>
              <a:buChar char="•"/>
            </a:pPr>
            <a:r>
              <a:rPr lang="en-GB" sz="1250" kern="1200" dirty="0">
                <a:solidFill>
                  <a:srgbClr val="FFFFFF"/>
                </a:solidFill>
                <a:latin typeface="Calibri" panose="020F0502020204030204" pitchFamily="34" charset="0"/>
                <a:ea typeface="+mn-ea"/>
                <a:cs typeface="Calibri" panose="020F0502020204030204" pitchFamily="34" charset="0"/>
              </a:rPr>
              <a:t>Ensure clarity and consistency in the data reported on nationally</a:t>
            </a:r>
          </a:p>
        </p:txBody>
      </p:sp>
      <p:pic>
        <p:nvPicPr>
          <p:cNvPr id="4" name="Graphic 3" descr="Man with solid fill">
            <a:extLst>
              <a:ext uri="{FF2B5EF4-FFF2-40B4-BE49-F238E27FC236}">
                <a16:creationId xmlns:a16="http://schemas.microsoft.com/office/drawing/2014/main" id="{0ED46F66-8D17-7A62-8358-C9B009D0365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60528" y="4006489"/>
            <a:ext cx="540000" cy="540000"/>
          </a:xfrm>
          <a:prstGeom prst="rect">
            <a:avLst/>
          </a:prstGeom>
        </p:spPr>
      </p:pic>
      <p:pic>
        <p:nvPicPr>
          <p:cNvPr id="11" name="Graphic 10" descr="Woman with solid fill">
            <a:extLst>
              <a:ext uri="{FF2B5EF4-FFF2-40B4-BE49-F238E27FC236}">
                <a16:creationId xmlns:a16="http://schemas.microsoft.com/office/drawing/2014/main" id="{D68C5A6D-E674-E128-1DEC-0030D4F950D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40603" y="3464806"/>
            <a:ext cx="540000" cy="540000"/>
          </a:xfrm>
          <a:prstGeom prst="rect">
            <a:avLst/>
          </a:prstGeom>
        </p:spPr>
      </p:pic>
      <p:pic>
        <p:nvPicPr>
          <p:cNvPr id="13" name="Graphic 12" descr="Gantt Chart with solid fill">
            <a:extLst>
              <a:ext uri="{FF2B5EF4-FFF2-40B4-BE49-F238E27FC236}">
                <a16:creationId xmlns:a16="http://schemas.microsoft.com/office/drawing/2014/main" id="{2FC2A0E2-6DFC-74ED-9B9C-A66EE2E6A14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292267" y="3995170"/>
            <a:ext cx="540000" cy="540000"/>
          </a:xfrm>
          <a:prstGeom prst="rect">
            <a:avLst/>
          </a:prstGeom>
        </p:spPr>
      </p:pic>
      <p:pic>
        <p:nvPicPr>
          <p:cNvPr id="5" name="Graphic 4" descr="Group brainstorm with solid fill">
            <a:extLst>
              <a:ext uri="{FF2B5EF4-FFF2-40B4-BE49-F238E27FC236}">
                <a16:creationId xmlns:a16="http://schemas.microsoft.com/office/drawing/2014/main" id="{BD96546C-183B-D37D-3811-B60BF009E920}"/>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0292267" y="2924806"/>
            <a:ext cx="540000" cy="540000"/>
          </a:xfrm>
          <a:prstGeom prst="rect">
            <a:avLst/>
          </a:prstGeom>
        </p:spPr>
      </p:pic>
      <p:pic>
        <p:nvPicPr>
          <p:cNvPr id="6" name="Graphic 5" descr="Person in wheelchair with solid fill">
            <a:extLst>
              <a:ext uri="{FF2B5EF4-FFF2-40B4-BE49-F238E27FC236}">
                <a16:creationId xmlns:a16="http://schemas.microsoft.com/office/drawing/2014/main" id="{07713DE0-E79C-3B55-F322-14E17B910AAA}"/>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208965" y="3015189"/>
            <a:ext cx="540000" cy="540000"/>
          </a:xfrm>
          <a:prstGeom prst="rect">
            <a:avLst/>
          </a:prstGeom>
        </p:spPr>
      </p:pic>
      <p:pic>
        <p:nvPicPr>
          <p:cNvPr id="10" name="Graphic 9" descr="Group of people with solid fill">
            <a:extLst>
              <a:ext uri="{FF2B5EF4-FFF2-40B4-BE49-F238E27FC236}">
                <a16:creationId xmlns:a16="http://schemas.microsoft.com/office/drawing/2014/main" id="{8D1B7842-28F6-3184-9138-F5F54ED1D1C6}"/>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10770929" y="3492181"/>
            <a:ext cx="540000" cy="540000"/>
          </a:xfrm>
          <a:prstGeom prst="rect">
            <a:avLst/>
          </a:prstGeom>
        </p:spPr>
      </p:pic>
      <p:sp>
        <p:nvSpPr>
          <p:cNvPr id="2" name="Oval 1">
            <a:extLst>
              <a:ext uri="{FF2B5EF4-FFF2-40B4-BE49-F238E27FC236}">
                <a16:creationId xmlns:a16="http://schemas.microsoft.com/office/drawing/2014/main" id="{1CA4819F-A9BC-4DCB-2534-840CA0DF5BDA}"/>
              </a:ext>
            </a:extLst>
          </p:cNvPr>
          <p:cNvSpPr/>
          <p:nvPr/>
        </p:nvSpPr>
        <p:spPr>
          <a:xfrm>
            <a:off x="662473" y="1194318"/>
            <a:ext cx="5887617" cy="5122506"/>
          </a:xfrm>
          <a:prstGeom prst="ellipse">
            <a:avLst/>
          </a:prstGeom>
          <a:noFill/>
          <a:ln w="28575">
            <a:solidFill>
              <a:srgbClr val="EA4D55">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1600" dirty="0">
                <a:solidFill>
                  <a:srgbClr val="EA4D55"/>
                </a:solidFill>
                <a:latin typeface="Calibri" panose="020F0502020204030204" pitchFamily="34" charset="0"/>
                <a:cs typeface="Calibri" panose="020F0502020204030204" pitchFamily="34" charset="0"/>
              </a:rPr>
              <a:t>Focus on the </a:t>
            </a:r>
            <a:r>
              <a:rPr lang="en-GB" sz="1600" b="1" dirty="0">
                <a:solidFill>
                  <a:srgbClr val="EA4D55"/>
                </a:solidFill>
                <a:latin typeface="Calibri" panose="020F0502020204030204" pitchFamily="34" charset="0"/>
                <a:cs typeface="Calibri" panose="020F0502020204030204" pitchFamily="34" charset="0"/>
              </a:rPr>
              <a:t>individual</a:t>
            </a:r>
          </a:p>
        </p:txBody>
      </p:sp>
      <p:sp>
        <p:nvSpPr>
          <p:cNvPr id="14" name="Oval 13">
            <a:extLst>
              <a:ext uri="{FF2B5EF4-FFF2-40B4-BE49-F238E27FC236}">
                <a16:creationId xmlns:a16="http://schemas.microsoft.com/office/drawing/2014/main" id="{68F2D0EC-E7A8-5EA0-878E-7239609501B6}"/>
              </a:ext>
            </a:extLst>
          </p:cNvPr>
          <p:cNvSpPr/>
          <p:nvPr/>
        </p:nvSpPr>
        <p:spPr>
          <a:xfrm>
            <a:off x="5619786" y="1173553"/>
            <a:ext cx="5887617" cy="5122506"/>
          </a:xfrm>
          <a:prstGeom prst="ellipse">
            <a:avLst/>
          </a:prstGeom>
          <a:noFill/>
          <a:ln w="28575">
            <a:solidFill>
              <a:srgbClr val="EA4D55">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dirty="0">
                <a:solidFill>
                  <a:srgbClr val="EA4D55"/>
                </a:solidFill>
                <a:latin typeface="Calibri" panose="020F0502020204030204" pitchFamily="34" charset="0"/>
                <a:cs typeface="Calibri" panose="020F0502020204030204" pitchFamily="34" charset="0"/>
              </a:rPr>
              <a:t>Focus on </a:t>
            </a:r>
            <a:r>
              <a:rPr lang="en-GB" sz="1600" b="1" dirty="0">
                <a:solidFill>
                  <a:srgbClr val="EA4D55"/>
                </a:solidFill>
                <a:latin typeface="Calibri" panose="020F0502020204030204" pitchFamily="34" charset="0"/>
                <a:cs typeface="Calibri" panose="020F0502020204030204" pitchFamily="34" charset="0"/>
              </a:rPr>
              <a:t>service management </a:t>
            </a:r>
            <a:r>
              <a:rPr lang="en-GB" sz="1600" dirty="0">
                <a:solidFill>
                  <a:srgbClr val="EA4D55"/>
                </a:solidFill>
                <a:latin typeface="Calibri" panose="020F0502020204030204" pitchFamily="34" charset="0"/>
                <a:cs typeface="Calibri" panose="020F0502020204030204" pitchFamily="34" charset="0"/>
              </a:rPr>
              <a:t>and </a:t>
            </a:r>
            <a:r>
              <a:rPr lang="en-GB" sz="1600" b="1" dirty="0">
                <a:solidFill>
                  <a:srgbClr val="EA4D55"/>
                </a:solidFill>
                <a:latin typeface="Calibri" panose="020F0502020204030204" pitchFamily="34" charset="0"/>
                <a:cs typeface="Calibri" panose="020F0502020204030204" pitchFamily="34" charset="0"/>
              </a:rPr>
              <a:t>reporting</a:t>
            </a:r>
          </a:p>
        </p:txBody>
      </p:sp>
    </p:spTree>
    <p:extLst>
      <p:ext uri="{BB962C8B-B14F-4D97-AF65-F5344CB8AC3E}">
        <p14:creationId xmlns:p14="http://schemas.microsoft.com/office/powerpoint/2010/main" val="40667884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AF6521-40D1-D18E-869F-1C33F82E420F}"/>
              </a:ext>
            </a:extLst>
          </p:cNvPr>
          <p:cNvSpPr>
            <a:spLocks noGrp="1"/>
          </p:cNvSpPr>
          <p:nvPr>
            <p:ph type="title"/>
          </p:nvPr>
        </p:nvSpPr>
        <p:spPr/>
        <p:txBody>
          <a:bodyPr/>
          <a:lstStyle/>
          <a:p>
            <a:r>
              <a:rPr lang="en-GB" dirty="0">
                <a:latin typeface="Calibri" panose="020F0502020204030204" pitchFamily="34" charset="0"/>
                <a:cs typeface="Calibri" panose="020F0502020204030204" pitchFamily="34" charset="0"/>
              </a:rPr>
              <a:t>Stakeholders</a:t>
            </a:r>
          </a:p>
        </p:txBody>
      </p:sp>
      <p:graphicFrame>
        <p:nvGraphicFramePr>
          <p:cNvPr id="4" name="Diagram 3">
            <a:extLst>
              <a:ext uri="{FF2B5EF4-FFF2-40B4-BE49-F238E27FC236}">
                <a16:creationId xmlns:a16="http://schemas.microsoft.com/office/drawing/2014/main" id="{3613C563-A60B-C302-4D62-97357ABDF13B}"/>
              </a:ext>
            </a:extLst>
          </p:cNvPr>
          <p:cNvGraphicFramePr/>
          <p:nvPr>
            <p:extLst>
              <p:ext uri="{D42A27DB-BD31-4B8C-83A1-F6EECF244321}">
                <p14:modId xmlns:p14="http://schemas.microsoft.com/office/powerpoint/2010/main" val="1690310531"/>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id="{E50C2076-7778-F683-6F41-6265BE3F4BE1}"/>
              </a:ext>
            </a:extLst>
          </p:cNvPr>
          <p:cNvSpPr txBox="1"/>
          <p:nvPr/>
        </p:nvSpPr>
        <p:spPr>
          <a:xfrm>
            <a:off x="5282153" y="3244333"/>
            <a:ext cx="1627689" cy="369332"/>
          </a:xfrm>
          <a:prstGeom prst="rect">
            <a:avLst/>
          </a:prstGeom>
          <a:noFill/>
        </p:spPr>
        <p:txBody>
          <a:bodyPr wrap="none" rtlCol="0">
            <a:spAutoFit/>
          </a:bodyPr>
          <a:lstStyle/>
          <a:p>
            <a:pPr algn="ctr"/>
            <a:r>
              <a:rPr lang="en-GB" dirty="0">
                <a:solidFill>
                  <a:srgbClr val="EA4D55"/>
                </a:solidFill>
                <a:latin typeface="Calibri" panose="020F0502020204030204" pitchFamily="34" charset="0"/>
                <a:cs typeface="Calibri" panose="020F0502020204030204" pitchFamily="34" charset="0"/>
              </a:rPr>
              <a:t>Who’s missing?</a:t>
            </a:r>
          </a:p>
        </p:txBody>
      </p:sp>
    </p:spTree>
    <p:extLst>
      <p:ext uri="{BB962C8B-B14F-4D97-AF65-F5344CB8AC3E}">
        <p14:creationId xmlns:p14="http://schemas.microsoft.com/office/powerpoint/2010/main" val="30199205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42302CB-069C-E37D-9349-D0BB4A843778}"/>
              </a:ext>
            </a:extLst>
          </p:cNvPr>
          <p:cNvSpPr>
            <a:spLocks noGrp="1"/>
          </p:cNvSpPr>
          <p:nvPr>
            <p:ph sz="quarter" idx="10"/>
          </p:nvPr>
        </p:nvSpPr>
        <p:spPr/>
        <p:txBody>
          <a:bodyPr/>
          <a:lstStyle/>
          <a:p>
            <a:r>
              <a:rPr lang="en-GB" dirty="0">
                <a:latin typeface="Calibri" panose="020F0502020204030204" pitchFamily="34" charset="0"/>
                <a:cs typeface="Calibri" panose="020F0502020204030204" pitchFamily="34" charset="0"/>
              </a:rPr>
              <a:t>“Whatever setting you're in, people would understand what you're talking about as you wouldn't need to check what it means”</a:t>
            </a:r>
          </a:p>
          <a:p>
            <a:r>
              <a:rPr lang="en-GB" dirty="0">
                <a:latin typeface="Calibri" panose="020F0502020204030204" pitchFamily="34" charset="0"/>
                <a:cs typeface="Calibri" panose="020F0502020204030204" pitchFamily="34" charset="0"/>
              </a:rPr>
              <a:t>“Vocabulary that accurately describes the work of social care and hence the ability for systems to be able to capture it”</a:t>
            </a:r>
          </a:p>
          <a:p>
            <a:r>
              <a:rPr lang="en-GB" dirty="0">
                <a:latin typeface="Calibri" panose="020F0502020204030204" pitchFamily="34" charset="0"/>
                <a:cs typeface="Calibri" panose="020F0502020204030204" pitchFamily="34" charset="0"/>
              </a:rPr>
              <a:t>“To achieve some cohesion/understanding between the two in terms of how we speak to people and refer to/describe aspects of their care would be a huge step forward”</a:t>
            </a:r>
          </a:p>
          <a:p>
            <a:r>
              <a:rPr lang="en-GB" dirty="0">
                <a:latin typeface="Calibri" panose="020F0502020204030204" pitchFamily="34" charset="0"/>
                <a:cs typeface="Calibri" panose="020F0502020204030204" pitchFamily="34" charset="0"/>
              </a:rPr>
              <a:t>Standardisation across local authorities to improve procurement</a:t>
            </a:r>
          </a:p>
          <a:p>
            <a:r>
              <a:rPr lang="en-GB" dirty="0">
                <a:latin typeface="Calibri" panose="020F0502020204030204" pitchFamily="34" charset="0"/>
                <a:cs typeface="Calibri" panose="020F0502020204030204" pitchFamily="34" charset="0"/>
              </a:rPr>
              <a:t>Appropriate synonyms and terms for different audiences</a:t>
            </a:r>
          </a:p>
          <a:p>
            <a:r>
              <a:rPr lang="en-GB" dirty="0">
                <a:latin typeface="Calibri" panose="020F0502020204030204" pitchFamily="34" charset="0"/>
                <a:cs typeface="Calibri" panose="020F0502020204030204" pitchFamily="34" charset="0"/>
              </a:rPr>
              <a:t>Jargon- and acronym-buster</a:t>
            </a:r>
          </a:p>
        </p:txBody>
      </p:sp>
      <p:sp>
        <p:nvSpPr>
          <p:cNvPr id="4" name="Content Placeholder 3">
            <a:extLst>
              <a:ext uri="{FF2B5EF4-FFF2-40B4-BE49-F238E27FC236}">
                <a16:creationId xmlns:a16="http://schemas.microsoft.com/office/drawing/2014/main" id="{39020842-1D66-D25E-E751-20C6136FF295}"/>
              </a:ext>
            </a:extLst>
          </p:cNvPr>
          <p:cNvSpPr>
            <a:spLocks noGrp="1"/>
          </p:cNvSpPr>
          <p:nvPr>
            <p:ph sz="quarter" idx="11"/>
          </p:nvPr>
        </p:nvSpPr>
        <p:spPr/>
        <p:txBody>
          <a:bodyPr/>
          <a:lstStyle/>
          <a:p>
            <a:r>
              <a:rPr lang="en-GB" dirty="0">
                <a:latin typeface="Calibri" panose="020F0502020204030204" pitchFamily="34" charset="0"/>
                <a:cs typeface="Calibri" panose="020F0502020204030204" pitchFamily="34" charset="0"/>
              </a:rPr>
              <a:t>“Consistent approach that enables system interoperability across health and care, ensuring that people receive safe, appropriate and timely care and support”</a:t>
            </a:r>
          </a:p>
          <a:p>
            <a:r>
              <a:rPr lang="en-US" dirty="0">
                <a:latin typeface="Calibri" panose="020F0502020204030204" pitchFamily="34" charset="0"/>
                <a:cs typeface="Calibri" panose="020F0502020204030204" pitchFamily="34" charset="0"/>
              </a:rPr>
              <a:t>When care workers make day-to-day notes about an individual, they use language which is intuitive to them but may not be to a clinician. When these notes end up in a Shared Care Record, the care worker and the individual need to be confident that a clinician will understand exactly what is meant.  But we can’t demand that care workers learn clinical language; we have to </a:t>
            </a:r>
            <a:r>
              <a:rPr lang="en-US" dirty="0" err="1">
                <a:latin typeface="Calibri" panose="020F0502020204030204" pitchFamily="34" charset="0"/>
                <a:cs typeface="Calibri" panose="020F0502020204030204" pitchFamily="34" charset="0"/>
              </a:rPr>
              <a:t>recognise</a:t>
            </a:r>
            <a:r>
              <a:rPr lang="en-US" dirty="0">
                <a:latin typeface="Calibri" panose="020F0502020204030204" pitchFamily="34" charset="0"/>
                <a:cs typeface="Calibri" panose="020F0502020204030204" pitchFamily="34" charset="0"/>
              </a:rPr>
              <a:t> the language they already use.</a:t>
            </a:r>
          </a:p>
          <a:p>
            <a:endParaRPr lang="en-GB" dirty="0"/>
          </a:p>
        </p:txBody>
      </p:sp>
      <p:sp>
        <p:nvSpPr>
          <p:cNvPr id="5" name="Title 4">
            <a:extLst>
              <a:ext uri="{FF2B5EF4-FFF2-40B4-BE49-F238E27FC236}">
                <a16:creationId xmlns:a16="http://schemas.microsoft.com/office/drawing/2014/main" id="{E2627776-1876-C202-322C-91635770EF27}"/>
              </a:ext>
            </a:extLst>
          </p:cNvPr>
          <p:cNvSpPr>
            <a:spLocks noGrp="1"/>
          </p:cNvSpPr>
          <p:nvPr>
            <p:ph type="title"/>
          </p:nvPr>
        </p:nvSpPr>
        <p:spPr/>
        <p:txBody>
          <a:bodyPr/>
          <a:lstStyle/>
          <a:p>
            <a:r>
              <a:rPr lang="en-GB" dirty="0">
                <a:latin typeface="Calibri" panose="020F0502020204030204" pitchFamily="34" charset="0"/>
                <a:cs typeface="Calibri" panose="020F0502020204030204" pitchFamily="34" charset="0"/>
              </a:rPr>
              <a:t>What does a win look like for you? (1)</a:t>
            </a:r>
          </a:p>
        </p:txBody>
      </p:sp>
      <p:sp>
        <p:nvSpPr>
          <p:cNvPr id="9" name="Text Placeholder 8">
            <a:extLst>
              <a:ext uri="{FF2B5EF4-FFF2-40B4-BE49-F238E27FC236}">
                <a16:creationId xmlns:a16="http://schemas.microsoft.com/office/drawing/2014/main" id="{FCDDA073-FA1A-7A1A-C0C7-EC191B0FEC4E}"/>
              </a:ext>
            </a:extLst>
          </p:cNvPr>
          <p:cNvSpPr>
            <a:spLocks noGrp="1"/>
          </p:cNvSpPr>
          <p:nvPr>
            <p:ph type="body" sz="quarter" idx="12"/>
          </p:nvPr>
        </p:nvSpPr>
        <p:spPr/>
        <p:txBody>
          <a:bodyPr/>
          <a:lstStyle/>
          <a:p>
            <a:r>
              <a:rPr lang="en-GB" dirty="0">
                <a:latin typeface="Calibri" panose="020F0502020204030204" pitchFamily="34" charset="0"/>
                <a:cs typeface="Calibri" panose="020F0502020204030204" pitchFamily="34" charset="0"/>
              </a:rPr>
              <a:t>Common terminology across health and social care</a:t>
            </a:r>
            <a:endParaRPr lang="en-GB" dirty="0"/>
          </a:p>
        </p:txBody>
      </p:sp>
    </p:spTree>
    <p:extLst>
      <p:ext uri="{BB962C8B-B14F-4D97-AF65-F5344CB8AC3E}">
        <p14:creationId xmlns:p14="http://schemas.microsoft.com/office/powerpoint/2010/main" val="17821949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A2F57330-4C09-DD69-6102-61D6A822CA97}"/>
              </a:ext>
            </a:extLst>
          </p:cNvPr>
          <p:cNvSpPr>
            <a:spLocks noGrp="1"/>
          </p:cNvSpPr>
          <p:nvPr>
            <p:ph sz="quarter" idx="10"/>
          </p:nvPr>
        </p:nvSpPr>
        <p:spPr>
          <a:prstGeom prst="rect">
            <a:avLst/>
          </a:prstGeom>
        </p:spPr>
        <p:txBody>
          <a:bodyPr/>
          <a:lstStyle/>
          <a:p>
            <a:r>
              <a:rPr lang="en-GB" b="1" dirty="0">
                <a:solidFill>
                  <a:srgbClr val="EA4D55"/>
                </a:solidFill>
                <a:latin typeface="Calibri" panose="020F0502020204030204" pitchFamily="34" charset="0"/>
                <a:cs typeface="Calibri" panose="020F0502020204030204" pitchFamily="34" charset="0"/>
              </a:rPr>
              <a:t>Information captured to the same standard as health data</a:t>
            </a:r>
          </a:p>
          <a:p>
            <a:r>
              <a:rPr lang="en-GB" dirty="0">
                <a:latin typeface="Calibri" panose="020F0502020204030204" pitchFamily="34" charset="0"/>
                <a:cs typeface="Calibri" panose="020F0502020204030204" pitchFamily="34" charset="0"/>
              </a:rPr>
              <a:t>Allows data to be mapped across between the two sectors</a:t>
            </a:r>
          </a:p>
          <a:p>
            <a:r>
              <a:rPr lang="en-GB" dirty="0">
                <a:latin typeface="Calibri" panose="020F0502020204030204" pitchFamily="34" charset="0"/>
                <a:cs typeface="Calibri" panose="020F0502020204030204" pitchFamily="34" charset="0"/>
              </a:rPr>
              <a:t>Interoperability between local authority systems, Digital Social Care Record and Shared Care Record</a:t>
            </a:r>
          </a:p>
          <a:p>
            <a:r>
              <a:rPr lang="en-GB" dirty="0">
                <a:latin typeface="Calibri" panose="020F0502020204030204" pitchFamily="34" charset="0"/>
                <a:cs typeface="Calibri" panose="020F0502020204030204" pitchFamily="34" charset="0"/>
              </a:rPr>
              <a:t>Supports reporting of the whole patient pathway for vulnerable people, which will be invaluable for research and the design of support packages and services which work best for the patient/client</a:t>
            </a:r>
          </a:p>
          <a:p>
            <a:r>
              <a:rPr lang="en-GB" dirty="0">
                <a:latin typeface="Calibri" panose="020F0502020204030204" pitchFamily="34" charset="0"/>
                <a:cs typeface="Calibri" panose="020F0502020204030204" pitchFamily="34" charset="0"/>
              </a:rPr>
              <a:t>More reliable reporting as people would be asked for data in a way they understood</a:t>
            </a:r>
          </a:p>
          <a:p>
            <a:endParaRPr lang="en-GB" dirty="0">
              <a:latin typeface="Calibri" panose="020F0502020204030204" pitchFamily="34" charset="0"/>
              <a:cs typeface="Calibri" panose="020F0502020204030204" pitchFamily="34" charset="0"/>
            </a:endParaRPr>
          </a:p>
        </p:txBody>
      </p:sp>
      <p:sp>
        <p:nvSpPr>
          <p:cNvPr id="3" name="Content Placeholder 2">
            <a:extLst>
              <a:ext uri="{FF2B5EF4-FFF2-40B4-BE49-F238E27FC236}">
                <a16:creationId xmlns:a16="http://schemas.microsoft.com/office/drawing/2014/main" id="{28E0CCAD-CD39-B894-4E4D-74C6EF297CDD}"/>
              </a:ext>
            </a:extLst>
          </p:cNvPr>
          <p:cNvSpPr>
            <a:spLocks noGrp="1"/>
          </p:cNvSpPr>
          <p:nvPr>
            <p:ph sz="quarter" idx="11"/>
          </p:nvPr>
        </p:nvSpPr>
        <p:spPr/>
        <p:txBody>
          <a:bodyPr/>
          <a:lstStyle/>
          <a:p>
            <a:r>
              <a:rPr lang="en-GB" b="1" dirty="0">
                <a:solidFill>
                  <a:srgbClr val="EA4D55"/>
                </a:solidFill>
                <a:latin typeface="Calibri" panose="020F0502020204030204" pitchFamily="34" charset="0"/>
                <a:cs typeface="Calibri" panose="020F0502020204030204" pitchFamily="34" charset="0"/>
              </a:rPr>
              <a:t>Better outcomes for care recipients</a:t>
            </a:r>
          </a:p>
          <a:p>
            <a:r>
              <a:rPr lang="en-GB" dirty="0">
                <a:latin typeface="Calibri" panose="020F0502020204030204" pitchFamily="34" charset="0"/>
                <a:cs typeface="Calibri" panose="020F0502020204030204" pitchFamily="34" charset="0"/>
              </a:rPr>
              <a:t>“For care providers, a product which leads to better experiences for the people that they are supporting and their workforce, but which doesn't impact on them, doesn't take them away from being able to deliver their work.”</a:t>
            </a:r>
          </a:p>
          <a:p>
            <a:r>
              <a:rPr lang="en-GB" dirty="0">
                <a:latin typeface="Calibri" panose="020F0502020204030204" pitchFamily="34" charset="0"/>
                <a:cs typeface="Calibri" panose="020F0502020204030204" pitchFamily="34" charset="0"/>
              </a:rPr>
              <a:t>Increased awareness of social care factors as part of someone’s care journey, and </a:t>
            </a:r>
          </a:p>
          <a:p>
            <a:r>
              <a:rPr lang="en-GB" dirty="0">
                <a:latin typeface="Calibri" panose="020F0502020204030204" pitchFamily="34" charset="0"/>
                <a:cs typeface="Calibri" panose="020F0502020204030204" pitchFamily="34" charset="0"/>
              </a:rPr>
              <a:t>Reduced stigma for adults who access adult social care services</a:t>
            </a:r>
          </a:p>
          <a:p>
            <a:endParaRPr lang="en-GB" dirty="0">
              <a:latin typeface="Calibri" panose="020F0502020204030204" pitchFamily="34" charset="0"/>
              <a:cs typeface="Calibri" panose="020F0502020204030204" pitchFamily="34" charset="0"/>
            </a:endParaRPr>
          </a:p>
          <a:p>
            <a:r>
              <a:rPr lang="en-GB" i="1" dirty="0">
                <a:latin typeface="Calibri" panose="020F0502020204030204" pitchFamily="34" charset="0"/>
                <a:cs typeface="Calibri" panose="020F0502020204030204" pitchFamily="34" charset="0"/>
              </a:rPr>
              <a:t>… and one or two out-of-scope comments</a:t>
            </a:r>
            <a:endParaRPr lang="en-GB" sz="1400" i="1" dirty="0">
              <a:latin typeface="Calibri" panose="020F0502020204030204" pitchFamily="34" charset="0"/>
              <a:cs typeface="Calibri" panose="020F0502020204030204" pitchFamily="34" charset="0"/>
            </a:endParaRPr>
          </a:p>
        </p:txBody>
      </p:sp>
      <p:sp>
        <p:nvSpPr>
          <p:cNvPr id="5" name="Title 4">
            <a:extLst>
              <a:ext uri="{FF2B5EF4-FFF2-40B4-BE49-F238E27FC236}">
                <a16:creationId xmlns:a16="http://schemas.microsoft.com/office/drawing/2014/main" id="{E2627776-1876-C202-322C-91635770EF27}"/>
              </a:ext>
            </a:extLst>
          </p:cNvPr>
          <p:cNvSpPr>
            <a:spLocks noGrp="1"/>
          </p:cNvSpPr>
          <p:nvPr>
            <p:ph type="title"/>
          </p:nvPr>
        </p:nvSpPr>
        <p:spPr/>
        <p:txBody>
          <a:bodyPr/>
          <a:lstStyle/>
          <a:p>
            <a:r>
              <a:rPr lang="en-GB" dirty="0">
                <a:latin typeface="Calibri" panose="020F0502020204030204" pitchFamily="34" charset="0"/>
                <a:cs typeface="Calibri" panose="020F0502020204030204" pitchFamily="34" charset="0"/>
              </a:rPr>
              <a:t>What does a win look like for you? (2)</a:t>
            </a:r>
          </a:p>
        </p:txBody>
      </p:sp>
      <p:sp>
        <p:nvSpPr>
          <p:cNvPr id="9" name="Text Placeholder 8">
            <a:extLst>
              <a:ext uri="{FF2B5EF4-FFF2-40B4-BE49-F238E27FC236}">
                <a16:creationId xmlns:a16="http://schemas.microsoft.com/office/drawing/2014/main" id="{FCDDA073-FA1A-7A1A-C0C7-EC191B0FEC4E}"/>
              </a:ext>
            </a:extLst>
          </p:cNvPr>
          <p:cNvSpPr>
            <a:spLocks noGrp="1"/>
          </p:cNvSpPr>
          <p:nvPr>
            <p:ph type="body" sz="quarter" idx="12"/>
          </p:nvPr>
        </p:nvSpPr>
        <p:spPr/>
        <p:txBody>
          <a:bodyPr/>
          <a:lstStyle/>
          <a:p>
            <a:r>
              <a:rPr lang="en-GB" dirty="0">
                <a:latin typeface="Calibri" panose="020F0502020204030204" pitchFamily="34" charset="0"/>
                <a:cs typeface="Calibri" panose="020F0502020204030204" pitchFamily="34" charset="0"/>
              </a:rPr>
              <a:t>Other wins</a:t>
            </a:r>
          </a:p>
        </p:txBody>
      </p:sp>
    </p:spTree>
    <p:extLst>
      <p:ext uri="{BB962C8B-B14F-4D97-AF65-F5344CB8AC3E}">
        <p14:creationId xmlns:p14="http://schemas.microsoft.com/office/powerpoint/2010/main" val="15351125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2">
            <a:extLst>
              <a:ext uri="{FF2B5EF4-FFF2-40B4-BE49-F238E27FC236}">
                <a16:creationId xmlns:a16="http://schemas.microsoft.com/office/drawing/2014/main" id="{3A9C7EB5-11E1-B3DA-5216-AB15073FAE47}"/>
              </a:ext>
            </a:extLst>
          </p:cNvPr>
          <p:cNvSpPr>
            <a:spLocks noGrp="1"/>
          </p:cNvSpPr>
          <p:nvPr>
            <p:ph type="title"/>
          </p:nvPr>
        </p:nvSpPr>
        <p:spPr>
          <a:xfrm>
            <a:off x="304790" y="308346"/>
            <a:ext cx="11582417" cy="721554"/>
          </a:xfrm>
        </p:spPr>
        <p:txBody>
          <a:bodyPr/>
          <a:lstStyle/>
          <a:p>
            <a:r>
              <a:rPr lang="en-US" dirty="0">
                <a:latin typeface="Calibri" panose="020F0502020204030204" pitchFamily="34" charset="0"/>
                <a:cs typeface="Calibri" panose="020F0502020204030204" pitchFamily="34" charset="0"/>
              </a:rPr>
              <a:t>Use cases – focused on the individual</a:t>
            </a:r>
            <a:br>
              <a:rPr lang="en-US" dirty="0">
                <a:latin typeface="Calibri" panose="020F0502020204030204" pitchFamily="34" charset="0"/>
                <a:cs typeface="Calibri" panose="020F0502020204030204" pitchFamily="34" charset="0"/>
              </a:rPr>
            </a:br>
            <a:endParaRPr lang="en-US" dirty="0">
              <a:latin typeface="Calibri" panose="020F0502020204030204" pitchFamily="34" charset="0"/>
              <a:cs typeface="Calibri" panose="020F0502020204030204" pitchFamily="34" charset="0"/>
            </a:endParaRPr>
          </a:p>
        </p:txBody>
      </p:sp>
      <p:graphicFrame>
        <p:nvGraphicFramePr>
          <p:cNvPr id="2" name="Table 1">
            <a:extLst>
              <a:ext uri="{FF2B5EF4-FFF2-40B4-BE49-F238E27FC236}">
                <a16:creationId xmlns:a16="http://schemas.microsoft.com/office/drawing/2014/main" id="{1E278E8D-E03E-F25A-1AF6-CE13E567BBCC}"/>
              </a:ext>
            </a:extLst>
          </p:cNvPr>
          <p:cNvGraphicFramePr>
            <a:graphicFrameLocks noGrp="1"/>
          </p:cNvGraphicFramePr>
          <p:nvPr>
            <p:extLst>
              <p:ext uri="{D42A27DB-BD31-4B8C-83A1-F6EECF244321}">
                <p14:modId xmlns:p14="http://schemas.microsoft.com/office/powerpoint/2010/main" val="1749450261"/>
              </p:ext>
            </p:extLst>
          </p:nvPr>
        </p:nvGraphicFramePr>
        <p:xfrm>
          <a:off x="441647" y="1054860"/>
          <a:ext cx="11308702" cy="4937760"/>
        </p:xfrm>
        <a:graphic>
          <a:graphicData uri="http://schemas.openxmlformats.org/drawingml/2006/table">
            <a:tbl>
              <a:tblPr>
                <a:tableStyleId>{5C22544A-7EE6-4342-B048-85BDC9FD1C3A}</a:tableStyleId>
              </a:tblPr>
              <a:tblGrid>
                <a:gridCol w="10513289">
                  <a:extLst>
                    <a:ext uri="{9D8B030D-6E8A-4147-A177-3AD203B41FA5}">
                      <a16:colId xmlns:a16="http://schemas.microsoft.com/office/drawing/2014/main" val="2534351794"/>
                    </a:ext>
                  </a:extLst>
                </a:gridCol>
                <a:gridCol w="795413">
                  <a:extLst>
                    <a:ext uri="{9D8B030D-6E8A-4147-A177-3AD203B41FA5}">
                      <a16:colId xmlns:a16="http://schemas.microsoft.com/office/drawing/2014/main" val="2258136961"/>
                    </a:ext>
                  </a:extLst>
                </a:gridCol>
              </a:tblGrid>
              <a:tr h="381000">
                <a:tc>
                  <a:txBody>
                    <a:bodyPr/>
                    <a:lstStyle/>
                    <a:p>
                      <a:pPr marL="0" algn="ctr" defTabSz="914400" rtl="0" eaLnBrk="1" fontAlgn="ctr" latinLnBrk="0" hangingPunct="1"/>
                      <a:r>
                        <a:rPr lang="en-GB" sz="1300" b="1" u="none" strike="noStrike" kern="1200" dirty="0">
                          <a:solidFill>
                            <a:schemeClr val="lt1"/>
                          </a:solidFill>
                          <a:effectLst/>
                          <a:latin typeface="Calibri" panose="020F0502020204030204" pitchFamily="34" charset="0"/>
                          <a:ea typeface="+mn-ea"/>
                          <a:cs typeface="Calibri" panose="020F0502020204030204" pitchFamily="34" charset="0"/>
                        </a:rPr>
                        <a:t>Use case</a:t>
                      </a:r>
                    </a:p>
                  </a:txBody>
                  <a:tcPr marL="45720" marR="45720" anchor="ctr">
                    <a:solidFill>
                      <a:srgbClr val="EA4D55"/>
                    </a:solidFill>
                  </a:tcPr>
                </a:tc>
                <a:tc>
                  <a:txBody>
                    <a:bodyPr/>
                    <a:lstStyle/>
                    <a:p>
                      <a:pPr marL="0" algn="ctr" defTabSz="914400" rtl="0" eaLnBrk="1" fontAlgn="ctr" latinLnBrk="0" hangingPunct="1"/>
                      <a:r>
                        <a:rPr lang="en-GB" sz="1300" b="1" u="none" strike="noStrike" kern="1200" dirty="0">
                          <a:solidFill>
                            <a:schemeClr val="lt1"/>
                          </a:solidFill>
                          <a:effectLst/>
                          <a:latin typeface="Calibri" panose="020F0502020204030204" pitchFamily="34" charset="0"/>
                          <a:ea typeface="+mn-ea"/>
                          <a:cs typeface="Calibri" panose="020F0502020204030204" pitchFamily="34" charset="0"/>
                        </a:rPr>
                        <a:t>Priority</a:t>
                      </a:r>
                    </a:p>
                  </a:txBody>
                  <a:tcPr marL="45720" marR="45720" anchor="ctr">
                    <a:solidFill>
                      <a:srgbClr val="EA4D55"/>
                    </a:solidFill>
                  </a:tcPr>
                </a:tc>
                <a:extLst>
                  <a:ext uri="{0D108BD9-81ED-4DB2-BD59-A6C34878D82A}">
                    <a16:rowId xmlns:a16="http://schemas.microsoft.com/office/drawing/2014/main" val="2640100887"/>
                  </a:ext>
                </a:extLst>
              </a:tr>
              <a:tr h="381000">
                <a:tc>
                  <a:txBody>
                    <a:bodyPr/>
                    <a:lstStyle/>
                    <a:p>
                      <a:pPr algn="l" fontAlgn="ctr"/>
                      <a:r>
                        <a:rPr lang="en-GB" sz="1300" b="0" i="0" u="none" strike="noStrike" dirty="0">
                          <a:solidFill>
                            <a:srgbClr val="000000"/>
                          </a:solidFill>
                          <a:effectLst/>
                          <a:latin typeface="Calibri" panose="020F0502020204030204" pitchFamily="34" charset="0"/>
                        </a:rPr>
                        <a:t>Better definitions and descriptions of </a:t>
                      </a:r>
                      <a:r>
                        <a:rPr lang="en-GB" sz="1300" b="1" i="0" u="none" strike="noStrike" kern="1200" dirty="0">
                          <a:solidFill>
                            <a:srgbClr val="EA4D55"/>
                          </a:solidFill>
                          <a:effectLst/>
                          <a:latin typeface="Calibri" panose="020F0502020204030204" pitchFamily="34" charset="0"/>
                          <a:ea typeface="+mn-ea"/>
                          <a:cs typeface="+mn-cs"/>
                        </a:rPr>
                        <a:t>technology enabled care </a:t>
                      </a:r>
                      <a:r>
                        <a:rPr lang="en-GB" sz="1300" b="0" i="0" u="none" strike="noStrike" dirty="0">
                          <a:solidFill>
                            <a:srgbClr val="000000"/>
                          </a:solidFill>
                          <a:effectLst/>
                          <a:latin typeface="Calibri" panose="020F0502020204030204" pitchFamily="34" charset="0"/>
                        </a:rPr>
                        <a:t>products, to help practitioners and individuals to choose and use the right equipment</a:t>
                      </a:r>
                    </a:p>
                  </a:txBody>
                  <a:tcPr marL="45720" marR="45720" anchor="ctr"/>
                </a:tc>
                <a:tc>
                  <a:txBody>
                    <a:bodyPr/>
                    <a:lstStyle/>
                    <a:p>
                      <a:pPr algn="ctr" fontAlgn="ctr"/>
                      <a:r>
                        <a:rPr lang="en-GB" sz="1300" b="0" i="0" u="none" strike="noStrike">
                          <a:solidFill>
                            <a:srgbClr val="000000"/>
                          </a:solidFill>
                          <a:effectLst/>
                          <a:latin typeface="Calibri" panose="020F0502020204030204" pitchFamily="34" charset="0"/>
                        </a:rPr>
                        <a:t>4.00</a:t>
                      </a:r>
                    </a:p>
                  </a:txBody>
                  <a:tcPr marL="45720" marR="45720" anchor="ctr"/>
                </a:tc>
                <a:extLst>
                  <a:ext uri="{0D108BD9-81ED-4DB2-BD59-A6C34878D82A}">
                    <a16:rowId xmlns:a16="http://schemas.microsoft.com/office/drawing/2014/main" val="4043117617"/>
                  </a:ext>
                </a:extLst>
              </a:tr>
              <a:tr h="190500">
                <a:tc>
                  <a:txBody>
                    <a:bodyPr/>
                    <a:lstStyle/>
                    <a:p>
                      <a:pPr algn="l" fontAlgn="ctr"/>
                      <a:r>
                        <a:rPr lang="en-GB" sz="1300" b="1" i="0" u="none" strike="noStrike" kern="1200" dirty="0">
                          <a:solidFill>
                            <a:srgbClr val="EA4D55"/>
                          </a:solidFill>
                          <a:effectLst/>
                          <a:latin typeface="Calibri" panose="020F0502020204030204" pitchFamily="34" charset="0"/>
                          <a:ea typeface="+mn-ea"/>
                          <a:cs typeface="+mn-cs"/>
                        </a:rPr>
                        <a:t>Multiple clinicians/professionals/carers </a:t>
                      </a:r>
                      <a:r>
                        <a:rPr lang="en-GB" sz="1300" b="0" i="0" u="none" strike="noStrike" dirty="0">
                          <a:solidFill>
                            <a:srgbClr val="000000"/>
                          </a:solidFill>
                          <a:effectLst/>
                          <a:latin typeface="Calibri" panose="020F0502020204030204" pitchFamily="34" charset="0"/>
                        </a:rPr>
                        <a:t>involved in an individual's day-to-day life (GP, District Nurse, Adult Social Care, care provider, care worker, social prescriber, local authority call handler, others), not operating as part of a multi-disciplinary team, but needing to access clear and accurate records - in a language that bridges the gap between clinical and everyday terminology - and capture/share information to inform ongoing care delivery and to help the person live the life they want to.</a:t>
                      </a:r>
                    </a:p>
                  </a:txBody>
                  <a:tcPr marL="45720" marR="45720" anchor="ctr"/>
                </a:tc>
                <a:tc>
                  <a:txBody>
                    <a:bodyPr/>
                    <a:lstStyle/>
                    <a:p>
                      <a:pPr algn="ctr" fontAlgn="ctr"/>
                      <a:r>
                        <a:rPr lang="en-GB" sz="1300" b="0" i="0" u="none" strike="noStrike">
                          <a:solidFill>
                            <a:srgbClr val="000000"/>
                          </a:solidFill>
                          <a:effectLst/>
                          <a:latin typeface="Calibri" panose="020F0502020204030204" pitchFamily="34" charset="0"/>
                        </a:rPr>
                        <a:t>3.93</a:t>
                      </a:r>
                    </a:p>
                  </a:txBody>
                  <a:tcPr marL="45720" marR="45720" anchor="ctr"/>
                </a:tc>
                <a:extLst>
                  <a:ext uri="{0D108BD9-81ED-4DB2-BD59-A6C34878D82A}">
                    <a16:rowId xmlns:a16="http://schemas.microsoft.com/office/drawing/2014/main" val="1330417822"/>
                  </a:ext>
                </a:extLst>
              </a:tr>
              <a:tr h="381000">
                <a:tc>
                  <a:txBody>
                    <a:bodyPr/>
                    <a:lstStyle/>
                    <a:p>
                      <a:pPr algn="l" fontAlgn="ctr"/>
                      <a:r>
                        <a:rPr lang="en-GB" sz="1300" b="1" i="0" u="none" strike="noStrike" kern="1200" dirty="0">
                          <a:solidFill>
                            <a:srgbClr val="EA4D55"/>
                          </a:solidFill>
                          <a:effectLst/>
                          <a:latin typeface="Calibri" panose="020F0502020204030204" pitchFamily="34" charset="0"/>
                          <a:ea typeface="+mn-ea"/>
                          <a:cs typeface="+mn-cs"/>
                        </a:rPr>
                        <a:t>Communicating an individual's care needs </a:t>
                      </a:r>
                      <a:r>
                        <a:rPr lang="en-GB" sz="1300" b="0" i="0" u="none" strike="noStrike" dirty="0">
                          <a:solidFill>
                            <a:srgbClr val="000000"/>
                          </a:solidFill>
                          <a:effectLst/>
                          <a:latin typeface="Calibri" panose="020F0502020204030204" pitchFamily="34" charset="0"/>
                        </a:rPr>
                        <a:t>between local authority and care provider at the point of commissioning</a:t>
                      </a:r>
                    </a:p>
                  </a:txBody>
                  <a:tcPr marL="45720" marR="45720" anchor="ctr"/>
                </a:tc>
                <a:tc>
                  <a:txBody>
                    <a:bodyPr/>
                    <a:lstStyle/>
                    <a:p>
                      <a:pPr algn="ctr" fontAlgn="ctr"/>
                      <a:r>
                        <a:rPr lang="en-GB" sz="1300" b="0" i="0" u="none" strike="noStrike">
                          <a:solidFill>
                            <a:srgbClr val="000000"/>
                          </a:solidFill>
                          <a:effectLst/>
                          <a:latin typeface="Calibri" panose="020F0502020204030204" pitchFamily="34" charset="0"/>
                        </a:rPr>
                        <a:t>3.87</a:t>
                      </a:r>
                    </a:p>
                  </a:txBody>
                  <a:tcPr marL="45720" marR="45720" anchor="ctr"/>
                </a:tc>
                <a:extLst>
                  <a:ext uri="{0D108BD9-81ED-4DB2-BD59-A6C34878D82A}">
                    <a16:rowId xmlns:a16="http://schemas.microsoft.com/office/drawing/2014/main" val="3513732793"/>
                  </a:ext>
                </a:extLst>
              </a:tr>
              <a:tr h="190500">
                <a:tc>
                  <a:txBody>
                    <a:bodyPr/>
                    <a:lstStyle/>
                    <a:p>
                      <a:pPr algn="l" fontAlgn="ctr"/>
                      <a:r>
                        <a:rPr lang="en-GB" sz="1300" b="0" i="0" u="none" strike="noStrike" dirty="0">
                          <a:solidFill>
                            <a:srgbClr val="000000"/>
                          </a:solidFill>
                          <a:effectLst/>
                          <a:latin typeface="Calibri" panose="020F0502020204030204" pitchFamily="34" charset="0"/>
                        </a:rPr>
                        <a:t>Improving the way services are described in </a:t>
                      </a:r>
                      <a:r>
                        <a:rPr lang="en-GB" sz="1300" b="1" i="0" u="none" strike="noStrike" kern="1200" dirty="0">
                          <a:solidFill>
                            <a:srgbClr val="EA4D55"/>
                          </a:solidFill>
                          <a:effectLst/>
                          <a:latin typeface="Calibri" panose="020F0502020204030204" pitchFamily="34" charset="0"/>
                          <a:ea typeface="+mn-ea"/>
                          <a:cs typeface="+mn-cs"/>
                        </a:rPr>
                        <a:t>local online directories</a:t>
                      </a:r>
                      <a:r>
                        <a:rPr lang="en-GB" sz="1300" b="0" i="0" u="none" strike="noStrike" dirty="0">
                          <a:solidFill>
                            <a:srgbClr val="000000"/>
                          </a:solidFill>
                          <a:effectLst/>
                          <a:latin typeface="Calibri" panose="020F0502020204030204" pitchFamily="34" charset="0"/>
                        </a:rPr>
                        <a:t>, thus making it easier for people to find and access the support they need</a:t>
                      </a:r>
                    </a:p>
                  </a:txBody>
                  <a:tcPr marL="45720" marR="45720" anchor="ctr"/>
                </a:tc>
                <a:tc>
                  <a:txBody>
                    <a:bodyPr/>
                    <a:lstStyle/>
                    <a:p>
                      <a:pPr algn="ctr" fontAlgn="ctr"/>
                      <a:r>
                        <a:rPr lang="en-GB" sz="1300" b="0" i="0" u="none" strike="noStrike">
                          <a:solidFill>
                            <a:srgbClr val="000000"/>
                          </a:solidFill>
                          <a:effectLst/>
                          <a:latin typeface="Calibri" panose="020F0502020204030204" pitchFamily="34" charset="0"/>
                        </a:rPr>
                        <a:t>3.80</a:t>
                      </a:r>
                    </a:p>
                  </a:txBody>
                  <a:tcPr marL="45720" marR="45720" anchor="ctr"/>
                </a:tc>
                <a:extLst>
                  <a:ext uri="{0D108BD9-81ED-4DB2-BD59-A6C34878D82A}">
                    <a16:rowId xmlns:a16="http://schemas.microsoft.com/office/drawing/2014/main" val="1471700034"/>
                  </a:ext>
                </a:extLst>
              </a:tr>
              <a:tr h="405182">
                <a:tc>
                  <a:txBody>
                    <a:bodyPr/>
                    <a:lstStyle/>
                    <a:p>
                      <a:pPr algn="l" fontAlgn="ctr"/>
                      <a:r>
                        <a:rPr lang="en-GB" sz="1300" b="1" i="0" u="none" strike="noStrike" kern="1200" dirty="0">
                          <a:solidFill>
                            <a:srgbClr val="EA4D55"/>
                          </a:solidFill>
                          <a:effectLst/>
                          <a:latin typeface="Calibri" panose="020F0502020204030204" pitchFamily="34" charset="0"/>
                          <a:ea typeface="+mn-ea"/>
                          <a:cs typeface="+mn-cs"/>
                        </a:rPr>
                        <a:t>Hospital admissions/discharge teams </a:t>
                      </a:r>
                      <a:r>
                        <a:rPr lang="en-GB" sz="1300" b="0" i="0" u="none" strike="noStrike" dirty="0">
                          <a:solidFill>
                            <a:srgbClr val="000000"/>
                          </a:solidFill>
                          <a:effectLst/>
                          <a:latin typeface="Calibri" panose="020F0502020204030204" pitchFamily="34" charset="0"/>
                        </a:rPr>
                        <a:t>understand the care plan already in place and are able to provide the necessary care information to care providers on discharge</a:t>
                      </a:r>
                    </a:p>
                  </a:txBody>
                  <a:tcPr marL="45720" marR="45720" anchor="ctr"/>
                </a:tc>
                <a:tc>
                  <a:txBody>
                    <a:bodyPr/>
                    <a:lstStyle/>
                    <a:p>
                      <a:pPr algn="ctr" fontAlgn="ctr"/>
                      <a:r>
                        <a:rPr lang="en-GB" sz="1300" b="0" i="0" u="none" strike="noStrike">
                          <a:solidFill>
                            <a:srgbClr val="000000"/>
                          </a:solidFill>
                          <a:effectLst/>
                          <a:latin typeface="Calibri" panose="020F0502020204030204" pitchFamily="34" charset="0"/>
                        </a:rPr>
                        <a:t>3.67</a:t>
                      </a:r>
                    </a:p>
                  </a:txBody>
                  <a:tcPr marL="45720" marR="45720" anchor="ctr"/>
                </a:tc>
                <a:extLst>
                  <a:ext uri="{0D108BD9-81ED-4DB2-BD59-A6C34878D82A}">
                    <a16:rowId xmlns:a16="http://schemas.microsoft.com/office/drawing/2014/main" val="68782927"/>
                  </a:ext>
                </a:extLst>
              </a:tr>
              <a:tr h="381000">
                <a:tc>
                  <a:txBody>
                    <a:bodyPr/>
                    <a:lstStyle/>
                    <a:p>
                      <a:pPr algn="l" fontAlgn="ctr"/>
                      <a:r>
                        <a:rPr lang="en-GB" sz="1300" b="1" i="0" u="none" strike="noStrike" kern="1200" dirty="0">
                          <a:solidFill>
                            <a:srgbClr val="EA4D55"/>
                          </a:solidFill>
                          <a:effectLst/>
                          <a:latin typeface="Calibri" panose="020F0502020204030204" pitchFamily="34" charset="0"/>
                          <a:ea typeface="+mn-ea"/>
                          <a:cs typeface="+mn-cs"/>
                        </a:rPr>
                        <a:t>Consistency of care </a:t>
                      </a:r>
                      <a:r>
                        <a:rPr lang="en-GB" sz="1300" b="0" i="0" u="none" strike="noStrike" dirty="0">
                          <a:solidFill>
                            <a:srgbClr val="000000"/>
                          </a:solidFill>
                          <a:effectLst/>
                          <a:latin typeface="Calibri" panose="020F0502020204030204" pitchFamily="34" charset="0"/>
                        </a:rPr>
                        <a:t>to a service user when a temporary worker needs to step in (domiciliary or residential)</a:t>
                      </a:r>
                    </a:p>
                  </a:txBody>
                  <a:tcPr marL="45720" marR="45720" anchor="ctr"/>
                </a:tc>
                <a:tc>
                  <a:txBody>
                    <a:bodyPr/>
                    <a:lstStyle/>
                    <a:p>
                      <a:pPr algn="ctr" fontAlgn="ctr"/>
                      <a:r>
                        <a:rPr lang="en-GB" sz="1300" b="0" i="0" u="none" strike="noStrike">
                          <a:solidFill>
                            <a:srgbClr val="000000"/>
                          </a:solidFill>
                          <a:effectLst/>
                          <a:latin typeface="Calibri" panose="020F0502020204030204" pitchFamily="34" charset="0"/>
                        </a:rPr>
                        <a:t>3.60</a:t>
                      </a:r>
                    </a:p>
                  </a:txBody>
                  <a:tcPr marL="45720" marR="45720" anchor="ctr"/>
                </a:tc>
                <a:extLst>
                  <a:ext uri="{0D108BD9-81ED-4DB2-BD59-A6C34878D82A}">
                    <a16:rowId xmlns:a16="http://schemas.microsoft.com/office/drawing/2014/main" val="1820404204"/>
                  </a:ext>
                </a:extLst>
              </a:tr>
              <a:tr h="190500">
                <a:tc>
                  <a:txBody>
                    <a:bodyPr/>
                    <a:lstStyle/>
                    <a:p>
                      <a:pPr algn="l" fontAlgn="ctr"/>
                      <a:r>
                        <a:rPr lang="en-GB" sz="1300" b="0" i="0" u="none" strike="noStrike" dirty="0">
                          <a:solidFill>
                            <a:srgbClr val="000000"/>
                          </a:solidFill>
                          <a:effectLst/>
                          <a:latin typeface="Calibri" panose="020F0502020204030204" pitchFamily="34" charset="0"/>
                        </a:rPr>
                        <a:t>Transfer of young people's information during </a:t>
                      </a:r>
                      <a:r>
                        <a:rPr lang="en-GB" sz="1300" b="1" i="0" u="none" strike="noStrike" kern="1200" dirty="0">
                          <a:solidFill>
                            <a:srgbClr val="EA4D55"/>
                          </a:solidFill>
                          <a:effectLst/>
                          <a:latin typeface="Calibri" panose="020F0502020204030204" pitchFamily="34" charset="0"/>
                          <a:ea typeface="+mn-ea"/>
                          <a:cs typeface="+mn-cs"/>
                        </a:rPr>
                        <a:t>transition</a:t>
                      </a:r>
                      <a:r>
                        <a:rPr lang="en-GB" sz="1300" b="0" i="0" u="none" strike="noStrike" dirty="0">
                          <a:solidFill>
                            <a:srgbClr val="000000"/>
                          </a:solidFill>
                          <a:effectLst/>
                          <a:latin typeface="Calibri" panose="020F0502020204030204" pitchFamily="34" charset="0"/>
                        </a:rPr>
                        <a:t> from children's to adults' social care</a:t>
                      </a:r>
                    </a:p>
                  </a:txBody>
                  <a:tcPr marL="45720" marR="45720" anchor="ctr"/>
                </a:tc>
                <a:tc>
                  <a:txBody>
                    <a:bodyPr/>
                    <a:lstStyle/>
                    <a:p>
                      <a:pPr algn="ctr" fontAlgn="ctr"/>
                      <a:r>
                        <a:rPr lang="en-GB" sz="1300" b="0" i="0" u="none" strike="noStrike" dirty="0">
                          <a:solidFill>
                            <a:srgbClr val="000000"/>
                          </a:solidFill>
                          <a:effectLst/>
                          <a:latin typeface="Calibri" panose="020F0502020204030204" pitchFamily="34" charset="0"/>
                        </a:rPr>
                        <a:t>3.47</a:t>
                      </a:r>
                    </a:p>
                  </a:txBody>
                  <a:tcPr marL="45720" marR="45720" anchor="ctr"/>
                </a:tc>
                <a:extLst>
                  <a:ext uri="{0D108BD9-81ED-4DB2-BD59-A6C34878D82A}">
                    <a16:rowId xmlns:a16="http://schemas.microsoft.com/office/drawing/2014/main" val="5287458"/>
                  </a:ext>
                </a:extLst>
              </a:tr>
              <a:tr h="190500">
                <a:tc>
                  <a:txBody>
                    <a:bodyPr/>
                    <a:lstStyle/>
                    <a:p>
                      <a:pPr algn="l" fontAlgn="ctr"/>
                      <a:r>
                        <a:rPr lang="en-GB" sz="1300" b="0" i="0" u="none" strike="noStrike" dirty="0">
                          <a:solidFill>
                            <a:srgbClr val="000000"/>
                          </a:solidFill>
                          <a:effectLst/>
                          <a:latin typeface="Calibri" panose="020F0502020204030204" pitchFamily="34" charset="0"/>
                        </a:rPr>
                        <a:t>Recipients of care can access and understand the </a:t>
                      </a:r>
                      <a:r>
                        <a:rPr lang="en-GB" sz="1300" b="1" i="0" u="none" strike="noStrike" kern="1200" dirty="0">
                          <a:solidFill>
                            <a:srgbClr val="EA4D55"/>
                          </a:solidFill>
                          <a:effectLst/>
                          <a:latin typeface="Calibri" panose="020F0502020204030204" pitchFamily="34" charset="0"/>
                          <a:ea typeface="+mn-ea"/>
                          <a:cs typeface="+mn-cs"/>
                        </a:rPr>
                        <a:t>records of their past and planned health and social care activity</a:t>
                      </a:r>
                    </a:p>
                  </a:txBody>
                  <a:tcPr marL="45720" marR="45720" anchor="ctr"/>
                </a:tc>
                <a:tc>
                  <a:txBody>
                    <a:bodyPr/>
                    <a:lstStyle/>
                    <a:p>
                      <a:pPr algn="ctr" fontAlgn="ctr"/>
                      <a:r>
                        <a:rPr lang="en-GB" sz="1300" b="0" i="0" u="none" strike="noStrike">
                          <a:solidFill>
                            <a:srgbClr val="000000"/>
                          </a:solidFill>
                          <a:effectLst/>
                          <a:latin typeface="Calibri" panose="020F0502020204030204" pitchFamily="34" charset="0"/>
                        </a:rPr>
                        <a:t>3.40</a:t>
                      </a:r>
                    </a:p>
                  </a:txBody>
                  <a:tcPr marL="45720" marR="45720" anchor="ctr"/>
                </a:tc>
                <a:extLst>
                  <a:ext uri="{0D108BD9-81ED-4DB2-BD59-A6C34878D82A}">
                    <a16:rowId xmlns:a16="http://schemas.microsoft.com/office/drawing/2014/main" val="316482623"/>
                  </a:ext>
                </a:extLst>
              </a:tr>
              <a:tr h="338312">
                <a:tc>
                  <a:txBody>
                    <a:bodyPr/>
                    <a:lstStyle/>
                    <a:p>
                      <a:pPr algn="l" fontAlgn="ctr"/>
                      <a:r>
                        <a:rPr lang="en-GB" sz="1300" b="0" i="0" u="none" strike="noStrike" dirty="0">
                          <a:solidFill>
                            <a:schemeClr val="tx1"/>
                          </a:solidFill>
                          <a:effectLst/>
                          <a:latin typeface="Calibri" panose="020F0502020204030204" pitchFamily="34" charset="0"/>
                        </a:rPr>
                        <a:t>"...</a:t>
                      </a:r>
                      <a:r>
                        <a:rPr lang="en-GB" sz="1300" b="0" i="0" u="none" strike="noStrike" kern="1200" dirty="0">
                          <a:solidFill>
                            <a:schemeClr val="tx1"/>
                          </a:solidFill>
                          <a:effectLst/>
                          <a:latin typeface="Calibri" panose="020F0502020204030204" pitchFamily="34" charset="0"/>
                          <a:ea typeface="+mn-ea"/>
                          <a:cs typeface="+mn-cs"/>
                        </a:rPr>
                        <a:t>many of today’s care homes with nursing, commissioned by local authorities, have by default become the modern equivalent of cottage hospitals. And care workers are skilfully and safely </a:t>
                      </a:r>
                      <a:r>
                        <a:rPr lang="en-GB" sz="1300" b="1" i="0" u="none" strike="noStrike" kern="1200" dirty="0">
                          <a:solidFill>
                            <a:srgbClr val="EA4D55"/>
                          </a:solidFill>
                          <a:effectLst/>
                          <a:latin typeface="Calibri" panose="020F0502020204030204" pitchFamily="34" charset="0"/>
                          <a:ea typeface="+mn-ea"/>
                          <a:cs typeface="+mn-cs"/>
                        </a:rPr>
                        <a:t>performing tasks that used to be the preserve of health staff</a:t>
                      </a:r>
                      <a:r>
                        <a:rPr lang="en-GB" sz="1300" b="0" i="0" u="none" strike="noStrike" kern="1200" dirty="0">
                          <a:solidFill>
                            <a:schemeClr val="tx1"/>
                          </a:solidFill>
                          <a:effectLst/>
                          <a:latin typeface="Calibri" panose="020F0502020204030204" pitchFamily="34" charset="0"/>
                          <a:ea typeface="+mn-ea"/>
                          <a:cs typeface="+mn-cs"/>
                        </a:rPr>
                        <a:t>. That may well be the right way to go, but it has not been discussed and planned..." (Sarah McClinton, inaugural speech as ADASS President, 28 April 2022).  Need to identify how these tasks are documented and recorded.</a:t>
                      </a:r>
                    </a:p>
                  </a:txBody>
                  <a:tcPr marL="45720" marR="45720" anchor="ctr"/>
                </a:tc>
                <a:tc>
                  <a:txBody>
                    <a:bodyPr/>
                    <a:lstStyle/>
                    <a:p>
                      <a:pPr algn="ctr" fontAlgn="ctr"/>
                      <a:r>
                        <a:rPr lang="en-GB" sz="1300" b="0" i="0" u="none" strike="noStrike" dirty="0">
                          <a:solidFill>
                            <a:schemeClr val="tx1"/>
                          </a:solidFill>
                          <a:effectLst/>
                          <a:latin typeface="Calibri" panose="020F0502020204030204" pitchFamily="34" charset="0"/>
                        </a:rPr>
                        <a:t>3.27</a:t>
                      </a:r>
                    </a:p>
                  </a:txBody>
                  <a:tcPr marL="45720" marR="45720" anchor="ctr"/>
                </a:tc>
                <a:extLst>
                  <a:ext uri="{0D108BD9-81ED-4DB2-BD59-A6C34878D82A}">
                    <a16:rowId xmlns:a16="http://schemas.microsoft.com/office/drawing/2014/main" val="639657561"/>
                  </a:ext>
                </a:extLst>
              </a:tr>
              <a:tr h="0">
                <a:tc>
                  <a:txBody>
                    <a:bodyPr/>
                    <a:lstStyle/>
                    <a:p>
                      <a:pPr algn="l" fontAlgn="ctr"/>
                      <a:r>
                        <a:rPr lang="en-GB" sz="1300" b="0" i="0" u="none" strike="noStrike" kern="1200" dirty="0">
                          <a:solidFill>
                            <a:srgbClr val="000000"/>
                          </a:solidFill>
                          <a:effectLst/>
                          <a:latin typeface="Calibri" panose="020F0502020204030204" pitchFamily="34" charset="0"/>
                          <a:ea typeface="+mn-ea"/>
                          <a:cs typeface="+mn-cs"/>
                        </a:rPr>
                        <a:t>Care Home sending </a:t>
                      </a:r>
                      <a:r>
                        <a:rPr lang="en-GB" sz="1300" b="1" i="0" u="none" strike="noStrike" kern="1200" dirty="0">
                          <a:solidFill>
                            <a:srgbClr val="EA4D55"/>
                          </a:solidFill>
                          <a:effectLst/>
                          <a:latin typeface="Calibri" panose="020F0502020204030204" pitchFamily="34" charset="0"/>
                          <a:ea typeface="+mn-ea"/>
                          <a:cs typeface="+mn-cs"/>
                        </a:rPr>
                        <a:t>information to GP system</a:t>
                      </a:r>
                    </a:p>
                  </a:txBody>
                  <a:tcPr marL="45720" marR="45720" anchor="ctr"/>
                </a:tc>
                <a:tc>
                  <a:txBody>
                    <a:bodyPr/>
                    <a:lstStyle/>
                    <a:p>
                      <a:pPr marL="0" algn="ctr" defTabSz="914400" rtl="0" eaLnBrk="1" fontAlgn="ctr" latinLnBrk="0" hangingPunct="1"/>
                      <a:r>
                        <a:rPr lang="en-GB" sz="1300" b="0" i="0" u="none" strike="noStrike" kern="1200" dirty="0">
                          <a:solidFill>
                            <a:srgbClr val="000000"/>
                          </a:solidFill>
                          <a:effectLst/>
                          <a:latin typeface="Calibri" panose="020F0502020204030204" pitchFamily="34" charset="0"/>
                          <a:ea typeface="+mn-ea"/>
                          <a:cs typeface="+mn-cs"/>
                        </a:rPr>
                        <a:t>3.13</a:t>
                      </a:r>
                    </a:p>
                  </a:txBody>
                  <a:tcPr marL="0" marR="0" marT="0" marB="0" anchor="ctr"/>
                </a:tc>
                <a:extLst>
                  <a:ext uri="{0D108BD9-81ED-4DB2-BD59-A6C34878D82A}">
                    <a16:rowId xmlns:a16="http://schemas.microsoft.com/office/drawing/2014/main" val="3628312878"/>
                  </a:ext>
                </a:extLst>
              </a:tr>
            </a:tbl>
          </a:graphicData>
        </a:graphic>
      </p:graphicFrame>
    </p:spTree>
    <p:extLst>
      <p:ext uri="{BB962C8B-B14F-4D97-AF65-F5344CB8AC3E}">
        <p14:creationId xmlns:p14="http://schemas.microsoft.com/office/powerpoint/2010/main" val="3827172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2">
            <a:extLst>
              <a:ext uri="{FF2B5EF4-FFF2-40B4-BE49-F238E27FC236}">
                <a16:creationId xmlns:a16="http://schemas.microsoft.com/office/drawing/2014/main" id="{3A9C7EB5-11E1-B3DA-5216-AB15073FAE47}"/>
              </a:ext>
            </a:extLst>
          </p:cNvPr>
          <p:cNvSpPr>
            <a:spLocks noGrp="1"/>
          </p:cNvSpPr>
          <p:nvPr>
            <p:ph type="title"/>
          </p:nvPr>
        </p:nvSpPr>
        <p:spPr>
          <a:xfrm>
            <a:off x="304790" y="308346"/>
            <a:ext cx="11582417" cy="721554"/>
          </a:xfrm>
        </p:spPr>
        <p:txBody>
          <a:bodyPr/>
          <a:lstStyle/>
          <a:p>
            <a:r>
              <a:rPr lang="en-US" dirty="0">
                <a:latin typeface="Calibri" panose="020F0502020204030204" pitchFamily="34" charset="0"/>
                <a:cs typeface="Calibri" panose="020F0502020204030204" pitchFamily="34" charset="0"/>
              </a:rPr>
              <a:t>Use cases – service management/reporting</a:t>
            </a:r>
            <a:br>
              <a:rPr lang="en-US" dirty="0">
                <a:latin typeface="Calibri" panose="020F0502020204030204" pitchFamily="34" charset="0"/>
                <a:cs typeface="Calibri" panose="020F0502020204030204" pitchFamily="34" charset="0"/>
              </a:rPr>
            </a:br>
            <a:endParaRPr lang="en-US" dirty="0">
              <a:latin typeface="Calibri" panose="020F0502020204030204" pitchFamily="34" charset="0"/>
              <a:cs typeface="Calibri" panose="020F0502020204030204" pitchFamily="34" charset="0"/>
            </a:endParaRPr>
          </a:p>
        </p:txBody>
      </p:sp>
      <p:graphicFrame>
        <p:nvGraphicFramePr>
          <p:cNvPr id="4" name="Table 3">
            <a:extLst>
              <a:ext uri="{FF2B5EF4-FFF2-40B4-BE49-F238E27FC236}">
                <a16:creationId xmlns:a16="http://schemas.microsoft.com/office/drawing/2014/main" id="{F533BD13-EF07-B049-A24F-23B06D1A68EB}"/>
              </a:ext>
            </a:extLst>
          </p:cNvPr>
          <p:cNvGraphicFramePr>
            <a:graphicFrameLocks noGrp="1"/>
          </p:cNvGraphicFramePr>
          <p:nvPr>
            <p:extLst>
              <p:ext uri="{D42A27DB-BD31-4B8C-83A1-F6EECF244321}">
                <p14:modId xmlns:p14="http://schemas.microsoft.com/office/powerpoint/2010/main" val="2530180147"/>
              </p:ext>
            </p:extLst>
          </p:nvPr>
        </p:nvGraphicFramePr>
        <p:xfrm>
          <a:off x="728939" y="1603322"/>
          <a:ext cx="10401906" cy="4282440"/>
        </p:xfrm>
        <a:graphic>
          <a:graphicData uri="http://schemas.openxmlformats.org/drawingml/2006/table">
            <a:tbl>
              <a:tblPr firstRow="1" bandRow="1">
                <a:tableStyleId>{5C22544A-7EE6-4342-B048-85BDC9FD1C3A}</a:tableStyleId>
              </a:tblPr>
              <a:tblGrid>
                <a:gridCol w="9264147">
                  <a:extLst>
                    <a:ext uri="{9D8B030D-6E8A-4147-A177-3AD203B41FA5}">
                      <a16:colId xmlns:a16="http://schemas.microsoft.com/office/drawing/2014/main" val="1624243814"/>
                    </a:ext>
                  </a:extLst>
                </a:gridCol>
                <a:gridCol w="1137759">
                  <a:extLst>
                    <a:ext uri="{9D8B030D-6E8A-4147-A177-3AD203B41FA5}">
                      <a16:colId xmlns:a16="http://schemas.microsoft.com/office/drawing/2014/main" val="2146371329"/>
                    </a:ext>
                  </a:extLst>
                </a:gridCol>
              </a:tblGrid>
              <a:tr h="234484">
                <a:tc>
                  <a:txBody>
                    <a:bodyPr/>
                    <a:lstStyle/>
                    <a:p>
                      <a:pPr algn="ctr" fontAlgn="ctr"/>
                      <a:r>
                        <a:rPr lang="en-GB" sz="1400" u="none" strike="noStrike" dirty="0">
                          <a:effectLst/>
                          <a:latin typeface="Calibri" panose="020F0502020204030204" pitchFamily="34" charset="0"/>
                          <a:cs typeface="Calibri" panose="020F0502020204030204" pitchFamily="34" charset="0"/>
                        </a:rPr>
                        <a:t>Use case</a:t>
                      </a:r>
                      <a:endParaRPr lang="en-GB" sz="1400" b="1" i="0" u="none" strike="noStrike" dirty="0">
                        <a:solidFill>
                          <a:srgbClr val="FFFFFF"/>
                        </a:solidFill>
                        <a:effectLst/>
                        <a:latin typeface="Calibri" panose="020F0502020204030204" pitchFamily="34" charset="0"/>
                        <a:cs typeface="Calibri" panose="020F0502020204030204" pitchFamily="34" charset="0"/>
                      </a:endParaRPr>
                    </a:p>
                  </a:txBody>
                  <a:tcPr marL="45720" marR="45720" anchor="ctr">
                    <a:solidFill>
                      <a:schemeClr val="accent2"/>
                    </a:solidFill>
                  </a:tcPr>
                </a:tc>
                <a:tc>
                  <a:txBody>
                    <a:bodyPr/>
                    <a:lstStyle/>
                    <a:p>
                      <a:pPr algn="ctr" fontAlgn="ctr"/>
                      <a:r>
                        <a:rPr lang="en-GB" sz="1400" u="none" strike="noStrike" dirty="0">
                          <a:effectLst/>
                          <a:latin typeface="Calibri" panose="020F0502020204030204" pitchFamily="34" charset="0"/>
                          <a:cs typeface="Calibri" panose="020F0502020204030204" pitchFamily="34" charset="0"/>
                        </a:rPr>
                        <a:t>Priority</a:t>
                      </a:r>
                      <a:endParaRPr lang="en-GB" sz="1400" b="1" i="0" u="none" strike="noStrike" dirty="0">
                        <a:solidFill>
                          <a:srgbClr val="FFFFFF"/>
                        </a:solidFill>
                        <a:effectLst/>
                        <a:latin typeface="Calibri" panose="020F0502020204030204" pitchFamily="34" charset="0"/>
                        <a:cs typeface="Calibri" panose="020F0502020204030204" pitchFamily="34" charset="0"/>
                      </a:endParaRPr>
                    </a:p>
                  </a:txBody>
                  <a:tcPr marL="45720" marR="45720" anchor="ctr">
                    <a:solidFill>
                      <a:schemeClr val="accent2"/>
                    </a:solidFill>
                  </a:tcPr>
                </a:tc>
                <a:extLst>
                  <a:ext uri="{0D108BD9-81ED-4DB2-BD59-A6C34878D82A}">
                    <a16:rowId xmlns:a16="http://schemas.microsoft.com/office/drawing/2014/main" val="3565545362"/>
                  </a:ext>
                </a:extLst>
              </a:tr>
              <a:tr h="0">
                <a:tc>
                  <a:txBody>
                    <a:bodyPr/>
                    <a:lstStyle/>
                    <a:p>
                      <a:pPr algn="l" fontAlgn="ctr"/>
                      <a:r>
                        <a:rPr lang="en-GB" sz="1300" b="0" i="0" u="none" strike="noStrike" dirty="0">
                          <a:solidFill>
                            <a:srgbClr val="000000"/>
                          </a:solidFill>
                          <a:effectLst/>
                          <a:latin typeface="Calibri" panose="020F0502020204030204" pitchFamily="34" charset="0"/>
                        </a:rPr>
                        <a:t>Local authority </a:t>
                      </a:r>
                      <a:r>
                        <a:rPr lang="en-GB" sz="1300" b="1" i="0" u="none" strike="noStrike" kern="1200" dirty="0">
                          <a:solidFill>
                            <a:srgbClr val="EA4D55"/>
                          </a:solidFill>
                          <a:effectLst/>
                          <a:latin typeface="Calibri" panose="020F0502020204030204" pitchFamily="34" charset="0"/>
                          <a:ea typeface="+mn-ea"/>
                          <a:cs typeface="+mn-cs"/>
                        </a:rPr>
                        <a:t>strategy documents </a:t>
                      </a:r>
                      <a:r>
                        <a:rPr lang="en-GB" sz="1300" b="0" i="0" u="none" strike="noStrike" dirty="0">
                          <a:solidFill>
                            <a:srgbClr val="000000"/>
                          </a:solidFill>
                          <a:effectLst/>
                          <a:latin typeface="Calibri" panose="020F0502020204030204" pitchFamily="34" charset="0"/>
                        </a:rPr>
                        <a:t>using agreed terminology consistently for stakeholder clarity</a:t>
                      </a:r>
                    </a:p>
                  </a:txBody>
                  <a:tcPr marL="45720" marR="45720" anchor="ctr"/>
                </a:tc>
                <a:tc>
                  <a:txBody>
                    <a:bodyPr/>
                    <a:lstStyle/>
                    <a:p>
                      <a:pPr algn="ctr" fontAlgn="ctr"/>
                      <a:r>
                        <a:rPr lang="en-GB" sz="1300" b="0" i="0" u="none" strike="noStrike">
                          <a:solidFill>
                            <a:srgbClr val="000000"/>
                          </a:solidFill>
                          <a:effectLst/>
                          <a:latin typeface="Calibri" panose="020F0502020204030204" pitchFamily="34" charset="0"/>
                        </a:rPr>
                        <a:t>4.00</a:t>
                      </a:r>
                    </a:p>
                  </a:txBody>
                  <a:tcPr marL="45720" marR="45720" anchor="ctr"/>
                </a:tc>
                <a:extLst>
                  <a:ext uri="{0D108BD9-81ED-4DB2-BD59-A6C34878D82A}">
                    <a16:rowId xmlns:a16="http://schemas.microsoft.com/office/drawing/2014/main" val="34942047"/>
                  </a:ext>
                </a:extLst>
              </a:tr>
              <a:tr h="0">
                <a:tc>
                  <a:txBody>
                    <a:bodyPr/>
                    <a:lstStyle/>
                    <a:p>
                      <a:pPr algn="l" fontAlgn="ctr"/>
                      <a:r>
                        <a:rPr lang="en-GB" sz="1300" b="0" i="0" u="none" strike="noStrike" dirty="0">
                          <a:solidFill>
                            <a:srgbClr val="000000"/>
                          </a:solidFill>
                          <a:effectLst/>
                          <a:latin typeface="Calibri" panose="020F0502020204030204" pitchFamily="34" charset="0"/>
                        </a:rPr>
                        <a:t>Supporting the </a:t>
                      </a:r>
                      <a:r>
                        <a:rPr lang="en-GB" sz="1300" b="1" i="0" u="none" strike="noStrike" kern="1200" dirty="0">
                          <a:solidFill>
                            <a:srgbClr val="EA4D55"/>
                          </a:solidFill>
                          <a:effectLst/>
                          <a:latin typeface="Calibri" panose="020F0502020204030204" pitchFamily="34" charset="0"/>
                          <a:ea typeface="+mn-ea"/>
                          <a:cs typeface="+mn-cs"/>
                        </a:rPr>
                        <a:t>assurance process </a:t>
                      </a:r>
                      <a:r>
                        <a:rPr lang="en-GB" sz="1300" b="0" i="0" u="none" strike="noStrike" dirty="0">
                          <a:solidFill>
                            <a:srgbClr val="000000"/>
                          </a:solidFill>
                          <a:effectLst/>
                          <a:latin typeface="Calibri" panose="020F0502020204030204" pitchFamily="34" charset="0"/>
                        </a:rPr>
                        <a:t>for local authorities and Integrated Care Systems</a:t>
                      </a:r>
                    </a:p>
                  </a:txBody>
                  <a:tcPr marL="45720" marR="45720" anchor="ctr"/>
                </a:tc>
                <a:tc>
                  <a:txBody>
                    <a:bodyPr/>
                    <a:lstStyle/>
                    <a:p>
                      <a:pPr algn="ctr" fontAlgn="ctr"/>
                      <a:r>
                        <a:rPr lang="en-GB" sz="1300" b="0" i="0" u="none" strike="noStrike">
                          <a:solidFill>
                            <a:srgbClr val="000000"/>
                          </a:solidFill>
                          <a:effectLst/>
                          <a:latin typeface="Calibri" panose="020F0502020204030204" pitchFamily="34" charset="0"/>
                        </a:rPr>
                        <a:t>4.00</a:t>
                      </a:r>
                    </a:p>
                  </a:txBody>
                  <a:tcPr marL="45720" marR="45720" anchor="ctr"/>
                </a:tc>
                <a:extLst>
                  <a:ext uri="{0D108BD9-81ED-4DB2-BD59-A6C34878D82A}">
                    <a16:rowId xmlns:a16="http://schemas.microsoft.com/office/drawing/2014/main" val="1347850974"/>
                  </a:ext>
                </a:extLst>
              </a:tr>
              <a:tr h="0">
                <a:tc>
                  <a:txBody>
                    <a:bodyPr/>
                    <a:lstStyle/>
                    <a:p>
                      <a:pPr algn="l" fontAlgn="ctr"/>
                      <a:r>
                        <a:rPr lang="en-GB" sz="1300" b="0" i="0" u="none" strike="noStrike" dirty="0">
                          <a:solidFill>
                            <a:srgbClr val="000000"/>
                          </a:solidFill>
                          <a:effectLst/>
                          <a:latin typeface="Calibri" panose="020F0502020204030204" pitchFamily="34" charset="0"/>
                        </a:rPr>
                        <a:t>Local authority </a:t>
                      </a:r>
                      <a:r>
                        <a:rPr lang="en-GB" sz="1300" b="1" i="0" u="none" strike="noStrike" kern="1200" dirty="0">
                          <a:solidFill>
                            <a:srgbClr val="EA4D55"/>
                          </a:solidFill>
                          <a:effectLst/>
                          <a:latin typeface="Calibri" panose="020F0502020204030204" pitchFamily="34" charset="0"/>
                          <a:ea typeface="+mn-ea"/>
                          <a:cs typeface="+mn-cs"/>
                        </a:rPr>
                        <a:t>contracts and service specs </a:t>
                      </a:r>
                      <a:r>
                        <a:rPr lang="en-GB" sz="1300" b="0" i="0" u="none" strike="noStrike" dirty="0">
                          <a:solidFill>
                            <a:srgbClr val="000000"/>
                          </a:solidFill>
                          <a:effectLst/>
                          <a:latin typeface="Calibri" panose="020F0502020204030204" pitchFamily="34" charset="0"/>
                        </a:rPr>
                        <a:t>using agreed terminology consistently, supporting providers to have a clear understanding of what they are bidding for</a:t>
                      </a:r>
                    </a:p>
                  </a:txBody>
                  <a:tcPr marL="45720" marR="45720" anchor="ctr"/>
                </a:tc>
                <a:tc>
                  <a:txBody>
                    <a:bodyPr/>
                    <a:lstStyle/>
                    <a:p>
                      <a:pPr algn="ctr" fontAlgn="ctr"/>
                      <a:r>
                        <a:rPr lang="en-GB" sz="1300" b="0" i="0" u="none" strike="noStrike">
                          <a:solidFill>
                            <a:srgbClr val="000000"/>
                          </a:solidFill>
                          <a:effectLst/>
                          <a:latin typeface="Calibri" panose="020F0502020204030204" pitchFamily="34" charset="0"/>
                        </a:rPr>
                        <a:t>3.80</a:t>
                      </a:r>
                    </a:p>
                  </a:txBody>
                  <a:tcPr marL="45720" marR="45720" anchor="ctr"/>
                </a:tc>
                <a:extLst>
                  <a:ext uri="{0D108BD9-81ED-4DB2-BD59-A6C34878D82A}">
                    <a16:rowId xmlns:a16="http://schemas.microsoft.com/office/drawing/2014/main" val="3897815838"/>
                  </a:ext>
                </a:extLst>
              </a:tr>
              <a:tr h="0">
                <a:tc>
                  <a:txBody>
                    <a:bodyPr/>
                    <a:lstStyle/>
                    <a:p>
                      <a:pPr algn="l" fontAlgn="ctr"/>
                      <a:r>
                        <a:rPr lang="en-GB" sz="1300" b="0" i="0" u="none" strike="noStrike" dirty="0">
                          <a:solidFill>
                            <a:srgbClr val="000000"/>
                          </a:solidFill>
                          <a:effectLst/>
                          <a:latin typeface="Calibri" panose="020F0502020204030204" pitchFamily="34" charset="0"/>
                        </a:rPr>
                        <a:t>Department of Health and Social Care able to receive </a:t>
                      </a:r>
                      <a:r>
                        <a:rPr lang="en-GB" sz="1300" b="1" i="0" u="none" strike="noStrike" kern="1200" dirty="0">
                          <a:solidFill>
                            <a:srgbClr val="EA4D55"/>
                          </a:solidFill>
                          <a:effectLst/>
                          <a:latin typeface="Calibri" panose="020F0502020204030204" pitchFamily="34" charset="0"/>
                          <a:ea typeface="+mn-ea"/>
                          <a:cs typeface="+mn-cs"/>
                        </a:rPr>
                        <a:t>management information </a:t>
                      </a:r>
                      <a:r>
                        <a:rPr lang="en-GB" sz="1300" b="0" i="0" u="none" strike="noStrike" dirty="0">
                          <a:solidFill>
                            <a:srgbClr val="000000"/>
                          </a:solidFill>
                          <a:effectLst/>
                          <a:latin typeface="Calibri" panose="020F0502020204030204" pitchFamily="34" charset="0"/>
                        </a:rPr>
                        <a:t>from all local authorities and care providers which uses agreed, understood and shared terminology</a:t>
                      </a:r>
                    </a:p>
                  </a:txBody>
                  <a:tcPr marL="45720" marR="45720" anchor="ctr"/>
                </a:tc>
                <a:tc>
                  <a:txBody>
                    <a:bodyPr/>
                    <a:lstStyle/>
                    <a:p>
                      <a:pPr algn="ctr" fontAlgn="ctr"/>
                      <a:r>
                        <a:rPr lang="en-GB" sz="1300" b="0" i="0" u="none" strike="noStrike">
                          <a:solidFill>
                            <a:srgbClr val="000000"/>
                          </a:solidFill>
                          <a:effectLst/>
                          <a:latin typeface="Calibri" panose="020F0502020204030204" pitchFamily="34" charset="0"/>
                        </a:rPr>
                        <a:t>3.80</a:t>
                      </a:r>
                    </a:p>
                  </a:txBody>
                  <a:tcPr marL="45720" marR="45720" anchor="ctr"/>
                </a:tc>
                <a:extLst>
                  <a:ext uri="{0D108BD9-81ED-4DB2-BD59-A6C34878D82A}">
                    <a16:rowId xmlns:a16="http://schemas.microsoft.com/office/drawing/2014/main" val="2627585165"/>
                  </a:ext>
                </a:extLst>
              </a:tr>
              <a:tr h="0">
                <a:tc>
                  <a:txBody>
                    <a:bodyPr/>
                    <a:lstStyle/>
                    <a:p>
                      <a:pPr algn="l" fontAlgn="ctr"/>
                      <a:r>
                        <a:rPr lang="en-GB" sz="1300" b="0" i="0" u="none" strike="noStrike" dirty="0">
                          <a:solidFill>
                            <a:srgbClr val="000000"/>
                          </a:solidFill>
                          <a:effectLst/>
                          <a:latin typeface="Calibri" panose="020F0502020204030204" pitchFamily="34" charset="0"/>
                        </a:rPr>
                        <a:t>Sharing elements of care planning information across many systems – </a:t>
                      </a:r>
                      <a:r>
                        <a:rPr lang="en-GB" sz="1300" b="1" i="0" u="none" strike="noStrike" kern="1200" dirty="0">
                          <a:solidFill>
                            <a:srgbClr val="EA4D55"/>
                          </a:solidFill>
                          <a:effectLst/>
                          <a:latin typeface="Calibri" panose="020F0502020204030204" pitchFamily="34" charset="0"/>
                          <a:ea typeface="+mn-ea"/>
                          <a:cs typeface="+mn-cs"/>
                        </a:rPr>
                        <a:t>componentisation of care plan</a:t>
                      </a:r>
                    </a:p>
                  </a:txBody>
                  <a:tcPr marL="45720" marR="45720" anchor="ctr"/>
                </a:tc>
                <a:tc>
                  <a:txBody>
                    <a:bodyPr/>
                    <a:lstStyle/>
                    <a:p>
                      <a:pPr algn="ctr" fontAlgn="ctr"/>
                      <a:r>
                        <a:rPr lang="en-GB" sz="1300" b="0" i="0" u="none" strike="noStrike">
                          <a:solidFill>
                            <a:srgbClr val="000000"/>
                          </a:solidFill>
                          <a:effectLst/>
                          <a:latin typeface="Calibri" panose="020F0502020204030204" pitchFamily="34" charset="0"/>
                        </a:rPr>
                        <a:t>3.80</a:t>
                      </a:r>
                    </a:p>
                  </a:txBody>
                  <a:tcPr marL="45720" marR="45720" anchor="ctr"/>
                </a:tc>
                <a:extLst>
                  <a:ext uri="{0D108BD9-81ED-4DB2-BD59-A6C34878D82A}">
                    <a16:rowId xmlns:a16="http://schemas.microsoft.com/office/drawing/2014/main" val="361463482"/>
                  </a:ext>
                </a:extLst>
              </a:tr>
              <a:tr h="0">
                <a:tc>
                  <a:txBody>
                    <a:bodyPr/>
                    <a:lstStyle/>
                    <a:p>
                      <a:pPr algn="l" fontAlgn="ctr"/>
                      <a:r>
                        <a:rPr lang="en-GB" sz="1300" b="0" i="0" u="none" strike="noStrike" dirty="0">
                          <a:solidFill>
                            <a:srgbClr val="000000"/>
                          </a:solidFill>
                          <a:effectLst/>
                          <a:latin typeface="Calibri" panose="020F0502020204030204" pitchFamily="34" charset="0"/>
                        </a:rPr>
                        <a:t>As care providers move to digital systems (by 2024?), enable </a:t>
                      </a:r>
                      <a:r>
                        <a:rPr lang="en-GB" sz="1300" b="1" i="0" u="none" strike="noStrike" kern="1200" dirty="0">
                          <a:solidFill>
                            <a:srgbClr val="EA4D55"/>
                          </a:solidFill>
                          <a:effectLst/>
                          <a:latin typeface="Calibri" panose="020F0502020204030204" pitchFamily="34" charset="0"/>
                          <a:ea typeface="+mn-ea"/>
                          <a:cs typeface="+mn-cs"/>
                        </a:rPr>
                        <a:t>easier transfer of routine info to local authorities</a:t>
                      </a:r>
                    </a:p>
                  </a:txBody>
                  <a:tcPr marL="45720" marR="45720" anchor="ctr"/>
                </a:tc>
                <a:tc>
                  <a:txBody>
                    <a:bodyPr/>
                    <a:lstStyle/>
                    <a:p>
                      <a:pPr algn="ctr" fontAlgn="ctr"/>
                      <a:r>
                        <a:rPr lang="en-GB" sz="1300" b="0" i="0" u="none" strike="noStrike">
                          <a:solidFill>
                            <a:srgbClr val="000000"/>
                          </a:solidFill>
                          <a:effectLst/>
                          <a:latin typeface="Calibri" panose="020F0502020204030204" pitchFamily="34" charset="0"/>
                        </a:rPr>
                        <a:t>3.73</a:t>
                      </a:r>
                    </a:p>
                  </a:txBody>
                  <a:tcPr marL="45720" marR="45720" anchor="ctr"/>
                </a:tc>
                <a:extLst>
                  <a:ext uri="{0D108BD9-81ED-4DB2-BD59-A6C34878D82A}">
                    <a16:rowId xmlns:a16="http://schemas.microsoft.com/office/drawing/2014/main" val="1968626254"/>
                  </a:ext>
                </a:extLst>
              </a:tr>
              <a:tr h="0">
                <a:tc>
                  <a:txBody>
                    <a:bodyPr/>
                    <a:lstStyle/>
                    <a:p>
                      <a:pPr algn="l" fontAlgn="ctr"/>
                      <a:r>
                        <a:rPr lang="en-GB" sz="1300" b="0" i="0" u="none" strike="noStrike" dirty="0">
                          <a:solidFill>
                            <a:srgbClr val="000000"/>
                          </a:solidFill>
                          <a:effectLst/>
                          <a:latin typeface="Calibri" panose="020F0502020204030204" pitchFamily="34" charset="0"/>
                        </a:rPr>
                        <a:t>Emerging Care Account/Care Cap requirements, including </a:t>
                      </a:r>
                      <a:r>
                        <a:rPr lang="en-GB" sz="1300" b="1" i="0" u="none" strike="noStrike" kern="1200" dirty="0">
                          <a:solidFill>
                            <a:srgbClr val="EA4D55"/>
                          </a:solidFill>
                          <a:effectLst/>
                          <a:latin typeface="Calibri" panose="020F0502020204030204" pitchFamily="34" charset="0"/>
                          <a:ea typeface="+mn-ea"/>
                          <a:cs typeface="+mn-cs"/>
                        </a:rPr>
                        <a:t>transfer of information between local authorities </a:t>
                      </a:r>
                      <a:r>
                        <a:rPr lang="en-GB" sz="1300" b="0" i="0" u="none" strike="noStrike" dirty="0">
                          <a:solidFill>
                            <a:srgbClr val="000000"/>
                          </a:solidFill>
                          <a:effectLst/>
                          <a:latin typeface="Calibri" panose="020F0502020204030204" pitchFamily="34" charset="0"/>
                        </a:rPr>
                        <a:t>when a person moves</a:t>
                      </a:r>
                    </a:p>
                  </a:txBody>
                  <a:tcPr marL="45720" marR="45720" anchor="ctr"/>
                </a:tc>
                <a:tc>
                  <a:txBody>
                    <a:bodyPr/>
                    <a:lstStyle/>
                    <a:p>
                      <a:pPr algn="ctr" fontAlgn="ctr"/>
                      <a:r>
                        <a:rPr lang="en-GB" sz="1300" b="0" i="0" u="none" strike="noStrike">
                          <a:solidFill>
                            <a:srgbClr val="000000"/>
                          </a:solidFill>
                          <a:effectLst/>
                          <a:latin typeface="Calibri" panose="020F0502020204030204" pitchFamily="34" charset="0"/>
                        </a:rPr>
                        <a:t>3.67</a:t>
                      </a:r>
                    </a:p>
                  </a:txBody>
                  <a:tcPr marL="45720" marR="45720" anchor="ctr"/>
                </a:tc>
                <a:extLst>
                  <a:ext uri="{0D108BD9-81ED-4DB2-BD59-A6C34878D82A}">
                    <a16:rowId xmlns:a16="http://schemas.microsoft.com/office/drawing/2014/main" val="2666289678"/>
                  </a:ext>
                </a:extLst>
              </a:tr>
              <a:tr h="0">
                <a:tc>
                  <a:txBody>
                    <a:bodyPr/>
                    <a:lstStyle/>
                    <a:p>
                      <a:pPr algn="l" fontAlgn="ctr"/>
                      <a:r>
                        <a:rPr lang="en-GB" sz="1300" b="0" i="0" u="none" strike="noStrike" dirty="0">
                          <a:solidFill>
                            <a:srgbClr val="000000"/>
                          </a:solidFill>
                          <a:effectLst/>
                          <a:latin typeface="Calibri" panose="020F0502020204030204" pitchFamily="34" charset="0"/>
                        </a:rPr>
                        <a:t>Population Health Management – greater ability to share health and care datasets to </a:t>
                      </a:r>
                      <a:r>
                        <a:rPr lang="en-GB" sz="1300" b="1" i="0" u="none" strike="noStrike" kern="1200" dirty="0">
                          <a:solidFill>
                            <a:srgbClr val="EA4D55"/>
                          </a:solidFill>
                          <a:effectLst/>
                          <a:latin typeface="Calibri" panose="020F0502020204030204" pitchFamily="34" charset="0"/>
                          <a:ea typeface="+mn-ea"/>
                          <a:cs typeface="+mn-cs"/>
                        </a:rPr>
                        <a:t>gain insights across a place</a:t>
                      </a:r>
                    </a:p>
                  </a:txBody>
                  <a:tcPr marL="45720" marR="45720" anchor="ctr"/>
                </a:tc>
                <a:tc>
                  <a:txBody>
                    <a:bodyPr/>
                    <a:lstStyle/>
                    <a:p>
                      <a:pPr algn="ctr" fontAlgn="ctr"/>
                      <a:r>
                        <a:rPr lang="en-GB" sz="1300" b="0" i="0" u="none" strike="noStrike">
                          <a:solidFill>
                            <a:srgbClr val="000000"/>
                          </a:solidFill>
                          <a:effectLst/>
                          <a:latin typeface="Calibri" panose="020F0502020204030204" pitchFamily="34" charset="0"/>
                        </a:rPr>
                        <a:t>3.53</a:t>
                      </a:r>
                    </a:p>
                  </a:txBody>
                  <a:tcPr marL="45720" marR="45720" anchor="ctr"/>
                </a:tc>
                <a:extLst>
                  <a:ext uri="{0D108BD9-81ED-4DB2-BD59-A6C34878D82A}">
                    <a16:rowId xmlns:a16="http://schemas.microsoft.com/office/drawing/2014/main" val="917605947"/>
                  </a:ext>
                </a:extLst>
              </a:tr>
              <a:tr h="0">
                <a:tc>
                  <a:txBody>
                    <a:bodyPr/>
                    <a:lstStyle/>
                    <a:p>
                      <a:pPr algn="l" fontAlgn="ctr"/>
                      <a:r>
                        <a:rPr lang="en-GB" sz="1300" b="0" i="0" u="none" strike="noStrike" dirty="0">
                          <a:solidFill>
                            <a:srgbClr val="000000"/>
                          </a:solidFill>
                          <a:effectLst/>
                          <a:latin typeface="Calibri" panose="020F0502020204030204" pitchFamily="34" charset="0"/>
                        </a:rPr>
                        <a:t>Local authorities receiving information from care providers that enables activity (review of needs etc) to be </a:t>
                      </a:r>
                      <a:r>
                        <a:rPr lang="en-GB" sz="1300" b="1" i="0" u="none" strike="noStrike" kern="1200" dirty="0">
                          <a:solidFill>
                            <a:srgbClr val="EA4D55"/>
                          </a:solidFill>
                          <a:effectLst/>
                          <a:latin typeface="Calibri" panose="020F0502020204030204" pitchFamily="34" charset="0"/>
                          <a:ea typeface="+mn-ea"/>
                          <a:cs typeface="+mn-cs"/>
                        </a:rPr>
                        <a:t>stratified through artificial intelligence</a:t>
                      </a:r>
                    </a:p>
                  </a:txBody>
                  <a:tcPr marL="45720" marR="45720" anchor="ctr"/>
                </a:tc>
                <a:tc>
                  <a:txBody>
                    <a:bodyPr/>
                    <a:lstStyle/>
                    <a:p>
                      <a:pPr algn="ctr" fontAlgn="ctr"/>
                      <a:r>
                        <a:rPr lang="en-GB" sz="1300" b="0" i="0" u="none" strike="noStrike">
                          <a:solidFill>
                            <a:srgbClr val="000000"/>
                          </a:solidFill>
                          <a:effectLst/>
                          <a:latin typeface="Calibri" panose="020F0502020204030204" pitchFamily="34" charset="0"/>
                        </a:rPr>
                        <a:t>3.40</a:t>
                      </a:r>
                    </a:p>
                  </a:txBody>
                  <a:tcPr marL="45720" marR="45720" anchor="ctr"/>
                </a:tc>
                <a:extLst>
                  <a:ext uri="{0D108BD9-81ED-4DB2-BD59-A6C34878D82A}">
                    <a16:rowId xmlns:a16="http://schemas.microsoft.com/office/drawing/2014/main" val="4181131497"/>
                  </a:ext>
                </a:extLst>
              </a:tr>
              <a:tr h="0">
                <a:tc>
                  <a:txBody>
                    <a:bodyPr/>
                    <a:lstStyle/>
                    <a:p>
                      <a:pPr algn="l" fontAlgn="ctr"/>
                      <a:r>
                        <a:rPr lang="en-GB" sz="1300" b="0" i="0" u="none" strike="noStrike" dirty="0">
                          <a:solidFill>
                            <a:srgbClr val="000000"/>
                          </a:solidFill>
                          <a:effectLst/>
                          <a:latin typeface="Calibri" panose="020F0502020204030204" pitchFamily="34" charset="0"/>
                        </a:rPr>
                        <a:t>Care providers can </a:t>
                      </a:r>
                      <a:r>
                        <a:rPr lang="en-GB" sz="1300" b="1" i="0" u="none" strike="noStrike" kern="1200" dirty="0">
                          <a:solidFill>
                            <a:srgbClr val="EA4D55"/>
                          </a:solidFill>
                          <a:effectLst/>
                          <a:latin typeface="Calibri" panose="020F0502020204030204" pitchFamily="34" charset="0"/>
                          <a:ea typeface="+mn-ea"/>
                          <a:cs typeface="+mn-cs"/>
                        </a:rPr>
                        <a:t>interrogate the data they are capturing</a:t>
                      </a:r>
                      <a:r>
                        <a:rPr lang="en-GB" sz="1300" b="0" i="0" u="none" strike="noStrike" dirty="0">
                          <a:solidFill>
                            <a:srgbClr val="000000"/>
                          </a:solidFill>
                          <a:effectLst/>
                          <a:latin typeface="Calibri" panose="020F0502020204030204" pitchFamily="34" charset="0"/>
                        </a:rPr>
                        <a:t>, rather than just recording it</a:t>
                      </a:r>
                    </a:p>
                  </a:txBody>
                  <a:tcPr marL="45720" marR="45720" anchor="ctr"/>
                </a:tc>
                <a:tc>
                  <a:txBody>
                    <a:bodyPr/>
                    <a:lstStyle/>
                    <a:p>
                      <a:pPr algn="ctr" fontAlgn="ctr"/>
                      <a:r>
                        <a:rPr lang="en-GB" sz="1300" b="0" i="0" u="none" strike="noStrike">
                          <a:solidFill>
                            <a:srgbClr val="000000"/>
                          </a:solidFill>
                          <a:effectLst/>
                          <a:latin typeface="Calibri" panose="020F0502020204030204" pitchFamily="34" charset="0"/>
                        </a:rPr>
                        <a:t>3.27</a:t>
                      </a:r>
                    </a:p>
                  </a:txBody>
                  <a:tcPr marL="45720" marR="45720" anchor="ctr"/>
                </a:tc>
                <a:extLst>
                  <a:ext uri="{0D108BD9-81ED-4DB2-BD59-A6C34878D82A}">
                    <a16:rowId xmlns:a16="http://schemas.microsoft.com/office/drawing/2014/main" val="2660388639"/>
                  </a:ext>
                </a:extLst>
              </a:tr>
              <a:tr h="0">
                <a:tc>
                  <a:txBody>
                    <a:bodyPr/>
                    <a:lstStyle/>
                    <a:p>
                      <a:pPr algn="l" fontAlgn="ctr"/>
                      <a:r>
                        <a:rPr lang="en-GB" sz="1300" b="1" i="0" u="none" strike="noStrike" kern="1200" dirty="0">
                          <a:solidFill>
                            <a:srgbClr val="EA4D55"/>
                          </a:solidFill>
                          <a:effectLst/>
                          <a:latin typeface="Calibri" panose="020F0502020204030204" pitchFamily="34" charset="0"/>
                          <a:ea typeface="+mn-ea"/>
                          <a:cs typeface="+mn-cs"/>
                        </a:rPr>
                        <a:t>Capacity Tracker </a:t>
                      </a:r>
                      <a:r>
                        <a:rPr lang="en-GB" sz="1300" b="0" i="0" u="none" strike="noStrike" dirty="0">
                          <a:solidFill>
                            <a:srgbClr val="000000"/>
                          </a:solidFill>
                          <a:effectLst/>
                          <a:latin typeface="Calibri" panose="020F0502020204030204" pitchFamily="34" charset="0"/>
                        </a:rPr>
                        <a:t>to use agreed terminology to allow inclusion of care package details and enable providers to update consistently across the adult social care market</a:t>
                      </a:r>
                    </a:p>
                  </a:txBody>
                  <a:tcPr marL="45720" marR="45720" anchor="ctr"/>
                </a:tc>
                <a:tc>
                  <a:txBody>
                    <a:bodyPr/>
                    <a:lstStyle/>
                    <a:p>
                      <a:pPr algn="ctr" fontAlgn="ctr"/>
                      <a:r>
                        <a:rPr lang="en-GB" sz="1300" b="0" i="0" u="none" strike="noStrike" dirty="0">
                          <a:solidFill>
                            <a:srgbClr val="000000"/>
                          </a:solidFill>
                          <a:effectLst/>
                          <a:latin typeface="Calibri" panose="020F0502020204030204" pitchFamily="34" charset="0"/>
                        </a:rPr>
                        <a:t>3.27</a:t>
                      </a:r>
                    </a:p>
                  </a:txBody>
                  <a:tcPr marL="45720" marR="45720" anchor="ctr"/>
                </a:tc>
                <a:extLst>
                  <a:ext uri="{0D108BD9-81ED-4DB2-BD59-A6C34878D82A}">
                    <a16:rowId xmlns:a16="http://schemas.microsoft.com/office/drawing/2014/main" val="2963904763"/>
                  </a:ext>
                </a:extLst>
              </a:tr>
            </a:tbl>
          </a:graphicData>
        </a:graphic>
      </p:graphicFrame>
    </p:spTree>
    <p:extLst>
      <p:ext uri="{BB962C8B-B14F-4D97-AF65-F5344CB8AC3E}">
        <p14:creationId xmlns:p14="http://schemas.microsoft.com/office/powerpoint/2010/main" val="23049674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2">
            <a:extLst>
              <a:ext uri="{FF2B5EF4-FFF2-40B4-BE49-F238E27FC236}">
                <a16:creationId xmlns:a16="http://schemas.microsoft.com/office/drawing/2014/main" id="{3A9C7EB5-11E1-B3DA-5216-AB15073FAE47}"/>
              </a:ext>
            </a:extLst>
          </p:cNvPr>
          <p:cNvSpPr>
            <a:spLocks noGrp="1"/>
          </p:cNvSpPr>
          <p:nvPr>
            <p:ph type="title"/>
          </p:nvPr>
        </p:nvSpPr>
        <p:spPr>
          <a:xfrm>
            <a:off x="304790" y="308346"/>
            <a:ext cx="11582417" cy="721554"/>
          </a:xfrm>
        </p:spPr>
        <p:txBody>
          <a:bodyPr/>
          <a:lstStyle/>
          <a:p>
            <a:r>
              <a:rPr lang="en-US" dirty="0">
                <a:latin typeface="Calibri" panose="020F0502020204030204" pitchFamily="34" charset="0"/>
                <a:cs typeface="Calibri" panose="020F0502020204030204" pitchFamily="34" charset="0"/>
              </a:rPr>
              <a:t>Blockers</a:t>
            </a:r>
            <a:br>
              <a:rPr lang="en-US" dirty="0">
                <a:latin typeface="Calibri" panose="020F0502020204030204" pitchFamily="34" charset="0"/>
                <a:cs typeface="Calibri" panose="020F0502020204030204" pitchFamily="34" charset="0"/>
              </a:rPr>
            </a:br>
            <a:endParaRPr lang="en-US" dirty="0">
              <a:latin typeface="Calibri" panose="020F0502020204030204" pitchFamily="34" charset="0"/>
              <a:cs typeface="Calibri" panose="020F0502020204030204" pitchFamily="34" charset="0"/>
            </a:endParaRPr>
          </a:p>
        </p:txBody>
      </p:sp>
      <p:graphicFrame>
        <p:nvGraphicFramePr>
          <p:cNvPr id="4" name="Table 3">
            <a:extLst>
              <a:ext uri="{FF2B5EF4-FFF2-40B4-BE49-F238E27FC236}">
                <a16:creationId xmlns:a16="http://schemas.microsoft.com/office/drawing/2014/main" id="{F533BD13-EF07-B049-A24F-23B06D1A68EB}"/>
              </a:ext>
            </a:extLst>
          </p:cNvPr>
          <p:cNvGraphicFramePr>
            <a:graphicFrameLocks noGrp="1"/>
          </p:cNvGraphicFramePr>
          <p:nvPr>
            <p:extLst>
              <p:ext uri="{D42A27DB-BD31-4B8C-83A1-F6EECF244321}">
                <p14:modId xmlns:p14="http://schemas.microsoft.com/office/powerpoint/2010/main" val="550997135"/>
              </p:ext>
            </p:extLst>
          </p:nvPr>
        </p:nvGraphicFramePr>
        <p:xfrm>
          <a:off x="728939" y="1146123"/>
          <a:ext cx="10401906" cy="5085764"/>
        </p:xfrm>
        <a:graphic>
          <a:graphicData uri="http://schemas.openxmlformats.org/drawingml/2006/table">
            <a:tbl>
              <a:tblPr firstRow="1" bandRow="1">
                <a:tableStyleId>{5C22544A-7EE6-4342-B048-85BDC9FD1C3A}</a:tableStyleId>
              </a:tblPr>
              <a:tblGrid>
                <a:gridCol w="1874302">
                  <a:extLst>
                    <a:ext uri="{9D8B030D-6E8A-4147-A177-3AD203B41FA5}">
                      <a16:colId xmlns:a16="http://schemas.microsoft.com/office/drawing/2014/main" val="1624243814"/>
                    </a:ext>
                  </a:extLst>
                </a:gridCol>
                <a:gridCol w="4263802">
                  <a:extLst>
                    <a:ext uri="{9D8B030D-6E8A-4147-A177-3AD203B41FA5}">
                      <a16:colId xmlns:a16="http://schemas.microsoft.com/office/drawing/2014/main" val="2146371329"/>
                    </a:ext>
                  </a:extLst>
                </a:gridCol>
                <a:gridCol w="4263802">
                  <a:extLst>
                    <a:ext uri="{9D8B030D-6E8A-4147-A177-3AD203B41FA5}">
                      <a16:colId xmlns:a16="http://schemas.microsoft.com/office/drawing/2014/main" val="3675367495"/>
                    </a:ext>
                  </a:extLst>
                </a:gridCol>
              </a:tblGrid>
              <a:tr h="234484">
                <a:tc>
                  <a:txBody>
                    <a:bodyPr/>
                    <a:lstStyle/>
                    <a:p>
                      <a:pPr algn="ctr" fontAlgn="ctr"/>
                      <a:r>
                        <a:rPr lang="en-GB" sz="1300" u="none" strike="noStrike" dirty="0">
                          <a:effectLst/>
                          <a:latin typeface="Calibri" panose="020F0502020204030204" pitchFamily="34" charset="0"/>
                          <a:cs typeface="Calibri" panose="020F0502020204030204" pitchFamily="34" charset="0"/>
                        </a:rPr>
                        <a:t>Stakeholder category</a:t>
                      </a:r>
                      <a:endParaRPr lang="en-GB" sz="1300" b="1" i="0" u="none" strike="noStrike" dirty="0">
                        <a:solidFill>
                          <a:srgbClr val="FFFFFF"/>
                        </a:solidFill>
                        <a:effectLst/>
                        <a:latin typeface="Calibri" panose="020F0502020204030204" pitchFamily="34" charset="0"/>
                        <a:cs typeface="Calibri" panose="020F0502020204030204" pitchFamily="34" charset="0"/>
                      </a:endParaRPr>
                    </a:p>
                  </a:txBody>
                  <a:tcPr marL="45720" marR="45720" anchor="ctr">
                    <a:solidFill>
                      <a:schemeClr val="accent2"/>
                    </a:solidFill>
                  </a:tcPr>
                </a:tc>
                <a:tc gridSpan="2">
                  <a:txBody>
                    <a:bodyPr/>
                    <a:lstStyle/>
                    <a:p>
                      <a:pPr algn="ctr" fontAlgn="ctr"/>
                      <a:r>
                        <a:rPr lang="en-GB" sz="1300" u="none" strike="noStrike" dirty="0">
                          <a:effectLst/>
                          <a:latin typeface="Calibri" panose="020F0502020204030204" pitchFamily="34" charset="0"/>
                          <a:cs typeface="Calibri" panose="020F0502020204030204" pitchFamily="34" charset="0"/>
                        </a:rPr>
                        <a:t>Blocker</a:t>
                      </a:r>
                      <a:endParaRPr lang="en-GB" sz="1300" b="1" i="0" u="none" strike="noStrike" dirty="0">
                        <a:solidFill>
                          <a:srgbClr val="FFFFFF"/>
                        </a:solidFill>
                        <a:effectLst/>
                        <a:latin typeface="Calibri" panose="020F0502020204030204" pitchFamily="34" charset="0"/>
                        <a:cs typeface="Calibri" panose="020F0502020204030204" pitchFamily="34" charset="0"/>
                      </a:endParaRPr>
                    </a:p>
                  </a:txBody>
                  <a:tcPr marL="45720" marR="45720" anchor="ctr">
                    <a:solidFill>
                      <a:schemeClr val="accent2"/>
                    </a:solidFill>
                  </a:tcPr>
                </a:tc>
                <a:tc hMerge="1">
                  <a:txBody>
                    <a:bodyPr/>
                    <a:lstStyle/>
                    <a:p>
                      <a:endParaRPr lang="en-GB"/>
                    </a:p>
                  </a:txBody>
                  <a:tcPr/>
                </a:tc>
                <a:extLst>
                  <a:ext uri="{0D108BD9-81ED-4DB2-BD59-A6C34878D82A}">
                    <a16:rowId xmlns:a16="http://schemas.microsoft.com/office/drawing/2014/main" val="3565545362"/>
                  </a:ext>
                </a:extLst>
              </a:tr>
              <a:tr h="612684">
                <a:tc>
                  <a:txBody>
                    <a:bodyPr/>
                    <a:lstStyle/>
                    <a:p>
                      <a:pPr algn="l" fontAlgn="ctr"/>
                      <a:r>
                        <a:rPr lang="en-GB" sz="1300" u="none" strike="noStrike" dirty="0">
                          <a:effectLst/>
                          <a:latin typeface="Calibri"/>
                          <a:cs typeface="Calibri"/>
                        </a:rPr>
                        <a:t>NHSEI, NHSD, DHSC</a:t>
                      </a:r>
                      <a:endParaRPr lang="en-GB" sz="1300" b="0" i="0" u="none" strike="noStrike" dirty="0">
                        <a:solidFill>
                          <a:srgbClr val="000000"/>
                        </a:solidFill>
                        <a:effectLst/>
                        <a:latin typeface="Calibri"/>
                        <a:cs typeface="Calibri"/>
                      </a:endParaRPr>
                    </a:p>
                  </a:txBody>
                  <a:tcPr marL="45720" marR="45720" anchor="ctr"/>
                </a:tc>
                <a:tc gridSpan="2">
                  <a:txBody>
                    <a:bodyPr/>
                    <a:lstStyle/>
                    <a:p>
                      <a:pPr algn="l" fontAlgn="ctr"/>
                      <a:r>
                        <a:rPr lang="en-GB" sz="1300" u="none" strike="noStrike" dirty="0">
                          <a:effectLst/>
                          <a:latin typeface="Calibri"/>
                          <a:cs typeface="Calibri"/>
                        </a:rPr>
                        <a:t>Along with changes to information recording we need </a:t>
                      </a:r>
                      <a:r>
                        <a:rPr lang="en-GB" sz="1300" b="1" u="none" strike="noStrike" dirty="0">
                          <a:solidFill>
                            <a:srgbClr val="EA4D55"/>
                          </a:solidFill>
                          <a:effectLst/>
                          <a:latin typeface="Calibri"/>
                          <a:cs typeface="Calibri"/>
                        </a:rPr>
                        <a:t>changes to culture and working practice</a:t>
                      </a:r>
                      <a:r>
                        <a:rPr lang="en-GB" sz="1300" u="none" strike="noStrike" dirty="0">
                          <a:effectLst/>
                          <a:latin typeface="Calibri"/>
                          <a:cs typeface="Calibri"/>
                        </a:rPr>
                        <a:t>.  Too many examples of information being available but ignored by professionals in a different setting, </a:t>
                      </a:r>
                      <a:r>
                        <a:rPr lang="en-GB" sz="1300" u="none" strike="noStrike" dirty="0" err="1">
                          <a:effectLst/>
                          <a:latin typeface="Calibri"/>
                          <a:cs typeface="Calibri"/>
                        </a:rPr>
                        <a:t>eg</a:t>
                      </a:r>
                      <a:r>
                        <a:rPr lang="en-GB" sz="1300" u="none" strike="noStrike" dirty="0">
                          <a:effectLst/>
                          <a:latin typeface="Calibri"/>
                          <a:cs typeface="Calibri"/>
                        </a:rPr>
                        <a:t> a routine medication regime for a long-term condition goes haywire when the person is admitted to hospital for an acute need.</a:t>
                      </a:r>
                      <a:endParaRPr lang="en-GB" sz="1300" b="0" i="0" u="none" strike="noStrike" dirty="0">
                        <a:solidFill>
                          <a:srgbClr val="000000"/>
                        </a:solidFill>
                        <a:effectLst/>
                        <a:latin typeface="Calibri"/>
                        <a:cs typeface="Calibri"/>
                      </a:endParaRPr>
                    </a:p>
                  </a:txBody>
                  <a:tcPr marL="45720" marR="45720" anchor="ctr"/>
                </a:tc>
                <a:tc hMerge="1">
                  <a:txBody>
                    <a:bodyPr/>
                    <a:lstStyle/>
                    <a:p>
                      <a:endParaRPr lang="en-GB"/>
                    </a:p>
                  </a:txBody>
                  <a:tcPr/>
                </a:tc>
                <a:extLst>
                  <a:ext uri="{0D108BD9-81ED-4DB2-BD59-A6C34878D82A}">
                    <a16:rowId xmlns:a16="http://schemas.microsoft.com/office/drawing/2014/main" val="34942047"/>
                  </a:ext>
                </a:extLst>
              </a:tr>
              <a:tr h="801784">
                <a:tc>
                  <a:txBody>
                    <a:bodyPr/>
                    <a:lstStyle/>
                    <a:p>
                      <a:pPr algn="l" fontAlgn="ctr"/>
                      <a:r>
                        <a:rPr lang="en-GB" sz="1300" u="none" strike="noStrike">
                          <a:effectLst/>
                          <a:latin typeface="Calibri"/>
                          <a:cs typeface="Calibri"/>
                        </a:rPr>
                        <a:t>Care providers</a:t>
                      </a:r>
                      <a:endParaRPr lang="en-GB" sz="1300" b="0" i="0" u="none" strike="noStrike">
                        <a:solidFill>
                          <a:srgbClr val="000000"/>
                        </a:solidFill>
                        <a:effectLst/>
                        <a:latin typeface="Calibri"/>
                        <a:cs typeface="Calibri"/>
                      </a:endParaRPr>
                    </a:p>
                  </a:txBody>
                  <a:tcPr marL="45720" marR="45720" anchor="ctr"/>
                </a:tc>
                <a:tc gridSpan="2">
                  <a:txBody>
                    <a:bodyPr/>
                    <a:lstStyle/>
                    <a:p>
                      <a:pPr algn="l" fontAlgn="ctr"/>
                      <a:r>
                        <a:rPr lang="en-GB" sz="1300" u="none" strike="noStrike" dirty="0">
                          <a:effectLst/>
                          <a:latin typeface="Calibri"/>
                          <a:cs typeface="Calibri"/>
                        </a:rPr>
                        <a:t>NHS has teams of clinical coders inputting data - care providers can't afford this.  Some capture may be able to take place in the background, </a:t>
                      </a:r>
                      <a:r>
                        <a:rPr lang="en-GB" sz="1300" u="none" strike="noStrike" dirty="0" err="1">
                          <a:effectLst/>
                          <a:latin typeface="Calibri"/>
                          <a:cs typeface="Calibri"/>
                        </a:rPr>
                        <a:t>eg</a:t>
                      </a:r>
                      <a:r>
                        <a:rPr lang="en-GB" sz="1300" u="none" strike="noStrike" dirty="0">
                          <a:effectLst/>
                          <a:latin typeface="Calibri"/>
                          <a:cs typeface="Calibri"/>
                        </a:rPr>
                        <a:t> clicking a button to say I've given this person a drink; but free text entries are very hard to code automatically, "and I am absolutely passionate about making sure that we </a:t>
                      </a:r>
                      <a:r>
                        <a:rPr lang="en-GB" sz="1300" b="1" u="none" strike="noStrike" dirty="0">
                          <a:solidFill>
                            <a:srgbClr val="EA4D55"/>
                          </a:solidFill>
                          <a:effectLst/>
                          <a:latin typeface="Calibri"/>
                          <a:cs typeface="Calibri"/>
                        </a:rPr>
                        <a:t>do not make this another task that care workers have to do</a:t>
                      </a:r>
                      <a:r>
                        <a:rPr lang="en-GB" sz="1300" u="none" strike="noStrike" dirty="0">
                          <a:effectLst/>
                          <a:latin typeface="Calibri"/>
                          <a:cs typeface="Calibri"/>
                        </a:rPr>
                        <a:t>".</a:t>
                      </a:r>
                      <a:endParaRPr lang="en-GB" sz="1300" b="0" i="0" u="none" strike="noStrike" dirty="0">
                        <a:solidFill>
                          <a:srgbClr val="000000"/>
                        </a:solidFill>
                        <a:effectLst/>
                        <a:latin typeface="Calibri"/>
                        <a:cs typeface="Calibri"/>
                      </a:endParaRPr>
                    </a:p>
                  </a:txBody>
                  <a:tcPr marL="45720" marR="45720" anchor="ctr"/>
                </a:tc>
                <a:tc hMerge="1">
                  <a:txBody>
                    <a:bodyPr/>
                    <a:lstStyle/>
                    <a:p>
                      <a:endParaRPr lang="en-GB"/>
                    </a:p>
                  </a:txBody>
                  <a:tcPr/>
                </a:tc>
                <a:extLst>
                  <a:ext uri="{0D108BD9-81ED-4DB2-BD59-A6C34878D82A}">
                    <a16:rowId xmlns:a16="http://schemas.microsoft.com/office/drawing/2014/main" val="1347850974"/>
                  </a:ext>
                </a:extLst>
              </a:tr>
              <a:tr h="432000">
                <a:tc>
                  <a:txBody>
                    <a:bodyPr/>
                    <a:lstStyle/>
                    <a:p>
                      <a:pPr algn="l" fontAlgn="ctr"/>
                      <a:r>
                        <a:rPr lang="en-GB" sz="1300" u="none" strike="noStrike" dirty="0">
                          <a:effectLst/>
                          <a:latin typeface="Calibri"/>
                          <a:cs typeface="Calibri"/>
                        </a:rPr>
                        <a:t>System suppliers</a:t>
                      </a:r>
                      <a:endParaRPr lang="en-GB" sz="1300" b="0" i="0" u="none" strike="noStrike" dirty="0">
                        <a:solidFill>
                          <a:srgbClr val="000000"/>
                        </a:solidFill>
                        <a:effectLst/>
                        <a:latin typeface="Calibri"/>
                        <a:cs typeface="Calibri"/>
                      </a:endParaRPr>
                    </a:p>
                  </a:txBody>
                  <a:tcPr marL="45720" marR="45720" anchor="ctr"/>
                </a:tc>
                <a:tc gridSpan="2">
                  <a:txBody>
                    <a:bodyPr/>
                    <a:lstStyle/>
                    <a:p>
                      <a:pPr algn="l" fontAlgn="ctr"/>
                      <a:r>
                        <a:rPr lang="en-GB" sz="1300" u="none" strike="noStrike" dirty="0">
                          <a:effectLst/>
                          <a:latin typeface="Calibri" panose="020F0502020204030204" pitchFamily="34" charset="0"/>
                          <a:cs typeface="Calibri" panose="020F0502020204030204" pitchFamily="34" charset="0"/>
                        </a:rPr>
                        <a:t>The majority of data stored in the system is text based data with </a:t>
                      </a:r>
                      <a:r>
                        <a:rPr lang="en-GB" sz="1300" b="1" u="none" strike="noStrike" dirty="0">
                          <a:solidFill>
                            <a:srgbClr val="EA4D55"/>
                          </a:solidFill>
                          <a:effectLst/>
                          <a:latin typeface="Calibri" panose="020F0502020204030204" pitchFamily="34" charset="0"/>
                          <a:cs typeface="Calibri" panose="020F0502020204030204" pitchFamily="34" charset="0"/>
                        </a:rPr>
                        <a:t>no codification</a:t>
                      </a:r>
                      <a:r>
                        <a:rPr lang="en-GB" sz="1300" u="none" strike="noStrike" dirty="0">
                          <a:effectLst/>
                          <a:latin typeface="Calibri" panose="020F0502020204030204" pitchFamily="34" charset="0"/>
                          <a:cs typeface="Calibri" panose="020F0502020204030204" pitchFamily="34" charset="0"/>
                        </a:rPr>
                        <a:t>. Local authorities are unlikely to want codification on this as there is a lot of free text. The outcomes are also not codified. </a:t>
                      </a:r>
                      <a:endParaRPr lang="en-GB" sz="1300" b="0" i="0" u="none" strike="noStrike" dirty="0">
                        <a:solidFill>
                          <a:srgbClr val="000000"/>
                        </a:solidFill>
                        <a:effectLst/>
                        <a:latin typeface="Calibri" panose="020F0502020204030204" pitchFamily="34" charset="0"/>
                        <a:cs typeface="Calibri" panose="020F0502020204030204" pitchFamily="34" charset="0"/>
                      </a:endParaRPr>
                    </a:p>
                  </a:txBody>
                  <a:tcPr marL="45720" marR="45720" anchor="ctr"/>
                </a:tc>
                <a:tc hMerge="1">
                  <a:txBody>
                    <a:bodyPr/>
                    <a:lstStyle/>
                    <a:p>
                      <a:endParaRPr lang="en-GB"/>
                    </a:p>
                  </a:txBody>
                  <a:tcPr/>
                </a:tc>
                <a:extLst>
                  <a:ext uri="{0D108BD9-81ED-4DB2-BD59-A6C34878D82A}">
                    <a16:rowId xmlns:a16="http://schemas.microsoft.com/office/drawing/2014/main" val="2627585165"/>
                  </a:ext>
                </a:extLst>
              </a:tr>
              <a:tr h="990884">
                <a:tc>
                  <a:txBody>
                    <a:bodyPr/>
                    <a:lstStyle/>
                    <a:p>
                      <a:pPr algn="l" fontAlgn="ctr"/>
                      <a:r>
                        <a:rPr lang="en-GB" sz="1300" u="none" strike="noStrike" dirty="0">
                          <a:effectLst/>
                          <a:latin typeface="Calibri"/>
                          <a:cs typeface="Calibri"/>
                        </a:rPr>
                        <a:t>System suppliers</a:t>
                      </a:r>
                      <a:endParaRPr lang="en-GB" sz="1300" b="0" i="0" u="none" strike="noStrike" dirty="0">
                        <a:solidFill>
                          <a:srgbClr val="000000"/>
                        </a:solidFill>
                        <a:effectLst/>
                        <a:latin typeface="Calibri"/>
                        <a:cs typeface="Calibri"/>
                      </a:endParaRPr>
                    </a:p>
                  </a:txBody>
                  <a:tcPr marL="45720" marR="45720" anchor="ctr"/>
                </a:tc>
                <a:tc>
                  <a:txBody>
                    <a:bodyPr/>
                    <a:lstStyle/>
                    <a:p>
                      <a:pPr algn="l" fontAlgn="ctr"/>
                      <a:r>
                        <a:rPr lang="en-GB" sz="1300" b="1" u="none" strike="noStrike" dirty="0">
                          <a:solidFill>
                            <a:srgbClr val="EA4D55"/>
                          </a:solidFill>
                          <a:effectLst/>
                          <a:latin typeface="Calibri"/>
                          <a:cs typeface="Calibri"/>
                        </a:rPr>
                        <a:t>Roadmap priorities</a:t>
                      </a:r>
                      <a:r>
                        <a:rPr lang="en-GB" sz="1300" u="none" strike="noStrike" dirty="0">
                          <a:effectLst/>
                          <a:latin typeface="Calibri"/>
                          <a:cs typeface="Calibri"/>
                        </a:rPr>
                        <a:t>:</a:t>
                      </a:r>
                      <a:br>
                        <a:rPr lang="en-GB" sz="1300" u="none" strike="noStrike" dirty="0">
                          <a:effectLst/>
                          <a:latin typeface="Calibri"/>
                          <a:cs typeface="Calibri"/>
                        </a:rPr>
                      </a:br>
                      <a:r>
                        <a:rPr lang="en-GB" sz="1300" u="none" strike="noStrike" dirty="0">
                          <a:effectLst/>
                          <a:latin typeface="Calibri"/>
                          <a:cs typeface="Calibri"/>
                        </a:rPr>
                        <a:t>1. Care Account </a:t>
                      </a:r>
                      <a:br>
                        <a:rPr lang="en-GB" sz="1300" u="none" strike="noStrike" dirty="0">
                          <a:effectLst/>
                          <a:latin typeface="Calibri"/>
                          <a:cs typeface="Calibri"/>
                        </a:rPr>
                      </a:br>
                      <a:r>
                        <a:rPr lang="en-GB" sz="1300" u="none" strike="noStrike" dirty="0">
                          <a:effectLst/>
                          <a:latin typeface="Calibri"/>
                          <a:cs typeface="Calibri"/>
                        </a:rPr>
                        <a:t>2. Department of Work and Pensions integration </a:t>
                      </a:r>
                      <a:br>
                        <a:rPr lang="en-GB" sz="1300" u="none" strike="noStrike" dirty="0">
                          <a:effectLst/>
                          <a:latin typeface="Calibri"/>
                          <a:cs typeface="Calibri"/>
                        </a:rPr>
                      </a:br>
                      <a:r>
                        <a:rPr lang="en-GB" sz="1300" u="none" strike="noStrike" dirty="0">
                          <a:effectLst/>
                          <a:latin typeface="Calibri"/>
                          <a:cs typeface="Calibri"/>
                        </a:rPr>
                        <a:t>3. Liberty Protection Safeguarding</a:t>
                      </a:r>
                      <a:endParaRPr lang="en-GB" sz="1300" b="0" i="0" u="none" strike="noStrike" dirty="0">
                        <a:solidFill>
                          <a:srgbClr val="000000"/>
                        </a:solidFill>
                        <a:effectLst/>
                        <a:latin typeface="Calibri"/>
                        <a:cs typeface="Calibri"/>
                      </a:endParaRPr>
                    </a:p>
                  </a:txBody>
                  <a:tcPr marL="45720" marR="45720" anchor="ctr"/>
                </a:tc>
                <a:tc>
                  <a:txBody>
                    <a:bodyPr/>
                    <a:lstStyle/>
                    <a:p>
                      <a:pPr algn="l" fontAlgn="ctr"/>
                      <a:r>
                        <a:rPr lang="en-GB" sz="1300" u="none" strike="noStrike" dirty="0">
                          <a:effectLst/>
                          <a:latin typeface="Calibri"/>
                          <a:cs typeface="Calibri"/>
                        </a:rPr>
                        <a:t>LAs are likely to have the same priorities and unlikely to see terminology as one to push.</a:t>
                      </a:r>
                      <a:endParaRPr lang="en-GB" sz="1300" u="none" strike="noStrike" kern="1200" dirty="0">
                        <a:solidFill>
                          <a:schemeClr val="dk1"/>
                        </a:solidFill>
                        <a:effectLst/>
                        <a:latin typeface="Calibri"/>
                        <a:ea typeface="+mn-ea"/>
                        <a:cs typeface="Calibri"/>
                      </a:endParaRPr>
                    </a:p>
                    <a:p>
                      <a:pPr algn="l" fontAlgn="ctr"/>
                      <a:r>
                        <a:rPr lang="en-GB" sz="1300" u="none" strike="noStrike" kern="1200" dirty="0">
                          <a:solidFill>
                            <a:schemeClr val="dk1"/>
                          </a:solidFill>
                          <a:effectLst/>
                          <a:latin typeface="Calibri"/>
                          <a:ea typeface="+mn-ea"/>
                          <a:cs typeface="Calibri"/>
                        </a:rPr>
                        <a:t>(But ADASS said their highest priority is </a:t>
                      </a:r>
                      <a:r>
                        <a:rPr lang="en-GB" sz="1300" b="1" u="none" strike="noStrike" kern="1200" dirty="0">
                          <a:solidFill>
                            <a:srgbClr val="EA4D55"/>
                          </a:solidFill>
                          <a:effectLst/>
                          <a:latin typeface="Calibri"/>
                          <a:ea typeface="+mn-ea"/>
                          <a:cs typeface="Calibri"/>
                        </a:rPr>
                        <a:t>assurance</a:t>
                      </a:r>
                      <a:r>
                        <a:rPr lang="en-GB" sz="1300" u="none" strike="noStrike" kern="1200" dirty="0">
                          <a:solidFill>
                            <a:schemeClr val="dk1"/>
                          </a:solidFill>
                          <a:effectLst/>
                          <a:latin typeface="Calibri"/>
                          <a:ea typeface="+mn-ea"/>
                          <a:cs typeface="Calibri"/>
                        </a:rPr>
                        <a:t>)</a:t>
                      </a:r>
                    </a:p>
                  </a:txBody>
                  <a:tcPr marL="45720" marR="45720" anchor="ctr"/>
                </a:tc>
                <a:extLst>
                  <a:ext uri="{0D108BD9-81ED-4DB2-BD59-A6C34878D82A}">
                    <a16:rowId xmlns:a16="http://schemas.microsoft.com/office/drawing/2014/main" val="361463482"/>
                  </a:ext>
                </a:extLst>
              </a:tr>
              <a:tr h="801784">
                <a:tc>
                  <a:txBody>
                    <a:bodyPr/>
                    <a:lstStyle/>
                    <a:p>
                      <a:pPr algn="l" fontAlgn="ctr"/>
                      <a:r>
                        <a:rPr lang="en-GB" sz="1300" u="none" strike="noStrike" dirty="0">
                          <a:effectLst/>
                          <a:latin typeface="Calibri" panose="020F0502020204030204" pitchFamily="34" charset="0"/>
                          <a:cs typeface="Calibri" panose="020F0502020204030204" pitchFamily="34" charset="0"/>
                        </a:rPr>
                        <a:t>System suppliers</a:t>
                      </a:r>
                      <a:endParaRPr lang="en-GB" sz="1300" b="0" i="0" u="none" strike="noStrike" dirty="0">
                        <a:solidFill>
                          <a:srgbClr val="000000"/>
                        </a:solidFill>
                        <a:effectLst/>
                        <a:latin typeface="Calibri" panose="020F0502020204030204" pitchFamily="34" charset="0"/>
                        <a:cs typeface="Calibri" panose="020F0502020204030204" pitchFamily="34" charset="0"/>
                      </a:endParaRPr>
                    </a:p>
                  </a:txBody>
                  <a:tcPr marL="45720" marR="45720" anchor="ctr"/>
                </a:tc>
                <a:tc gridSpan="2">
                  <a:txBody>
                    <a:bodyPr/>
                    <a:lstStyle/>
                    <a:p>
                      <a:pPr algn="l" fontAlgn="ctr"/>
                      <a:r>
                        <a:rPr lang="en-GB" sz="1300" u="none" strike="noStrike" dirty="0">
                          <a:effectLst/>
                          <a:latin typeface="Calibri" panose="020F0502020204030204" pitchFamily="34" charset="0"/>
                          <a:cs typeface="Calibri" panose="020F0502020204030204" pitchFamily="34" charset="0"/>
                        </a:rPr>
                        <a:t>Within the system the structure of the data needs to be as open as possible so it can be shared with other systems. I get the sense that people are </a:t>
                      </a:r>
                      <a:r>
                        <a:rPr lang="en-GB" sz="1300" b="1" u="none" strike="noStrike" dirty="0">
                          <a:solidFill>
                            <a:srgbClr val="EA4D55"/>
                          </a:solidFill>
                          <a:effectLst/>
                          <a:latin typeface="Calibri" panose="020F0502020204030204" pitchFamily="34" charset="0"/>
                          <a:cs typeface="Calibri" panose="020F0502020204030204" pitchFamily="34" charset="0"/>
                        </a:rPr>
                        <a:t>getting more siloed with data </a:t>
                      </a:r>
                      <a:r>
                        <a:rPr lang="en-GB" sz="1300" u="none" strike="noStrike" dirty="0">
                          <a:effectLst/>
                          <a:latin typeface="Calibri" panose="020F0502020204030204" pitchFamily="34" charset="0"/>
                          <a:cs typeface="Calibri" panose="020F0502020204030204" pitchFamily="34" charset="0"/>
                        </a:rPr>
                        <a:t>rather than opening it up. They are risk adverse, especially at senior management level. There is a registered data controller but people have over interpreted this to believe they can't share information. </a:t>
                      </a:r>
                      <a:endParaRPr lang="en-GB" sz="1300" b="0" i="0" u="none" strike="noStrike" dirty="0">
                        <a:solidFill>
                          <a:srgbClr val="000000"/>
                        </a:solidFill>
                        <a:effectLst/>
                        <a:latin typeface="Calibri" panose="020F0502020204030204" pitchFamily="34" charset="0"/>
                        <a:cs typeface="Calibri" panose="020F0502020204030204" pitchFamily="34" charset="0"/>
                      </a:endParaRPr>
                    </a:p>
                  </a:txBody>
                  <a:tcPr marL="45720" marR="45720" anchor="ctr"/>
                </a:tc>
                <a:tc hMerge="1">
                  <a:txBody>
                    <a:bodyPr/>
                    <a:lstStyle/>
                    <a:p>
                      <a:endParaRPr lang="en-GB"/>
                    </a:p>
                  </a:txBody>
                  <a:tcPr/>
                </a:tc>
                <a:extLst>
                  <a:ext uri="{0D108BD9-81ED-4DB2-BD59-A6C34878D82A}">
                    <a16:rowId xmlns:a16="http://schemas.microsoft.com/office/drawing/2014/main" val="2666289678"/>
                  </a:ext>
                </a:extLst>
              </a:tr>
              <a:tr h="432000">
                <a:tc>
                  <a:txBody>
                    <a:bodyPr/>
                    <a:lstStyle/>
                    <a:p>
                      <a:pPr marL="0" algn="l" defTabSz="914400" rtl="0" eaLnBrk="1" fontAlgn="ctr" latinLnBrk="0" hangingPunct="1"/>
                      <a:r>
                        <a:rPr lang="en-GB" sz="1300" u="none" strike="noStrike" kern="1200" dirty="0">
                          <a:solidFill>
                            <a:schemeClr val="dk1"/>
                          </a:solidFill>
                          <a:effectLst/>
                          <a:latin typeface="Calibri" panose="020F0502020204030204" pitchFamily="34" charset="0"/>
                          <a:ea typeface="+mn-ea"/>
                          <a:cs typeface="Calibri" panose="020F0502020204030204" pitchFamily="34" charset="0"/>
                        </a:rPr>
                        <a:t>NHSEI, NHSD, DHSC</a:t>
                      </a:r>
                    </a:p>
                  </a:txBody>
                  <a:tcPr marL="45720" marR="45720" anchor="ctr"/>
                </a:tc>
                <a:tc gridSpan="2">
                  <a:txBody>
                    <a:bodyPr/>
                    <a:lstStyle/>
                    <a:p>
                      <a:pPr marL="0" algn="l" defTabSz="914400" rtl="0" eaLnBrk="1" fontAlgn="ctr" latinLnBrk="0" hangingPunct="1"/>
                      <a:r>
                        <a:rPr lang="en-GB" sz="1300" u="none" strike="noStrike" kern="1200" dirty="0">
                          <a:solidFill>
                            <a:schemeClr val="dk1"/>
                          </a:solidFill>
                          <a:effectLst/>
                          <a:latin typeface="Calibri" panose="020F0502020204030204" pitchFamily="34" charset="0"/>
                          <a:ea typeface="+mn-ea"/>
                          <a:cs typeface="Calibri" panose="020F0502020204030204" pitchFamily="34" charset="0"/>
                        </a:rPr>
                        <a:t>This project can't/mustn't be about </a:t>
                      </a:r>
                      <a:r>
                        <a:rPr lang="en-GB" sz="1300" b="1" u="none" strike="noStrike" kern="1200" dirty="0">
                          <a:solidFill>
                            <a:srgbClr val="EA4D55"/>
                          </a:solidFill>
                          <a:effectLst/>
                          <a:latin typeface="Calibri" panose="020F0502020204030204" pitchFamily="34" charset="0"/>
                          <a:ea typeface="+mn-ea"/>
                          <a:cs typeface="Calibri" panose="020F0502020204030204" pitchFamily="34" charset="0"/>
                        </a:rPr>
                        <a:t>teaching care providers/frontline staff to use clinical language</a:t>
                      </a:r>
                      <a:r>
                        <a:rPr lang="en-GB" sz="1300" u="none" strike="noStrike" kern="1200" dirty="0">
                          <a:solidFill>
                            <a:schemeClr val="dk1"/>
                          </a:solidFill>
                          <a:effectLst/>
                          <a:latin typeface="Calibri" panose="020F0502020204030204" pitchFamily="34" charset="0"/>
                          <a:ea typeface="+mn-ea"/>
                          <a:cs typeface="Calibri" panose="020F0502020204030204" pitchFamily="34" charset="0"/>
                        </a:rPr>
                        <a:t>.</a:t>
                      </a:r>
                    </a:p>
                  </a:txBody>
                  <a:tcPr marL="45720" marR="45720" anchor="ctr"/>
                </a:tc>
                <a:tc hMerge="1">
                  <a:txBody>
                    <a:bodyPr/>
                    <a:lstStyle/>
                    <a:p>
                      <a:endParaRPr lang="en-GB"/>
                    </a:p>
                  </a:txBody>
                  <a:tcPr/>
                </a:tc>
                <a:extLst>
                  <a:ext uri="{0D108BD9-81ED-4DB2-BD59-A6C34878D82A}">
                    <a16:rowId xmlns:a16="http://schemas.microsoft.com/office/drawing/2014/main" val="917605947"/>
                  </a:ext>
                </a:extLst>
              </a:tr>
              <a:tr h="432000">
                <a:tc>
                  <a:txBody>
                    <a:bodyPr/>
                    <a:lstStyle/>
                    <a:p>
                      <a:pPr marL="0" algn="l" defTabSz="914400" rtl="0" eaLnBrk="1" fontAlgn="ctr" latinLnBrk="0" hangingPunct="1"/>
                      <a:r>
                        <a:rPr lang="en-GB" sz="1300" u="none" strike="noStrike" kern="1200" dirty="0">
                          <a:solidFill>
                            <a:schemeClr val="dk1"/>
                          </a:solidFill>
                          <a:effectLst/>
                          <a:latin typeface="Calibri" panose="020F0502020204030204" pitchFamily="34" charset="0"/>
                          <a:ea typeface="+mn-ea"/>
                          <a:cs typeface="Calibri" panose="020F0502020204030204" pitchFamily="34" charset="0"/>
                        </a:rPr>
                        <a:t>ADASS</a:t>
                      </a:r>
                    </a:p>
                  </a:txBody>
                  <a:tcPr marL="45720" marR="45720" anchor="ctr"/>
                </a:tc>
                <a:tc gridSpan="2">
                  <a:txBody>
                    <a:bodyPr/>
                    <a:lstStyle/>
                    <a:p>
                      <a:pPr marL="0" algn="l" defTabSz="914400" rtl="0" eaLnBrk="1" fontAlgn="ctr" latinLnBrk="0" hangingPunct="1"/>
                      <a:r>
                        <a:rPr lang="en-GB" sz="1300" u="none" strike="noStrike" kern="1200" dirty="0">
                          <a:solidFill>
                            <a:schemeClr val="dk1"/>
                          </a:solidFill>
                          <a:effectLst/>
                          <a:latin typeface="Calibri" panose="020F0502020204030204" pitchFamily="34" charset="0"/>
                          <a:ea typeface="+mn-ea"/>
                          <a:cs typeface="Calibri" panose="020F0502020204030204" pitchFamily="34" charset="0"/>
                        </a:rPr>
                        <a:t>If it is driven by national policy needs rather than by </a:t>
                      </a:r>
                      <a:r>
                        <a:rPr lang="en-GB" sz="1300" b="1" u="none" strike="noStrike" kern="1200" dirty="0">
                          <a:solidFill>
                            <a:srgbClr val="EA4D55"/>
                          </a:solidFill>
                          <a:effectLst/>
                          <a:latin typeface="Calibri" panose="020F0502020204030204" pitchFamily="34" charset="0"/>
                          <a:ea typeface="+mn-ea"/>
                          <a:cs typeface="Calibri" panose="020F0502020204030204" pitchFamily="34" charset="0"/>
                        </a:rPr>
                        <a:t>local care and support operational needs</a:t>
                      </a:r>
                    </a:p>
                  </a:txBody>
                  <a:tcPr marL="45720" marR="45720" anchor="ctr"/>
                </a:tc>
                <a:tc hMerge="1">
                  <a:txBody>
                    <a:bodyPr/>
                    <a:lstStyle/>
                    <a:p>
                      <a:endParaRPr lang="en-GB"/>
                    </a:p>
                  </a:txBody>
                  <a:tcPr/>
                </a:tc>
                <a:extLst>
                  <a:ext uri="{0D108BD9-81ED-4DB2-BD59-A6C34878D82A}">
                    <a16:rowId xmlns:a16="http://schemas.microsoft.com/office/drawing/2014/main" val="710541337"/>
                  </a:ext>
                </a:extLst>
              </a:tr>
            </a:tbl>
          </a:graphicData>
        </a:graphic>
      </p:graphicFrame>
    </p:spTree>
    <p:extLst>
      <p:ext uri="{BB962C8B-B14F-4D97-AF65-F5344CB8AC3E}">
        <p14:creationId xmlns:p14="http://schemas.microsoft.com/office/powerpoint/2010/main" val="13974703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7BCA144-6933-AF0B-837D-40B086A6009A}"/>
              </a:ext>
            </a:extLst>
          </p:cNvPr>
          <p:cNvSpPr>
            <a:spLocks noGrp="1"/>
          </p:cNvSpPr>
          <p:nvPr>
            <p:ph sz="quarter" idx="10"/>
          </p:nvPr>
        </p:nvSpPr>
        <p:spPr/>
        <p:txBody>
          <a:bodyPr/>
          <a:lstStyle/>
          <a:p>
            <a:r>
              <a:rPr lang="en-GB" sz="2000" dirty="0">
                <a:latin typeface="Calibri" panose="020F0502020204030204" pitchFamily="34" charset="0"/>
                <a:cs typeface="Calibri" panose="020F0502020204030204" pitchFamily="34" charset="0"/>
              </a:rPr>
              <a:t>Develop </a:t>
            </a:r>
            <a:r>
              <a:rPr lang="en-GB" sz="2000" b="1" dirty="0">
                <a:solidFill>
                  <a:srgbClr val="EA4D55"/>
                </a:solidFill>
                <a:latin typeface="Calibri" panose="020F0502020204030204" pitchFamily="34" charset="0"/>
                <a:cs typeface="Calibri" panose="020F0502020204030204" pitchFamily="34" charset="0"/>
              </a:rPr>
              <a:t>personas</a:t>
            </a:r>
          </a:p>
          <a:p>
            <a:endParaRPr lang="en-GB" sz="2000" dirty="0">
              <a:latin typeface="Calibri" panose="020F0502020204030204" pitchFamily="34" charset="0"/>
              <a:cs typeface="Calibri" panose="020F0502020204030204" pitchFamily="34" charset="0"/>
            </a:endParaRPr>
          </a:p>
          <a:p>
            <a:r>
              <a:rPr lang="en-GB" sz="2000" dirty="0">
                <a:latin typeface="Calibri" panose="020F0502020204030204" pitchFamily="34" charset="0"/>
                <a:cs typeface="Calibri" panose="020F0502020204030204" pitchFamily="34" charset="0"/>
              </a:rPr>
              <a:t>Continue to </a:t>
            </a:r>
            <a:r>
              <a:rPr lang="en-GB" sz="2000" b="1" dirty="0">
                <a:solidFill>
                  <a:srgbClr val="EA4D55"/>
                </a:solidFill>
                <a:latin typeface="Calibri" panose="020F0502020204030204" pitchFamily="34" charset="0"/>
                <a:cs typeface="Calibri" panose="020F0502020204030204" pitchFamily="34" charset="0"/>
              </a:rPr>
              <a:t>prioritise use cases </a:t>
            </a:r>
            <a:r>
              <a:rPr lang="en-GB" sz="2000" dirty="0">
                <a:latin typeface="Calibri" panose="020F0502020204030204" pitchFamily="34" charset="0"/>
                <a:cs typeface="Calibri" panose="020F0502020204030204" pitchFamily="34" charset="0"/>
              </a:rPr>
              <a:t>and develop them into </a:t>
            </a:r>
            <a:r>
              <a:rPr lang="en-GB" sz="2000" b="1" dirty="0">
                <a:solidFill>
                  <a:srgbClr val="EA4D55"/>
                </a:solidFill>
                <a:latin typeface="Calibri" panose="020F0502020204030204" pitchFamily="34" charset="0"/>
                <a:cs typeface="Calibri" panose="020F0502020204030204" pitchFamily="34" charset="0"/>
              </a:rPr>
              <a:t>user stories</a:t>
            </a:r>
          </a:p>
          <a:p>
            <a:endParaRPr lang="en-GB" sz="2000" dirty="0">
              <a:latin typeface="Calibri" panose="020F0502020204030204" pitchFamily="34" charset="0"/>
              <a:cs typeface="Calibri" panose="020F0502020204030204" pitchFamily="34" charset="0"/>
            </a:endParaRPr>
          </a:p>
          <a:p>
            <a:r>
              <a:rPr lang="en-GB" sz="2000" dirty="0">
                <a:latin typeface="Calibri" panose="020F0502020204030204" pitchFamily="34" charset="0"/>
                <a:cs typeface="Calibri" panose="020F0502020204030204" pitchFamily="34" charset="0"/>
              </a:rPr>
              <a:t>Develop </a:t>
            </a:r>
            <a:r>
              <a:rPr lang="en-GB" sz="2000" b="1" dirty="0">
                <a:solidFill>
                  <a:srgbClr val="EA4D55"/>
                </a:solidFill>
                <a:latin typeface="Calibri" panose="020F0502020204030204" pitchFamily="34" charset="0"/>
                <a:cs typeface="Calibri" panose="020F0502020204030204" pitchFamily="34" charset="0"/>
              </a:rPr>
              <a:t>design principles</a:t>
            </a:r>
          </a:p>
          <a:p>
            <a:endParaRPr lang="en-GB" sz="2000" dirty="0">
              <a:latin typeface="Calibri" panose="020F0502020204030204" pitchFamily="34" charset="0"/>
              <a:cs typeface="Calibri" panose="020F0502020204030204" pitchFamily="34" charset="0"/>
            </a:endParaRPr>
          </a:p>
          <a:p>
            <a:r>
              <a:rPr lang="en-GB" sz="2000" dirty="0">
                <a:latin typeface="Calibri" panose="020F0502020204030204" pitchFamily="34" charset="0"/>
                <a:cs typeface="Calibri" panose="020F0502020204030204" pitchFamily="34" charset="0"/>
              </a:rPr>
              <a:t>Investigate the </a:t>
            </a:r>
            <a:r>
              <a:rPr lang="en-GB" sz="2000" b="1" dirty="0">
                <a:solidFill>
                  <a:srgbClr val="EA4D55"/>
                </a:solidFill>
                <a:latin typeface="Calibri" panose="020F0502020204030204" pitchFamily="34" charset="0"/>
                <a:cs typeface="Calibri" panose="020F0502020204030204" pitchFamily="34" charset="0"/>
              </a:rPr>
              <a:t>language</a:t>
            </a:r>
            <a:r>
              <a:rPr lang="en-GB" sz="2000" dirty="0">
                <a:latin typeface="Calibri" panose="020F0502020204030204" pitchFamily="34" charset="0"/>
                <a:cs typeface="Calibri" panose="020F0502020204030204" pitchFamily="34" charset="0"/>
              </a:rPr>
              <a:t> used in needs assessments and Care Package Line Items</a:t>
            </a:r>
          </a:p>
          <a:p>
            <a:endParaRPr lang="en-GB" sz="2000" dirty="0">
              <a:latin typeface="Calibri" panose="020F0502020204030204" pitchFamily="34" charset="0"/>
              <a:cs typeface="Calibri" panose="020F0502020204030204" pitchFamily="34" charset="0"/>
            </a:endParaRPr>
          </a:p>
          <a:p>
            <a:r>
              <a:rPr lang="en-GB" sz="2000" dirty="0">
                <a:latin typeface="Calibri" panose="020F0502020204030204" pitchFamily="34" charset="0"/>
                <a:cs typeface="Calibri" panose="020F0502020204030204" pitchFamily="34" charset="0"/>
              </a:rPr>
              <a:t>Continue to </a:t>
            </a:r>
            <a:r>
              <a:rPr lang="en-GB" sz="2000" b="1" dirty="0">
                <a:solidFill>
                  <a:srgbClr val="EA4D55"/>
                </a:solidFill>
                <a:latin typeface="Calibri" panose="020F0502020204030204" pitchFamily="34" charset="0"/>
                <a:cs typeface="Calibri" panose="020F0502020204030204" pitchFamily="34" charset="0"/>
              </a:rPr>
              <a:t>engage with stakeholders </a:t>
            </a:r>
            <a:r>
              <a:rPr lang="en-GB" sz="2000" dirty="0">
                <a:latin typeface="Calibri" panose="020F0502020204030204" pitchFamily="34" charset="0"/>
                <a:cs typeface="Calibri" panose="020F0502020204030204" pitchFamily="34" charset="0"/>
              </a:rPr>
              <a:t>and special interest groups</a:t>
            </a:r>
          </a:p>
          <a:p>
            <a:pPr lvl="1"/>
            <a:r>
              <a:rPr lang="en-GB" sz="1600">
                <a:latin typeface="Calibri" panose="020F0502020204030204" pitchFamily="34" charset="0"/>
                <a:cs typeface="Calibri" panose="020F0502020204030204" pitchFamily="34" charset="0"/>
              </a:rPr>
              <a:t>Occupational Therapy; </a:t>
            </a:r>
            <a:r>
              <a:rPr lang="en-GB" sz="1600" dirty="0">
                <a:latin typeface="Calibri" panose="020F0502020204030204" pitchFamily="34" charset="0"/>
                <a:cs typeface="Calibri" panose="020F0502020204030204" pitchFamily="34" charset="0"/>
              </a:rPr>
              <a:t>Mental Health; Social Prescribers</a:t>
            </a:r>
          </a:p>
          <a:p>
            <a:pPr lvl="1"/>
            <a:r>
              <a:rPr lang="en-GB" sz="1600" dirty="0">
                <a:latin typeface="Calibri" panose="020F0502020204030204" pitchFamily="34" charset="0"/>
                <a:cs typeface="Calibri" panose="020F0502020204030204" pitchFamily="34" charset="0"/>
              </a:rPr>
              <a:t>Care recipients and carers</a:t>
            </a:r>
          </a:p>
        </p:txBody>
      </p:sp>
      <p:sp>
        <p:nvSpPr>
          <p:cNvPr id="3" name="Title 2">
            <a:extLst>
              <a:ext uri="{FF2B5EF4-FFF2-40B4-BE49-F238E27FC236}">
                <a16:creationId xmlns:a16="http://schemas.microsoft.com/office/drawing/2014/main" id="{2FE63DCD-83F8-8A0F-67CD-DD16316358DF}"/>
              </a:ext>
            </a:extLst>
          </p:cNvPr>
          <p:cNvSpPr>
            <a:spLocks noGrp="1"/>
          </p:cNvSpPr>
          <p:nvPr>
            <p:ph type="title"/>
          </p:nvPr>
        </p:nvSpPr>
        <p:spPr/>
        <p:txBody>
          <a:bodyPr/>
          <a:lstStyle/>
          <a:p>
            <a:r>
              <a:rPr lang="en-GB" dirty="0">
                <a:latin typeface="Calibri" panose="020F0502020204030204" pitchFamily="34" charset="0"/>
                <a:cs typeface="Calibri" panose="020F0502020204030204" pitchFamily="34" charset="0"/>
              </a:rPr>
              <a:t>Next steps</a:t>
            </a:r>
          </a:p>
        </p:txBody>
      </p:sp>
    </p:spTree>
    <p:extLst>
      <p:ext uri="{BB962C8B-B14F-4D97-AF65-F5344CB8AC3E}">
        <p14:creationId xmlns:p14="http://schemas.microsoft.com/office/powerpoint/2010/main" val="656360863"/>
      </p:ext>
    </p:extLst>
  </p:cSld>
  <p:clrMapOvr>
    <a:masterClrMapping/>
  </p:clrMapOvr>
</p:sld>
</file>

<file path=ppt/theme/theme1.xml><?xml version="1.0" encoding="utf-8"?>
<a:theme xmlns:a="http://schemas.openxmlformats.org/drawingml/2006/main" name="Cover">
  <a:themeElements>
    <a:clrScheme name="Socitm Advisory 2022">
      <a:dk1>
        <a:srgbClr val="182645"/>
      </a:dk1>
      <a:lt1>
        <a:srgbClr val="FFFFFF"/>
      </a:lt1>
      <a:dk2>
        <a:srgbClr val="E95253"/>
      </a:dk2>
      <a:lt2>
        <a:srgbClr val="ECF1F1"/>
      </a:lt2>
      <a:accent1>
        <a:srgbClr val="182645"/>
      </a:accent1>
      <a:accent2>
        <a:srgbClr val="E95253"/>
      </a:accent2>
      <a:accent3>
        <a:srgbClr val="2474A3"/>
      </a:accent3>
      <a:accent4>
        <a:srgbClr val="5BBDB6"/>
      </a:accent4>
      <a:accent5>
        <a:srgbClr val="65B875"/>
      </a:accent5>
      <a:accent6>
        <a:srgbClr val="ADDADF"/>
      </a:accent6>
      <a:hlink>
        <a:srgbClr val="E95253"/>
      </a:hlink>
      <a:folHlink>
        <a:srgbClr val="65B875"/>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2_Basic Blank PowerPoint_MASTER" id="{D1D5E1EA-42D1-234D-A76A-7C98BCC7BF0B}" vid="{918A269E-3B48-5C4B-9FFE-0BAE889358E6}"/>
    </a:ext>
  </a:extLst>
</a:theme>
</file>

<file path=ppt/theme/theme2.xml><?xml version="1.0" encoding="utf-8"?>
<a:theme xmlns:a="http://schemas.openxmlformats.org/drawingml/2006/main" name="2_Colour_Showcase">
  <a:themeElements>
    <a:clrScheme name="Socitm Advisory 2022">
      <a:dk1>
        <a:srgbClr val="182645"/>
      </a:dk1>
      <a:lt1>
        <a:srgbClr val="FFFFFF"/>
      </a:lt1>
      <a:dk2>
        <a:srgbClr val="E95253"/>
      </a:dk2>
      <a:lt2>
        <a:srgbClr val="ECF1F1"/>
      </a:lt2>
      <a:accent1>
        <a:srgbClr val="182645"/>
      </a:accent1>
      <a:accent2>
        <a:srgbClr val="E95253"/>
      </a:accent2>
      <a:accent3>
        <a:srgbClr val="2474A3"/>
      </a:accent3>
      <a:accent4>
        <a:srgbClr val="5BBDB6"/>
      </a:accent4>
      <a:accent5>
        <a:srgbClr val="65B875"/>
      </a:accent5>
      <a:accent6>
        <a:srgbClr val="ADDADF"/>
      </a:accent6>
      <a:hlink>
        <a:srgbClr val="E95253"/>
      </a:hlink>
      <a:folHlink>
        <a:srgbClr val="65B875"/>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2_Basic Blank PowerPoint_MASTER" id="{D1D5E1EA-42D1-234D-A76A-7C98BCC7BF0B}" vid="{94349E39-15C1-FD42-8BCF-810D75539353}"/>
    </a:ext>
  </a:extLst>
</a:theme>
</file>

<file path=ppt/theme/theme3.xml><?xml version="1.0" encoding="utf-8"?>
<a:theme xmlns:a="http://schemas.openxmlformats.org/drawingml/2006/main" name="3_Colour_Showcase">
  <a:themeElements>
    <a:clrScheme name="Socitm Advisory 2022">
      <a:dk1>
        <a:srgbClr val="182645"/>
      </a:dk1>
      <a:lt1>
        <a:srgbClr val="FFFFFF"/>
      </a:lt1>
      <a:dk2>
        <a:srgbClr val="E95253"/>
      </a:dk2>
      <a:lt2>
        <a:srgbClr val="ECF1F1"/>
      </a:lt2>
      <a:accent1>
        <a:srgbClr val="182645"/>
      </a:accent1>
      <a:accent2>
        <a:srgbClr val="E95253"/>
      </a:accent2>
      <a:accent3>
        <a:srgbClr val="2474A3"/>
      </a:accent3>
      <a:accent4>
        <a:srgbClr val="5BBDB6"/>
      </a:accent4>
      <a:accent5>
        <a:srgbClr val="65B875"/>
      </a:accent5>
      <a:accent6>
        <a:srgbClr val="ADDADF"/>
      </a:accent6>
      <a:hlink>
        <a:srgbClr val="E95253"/>
      </a:hlink>
      <a:folHlink>
        <a:srgbClr val="65B875"/>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2_Basic Blank PowerPoint_MASTER" id="{D1D5E1EA-42D1-234D-A76A-7C98BCC7BF0B}" vid="{C5C2967D-2FA4-4642-B693-39C4F9ADF8A0}"/>
    </a:ext>
  </a:extLst>
</a:theme>
</file>

<file path=ppt/theme/theme4.xml><?xml version="1.0" encoding="utf-8"?>
<a:theme xmlns:a="http://schemas.openxmlformats.org/drawingml/2006/main" name="End Card">
  <a:themeElements>
    <a:clrScheme name="Socitm Advisory 2022">
      <a:dk1>
        <a:srgbClr val="182645"/>
      </a:dk1>
      <a:lt1>
        <a:srgbClr val="FFFFFF"/>
      </a:lt1>
      <a:dk2>
        <a:srgbClr val="E95253"/>
      </a:dk2>
      <a:lt2>
        <a:srgbClr val="ECF1F1"/>
      </a:lt2>
      <a:accent1>
        <a:srgbClr val="182645"/>
      </a:accent1>
      <a:accent2>
        <a:srgbClr val="E95253"/>
      </a:accent2>
      <a:accent3>
        <a:srgbClr val="2474A3"/>
      </a:accent3>
      <a:accent4>
        <a:srgbClr val="5BBDB6"/>
      </a:accent4>
      <a:accent5>
        <a:srgbClr val="65B875"/>
      </a:accent5>
      <a:accent6>
        <a:srgbClr val="ADDADF"/>
      </a:accent6>
      <a:hlink>
        <a:srgbClr val="E95253"/>
      </a:hlink>
      <a:folHlink>
        <a:srgbClr val="65B875"/>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2_Basic Blank PowerPoint_MASTER" id="{D1D5E1EA-42D1-234D-A76A-7C98BCC7BF0B}" vid="{2D2105B4-FBD6-914F-A4FC-1F2B9E761AF1}"/>
    </a:ext>
  </a:extLst>
</a:theme>
</file>

<file path=ppt/theme/theme5.xml><?xml version="1.0" encoding="utf-8"?>
<a:theme xmlns:a="http://schemas.openxmlformats.org/drawingml/2006/main" name="1_Content 2">
  <a:themeElements>
    <a:clrScheme name="Socitm Advisory 2022">
      <a:dk1>
        <a:srgbClr val="182645"/>
      </a:dk1>
      <a:lt1>
        <a:srgbClr val="FFFFFF"/>
      </a:lt1>
      <a:dk2>
        <a:srgbClr val="E95253"/>
      </a:dk2>
      <a:lt2>
        <a:srgbClr val="ECF1F1"/>
      </a:lt2>
      <a:accent1>
        <a:srgbClr val="182645"/>
      </a:accent1>
      <a:accent2>
        <a:srgbClr val="E95253"/>
      </a:accent2>
      <a:accent3>
        <a:srgbClr val="2474A3"/>
      </a:accent3>
      <a:accent4>
        <a:srgbClr val="5BBDB6"/>
      </a:accent4>
      <a:accent5>
        <a:srgbClr val="65B875"/>
      </a:accent5>
      <a:accent6>
        <a:srgbClr val="ADDADF"/>
      </a:accent6>
      <a:hlink>
        <a:srgbClr val="E95253"/>
      </a:hlink>
      <a:folHlink>
        <a:srgbClr val="65B875"/>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2_Basic Blank PowerPoint_MASTER" id="{D1D5E1EA-42D1-234D-A76A-7C98BCC7BF0B}" vid="{CBC6C39E-F897-8B42-B170-0031B55ED8D8}"/>
    </a:ext>
  </a:extLst>
</a:theme>
</file>

<file path=ppt/theme/theme6.xml><?xml version="1.0" encoding="utf-8"?>
<a:theme xmlns:a="http://schemas.openxmlformats.org/drawingml/2006/main" name="3_Content 2">
  <a:themeElements>
    <a:clrScheme name="Socitm Advisory 2022">
      <a:dk1>
        <a:srgbClr val="182645"/>
      </a:dk1>
      <a:lt1>
        <a:srgbClr val="FFFFFF"/>
      </a:lt1>
      <a:dk2>
        <a:srgbClr val="E95253"/>
      </a:dk2>
      <a:lt2>
        <a:srgbClr val="ECF1F1"/>
      </a:lt2>
      <a:accent1>
        <a:srgbClr val="182645"/>
      </a:accent1>
      <a:accent2>
        <a:srgbClr val="E95253"/>
      </a:accent2>
      <a:accent3>
        <a:srgbClr val="2474A3"/>
      </a:accent3>
      <a:accent4>
        <a:srgbClr val="5BBDB6"/>
      </a:accent4>
      <a:accent5>
        <a:srgbClr val="65B875"/>
      </a:accent5>
      <a:accent6>
        <a:srgbClr val="ADDADF"/>
      </a:accent6>
      <a:hlink>
        <a:srgbClr val="E95253"/>
      </a:hlink>
      <a:folHlink>
        <a:srgbClr val="65B875"/>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2_Basic Blank PowerPoint_MASTER" id="{D1D5E1EA-42D1-234D-A76A-7C98BCC7BF0B}" vid="{C92CD0E9-90D2-094E-A7E1-84F1B2F1A618}"/>
    </a:ext>
  </a:extLst>
</a:theme>
</file>

<file path=ppt/theme/theme7.xml><?xml version="1.0" encoding="utf-8"?>
<a:theme xmlns:a="http://schemas.openxmlformats.org/drawingml/2006/main" name="5_Content 2">
  <a:themeElements>
    <a:clrScheme name="Socitm Advisory 2022">
      <a:dk1>
        <a:srgbClr val="182645"/>
      </a:dk1>
      <a:lt1>
        <a:srgbClr val="FFFFFF"/>
      </a:lt1>
      <a:dk2>
        <a:srgbClr val="E95253"/>
      </a:dk2>
      <a:lt2>
        <a:srgbClr val="ECF1F1"/>
      </a:lt2>
      <a:accent1>
        <a:srgbClr val="182645"/>
      </a:accent1>
      <a:accent2>
        <a:srgbClr val="E95253"/>
      </a:accent2>
      <a:accent3>
        <a:srgbClr val="2474A3"/>
      </a:accent3>
      <a:accent4>
        <a:srgbClr val="5BBDB6"/>
      </a:accent4>
      <a:accent5>
        <a:srgbClr val="65B875"/>
      </a:accent5>
      <a:accent6>
        <a:srgbClr val="ADDADF"/>
      </a:accent6>
      <a:hlink>
        <a:srgbClr val="E95253"/>
      </a:hlink>
      <a:folHlink>
        <a:srgbClr val="65B875"/>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2_Basic Blank PowerPoint_MASTER" id="{D1D5E1EA-42D1-234D-A76A-7C98BCC7BF0B}" vid="{ADC489C1-CE31-8A42-BD5D-704F19768847}"/>
    </a:ext>
  </a:extLst>
</a:theme>
</file>

<file path=ppt/theme/theme8.xml><?xml version="1.0" encoding="utf-8"?>
<a:theme xmlns:a="http://schemas.openxmlformats.org/drawingml/2006/main" name="4_Content 2">
  <a:themeElements>
    <a:clrScheme name="Socitm Advisory 2022">
      <a:dk1>
        <a:srgbClr val="182645"/>
      </a:dk1>
      <a:lt1>
        <a:srgbClr val="FFFFFF"/>
      </a:lt1>
      <a:dk2>
        <a:srgbClr val="E95253"/>
      </a:dk2>
      <a:lt2>
        <a:srgbClr val="ECF1F1"/>
      </a:lt2>
      <a:accent1>
        <a:srgbClr val="182645"/>
      </a:accent1>
      <a:accent2>
        <a:srgbClr val="E95253"/>
      </a:accent2>
      <a:accent3>
        <a:srgbClr val="2474A3"/>
      </a:accent3>
      <a:accent4>
        <a:srgbClr val="5BBDB6"/>
      </a:accent4>
      <a:accent5>
        <a:srgbClr val="65B875"/>
      </a:accent5>
      <a:accent6>
        <a:srgbClr val="ADDADF"/>
      </a:accent6>
      <a:hlink>
        <a:srgbClr val="E95253"/>
      </a:hlink>
      <a:folHlink>
        <a:srgbClr val="65B875"/>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2_Basic Blank PowerPoint_MASTER" id="{D1D5E1EA-42D1-234D-A76A-7C98BCC7BF0B}" vid="{2D459846-38F7-D14D-804E-7B8E9EF0B18B}"/>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c6666506-9491-4f80-a6cd-767e9c89880b">
      <Terms xmlns="http://schemas.microsoft.com/office/infopath/2007/PartnerControls"/>
    </lcf76f155ced4ddcb4097134ff3c332f>
    <TaxCatchAll xmlns="387c297d-3dc5-4191-b4f2-397f199b6018"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68C0779E97F3D41818FF9977BFFAE5E" ma:contentTypeVersion="12" ma:contentTypeDescription="Create a new document." ma:contentTypeScope="" ma:versionID="34ab830977ee278f93a966d328b9bd39">
  <xsd:schema xmlns:xsd="http://www.w3.org/2001/XMLSchema" xmlns:xs="http://www.w3.org/2001/XMLSchema" xmlns:p="http://schemas.microsoft.com/office/2006/metadata/properties" xmlns:ns2="c6666506-9491-4f80-a6cd-767e9c89880b" xmlns:ns3="387c297d-3dc5-4191-b4f2-397f199b6018" targetNamespace="http://schemas.microsoft.com/office/2006/metadata/properties" ma:root="true" ma:fieldsID="fc375420511fc1e02539594833bff96a" ns2:_="" ns3:_="">
    <xsd:import namespace="c6666506-9491-4f80-a6cd-767e9c89880b"/>
    <xsd:import namespace="387c297d-3dc5-4191-b4f2-397f199b6018"/>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6666506-9491-4f80-a6cd-767e9c89880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fc7519c7-8a8c-4028-a08f-f45682096240"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87c297d-3dc5-4191-b4f2-397f199b6018"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d22d92e3-5b3a-4ad0-b538-1a16952e6121}" ma:internalName="TaxCatchAll" ma:showField="CatchAllData" ma:web="387c297d-3dc5-4191-b4f2-397f199b601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CCA719A-8AB9-4A1D-B4D3-9F17D7D902B1}">
  <ds:schemaRefs>
    <ds:schemaRef ds:uri="387c297d-3dc5-4191-b4f2-397f199b6018"/>
    <ds:schemaRef ds:uri="c6666506-9491-4f80-a6cd-767e9c89880b"/>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54E487AF-28A6-41F0-853C-577AB44C7E0D}">
  <ds:schemaRefs>
    <ds:schemaRef ds:uri="http://schemas.microsoft.com/sharepoint/v3/contenttype/forms"/>
  </ds:schemaRefs>
</ds:datastoreItem>
</file>

<file path=customXml/itemProps3.xml><?xml version="1.0" encoding="utf-8"?>
<ds:datastoreItem xmlns:ds="http://schemas.openxmlformats.org/officeDocument/2006/customXml" ds:itemID="{2FA04F30-E3B5-448C-BFE8-4D2DBEAB3F3C}">
  <ds:schemaRefs>
    <ds:schemaRef ds:uri="387c297d-3dc5-4191-b4f2-397f199b6018"/>
    <ds:schemaRef ds:uri="c6666506-9491-4f80-a6cd-767e9c89880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2784</TotalTime>
  <Words>1589</Words>
  <Application>Microsoft Office PowerPoint</Application>
  <PresentationFormat>Widescreen</PresentationFormat>
  <Paragraphs>138</Paragraphs>
  <Slides>10</Slides>
  <Notes>0</Notes>
  <HiddenSlides>0</HiddenSlides>
  <MMClips>0</MMClips>
  <ScaleCrop>false</ScaleCrop>
  <HeadingPairs>
    <vt:vector size="6" baseType="variant">
      <vt:variant>
        <vt:lpstr>Fonts Used</vt:lpstr>
      </vt:variant>
      <vt:variant>
        <vt:i4>3</vt:i4>
      </vt:variant>
      <vt:variant>
        <vt:lpstr>Theme</vt:lpstr>
      </vt:variant>
      <vt:variant>
        <vt:i4>8</vt:i4>
      </vt:variant>
      <vt:variant>
        <vt:lpstr>Slide Titles</vt:lpstr>
      </vt:variant>
      <vt:variant>
        <vt:i4>10</vt:i4>
      </vt:variant>
    </vt:vector>
  </HeadingPairs>
  <TitlesOfParts>
    <vt:vector size="21" baseType="lpstr">
      <vt:lpstr>Arial</vt:lpstr>
      <vt:lpstr>Calibri</vt:lpstr>
      <vt:lpstr>Times New Roman</vt:lpstr>
      <vt:lpstr>Cover</vt:lpstr>
      <vt:lpstr>2_Colour_Showcase</vt:lpstr>
      <vt:lpstr>3_Colour_Showcase</vt:lpstr>
      <vt:lpstr>End Card</vt:lpstr>
      <vt:lpstr>1_Content 2</vt:lpstr>
      <vt:lpstr>3_Content 2</vt:lpstr>
      <vt:lpstr>5_Content 2</vt:lpstr>
      <vt:lpstr>4_Content 2</vt:lpstr>
      <vt:lpstr>PowerPoint Presentation</vt:lpstr>
      <vt:lpstr>What could a terminology product do?</vt:lpstr>
      <vt:lpstr>Stakeholders</vt:lpstr>
      <vt:lpstr>What does a win look like for you? (1)</vt:lpstr>
      <vt:lpstr>What does a win look like for you? (2)</vt:lpstr>
      <vt:lpstr>Use cases – focused on the individual </vt:lpstr>
      <vt:lpstr>Use cases – service management/reporting </vt:lpstr>
      <vt:lpstr>Blockers </vt:lpstr>
      <vt:lpstr>Next steps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Rachael McKenzie</dc:creator>
  <cp:lastModifiedBy>Ben Bennetts</cp:lastModifiedBy>
  <cp:revision>8</cp:revision>
  <dcterms:created xsi:type="dcterms:W3CDTF">2021-08-27T18:10:38Z</dcterms:created>
  <dcterms:modified xsi:type="dcterms:W3CDTF">2022-07-06T16:21:03Z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0x010100368C0779E97F3D41818FF9977BFFAE5E</vt:lpwstr>
  </property>
  <property fmtid="{D5CDD505-2E9C-101B-9397-08002B2CF9AE}" pid="3" name="TaxKeyword">
    <vt:lpwstr/>
  </property>
  <property fmtid="{D5CDD505-2E9C-101B-9397-08002B2CF9AE}" pid="4" name="MediaServiceImageTags">
    <vt:lpwstr/>
  </property>
</Properties>
</file>