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661" r:id="rId2"/>
    <p:sldMasterId id="2147483669" r:id="rId3"/>
  </p:sldMasterIdLst>
  <p:notesMasterIdLst>
    <p:notesMasterId r:id="rId16"/>
  </p:notesMasterIdLst>
  <p:sldIdLst>
    <p:sldId id="256" r:id="rId4"/>
    <p:sldId id="284" r:id="rId5"/>
    <p:sldId id="888" r:id="rId6"/>
    <p:sldId id="890" r:id="rId7"/>
    <p:sldId id="278" r:id="rId8"/>
    <p:sldId id="860" r:id="rId9"/>
    <p:sldId id="894" r:id="rId10"/>
    <p:sldId id="892" r:id="rId11"/>
    <p:sldId id="895" r:id="rId12"/>
    <p:sldId id="896" r:id="rId13"/>
    <p:sldId id="893" r:id="rId14"/>
    <p:sldId id="290" r:id="rId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orient="horz" pos="4152">
          <p15:clr>
            <a:srgbClr val="A4A3A4"/>
          </p15:clr>
        </p15:guide>
        <p15:guide id="4" pos="240">
          <p15:clr>
            <a:srgbClr val="A4A3A4"/>
          </p15:clr>
        </p15:guide>
        <p15:guide id="5" orient="horz" pos="112" userDrawn="1">
          <p15:clr>
            <a:srgbClr val="A4A3A4"/>
          </p15:clr>
        </p15:guide>
        <p15:guide id="6" pos="7544" userDrawn="1">
          <p15:clr>
            <a:srgbClr val="A4A3A4"/>
          </p15:clr>
        </p15:guide>
        <p15:guide id="7" pos="360">
          <p15:clr>
            <a:srgbClr val="A4A3A4"/>
          </p15:clr>
        </p15:guide>
      </p15:sldGuideLst>
    </p:ext>
    <p:ext uri="{2D200454-40CA-4A62-9FC3-DE9A4176ACB9}">
      <p15:notesGuideLst xmlns:p15="http://schemas.microsoft.com/office/powerpoint/2012/main"/>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82" roundtripDataSignature="AMtx7mhX+KaNfKRNwwuN/ui4a561yZYIL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T"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4350"/>
    <a:srgbClr val="1A6F99"/>
    <a:srgbClr val="37BA9A"/>
    <a:srgbClr val="202060"/>
    <a:srgbClr val="199FD9"/>
    <a:srgbClr val="FF9966"/>
    <a:srgbClr val="F4BD30"/>
    <a:srgbClr val="008000"/>
    <a:srgbClr val="000000"/>
    <a:srgbClr val="CCCC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9" autoAdjust="0"/>
    <p:restoredTop sz="95256" autoAdjust="0"/>
  </p:normalViewPr>
  <p:slideViewPr>
    <p:cSldViewPr snapToGrid="0">
      <p:cViewPr varScale="1">
        <p:scale>
          <a:sx n="70" d="100"/>
          <a:sy n="70" d="100"/>
        </p:scale>
        <p:origin x="78" y="1350"/>
      </p:cViewPr>
      <p:guideLst>
        <p:guide orient="horz" pos="2160"/>
        <p:guide pos="3840"/>
        <p:guide orient="horz" pos="4152"/>
        <p:guide pos="240"/>
        <p:guide orient="horz" pos="112"/>
        <p:guide pos="7544"/>
        <p:guide pos="360"/>
      </p:guideLst>
    </p:cSldViewPr>
  </p:slideViewPr>
  <p:outlineViewPr>
    <p:cViewPr>
      <p:scale>
        <a:sx n="33" d="100"/>
        <a:sy n="33" d="100"/>
      </p:scale>
      <p:origin x="0" y="0"/>
    </p:cViewPr>
  </p:outlineViewPr>
  <p:notesTextViewPr>
    <p:cViewPr>
      <p:scale>
        <a:sx n="200" d="100"/>
        <a:sy n="200" d="100"/>
      </p:scale>
      <p:origin x="0" y="0"/>
    </p:cViewPr>
  </p:notesTextViewPr>
  <p:sorterViewPr>
    <p:cViewPr>
      <p:scale>
        <a:sx n="66" d="100"/>
        <a:sy n="66" d="100"/>
      </p:scale>
      <p:origin x="0" y="-5520"/>
    </p:cViewPr>
  </p:sorterViewPr>
  <p:notesViewPr>
    <p:cSldViewPr snapToGrid="0">
      <p:cViewPr varScale="1">
        <p:scale>
          <a:sx n="63" d="100"/>
          <a:sy n="63" d="100"/>
        </p:scale>
        <p:origin x="3134"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286" Type="http://schemas.openxmlformats.org/officeDocument/2006/relationships/theme" Target="theme/theme1.xml"/><Relationship Id="rId3" Type="http://schemas.openxmlformats.org/officeDocument/2006/relationships/slideMaster" Target="slideMasters/slideMaster3.xml"/><Relationship Id="rId285"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2" Type="http://schemas.openxmlformats.org/officeDocument/2006/relationships/slideMaster" Target="slideMasters/slideMaster2.xml"/><Relationship Id="rId16" Type="http://schemas.openxmlformats.org/officeDocument/2006/relationships/notesMaster" Target="notesMasters/notesMaster1.xml"/><Relationship Id="rId28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83" Type="http://schemas.openxmlformats.org/officeDocument/2006/relationships/commentAuthors" Target="commentAuthors.xml"/><Relationship Id="rId10" Type="http://schemas.openxmlformats.org/officeDocument/2006/relationships/slide" Target="slides/slide7.xml"/><Relationship Id="rId287"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8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757626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800" dirty="0"/>
          </a:p>
        </p:txBody>
      </p:sp>
      <p:sp>
        <p:nvSpPr>
          <p:cNvPr id="105" name="Google Shape;10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10</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198652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11</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124868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g7e4ca5b0a6_5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544" name="Google Shape;544;g7e4ca5b0a6_5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g7e4ca5b0a6_4_9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sz="600" dirty="0"/>
          </a:p>
        </p:txBody>
      </p:sp>
      <p:sp>
        <p:nvSpPr>
          <p:cNvPr id="456" name="Google Shape;456;g7e4ca5b0a6_4_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7ecf017965_0_1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7ecf017965_0_19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2" name="Google Shape;132;g7ecf017965_0_19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dirty="0"/>
          </a:p>
        </p:txBody>
      </p:sp>
    </p:spTree>
    <p:extLst>
      <p:ext uri="{BB962C8B-B14F-4D97-AF65-F5344CB8AC3E}">
        <p14:creationId xmlns:p14="http://schemas.microsoft.com/office/powerpoint/2010/main" val="1960651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12486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6"/>
        <p:cNvGrpSpPr/>
        <p:nvPr/>
      </p:nvGrpSpPr>
      <p:grpSpPr>
        <a:xfrm>
          <a:off x="0" y="0"/>
          <a:ext cx="0" cy="0"/>
          <a:chOff x="0" y="0"/>
          <a:chExt cx="0" cy="0"/>
        </a:xfrm>
      </p:grpSpPr>
      <p:sp>
        <p:nvSpPr>
          <p:cNvPr id="1267" name="Google Shape;1267;gb0da56bb78_1_11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8" name="Google Shape;1268;gb0da56bb78_1_11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7ecf017965_0_1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7ecf017965_0_19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2" name="Google Shape;132;g7ecf017965_0_19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dirty="0"/>
          </a:p>
        </p:txBody>
      </p:sp>
    </p:spTree>
    <p:extLst>
      <p:ext uri="{BB962C8B-B14F-4D97-AF65-F5344CB8AC3E}">
        <p14:creationId xmlns:p14="http://schemas.microsoft.com/office/powerpoint/2010/main" val="50846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12486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8</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124868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9</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637737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about:blank" TargetMode="Externa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
        <p:cNvGrpSpPr/>
        <p:nvPr/>
      </p:nvGrpSpPr>
      <p:grpSpPr>
        <a:xfrm>
          <a:off x="0" y="0"/>
          <a:ext cx="0" cy="0"/>
          <a:chOff x="0" y="0"/>
          <a:chExt cx="0" cy="0"/>
        </a:xfrm>
      </p:grpSpPr>
      <p:sp>
        <p:nvSpPr>
          <p:cNvPr id="12" name="Google Shape;12;p24"/>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Helvetica Neue"/>
                <a:ea typeface="Helvetica Neue"/>
                <a:cs typeface="Helvetica Neue"/>
                <a:sym typeface="Helvetica Neue"/>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dirty="0"/>
          </a:p>
        </p:txBody>
      </p:sp>
      <p:sp>
        <p:nvSpPr>
          <p:cNvPr id="13" name="Google Shape;13;p24"/>
          <p:cNvSpPr txBox="1">
            <a:spLocks noGrp="1"/>
          </p:cNvSpPr>
          <p:nvPr>
            <p:ph type="title"/>
          </p:nvPr>
        </p:nvSpPr>
        <p:spPr>
          <a:xfrm>
            <a:off x="3253644" y="1721347"/>
            <a:ext cx="5684712" cy="1995938"/>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5" y="2060125"/>
            <a:ext cx="6327680" cy="4103608"/>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7111999" y="2060124"/>
            <a:ext cx="4470400" cy="4103608"/>
          </a:xfrm>
        </p:spPr>
        <p:txBody>
          <a:bodyPr/>
          <a:lstStyle/>
          <a:p>
            <a:endParaRPr lang="en-US" dirty="0"/>
          </a:p>
        </p:txBody>
      </p:sp>
      <p:grpSp>
        <p:nvGrpSpPr>
          <p:cNvPr id="6" name="Group 5"/>
          <p:cNvGrpSpPr/>
          <p:nvPr userDrawn="1"/>
        </p:nvGrpSpPr>
        <p:grpSpPr>
          <a:xfrm>
            <a:off x="609599" y="6356349"/>
            <a:ext cx="8094133" cy="501651"/>
            <a:chOff x="457199" y="4767262"/>
            <a:chExt cx="6070600" cy="376238"/>
          </a:xfrm>
        </p:grpSpPr>
        <p:sp>
          <p:nvSpPr>
            <p:cNvPr id="8"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9"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0"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9" name="Vertical Text Placeholder 8"/>
          <p:cNvSpPr>
            <a:spLocks noGrp="1"/>
          </p:cNvSpPr>
          <p:nvPr>
            <p:ph type="body" orient="vert" sz="quarter" idx="11"/>
          </p:nvPr>
        </p:nvSpPr>
        <p:spPr>
          <a:xfrm rot="10800000">
            <a:off x="1403930" y="2067984"/>
            <a:ext cx="1126836" cy="4157133"/>
          </a:xfrm>
        </p:spPr>
        <p:txBody>
          <a:bodyPr vert="eaVert"/>
          <a:lstStyle>
            <a:lvl1pPr algn="ctr">
              <a:defRPr sz="2400"/>
            </a:lvl1pPr>
            <a:lvl2pPr algn="ctr">
              <a:defRPr sz="24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1" name="Picture Placeholder 10"/>
          <p:cNvSpPr>
            <a:spLocks noGrp="1"/>
          </p:cNvSpPr>
          <p:nvPr>
            <p:ph type="pic" sz="quarter" idx="12"/>
          </p:nvPr>
        </p:nvSpPr>
        <p:spPr>
          <a:xfrm>
            <a:off x="2864041" y="2067984"/>
            <a:ext cx="8034867" cy="4157133"/>
          </a:xfrm>
        </p:spPr>
        <p:txBody>
          <a:bodyPr/>
          <a:lstStyle/>
          <a:p>
            <a:endParaRPr lang="en-US" dirty="0"/>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0"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 plain a">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609600" y="1109223"/>
            <a:ext cx="10972800" cy="758295"/>
          </a:xfrm>
          <a:prstGeom prst="rect">
            <a:avLst/>
          </a:prstGeom>
        </p:spPr>
        <p:txBody>
          <a:bodyPr vert="horz" lIns="0" tIns="0" rIns="0" bIns="0" rtlCol="0" anchor="ctr">
            <a:noAutofit/>
          </a:bodyPr>
          <a:lstStyle/>
          <a:p>
            <a:r>
              <a:rPr lang="en-US" dirty="0"/>
              <a:t>Click to edit Master title style</a:t>
            </a:r>
          </a:p>
        </p:txBody>
      </p:sp>
      <p:sp>
        <p:nvSpPr>
          <p:cNvPr id="5" name="Text Placeholder 4"/>
          <p:cNvSpPr>
            <a:spLocks noGrp="1"/>
          </p:cNvSpPr>
          <p:nvPr>
            <p:ph type="body" sz="quarter" idx="10"/>
          </p:nvPr>
        </p:nvSpPr>
        <p:spPr>
          <a:xfrm>
            <a:off x="618067" y="1875984"/>
            <a:ext cx="11006667" cy="4287749"/>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a:t>Second level</a:t>
            </a:r>
          </a:p>
        </p:txBody>
      </p:sp>
      <p:sp>
        <p:nvSpPr>
          <p:cNvPr id="13" name="Slide Number Placeholder 3"/>
          <p:cNvSpPr>
            <a:spLocks noGrp="1"/>
          </p:cNvSpPr>
          <p:nvPr>
            <p:ph type="sldNum" sz="quarter" idx="4"/>
          </p:nvPr>
        </p:nvSpPr>
        <p:spPr>
          <a:xfrm>
            <a:off x="8737600" y="6356352"/>
            <a:ext cx="2844800" cy="501649"/>
          </a:xfrm>
          <a:prstGeom prst="rect">
            <a:avLst/>
          </a:prstGeom>
        </p:spPr>
        <p:txBody>
          <a:bodyPr vert="horz" lIns="0" tIns="0" rIns="0" bIns="0" rtlCol="0" anchor="ctr"/>
          <a:lstStyle>
            <a:lvl1pPr algn="r">
              <a:defRPr sz="1067">
                <a:solidFill>
                  <a:schemeClr val="accent3"/>
                </a:solidFill>
              </a:defRPr>
            </a:lvl1pPr>
          </a:lstStyle>
          <a:p>
            <a:fld id="{CF0A3129-E875-6648-A0B3-8ABAE574B041}" type="slidenum">
              <a:rPr lang="en-US">
                <a:solidFill>
                  <a:srgbClr val="A2AAAD"/>
                </a:solidFill>
              </a:rPr>
              <a:pPr/>
              <a:t>‹nr.›</a:t>
            </a:fld>
            <a:endParaRPr lang="en-US" dirty="0">
              <a:solidFill>
                <a:srgbClr val="A2AAAD"/>
              </a:solidFill>
            </a:endParaRPr>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9101667" y="1227667"/>
            <a:ext cx="3090333" cy="5630333"/>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solidFill>
                  <a:srgbClr val="A2AAAD"/>
                </a:solidFill>
              </a:rPr>
              <a:pPr/>
              <a:t>‹nr.›</a:t>
            </a:fld>
            <a:endParaRPr lang="en-US" dirty="0">
              <a:solidFill>
                <a:srgbClr val="A2AAAD"/>
              </a:solidFill>
            </a:endParaRPr>
          </a:p>
        </p:txBody>
      </p:sp>
      <p:sp>
        <p:nvSpPr>
          <p:cNvPr id="7" name="Title Placeholder 1"/>
          <p:cNvSpPr>
            <a:spLocks noGrp="1"/>
          </p:cNvSpPr>
          <p:nvPr>
            <p:ph type="title"/>
          </p:nvPr>
        </p:nvSpPr>
        <p:spPr>
          <a:xfrm>
            <a:off x="609600" y="1109223"/>
            <a:ext cx="10972800" cy="758295"/>
          </a:xfrm>
          <a:prstGeom prst="rect">
            <a:avLst/>
          </a:prstGeom>
        </p:spPr>
        <p:txBody>
          <a:bodyPr vert="horz" lIns="0" tIns="0" rIns="0" bIns="0" rtlCol="0" anchor="ctr">
            <a:noAutofit/>
          </a:bodyPr>
          <a:lstStyle/>
          <a:p>
            <a:r>
              <a:rPr lang="en-US" dirty="0"/>
              <a:t>Click to edit Master title style</a:t>
            </a:r>
          </a:p>
        </p:txBody>
      </p:sp>
      <p:sp>
        <p:nvSpPr>
          <p:cNvPr id="8" name="Text Placeholder 4"/>
          <p:cNvSpPr>
            <a:spLocks noGrp="1"/>
          </p:cNvSpPr>
          <p:nvPr>
            <p:ph type="body" sz="quarter" idx="10"/>
          </p:nvPr>
        </p:nvSpPr>
        <p:spPr>
          <a:xfrm>
            <a:off x="618067" y="1875984"/>
            <a:ext cx="11006667" cy="4287749"/>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609599" y="6356349"/>
            <a:ext cx="8094133" cy="501651"/>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6" y="1875984"/>
            <a:ext cx="5182369" cy="4287749"/>
          </a:xfrm>
        </p:spPr>
        <p:txBody>
          <a:bodyPr/>
          <a:lstStyle>
            <a:lvl1pPr>
              <a:spcBef>
                <a:spcPts val="1600"/>
              </a:spcBef>
              <a:defRPr sz="2400"/>
            </a:lvl1pPr>
            <a:lvl2pPr marL="609585" indent="0">
              <a:spcBef>
                <a:spcPts val="1600"/>
              </a:spcBef>
              <a:defRPr sz="2400">
                <a:latin typeface="Arial"/>
              </a:defRPr>
            </a:lvl2pPr>
          </a:lstStyle>
          <a:p>
            <a:pPr lvl="0"/>
            <a:r>
              <a:rPr lang="en-CA"/>
              <a:t>Click to edit Master text styles</a:t>
            </a:r>
          </a:p>
          <a:p>
            <a:pPr lvl="1"/>
            <a:r>
              <a:rPr lang="en-CA" dirty="0"/>
              <a:t>Second level</a:t>
            </a:r>
          </a:p>
        </p:txBody>
      </p:sp>
      <p:sp>
        <p:nvSpPr>
          <p:cNvPr id="5" name="Text Placeholder 4"/>
          <p:cNvSpPr>
            <a:spLocks noGrp="1"/>
          </p:cNvSpPr>
          <p:nvPr>
            <p:ph type="body" sz="quarter" idx="12"/>
          </p:nvPr>
        </p:nvSpPr>
        <p:spPr>
          <a:xfrm>
            <a:off x="5985164" y="1894451"/>
            <a:ext cx="5560301" cy="4287749"/>
          </a:xfrm>
        </p:spPr>
        <p:txBody>
          <a:bodyPr/>
          <a:lstStyle>
            <a:lvl1pPr>
              <a:spcBef>
                <a:spcPts val="1600"/>
              </a:spcBef>
              <a:defRPr sz="2400"/>
            </a:lvl1pPr>
            <a:lvl2pPr marL="609585" indent="0">
              <a:spcBef>
                <a:spcPts val="1600"/>
              </a:spcBef>
              <a:defRPr sz="240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6" y="4710545"/>
            <a:ext cx="10964333" cy="1453188"/>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1071033" y="2106084"/>
            <a:ext cx="4470400" cy="2419349"/>
          </a:xfrm>
        </p:spPr>
        <p:txBody>
          <a:bodyPr/>
          <a:lstStyle/>
          <a:p>
            <a:endParaRPr lang="en-US" dirty="0"/>
          </a:p>
        </p:txBody>
      </p:sp>
      <p:sp>
        <p:nvSpPr>
          <p:cNvPr id="8" name="Picture Placeholder 6"/>
          <p:cNvSpPr>
            <a:spLocks noGrp="1"/>
          </p:cNvSpPr>
          <p:nvPr>
            <p:ph type="pic" sz="quarter" idx="13"/>
          </p:nvPr>
        </p:nvSpPr>
        <p:spPr>
          <a:xfrm>
            <a:off x="6557435" y="2087604"/>
            <a:ext cx="4470400" cy="2419349"/>
          </a:xfrm>
        </p:spPr>
        <p:txBody>
          <a:bodyPr/>
          <a:lstStyle/>
          <a:p>
            <a:endParaRPr lang="en-US" dirty="0"/>
          </a:p>
        </p:txBody>
      </p:sp>
      <p:grpSp>
        <p:nvGrpSpPr>
          <p:cNvPr id="9" name="Group 8"/>
          <p:cNvGrpSpPr/>
          <p:nvPr userDrawn="1"/>
        </p:nvGrpSpPr>
        <p:grpSpPr>
          <a:xfrm>
            <a:off x="609599" y="6356349"/>
            <a:ext cx="8094133" cy="501651"/>
            <a:chOff x="457199" y="4767262"/>
            <a:chExt cx="6070600" cy="376238"/>
          </a:xfrm>
        </p:grpSpPr>
        <p:sp>
          <p:nvSpPr>
            <p:cNvPr id="10"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11"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2"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5" y="2060125"/>
            <a:ext cx="6327680" cy="4103608"/>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7111999" y="2060124"/>
            <a:ext cx="4470400" cy="4103608"/>
          </a:xfrm>
        </p:spPr>
        <p:txBody>
          <a:bodyPr/>
          <a:lstStyle/>
          <a:p>
            <a:endParaRPr lang="en-US" dirty="0"/>
          </a:p>
        </p:txBody>
      </p:sp>
      <p:grpSp>
        <p:nvGrpSpPr>
          <p:cNvPr id="6" name="Group 5"/>
          <p:cNvGrpSpPr/>
          <p:nvPr userDrawn="1"/>
        </p:nvGrpSpPr>
        <p:grpSpPr>
          <a:xfrm>
            <a:off x="609599" y="6356349"/>
            <a:ext cx="8094133" cy="501651"/>
            <a:chOff x="457199" y="4767262"/>
            <a:chExt cx="6070600" cy="376238"/>
          </a:xfrm>
        </p:grpSpPr>
        <p:sp>
          <p:nvSpPr>
            <p:cNvPr id="8"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9"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0"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9" name="Vertical Text Placeholder 8"/>
          <p:cNvSpPr>
            <a:spLocks noGrp="1"/>
          </p:cNvSpPr>
          <p:nvPr>
            <p:ph type="body" orient="vert" sz="quarter" idx="11"/>
          </p:nvPr>
        </p:nvSpPr>
        <p:spPr>
          <a:xfrm rot="10800000">
            <a:off x="1403930" y="2067984"/>
            <a:ext cx="1126836" cy="4157133"/>
          </a:xfrm>
        </p:spPr>
        <p:txBody>
          <a:bodyPr vert="eaVert"/>
          <a:lstStyle>
            <a:lvl1pPr algn="ctr">
              <a:defRPr sz="2400"/>
            </a:lvl1pPr>
            <a:lvl2pPr algn="ctr">
              <a:defRPr sz="24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1" name="Picture Placeholder 10"/>
          <p:cNvSpPr>
            <a:spLocks noGrp="1"/>
          </p:cNvSpPr>
          <p:nvPr>
            <p:ph type="pic" sz="quarter" idx="12"/>
          </p:nvPr>
        </p:nvSpPr>
        <p:spPr>
          <a:xfrm>
            <a:off x="2864041" y="2067984"/>
            <a:ext cx="8034867" cy="4157133"/>
          </a:xfrm>
        </p:spPr>
        <p:txBody>
          <a:bodyPr/>
          <a:lstStyle/>
          <a:p>
            <a:endParaRPr lang="en-US" dirty="0"/>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0"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genda Slide">
  <p:cSld name="3_Custom Layout">
    <p:spTree>
      <p:nvGrpSpPr>
        <p:cNvPr id="1" name="Shape 14"/>
        <p:cNvGrpSpPr/>
        <p:nvPr/>
      </p:nvGrpSpPr>
      <p:grpSpPr>
        <a:xfrm>
          <a:off x="0" y="0"/>
          <a:ext cx="0" cy="0"/>
          <a:chOff x="0" y="0"/>
          <a:chExt cx="0" cy="0"/>
        </a:xfrm>
      </p:grpSpPr>
      <p:sp>
        <p:nvSpPr>
          <p:cNvPr id="15" name="Google Shape;15;p61"/>
          <p:cNvSpPr>
            <a:spLocks noGrp="1"/>
          </p:cNvSpPr>
          <p:nvPr>
            <p:ph type="pic" idx="2"/>
          </p:nvPr>
        </p:nvSpPr>
        <p:spPr>
          <a:xfrm>
            <a:off x="0" y="0"/>
            <a:ext cx="5041900" cy="6858000"/>
          </a:xfrm>
          <a:prstGeom prst="rect">
            <a:avLst/>
          </a:prstGeom>
          <a:solidFill>
            <a:srgbClr val="F2F2F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800"/>
              <a:buFont typeface="Arial"/>
              <a:buNone/>
              <a:defRPr sz="1800" b="0" i="0" u="none" strike="noStrike" cap="none">
                <a:solidFill>
                  <a:srgbClr val="7F7F7F"/>
                </a:solidFill>
                <a:latin typeface="Roboto"/>
                <a:ea typeface="Roboto"/>
                <a:cs typeface="Roboto"/>
                <a:sym typeface="Roboto"/>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dirty="0"/>
          </a:p>
        </p:txBody>
      </p:sp>
      <p:pic>
        <p:nvPicPr>
          <p:cNvPr id="16" name="Google Shape;16;p61"/>
          <p:cNvPicPr preferRelativeResize="0"/>
          <p:nvPr/>
        </p:nvPicPr>
        <p:blipFill rotWithShape="1">
          <a:blip r:embed="rId2">
            <a:alphaModFix/>
          </a:blip>
          <a:srcRect/>
          <a:stretch/>
        </p:blipFill>
        <p:spPr>
          <a:xfrm>
            <a:off x="11312514" y="126473"/>
            <a:ext cx="737589" cy="747834"/>
          </a:xfrm>
          <a:prstGeom prst="rect">
            <a:avLst/>
          </a:prstGeom>
          <a:noFill/>
          <a:ln>
            <a:noFill/>
          </a:ln>
        </p:spPr>
      </p:pic>
      <p:sp>
        <p:nvSpPr>
          <p:cNvPr id="17" name="Google Shape;17;p61"/>
          <p:cNvSpPr/>
          <p:nvPr/>
        </p:nvSpPr>
        <p:spPr>
          <a:xfrm>
            <a:off x="11573164" y="6331650"/>
            <a:ext cx="442436"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8;p61"/>
          <p:cNvSpPr txBox="1"/>
          <p:nvPr/>
        </p:nvSpPr>
        <p:spPr>
          <a:xfrm>
            <a:off x="11573164" y="6384050"/>
            <a:ext cx="473336"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i="0" u="none" strike="noStrike" cap="none">
                <a:solidFill>
                  <a:schemeClr val="dk2"/>
                </a:solidFill>
                <a:latin typeface="Zilla Slab"/>
                <a:ea typeface="Zilla Slab"/>
                <a:cs typeface="Zilla Slab"/>
                <a:sym typeface="Zilla Slab"/>
              </a:rPr>
              <a:t>‹nr.›</a:t>
            </a:fld>
            <a:endParaRPr i="0" u="none" strike="noStrike" cap="none" dirty="0">
              <a:solidFill>
                <a:schemeClr val="dk2"/>
              </a:solidFill>
              <a:latin typeface="Zilla Slab"/>
              <a:ea typeface="Zilla Slab"/>
              <a:cs typeface="Zilla Slab"/>
              <a:sym typeface="Zilla Slab"/>
            </a:endParaRPr>
          </a:p>
        </p:txBody>
      </p:sp>
      <p:grpSp>
        <p:nvGrpSpPr>
          <p:cNvPr id="19" name="Google Shape;19;p61"/>
          <p:cNvGrpSpPr/>
          <p:nvPr/>
        </p:nvGrpSpPr>
        <p:grpSpPr>
          <a:xfrm>
            <a:off x="5313558" y="2546730"/>
            <a:ext cx="198300" cy="4233131"/>
            <a:chOff x="5440183" y="2609905"/>
            <a:chExt cx="198300" cy="4233131"/>
          </a:xfrm>
        </p:grpSpPr>
        <p:sp>
          <p:nvSpPr>
            <p:cNvPr id="20" name="Google Shape;20;p61"/>
            <p:cNvSpPr txBox="1"/>
            <p:nvPr/>
          </p:nvSpPr>
          <p:spPr>
            <a:xfrm rot="16200000">
              <a:off x="3971983" y="5176536"/>
              <a:ext cx="3134700" cy="19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1100" dirty="0">
                  <a:solidFill>
                    <a:srgbClr val="434A55"/>
                  </a:solidFill>
                  <a:latin typeface="Trebuchet MS"/>
                  <a:ea typeface="Trebuchet MS"/>
                  <a:cs typeface="Trebuchet MS"/>
                  <a:sym typeface="Trebuchet MS"/>
                </a:rPr>
                <a:t>SNOMED International: Delivering SNOMED CT</a:t>
              </a:r>
              <a:endParaRPr sz="1100" i="0" u="none" strike="noStrike" cap="none" dirty="0">
                <a:solidFill>
                  <a:srgbClr val="434A55"/>
                </a:solidFill>
                <a:latin typeface="Trebuchet MS"/>
                <a:ea typeface="Trebuchet MS"/>
                <a:cs typeface="Trebuchet MS"/>
                <a:sym typeface="Trebuchet MS"/>
              </a:endParaRPr>
            </a:p>
          </p:txBody>
        </p:sp>
        <p:cxnSp>
          <p:nvCxnSpPr>
            <p:cNvPr id="21" name="Google Shape;21;p61"/>
            <p:cNvCxnSpPr/>
            <p:nvPr/>
          </p:nvCxnSpPr>
          <p:spPr>
            <a:xfrm>
              <a:off x="5568200" y="2609905"/>
              <a:ext cx="1500" cy="1223100"/>
            </a:xfrm>
            <a:prstGeom prst="straightConnector1">
              <a:avLst/>
            </a:prstGeom>
            <a:noFill/>
            <a:ln w="28575" cap="flat" cmpd="sng">
              <a:solidFill>
                <a:srgbClr val="434A55"/>
              </a:solidFill>
              <a:prstDash val="solid"/>
              <a:miter lim="800000"/>
              <a:headEnd type="none" w="sm" len="sm"/>
              <a:tailEnd type="none" w="sm" len="sm"/>
            </a:ln>
          </p:spPr>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7_Custom Layout">
  <p:cSld name="27_Custom Layout">
    <p:spTree>
      <p:nvGrpSpPr>
        <p:cNvPr id="1" name="Shape 22"/>
        <p:cNvGrpSpPr/>
        <p:nvPr/>
      </p:nvGrpSpPr>
      <p:grpSpPr>
        <a:xfrm>
          <a:off x="0" y="0"/>
          <a:ext cx="0" cy="0"/>
          <a:chOff x="0" y="0"/>
          <a:chExt cx="0" cy="0"/>
        </a:xfrm>
      </p:grpSpPr>
      <p:sp>
        <p:nvSpPr>
          <p:cNvPr id="23" name="Google Shape;23;p44"/>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Helvetica Neue"/>
                <a:ea typeface="Helvetica Neue"/>
                <a:cs typeface="Helvetica Neue"/>
                <a:sym typeface="Helvetica Neue"/>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dirty="0"/>
          </a:p>
        </p:txBody>
      </p:sp>
      <p:sp>
        <p:nvSpPr>
          <p:cNvPr id="24" name="Google Shape;24;p44"/>
          <p:cNvSpPr txBox="1">
            <a:spLocks noGrp="1"/>
          </p:cNvSpPr>
          <p:nvPr>
            <p:ph type="title"/>
          </p:nvPr>
        </p:nvSpPr>
        <p:spPr>
          <a:xfrm>
            <a:off x="1814594" y="2910549"/>
            <a:ext cx="8562813" cy="1036903"/>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Generic Text">
  <p:cSld name="2_Comparison">
    <p:spTree>
      <p:nvGrpSpPr>
        <p:cNvPr id="1" name="Shape 25"/>
        <p:cNvGrpSpPr/>
        <p:nvPr/>
      </p:nvGrpSpPr>
      <p:grpSpPr>
        <a:xfrm>
          <a:off x="0" y="0"/>
          <a:ext cx="0" cy="0"/>
          <a:chOff x="0" y="0"/>
          <a:chExt cx="0" cy="0"/>
        </a:xfrm>
      </p:grpSpPr>
      <p:sp>
        <p:nvSpPr>
          <p:cNvPr id="26" name="Google Shape;26;g7ecf017965_0_138"/>
          <p:cNvSpPr txBox="1"/>
          <p:nvPr/>
        </p:nvSpPr>
        <p:spPr>
          <a:xfrm rot="-5400000">
            <a:off x="10143904" y="4869936"/>
            <a:ext cx="3134700" cy="326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1100" dirty="0">
                <a:solidFill>
                  <a:srgbClr val="434A55"/>
                </a:solidFill>
                <a:latin typeface="Trebuchet MS"/>
                <a:ea typeface="Trebuchet MS"/>
                <a:cs typeface="Trebuchet MS"/>
                <a:sym typeface="Trebuchet MS"/>
              </a:rPr>
              <a:t>SNOMED International:</a:t>
            </a:r>
            <a:r>
              <a:rPr lang="en-US" sz="1100" baseline="0" dirty="0">
                <a:solidFill>
                  <a:srgbClr val="434A55"/>
                </a:solidFill>
                <a:latin typeface="Trebuchet MS"/>
                <a:ea typeface="Trebuchet MS"/>
                <a:cs typeface="Trebuchet MS"/>
                <a:sym typeface="Trebuchet MS"/>
              </a:rPr>
              <a:t> </a:t>
            </a:r>
            <a:r>
              <a:rPr lang="en-US" sz="1100" dirty="0">
                <a:solidFill>
                  <a:srgbClr val="434A55"/>
                </a:solidFill>
                <a:latin typeface="Trebuchet MS"/>
                <a:ea typeface="Trebuchet MS"/>
                <a:cs typeface="Trebuchet MS"/>
                <a:sym typeface="Trebuchet MS"/>
              </a:rPr>
              <a:t>Delivering SNOMED CT</a:t>
            </a:r>
            <a:endParaRPr sz="1100" i="0" u="none" strike="noStrike" cap="none" dirty="0">
              <a:solidFill>
                <a:srgbClr val="434A55"/>
              </a:solidFill>
              <a:latin typeface="Trebuchet MS"/>
              <a:ea typeface="Trebuchet MS"/>
              <a:cs typeface="Trebuchet MS"/>
              <a:sym typeface="Trebuchet MS"/>
            </a:endParaRPr>
          </a:p>
        </p:txBody>
      </p:sp>
      <p:sp>
        <p:nvSpPr>
          <p:cNvPr id="27" name="Google Shape;27;g7ecf017965_0_138"/>
          <p:cNvSpPr/>
          <p:nvPr/>
        </p:nvSpPr>
        <p:spPr>
          <a:xfrm>
            <a:off x="11668127" y="1140325"/>
            <a:ext cx="20400" cy="2455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28" name="Google Shape;28;g7ecf017965_0_138"/>
          <p:cNvPicPr preferRelativeResize="0"/>
          <p:nvPr/>
        </p:nvPicPr>
        <p:blipFill rotWithShape="1">
          <a:blip r:embed="rId2">
            <a:alphaModFix/>
          </a:blip>
          <a:srcRect/>
          <a:stretch/>
        </p:blipFill>
        <p:spPr>
          <a:xfrm>
            <a:off x="11227788" y="231898"/>
            <a:ext cx="737589" cy="747834"/>
          </a:xfrm>
          <a:prstGeom prst="rect">
            <a:avLst/>
          </a:prstGeom>
          <a:noFill/>
          <a:ln>
            <a:noFill/>
          </a:ln>
        </p:spPr>
      </p:pic>
      <p:sp>
        <p:nvSpPr>
          <p:cNvPr id="29" name="Google Shape;29;g7ecf017965_0_138"/>
          <p:cNvSpPr/>
          <p:nvPr/>
        </p:nvSpPr>
        <p:spPr>
          <a:xfrm>
            <a:off x="135250" y="6332325"/>
            <a:ext cx="551432"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30;g7ecf017965_0_138"/>
          <p:cNvSpPr txBox="1"/>
          <p:nvPr/>
        </p:nvSpPr>
        <p:spPr>
          <a:xfrm>
            <a:off x="104350" y="6384725"/>
            <a:ext cx="551432"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i="0" u="none" strike="noStrike" cap="none">
                <a:solidFill>
                  <a:schemeClr val="dk2"/>
                </a:solidFill>
                <a:latin typeface="Zilla Slab"/>
                <a:ea typeface="Zilla Slab"/>
                <a:cs typeface="Zilla Slab"/>
                <a:sym typeface="Zilla Slab"/>
              </a:rPr>
              <a:t>‹nr.›</a:t>
            </a:fld>
            <a:endParaRPr i="0" u="none" strike="noStrike" cap="none" dirty="0">
              <a:solidFill>
                <a:schemeClr val="dk2"/>
              </a:solidFill>
              <a:latin typeface="Zilla Slab"/>
              <a:ea typeface="Zilla Slab"/>
              <a:cs typeface="Zilla Slab"/>
              <a:sym typeface="Zilla Slab"/>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609600" y="547200"/>
            <a:ext cx="10972800" cy="763600"/>
          </a:xfrm>
          <a:prstGeom prst="rect">
            <a:avLst/>
          </a:prstGeom>
        </p:spPr>
        <p:txBody>
          <a:bodyPr spcFirstLastPara="1" wrap="square" lIns="91425" tIns="91425" rIns="91425" bIns="91425" anchor="t" anchorCtr="0">
            <a:noAutofit/>
          </a:bodyPr>
          <a:lstStyle>
            <a:lvl1pPr lvl="0" algn="ctr">
              <a:spcBef>
                <a:spcPts val="0"/>
              </a:spcBef>
              <a:spcAft>
                <a:spcPts val="0"/>
              </a:spcAft>
              <a:buSzPts val="2400"/>
              <a:buNone/>
              <a:defRPr sz="3200"/>
            </a:lvl1pPr>
            <a:lvl2pPr lvl="1" algn="ctr">
              <a:spcBef>
                <a:spcPts val="0"/>
              </a:spcBef>
              <a:spcAft>
                <a:spcPts val="0"/>
              </a:spcAft>
              <a:buSzPts val="2400"/>
              <a:buNone/>
              <a:defRPr sz="3200"/>
            </a:lvl2pPr>
            <a:lvl3pPr lvl="2" algn="ctr">
              <a:spcBef>
                <a:spcPts val="0"/>
              </a:spcBef>
              <a:spcAft>
                <a:spcPts val="0"/>
              </a:spcAft>
              <a:buSzPts val="2400"/>
              <a:buNone/>
              <a:defRPr sz="3200"/>
            </a:lvl3pPr>
            <a:lvl4pPr lvl="3" algn="ctr">
              <a:spcBef>
                <a:spcPts val="0"/>
              </a:spcBef>
              <a:spcAft>
                <a:spcPts val="0"/>
              </a:spcAft>
              <a:buSzPts val="2400"/>
              <a:buNone/>
              <a:defRPr sz="3200"/>
            </a:lvl4pPr>
            <a:lvl5pPr lvl="4" algn="ctr">
              <a:spcBef>
                <a:spcPts val="0"/>
              </a:spcBef>
              <a:spcAft>
                <a:spcPts val="0"/>
              </a:spcAft>
              <a:buSzPts val="2400"/>
              <a:buNone/>
              <a:defRPr sz="3200"/>
            </a:lvl5pPr>
            <a:lvl6pPr lvl="5" algn="ctr">
              <a:spcBef>
                <a:spcPts val="0"/>
              </a:spcBef>
              <a:spcAft>
                <a:spcPts val="0"/>
              </a:spcAft>
              <a:buSzPts val="2400"/>
              <a:buNone/>
              <a:defRPr sz="3200"/>
            </a:lvl6pPr>
            <a:lvl7pPr lvl="6" algn="ctr">
              <a:spcBef>
                <a:spcPts val="0"/>
              </a:spcBef>
              <a:spcAft>
                <a:spcPts val="0"/>
              </a:spcAft>
              <a:buSzPts val="2400"/>
              <a:buNone/>
              <a:defRPr sz="3200"/>
            </a:lvl7pPr>
            <a:lvl8pPr lvl="7" algn="ctr">
              <a:spcBef>
                <a:spcPts val="0"/>
              </a:spcBef>
              <a:spcAft>
                <a:spcPts val="0"/>
              </a:spcAft>
              <a:buSzPts val="2400"/>
              <a:buNone/>
              <a:defRPr sz="3200"/>
            </a:lvl8pPr>
            <a:lvl9pPr lvl="8" algn="ctr">
              <a:spcBef>
                <a:spcPts val="0"/>
              </a:spcBef>
              <a:spcAft>
                <a:spcPts val="0"/>
              </a:spcAft>
              <a:buSzPts val="2400"/>
              <a:buNone/>
              <a:defRPr sz="3200"/>
            </a:lvl9pPr>
          </a:lstStyle>
          <a:p>
            <a:endParaRPr/>
          </a:p>
        </p:txBody>
      </p:sp>
      <p:sp>
        <p:nvSpPr>
          <p:cNvPr id="18" name="Google Shape;18;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n-GB" smtClean="0"/>
              <a:pPr algn="r"/>
              <a:t>‹nr.›</a:t>
            </a:fld>
            <a:endParaRPr lang="en-GB"/>
          </a:p>
        </p:txBody>
      </p:sp>
    </p:spTree>
    <p:extLst>
      <p:ext uri="{BB962C8B-B14F-4D97-AF65-F5344CB8AC3E}">
        <p14:creationId xmlns:p14="http://schemas.microsoft.com/office/powerpoint/2010/main" val="4210327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 plain a">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609600" y="1109223"/>
            <a:ext cx="10972800" cy="758295"/>
          </a:xfrm>
          <a:prstGeom prst="rect">
            <a:avLst/>
          </a:prstGeom>
        </p:spPr>
        <p:txBody>
          <a:bodyPr vert="horz" lIns="0" tIns="0" rIns="0" bIns="0" rtlCol="0" anchor="ctr">
            <a:noAutofit/>
          </a:bodyPr>
          <a:lstStyle/>
          <a:p>
            <a:r>
              <a:rPr lang="en-US" dirty="0"/>
              <a:t>Click to edit Master title style</a:t>
            </a:r>
          </a:p>
        </p:txBody>
      </p:sp>
      <p:sp>
        <p:nvSpPr>
          <p:cNvPr id="5" name="Text Placeholder 4"/>
          <p:cNvSpPr>
            <a:spLocks noGrp="1"/>
          </p:cNvSpPr>
          <p:nvPr>
            <p:ph type="body" sz="quarter" idx="10"/>
          </p:nvPr>
        </p:nvSpPr>
        <p:spPr>
          <a:xfrm>
            <a:off x="618067" y="1875984"/>
            <a:ext cx="11006667" cy="4287749"/>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a:t>Second level</a:t>
            </a:r>
          </a:p>
        </p:txBody>
      </p:sp>
      <p:sp>
        <p:nvSpPr>
          <p:cNvPr id="13" name="Slide Number Placeholder 3"/>
          <p:cNvSpPr>
            <a:spLocks noGrp="1"/>
          </p:cNvSpPr>
          <p:nvPr>
            <p:ph type="sldNum" sz="quarter" idx="4"/>
          </p:nvPr>
        </p:nvSpPr>
        <p:spPr>
          <a:xfrm>
            <a:off x="8737600" y="6356352"/>
            <a:ext cx="2844800" cy="501649"/>
          </a:xfrm>
          <a:prstGeom prst="rect">
            <a:avLst/>
          </a:prstGeom>
        </p:spPr>
        <p:txBody>
          <a:bodyPr vert="horz" lIns="0" tIns="0" rIns="0" bIns="0" rtlCol="0" anchor="ctr"/>
          <a:lstStyle>
            <a:lvl1pPr algn="r">
              <a:defRPr sz="1067">
                <a:solidFill>
                  <a:schemeClr val="accent3"/>
                </a:solidFill>
              </a:defRPr>
            </a:lvl1pPr>
          </a:lstStyle>
          <a:p>
            <a:fld id="{CF0A3129-E875-6648-A0B3-8ABAE574B041}" type="slidenum">
              <a:rPr lang="en-US">
                <a:solidFill>
                  <a:srgbClr val="A2AAAD"/>
                </a:solidFill>
              </a:rPr>
              <a:pPr/>
              <a:t>‹nr.›</a:t>
            </a:fld>
            <a:endParaRPr lang="en-US" dirty="0">
              <a:solidFill>
                <a:srgbClr val="A2AAAD"/>
              </a:solidFill>
            </a:endParaRPr>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9101667" y="1227667"/>
            <a:ext cx="3090333" cy="5630333"/>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solidFill>
                  <a:srgbClr val="A2AAAD"/>
                </a:solidFill>
              </a:rPr>
              <a:pPr/>
              <a:t>‹nr.›</a:t>
            </a:fld>
            <a:endParaRPr lang="en-US" dirty="0">
              <a:solidFill>
                <a:srgbClr val="A2AAAD"/>
              </a:solidFill>
            </a:endParaRPr>
          </a:p>
        </p:txBody>
      </p:sp>
      <p:sp>
        <p:nvSpPr>
          <p:cNvPr id="7" name="Title Placeholder 1"/>
          <p:cNvSpPr>
            <a:spLocks noGrp="1"/>
          </p:cNvSpPr>
          <p:nvPr>
            <p:ph type="title"/>
          </p:nvPr>
        </p:nvSpPr>
        <p:spPr>
          <a:xfrm>
            <a:off x="609600" y="1109223"/>
            <a:ext cx="10972800" cy="758295"/>
          </a:xfrm>
          <a:prstGeom prst="rect">
            <a:avLst/>
          </a:prstGeom>
        </p:spPr>
        <p:txBody>
          <a:bodyPr vert="horz" lIns="0" tIns="0" rIns="0" bIns="0" rtlCol="0" anchor="ctr">
            <a:noAutofit/>
          </a:bodyPr>
          <a:lstStyle/>
          <a:p>
            <a:r>
              <a:rPr lang="en-US" dirty="0"/>
              <a:t>Click to edit Master title style</a:t>
            </a:r>
          </a:p>
        </p:txBody>
      </p:sp>
      <p:sp>
        <p:nvSpPr>
          <p:cNvPr id="8" name="Text Placeholder 4"/>
          <p:cNvSpPr>
            <a:spLocks noGrp="1"/>
          </p:cNvSpPr>
          <p:nvPr>
            <p:ph type="body" sz="quarter" idx="10"/>
          </p:nvPr>
        </p:nvSpPr>
        <p:spPr>
          <a:xfrm>
            <a:off x="618067" y="1875984"/>
            <a:ext cx="11006667" cy="4287749"/>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609599" y="6356349"/>
            <a:ext cx="8094133" cy="501651"/>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2"/>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6" y="1875984"/>
            <a:ext cx="5182369" cy="4287749"/>
          </a:xfrm>
        </p:spPr>
        <p:txBody>
          <a:bodyPr/>
          <a:lstStyle>
            <a:lvl1pPr>
              <a:spcBef>
                <a:spcPts val="1600"/>
              </a:spcBef>
              <a:defRPr sz="2400"/>
            </a:lvl1pPr>
            <a:lvl2pPr marL="609585" indent="0">
              <a:spcBef>
                <a:spcPts val="1600"/>
              </a:spcBef>
              <a:defRPr sz="2400">
                <a:latin typeface="Arial"/>
              </a:defRPr>
            </a:lvl2pPr>
          </a:lstStyle>
          <a:p>
            <a:pPr lvl="0"/>
            <a:r>
              <a:rPr lang="en-CA"/>
              <a:t>Click to edit Master text styles</a:t>
            </a:r>
          </a:p>
          <a:p>
            <a:pPr lvl="1"/>
            <a:r>
              <a:rPr lang="en-CA" dirty="0"/>
              <a:t>Second level</a:t>
            </a:r>
          </a:p>
        </p:txBody>
      </p:sp>
      <p:sp>
        <p:nvSpPr>
          <p:cNvPr id="5" name="Text Placeholder 4"/>
          <p:cNvSpPr>
            <a:spLocks noGrp="1"/>
          </p:cNvSpPr>
          <p:nvPr>
            <p:ph type="body" sz="quarter" idx="12"/>
          </p:nvPr>
        </p:nvSpPr>
        <p:spPr>
          <a:xfrm>
            <a:off x="5985164" y="1894451"/>
            <a:ext cx="5560301" cy="4287749"/>
          </a:xfrm>
        </p:spPr>
        <p:txBody>
          <a:bodyPr/>
          <a:lstStyle>
            <a:lvl1pPr>
              <a:spcBef>
                <a:spcPts val="1600"/>
              </a:spcBef>
              <a:defRPr sz="2400"/>
            </a:lvl1pPr>
            <a:lvl2pPr marL="609585" indent="0">
              <a:spcBef>
                <a:spcPts val="1600"/>
              </a:spcBef>
              <a:defRPr sz="240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2022 IHTSDO </a:t>
              </a: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6" y="4710545"/>
            <a:ext cx="10964333" cy="1453188"/>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1071033" y="2106084"/>
            <a:ext cx="4470400" cy="2419349"/>
          </a:xfrm>
        </p:spPr>
        <p:txBody>
          <a:bodyPr/>
          <a:lstStyle/>
          <a:p>
            <a:endParaRPr lang="en-US" dirty="0"/>
          </a:p>
        </p:txBody>
      </p:sp>
      <p:sp>
        <p:nvSpPr>
          <p:cNvPr id="8" name="Picture Placeholder 6"/>
          <p:cNvSpPr>
            <a:spLocks noGrp="1"/>
          </p:cNvSpPr>
          <p:nvPr>
            <p:ph type="pic" sz="quarter" idx="13"/>
          </p:nvPr>
        </p:nvSpPr>
        <p:spPr>
          <a:xfrm>
            <a:off x="6557435" y="2087604"/>
            <a:ext cx="4470400" cy="2419349"/>
          </a:xfrm>
        </p:spPr>
        <p:txBody>
          <a:bodyPr/>
          <a:lstStyle/>
          <a:p>
            <a:endParaRPr lang="en-US" dirty="0"/>
          </a:p>
        </p:txBody>
      </p:sp>
      <p:grpSp>
        <p:nvGrpSpPr>
          <p:cNvPr id="9" name="Group 8"/>
          <p:cNvGrpSpPr/>
          <p:nvPr userDrawn="1"/>
        </p:nvGrpSpPr>
        <p:grpSpPr>
          <a:xfrm>
            <a:off x="609599" y="6356349"/>
            <a:ext cx="8094133" cy="501651"/>
            <a:chOff x="457199" y="4767262"/>
            <a:chExt cx="6070600" cy="376238"/>
          </a:xfrm>
        </p:grpSpPr>
        <p:sp>
          <p:nvSpPr>
            <p:cNvPr id="10"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11"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2"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 Id="rId9"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3"/>
          <p:cNvSpPr txBox="1">
            <a:spLocks noGrp="1"/>
          </p:cNvSpPr>
          <p:nvPr>
            <p:ph type="body" idx="1"/>
          </p:nvPr>
        </p:nvSpPr>
        <p:spPr>
          <a:xfrm>
            <a:off x="1125375" y="2241125"/>
            <a:ext cx="10185900" cy="36495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SzPts val="1400"/>
              <a:buFont typeface="Trebuchet MS"/>
              <a:buChar char="●"/>
              <a:defRPr>
                <a:latin typeface="Trebuchet MS"/>
                <a:ea typeface="Trebuchet MS"/>
                <a:cs typeface="Trebuchet MS"/>
                <a:sym typeface="Trebuchet MS"/>
              </a:defRPr>
            </a:lvl1pPr>
            <a:lvl2pPr marL="914400" lvl="1"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2pPr>
            <a:lvl3pPr marL="1371600" lvl="2"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3pPr>
            <a:lvl4pPr marL="1828800" lvl="3"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4pPr>
            <a:lvl5pPr marL="2286000" lvl="4"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5pPr>
            <a:lvl6pPr marL="2743200" lvl="5"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6pPr>
            <a:lvl7pPr marL="3200400" lvl="6"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7pPr>
            <a:lvl8pPr marL="3657600" lvl="7"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8pPr>
            <a:lvl9pPr marL="4114800" lvl="8" indent="-317500">
              <a:lnSpc>
                <a:spcPct val="115000"/>
              </a:lnSpc>
              <a:spcBef>
                <a:spcPts val="1000"/>
              </a:spcBef>
              <a:spcAft>
                <a:spcPts val="1000"/>
              </a:spcAft>
              <a:buSzPts val="1400"/>
              <a:buFont typeface="Trebuchet MS"/>
              <a:buChar char="■"/>
              <a:defRPr>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712"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109211"/>
            <a:ext cx="10972800" cy="758295"/>
          </a:xfrm>
          <a:prstGeom prst="rect">
            <a:avLst/>
          </a:prstGeom>
        </p:spPr>
        <p:txBody>
          <a:bodyPr vert="horz" lIns="0" tIns="0" rIns="0" bIns="0" rtlCol="0" anchor="ctr">
            <a:noAutofit/>
          </a:bodyPr>
          <a:lstStyle/>
          <a:p>
            <a:r>
              <a:rPr lang="en-US" dirty="0"/>
              <a:t>Click to edit Master title style</a:t>
            </a:r>
          </a:p>
        </p:txBody>
      </p:sp>
      <p:pic>
        <p:nvPicPr>
          <p:cNvPr id="9" name="Screen Shot 2016-12-05 at 1.20.21 PM.jpg"/>
          <p:cNvPicPr>
            <a:picLocks noChangeAspect="1"/>
          </p:cNvPicPr>
          <p:nvPr userDrawn="1"/>
        </p:nvPicPr>
        <p:blipFill>
          <a:blip r:embed="rId9"/>
          <a:stretch>
            <a:fillRect/>
          </a:stretch>
        </p:blipFill>
        <p:spPr>
          <a:xfrm>
            <a:off x="10666919" y="188439"/>
            <a:ext cx="914400" cy="918276"/>
          </a:xfrm>
          <a:prstGeom prst="rect">
            <a:avLst/>
          </a:prstGeom>
          <a:ln w="3175">
            <a:miter lim="400000"/>
          </a:ln>
        </p:spPr>
      </p:pic>
      <p:sp>
        <p:nvSpPr>
          <p:cNvPr id="17" name="Text Placeholder 2"/>
          <p:cNvSpPr>
            <a:spLocks noGrp="1"/>
          </p:cNvSpPr>
          <p:nvPr>
            <p:ph type="body" idx="1"/>
          </p:nvPr>
        </p:nvSpPr>
        <p:spPr>
          <a:xfrm>
            <a:off x="615523" y="1874030"/>
            <a:ext cx="10988044" cy="4199391"/>
          </a:xfrm>
          <a:prstGeom prst="rect">
            <a:avLst/>
          </a:prstGeom>
        </p:spPr>
        <p:txBody>
          <a:bodyPr vert="horz" lIns="0" tIns="0" rIns="0" bIns="0" rtlCol="0">
            <a:noAutofit/>
          </a:bodyPr>
          <a:lstStyle/>
          <a:p>
            <a:pPr lvl="0"/>
            <a:r>
              <a:rPr lang="en-US" dirty="0"/>
              <a:t>Click to edit Master text styles</a:t>
            </a:r>
          </a:p>
        </p:txBody>
      </p:sp>
      <p:sp>
        <p:nvSpPr>
          <p:cNvPr id="4" name="Slide Number Placeholder 3"/>
          <p:cNvSpPr>
            <a:spLocks noGrp="1"/>
          </p:cNvSpPr>
          <p:nvPr>
            <p:ph type="sldNum" sz="quarter" idx="4"/>
          </p:nvPr>
        </p:nvSpPr>
        <p:spPr>
          <a:xfrm>
            <a:off x="10995377" y="6356352"/>
            <a:ext cx="587023" cy="501649"/>
          </a:xfrm>
          <a:prstGeom prst="rect">
            <a:avLst/>
          </a:prstGeom>
        </p:spPr>
        <p:txBody>
          <a:bodyPr vert="horz" lIns="0" tIns="0" rIns="0" bIns="0" rtlCol="0" anchor="ctr"/>
          <a:lstStyle>
            <a:lvl1pPr algn="r">
              <a:defRPr sz="1067" b="0" i="0">
                <a:solidFill>
                  <a:schemeClr val="accent3"/>
                </a:solidFill>
                <a:latin typeface="Arial"/>
                <a:cs typeface="Arial"/>
              </a:defRPr>
            </a:lvl1pPr>
          </a:lstStyle>
          <a:p>
            <a:pPr defTabSz="1219024">
              <a:buClrTx/>
            </a:pPr>
            <a:fld id="{CF0A3129-E875-6648-A0B3-8ABAE574B041}" type="slidenum">
              <a:rPr lang="en-US" kern="1200" smtClean="0">
                <a:solidFill>
                  <a:srgbClr val="A2AAAD"/>
                </a:solidFill>
                <a:ea typeface=""/>
              </a:rPr>
              <a:pPr defTabSz="1219024">
                <a:buClrTx/>
              </a:pPr>
              <a:t>‹nr.›</a:t>
            </a:fld>
            <a:endParaRPr lang="en-US" kern="1200" dirty="0">
              <a:solidFill>
                <a:srgbClr val="A2AAAD"/>
              </a:solidFill>
              <a:ea typeface=""/>
            </a:endParaRPr>
          </a:p>
        </p:txBody>
      </p:sp>
      <p:cxnSp>
        <p:nvCxnSpPr>
          <p:cNvPr id="12" name="Straight Connector 11"/>
          <p:cNvCxnSpPr/>
          <p:nvPr userDrawn="1"/>
        </p:nvCxnSpPr>
        <p:spPr>
          <a:xfrm flipH="1">
            <a:off x="609600" y="6350000"/>
            <a:ext cx="109728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5071348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Lst>
  <p:hf hdr="0" dt="0"/>
  <p:txStyles>
    <p:titleStyle>
      <a:lvl1pPr algn="l" defTabSz="609585" rtl="0" eaLnBrk="1" latinLnBrk="0" hangingPunct="1">
        <a:spcBef>
          <a:spcPct val="0"/>
        </a:spcBef>
        <a:buNone/>
        <a:defRPr sz="3200" b="0" kern="1200">
          <a:solidFill>
            <a:schemeClr val="accent1"/>
          </a:solidFill>
          <a:latin typeface="+mj-lt"/>
          <a:ea typeface="+mj-ea"/>
          <a:cs typeface="Arial"/>
        </a:defRPr>
      </a:lvl1pPr>
    </p:titleStyle>
    <p:bodyStyle>
      <a:lvl1pPr marL="0" indent="0" algn="l" defTabSz="609585" rtl="0" eaLnBrk="1" latinLnBrk="0" hangingPunct="1">
        <a:spcBef>
          <a:spcPts val="1067"/>
        </a:spcBef>
        <a:buFont typeface="Arial"/>
        <a:buNone/>
        <a:defRPr sz="1867" b="0" i="0" kern="1200">
          <a:solidFill>
            <a:schemeClr val="accent2"/>
          </a:solidFill>
          <a:latin typeface="Arial"/>
          <a:ea typeface="+mn-ea"/>
          <a:cs typeface="Arial"/>
        </a:defRPr>
      </a:lvl1pPr>
      <a:lvl2pPr marL="0" indent="0" algn="l" defTabSz="609585" rtl="0" eaLnBrk="1" latinLnBrk="0" hangingPunct="1">
        <a:spcBef>
          <a:spcPct val="20000"/>
        </a:spcBef>
        <a:buFont typeface="Arial"/>
        <a:buNone/>
        <a:defRPr sz="1867" b="0" kern="1200">
          <a:solidFill>
            <a:schemeClr val="tx1">
              <a:lumMod val="50000"/>
            </a:schemeClr>
          </a:solidFill>
          <a:latin typeface="Verdana"/>
          <a:ea typeface="+mn-ea"/>
          <a:cs typeface="+mn-cs"/>
        </a:defRPr>
      </a:lvl2pPr>
      <a:lvl3pPr marL="60958" indent="0" algn="l" defTabSz="609585" rtl="0" eaLnBrk="1" latinLnBrk="0" hangingPunct="1">
        <a:spcBef>
          <a:spcPts val="1067"/>
        </a:spcBef>
        <a:buFont typeface="Arial"/>
        <a:buNone/>
        <a:defRPr sz="1600" b="0" kern="1200">
          <a:solidFill>
            <a:schemeClr val="tx1">
              <a:lumMod val="50000"/>
            </a:schemeClr>
          </a:solidFill>
          <a:latin typeface="Verdana"/>
          <a:ea typeface="+mn-ea"/>
          <a:cs typeface="+mn-cs"/>
        </a:defRPr>
      </a:lvl3pPr>
      <a:lvl4pPr marL="1828754" indent="0" algn="l" defTabSz="609585" rtl="0" eaLnBrk="1" latinLnBrk="0" hangingPunct="1">
        <a:spcBef>
          <a:spcPct val="20000"/>
        </a:spcBef>
        <a:buFont typeface="Arial"/>
        <a:buNone/>
        <a:defRPr sz="1333" b="0" kern="1200">
          <a:solidFill>
            <a:schemeClr val="tx1">
              <a:lumMod val="50000"/>
            </a:schemeClr>
          </a:solidFill>
          <a:latin typeface="Verdana"/>
          <a:ea typeface="+mn-ea"/>
          <a:cs typeface="+mn-cs"/>
        </a:defRPr>
      </a:lvl4pPr>
      <a:lvl5pPr marL="2438339" indent="0" algn="l" defTabSz="609585" rtl="0" eaLnBrk="1" latinLnBrk="0" hangingPunct="1">
        <a:spcBef>
          <a:spcPct val="20000"/>
        </a:spcBef>
        <a:buFont typeface="Arial"/>
        <a:buNone/>
        <a:defRPr sz="2667" kern="1200">
          <a:solidFill>
            <a:schemeClr val="tx1"/>
          </a:solidFill>
          <a:latin typeface="Verdana"/>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109211"/>
            <a:ext cx="10972800" cy="758295"/>
          </a:xfrm>
          <a:prstGeom prst="rect">
            <a:avLst/>
          </a:prstGeom>
        </p:spPr>
        <p:txBody>
          <a:bodyPr vert="horz" lIns="0" tIns="0" rIns="0" bIns="0" rtlCol="0" anchor="ctr">
            <a:noAutofit/>
          </a:bodyPr>
          <a:lstStyle/>
          <a:p>
            <a:r>
              <a:rPr lang="en-US" dirty="0"/>
              <a:t>Click to edit Master title style</a:t>
            </a:r>
          </a:p>
        </p:txBody>
      </p:sp>
      <p:pic>
        <p:nvPicPr>
          <p:cNvPr id="9" name="Screen Shot 2016-12-05 at 1.20.21 PM.jpg"/>
          <p:cNvPicPr>
            <a:picLocks noChangeAspect="1"/>
          </p:cNvPicPr>
          <p:nvPr userDrawn="1"/>
        </p:nvPicPr>
        <p:blipFill>
          <a:blip r:embed="rId9"/>
          <a:stretch>
            <a:fillRect/>
          </a:stretch>
        </p:blipFill>
        <p:spPr>
          <a:xfrm>
            <a:off x="10666919" y="188439"/>
            <a:ext cx="914400" cy="918276"/>
          </a:xfrm>
          <a:prstGeom prst="rect">
            <a:avLst/>
          </a:prstGeom>
          <a:ln w="3175">
            <a:miter lim="400000"/>
          </a:ln>
        </p:spPr>
      </p:pic>
      <p:sp>
        <p:nvSpPr>
          <p:cNvPr id="17" name="Text Placeholder 2"/>
          <p:cNvSpPr>
            <a:spLocks noGrp="1"/>
          </p:cNvSpPr>
          <p:nvPr>
            <p:ph type="body" idx="1"/>
          </p:nvPr>
        </p:nvSpPr>
        <p:spPr>
          <a:xfrm>
            <a:off x="615523" y="1874030"/>
            <a:ext cx="10988044" cy="4199391"/>
          </a:xfrm>
          <a:prstGeom prst="rect">
            <a:avLst/>
          </a:prstGeom>
        </p:spPr>
        <p:txBody>
          <a:bodyPr vert="horz" lIns="0" tIns="0" rIns="0" bIns="0" rtlCol="0">
            <a:noAutofit/>
          </a:bodyPr>
          <a:lstStyle/>
          <a:p>
            <a:pPr lvl="0"/>
            <a:r>
              <a:rPr lang="en-US" dirty="0"/>
              <a:t>Click to edit Master text styles</a:t>
            </a:r>
          </a:p>
        </p:txBody>
      </p:sp>
      <p:sp>
        <p:nvSpPr>
          <p:cNvPr id="4" name="Slide Number Placeholder 3"/>
          <p:cNvSpPr>
            <a:spLocks noGrp="1"/>
          </p:cNvSpPr>
          <p:nvPr>
            <p:ph type="sldNum" sz="quarter" idx="4"/>
          </p:nvPr>
        </p:nvSpPr>
        <p:spPr>
          <a:xfrm>
            <a:off x="10995377" y="6356352"/>
            <a:ext cx="587023" cy="501649"/>
          </a:xfrm>
          <a:prstGeom prst="rect">
            <a:avLst/>
          </a:prstGeom>
        </p:spPr>
        <p:txBody>
          <a:bodyPr vert="horz" lIns="0" tIns="0" rIns="0" bIns="0" rtlCol="0" anchor="ctr"/>
          <a:lstStyle>
            <a:lvl1pPr algn="r">
              <a:defRPr sz="1067" b="0" i="0">
                <a:solidFill>
                  <a:schemeClr val="accent3"/>
                </a:solidFill>
                <a:latin typeface="Arial"/>
                <a:cs typeface="Arial"/>
              </a:defRPr>
            </a:lvl1pPr>
          </a:lstStyle>
          <a:p>
            <a:pPr defTabSz="1219024">
              <a:buClrTx/>
            </a:pPr>
            <a:fld id="{CF0A3129-E875-6648-A0B3-8ABAE574B041}" type="slidenum">
              <a:rPr lang="en-US" kern="1200" smtClean="0">
                <a:solidFill>
                  <a:srgbClr val="A2AAAD"/>
                </a:solidFill>
                <a:ea typeface=""/>
              </a:rPr>
              <a:pPr defTabSz="1219024">
                <a:buClrTx/>
              </a:pPr>
              <a:t>‹nr.›</a:t>
            </a:fld>
            <a:endParaRPr lang="en-US" kern="1200" dirty="0">
              <a:solidFill>
                <a:srgbClr val="A2AAAD"/>
              </a:solidFill>
              <a:ea typeface=""/>
            </a:endParaRPr>
          </a:p>
        </p:txBody>
      </p:sp>
      <p:cxnSp>
        <p:nvCxnSpPr>
          <p:cNvPr id="12" name="Straight Connector 11"/>
          <p:cNvCxnSpPr/>
          <p:nvPr userDrawn="1"/>
        </p:nvCxnSpPr>
        <p:spPr>
          <a:xfrm flipH="1">
            <a:off x="609600" y="6350000"/>
            <a:ext cx="109728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009765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hf hdr="0" dt="0"/>
  <p:txStyles>
    <p:titleStyle>
      <a:lvl1pPr algn="l" defTabSz="609585" rtl="0" eaLnBrk="1" latinLnBrk="0" hangingPunct="1">
        <a:spcBef>
          <a:spcPct val="0"/>
        </a:spcBef>
        <a:buNone/>
        <a:defRPr sz="3200" b="0" kern="1200">
          <a:solidFill>
            <a:schemeClr val="accent1"/>
          </a:solidFill>
          <a:latin typeface="+mj-lt"/>
          <a:ea typeface="+mj-ea"/>
          <a:cs typeface="Arial"/>
        </a:defRPr>
      </a:lvl1pPr>
    </p:titleStyle>
    <p:bodyStyle>
      <a:lvl1pPr marL="0" indent="0" algn="l" defTabSz="609585" rtl="0" eaLnBrk="1" latinLnBrk="0" hangingPunct="1">
        <a:spcBef>
          <a:spcPts val="1067"/>
        </a:spcBef>
        <a:buFont typeface="Arial"/>
        <a:buNone/>
        <a:defRPr sz="1867" b="0" i="0" kern="1200">
          <a:solidFill>
            <a:schemeClr val="accent2"/>
          </a:solidFill>
          <a:latin typeface="Arial"/>
          <a:ea typeface="+mn-ea"/>
          <a:cs typeface="Arial"/>
        </a:defRPr>
      </a:lvl1pPr>
      <a:lvl2pPr marL="0" indent="0" algn="l" defTabSz="609585" rtl="0" eaLnBrk="1" latinLnBrk="0" hangingPunct="1">
        <a:spcBef>
          <a:spcPct val="20000"/>
        </a:spcBef>
        <a:buFont typeface="Arial"/>
        <a:buNone/>
        <a:defRPr sz="1867" b="0" kern="1200">
          <a:solidFill>
            <a:schemeClr val="tx1">
              <a:lumMod val="50000"/>
            </a:schemeClr>
          </a:solidFill>
          <a:latin typeface="Verdana"/>
          <a:ea typeface="+mn-ea"/>
          <a:cs typeface="+mn-cs"/>
        </a:defRPr>
      </a:lvl2pPr>
      <a:lvl3pPr marL="60958" indent="0" algn="l" defTabSz="609585" rtl="0" eaLnBrk="1" latinLnBrk="0" hangingPunct="1">
        <a:spcBef>
          <a:spcPts val="1067"/>
        </a:spcBef>
        <a:buFont typeface="Arial"/>
        <a:buNone/>
        <a:defRPr sz="1600" b="0" kern="1200">
          <a:solidFill>
            <a:schemeClr val="tx1">
              <a:lumMod val="50000"/>
            </a:schemeClr>
          </a:solidFill>
          <a:latin typeface="Verdana"/>
          <a:ea typeface="+mn-ea"/>
          <a:cs typeface="+mn-cs"/>
        </a:defRPr>
      </a:lvl3pPr>
      <a:lvl4pPr marL="1828754" indent="0" algn="l" defTabSz="609585" rtl="0" eaLnBrk="1" latinLnBrk="0" hangingPunct="1">
        <a:spcBef>
          <a:spcPct val="20000"/>
        </a:spcBef>
        <a:buFont typeface="Arial"/>
        <a:buNone/>
        <a:defRPr sz="1333" b="0" kern="1200">
          <a:solidFill>
            <a:schemeClr val="tx1">
              <a:lumMod val="50000"/>
            </a:schemeClr>
          </a:solidFill>
          <a:latin typeface="Verdana"/>
          <a:ea typeface="+mn-ea"/>
          <a:cs typeface="+mn-cs"/>
        </a:defRPr>
      </a:lvl4pPr>
      <a:lvl5pPr marL="2438339" indent="0" algn="l" defTabSz="609585" rtl="0" eaLnBrk="1" latinLnBrk="0" hangingPunct="1">
        <a:spcBef>
          <a:spcPct val="20000"/>
        </a:spcBef>
        <a:buFont typeface="Arial"/>
        <a:buNone/>
        <a:defRPr sz="2667" kern="1200">
          <a:solidFill>
            <a:schemeClr val="tx1"/>
          </a:solidFill>
          <a:latin typeface="Verdana"/>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pic>
        <p:nvPicPr>
          <p:cNvPr id="107" name="Google Shape;107;p1"/>
          <p:cNvPicPr preferRelativeResize="0"/>
          <p:nvPr/>
        </p:nvPicPr>
        <p:blipFill rotWithShape="1">
          <a:blip r:embed="rId3">
            <a:alphaModFix/>
          </a:blip>
          <a:srcRect t="3130" b="3139"/>
          <a:stretch/>
        </p:blipFill>
        <p:spPr>
          <a:xfrm>
            <a:off x="0" y="0"/>
            <a:ext cx="12192000" cy="6858000"/>
          </a:xfrm>
          <a:prstGeom prst="rect">
            <a:avLst/>
          </a:prstGeom>
          <a:noFill/>
          <a:ln>
            <a:noFill/>
          </a:ln>
        </p:spPr>
      </p:pic>
      <p:sp>
        <p:nvSpPr>
          <p:cNvPr id="108" name="Google Shape;108;p1"/>
          <p:cNvSpPr/>
          <p:nvPr/>
        </p:nvSpPr>
        <p:spPr>
          <a:xfrm>
            <a:off x="0" y="3879"/>
            <a:ext cx="12192000" cy="6858000"/>
          </a:xfrm>
          <a:prstGeom prst="rect">
            <a:avLst/>
          </a:prstGeom>
          <a:solidFill>
            <a:srgbClr val="124F6B">
              <a:alpha val="6480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Helvetica Neue"/>
              <a:ea typeface="Helvetica Neue"/>
              <a:cs typeface="Helvetica Neue"/>
              <a:sym typeface="Helvetica Neue"/>
            </a:endParaRPr>
          </a:p>
        </p:txBody>
      </p:sp>
      <p:sp>
        <p:nvSpPr>
          <p:cNvPr id="109" name="Google Shape;109;p1"/>
          <p:cNvSpPr txBox="1">
            <a:spLocks noGrp="1"/>
          </p:cNvSpPr>
          <p:nvPr>
            <p:ph type="title"/>
          </p:nvPr>
        </p:nvSpPr>
        <p:spPr>
          <a:xfrm>
            <a:off x="1496291" y="2108505"/>
            <a:ext cx="9374909" cy="818253"/>
          </a:xfrm>
          <a:prstGeom prst="rect">
            <a:avLst/>
          </a:prstGeom>
          <a:noFill/>
          <a:ln w="9525" cap="flat" cmpd="sng">
            <a:solidFill>
              <a:schemeClr val="lt1"/>
            </a:solidFill>
            <a:prstDash val="solid"/>
            <a:round/>
            <a:headEnd type="none" w="sm" len="sm"/>
            <a:tailEnd type="none" w="sm" len="sm"/>
          </a:ln>
        </p:spPr>
        <p:txBody>
          <a:bodyPr spcFirstLastPara="1" wrap="square" lIns="216000" tIns="216000" rIns="216000" bIns="45700" anchor="ctr" anchorCtr="0">
            <a:spAutoFit/>
          </a:bodyPr>
          <a:lstStyle/>
          <a:p>
            <a:pPr lvl="0">
              <a:buClr>
                <a:schemeClr val="lt1"/>
              </a:buClr>
            </a:pPr>
            <a:r>
              <a:rPr lang="en-US" sz="4000" b="0" i="0" dirty="0">
                <a:solidFill>
                  <a:schemeClr val="lt1"/>
                </a:solidFill>
              </a:rPr>
              <a:t> Social Care Future Directions</a:t>
            </a:r>
            <a:endParaRPr sz="4000" dirty="0"/>
          </a:p>
        </p:txBody>
      </p:sp>
      <p:sp>
        <p:nvSpPr>
          <p:cNvPr id="112" name="Google Shape;112;p1"/>
          <p:cNvSpPr txBox="1"/>
          <p:nvPr/>
        </p:nvSpPr>
        <p:spPr>
          <a:xfrm>
            <a:off x="3000696" y="3899418"/>
            <a:ext cx="6190500" cy="464400"/>
          </a:xfrm>
          <a:prstGeom prst="rect">
            <a:avLst/>
          </a:prstGeom>
          <a:solidFill>
            <a:schemeClr val="dk2"/>
          </a:solidFill>
          <a:ln>
            <a:noFill/>
          </a:ln>
        </p:spPr>
        <p:txBody>
          <a:bodyPr spcFirstLastPara="1" wrap="square" lIns="91425" tIns="108000" rIns="91425" bIns="108000" anchor="ctr"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1" i="1" dirty="0">
                <a:solidFill>
                  <a:schemeClr val="lt2"/>
                </a:solidFill>
                <a:latin typeface="Trebuchet MS"/>
                <a:ea typeface="Trebuchet MS"/>
                <a:cs typeface="Trebuchet MS"/>
                <a:sym typeface="Trebuchet MS"/>
              </a:rPr>
              <a:t>September 2022</a:t>
            </a:r>
            <a:endParaRPr sz="1400" i="0" u="none" strike="noStrike" cap="none" dirty="0">
              <a:solidFill>
                <a:srgbClr val="000000"/>
              </a:solidFill>
              <a:latin typeface="Trebuchet MS"/>
              <a:ea typeface="Trebuchet MS"/>
              <a:cs typeface="Trebuchet MS"/>
              <a:sym typeface="Trebuchet MS"/>
            </a:endParaRPr>
          </a:p>
        </p:txBody>
      </p:sp>
      <p:pic>
        <p:nvPicPr>
          <p:cNvPr id="113" name="Google Shape;113;p1"/>
          <p:cNvPicPr preferRelativeResize="0"/>
          <p:nvPr/>
        </p:nvPicPr>
        <p:blipFill rotWithShape="1">
          <a:blip r:embed="rId4">
            <a:alphaModFix/>
          </a:blip>
          <a:srcRect/>
          <a:stretch/>
        </p:blipFill>
        <p:spPr>
          <a:xfrm>
            <a:off x="11312514" y="126473"/>
            <a:ext cx="737589" cy="747833"/>
          </a:xfrm>
          <a:prstGeom prst="rect">
            <a:avLst/>
          </a:prstGeom>
          <a:noFill/>
          <a:ln>
            <a:noFill/>
          </a:ln>
        </p:spPr>
      </p:pic>
      <p:sp>
        <p:nvSpPr>
          <p:cNvPr id="7" name="Google Shape;110;p1">
            <a:extLst>
              <a:ext uri="{FF2B5EF4-FFF2-40B4-BE49-F238E27FC236}">
                <a16:creationId xmlns:a16="http://schemas.microsoft.com/office/drawing/2014/main" id="{3F96899D-1EBC-4C4E-8F4B-973A7C703558}"/>
              </a:ext>
            </a:extLst>
          </p:cNvPr>
          <p:cNvSpPr txBox="1"/>
          <p:nvPr/>
        </p:nvSpPr>
        <p:spPr>
          <a:xfrm>
            <a:off x="3000696" y="4565661"/>
            <a:ext cx="6190500"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Clr>
                <a:srgbClr val="000000"/>
              </a:buClr>
              <a:buSzPts val="1400"/>
              <a:buFont typeface="Arial"/>
              <a:buNone/>
            </a:pPr>
            <a:r>
              <a:rPr lang="nl-NL" sz="1600" b="1" i="0" u="none" strike="noStrike" cap="none" dirty="0" err="1">
                <a:solidFill>
                  <a:schemeClr val="bg1"/>
                </a:solidFill>
                <a:latin typeface="Trebuchet MS"/>
                <a:ea typeface="Trebuchet MS"/>
                <a:cs typeface="Trebuchet MS"/>
                <a:sym typeface="Trebuchet MS"/>
              </a:rPr>
              <a:t>Ongoing</a:t>
            </a:r>
            <a:r>
              <a:rPr lang="nl-NL" sz="1600" b="1" i="0" u="none" strike="noStrike" cap="none" dirty="0">
                <a:solidFill>
                  <a:schemeClr val="bg1"/>
                </a:solidFill>
                <a:latin typeface="Trebuchet MS"/>
                <a:ea typeface="Trebuchet MS"/>
                <a:cs typeface="Trebuchet MS"/>
                <a:sym typeface="Trebuchet MS"/>
              </a:rPr>
              <a:t> </a:t>
            </a:r>
            <a:r>
              <a:rPr lang="nl-NL" sz="1600" b="1" i="0" u="none" strike="noStrike" cap="none" dirty="0" err="1">
                <a:solidFill>
                  <a:schemeClr val="bg1"/>
                </a:solidFill>
                <a:latin typeface="Trebuchet MS"/>
                <a:ea typeface="Trebuchet MS"/>
                <a:cs typeface="Trebuchet MS"/>
                <a:sym typeface="Trebuchet MS"/>
              </a:rPr>
              <a:t>Work</a:t>
            </a:r>
            <a:endParaRPr sz="1600" b="1" i="0" u="none" strike="noStrike" cap="none" dirty="0">
              <a:solidFill>
                <a:schemeClr val="bg1"/>
              </a:solidFill>
              <a:latin typeface="Trebuchet MS"/>
              <a:ea typeface="Trebuchet MS"/>
              <a:cs typeface="Trebuchet MS"/>
              <a:sym typeface="Trebuchet M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8" name="Google Shape;128;g7ecf017965_0_160"/>
          <p:cNvSpPr txBox="1"/>
          <p:nvPr/>
        </p:nvSpPr>
        <p:spPr>
          <a:xfrm>
            <a:off x="914400" y="207445"/>
            <a:ext cx="9731829" cy="8382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Project 2022 use case Impact for SCT</a:t>
            </a:r>
          </a:p>
          <a:p>
            <a:pPr>
              <a:buSzPts val="3200"/>
              <a:defRPr/>
            </a:pPr>
            <a:endParaRPr lang="en-US" sz="1800" b="1" kern="0" dirty="0">
              <a:solidFill>
                <a:srgbClr val="4F82BE"/>
              </a:solidFill>
              <a:effectLst/>
              <a:latin typeface="Cambria-Bold"/>
              <a:cs typeface="Cambria-Bold"/>
            </a:endParaRPr>
          </a:p>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p:txBody>
      </p:sp>
      <p:sp>
        <p:nvSpPr>
          <p:cNvPr id="3" name="Tijdelijke aanduiding voor tekst 2">
            <a:extLst>
              <a:ext uri="{FF2B5EF4-FFF2-40B4-BE49-F238E27FC236}">
                <a16:creationId xmlns:a16="http://schemas.microsoft.com/office/drawing/2014/main" id="{902B879B-07A1-49B0-9E60-A784C908D4A3}"/>
              </a:ext>
            </a:extLst>
          </p:cNvPr>
          <p:cNvSpPr>
            <a:spLocks noGrp="1"/>
          </p:cNvSpPr>
          <p:nvPr>
            <p:ph type="body" sz="quarter" idx="11"/>
          </p:nvPr>
        </p:nvSpPr>
        <p:spPr>
          <a:xfrm>
            <a:off x="480784" y="1148648"/>
            <a:ext cx="5504380" cy="5170266"/>
          </a:xfrm>
          <a:solidFill>
            <a:schemeClr val="bg1"/>
          </a:solidFill>
        </p:spPr>
        <p:txBody>
          <a:bodyPr/>
          <a:lstStyle/>
          <a:p>
            <a:pPr>
              <a:lnSpc>
                <a:spcPct val="107000"/>
              </a:lnSpc>
              <a:spcAft>
                <a:spcPts val="800"/>
              </a:spcAft>
            </a:pPr>
            <a:r>
              <a:rPr lang="en-US" sz="2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The good news</a:t>
            </a:r>
          </a:p>
          <a:p>
            <a:pPr>
              <a:lnSpc>
                <a:spcPct val="107000"/>
              </a:lnSpc>
              <a:spcAft>
                <a:spcPts val="800"/>
              </a:spcAft>
            </a:pPr>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rPr>
              <a:t>SnomedCT has many concepts available that are useful in the social care use cases identified till so far.</a:t>
            </a:r>
          </a:p>
          <a:p>
            <a:pPr>
              <a:lnSpc>
                <a:spcPct val="107000"/>
              </a:lnSpc>
              <a:spcAft>
                <a:spcPts val="80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e.g., Gravity:    706872008	Victim of elder abuse (finding) or 711069006</a:t>
            </a:r>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Coordination of care plan (procedure)</a:t>
            </a:r>
          </a:p>
          <a:p>
            <a:pPr>
              <a:lnSpc>
                <a:spcPct val="107000"/>
              </a:lnSpc>
              <a:spcAft>
                <a:spcPts val="80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e.g., Denmark: 365550006 Finding of financial circumstances (finding) or 365371000 Finding related to ability to engage in a hobby (finding)</a:t>
            </a:r>
          </a:p>
          <a:p>
            <a:pPr>
              <a:lnSpc>
                <a:spcPct val="107000"/>
              </a:lnSpc>
              <a:spcAft>
                <a:spcPts val="800"/>
              </a:spcAft>
            </a:pPr>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rPr>
              <a:t>e.g., </a:t>
            </a:r>
            <a:r>
              <a:rPr lang="en-US" sz="2000" dirty="0" err="1">
                <a:solidFill>
                  <a:srgbClr val="000000"/>
                </a:solidFill>
                <a:latin typeface="Calibri" panose="020F0502020204030204" pitchFamily="34" charset="0"/>
                <a:ea typeface="Calibri" panose="020F0502020204030204" pitchFamily="34" charset="0"/>
                <a:cs typeface="Calibri" panose="020F0502020204030204" pitchFamily="34" charset="0"/>
              </a:rPr>
              <a:t>InterRAI</a:t>
            </a:r>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rPr>
              <a:t>: 300779009 Ability to participate in games for play (observable entity) or 71092004	Living in retirement community (finding)</a:t>
            </a:r>
          </a:p>
          <a:p>
            <a:pPr>
              <a:lnSpc>
                <a:spcPct val="107000"/>
              </a:lnSpc>
              <a:spcAft>
                <a:spcPts val="800"/>
              </a:spcAft>
            </a:pPr>
            <a:endPar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endPar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Calibri" panose="020F0502020204030204" pitchFamily="34" charset="0"/>
            </a:endParaRPr>
          </a:p>
          <a:p>
            <a:endParaRPr lang="en-US" sz="2000" dirty="0">
              <a:latin typeface="Calibri" panose="020F0502020204030204" pitchFamily="34" charset="0"/>
              <a:cs typeface="Calibri" panose="020F0502020204030204" pitchFamily="34" charset="0"/>
            </a:endParaRPr>
          </a:p>
        </p:txBody>
      </p:sp>
      <p:sp>
        <p:nvSpPr>
          <p:cNvPr id="4" name="Tijdelijke aanduiding voor tekst 3">
            <a:extLst>
              <a:ext uri="{FF2B5EF4-FFF2-40B4-BE49-F238E27FC236}">
                <a16:creationId xmlns:a16="http://schemas.microsoft.com/office/drawing/2014/main" id="{9C802102-8F64-4D3D-9A73-B2DD0CD72908}"/>
              </a:ext>
            </a:extLst>
          </p:cNvPr>
          <p:cNvSpPr>
            <a:spLocks noGrp="1"/>
          </p:cNvSpPr>
          <p:nvPr>
            <p:ph type="body" sz="quarter" idx="12"/>
          </p:nvPr>
        </p:nvSpPr>
        <p:spPr>
          <a:xfrm>
            <a:off x="6206838" y="1123587"/>
            <a:ext cx="5560301" cy="5195327"/>
          </a:xfrm>
          <a:solidFill>
            <a:schemeClr val="bg1"/>
          </a:solidFill>
        </p:spPr>
        <p:txBody>
          <a:bodyPr/>
          <a:lstStyle/>
          <a:p>
            <a:r>
              <a:rPr lang="en-US" sz="1800" b="1" dirty="0">
                <a:solidFill>
                  <a:srgbClr val="000000"/>
                </a:solidFill>
                <a:latin typeface="Calibri" panose="020F0502020204030204" pitchFamily="34" charset="0"/>
                <a:ea typeface="Calibri" panose="020F0502020204030204" pitchFamily="34" charset="0"/>
                <a:cs typeface="Calibri" panose="020F0502020204030204" pitchFamily="34" charset="0"/>
              </a:rPr>
              <a:t>The even better news</a:t>
            </a:r>
          </a:p>
          <a:p>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As can be anticipated for any new area to be added, also</a:t>
            </a: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 Social Care does imply that gaps exists. But SCT lives with that situation for 50 years. </a:t>
            </a:r>
          </a:p>
          <a:p>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Filling gaps fits in / matches to existing hierarchies in SCT</a:t>
            </a:r>
          </a:p>
          <a:p>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Adding content works with the ex</a:t>
            </a: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isting SCT procedures</a:t>
            </a:r>
          </a:p>
          <a:p>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Adding content for social care can be done gradually, e.g., starting with urgent needed broad categories, and gradually adding more granular concepts</a:t>
            </a:r>
          </a:p>
          <a:p>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Existing work e.g., Gravity data sets, Social Prescribing ontology, the ICF, </a:t>
            </a:r>
            <a:r>
              <a:rPr lang="en-US" sz="1800" dirty="0" err="1">
                <a:solidFill>
                  <a:srgbClr val="000000"/>
                </a:solidFill>
                <a:latin typeface="Calibri" panose="020F0502020204030204" pitchFamily="34" charset="0"/>
                <a:ea typeface="Calibri" panose="020F0502020204030204" pitchFamily="34" charset="0"/>
                <a:cs typeface="Calibri" panose="020F0502020204030204" pitchFamily="34" charset="0"/>
              </a:rPr>
              <a:t>InterRAI</a:t>
            </a: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 assessments, and more give clear pointers to where additional content would fit and what kind of additional concepts are required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838491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7ecf017965_0_160"/>
          <p:cNvSpPr/>
          <p:nvPr/>
        </p:nvSpPr>
        <p:spPr>
          <a:xfrm>
            <a:off x="914400" y="2089355"/>
            <a:ext cx="10058400" cy="4143003"/>
          </a:xfrm>
          <a:prstGeom prst="rect">
            <a:avLst/>
          </a:prstGeom>
          <a:noFill/>
          <a:ln>
            <a:no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Expanding the scope of SNOMED CT and fundamental shift as an organisation</a:t>
            </a:r>
          </a:p>
          <a:p>
            <a:pPr marL="285750" lvl="7" indent="-285750" algn="just">
              <a:lnSpc>
                <a:spcPct val="130000"/>
              </a:lnSpc>
              <a:spcBef>
                <a:spcPts val="1000"/>
              </a:spcBef>
              <a:buFont typeface="Wingdings" charset="2"/>
              <a:buChar char="Ø"/>
              <a:defRPr/>
            </a:pPr>
            <a:r>
              <a:rPr lang="en-CA" sz="1800" i="1" dirty="0">
                <a:solidFill>
                  <a:schemeClr val="tx1">
                    <a:lumMod val="50000"/>
                  </a:schemeClr>
                </a:solidFill>
                <a:latin typeface="Trebuchet MS" panose="020B0603020202020204" pitchFamily="34" charset="0"/>
                <a:ea typeface="Times New Roman" panose="02020603050405020304" pitchFamily="18" charset="0"/>
              </a:rPr>
              <a:t>May include requirements for social care systems, in addition to clinical system</a:t>
            </a:r>
          </a:p>
          <a:p>
            <a:pPr marL="285750" indent="-285750">
              <a:lnSpc>
                <a:spcPct val="130000"/>
              </a:lnSpc>
              <a:spcBef>
                <a:spcPts val="1000"/>
              </a:spcBef>
              <a:buFont typeface="Arial"/>
              <a:buChar char="•"/>
              <a:defRPr/>
            </a:pPr>
            <a:r>
              <a:rPr lang="en-CA" sz="1800" dirty="0">
                <a:solidFill>
                  <a:schemeClr val="tx1">
                    <a:lumMod val="50000"/>
                  </a:schemeClr>
                </a:solidFill>
                <a:latin typeface="Trebuchet MS" panose="020B0603020202020204" pitchFamily="34" charset="0"/>
                <a:ea typeface="Times New Roman" panose="02020603050405020304" pitchFamily="18" charset="0"/>
              </a:rPr>
              <a:t>Recognizing the health bias - approach and language utilised </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Fit of current SNOMED CT model and terming used (person/client based). </a:t>
            </a:r>
            <a:r>
              <a:rPr lang="en-CA" sz="1800">
                <a:solidFill>
                  <a:schemeClr val="tx1">
                    <a:lumMod val="50000"/>
                  </a:schemeClr>
                </a:solidFill>
                <a:latin typeface="Trebuchet MS" panose="020B0603020202020204" pitchFamily="34" charset="0"/>
                <a:ea typeface="Times New Roman" panose="02020603050405020304" pitchFamily="18" charset="0"/>
              </a:rPr>
              <a:t>OBSERVABLES!</a:t>
            </a:r>
            <a:endParaRPr lang="en-CA" sz="1800" dirty="0">
              <a:solidFill>
                <a:schemeClr val="tx1">
                  <a:lumMod val="50000"/>
                </a:schemeClr>
              </a:solidFill>
              <a:latin typeface="Trebuchet MS" panose="020B0603020202020204" pitchFamily="34" charset="0"/>
              <a:ea typeface="Times New Roman" panose="02020603050405020304" pitchFamily="18" charset="0"/>
            </a:endParaRP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Vendor requirements, who are they, maturity of humans, current practice and systems, information model availability (include information model aspects </a:t>
            </a:r>
            <a:r>
              <a:rPr lang="mr-IN" sz="1800" dirty="0">
                <a:solidFill>
                  <a:schemeClr val="tx1">
                    <a:lumMod val="50000"/>
                  </a:schemeClr>
                </a:solidFill>
                <a:latin typeface="Trebuchet MS" panose="020B0603020202020204" pitchFamily="34" charset="0"/>
                <a:ea typeface="Times New Roman" panose="02020603050405020304" pitchFamily="18" charset="0"/>
              </a:rPr>
              <a:t>–</a:t>
            </a:r>
            <a:r>
              <a:rPr lang="en-CA" sz="1800" dirty="0">
                <a:solidFill>
                  <a:schemeClr val="tx1">
                    <a:lumMod val="50000"/>
                  </a:schemeClr>
                </a:solidFill>
                <a:latin typeface="Trebuchet MS" panose="020B0603020202020204" pitchFamily="34" charset="0"/>
                <a:ea typeface="Times New Roman" panose="02020603050405020304" pitchFamily="18" charset="0"/>
              </a:rPr>
              <a:t> system maturity)</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Levels of detail/granularity</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Individual care </a:t>
            </a:r>
            <a:r>
              <a:rPr lang="en-CA" sz="1800" u="sng" dirty="0">
                <a:solidFill>
                  <a:schemeClr val="tx1">
                    <a:lumMod val="50000"/>
                  </a:schemeClr>
                </a:solidFill>
                <a:latin typeface="Trebuchet MS" panose="020B0603020202020204" pitchFamily="34" charset="0"/>
                <a:ea typeface="Times New Roman" panose="02020603050405020304" pitchFamily="18" charset="0"/>
              </a:rPr>
              <a:t>v</a:t>
            </a:r>
            <a:r>
              <a:rPr lang="en-CA" sz="1800" dirty="0">
                <a:solidFill>
                  <a:schemeClr val="tx1">
                    <a:lumMod val="50000"/>
                  </a:schemeClr>
                </a:solidFill>
                <a:latin typeface="Trebuchet MS" panose="020B0603020202020204" pitchFamily="34" charset="0"/>
                <a:ea typeface="Times New Roman" panose="02020603050405020304" pitchFamily="18" charset="0"/>
              </a:rPr>
              <a:t> central reporting</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Community aspects and environment/culture</a:t>
            </a: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endParaRPr kumimoji="0" lang="en-US" sz="18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50000"/>
              </a:lnSpc>
              <a:spcBef>
                <a:spcPts val="1000"/>
              </a:spcBef>
              <a:spcAft>
                <a:spcPts val="0"/>
              </a:spcAft>
              <a:buClr>
                <a:srgbClr val="000000"/>
              </a:buClr>
              <a:buSzTx/>
              <a:buFont typeface="Arial"/>
              <a:buNone/>
              <a:tabLst/>
              <a:defRPr/>
            </a:pPr>
            <a:endParaRPr kumimoji="0" lang="en-CA" sz="1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p:txBody>
      </p:sp>
      <p:sp>
        <p:nvSpPr>
          <p:cNvPr id="128" name="Google Shape;128;g7ecf017965_0_160"/>
          <p:cNvSpPr txBox="1"/>
          <p:nvPr/>
        </p:nvSpPr>
        <p:spPr>
          <a:xfrm>
            <a:off x="914400" y="914400"/>
            <a:ext cx="7898860" cy="1077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Project challenges</a:t>
            </a:r>
          </a:p>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p:txBody>
      </p:sp>
      <p:sp>
        <p:nvSpPr>
          <p:cNvPr id="5" name="TextBox 4">
            <a:extLst>
              <a:ext uri="{FF2B5EF4-FFF2-40B4-BE49-F238E27FC236}">
                <a16:creationId xmlns:a16="http://schemas.microsoft.com/office/drawing/2014/main" id="{2B2F8D70-E1CE-4B1B-A3B5-75AE728CBB4E}"/>
              </a:ext>
            </a:extLst>
          </p:cNvPr>
          <p:cNvSpPr txBox="1"/>
          <p:nvPr/>
        </p:nvSpPr>
        <p:spPr>
          <a:xfrm>
            <a:off x="914400" y="6281223"/>
            <a:ext cx="8223738" cy="369332"/>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
                <a:srgbClr val="000000"/>
              </a:buClr>
              <a:buSzTx/>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4157787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pic>
        <p:nvPicPr>
          <p:cNvPr id="546" name="Google Shape;546;g7e4ca5b0a6_5_36"/>
          <p:cNvPicPr preferRelativeResize="0"/>
          <p:nvPr/>
        </p:nvPicPr>
        <p:blipFill rotWithShape="1">
          <a:blip r:embed="rId3">
            <a:alphaModFix/>
          </a:blip>
          <a:srcRect t="9923" b="9923"/>
          <a:stretch/>
        </p:blipFill>
        <p:spPr>
          <a:xfrm>
            <a:off x="0" y="0"/>
            <a:ext cx="12244175" cy="6858000"/>
          </a:xfrm>
          <a:prstGeom prst="rect">
            <a:avLst/>
          </a:prstGeom>
          <a:noFill/>
          <a:ln>
            <a:noFill/>
          </a:ln>
        </p:spPr>
      </p:pic>
      <p:cxnSp>
        <p:nvCxnSpPr>
          <p:cNvPr id="548" name="Google Shape;548;g7e4ca5b0a6_5_36"/>
          <p:cNvCxnSpPr/>
          <p:nvPr/>
        </p:nvCxnSpPr>
        <p:spPr>
          <a:xfrm flipH="1">
            <a:off x="3320636" y="1177890"/>
            <a:ext cx="10500" cy="1933500"/>
          </a:xfrm>
          <a:prstGeom prst="straightConnector1">
            <a:avLst/>
          </a:prstGeom>
          <a:noFill/>
          <a:ln w="28575" cap="flat" cmpd="sng">
            <a:solidFill>
              <a:srgbClr val="FFFFFF"/>
            </a:solidFill>
            <a:prstDash val="solid"/>
            <a:miter lim="800000"/>
            <a:headEnd type="none" w="sm" len="sm"/>
            <a:tailEnd type="none" w="sm" len="sm"/>
          </a:ln>
        </p:spPr>
      </p:cxnSp>
      <p:sp>
        <p:nvSpPr>
          <p:cNvPr id="549" name="Google Shape;549;g7e4ca5b0a6_5_36"/>
          <p:cNvSpPr/>
          <p:nvPr/>
        </p:nvSpPr>
        <p:spPr>
          <a:xfrm>
            <a:off x="3562500" y="1104901"/>
            <a:ext cx="5105100" cy="4914900"/>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FFFFFF"/>
              </a:solidFill>
              <a:latin typeface="Poppins"/>
              <a:ea typeface="Poppins"/>
              <a:cs typeface="Poppins"/>
              <a:sym typeface="Poppins"/>
            </a:endParaRPr>
          </a:p>
        </p:txBody>
      </p:sp>
      <p:sp>
        <p:nvSpPr>
          <p:cNvPr id="550" name="Google Shape;550;g7e4ca5b0a6_5_36"/>
          <p:cNvSpPr txBox="1"/>
          <p:nvPr/>
        </p:nvSpPr>
        <p:spPr>
          <a:xfrm>
            <a:off x="3821850" y="1714536"/>
            <a:ext cx="4586400" cy="58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4800" dirty="0">
                <a:solidFill>
                  <a:srgbClr val="162336"/>
                </a:solidFill>
                <a:latin typeface="Trebuchet MS"/>
                <a:ea typeface="Trebuchet MS"/>
                <a:cs typeface="Trebuchet MS"/>
                <a:sym typeface="Trebuchet MS"/>
              </a:rPr>
              <a:t>THANK YOU</a:t>
            </a:r>
            <a:endParaRPr sz="4800" i="0" u="none" strike="noStrike" cap="none" dirty="0">
              <a:solidFill>
                <a:srgbClr val="162336"/>
              </a:solidFill>
              <a:latin typeface="Trebuchet MS"/>
              <a:ea typeface="Trebuchet MS"/>
              <a:cs typeface="Trebuchet MS"/>
              <a:sym typeface="Trebuchet MS"/>
            </a:endParaRPr>
          </a:p>
        </p:txBody>
      </p:sp>
      <p:cxnSp>
        <p:nvCxnSpPr>
          <p:cNvPr id="551" name="Google Shape;551;g7e4ca5b0a6_5_36"/>
          <p:cNvCxnSpPr/>
          <p:nvPr/>
        </p:nvCxnSpPr>
        <p:spPr>
          <a:xfrm>
            <a:off x="5743650" y="2800294"/>
            <a:ext cx="742800" cy="0"/>
          </a:xfrm>
          <a:prstGeom prst="straightConnector1">
            <a:avLst/>
          </a:prstGeom>
          <a:noFill/>
          <a:ln w="50800" cap="flat" cmpd="sng">
            <a:solidFill>
              <a:srgbClr val="D8DAE5"/>
            </a:solidFill>
            <a:prstDash val="solid"/>
            <a:miter lim="800000"/>
            <a:headEnd type="none" w="sm" len="sm"/>
            <a:tailEnd type="none" w="sm" len="sm"/>
          </a:ln>
        </p:spPr>
      </p:cxnSp>
      <p:pic>
        <p:nvPicPr>
          <p:cNvPr id="552" name="Google Shape;552;g7e4ca5b0a6_5_36"/>
          <p:cNvPicPr preferRelativeResize="0"/>
          <p:nvPr/>
        </p:nvPicPr>
        <p:blipFill rotWithShape="1">
          <a:blip r:embed="rId4">
            <a:alphaModFix/>
          </a:blip>
          <a:srcRect/>
          <a:stretch/>
        </p:blipFill>
        <p:spPr>
          <a:xfrm>
            <a:off x="5161550" y="3209926"/>
            <a:ext cx="1907000" cy="1933500"/>
          </a:xfrm>
          <a:prstGeom prst="rect">
            <a:avLst/>
          </a:prstGeom>
          <a:noFill/>
          <a:ln>
            <a:noFill/>
          </a:ln>
        </p:spPr>
      </p:pic>
      <p:sp>
        <p:nvSpPr>
          <p:cNvPr id="553" name="Google Shape;553;g7e4ca5b0a6_5_36"/>
          <p:cNvSpPr/>
          <p:nvPr/>
        </p:nvSpPr>
        <p:spPr>
          <a:xfrm>
            <a:off x="3562500" y="5787425"/>
            <a:ext cx="5105100" cy="2325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FFFFFF"/>
              </a:solidFill>
              <a:latin typeface="Poppins"/>
              <a:ea typeface="Poppins"/>
              <a:cs typeface="Poppins"/>
              <a:sym typeface="Poppins"/>
            </a:endParaRPr>
          </a:p>
        </p:txBody>
      </p:sp>
      <p:sp>
        <p:nvSpPr>
          <p:cNvPr id="10" name="Google Shape;20;p61"/>
          <p:cNvSpPr txBox="1"/>
          <p:nvPr/>
        </p:nvSpPr>
        <p:spPr>
          <a:xfrm rot="16200000">
            <a:off x="1729172" y="4421026"/>
            <a:ext cx="3134700" cy="19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1100" dirty="0">
                <a:solidFill>
                  <a:schemeClr val="bg1"/>
                </a:solidFill>
                <a:latin typeface="Trebuchet MS"/>
                <a:ea typeface="Trebuchet MS"/>
                <a:cs typeface="Trebuchet MS"/>
                <a:sym typeface="Trebuchet MS"/>
              </a:rPr>
              <a:t>SNOMED International: Delivering SNOMED CT</a:t>
            </a:r>
            <a:endParaRPr sz="1100" i="0" u="none" strike="noStrike" cap="none" dirty="0">
              <a:solidFill>
                <a:schemeClr val="bg1"/>
              </a:solidFill>
              <a:latin typeface="Trebuchet MS"/>
              <a:ea typeface="Trebuchet MS"/>
              <a:cs typeface="Trebuchet MS"/>
              <a:sym typeface="Trebuchet M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pic>
        <p:nvPicPr>
          <p:cNvPr id="458" name="Google Shape;458;g7e4ca5b0a6_4_90"/>
          <p:cNvPicPr preferRelativeResize="0">
            <a:picLocks noGrp="1"/>
          </p:cNvPicPr>
          <p:nvPr>
            <p:ph type="pic" idx="2"/>
          </p:nvPr>
        </p:nvPicPr>
        <p:blipFill rotWithShape="1">
          <a:blip r:embed="rId3">
            <a:alphaModFix/>
          </a:blip>
          <a:srcRect l="1009" r="1009"/>
          <a:stretch/>
        </p:blipFill>
        <p:spPr>
          <a:xfrm>
            <a:off x="0" y="0"/>
            <a:ext cx="5041800" cy="6858000"/>
          </a:xfrm>
          <a:prstGeom prst="rect">
            <a:avLst/>
          </a:prstGeom>
          <a:solidFill>
            <a:srgbClr val="F2F2F2"/>
          </a:solidFill>
          <a:ln>
            <a:noFill/>
          </a:ln>
        </p:spPr>
      </p:pic>
      <p:sp>
        <p:nvSpPr>
          <p:cNvPr id="459" name="Google Shape;459;g7e4ca5b0a6_4_90"/>
          <p:cNvSpPr txBox="1"/>
          <p:nvPr/>
        </p:nvSpPr>
        <p:spPr>
          <a:xfrm>
            <a:off x="6096000" y="2021291"/>
            <a:ext cx="4927200" cy="646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800" b="1" i="0" u="none" strike="noStrike" cap="none" dirty="0">
                <a:solidFill>
                  <a:srgbClr val="199FD9"/>
                </a:solidFill>
                <a:latin typeface="Trebuchet MS"/>
                <a:ea typeface="Trebuchet MS"/>
                <a:cs typeface="Trebuchet MS"/>
                <a:sym typeface="Trebuchet MS"/>
              </a:rPr>
              <a:t>Table of Contents</a:t>
            </a:r>
            <a:endParaRPr sz="2800" b="1" i="0" u="none" strike="noStrike" cap="none" dirty="0">
              <a:solidFill>
                <a:srgbClr val="199FD9"/>
              </a:solidFill>
              <a:latin typeface="Trebuchet MS"/>
              <a:ea typeface="Trebuchet MS"/>
              <a:cs typeface="Trebuchet MS"/>
              <a:sym typeface="Trebuchet MS"/>
            </a:endParaRPr>
          </a:p>
        </p:txBody>
      </p:sp>
      <p:sp>
        <p:nvSpPr>
          <p:cNvPr id="460" name="Google Shape;460;g7e4ca5b0a6_4_90"/>
          <p:cNvSpPr txBox="1"/>
          <p:nvPr/>
        </p:nvSpPr>
        <p:spPr>
          <a:xfrm>
            <a:off x="6096000" y="2824506"/>
            <a:ext cx="4743600" cy="3369600"/>
          </a:xfrm>
          <a:prstGeom prst="rect">
            <a:avLst/>
          </a:prstGeom>
          <a:noFill/>
          <a:ln>
            <a:noFill/>
          </a:ln>
        </p:spPr>
        <p:txBody>
          <a:bodyPr spcFirstLastPara="1" wrap="square" lIns="91425" tIns="45700" rIns="91425" bIns="45700" anchor="t" anchorCtr="0">
            <a:noAutofit/>
          </a:bodyPr>
          <a:lstStyle/>
          <a:p>
            <a:pPr marL="457200" lvl="0" indent="-355600" algn="l" rtl="0">
              <a:lnSpc>
                <a:spcPct val="150000"/>
              </a:lnSpc>
              <a:spcBef>
                <a:spcPts val="1000"/>
              </a:spcBef>
              <a:spcAft>
                <a:spcPts val="0"/>
              </a:spcAft>
              <a:buSzPts val="2000"/>
              <a:buFont typeface="Trebuchet MS"/>
              <a:buAutoNum type="arabicPeriod"/>
            </a:pPr>
            <a:r>
              <a:rPr lang="en-US" sz="2000" dirty="0">
                <a:latin typeface="Trebuchet MS"/>
                <a:ea typeface="Trebuchet MS"/>
                <a:cs typeface="Trebuchet MS"/>
                <a:sym typeface="Trebuchet MS"/>
              </a:rPr>
              <a:t>2021 project outcome</a:t>
            </a:r>
            <a:endParaRPr sz="2000" dirty="0">
              <a:latin typeface="Trebuchet MS"/>
              <a:ea typeface="Trebuchet MS"/>
              <a:cs typeface="Trebuchet MS"/>
              <a:sym typeface="Trebuchet MS"/>
            </a:endParaRPr>
          </a:p>
          <a:p>
            <a:pPr marL="457200" lvl="0" indent="-355600" algn="l" rtl="0">
              <a:lnSpc>
                <a:spcPct val="150000"/>
              </a:lnSpc>
              <a:spcBef>
                <a:spcPts val="0"/>
              </a:spcBef>
              <a:spcAft>
                <a:spcPts val="0"/>
              </a:spcAft>
              <a:buSzPts val="2000"/>
              <a:buFont typeface="Trebuchet MS"/>
              <a:buAutoNum type="arabicPeriod"/>
            </a:pPr>
            <a:r>
              <a:rPr lang="en-US" sz="2000" dirty="0">
                <a:latin typeface="Trebuchet MS"/>
                <a:ea typeface="Trebuchet MS"/>
                <a:cs typeface="Trebuchet MS"/>
                <a:sym typeface="Trebuchet MS"/>
              </a:rPr>
              <a:t>The Current Pilot Project</a:t>
            </a:r>
          </a:p>
          <a:p>
            <a:pPr marL="457200" lvl="0" indent="-355600" algn="l" rtl="0">
              <a:lnSpc>
                <a:spcPct val="150000"/>
              </a:lnSpc>
              <a:spcBef>
                <a:spcPts val="0"/>
              </a:spcBef>
              <a:spcAft>
                <a:spcPts val="0"/>
              </a:spcAft>
              <a:buSzPts val="2000"/>
              <a:buFont typeface="Trebuchet MS"/>
              <a:buAutoNum type="arabicPeriod"/>
            </a:pPr>
            <a:r>
              <a:rPr lang="en-US" sz="2000" dirty="0">
                <a:latin typeface="Trebuchet MS"/>
                <a:ea typeface="Trebuchet MS"/>
                <a:cs typeface="Trebuchet MS"/>
                <a:sym typeface="Trebuchet MS"/>
              </a:rPr>
              <a:t>Current State &amp; Future Directions</a:t>
            </a:r>
          </a:p>
          <a:p>
            <a:pPr marL="457200" lvl="0" indent="-355600" algn="l" rtl="0">
              <a:lnSpc>
                <a:spcPct val="150000"/>
              </a:lnSpc>
              <a:spcBef>
                <a:spcPts val="0"/>
              </a:spcBef>
              <a:spcAft>
                <a:spcPts val="0"/>
              </a:spcAft>
              <a:buSzPts val="2000"/>
              <a:buFont typeface="Trebuchet MS"/>
              <a:buAutoNum type="arabicPeriod"/>
            </a:pPr>
            <a:r>
              <a:rPr lang="en-US" sz="2000" dirty="0">
                <a:latin typeface="Trebuchet MS"/>
                <a:ea typeface="Trebuchet MS"/>
                <a:cs typeface="Trebuchet MS"/>
                <a:sym typeface="Trebuchet MS"/>
              </a:rPr>
              <a:t>Conclusions &amp; Recommendations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g7ecf017965_0_191"/>
          <p:cNvSpPr/>
          <p:nvPr/>
        </p:nvSpPr>
        <p:spPr>
          <a:xfrm>
            <a:off x="914397" y="1809900"/>
            <a:ext cx="10123057" cy="4133700"/>
          </a:xfrm>
          <a:prstGeom prst="rect">
            <a:avLst/>
          </a:prstGeom>
          <a:noFill/>
          <a:ln>
            <a:noFill/>
          </a:ln>
        </p:spPr>
        <p:txBody>
          <a:bodyPr spcFirstLastPara="1" wrap="square" lIns="91425" tIns="45700" rIns="91425" bIns="45700" anchor="t" anchorCtr="0">
            <a:noAutofit/>
          </a:bodyPr>
          <a:lstStyle/>
          <a:p>
            <a:pPr marL="139700" lvl="0">
              <a:lnSpc>
                <a:spcPct val="150000"/>
              </a:lnSpc>
              <a:buClr>
                <a:srgbClr val="3F3F3F"/>
              </a:buClr>
              <a:buSzPts val="1400"/>
            </a:pPr>
            <a:endParaRPr lang="en-US" dirty="0">
              <a:solidFill>
                <a:schemeClr val="tx1"/>
              </a:solidFill>
              <a:latin typeface="Trebuchet MS"/>
              <a:ea typeface="Trebuchet MS"/>
              <a:cs typeface="Trebuchet MS"/>
              <a:sym typeface="Trebuchet MS"/>
            </a:endParaRPr>
          </a:p>
          <a:p>
            <a:pPr marL="139700" lvl="0">
              <a:lnSpc>
                <a:spcPct val="150000"/>
              </a:lnSpc>
              <a:buClr>
                <a:srgbClr val="3F3F3F"/>
              </a:buClr>
              <a:buSzPts val="1400"/>
            </a:pPr>
            <a:r>
              <a:rPr lang="en-US" sz="1800" dirty="0">
                <a:solidFill>
                  <a:schemeClr val="tx1"/>
                </a:solidFill>
                <a:latin typeface="Trebuchet MS"/>
                <a:ea typeface="Trebuchet MS"/>
                <a:cs typeface="Trebuchet MS"/>
                <a:sym typeface="Trebuchet MS"/>
              </a:rPr>
              <a:t>Complete a gap analysis of Social Care to support the evolution of SNOMED CT content by: </a:t>
            </a:r>
          </a:p>
          <a:p>
            <a:pPr marL="425450" lvl="0" indent="-285750">
              <a:lnSpc>
                <a:spcPct val="150000"/>
              </a:lnSpc>
              <a:buClr>
                <a:srgbClr val="3F3F3F"/>
              </a:buClr>
              <a:buSzPts val="1400"/>
              <a:buFont typeface="Arial" panose="020B0604020202020204" pitchFamily="34" charset="0"/>
              <a:buChar char="•"/>
            </a:pPr>
            <a:r>
              <a:rPr lang="en-US" sz="1600" dirty="0">
                <a:solidFill>
                  <a:schemeClr val="tx1"/>
                </a:solidFill>
                <a:latin typeface="Trebuchet MS"/>
                <a:ea typeface="Trebuchet MS"/>
                <a:cs typeface="Trebuchet MS"/>
                <a:sym typeface="Trebuchet MS"/>
              </a:rPr>
              <a:t>Understanding the context and meaning of Social Care within Member countries.  </a:t>
            </a:r>
          </a:p>
          <a:p>
            <a:pPr marL="425450" lvl="0" indent="-285750">
              <a:lnSpc>
                <a:spcPct val="150000"/>
              </a:lnSpc>
              <a:buClr>
                <a:srgbClr val="3F3F3F"/>
              </a:buClr>
              <a:buSzPts val="1400"/>
              <a:buFont typeface="Arial" panose="020B0604020202020204" pitchFamily="34" charset="0"/>
              <a:buChar char="•"/>
            </a:pPr>
            <a:r>
              <a:rPr lang="en-US" sz="1600" dirty="0">
                <a:solidFill>
                  <a:schemeClr val="tx1"/>
                </a:solidFill>
                <a:latin typeface="Trebuchet MS"/>
                <a:ea typeface="Trebuchet MS"/>
                <a:cs typeface="Trebuchet MS"/>
                <a:sym typeface="Trebuchet MS"/>
              </a:rPr>
              <a:t>Understanding the current use and future priorities for SNOMED CT use in Social Care among Member countries.</a:t>
            </a:r>
          </a:p>
          <a:p>
            <a:pPr marL="425450" lvl="0" indent="-285750">
              <a:lnSpc>
                <a:spcPct val="150000"/>
              </a:lnSpc>
              <a:buClr>
                <a:srgbClr val="3F3F3F"/>
              </a:buClr>
              <a:buSzPts val="1400"/>
              <a:buFont typeface="Arial" panose="020B0604020202020204" pitchFamily="34" charset="0"/>
              <a:buChar char="•"/>
            </a:pPr>
            <a:r>
              <a:rPr lang="en-US" sz="1600" dirty="0">
                <a:solidFill>
                  <a:schemeClr val="tx1"/>
                </a:solidFill>
                <a:latin typeface="Trebuchet MS"/>
                <a:ea typeface="Trebuchet MS"/>
                <a:cs typeface="Trebuchet MS"/>
                <a:sym typeface="Trebuchet MS"/>
              </a:rPr>
              <a:t>Understanding the current activities in Member countries to expand or enhance the use of SNOMED CT within Social Care, including any commonalities and differences. </a:t>
            </a:r>
          </a:p>
          <a:p>
            <a:pPr marL="425450" lvl="0" indent="-285750">
              <a:lnSpc>
                <a:spcPct val="150000"/>
              </a:lnSpc>
              <a:buClr>
                <a:srgbClr val="3F3F3F"/>
              </a:buClr>
              <a:buSzPts val="1400"/>
              <a:buFont typeface="Arial" panose="020B0604020202020204" pitchFamily="34" charset="0"/>
              <a:buChar char="•"/>
            </a:pPr>
            <a:r>
              <a:rPr lang="en-US" sz="1600" dirty="0">
                <a:solidFill>
                  <a:schemeClr val="tx1"/>
                </a:solidFill>
                <a:latin typeface="Trebuchet MS"/>
                <a:ea typeface="Trebuchet MS"/>
                <a:cs typeface="Trebuchet MS"/>
                <a:sym typeface="Trebuchet MS"/>
              </a:rPr>
              <a:t>Provide a set of recommendations regarding the future use of SNOMED CT in Social Care for SNOMED International’s consideration. </a:t>
            </a:r>
          </a:p>
          <a:p>
            <a:pPr marL="0" marR="0" lvl="0" indent="0" algn="l" rtl="0">
              <a:lnSpc>
                <a:spcPct val="150000"/>
              </a:lnSpc>
              <a:spcBef>
                <a:spcPts val="1000"/>
              </a:spcBef>
              <a:spcAft>
                <a:spcPts val="0"/>
              </a:spcAft>
              <a:buClr>
                <a:srgbClr val="000000"/>
              </a:buClr>
              <a:buSzPts val="1200"/>
              <a:buFont typeface="Arial"/>
              <a:buNone/>
            </a:pPr>
            <a:endParaRPr sz="1200" dirty="0">
              <a:solidFill>
                <a:srgbClr val="3F3F3F"/>
              </a:solidFill>
              <a:latin typeface="Trebuchet MS"/>
              <a:ea typeface="Trebuchet MS"/>
              <a:cs typeface="Trebuchet MS"/>
              <a:sym typeface="Trebuchet MS"/>
            </a:endParaRPr>
          </a:p>
        </p:txBody>
      </p:sp>
      <p:sp>
        <p:nvSpPr>
          <p:cNvPr id="4" name="Google Shape;128;g7ecf017965_0_160">
            <a:extLst>
              <a:ext uri="{FF2B5EF4-FFF2-40B4-BE49-F238E27FC236}">
                <a16:creationId xmlns:a16="http://schemas.microsoft.com/office/drawing/2014/main" id="{48B55564-F39C-4F6B-8268-9D0730A361B1}"/>
              </a:ext>
            </a:extLst>
          </p:cNvPr>
          <p:cNvSpPr txBox="1"/>
          <p:nvPr/>
        </p:nvSpPr>
        <p:spPr>
          <a:xfrm>
            <a:off x="914398" y="914400"/>
            <a:ext cx="950422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1" dirty="0">
                <a:solidFill>
                  <a:srgbClr val="1A6F99"/>
                </a:solidFill>
                <a:latin typeface="Trebuchet MS"/>
                <a:ea typeface="Trebuchet MS"/>
                <a:cs typeface="Trebuchet MS"/>
                <a:sym typeface="Trebuchet MS"/>
              </a:rPr>
              <a:t>2021 Project Scope</a:t>
            </a:r>
            <a:endParaRPr sz="3200" b="1" i="0" u="none" strike="noStrike" cap="none" dirty="0">
              <a:solidFill>
                <a:srgbClr val="1A6F99"/>
              </a:solidFill>
              <a:latin typeface="Trebuchet MS"/>
              <a:ea typeface="Trebuchet MS"/>
              <a:cs typeface="Trebuchet MS"/>
              <a:sym typeface="Trebuchet MS"/>
            </a:endParaRPr>
          </a:p>
        </p:txBody>
      </p:sp>
    </p:spTree>
    <p:extLst>
      <p:ext uri="{BB962C8B-B14F-4D97-AF65-F5344CB8AC3E}">
        <p14:creationId xmlns:p14="http://schemas.microsoft.com/office/powerpoint/2010/main" val="3607265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7ecf017965_0_160"/>
          <p:cNvSpPr/>
          <p:nvPr/>
        </p:nvSpPr>
        <p:spPr>
          <a:xfrm>
            <a:off x="914400" y="2089355"/>
            <a:ext cx="10058400" cy="4143003"/>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Social care is defined as:</a:t>
            </a: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endParaRPr lang="en-US" dirty="0">
              <a:latin typeface="Trebuchet MS" panose="020B0603020202020204" pitchFamily="34" charset="0"/>
              <a:ea typeface="Arial" panose="020B0604020202020204" pitchFamily="34" charset="0"/>
              <a:cs typeface="Arial" panose="020B0604020202020204" pitchFamily="34" charset="0"/>
            </a:endParaRP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199FD9"/>
                </a:solidFill>
                <a:effectLst/>
                <a:uLnTx/>
                <a:uFillTx/>
                <a:latin typeface="Trebuchet MS" panose="020B0603020202020204" pitchFamily="34" charset="0"/>
                <a:ea typeface="Arial" panose="020B0604020202020204" pitchFamily="34" charset="0"/>
                <a:cs typeface="Arial" panose="020B0604020202020204" pitchFamily="34" charset="0"/>
                <a:sym typeface="Arial"/>
              </a:rPr>
              <a:t>the provision of social work, personal care, protection or social support services to children or adults in need or at risk, or adults with needs arising from illness, disability, old age or poverty</a:t>
            </a:r>
            <a:r>
              <a:rPr kumimoji="0" lang="en-US" sz="18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rPr>
              <a:t> </a:t>
            </a: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r>
              <a:rPr lang="en-US" sz="1800" dirty="0">
                <a:latin typeface="Trebuchet MS" panose="020B0603020202020204" pitchFamily="34" charset="0"/>
                <a:ea typeface="Arial" panose="020B0604020202020204" pitchFamily="34" charset="0"/>
                <a:cs typeface="Arial" panose="020B0604020202020204" pitchFamily="34" charset="0"/>
              </a:rPr>
              <a:t>And</a:t>
            </a:r>
          </a:p>
          <a:p>
            <a:pPr marL="285750" indent="-285750">
              <a:lnSpc>
                <a:spcPct val="150000"/>
              </a:lnSpc>
              <a:buFont typeface="Arial" panose="020B0604020202020204" pitchFamily="34" charset="0"/>
              <a:buChar char="•"/>
            </a:pPr>
            <a:r>
              <a:rPr lang="en-CA" sz="1800" dirty="0">
                <a:solidFill>
                  <a:schemeClr val="tx1">
                    <a:lumMod val="50000"/>
                  </a:schemeClr>
                </a:solidFill>
                <a:latin typeface="Trebuchet MS" panose="020B0603020202020204" pitchFamily="34" charset="0"/>
                <a:ea typeface="Times New Roman" panose="02020603050405020304" pitchFamily="18" charset="0"/>
              </a:rPr>
              <a:t>The term “Social Care” is commonly used by 75% of the survey respondents.</a:t>
            </a:r>
          </a:p>
          <a:p>
            <a:pPr marL="285750" indent="-285750">
              <a:lnSpc>
                <a:spcPct val="150000"/>
              </a:lnSpc>
              <a:buFont typeface="Arial" panose="020B0604020202020204" pitchFamily="34" charset="0"/>
              <a:buChar char="•"/>
            </a:pPr>
            <a:r>
              <a:rPr lang="en-CA" sz="1800" dirty="0">
                <a:solidFill>
                  <a:schemeClr val="tx1">
                    <a:lumMod val="50000"/>
                  </a:schemeClr>
                </a:solidFill>
                <a:latin typeface="Trebuchet MS" panose="020B0603020202020204" pitchFamily="34" charset="0"/>
                <a:ea typeface="Times New Roman" panose="02020603050405020304" pitchFamily="18" charset="0"/>
              </a:rPr>
              <a:t>The exceptions were North America (U.S. and Canada), Norway and Switzerland. </a:t>
            </a:r>
          </a:p>
          <a:p>
            <a:pPr marL="285750" indent="-285750">
              <a:lnSpc>
                <a:spcPct val="150000"/>
              </a:lnSpc>
              <a:buFont typeface="Arial" panose="020B0604020202020204" pitchFamily="34" charset="0"/>
              <a:buChar char="•"/>
            </a:pPr>
            <a:r>
              <a:rPr lang="en-CA" sz="1800" dirty="0">
                <a:solidFill>
                  <a:schemeClr val="tx1">
                    <a:lumMod val="50000"/>
                  </a:schemeClr>
                </a:solidFill>
                <a:latin typeface="Trebuchet MS" panose="020B0603020202020204" pitchFamily="34" charset="0"/>
                <a:ea typeface="Times New Roman" panose="02020603050405020304" pitchFamily="18" charset="0"/>
              </a:rPr>
              <a:t>Given its common utilization, it is appropriate for SNOMED International to use the term ‘Social Care’.</a:t>
            </a: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endParaRPr kumimoji="0" lang="en-US" sz="18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50000"/>
              </a:lnSpc>
              <a:spcBef>
                <a:spcPts val="1000"/>
              </a:spcBef>
              <a:spcAft>
                <a:spcPts val="0"/>
              </a:spcAft>
              <a:buClr>
                <a:srgbClr val="000000"/>
              </a:buClr>
              <a:buSzTx/>
              <a:buFont typeface="Arial"/>
              <a:buNone/>
              <a:tabLst/>
              <a:defRPr/>
            </a:pPr>
            <a:endParaRPr kumimoji="0" lang="en-CA" sz="1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p:txBody>
      </p:sp>
      <p:sp>
        <p:nvSpPr>
          <p:cNvPr id="128" name="Google Shape;128;g7ecf017965_0_160"/>
          <p:cNvSpPr txBox="1"/>
          <p:nvPr/>
        </p:nvSpPr>
        <p:spPr>
          <a:xfrm>
            <a:off x="914400" y="914400"/>
            <a:ext cx="7898860" cy="1077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 definition</a:t>
            </a: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p:txBody>
      </p:sp>
      <p:sp>
        <p:nvSpPr>
          <p:cNvPr id="5" name="TextBox 4">
            <a:extLst>
              <a:ext uri="{FF2B5EF4-FFF2-40B4-BE49-F238E27FC236}">
                <a16:creationId xmlns:a16="http://schemas.microsoft.com/office/drawing/2014/main" id="{2B2F8D70-E1CE-4B1B-A3B5-75AE728CBB4E}"/>
              </a:ext>
            </a:extLst>
          </p:cNvPr>
          <p:cNvSpPr txBox="1"/>
          <p:nvPr/>
        </p:nvSpPr>
        <p:spPr>
          <a:xfrm>
            <a:off x="914400" y="6281223"/>
            <a:ext cx="8223738" cy="369332"/>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
                <a:srgbClr val="000000"/>
              </a:buClr>
              <a:buSzTx/>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3496999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69"/>
        <p:cNvGrpSpPr/>
        <p:nvPr/>
      </p:nvGrpSpPr>
      <p:grpSpPr>
        <a:xfrm>
          <a:off x="0" y="0"/>
          <a:ext cx="0" cy="0"/>
          <a:chOff x="0" y="0"/>
          <a:chExt cx="0" cy="0"/>
        </a:xfrm>
      </p:grpSpPr>
      <p:sp>
        <p:nvSpPr>
          <p:cNvPr id="1275" name="Google Shape;1275;p37"/>
          <p:cNvSpPr txBox="1"/>
          <p:nvPr/>
        </p:nvSpPr>
        <p:spPr>
          <a:xfrm>
            <a:off x="735034" y="2502034"/>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76" name="Google Shape;1276;p37"/>
          <p:cNvSpPr txBox="1"/>
          <p:nvPr/>
        </p:nvSpPr>
        <p:spPr>
          <a:xfrm>
            <a:off x="802385" y="2418267"/>
            <a:ext cx="3228000" cy="1050400"/>
          </a:xfrm>
          <a:prstGeom prst="rect">
            <a:avLst/>
          </a:prstGeom>
          <a:solidFill>
            <a:srgbClr val="37BA9A"/>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78" name="Google Shape;1278;p37"/>
          <p:cNvSpPr txBox="1"/>
          <p:nvPr/>
        </p:nvSpPr>
        <p:spPr>
          <a:xfrm>
            <a:off x="914400" y="2790417"/>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for older people that includes home care/support, long term care and palliative care.</a:t>
            </a:r>
            <a:endParaRPr sz="1200" dirty="0">
              <a:solidFill>
                <a:schemeClr val="bg1"/>
              </a:solidFill>
              <a:latin typeface="Roboto"/>
              <a:ea typeface="Roboto"/>
              <a:cs typeface="Roboto"/>
              <a:sym typeface="Roboto"/>
            </a:endParaRPr>
          </a:p>
        </p:txBody>
      </p:sp>
      <p:sp>
        <p:nvSpPr>
          <p:cNvPr id="1280" name="Google Shape;1280;p37"/>
          <p:cNvSpPr txBox="1"/>
          <p:nvPr/>
        </p:nvSpPr>
        <p:spPr>
          <a:xfrm>
            <a:off x="735034" y="3807967"/>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81" name="Google Shape;1281;p37"/>
          <p:cNvSpPr txBox="1"/>
          <p:nvPr/>
        </p:nvSpPr>
        <p:spPr>
          <a:xfrm>
            <a:off x="802385" y="3724200"/>
            <a:ext cx="3228000" cy="1050400"/>
          </a:xfrm>
          <a:prstGeom prst="rect">
            <a:avLst/>
          </a:prstGeom>
          <a:solidFill>
            <a:srgbClr val="37BA9A"/>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82" name="Google Shape;1282;p37"/>
          <p:cNvSpPr txBox="1"/>
          <p:nvPr/>
        </p:nvSpPr>
        <p:spPr>
          <a:xfrm>
            <a:off x="802401" y="3724200"/>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Mental Health</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285" name="Google Shape;1285;p37"/>
          <p:cNvSpPr txBox="1"/>
          <p:nvPr/>
        </p:nvSpPr>
        <p:spPr>
          <a:xfrm>
            <a:off x="735034" y="5113901"/>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86" name="Google Shape;1286;p37"/>
          <p:cNvSpPr txBox="1"/>
          <p:nvPr/>
        </p:nvSpPr>
        <p:spPr>
          <a:xfrm>
            <a:off x="802385" y="5030134"/>
            <a:ext cx="3228000" cy="1050400"/>
          </a:xfrm>
          <a:prstGeom prst="rect">
            <a:avLst/>
          </a:prstGeom>
          <a:solidFill>
            <a:srgbClr val="37BA9A"/>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87" name="Google Shape;1287;p37"/>
          <p:cNvSpPr txBox="1"/>
          <p:nvPr/>
        </p:nvSpPr>
        <p:spPr>
          <a:xfrm>
            <a:off x="802401" y="5030134"/>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Alcohol/Substance Misuse</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290" name="Google Shape;1290;p37"/>
          <p:cNvSpPr txBox="1"/>
          <p:nvPr/>
        </p:nvSpPr>
        <p:spPr>
          <a:xfrm>
            <a:off x="4448318" y="2502034"/>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91" name="Google Shape;1291;p37"/>
          <p:cNvSpPr txBox="1"/>
          <p:nvPr/>
        </p:nvSpPr>
        <p:spPr>
          <a:xfrm>
            <a:off x="4515675" y="2418267"/>
            <a:ext cx="3228000" cy="1050400"/>
          </a:xfrm>
          <a:prstGeom prst="rect">
            <a:avLst/>
          </a:prstGeom>
          <a:solidFill>
            <a:srgbClr val="199FD9"/>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93" name="Google Shape;1293;p37"/>
          <p:cNvSpPr txBox="1"/>
          <p:nvPr/>
        </p:nvSpPr>
        <p:spPr>
          <a:xfrm>
            <a:off x="4515667" y="2418267"/>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Disabilities</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295" name="Google Shape;1295;p37"/>
          <p:cNvSpPr txBox="1"/>
          <p:nvPr/>
        </p:nvSpPr>
        <p:spPr>
          <a:xfrm>
            <a:off x="4448318" y="3807967"/>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96" name="Google Shape;1296;p37"/>
          <p:cNvSpPr txBox="1"/>
          <p:nvPr/>
        </p:nvSpPr>
        <p:spPr>
          <a:xfrm>
            <a:off x="4515675" y="3724200"/>
            <a:ext cx="3228000" cy="1050400"/>
          </a:xfrm>
          <a:prstGeom prst="rect">
            <a:avLst/>
          </a:prstGeom>
          <a:solidFill>
            <a:srgbClr val="199FD9"/>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98" name="Google Shape;1298;p37"/>
          <p:cNvSpPr txBox="1"/>
          <p:nvPr/>
        </p:nvSpPr>
        <p:spPr>
          <a:xfrm>
            <a:off x="4515667" y="3724200"/>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Adult Abuse and Neglect</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300" name="Google Shape;1300;p37"/>
          <p:cNvSpPr txBox="1"/>
          <p:nvPr/>
        </p:nvSpPr>
        <p:spPr>
          <a:xfrm>
            <a:off x="4448318" y="5113901"/>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01" name="Google Shape;1301;p37"/>
          <p:cNvSpPr txBox="1"/>
          <p:nvPr/>
        </p:nvSpPr>
        <p:spPr>
          <a:xfrm>
            <a:off x="4515675" y="5030134"/>
            <a:ext cx="3228000" cy="1050400"/>
          </a:xfrm>
          <a:prstGeom prst="rect">
            <a:avLst/>
          </a:prstGeom>
          <a:solidFill>
            <a:srgbClr val="199FD9"/>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03" name="Google Shape;1303;p37"/>
          <p:cNvSpPr txBox="1"/>
          <p:nvPr/>
        </p:nvSpPr>
        <p:spPr>
          <a:xfrm>
            <a:off x="4515667" y="5030134"/>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Domestic Abuse</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305" name="Google Shape;1305;p37"/>
          <p:cNvSpPr txBox="1"/>
          <p:nvPr/>
        </p:nvSpPr>
        <p:spPr>
          <a:xfrm>
            <a:off x="8124002" y="2502034"/>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06" name="Google Shape;1306;p37"/>
          <p:cNvSpPr txBox="1"/>
          <p:nvPr/>
        </p:nvSpPr>
        <p:spPr>
          <a:xfrm>
            <a:off x="8191366" y="2418267"/>
            <a:ext cx="3228000" cy="1050400"/>
          </a:xfrm>
          <a:prstGeom prst="rect">
            <a:avLst/>
          </a:prstGeom>
          <a:solidFill>
            <a:srgbClr val="202060"/>
          </a:solidFill>
          <a:ln>
            <a:noFill/>
          </a:ln>
        </p:spPr>
        <p:txBody>
          <a:bodyPr spcFirstLastPara="1" wrap="square" lIns="121900" tIns="121900" rIns="121900" bIns="121900" anchor="ctr" anchorCtr="0">
            <a:noAutofit/>
          </a:bodyPr>
          <a:lstStyle/>
          <a:p>
            <a:pPr algn="ctr">
              <a:buSzPts val="1100"/>
            </a:pP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08" name="Google Shape;1308;p37"/>
          <p:cNvSpPr txBox="1"/>
          <p:nvPr/>
        </p:nvSpPr>
        <p:spPr>
          <a:xfrm>
            <a:off x="8191401" y="2418267"/>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Homelessness</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310" name="Google Shape;1310;p37"/>
          <p:cNvSpPr txBox="1"/>
          <p:nvPr/>
        </p:nvSpPr>
        <p:spPr>
          <a:xfrm>
            <a:off x="8124002" y="3807967"/>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11" name="Google Shape;1311;p37"/>
          <p:cNvSpPr txBox="1"/>
          <p:nvPr/>
        </p:nvSpPr>
        <p:spPr>
          <a:xfrm>
            <a:off x="8191366" y="3724200"/>
            <a:ext cx="3228000" cy="1050400"/>
          </a:xfrm>
          <a:prstGeom prst="rect">
            <a:avLst/>
          </a:prstGeom>
          <a:solidFill>
            <a:srgbClr val="202060"/>
          </a:solidFill>
          <a:ln>
            <a:noFill/>
          </a:ln>
        </p:spPr>
        <p:txBody>
          <a:bodyPr spcFirstLastPara="1" wrap="square" lIns="121900" tIns="121900" rIns="121900" bIns="121900" anchor="ctr" anchorCtr="0">
            <a:noAutofit/>
          </a:bodyPr>
          <a:lstStyle/>
          <a:p>
            <a:pPr algn="ctr">
              <a:buSzPts val="1100"/>
            </a:pP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13" name="Google Shape;1313;p37"/>
          <p:cNvSpPr txBox="1"/>
          <p:nvPr/>
        </p:nvSpPr>
        <p:spPr>
          <a:xfrm>
            <a:off x="8191401" y="3724200"/>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Children</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315" name="Google Shape;1315;p37"/>
          <p:cNvSpPr txBox="1"/>
          <p:nvPr/>
        </p:nvSpPr>
        <p:spPr>
          <a:xfrm>
            <a:off x="8124002" y="5113901"/>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16" name="Google Shape;1316;p37"/>
          <p:cNvSpPr txBox="1"/>
          <p:nvPr/>
        </p:nvSpPr>
        <p:spPr>
          <a:xfrm>
            <a:off x="8191366" y="5030134"/>
            <a:ext cx="3228000" cy="1050400"/>
          </a:xfrm>
          <a:prstGeom prst="rect">
            <a:avLst/>
          </a:prstGeom>
          <a:solidFill>
            <a:srgbClr val="202060"/>
          </a:solidFill>
          <a:ln>
            <a:noFill/>
          </a:ln>
        </p:spPr>
        <p:txBody>
          <a:bodyPr spcFirstLastPara="1" wrap="square" lIns="121900" tIns="121900" rIns="121900" bIns="121900" anchor="ctr" anchorCtr="0">
            <a:noAutofit/>
          </a:bodyPr>
          <a:lstStyle/>
          <a:p>
            <a:pPr algn="ctr">
              <a:buSzPts val="1100"/>
            </a:pP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18" name="Google Shape;1318;p37"/>
          <p:cNvSpPr txBox="1"/>
          <p:nvPr/>
        </p:nvSpPr>
        <p:spPr>
          <a:xfrm>
            <a:off x="8191401" y="5030134"/>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Young Offenders</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53" name="Google Shape;128;g7ecf017965_0_160">
            <a:extLst>
              <a:ext uri="{FF2B5EF4-FFF2-40B4-BE49-F238E27FC236}">
                <a16:creationId xmlns:a16="http://schemas.microsoft.com/office/drawing/2014/main" id="{695295E8-7111-4300-AF02-E49A497D962B}"/>
              </a:ext>
            </a:extLst>
          </p:cNvPr>
          <p:cNvSpPr txBox="1"/>
          <p:nvPr/>
        </p:nvSpPr>
        <p:spPr>
          <a:xfrm>
            <a:off x="851050" y="428773"/>
            <a:ext cx="7898860" cy="1077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2400" b="0" i="0" u="none" strike="noStrike" kern="0" cap="none" spc="0" normalizeH="0" baseline="0" noProof="0" dirty="0">
                <a:ln>
                  <a:noFill/>
                </a:ln>
                <a:solidFill>
                  <a:srgbClr val="3B414A"/>
                </a:solidFill>
                <a:effectLst/>
                <a:uLnTx/>
                <a:uFillTx/>
                <a:latin typeface="Trebuchet MS"/>
                <a:ea typeface="Trebuchet MS"/>
                <a:cs typeface="Trebuchet MS"/>
                <a:sym typeface="Trebuchet MS"/>
              </a:rPr>
              <a:t>Types of Services </a:t>
            </a:r>
            <a:endParaRPr kumimoji="0" sz="2400" b="0" i="0" u="none" strike="noStrike" kern="0" cap="none" spc="0" normalizeH="0" baseline="0" noProof="0" dirty="0">
              <a:ln>
                <a:noFill/>
              </a:ln>
              <a:solidFill>
                <a:srgbClr val="3B414A"/>
              </a:solidFill>
              <a:effectLst/>
              <a:uLnTx/>
              <a:uFillTx/>
              <a:latin typeface="Trebuchet MS"/>
              <a:ea typeface="Trebuchet MS"/>
              <a:cs typeface="Trebuchet MS"/>
              <a:sym typeface="Trebuchet MS"/>
            </a:endParaRPr>
          </a:p>
        </p:txBody>
      </p:sp>
      <p:sp>
        <p:nvSpPr>
          <p:cNvPr id="54" name="Google Shape;1278;p37">
            <a:extLst>
              <a:ext uri="{FF2B5EF4-FFF2-40B4-BE49-F238E27FC236}">
                <a16:creationId xmlns:a16="http://schemas.microsoft.com/office/drawing/2014/main" id="{4C92BA89-EF51-46B9-99FA-CCE1E0F2CFDC}"/>
              </a:ext>
            </a:extLst>
          </p:cNvPr>
          <p:cNvSpPr txBox="1"/>
          <p:nvPr/>
        </p:nvSpPr>
        <p:spPr>
          <a:xfrm>
            <a:off x="851050" y="5408901"/>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for people with alcohol and substance misuse problems.</a:t>
            </a:r>
          </a:p>
        </p:txBody>
      </p:sp>
      <p:sp>
        <p:nvSpPr>
          <p:cNvPr id="55" name="Google Shape;1278;p37">
            <a:extLst>
              <a:ext uri="{FF2B5EF4-FFF2-40B4-BE49-F238E27FC236}">
                <a16:creationId xmlns:a16="http://schemas.microsoft.com/office/drawing/2014/main" id="{93E6B969-08ED-4D4C-9D3F-22F8FABFBC5B}"/>
              </a:ext>
            </a:extLst>
          </p:cNvPr>
          <p:cNvSpPr txBox="1"/>
          <p:nvPr/>
        </p:nvSpPr>
        <p:spPr>
          <a:xfrm>
            <a:off x="918401" y="4123705"/>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for people with mental health problems.</a:t>
            </a:r>
          </a:p>
        </p:txBody>
      </p:sp>
      <p:sp>
        <p:nvSpPr>
          <p:cNvPr id="56" name="Google Shape;1282;p37">
            <a:extLst>
              <a:ext uri="{FF2B5EF4-FFF2-40B4-BE49-F238E27FC236}">
                <a16:creationId xmlns:a16="http://schemas.microsoft.com/office/drawing/2014/main" id="{C11F65C7-3506-45CB-B62E-A7A78A6C4F21}"/>
              </a:ext>
            </a:extLst>
          </p:cNvPr>
          <p:cNvSpPr txBox="1"/>
          <p:nvPr/>
        </p:nvSpPr>
        <p:spPr>
          <a:xfrm>
            <a:off x="777217" y="2360964"/>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Older People</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57" name="Google Shape;1278;p37">
            <a:extLst>
              <a:ext uri="{FF2B5EF4-FFF2-40B4-BE49-F238E27FC236}">
                <a16:creationId xmlns:a16="http://schemas.microsoft.com/office/drawing/2014/main" id="{5A7AE029-BC04-4A3E-9F37-04631758E063}"/>
              </a:ext>
            </a:extLst>
          </p:cNvPr>
          <p:cNvSpPr txBox="1"/>
          <p:nvPr/>
        </p:nvSpPr>
        <p:spPr>
          <a:xfrm>
            <a:off x="4691818" y="2820126"/>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for people with learning and physical disabilities.</a:t>
            </a:r>
          </a:p>
        </p:txBody>
      </p:sp>
      <p:sp>
        <p:nvSpPr>
          <p:cNvPr id="58" name="Google Shape;1278;p37">
            <a:extLst>
              <a:ext uri="{FF2B5EF4-FFF2-40B4-BE49-F238E27FC236}">
                <a16:creationId xmlns:a16="http://schemas.microsoft.com/office/drawing/2014/main" id="{9D53F4D9-C586-4CE9-A09C-F2568AD7A664}"/>
              </a:ext>
            </a:extLst>
          </p:cNvPr>
          <p:cNvSpPr txBox="1"/>
          <p:nvPr/>
        </p:nvSpPr>
        <p:spPr>
          <a:xfrm>
            <a:off x="4714025" y="4109870"/>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to prevent adult abuse or neglect.</a:t>
            </a:r>
            <a:endParaRPr sz="1200" dirty="0">
              <a:solidFill>
                <a:schemeClr val="bg1"/>
              </a:solidFill>
              <a:latin typeface="Roboto"/>
              <a:ea typeface="Roboto"/>
              <a:cs typeface="Roboto"/>
              <a:sym typeface="Roboto"/>
            </a:endParaRPr>
          </a:p>
        </p:txBody>
      </p:sp>
      <p:sp>
        <p:nvSpPr>
          <p:cNvPr id="59" name="Google Shape;1278;p37">
            <a:extLst>
              <a:ext uri="{FF2B5EF4-FFF2-40B4-BE49-F238E27FC236}">
                <a16:creationId xmlns:a16="http://schemas.microsoft.com/office/drawing/2014/main" id="{40544535-8148-4AA5-9D15-064560F81D6B}"/>
              </a:ext>
            </a:extLst>
          </p:cNvPr>
          <p:cNvSpPr txBox="1"/>
          <p:nvPr/>
        </p:nvSpPr>
        <p:spPr>
          <a:xfrm>
            <a:off x="4680350" y="5408901"/>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to provide support in situations of domestic abuse.</a:t>
            </a:r>
          </a:p>
        </p:txBody>
      </p:sp>
      <p:sp>
        <p:nvSpPr>
          <p:cNvPr id="60" name="Google Shape;1278;p37">
            <a:extLst>
              <a:ext uri="{FF2B5EF4-FFF2-40B4-BE49-F238E27FC236}">
                <a16:creationId xmlns:a16="http://schemas.microsoft.com/office/drawing/2014/main" id="{2418E277-E681-432F-A29B-A3C913E6B2F7}"/>
              </a:ext>
            </a:extLst>
          </p:cNvPr>
          <p:cNvSpPr txBox="1"/>
          <p:nvPr/>
        </p:nvSpPr>
        <p:spPr>
          <a:xfrm>
            <a:off x="8389716" y="2832000"/>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to support needs related to homelessness.</a:t>
            </a:r>
          </a:p>
        </p:txBody>
      </p:sp>
      <p:sp>
        <p:nvSpPr>
          <p:cNvPr id="61" name="Google Shape;1278;p37">
            <a:extLst>
              <a:ext uri="{FF2B5EF4-FFF2-40B4-BE49-F238E27FC236}">
                <a16:creationId xmlns:a16="http://schemas.microsoft.com/office/drawing/2014/main" id="{9011C80D-29FE-43E3-A5BF-F61DD3274747}"/>
              </a:ext>
            </a:extLst>
          </p:cNvPr>
          <p:cNvSpPr txBox="1"/>
          <p:nvPr/>
        </p:nvSpPr>
        <p:spPr>
          <a:xfrm>
            <a:off x="8356034" y="4090334"/>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Child protection, placement, fostering and adoption services.</a:t>
            </a:r>
          </a:p>
        </p:txBody>
      </p:sp>
      <p:sp>
        <p:nvSpPr>
          <p:cNvPr id="62" name="Google Shape;1278;p37">
            <a:extLst>
              <a:ext uri="{FF2B5EF4-FFF2-40B4-BE49-F238E27FC236}">
                <a16:creationId xmlns:a16="http://schemas.microsoft.com/office/drawing/2014/main" id="{FD28766F-DFAC-4FB4-ABC5-47704D96F3C8}"/>
              </a:ext>
            </a:extLst>
          </p:cNvPr>
          <p:cNvSpPr txBox="1"/>
          <p:nvPr/>
        </p:nvSpPr>
        <p:spPr>
          <a:xfrm>
            <a:off x="8389716" y="5408901"/>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for young offenders. </a:t>
            </a:r>
            <a:endParaRPr sz="1200" dirty="0">
              <a:solidFill>
                <a:schemeClr val="bg1"/>
              </a:solidFill>
              <a:latin typeface="Roboto"/>
              <a:ea typeface="Roboto"/>
              <a:cs typeface="Roboto"/>
              <a:sym typeface="Roboto"/>
            </a:endParaRPr>
          </a:p>
        </p:txBody>
      </p:sp>
      <p:sp>
        <p:nvSpPr>
          <p:cNvPr id="2" name="Rechthoek 1">
            <a:extLst>
              <a:ext uri="{FF2B5EF4-FFF2-40B4-BE49-F238E27FC236}">
                <a16:creationId xmlns:a16="http://schemas.microsoft.com/office/drawing/2014/main" id="{562B5345-53A5-495E-9C11-14407B59E82D}"/>
              </a:ext>
            </a:extLst>
          </p:cNvPr>
          <p:cNvSpPr/>
          <p:nvPr/>
        </p:nvSpPr>
        <p:spPr>
          <a:xfrm>
            <a:off x="413657" y="1821811"/>
            <a:ext cx="3820886" cy="1814389"/>
          </a:xfrm>
          <a:prstGeom prst="rect">
            <a:avLst/>
          </a:prstGeom>
          <a:noFill/>
          <a:ln w="38100">
            <a:solidFill>
              <a:srgbClr val="DE43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a:solidFill>
                  <a:srgbClr val="DE4350"/>
                </a:solidFill>
              </a:rPr>
              <a:t>2022</a:t>
            </a:r>
          </a:p>
          <a:p>
            <a:pPr algn="ctr"/>
            <a:endParaRPr lang="nl-NL" b="1" dirty="0">
              <a:solidFill>
                <a:srgbClr val="DE4350"/>
              </a:solidFill>
            </a:endParaRPr>
          </a:p>
          <a:p>
            <a:pPr algn="ctr"/>
            <a:endParaRPr lang="nl-NL" b="1" dirty="0">
              <a:solidFill>
                <a:srgbClr val="DE4350"/>
              </a:solidFill>
            </a:endParaRPr>
          </a:p>
          <a:p>
            <a:pPr algn="ctr"/>
            <a:endParaRPr lang="nl-NL" b="1" dirty="0">
              <a:solidFill>
                <a:srgbClr val="DE4350"/>
              </a:solidFill>
            </a:endParaRPr>
          </a:p>
          <a:p>
            <a:pPr algn="ctr"/>
            <a:endParaRPr lang="nl-NL" b="1" dirty="0">
              <a:solidFill>
                <a:srgbClr val="DE4350"/>
              </a:solidFill>
            </a:endParaRPr>
          </a:p>
          <a:p>
            <a:pPr algn="ctr"/>
            <a:endParaRPr lang="en-US" b="1" dirty="0">
              <a:solidFill>
                <a:srgbClr val="DE435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7" name="Google Shape;128;g7ecf017965_0_160">
            <a:extLst>
              <a:ext uri="{FF2B5EF4-FFF2-40B4-BE49-F238E27FC236}">
                <a16:creationId xmlns:a16="http://schemas.microsoft.com/office/drawing/2014/main" id="{02943EF4-C119-42D3-9052-7B0AB5AB3D78}"/>
              </a:ext>
            </a:extLst>
          </p:cNvPr>
          <p:cNvSpPr txBox="1"/>
          <p:nvPr/>
        </p:nvSpPr>
        <p:spPr>
          <a:xfrm>
            <a:off x="914397" y="914400"/>
            <a:ext cx="10741893" cy="76738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1" dirty="0">
                <a:solidFill>
                  <a:srgbClr val="1A6F99"/>
                </a:solidFill>
                <a:latin typeface="Trebuchet MS"/>
                <a:ea typeface="Trebuchet MS"/>
                <a:cs typeface="Trebuchet MS"/>
                <a:sym typeface="Trebuchet MS"/>
              </a:rPr>
              <a:t>Social Care Survey</a:t>
            </a:r>
            <a:endParaRPr lang="en-US" sz="3200" b="1" i="0" u="none" strike="noStrike" cap="none" dirty="0">
              <a:solidFill>
                <a:srgbClr val="1A6F99"/>
              </a:solidFill>
              <a:latin typeface="Trebuchet MS"/>
              <a:ea typeface="Trebuchet MS"/>
              <a:cs typeface="Trebuchet MS"/>
              <a:sym typeface="Trebuchet MS"/>
            </a:endParaRPr>
          </a:p>
        </p:txBody>
      </p:sp>
      <p:sp>
        <p:nvSpPr>
          <p:cNvPr id="21" name="TextBox 20">
            <a:extLst>
              <a:ext uri="{FF2B5EF4-FFF2-40B4-BE49-F238E27FC236}">
                <a16:creationId xmlns:a16="http://schemas.microsoft.com/office/drawing/2014/main" id="{E63E668F-6C56-4EA5-8A17-84DBFB357076}"/>
              </a:ext>
            </a:extLst>
          </p:cNvPr>
          <p:cNvSpPr txBox="1"/>
          <p:nvPr/>
        </p:nvSpPr>
        <p:spPr>
          <a:xfrm>
            <a:off x="1108363" y="6456219"/>
            <a:ext cx="10141528" cy="369332"/>
          </a:xfrm>
          <a:prstGeom prst="rect">
            <a:avLst/>
          </a:prstGeom>
          <a:noFill/>
        </p:spPr>
        <p:txBody>
          <a:bodyPr wrap="square" rtlCol="0">
            <a:spAutoFit/>
          </a:bodyPr>
          <a:lstStyle/>
          <a:p>
            <a:r>
              <a:rPr lang="en-US" sz="900" dirty="0">
                <a:solidFill>
                  <a:schemeClr val="tx1">
                    <a:lumMod val="60000"/>
                    <a:lumOff val="40000"/>
                  </a:schemeClr>
                </a:solidFill>
                <a:latin typeface="Calibri" panose="020F0502020204030204" pitchFamily="34" charset="0"/>
                <a:cs typeface="Calibri" panose="020F0502020204030204" pitchFamily="34" charset="0"/>
              </a:rPr>
              <a:t>Note 1: The percentage values indicate the percent of respondent countries where the specified Social Care service is provided within the Healthcare system (left value) and the Social Services system (right value).</a:t>
            </a:r>
          </a:p>
          <a:p>
            <a:r>
              <a:rPr lang="en-US" sz="900" dirty="0">
                <a:solidFill>
                  <a:schemeClr val="tx1">
                    <a:lumMod val="60000"/>
                    <a:lumOff val="40000"/>
                  </a:schemeClr>
                </a:solidFill>
                <a:latin typeface="Calibri" panose="020F0502020204030204" pitchFamily="34" charset="0"/>
                <a:cs typeface="Calibri" panose="020F0502020204030204" pitchFamily="34" charset="0"/>
              </a:rPr>
              <a:t>Note 2: This diagram is a generalization of the results from the 18 survey respondents and does not necessarily reflect the exact organization of Social Care within each country.  </a:t>
            </a:r>
            <a:endParaRPr lang="en-CA" sz="900" dirty="0">
              <a:solidFill>
                <a:schemeClr val="tx1">
                  <a:lumMod val="60000"/>
                  <a:lumOff val="40000"/>
                </a:schemeClr>
              </a:solidFill>
              <a:latin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1818DEFE-472C-4F0A-AE94-E6FA76683FC8}"/>
              </a:ext>
            </a:extLst>
          </p:cNvPr>
          <p:cNvPicPr>
            <a:picLocks noChangeAspect="1"/>
          </p:cNvPicPr>
          <p:nvPr/>
        </p:nvPicPr>
        <p:blipFill>
          <a:blip r:embed="rId3"/>
          <a:stretch>
            <a:fillRect/>
          </a:stretch>
        </p:blipFill>
        <p:spPr>
          <a:xfrm>
            <a:off x="3143980" y="2890365"/>
            <a:ext cx="5394196" cy="3259885"/>
          </a:xfrm>
          <a:prstGeom prst="rect">
            <a:avLst/>
          </a:prstGeom>
        </p:spPr>
      </p:pic>
      <p:sp>
        <p:nvSpPr>
          <p:cNvPr id="6" name="Google Shape;127;g7ecf017965_0_160">
            <a:extLst>
              <a:ext uri="{FF2B5EF4-FFF2-40B4-BE49-F238E27FC236}">
                <a16:creationId xmlns:a16="http://schemas.microsoft.com/office/drawing/2014/main" id="{1DD53A6A-A4B2-4800-98A6-AF5FF6E08498}"/>
              </a:ext>
            </a:extLst>
          </p:cNvPr>
          <p:cNvSpPr/>
          <p:nvPr/>
        </p:nvSpPr>
        <p:spPr>
          <a:xfrm>
            <a:off x="914397" y="1747426"/>
            <a:ext cx="10252364" cy="1077300"/>
          </a:xfrm>
          <a:prstGeom prst="rect">
            <a:avLst/>
          </a:prstGeom>
          <a:noFill/>
          <a:ln>
            <a:noFill/>
          </a:ln>
        </p:spPr>
        <p:txBody>
          <a:bodyPr spcFirstLastPara="1" wrap="square" lIns="91425" tIns="45700" rIns="91425" bIns="45700" anchor="t" anchorCtr="0">
            <a:noAutofit/>
          </a:bodyPr>
          <a:lstStyle/>
          <a:p>
            <a:pPr marL="342900" indent="-342900">
              <a:lnSpc>
                <a:spcPct val="130000"/>
              </a:lnSpc>
              <a:buFont typeface="Arial" panose="020B0604020202020204" pitchFamily="34" charset="0"/>
              <a:buChar char="•"/>
            </a:pPr>
            <a:r>
              <a:rPr lang="en-CA" dirty="0">
                <a:solidFill>
                  <a:schemeClr val="tx1">
                    <a:lumMod val="50000"/>
                  </a:schemeClr>
                </a:solidFill>
                <a:latin typeface="Trebuchet MS" panose="020B0603020202020204" pitchFamily="34" charset="0"/>
                <a:ea typeface="Times New Roman" panose="02020603050405020304" pitchFamily="18" charset="0"/>
              </a:rPr>
              <a:t>Social Care services are predominately provided within the Social Services system in Member countries.  </a:t>
            </a:r>
          </a:p>
          <a:p>
            <a:pPr marL="342900" indent="-342900">
              <a:lnSpc>
                <a:spcPct val="130000"/>
              </a:lnSpc>
              <a:spcBef>
                <a:spcPts val="1000"/>
              </a:spcBef>
              <a:buFont typeface="Arial" panose="020B0604020202020204" pitchFamily="34" charset="0"/>
              <a:buChar char="•"/>
            </a:pPr>
            <a:r>
              <a:rPr lang="en-CA" dirty="0">
                <a:solidFill>
                  <a:schemeClr val="tx1">
                    <a:lumMod val="50000"/>
                  </a:schemeClr>
                </a:solidFill>
                <a:latin typeface="Trebuchet MS" panose="020B0603020202020204" pitchFamily="34" charset="0"/>
                <a:ea typeface="Times New Roman" panose="02020603050405020304" pitchFamily="18" charset="0"/>
              </a:rPr>
              <a:t>However, four Social Care services </a:t>
            </a:r>
            <a:r>
              <a:rPr lang="en-CA" sz="1200" dirty="0">
                <a:solidFill>
                  <a:schemeClr val="tx1">
                    <a:lumMod val="50000"/>
                  </a:schemeClr>
                </a:solidFill>
                <a:latin typeface="Trebuchet MS" panose="020B0603020202020204" pitchFamily="34" charset="0"/>
                <a:ea typeface="Times New Roman" panose="02020603050405020304" pitchFamily="18" charset="0"/>
              </a:rPr>
              <a:t>(i.e., home care/support &amp; long term care, mental health, alcohol and drug misuse and services to people with learning and physical disabilities)</a:t>
            </a:r>
            <a:r>
              <a:rPr lang="en-CA" dirty="0">
                <a:solidFill>
                  <a:schemeClr val="tx1">
                    <a:lumMod val="50000"/>
                  </a:schemeClr>
                </a:solidFill>
                <a:latin typeface="Trebuchet MS" panose="020B0603020202020204" pitchFamily="34" charset="0"/>
                <a:ea typeface="Times New Roman" panose="02020603050405020304" pitchFamily="18" charset="0"/>
              </a:rPr>
              <a:t> are provided in both the health care and social service systems.</a:t>
            </a:r>
            <a:endParaRPr lang="en-US" sz="1400" dirty="0">
              <a:solidFill>
                <a:srgbClr val="000000"/>
              </a:solidFill>
              <a:effectLst/>
              <a:latin typeface="Trebuchet MS" panose="020B0603020202020204" pitchFamily="34" charset="0"/>
              <a:ea typeface="Arial" panose="020B0604020202020204" pitchFamily="34" charset="0"/>
              <a:cs typeface="Arial" panose="020B0604020202020204" pitchFamily="34" charset="0"/>
            </a:endParaRPr>
          </a:p>
          <a:p>
            <a:pPr marL="285750" indent="-285750">
              <a:lnSpc>
                <a:spcPct val="130000"/>
              </a:lnSpc>
              <a:spcBef>
                <a:spcPts val="800"/>
              </a:spcBef>
              <a:buFont typeface="Arial" panose="020B0604020202020204" pitchFamily="34" charset="0"/>
              <a:buChar char="•"/>
            </a:pPr>
            <a:endParaRPr lang="en-US" sz="800" b="1" dirty="0">
              <a:solidFill>
                <a:srgbClr val="000000"/>
              </a:solidFill>
              <a:effectLst/>
              <a:latin typeface="Trebuchet MS" panose="020B0603020202020204" pitchFamily="34" charset="0"/>
              <a:ea typeface="Arial" panose="020B0604020202020204" pitchFamily="34" charset="0"/>
              <a:cs typeface="Arial" panose="020B0604020202020204" pitchFamily="34" charset="0"/>
            </a:endParaRPr>
          </a:p>
          <a:p>
            <a:pPr marL="285750" indent="-285750">
              <a:lnSpc>
                <a:spcPct val="130000"/>
              </a:lnSpc>
              <a:spcBef>
                <a:spcPts val="800"/>
              </a:spcBef>
              <a:buFont typeface="Arial" panose="020B0604020202020204" pitchFamily="34" charset="0"/>
              <a:buChar char="•"/>
            </a:pPr>
            <a:endParaRPr lang="en-US" b="1" dirty="0">
              <a:latin typeface="Trebuchet MS" panose="020B0603020202020204" pitchFamily="34" charset="0"/>
              <a:ea typeface="Times New Roman" panose="02020603050405020304" pitchFamily="18" charset="0"/>
              <a:cs typeface="Arial" panose="020B0604020202020204" pitchFamily="34" charset="0"/>
            </a:endParaRPr>
          </a:p>
          <a:p>
            <a:pPr marL="285750" indent="-285750">
              <a:lnSpc>
                <a:spcPct val="150000"/>
              </a:lnSpc>
              <a:buFont typeface="Arial" panose="020B0604020202020204" pitchFamily="34" charset="0"/>
              <a:buChar char="•"/>
            </a:pPr>
            <a:endParaRPr lang="en-CA" b="1" baseline="30000" dirty="0">
              <a:solidFill>
                <a:srgbClr val="37BA9A"/>
              </a:solidFill>
              <a:effectLst/>
              <a:latin typeface="Trebuchet MS" panose="020B0603020202020204" pitchFamily="34" charset="0"/>
              <a:ea typeface="Times New Roman" panose="02020603050405020304" pitchFamily="18" charset="0"/>
            </a:endParaRPr>
          </a:p>
        </p:txBody>
      </p:sp>
    </p:spTree>
    <p:extLst>
      <p:ext uri="{BB962C8B-B14F-4D97-AF65-F5344CB8AC3E}">
        <p14:creationId xmlns:p14="http://schemas.microsoft.com/office/powerpoint/2010/main" val="75689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7ecf017965_0_160"/>
          <p:cNvSpPr/>
          <p:nvPr/>
        </p:nvSpPr>
        <p:spPr>
          <a:xfrm>
            <a:off x="914400" y="2089355"/>
            <a:ext cx="10058400" cy="4143003"/>
          </a:xfrm>
          <a:prstGeom prst="rect">
            <a:avLst/>
          </a:prstGeom>
          <a:noFill/>
          <a:ln>
            <a:no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Internal team - Project coordinator Jane Millar, Author Cathy Richardson, Suzy Roy and Ian Green</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Project contractor </a:t>
            </a:r>
            <a:r>
              <a:rPr lang="mr-IN" sz="1800" dirty="0">
                <a:solidFill>
                  <a:schemeClr val="tx1">
                    <a:lumMod val="50000"/>
                  </a:schemeClr>
                </a:solidFill>
                <a:latin typeface="Trebuchet MS" panose="020B0603020202020204" pitchFamily="34" charset="0"/>
                <a:ea typeface="Times New Roman" panose="02020603050405020304" pitchFamily="18" charset="0"/>
              </a:rPr>
              <a:t>–</a:t>
            </a:r>
            <a:r>
              <a:rPr lang="en-CA" sz="1800" dirty="0">
                <a:solidFill>
                  <a:schemeClr val="tx1">
                    <a:lumMod val="50000"/>
                  </a:schemeClr>
                </a:solidFill>
                <a:latin typeface="Trebuchet MS" panose="020B0603020202020204" pitchFamily="34" charset="0"/>
                <a:ea typeface="Times New Roman" panose="02020603050405020304" pitchFamily="18" charset="0"/>
              </a:rPr>
              <a:t> William </a:t>
            </a:r>
            <a:r>
              <a:rPr lang="en-CA" sz="1800" dirty="0" err="1">
                <a:solidFill>
                  <a:schemeClr val="tx1">
                    <a:lumMod val="50000"/>
                  </a:schemeClr>
                </a:solidFill>
                <a:latin typeface="Trebuchet MS" panose="020B0603020202020204" pitchFamily="34" charset="0"/>
                <a:ea typeface="Times New Roman" panose="02020603050405020304" pitchFamily="18" charset="0"/>
              </a:rPr>
              <a:t>Goossen</a:t>
            </a:r>
            <a:endParaRPr lang="en-CA" sz="1800" dirty="0">
              <a:solidFill>
                <a:schemeClr val="tx1">
                  <a:lumMod val="50000"/>
                </a:schemeClr>
              </a:solidFill>
              <a:latin typeface="Trebuchet MS" panose="020B0603020202020204" pitchFamily="34" charset="0"/>
              <a:ea typeface="Times New Roman" panose="02020603050405020304" pitchFamily="18" charset="0"/>
            </a:endParaRP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Member Countries (so far) </a:t>
            </a:r>
            <a:r>
              <a:rPr lang="mr-IN" sz="1800" dirty="0">
                <a:solidFill>
                  <a:schemeClr val="tx1">
                    <a:lumMod val="50000"/>
                  </a:schemeClr>
                </a:solidFill>
                <a:latin typeface="Trebuchet MS" panose="020B0603020202020204" pitchFamily="34" charset="0"/>
                <a:ea typeface="Times New Roman" panose="02020603050405020304" pitchFamily="18" charset="0"/>
              </a:rPr>
              <a:t>–</a:t>
            </a:r>
            <a:r>
              <a:rPr lang="en-CA" sz="1800" dirty="0">
                <a:solidFill>
                  <a:schemeClr val="tx1">
                    <a:lumMod val="50000"/>
                  </a:schemeClr>
                </a:solidFill>
                <a:latin typeface="Trebuchet MS" panose="020B0603020202020204" pitchFamily="34" charset="0"/>
                <a:ea typeface="Times New Roman" panose="02020603050405020304" pitchFamily="18" charset="0"/>
              </a:rPr>
              <a:t> UK, Denmark, (Norway), Netherlands, Spain</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Other input resources (so far) </a:t>
            </a:r>
            <a:r>
              <a:rPr lang="mr-IN" sz="1800" dirty="0">
                <a:solidFill>
                  <a:schemeClr val="tx1">
                    <a:lumMod val="50000"/>
                  </a:schemeClr>
                </a:solidFill>
                <a:latin typeface="Trebuchet MS" panose="020B0603020202020204" pitchFamily="34" charset="0"/>
                <a:ea typeface="Times New Roman" panose="02020603050405020304" pitchFamily="18" charset="0"/>
              </a:rPr>
              <a:t>–</a:t>
            </a:r>
            <a:r>
              <a:rPr lang="en-CA" sz="1800" dirty="0">
                <a:solidFill>
                  <a:schemeClr val="tx1">
                    <a:lumMod val="50000"/>
                  </a:schemeClr>
                </a:solidFill>
                <a:latin typeface="Trebuchet MS" panose="020B0603020202020204" pitchFamily="34" charset="0"/>
                <a:ea typeface="Times New Roman" panose="02020603050405020304" pitchFamily="18" charset="0"/>
              </a:rPr>
              <a:t> Gravity project US, </a:t>
            </a:r>
            <a:r>
              <a:rPr lang="en-CA" sz="1800" dirty="0" err="1">
                <a:solidFill>
                  <a:schemeClr val="tx1">
                    <a:lumMod val="50000"/>
                  </a:schemeClr>
                </a:solidFill>
                <a:latin typeface="Trebuchet MS" panose="020B0603020202020204" pitchFamily="34" charset="0"/>
                <a:ea typeface="Times New Roman" panose="02020603050405020304" pitchFamily="18" charset="0"/>
              </a:rPr>
              <a:t>InterRAI</a:t>
            </a:r>
            <a:r>
              <a:rPr lang="en-CA" sz="1800" dirty="0">
                <a:solidFill>
                  <a:schemeClr val="tx1">
                    <a:lumMod val="50000"/>
                  </a:schemeClr>
                </a:solidFill>
                <a:latin typeface="Trebuchet MS" panose="020B0603020202020204" pitchFamily="34" charset="0"/>
                <a:ea typeface="Times New Roman" panose="02020603050405020304" pitchFamily="18" charset="0"/>
              </a:rPr>
              <a:t> project Australia (Implementation team), UK Social Prescribing, HL7 FHIR work</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 </a:t>
            </a: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endParaRPr kumimoji="0" lang="en-US" sz="18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50000"/>
              </a:lnSpc>
              <a:spcBef>
                <a:spcPts val="1000"/>
              </a:spcBef>
              <a:spcAft>
                <a:spcPts val="0"/>
              </a:spcAft>
              <a:buClr>
                <a:srgbClr val="000000"/>
              </a:buClr>
              <a:buSzTx/>
              <a:buFont typeface="Arial"/>
              <a:buNone/>
              <a:tabLst/>
              <a:defRPr/>
            </a:pPr>
            <a:endParaRPr kumimoji="0" lang="en-CA" sz="1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p:txBody>
      </p:sp>
      <p:sp>
        <p:nvSpPr>
          <p:cNvPr id="128" name="Google Shape;128;g7ecf017965_0_160"/>
          <p:cNvSpPr txBox="1"/>
          <p:nvPr/>
        </p:nvSpPr>
        <p:spPr>
          <a:xfrm>
            <a:off x="914400" y="914400"/>
            <a:ext cx="7898860" cy="1077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Pilot Project 2022</a:t>
            </a:r>
          </a:p>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endParaRPr lang="en-US" sz="3200" b="1" baseline="0" dirty="0">
              <a:solidFill>
                <a:srgbClr val="1A6F99"/>
              </a:solidFill>
              <a:latin typeface="Trebuchet MS"/>
              <a:ea typeface="Trebuchet MS"/>
              <a:cs typeface="Trebuchet MS"/>
              <a:sym typeface="Trebuchet MS"/>
            </a:endParaRPr>
          </a:p>
        </p:txBody>
      </p:sp>
      <p:sp>
        <p:nvSpPr>
          <p:cNvPr id="5" name="TextBox 4">
            <a:extLst>
              <a:ext uri="{FF2B5EF4-FFF2-40B4-BE49-F238E27FC236}">
                <a16:creationId xmlns:a16="http://schemas.microsoft.com/office/drawing/2014/main" id="{2B2F8D70-E1CE-4B1B-A3B5-75AE728CBB4E}"/>
              </a:ext>
            </a:extLst>
          </p:cNvPr>
          <p:cNvSpPr txBox="1"/>
          <p:nvPr/>
        </p:nvSpPr>
        <p:spPr>
          <a:xfrm>
            <a:off x="914400" y="6281223"/>
            <a:ext cx="8223738" cy="369332"/>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
                <a:srgbClr val="000000"/>
              </a:buClr>
              <a:buSzTx/>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4157787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7ecf017965_0_160"/>
          <p:cNvSpPr/>
          <p:nvPr/>
        </p:nvSpPr>
        <p:spPr>
          <a:xfrm>
            <a:off x="914400" y="1991700"/>
            <a:ext cx="10058400" cy="4143003"/>
          </a:xfrm>
          <a:prstGeom prst="rect">
            <a:avLst/>
          </a:prstGeom>
          <a:noFill/>
          <a:ln>
            <a:no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2000" dirty="0">
                <a:solidFill>
                  <a:schemeClr val="tx1">
                    <a:lumMod val="50000"/>
                  </a:schemeClr>
                </a:solidFill>
                <a:latin typeface="Trebuchet MS" panose="020B0603020202020204" pitchFamily="34" charset="0"/>
                <a:ea typeface="Times New Roman" panose="02020603050405020304" pitchFamily="18" charset="0"/>
              </a:rPr>
              <a:t>Priority areas as agreed in survey:</a:t>
            </a:r>
          </a:p>
          <a:p>
            <a:pPr marL="271463" lvl="1" indent="-271463"/>
            <a:r>
              <a:rPr lang="en-GB" sz="1600" dirty="0">
                <a:latin typeface="Trebuchet MS"/>
                <a:cs typeface="Trebuchet MS"/>
              </a:rPr>
              <a:t>-</a:t>
            </a:r>
            <a:r>
              <a:rPr lang="en-GB" sz="1800" dirty="0">
                <a:latin typeface="Trebuchet MS"/>
                <a:cs typeface="Trebuchet MS"/>
              </a:rPr>
              <a:t>   </a:t>
            </a:r>
            <a:r>
              <a:rPr lang="en-GB" sz="1800" b="1" dirty="0">
                <a:latin typeface="Trebuchet MS"/>
                <a:cs typeface="Trebuchet MS"/>
              </a:rPr>
              <a:t>Services for older people including home care/support, long term care and palliative care focusing across healthcare and social care</a:t>
            </a:r>
          </a:p>
          <a:p>
            <a:pPr lvl="1"/>
            <a:r>
              <a:rPr lang="en-GB" sz="1800" dirty="0">
                <a:latin typeface="Trebuchet MS"/>
                <a:cs typeface="Trebuchet MS"/>
              </a:rPr>
              <a:t>-   Services for people with mental health problems</a:t>
            </a:r>
          </a:p>
          <a:p>
            <a:pPr marL="285750" lvl="1" indent="-285750">
              <a:buFontTx/>
              <a:buChar char="-"/>
            </a:pPr>
            <a:r>
              <a:rPr lang="en-GB" sz="1800" dirty="0">
                <a:latin typeface="Trebuchet MS"/>
                <a:cs typeface="Trebuchet MS"/>
              </a:rPr>
              <a:t>Services for people with alcohol and substance misuse problems</a:t>
            </a:r>
          </a:p>
          <a:p>
            <a:pPr marL="285750" lvl="1" indent="-285750">
              <a:buFontTx/>
              <a:buChar char="-"/>
            </a:pPr>
            <a:endParaRPr lang="en-GB" sz="1800" dirty="0">
              <a:latin typeface="Trebuchet MS"/>
              <a:cs typeface="Trebuchet MS"/>
            </a:endParaRPr>
          </a:p>
          <a:p>
            <a:pPr marL="285750" lvl="1" indent="-285750">
              <a:buFontTx/>
              <a:buChar char="-"/>
            </a:pPr>
            <a:r>
              <a:rPr lang="en-GB" sz="1800" dirty="0">
                <a:latin typeface="Trebuchet MS"/>
                <a:cs typeface="Trebuchet MS"/>
              </a:rPr>
              <a:t>Collate and document requirements </a:t>
            </a:r>
          </a:p>
          <a:p>
            <a:pPr marL="285750" lvl="1" indent="-285750">
              <a:buFontTx/>
              <a:buChar char="-"/>
            </a:pPr>
            <a:r>
              <a:rPr lang="en-GB" sz="1800" dirty="0">
                <a:latin typeface="Trebuchet MS"/>
                <a:cs typeface="Trebuchet MS"/>
              </a:rPr>
              <a:t>Identify relevant content in SNOMED CT and identify gaps </a:t>
            </a:r>
            <a:r>
              <a:rPr lang="mr-IN" sz="1800" dirty="0">
                <a:latin typeface="Trebuchet MS"/>
                <a:cs typeface="Trebuchet MS"/>
              </a:rPr>
              <a:t>–</a:t>
            </a:r>
            <a:r>
              <a:rPr lang="en-GB" sz="1800" dirty="0">
                <a:latin typeface="Trebuchet MS"/>
                <a:cs typeface="Trebuchet MS"/>
              </a:rPr>
              <a:t> using Subject Matter Experts</a:t>
            </a:r>
          </a:p>
          <a:p>
            <a:pPr marL="285750" lvl="1" indent="-285750">
              <a:buFontTx/>
              <a:buChar char="-"/>
            </a:pPr>
            <a:r>
              <a:rPr lang="en-GB" sz="1800" dirty="0">
                <a:latin typeface="Trebuchet MS"/>
                <a:cs typeface="Trebuchet MS"/>
              </a:rPr>
              <a:t>Hand over to content team for content work (outside scope of project but sharing of SMEs)</a:t>
            </a:r>
          </a:p>
          <a:p>
            <a:pPr marL="285750" lvl="1" indent="-285750">
              <a:buFontTx/>
              <a:buChar char="-"/>
            </a:pPr>
            <a:r>
              <a:rPr lang="en-GB" sz="1800" dirty="0">
                <a:latin typeface="Trebuchet MS"/>
                <a:cs typeface="Trebuchet MS"/>
              </a:rPr>
              <a:t>Start with ‘Older People’ to develop methodology, then apply to ‘Mental Health’ and ‘Alcohol and substance misuse problems</a:t>
            </a:r>
          </a:p>
          <a:p>
            <a:pPr marL="285750" lvl="1" indent="-285750">
              <a:buFontTx/>
              <a:buChar char="-"/>
            </a:pPr>
            <a:endParaRPr lang="en-GB" sz="1800" dirty="0">
              <a:latin typeface="Trebuchet MS"/>
              <a:cs typeface="Trebuchet MS"/>
            </a:endParaRPr>
          </a:p>
          <a:p>
            <a:pPr marL="285750" lvl="1" indent="-285750">
              <a:buFontTx/>
              <a:buChar char="-"/>
            </a:pPr>
            <a:r>
              <a:rPr lang="en-GB" sz="1800" dirty="0">
                <a:latin typeface="Trebuchet MS"/>
                <a:cs typeface="Trebuchet MS"/>
              </a:rPr>
              <a:t>Goal to complete by end of 2022</a:t>
            </a:r>
          </a:p>
          <a:p>
            <a:pPr marL="285750" lvl="1" indent="-285750">
              <a:buFontTx/>
              <a:buChar char="-"/>
            </a:pPr>
            <a:endParaRPr lang="en-GB" sz="1800" dirty="0">
              <a:latin typeface="Trebuchet MS"/>
              <a:cs typeface="Trebuchet MS"/>
            </a:endParaRPr>
          </a:p>
          <a:p>
            <a:pPr lvl="1">
              <a:lnSpc>
                <a:spcPct val="130000"/>
              </a:lnSpc>
              <a:spcBef>
                <a:spcPts val="1000"/>
              </a:spcBef>
              <a:defRPr/>
            </a:pPr>
            <a:endParaRPr kumimoji="0" lang="en-US" sz="18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50000"/>
              </a:lnSpc>
              <a:spcBef>
                <a:spcPts val="1000"/>
              </a:spcBef>
              <a:spcAft>
                <a:spcPts val="0"/>
              </a:spcAft>
              <a:buClr>
                <a:srgbClr val="000000"/>
              </a:buClr>
              <a:buSzTx/>
              <a:buFont typeface="Arial"/>
              <a:buNone/>
              <a:tabLst/>
              <a:defRPr/>
            </a:pPr>
            <a:endParaRPr kumimoji="0" lang="en-CA" sz="1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p:txBody>
      </p:sp>
      <p:sp>
        <p:nvSpPr>
          <p:cNvPr id="128" name="Google Shape;128;g7ecf017965_0_160"/>
          <p:cNvSpPr txBox="1"/>
          <p:nvPr/>
        </p:nvSpPr>
        <p:spPr>
          <a:xfrm>
            <a:off x="914400" y="914400"/>
            <a:ext cx="7898860" cy="1077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Project 2022</a:t>
            </a: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p:txBody>
      </p:sp>
      <p:sp>
        <p:nvSpPr>
          <p:cNvPr id="5" name="TextBox 4">
            <a:extLst>
              <a:ext uri="{FF2B5EF4-FFF2-40B4-BE49-F238E27FC236}">
                <a16:creationId xmlns:a16="http://schemas.microsoft.com/office/drawing/2014/main" id="{2B2F8D70-E1CE-4B1B-A3B5-75AE728CBB4E}"/>
              </a:ext>
            </a:extLst>
          </p:cNvPr>
          <p:cNvSpPr txBox="1"/>
          <p:nvPr/>
        </p:nvSpPr>
        <p:spPr>
          <a:xfrm>
            <a:off x="914400" y="6281223"/>
            <a:ext cx="8223738" cy="369332"/>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
                <a:srgbClr val="000000"/>
              </a:buClr>
              <a:buSzTx/>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859879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6" name="Rechthoek 5">
            <a:extLst>
              <a:ext uri="{FF2B5EF4-FFF2-40B4-BE49-F238E27FC236}">
                <a16:creationId xmlns:a16="http://schemas.microsoft.com/office/drawing/2014/main" id="{A5EF7199-8C8F-4925-8BE3-BE9858DBC664}"/>
              </a:ext>
            </a:extLst>
          </p:cNvPr>
          <p:cNvSpPr/>
          <p:nvPr/>
        </p:nvSpPr>
        <p:spPr>
          <a:xfrm>
            <a:off x="0" y="1148647"/>
            <a:ext cx="12192000" cy="5709353"/>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8" name="Google Shape;128;g7ecf017965_0_160"/>
          <p:cNvSpPr txBox="1"/>
          <p:nvPr/>
        </p:nvSpPr>
        <p:spPr>
          <a:xfrm>
            <a:off x="914400" y="207445"/>
            <a:ext cx="9731829" cy="8382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Project 2022 use case example</a:t>
            </a:r>
          </a:p>
          <a:p>
            <a:pPr>
              <a:buSzPts val="3200"/>
              <a:defRPr/>
            </a:pPr>
            <a:r>
              <a:rPr lang="en-US" sz="1800" b="1" kern="0" dirty="0">
                <a:solidFill>
                  <a:srgbClr val="4F82BE"/>
                </a:solidFill>
                <a:effectLst/>
                <a:latin typeface="Cambria-Bold"/>
                <a:cs typeface="Cambria-Bold"/>
              </a:rPr>
              <a:t>Assessment of needs to enable an older person to stay at home</a:t>
            </a:r>
          </a:p>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p:txBody>
      </p:sp>
      <p:sp>
        <p:nvSpPr>
          <p:cNvPr id="3" name="Tijdelijke aanduiding voor tekst 2">
            <a:extLst>
              <a:ext uri="{FF2B5EF4-FFF2-40B4-BE49-F238E27FC236}">
                <a16:creationId xmlns:a16="http://schemas.microsoft.com/office/drawing/2014/main" id="{902B879B-07A1-49B0-9E60-A784C908D4A3}"/>
              </a:ext>
            </a:extLst>
          </p:cNvPr>
          <p:cNvSpPr>
            <a:spLocks noGrp="1"/>
          </p:cNvSpPr>
          <p:nvPr>
            <p:ph type="body" sz="quarter" idx="11"/>
          </p:nvPr>
        </p:nvSpPr>
        <p:spPr>
          <a:xfrm>
            <a:off x="480784" y="1148647"/>
            <a:ext cx="5504380" cy="5709353"/>
          </a:xfrm>
          <a:solidFill>
            <a:schemeClr val="bg1"/>
          </a:solidFill>
        </p:spPr>
        <p:txBody>
          <a:bodyPr/>
          <a:lstStyle/>
          <a:p>
            <a:pPr>
              <a:lnSpc>
                <a:spcPct val="107000"/>
              </a:lnSpc>
              <a:spcAft>
                <a:spcPts val="800"/>
              </a:spcAft>
            </a:pPr>
            <a:r>
              <a:rPr lang="en-US" sz="1800" b="1" dirty="0">
                <a:solidFill>
                  <a:srgbClr val="000000"/>
                </a:solidFill>
                <a:effectLst/>
                <a:latin typeface="Calibri-Bold"/>
                <a:ea typeface="Calibri" panose="020F0502020204030204" pitchFamily="34" charset="0"/>
                <a:cs typeface="Calibri-Bold"/>
              </a:rPr>
              <a:t>use case description </a:t>
            </a: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Mrs. Jones had a fall at home and was found by her neighbors. Whilst she did not require medical treatment, her family are concerned about her ability to manage safely in the home. The Healthcare staff assessing her medical needs, have referred her for a home care assessment undertaken in the community. She has therefore been referred to a social worker to arrange for the assessment to be undertaken.</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1800" b="1" dirty="0">
                <a:solidFill>
                  <a:srgbClr val="000000"/>
                </a:solidFill>
                <a:effectLst/>
                <a:latin typeface="Calibri-Bold"/>
                <a:ea typeface="Calibri" panose="020F0502020204030204" pitchFamily="34" charset="0"/>
                <a:cs typeface="Calibri-Bold"/>
              </a:rPr>
              <a:t> actors and roles: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Client – focus of assessment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US" sz="1600" dirty="0">
                <a:solidFill>
                  <a:srgbClr val="000000"/>
                </a:solidFill>
                <a:effectLst/>
                <a:latin typeface="Calibri-Bold"/>
                <a:ea typeface="Calibri" panose="020F0502020204030204" pitchFamily="34" charset="0"/>
                <a:cs typeface="Calibri-Bold"/>
              </a:rPr>
              <a:t>Healthcare Staff assessing her medical needs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Assessor(s) – review individuals’ ability to take care of themselves at home &amp; assess ability to communicate, social interactions and financials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spcAft>
                <a:spcPts val="800"/>
              </a:spcAft>
              <a:buFont typeface="Arial" panose="020B0604020202020204" pitchFamily="34" charset="0"/>
              <a:buChar char="•"/>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Family/friends (support network) – assessment of external support mechanism available to client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Tijdelijke aanduiding voor tekst 3">
            <a:extLst>
              <a:ext uri="{FF2B5EF4-FFF2-40B4-BE49-F238E27FC236}">
                <a16:creationId xmlns:a16="http://schemas.microsoft.com/office/drawing/2014/main" id="{9C802102-8F64-4D3D-9A73-B2DD0CD72908}"/>
              </a:ext>
            </a:extLst>
          </p:cNvPr>
          <p:cNvSpPr>
            <a:spLocks noGrp="1"/>
          </p:cNvSpPr>
          <p:nvPr>
            <p:ph type="body" sz="quarter" idx="12"/>
          </p:nvPr>
        </p:nvSpPr>
        <p:spPr>
          <a:xfrm>
            <a:off x="6206838" y="1123587"/>
            <a:ext cx="5560301" cy="5709353"/>
          </a:xfrm>
          <a:solidFill>
            <a:schemeClr val="bg1"/>
          </a:solidFill>
        </p:spPr>
        <p:txBody>
          <a:bodyPr/>
          <a:lstStyle/>
          <a:p>
            <a:r>
              <a:rPr lang="en-US" sz="1800" b="1" dirty="0">
                <a:solidFill>
                  <a:srgbClr val="000000"/>
                </a:solidFill>
                <a:latin typeface="Calibri" panose="020F0502020204030204" pitchFamily="34" charset="0"/>
                <a:ea typeface="Calibri" panose="020F0502020204030204" pitchFamily="34" charset="0"/>
                <a:cs typeface="Calibri" panose="020F0502020204030204" pitchFamily="34" charset="0"/>
              </a:rPr>
              <a:t>p</a:t>
            </a:r>
            <a:r>
              <a:rPr lang="en-US" sz="18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urpose: </a:t>
            </a: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To establish degree of support required for the client to live at home safely and at an acceptable level of quality to the client.</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r>
              <a:rPr lang="en-US" sz="1800" b="1" dirty="0">
                <a:solidFill>
                  <a:srgbClr val="000000"/>
                </a:solidFill>
                <a:latin typeface="Calibri" panose="020F0502020204030204" pitchFamily="34" charset="0"/>
                <a:ea typeface="Calibri" panose="020F0502020204030204" pitchFamily="34" charset="0"/>
                <a:cs typeface="Calibri" panose="020F0502020204030204" pitchFamily="34" charset="0"/>
              </a:rPr>
              <a:t>a</a:t>
            </a:r>
            <a:r>
              <a:rPr lang="en-US" sz="18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ssumptions: </a:t>
            </a: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The client wishes to remain in their own home, and that the relevant support mechanisms will be available. Assessor should preferably be somebody that works community based. </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1800" b="1" dirty="0">
                <a:solidFill>
                  <a:srgbClr val="000000"/>
                </a:solidFill>
                <a:effectLst/>
                <a:latin typeface="Calibri-Bold"/>
                <a:ea typeface="Calibri" panose="020F0502020204030204" pitchFamily="34" charset="0"/>
                <a:cs typeface="Calibri-Bold"/>
              </a:rPr>
              <a:t>Process: </a:t>
            </a:r>
          </a:p>
          <a:p>
            <a:pPr marL="400050" indent="-400050">
              <a:lnSpc>
                <a:spcPct val="70000"/>
              </a:lnSpc>
              <a:spcAft>
                <a:spcPts val="800"/>
              </a:spcAft>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Agree with client to undertake needs assessment</a:t>
            </a:r>
          </a:p>
          <a:p>
            <a:pPr marL="400050" indent="-400050">
              <a:lnSpc>
                <a:spcPct val="70000"/>
              </a:lnSpc>
              <a:spcAft>
                <a:spcPts val="800"/>
              </a:spcAft>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Meet with client and document assessment details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400050" lvl="0" indent="-400050">
              <a:lnSpc>
                <a:spcPct val="70000"/>
              </a:lnSpc>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Meet with family/support network to gather and discuss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400050" lvl="0" indent="-400050">
              <a:lnSpc>
                <a:spcPct val="70000"/>
              </a:lnSpc>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Discuss with wider Multi Disciplinary Team (MDT)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400050" lvl="0" indent="-400050">
              <a:lnSpc>
                <a:spcPct val="70000"/>
              </a:lnSpc>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Identify required resources, including financial aspects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400050" lvl="0" indent="-400050">
              <a:lnSpc>
                <a:spcPct val="70000"/>
              </a:lnSpc>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Discuss and agree support package with client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400050" lvl="0" indent="-400050">
              <a:lnSpc>
                <a:spcPct val="70000"/>
              </a:lnSpc>
              <a:spcAft>
                <a:spcPts val="800"/>
              </a:spcAft>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Implement support package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26751634"/>
      </p:ext>
    </p:extLst>
  </p:cSld>
  <p:clrMapOvr>
    <a:masterClrMapping/>
  </p:clrMapOvr>
</p:sld>
</file>

<file path=ppt/theme/theme1.xml><?xml version="1.0" encoding="utf-8"?>
<a:theme xmlns:a="http://schemas.openxmlformats.org/drawingml/2006/main" name="2">
  <a:themeElements>
    <a:clrScheme name="Custom 4">
      <a:dk1>
        <a:srgbClr val="3B414A"/>
      </a:dk1>
      <a:lt1>
        <a:srgbClr val="FFFFFF"/>
      </a:lt1>
      <a:dk2>
        <a:srgbClr val="1DA8DE"/>
      </a:dk2>
      <a:lt2>
        <a:srgbClr val="E7E8EF"/>
      </a:lt2>
      <a:accent1>
        <a:srgbClr val="202060"/>
      </a:accent1>
      <a:accent2>
        <a:srgbClr val="1DA8DE"/>
      </a:accent2>
      <a:accent3>
        <a:srgbClr val="8170AD"/>
      </a:accent3>
      <a:accent4>
        <a:srgbClr val="F3BC41"/>
      </a:accent4>
      <a:accent5>
        <a:srgbClr val="6AC5E8"/>
      </a:accent5>
      <a:accent6>
        <a:srgbClr val="A5C249"/>
      </a:accent6>
      <a:hlink>
        <a:srgbClr val="EB4C59"/>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54152</TotalTime>
  <Words>1278</Words>
  <Application>Microsoft Office PowerPoint</Application>
  <PresentationFormat>Breedbeeld</PresentationFormat>
  <Paragraphs>128</Paragraphs>
  <Slides>12</Slides>
  <Notes>12</Notes>
  <HiddenSlides>0</HiddenSlides>
  <MMClips>0</MMClips>
  <ScaleCrop>false</ScaleCrop>
  <HeadingPairs>
    <vt:vector size="6" baseType="variant">
      <vt:variant>
        <vt:lpstr>Gebruikte lettertypen</vt:lpstr>
      </vt:variant>
      <vt:variant>
        <vt:i4>13</vt:i4>
      </vt:variant>
      <vt:variant>
        <vt:lpstr>Thema</vt:lpstr>
      </vt:variant>
      <vt:variant>
        <vt:i4>3</vt:i4>
      </vt:variant>
      <vt:variant>
        <vt:lpstr>Diatitels</vt:lpstr>
      </vt:variant>
      <vt:variant>
        <vt:i4>12</vt:i4>
      </vt:variant>
    </vt:vector>
  </HeadingPairs>
  <TitlesOfParts>
    <vt:vector size="28" baseType="lpstr">
      <vt:lpstr>Arial</vt:lpstr>
      <vt:lpstr>Calibri</vt:lpstr>
      <vt:lpstr>Calibri-Bold</vt:lpstr>
      <vt:lpstr>Cambria-Bold</vt:lpstr>
      <vt:lpstr>Fira Sans Extra Condensed Medium</vt:lpstr>
      <vt:lpstr>Helvetica Neue</vt:lpstr>
      <vt:lpstr>Poppins</vt:lpstr>
      <vt:lpstr>Roboto</vt:lpstr>
      <vt:lpstr>Times New Roman</vt:lpstr>
      <vt:lpstr>Trebuchet MS</vt:lpstr>
      <vt:lpstr>Verdana</vt:lpstr>
      <vt:lpstr>Wingdings</vt:lpstr>
      <vt:lpstr>Zilla Slab</vt:lpstr>
      <vt:lpstr>2</vt:lpstr>
      <vt:lpstr>Text slide - plain</vt:lpstr>
      <vt:lpstr>1_Text slide - plain</vt:lpstr>
      <vt:lpstr> Social Care Future Directions</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dc:title>
  <dc:creator>Septhania Rosandi</dc:creator>
  <cp:lastModifiedBy>William Goossen</cp:lastModifiedBy>
  <cp:revision>3137</cp:revision>
  <dcterms:created xsi:type="dcterms:W3CDTF">2019-02-21T16:21:51Z</dcterms:created>
  <dcterms:modified xsi:type="dcterms:W3CDTF">2022-09-07T13:27:50Z</dcterms:modified>
</cp:coreProperties>
</file>