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6858000" cx="12192000"/>
  <p:notesSz cx="6858000" cy="9144000"/>
  <p:embeddedFontLst>
    <p:embeddedFont>
      <p:font typeface="Mulish"/>
      <p:regular r:id="rId26"/>
      <p:bold r:id="rId27"/>
      <p:italic r:id="rId28"/>
      <p:boldItalic r:id="rId29"/>
    </p:embeddedFont>
    <p:embeddedFont>
      <p:font typeface="Mulish SemiBold"/>
      <p:regular r:id="rId30"/>
      <p:bold r:id="rId31"/>
      <p:italic r:id="rId32"/>
      <p:boldItalic r:id="rId33"/>
    </p:embeddedFont>
    <p:embeddedFont>
      <p:font typeface="Mulish Light"/>
      <p:regular r:id="rId34"/>
      <p:bold r:id="rId35"/>
      <p:italic r:id="rId36"/>
      <p:boldItalic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72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7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72" orient="horz"/>
        <p:guide pos="7106"/>
        <p:guide pos="3748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ulish-regular.fntdata"/><Relationship Id="rId25" Type="http://schemas.openxmlformats.org/officeDocument/2006/relationships/slide" Target="slides/slide20.xml"/><Relationship Id="rId28" Type="http://schemas.openxmlformats.org/officeDocument/2006/relationships/font" Target="fonts/Mulish-italic.fntdata"/><Relationship Id="rId27" Type="http://schemas.openxmlformats.org/officeDocument/2006/relationships/font" Target="fonts/Mulish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Mulish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MulishSemiBold-bold.fntdata"/><Relationship Id="rId30" Type="http://schemas.openxmlformats.org/officeDocument/2006/relationships/font" Target="fonts/MulishSemiBold-regular.fntdata"/><Relationship Id="rId11" Type="http://schemas.openxmlformats.org/officeDocument/2006/relationships/slide" Target="slides/slide6.xml"/><Relationship Id="rId33" Type="http://schemas.openxmlformats.org/officeDocument/2006/relationships/font" Target="fonts/MulishSemiBold-boldItalic.fntdata"/><Relationship Id="rId10" Type="http://schemas.openxmlformats.org/officeDocument/2006/relationships/slide" Target="slides/slide5.xml"/><Relationship Id="rId32" Type="http://schemas.openxmlformats.org/officeDocument/2006/relationships/font" Target="fonts/MulishSemiBold-italic.fntdata"/><Relationship Id="rId13" Type="http://schemas.openxmlformats.org/officeDocument/2006/relationships/slide" Target="slides/slide8.xml"/><Relationship Id="rId35" Type="http://schemas.openxmlformats.org/officeDocument/2006/relationships/font" Target="fonts/MulishLight-bold.fntdata"/><Relationship Id="rId12" Type="http://schemas.openxmlformats.org/officeDocument/2006/relationships/slide" Target="slides/slide7.xml"/><Relationship Id="rId34" Type="http://schemas.openxmlformats.org/officeDocument/2006/relationships/font" Target="fonts/MulishLight-regular.fntdata"/><Relationship Id="rId15" Type="http://schemas.openxmlformats.org/officeDocument/2006/relationships/slide" Target="slides/slide10.xml"/><Relationship Id="rId37" Type="http://schemas.openxmlformats.org/officeDocument/2006/relationships/font" Target="fonts/MulishLight-boldItalic.fntdata"/><Relationship Id="rId14" Type="http://schemas.openxmlformats.org/officeDocument/2006/relationships/slide" Target="slides/slide9.xml"/><Relationship Id="rId36" Type="http://schemas.openxmlformats.org/officeDocument/2006/relationships/font" Target="fonts/MulishLight-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CA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8" name="Google Shape;9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1e07efcd28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CA">
                <a:latin typeface="Arial"/>
                <a:ea typeface="Arial"/>
                <a:cs typeface="Arial"/>
                <a:sym typeface="Arial"/>
              </a:rPr>
              <a:t>Restoration concepts containing material originated in 2002 and do not appear to have come from Read codes.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11e07efcd28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20b2432c05_0_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120b2432c05_0_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20b2432c05_0_1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CA">
                <a:latin typeface="Arial"/>
                <a:ea typeface="Arial"/>
                <a:cs typeface="Arial"/>
                <a:sym typeface="Arial"/>
              </a:rPr>
              <a:t>Restoration concepts containing material originated in 2002 and do not appear to have come from Read codes.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g120b2432c05_0_1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20b2432c05_0_1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20b2432c05_0_1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120b2432c05_0_17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120b2432c05_0_17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120b2432c05_0_17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120b2432c05_0_17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120b2432c05_0_1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120b2432c05_0_1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g120b2432c05_0_18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20b2432c05_0_1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120b2432c05_0_1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g120b2432c05_0_19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120b2432c05_0_1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120b2432c05_0_1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0" name="Google Shape;270;g120b2432c05_0_19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20b2432c05_0_20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120b2432c05_0_20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g120b2432c05_0_20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p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20b2432c0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CA">
                <a:latin typeface="Arial"/>
                <a:ea typeface="Arial"/>
                <a:cs typeface="Arial"/>
                <a:sym typeface="Arial"/>
              </a:rPr>
              <a:t>SLAs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g120b2432c05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2" name="Google Shape;29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CA">
                <a:latin typeface="Arial"/>
                <a:ea typeface="Arial"/>
                <a:cs typeface="Arial"/>
                <a:sym typeface="Arial"/>
              </a:rPr>
              <a:t>SLAs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CA">
                <a:latin typeface="Arial"/>
                <a:ea typeface="Arial"/>
                <a:cs typeface="Arial"/>
                <a:sym typeface="Arial"/>
              </a:rPr>
              <a:t>Qs last time around where tooth structure sat in the anatomy </a:t>
            </a:r>
            <a:r>
              <a:rPr lang="en-CA">
                <a:latin typeface="Arial"/>
                <a:ea typeface="Arial"/>
                <a:cs typeface="Arial"/>
                <a:sym typeface="Arial"/>
              </a:rPr>
              <a:t>hierarchy</a:t>
            </a:r>
            <a:r>
              <a:rPr lang="en-CA">
                <a:latin typeface="Arial"/>
                <a:ea typeface="Arial"/>
                <a:cs typeface="Arial"/>
                <a:sym typeface="Arial"/>
              </a:rPr>
              <a:t> in relation to alveolar process.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2" name="Google Shape;13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19efe4c731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CA">
                <a:latin typeface="Arial"/>
                <a:ea typeface="Arial"/>
                <a:cs typeface="Arial"/>
                <a:sym typeface="Arial"/>
              </a:rPr>
              <a:t>Currently tooth structure is not a subtype of dental arch.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latin typeface="Arial"/>
                <a:ea typeface="Arial"/>
                <a:cs typeface="Arial"/>
                <a:sym typeface="Arial"/>
              </a:rPr>
              <a:t>Moving tooth structure to be a subtype of dental arch structure would bring in quite a few errors: a tooth disorder shouldn’t be a type of disorder of teeth AND a tooth disorder is NOT a disorder of the </a:t>
            </a:r>
            <a:r>
              <a:rPr lang="en-CA">
                <a:latin typeface="Mulish"/>
                <a:ea typeface="Mulish"/>
                <a:cs typeface="Mulish"/>
                <a:sym typeface="Mulish"/>
              </a:rPr>
              <a:t>composite structure of the natural teeth and alveolar bone.</a:t>
            </a:r>
            <a:endParaRPr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38" name="Google Shape;138;g119efe4c731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19efe4c731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119efe4c731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20b2432c05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en-CA">
                <a:latin typeface="Arial"/>
                <a:ea typeface="Arial"/>
                <a:cs typeface="Arial"/>
                <a:sym typeface="Arial"/>
              </a:rPr>
              <a:t>Qs last time around where tooth structure sat in the anatomy hierarchy in relation to alveolar process.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120b2432c05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0b2432c05_0_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20b2432c05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120b2432c05_0_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7_Custom Layout">
  <p:cSld name="17_Custom Layou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>
            <p:ph idx="2" type="pic"/>
          </p:nvPr>
        </p:nvSpPr>
        <p:spPr>
          <a:xfrm>
            <a:off x="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2"/>
          <p:cNvSpPr/>
          <p:nvPr>
            <p:ph idx="3" type="pic"/>
          </p:nvPr>
        </p:nvSpPr>
        <p:spPr>
          <a:xfrm>
            <a:off x="406400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9" name="Google Shape;19;p2"/>
          <p:cNvSpPr/>
          <p:nvPr>
            <p:ph idx="4" type="pic"/>
          </p:nvPr>
        </p:nvSpPr>
        <p:spPr>
          <a:xfrm>
            <a:off x="812800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0" name="Google Shape;20;p2"/>
          <p:cNvSpPr/>
          <p:nvPr>
            <p:ph idx="5" type="pic"/>
          </p:nvPr>
        </p:nvSpPr>
        <p:spPr>
          <a:xfrm>
            <a:off x="0" y="2286000"/>
            <a:ext cx="62738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1" name="Google Shape;21;p2"/>
          <p:cNvSpPr/>
          <p:nvPr>
            <p:ph idx="6" type="pic"/>
          </p:nvPr>
        </p:nvSpPr>
        <p:spPr>
          <a:xfrm>
            <a:off x="-1" y="4572000"/>
            <a:ext cx="6805204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2" name="Google Shape;22;p2"/>
          <p:cNvSpPr/>
          <p:nvPr>
            <p:ph idx="7" type="pic"/>
          </p:nvPr>
        </p:nvSpPr>
        <p:spPr>
          <a:xfrm>
            <a:off x="6805204" y="4572000"/>
            <a:ext cx="5386797" cy="2286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4_Title Slide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1"/>
          <p:cNvSpPr/>
          <p:nvPr>
            <p:ph idx="2" type="pic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5" name="Google Shape;75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3" type="body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4_Title Slide 2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2"/>
          <p:cNvSpPr/>
          <p:nvPr>
            <p:ph idx="2" type="pic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81" name="Google Shape;81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2"/>
          <p:cNvSpPr txBox="1"/>
          <p:nvPr>
            <p:ph idx="1" type="body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3" type="body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Full Text Green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3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3"/>
          <p:cNvSpPr txBox="1"/>
          <p:nvPr>
            <p:ph idx="1" type="body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13"/>
          <p:cNvSpPr txBox="1"/>
          <p:nvPr>
            <p:ph idx="2" type="body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60925" lIns="121900" spcFirstLastPara="1" rIns="121900" wrap="square" tIns="60925">
            <a:normAutofit/>
          </a:bodyPr>
          <a:lstStyle>
            <a:lvl1pPr lv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4"/>
          <p:cNvSpPr txBox="1"/>
          <p:nvPr>
            <p:ph idx="1" type="subTitle"/>
          </p:nvPr>
        </p:nvSpPr>
        <p:spPr>
          <a:xfrm>
            <a:off x="1524000" y="3602037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60925" lIns="121900" spcFirstLastPara="1" rIns="121900" wrap="square" tIns="60925">
            <a:normAutofit/>
          </a:bodyPr>
          <a:lstStyle>
            <a:lvl1pPr lv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rtl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93" name="Google Shape;93;p14"/>
          <p:cNvSpPr txBox="1"/>
          <p:nvPr>
            <p:ph idx="10" type="dt"/>
          </p:nvPr>
        </p:nvSpPr>
        <p:spPr>
          <a:xfrm>
            <a:off x="838200" y="635635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Char char="●"/>
              <a:defRPr sz="19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○"/>
              <a:defRPr sz="19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■"/>
              <a:defRPr sz="19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●"/>
              <a:defRPr sz="19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○"/>
              <a:defRPr sz="19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■"/>
              <a:defRPr sz="19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●"/>
              <a:defRPr sz="19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○"/>
              <a:defRPr sz="19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■"/>
              <a:defRPr sz="1900"/>
            </a:lvl9pPr>
          </a:lstStyle>
          <a:p/>
        </p:txBody>
      </p:sp>
      <p:sp>
        <p:nvSpPr>
          <p:cNvPr id="94" name="Google Shape;94;p14"/>
          <p:cNvSpPr txBox="1"/>
          <p:nvPr>
            <p:ph idx="11" type="ftr"/>
          </p:nvPr>
        </p:nvSpPr>
        <p:spPr>
          <a:xfrm>
            <a:off x="4038600" y="6356351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2400"/>
              <a:buChar char="●"/>
              <a:defRPr sz="19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○"/>
              <a:defRPr sz="19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■"/>
              <a:defRPr sz="19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●"/>
              <a:defRPr sz="19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○"/>
              <a:defRPr sz="19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■"/>
              <a:defRPr sz="19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●"/>
              <a:defRPr sz="19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○"/>
              <a:defRPr sz="19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2400"/>
              <a:buChar char="■"/>
              <a:defRPr sz="1900"/>
            </a:lvl9pPr>
          </a:lstStyle>
          <a:p/>
        </p:txBody>
      </p:sp>
      <p:sp>
        <p:nvSpPr>
          <p:cNvPr id="95" name="Google Shape;95;p14"/>
          <p:cNvSpPr txBox="1"/>
          <p:nvPr>
            <p:ph idx="12" type="sldNum"/>
          </p:nvPr>
        </p:nvSpPr>
        <p:spPr>
          <a:xfrm>
            <a:off x="8610600" y="6356351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0925" lIns="121900" spcFirstLastPara="1" rIns="121900" wrap="square" tIns="60925">
            <a:no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900"/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900"/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900"/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900"/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900"/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900"/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900"/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900"/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sz="19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/2 Image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/>
          <p:nvPr>
            <p:ph idx="2" type="pic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26" name="Google Shape;26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/>
          <p:nvPr>
            <p:ph idx="1" type="body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3" type="body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One Third Image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4"/>
          <p:cNvSpPr/>
          <p:nvPr>
            <p:ph idx="2" type="pic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/>
          <p:nvPr>
            <p:ph idx="1" type="body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3" type="body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Full Text - Blue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5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" name="Google Shape;3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/>
          <p:nvPr>
            <p:ph idx="1" type="body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2" type="body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Full Text - Yellow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6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" name="Google Shape;44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5" name="Google Shape;45;p6"/>
          <p:cNvSpPr txBox="1"/>
          <p:nvPr>
            <p:ph idx="1" type="body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2" type="body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Full Text Purple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7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" name="Google Shape;50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7"/>
          <p:cNvSpPr txBox="1"/>
          <p:nvPr>
            <p:ph idx="1" type="body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2" type="body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Promo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graphical user interface&#10;&#10;Description automatically generated" id="54" name="Google Shape;54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66444" y="170898"/>
            <a:ext cx="11475556" cy="6516203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8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8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" name="Google Shape;5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38781" y="3454462"/>
            <a:ext cx="3080873" cy="30080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2" type="body"/>
          </p:nvPr>
        </p:nvSpPr>
        <p:spPr>
          <a:xfrm>
            <a:off x="603273" y="980751"/>
            <a:ext cx="3080873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 Text">
  <p:cSld name="Closing Slid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11189586" y="0"/>
            <a:ext cx="863600" cy="67056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9"/>
          <p:cNvSpPr/>
          <p:nvPr>
            <p:ph idx="2" type="pic"/>
          </p:nvPr>
        </p:nvSpPr>
        <p:spPr>
          <a:xfrm>
            <a:off x="-1" y="0"/>
            <a:ext cx="12192001" cy="6098533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63" name="Google Shape;63;p9"/>
          <p:cNvSpPr txBox="1"/>
          <p:nvPr/>
        </p:nvSpPr>
        <p:spPr>
          <a:xfrm>
            <a:off x="291214" y="6416222"/>
            <a:ext cx="3134700" cy="2461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CA" sz="1000" u="none" cap="none" strike="noStrike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April 2022 Business Meetings</a:t>
            </a:r>
            <a:endParaRPr b="0" i="0" sz="1000" u="none" cap="none" strike="noStrik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64" name="Google Shape;64;p9"/>
          <p:cNvSpPr/>
          <p:nvPr/>
        </p:nvSpPr>
        <p:spPr>
          <a:xfrm rot="5400000">
            <a:off x="4004420" y="5171312"/>
            <a:ext cx="3600" cy="2736000"/>
          </a:xfrm>
          <a:prstGeom prst="rect">
            <a:avLst/>
          </a:prstGeom>
          <a:solidFill>
            <a:schemeClr val="accent1">
              <a:alpha val="49411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000" u="none" cap="none" strike="noStrik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65" name="Google Shape;65;p9"/>
          <p:cNvSpPr txBox="1"/>
          <p:nvPr/>
        </p:nvSpPr>
        <p:spPr>
          <a:xfrm>
            <a:off x="5679022" y="6416202"/>
            <a:ext cx="757581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CA" sz="1000" u="none" cap="none" strike="noStrike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snomedexpo.org  |   linkedin.com/company/ihtsdo   |   twitter.com/snomedct   |   youtube.com/c/ihtsdoorg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/3 Image Yellow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0"/>
          <p:cNvSpPr/>
          <p:nvPr>
            <p:ph idx="2" type="pic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69" name="Google Shape;69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3" type="body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 rot="-5400000">
            <a:off x="10215800" y="4865565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CA" sz="1100" u="none" cap="none" strike="noStrike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April 2022 Business Meetings</a:t>
            </a:r>
            <a:endParaRPr b="0" i="0" sz="1100" u="none" cap="none" strike="noStrike">
              <a:solidFill>
                <a:srgbClr val="434A55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11783150" y="1243066"/>
            <a:ext cx="3600" cy="3134700"/>
          </a:xfrm>
          <a:prstGeom prst="rect">
            <a:avLst/>
          </a:prstGeom>
          <a:solidFill>
            <a:srgbClr val="B2B7B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pic>
        <p:nvPicPr>
          <p:cNvPr id="14" name="Google Shape;14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-1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1"/>
          <p:cNvSpPr txBox="1"/>
          <p:nvPr/>
        </p:nvSpPr>
        <p:spPr>
          <a:xfrm>
            <a:off x="11587566" y="2272998"/>
            <a:ext cx="416448" cy="42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b="0" i="0" lang="en-CA" sz="1400" u="none" cap="none" strike="noStrike">
                <a:solidFill>
                  <a:schemeClr val="dk1"/>
                </a:solidFill>
                <a:latin typeface="Mulish Light"/>
                <a:ea typeface="Mulish Light"/>
                <a:cs typeface="Mulish Light"/>
                <a:sym typeface="Mulish Light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Relationship Id="rId4" Type="http://schemas.openxmlformats.org/officeDocument/2006/relationships/image" Target="../media/image4.jpg"/><Relationship Id="rId9" Type="http://schemas.openxmlformats.org/officeDocument/2006/relationships/image" Target="../media/image5.png"/><Relationship Id="rId5" Type="http://schemas.openxmlformats.org/officeDocument/2006/relationships/image" Target="../media/image8.jpg"/><Relationship Id="rId6" Type="http://schemas.openxmlformats.org/officeDocument/2006/relationships/image" Target="../media/image2.jpg"/><Relationship Id="rId7" Type="http://schemas.openxmlformats.org/officeDocument/2006/relationships/image" Target="../media/image9.jpg"/><Relationship Id="rId8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3.jpg"/><Relationship Id="rId4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snomed.info/id/70925003" TargetMode="External"/><Relationship Id="rId4" Type="http://schemas.openxmlformats.org/officeDocument/2006/relationships/hyperlink" Target="http://snomed.info/id/91609006" TargetMode="External"/><Relationship Id="rId5" Type="http://schemas.openxmlformats.org/officeDocument/2006/relationships/hyperlink" Target="http://snomed.info/id/4335006" TargetMode="External"/><Relationship Id="rId6" Type="http://schemas.openxmlformats.org/officeDocument/2006/relationships/hyperlink" Target="http://snomed.info/id/48077000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outdoor, water, old, traveling&#10;&#10;Description automatically generated" id="100" name="Google Shape;100;p15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4000" y="0"/>
            <a:ext cx="4064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sky, outdoor, water, building&#10;&#10;Description automatically generated" id="101" name="Google Shape;101;p15"/>
          <p:cNvPicPr preferRelativeResize="0"/>
          <p:nvPr>
            <p:ph idx="7" type="pic"/>
          </p:nvPr>
        </p:nvPicPr>
        <p:blipFill rotWithShape="1">
          <a:blip r:embed="rId4">
            <a:alphaModFix/>
          </a:blip>
          <a:srcRect b="12275" l="0" r="0" t="12275"/>
          <a:stretch/>
        </p:blipFill>
        <p:spPr>
          <a:xfrm>
            <a:off x="6805613" y="4572000"/>
            <a:ext cx="5386387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>
            <p:ph idx="5" type="pic"/>
          </p:nvPr>
        </p:nvPicPr>
        <p:blipFill rotWithShape="1">
          <a:blip r:embed="rId5">
            <a:alphaModFix/>
          </a:blip>
          <a:srcRect b="8473" l="1406" r="-1406" t="26749"/>
          <a:stretch/>
        </p:blipFill>
        <p:spPr>
          <a:xfrm>
            <a:off x="0" y="2286000"/>
            <a:ext cx="62738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swimming, ocean floor&#10;&#10;Description automatically generated" id="103" name="Google Shape;103;p15"/>
          <p:cNvPicPr preferRelativeResize="0"/>
          <p:nvPr>
            <p:ph idx="4" type="pic"/>
          </p:nvPr>
        </p:nvPicPr>
        <p:blipFill rotWithShape="1">
          <a:blip r:embed="rId6">
            <a:alphaModFix/>
          </a:blip>
          <a:srcRect b="4209" l="0" r="0" t="4210"/>
          <a:stretch/>
        </p:blipFill>
        <p:spPr>
          <a:xfrm>
            <a:off x="8128000" y="0"/>
            <a:ext cx="4064000" cy="228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5"/>
          <p:cNvPicPr preferRelativeResize="0"/>
          <p:nvPr>
            <p:ph idx="6" type="pic"/>
          </p:nvPr>
        </p:nvPicPr>
        <p:blipFill rotWithShape="1">
          <a:blip r:embed="rId7">
            <a:alphaModFix/>
          </a:blip>
          <a:srcRect b="17080" l="0" r="0" t="17082"/>
          <a:stretch/>
        </p:blipFill>
        <p:spPr>
          <a:xfrm>
            <a:off x="0" y="4572000"/>
            <a:ext cx="6805613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5"/>
          <p:cNvSpPr/>
          <p:nvPr/>
        </p:nvSpPr>
        <p:spPr>
          <a:xfrm>
            <a:off x="-1" y="4572000"/>
            <a:ext cx="6805084" cy="2286000"/>
          </a:xfrm>
          <a:prstGeom prst="rect">
            <a:avLst/>
          </a:prstGeom>
          <a:solidFill>
            <a:schemeClr val="accent1">
              <a:alpha val="6941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"/>
              <a:buFont typeface="Arial"/>
              <a:buNone/>
            </a:pPr>
            <a:r>
              <a:t/>
            </a:r>
            <a:endParaRPr b="0" i="0" sz="135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5"/>
          <p:cNvSpPr/>
          <p:nvPr/>
        </p:nvSpPr>
        <p:spPr>
          <a:xfrm>
            <a:off x="8128000" y="0"/>
            <a:ext cx="4064000" cy="2040467"/>
          </a:xfrm>
          <a:prstGeom prst="rect">
            <a:avLst/>
          </a:prstGeom>
          <a:solidFill>
            <a:schemeClr val="accent1">
              <a:alpha val="6941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"/>
              <a:buFont typeface="Arial"/>
              <a:buNone/>
            </a:pPr>
            <a:r>
              <a:t/>
            </a:r>
            <a:endParaRPr b="0" i="0" sz="135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5"/>
          <p:cNvSpPr/>
          <p:nvPr/>
        </p:nvSpPr>
        <p:spPr>
          <a:xfrm>
            <a:off x="6051552" y="1949451"/>
            <a:ext cx="6140449" cy="29591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44500" sx="102000" rotWithShape="0" algn="ctr" sy="102000">
              <a:srgbClr val="000000">
                <a:alpha val="53333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"/>
              <a:buFont typeface="Arial"/>
              <a:buNone/>
            </a:pPr>
            <a:r>
              <a:t/>
            </a:r>
            <a:endParaRPr b="0" i="0" sz="135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5"/>
          <p:cNvSpPr txBox="1"/>
          <p:nvPr/>
        </p:nvSpPr>
        <p:spPr>
          <a:xfrm>
            <a:off x="6582834" y="2591509"/>
            <a:ext cx="50778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CA" sz="3200">
                <a:solidFill>
                  <a:schemeClr val="accent1"/>
                </a:solidFill>
                <a:latin typeface="Mulish"/>
                <a:ea typeface="Mulish"/>
                <a:cs typeface="Mulish"/>
                <a:sym typeface="Mulish"/>
              </a:rPr>
              <a:t>Dentistry CRG Meeting</a:t>
            </a:r>
            <a:endParaRPr b="0" i="0" sz="3200" u="none" cap="none" strike="noStrike">
              <a:solidFill>
                <a:schemeClr val="accen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9" name="Google Shape;109;p15"/>
          <p:cNvSpPr txBox="1"/>
          <p:nvPr/>
        </p:nvSpPr>
        <p:spPr>
          <a:xfrm>
            <a:off x="6582834" y="3850218"/>
            <a:ext cx="5202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CA" sz="1800">
                <a:solidFill>
                  <a:srgbClr val="7F7F7F"/>
                </a:solidFill>
                <a:latin typeface="Mulish"/>
                <a:ea typeface="Mulish"/>
                <a:cs typeface="Mulish"/>
                <a:sym typeface="Mulish"/>
              </a:rPr>
              <a:t>4th April 2022</a:t>
            </a:r>
            <a:endParaRPr b="0" i="0" sz="1800" u="none" cap="none" strike="noStrike">
              <a:solidFill>
                <a:srgbClr val="7F7F7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0" name="Google Shape;110;p15"/>
          <p:cNvSpPr txBox="1"/>
          <p:nvPr/>
        </p:nvSpPr>
        <p:spPr>
          <a:xfrm>
            <a:off x="8442734" y="561282"/>
            <a:ext cx="3434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CA" sz="3600" u="none" cap="none" strike="noStrike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London, UK</a:t>
            </a:r>
            <a:endParaRPr b="1" i="0" sz="3600" u="none" cap="none" strike="noStrike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111" name="Google Shape;111;p15"/>
          <p:cNvPicPr preferRelativeResize="0"/>
          <p:nvPr>
            <p:ph idx="2" type="pic"/>
          </p:nvPr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0" y="0"/>
            <a:ext cx="4064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5"/>
          <p:cNvSpPr/>
          <p:nvPr/>
        </p:nvSpPr>
        <p:spPr>
          <a:xfrm>
            <a:off x="529" y="76200"/>
            <a:ext cx="4063500" cy="2286000"/>
          </a:xfrm>
          <a:prstGeom prst="rect">
            <a:avLst/>
          </a:prstGeom>
          <a:solidFill>
            <a:schemeClr val="accent1">
              <a:alpha val="69411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1"/>
              <a:buFont typeface="Arial"/>
              <a:buNone/>
            </a:pPr>
            <a:r>
              <a:t/>
            </a:r>
            <a:endParaRPr b="0" i="0" sz="1351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3" name="Google Shape;113;p1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41497" y="407676"/>
            <a:ext cx="3069901" cy="136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5"/>
          <p:cNvSpPr txBox="1"/>
          <p:nvPr/>
        </p:nvSpPr>
        <p:spPr>
          <a:xfrm>
            <a:off x="276090" y="6383375"/>
            <a:ext cx="7575819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0" lang="en-CA" sz="1000" u="none" cap="none" strike="noStrike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snomedexpo.org  |   linkedin.com/company/ihtsdo   |   twitter.com/snomedct   |   youtube.com/c/ihtsdoorg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15"/>
          <p:cNvSpPr txBox="1"/>
          <p:nvPr/>
        </p:nvSpPr>
        <p:spPr>
          <a:xfrm>
            <a:off x="6582834" y="4383618"/>
            <a:ext cx="5202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7F7F7F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4"/>
          <p:cNvSpPr txBox="1"/>
          <p:nvPr>
            <p:ph idx="1" type="body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Procedure </a:t>
            </a:r>
            <a:r>
              <a:rPr lang="en-CA" sz="2100"/>
              <a:t>- 712471003 |Restorative dental procedure on tooth (procedure)|</a:t>
            </a:r>
            <a:endParaRPr sz="2100"/>
          </a:p>
        </p:txBody>
      </p:sp>
      <p:sp>
        <p:nvSpPr>
          <p:cNvPr id="172" name="Google Shape;172;p24"/>
          <p:cNvSpPr txBox="1"/>
          <p:nvPr>
            <p:ph idx="2" type="body"/>
          </p:nvPr>
        </p:nvSpPr>
        <p:spPr>
          <a:xfrm>
            <a:off x="359938" y="1001188"/>
            <a:ext cx="104631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CA"/>
              <a:t>Possible solutions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t/>
            </a:r>
            <a:endParaRPr sz="2300"/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-CA" sz="2300"/>
              <a:t>Inactivate </a:t>
            </a:r>
            <a:r>
              <a:rPr lang="en-CA" sz="2300">
                <a:latin typeface="Mulish SemiBold"/>
                <a:ea typeface="Mulish SemiBold"/>
                <a:cs typeface="Mulish SemiBold"/>
                <a:sym typeface="Mulish SemiBold"/>
              </a:rPr>
              <a:t>712471003 |Restorative dental procedure on tooth (procedure)| and use 173307000 |Restoration of tooth (procedure)| instead.</a:t>
            </a:r>
            <a:endParaRPr sz="2300"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-CA" sz="2300">
                <a:latin typeface="Mulish SemiBold"/>
                <a:ea typeface="Mulish SemiBold"/>
                <a:cs typeface="Mulish SemiBold"/>
                <a:sym typeface="Mulish SemiBold"/>
              </a:rPr>
              <a:t>Where concepts are unclear e.g. 42937000 |Restoration, crown, single (procedure)| these will be replaced e.g. ‘Restoration of tooth using dental crown’.</a:t>
            </a:r>
            <a:endParaRPr sz="2300"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Font typeface="Mulish SemiBold"/>
              <a:buAutoNum type="arabicPeriod"/>
            </a:pPr>
            <a:r>
              <a:rPr lang="en-CA" sz="2300">
                <a:latin typeface="Mulish SemiBold"/>
                <a:ea typeface="Mulish SemiBold"/>
                <a:cs typeface="Mulish SemiBold"/>
                <a:sym typeface="Mulish SemiBold"/>
              </a:rPr>
              <a:t>Review of all synonyms.</a:t>
            </a:r>
            <a:endParaRPr sz="2300"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-CA" sz="2300">
                <a:solidFill>
                  <a:srgbClr val="FF0000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Replace all types of material? E.g. 44764005 |Crown, porcelain fused to noble metal (procedure)| replaced by </a:t>
            </a:r>
            <a:r>
              <a:rPr b="1" lang="en-CA" sz="2300">
                <a:solidFill>
                  <a:srgbClr val="FF0000"/>
                </a:solidFill>
                <a:highlight>
                  <a:srgbClr val="FFFFFF"/>
                </a:highlight>
              </a:rPr>
              <a:t>Restoration of tooth using porcelain fused to noble metal dental crown (procedure)</a:t>
            </a:r>
            <a:r>
              <a:rPr lang="en-CA" sz="2300">
                <a:solidFill>
                  <a:srgbClr val="FF0000"/>
                </a:solidFill>
                <a:highlight>
                  <a:srgbClr val="FFFFFF"/>
                </a:highlight>
              </a:rPr>
              <a:t> OR replace by general concept </a:t>
            </a:r>
            <a:r>
              <a:rPr b="1" lang="en-CA" sz="2300">
                <a:solidFill>
                  <a:srgbClr val="FF0000"/>
                </a:solidFill>
                <a:highlight>
                  <a:srgbClr val="FFFFFF"/>
                </a:highlight>
              </a:rPr>
              <a:t>Restoration of tooth using dental crown (procedure)</a:t>
            </a:r>
            <a:endParaRPr b="1" sz="23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/>
          <p:nvPr/>
        </p:nvSpPr>
        <p:spPr>
          <a:xfrm>
            <a:off x="5026433" y="324076"/>
            <a:ext cx="21393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Restoration of tooth</a:t>
            </a:r>
            <a:endParaRPr sz="1900"/>
          </a:p>
        </p:txBody>
      </p:sp>
      <p:sp>
        <p:nvSpPr>
          <p:cNvPr id="178" name="Google Shape;178;p25"/>
          <p:cNvSpPr txBox="1"/>
          <p:nvPr/>
        </p:nvSpPr>
        <p:spPr>
          <a:xfrm>
            <a:off x="1216315" y="1262657"/>
            <a:ext cx="29097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Restoration of tooth indirect</a:t>
            </a:r>
            <a:endParaRPr sz="1900"/>
          </a:p>
        </p:txBody>
      </p:sp>
      <p:sp>
        <p:nvSpPr>
          <p:cNvPr id="179" name="Google Shape;179;p25"/>
          <p:cNvSpPr txBox="1"/>
          <p:nvPr/>
        </p:nvSpPr>
        <p:spPr>
          <a:xfrm>
            <a:off x="7901100" y="1262657"/>
            <a:ext cx="27861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Restoration of tooth  direct</a:t>
            </a:r>
            <a:endParaRPr sz="1900"/>
          </a:p>
        </p:txBody>
      </p:sp>
      <p:sp>
        <p:nvSpPr>
          <p:cNvPr id="180" name="Google Shape;180;p25"/>
          <p:cNvSpPr txBox="1"/>
          <p:nvPr/>
        </p:nvSpPr>
        <p:spPr>
          <a:xfrm>
            <a:off x="8323695" y="2156255"/>
            <a:ext cx="19407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Tooth preparation</a:t>
            </a:r>
            <a:endParaRPr sz="1900"/>
          </a:p>
        </p:txBody>
      </p:sp>
      <p:sp>
        <p:nvSpPr>
          <p:cNvPr id="181" name="Google Shape;181;p25"/>
          <p:cNvSpPr txBox="1"/>
          <p:nvPr/>
        </p:nvSpPr>
        <p:spPr>
          <a:xfrm>
            <a:off x="8084995" y="2917533"/>
            <a:ext cx="24180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Insertion of restoration</a:t>
            </a:r>
            <a:endParaRPr sz="1900"/>
          </a:p>
        </p:txBody>
      </p:sp>
      <p:grpSp>
        <p:nvGrpSpPr>
          <p:cNvPr id="182" name="Google Shape;182;p25"/>
          <p:cNvGrpSpPr/>
          <p:nvPr/>
        </p:nvGrpSpPr>
        <p:grpSpPr>
          <a:xfrm>
            <a:off x="6595744" y="3678815"/>
            <a:ext cx="5396675" cy="677100"/>
            <a:chOff x="6595747" y="3590045"/>
            <a:chExt cx="5396675" cy="677100"/>
          </a:xfrm>
        </p:grpSpPr>
        <p:sp>
          <p:nvSpPr>
            <p:cNvPr id="183" name="Google Shape;183;p25"/>
            <p:cNvSpPr txBox="1"/>
            <p:nvPr/>
          </p:nvSpPr>
          <p:spPr>
            <a:xfrm>
              <a:off x="6595747" y="3590045"/>
              <a:ext cx="2598600" cy="6771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60925" lIns="121900" spcFirstLastPara="1" rIns="121900" wrap="square" tIns="609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r>
                <a:rPr b="0" i="0" lang="en-CA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Insertion of intermediate</a:t>
              </a:r>
              <a:endParaRPr sz="1900"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r>
                <a:rPr b="0" i="0" lang="en-CA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material</a:t>
              </a:r>
              <a:endParaRPr sz="1900"/>
            </a:p>
          </p:txBody>
        </p:sp>
        <p:sp>
          <p:nvSpPr>
            <p:cNvPr id="184" name="Google Shape;184;p25"/>
            <p:cNvSpPr txBox="1"/>
            <p:nvPr/>
          </p:nvSpPr>
          <p:spPr>
            <a:xfrm>
              <a:off x="9212622" y="3590045"/>
              <a:ext cx="2779800" cy="67710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60925" lIns="121900" spcFirstLastPara="1" rIns="121900" wrap="square" tIns="609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r>
                <a:rPr b="0" i="0" lang="en-CA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Insertion of reconstructive </a:t>
              </a:r>
              <a:endParaRPr sz="1900"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r>
                <a:rPr b="0" i="0" lang="en-CA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material</a:t>
              </a:r>
              <a:endParaRPr sz="1900"/>
            </a:p>
          </p:txBody>
        </p:sp>
      </p:grpSp>
      <p:sp>
        <p:nvSpPr>
          <p:cNvPr id="185" name="Google Shape;185;p25"/>
          <p:cNvSpPr txBox="1"/>
          <p:nvPr/>
        </p:nvSpPr>
        <p:spPr>
          <a:xfrm>
            <a:off x="1700892" y="2156255"/>
            <a:ext cx="19407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Tooth preparation</a:t>
            </a:r>
            <a:endParaRPr sz="1900"/>
          </a:p>
        </p:txBody>
      </p:sp>
      <p:sp>
        <p:nvSpPr>
          <p:cNvPr id="186" name="Google Shape;186;p25"/>
          <p:cNvSpPr txBox="1"/>
          <p:nvPr/>
        </p:nvSpPr>
        <p:spPr>
          <a:xfrm>
            <a:off x="2812256" y="2782920"/>
            <a:ext cx="2331600" cy="67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Tooth reproduction</a:t>
            </a:r>
            <a:endParaRPr sz="19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(Impression/scanning)</a:t>
            </a:r>
            <a:endParaRPr sz="1900"/>
          </a:p>
        </p:txBody>
      </p:sp>
      <p:sp>
        <p:nvSpPr>
          <p:cNvPr id="187" name="Google Shape;187;p25"/>
          <p:cNvSpPr txBox="1"/>
          <p:nvPr/>
        </p:nvSpPr>
        <p:spPr>
          <a:xfrm>
            <a:off x="199741" y="2782920"/>
            <a:ext cx="2598900" cy="67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Insertion of intermediate</a:t>
            </a:r>
            <a:endParaRPr sz="19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material</a:t>
            </a:r>
            <a:endParaRPr sz="1900"/>
          </a:p>
        </p:txBody>
      </p:sp>
      <p:sp>
        <p:nvSpPr>
          <p:cNvPr id="188" name="Google Shape;188;p25"/>
          <p:cNvSpPr txBox="1"/>
          <p:nvPr/>
        </p:nvSpPr>
        <p:spPr>
          <a:xfrm>
            <a:off x="1876752" y="3682925"/>
            <a:ext cx="1588800" cy="67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Fabrication of </a:t>
            </a:r>
            <a:endParaRPr sz="19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restoration</a:t>
            </a:r>
            <a:endParaRPr sz="1900"/>
          </a:p>
        </p:txBody>
      </p:sp>
      <p:sp>
        <p:nvSpPr>
          <p:cNvPr id="189" name="Google Shape;189;p25"/>
          <p:cNvSpPr txBox="1"/>
          <p:nvPr/>
        </p:nvSpPr>
        <p:spPr>
          <a:xfrm>
            <a:off x="1980627" y="4606463"/>
            <a:ext cx="1381200" cy="677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Insertion of </a:t>
            </a:r>
            <a:endParaRPr sz="19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restoration</a:t>
            </a:r>
            <a:endParaRPr sz="1900"/>
          </a:p>
        </p:txBody>
      </p:sp>
      <p:sp>
        <p:nvSpPr>
          <p:cNvPr id="190" name="Google Shape;190;p25"/>
          <p:cNvSpPr txBox="1"/>
          <p:nvPr/>
        </p:nvSpPr>
        <p:spPr>
          <a:xfrm>
            <a:off x="5197380" y="928800"/>
            <a:ext cx="1797300" cy="4002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Restoration type</a:t>
            </a:r>
            <a:endParaRPr sz="1900"/>
          </a:p>
        </p:txBody>
      </p:sp>
      <p:sp>
        <p:nvSpPr>
          <p:cNvPr id="191" name="Google Shape;191;p25"/>
          <p:cNvSpPr txBox="1"/>
          <p:nvPr/>
        </p:nvSpPr>
        <p:spPr>
          <a:xfrm>
            <a:off x="5015877" y="1494105"/>
            <a:ext cx="2160300" cy="4002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rPr>
              <a:t>Restoration material</a:t>
            </a:r>
            <a:endParaRPr sz="1900"/>
          </a:p>
        </p:txBody>
      </p:sp>
      <p:sp>
        <p:nvSpPr>
          <p:cNvPr id="192" name="Google Shape;192;p25"/>
          <p:cNvSpPr txBox="1"/>
          <p:nvPr/>
        </p:nvSpPr>
        <p:spPr>
          <a:xfrm>
            <a:off x="5373668" y="2117769"/>
            <a:ext cx="13827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Anaesthesia</a:t>
            </a:r>
            <a:endParaRPr sz="1900"/>
          </a:p>
        </p:txBody>
      </p:sp>
      <p:sp>
        <p:nvSpPr>
          <p:cNvPr id="193" name="Google Shape;193;p25"/>
          <p:cNvSpPr txBox="1"/>
          <p:nvPr/>
        </p:nvSpPr>
        <p:spPr>
          <a:xfrm>
            <a:off x="5392052" y="2685815"/>
            <a:ext cx="1356000" cy="677100"/>
          </a:xfrm>
          <a:prstGeom prst="rect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AD47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Anaesthetic</a:t>
            </a:r>
            <a:endParaRPr sz="19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AD47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agent </a:t>
            </a:r>
            <a:endParaRPr sz="1900"/>
          </a:p>
        </p:txBody>
      </p:sp>
      <p:cxnSp>
        <p:nvCxnSpPr>
          <p:cNvPr id="194" name="Google Shape;194;p25"/>
          <p:cNvCxnSpPr>
            <a:stCxn id="177" idx="1"/>
            <a:endCxn id="178" idx="0"/>
          </p:cNvCxnSpPr>
          <p:nvPr/>
        </p:nvCxnSpPr>
        <p:spPr>
          <a:xfrm flipH="1">
            <a:off x="2671133" y="524176"/>
            <a:ext cx="2355300" cy="73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5" name="Google Shape;195;p25"/>
          <p:cNvCxnSpPr>
            <a:stCxn id="177" idx="3"/>
            <a:endCxn id="179" idx="0"/>
          </p:cNvCxnSpPr>
          <p:nvPr/>
        </p:nvCxnSpPr>
        <p:spPr>
          <a:xfrm>
            <a:off x="7165733" y="524176"/>
            <a:ext cx="2128500" cy="738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6" name="Google Shape;196;p25"/>
          <p:cNvCxnSpPr>
            <a:stCxn id="178" idx="2"/>
            <a:endCxn id="185" idx="0"/>
          </p:cNvCxnSpPr>
          <p:nvPr/>
        </p:nvCxnSpPr>
        <p:spPr>
          <a:xfrm>
            <a:off x="2671165" y="1662857"/>
            <a:ext cx="0" cy="493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97" name="Google Shape;197;p25"/>
          <p:cNvCxnSpPr>
            <a:stCxn id="185" idx="2"/>
            <a:endCxn id="187" idx="0"/>
          </p:cNvCxnSpPr>
          <p:nvPr/>
        </p:nvCxnSpPr>
        <p:spPr>
          <a:xfrm flipH="1">
            <a:off x="1499142" y="2556455"/>
            <a:ext cx="1172100" cy="226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98" name="Google Shape;198;p25"/>
          <p:cNvCxnSpPr>
            <a:stCxn id="185" idx="2"/>
            <a:endCxn id="186" idx="0"/>
          </p:cNvCxnSpPr>
          <p:nvPr/>
        </p:nvCxnSpPr>
        <p:spPr>
          <a:xfrm>
            <a:off x="2671242" y="2556455"/>
            <a:ext cx="1306800" cy="226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199" name="Google Shape;199;p25"/>
          <p:cNvCxnSpPr>
            <a:stCxn id="187" idx="2"/>
            <a:endCxn id="188" idx="0"/>
          </p:cNvCxnSpPr>
          <p:nvPr/>
        </p:nvCxnSpPr>
        <p:spPr>
          <a:xfrm>
            <a:off x="1499191" y="3460020"/>
            <a:ext cx="1172100" cy="222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00" name="Google Shape;200;p25"/>
          <p:cNvCxnSpPr>
            <a:stCxn id="186" idx="2"/>
            <a:endCxn id="188" idx="0"/>
          </p:cNvCxnSpPr>
          <p:nvPr/>
        </p:nvCxnSpPr>
        <p:spPr>
          <a:xfrm flipH="1">
            <a:off x="2671256" y="3460020"/>
            <a:ext cx="1306800" cy="222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01" name="Google Shape;201;p25"/>
          <p:cNvCxnSpPr>
            <a:stCxn id="188" idx="2"/>
            <a:endCxn id="189" idx="0"/>
          </p:cNvCxnSpPr>
          <p:nvPr/>
        </p:nvCxnSpPr>
        <p:spPr>
          <a:xfrm>
            <a:off x="2671152" y="4360025"/>
            <a:ext cx="0" cy="246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02" name="Google Shape;202;p25"/>
          <p:cNvCxnSpPr>
            <a:stCxn id="179" idx="2"/>
            <a:endCxn id="180" idx="0"/>
          </p:cNvCxnSpPr>
          <p:nvPr/>
        </p:nvCxnSpPr>
        <p:spPr>
          <a:xfrm>
            <a:off x="9294150" y="1662857"/>
            <a:ext cx="0" cy="4935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03" name="Google Shape;203;p25"/>
          <p:cNvCxnSpPr>
            <a:stCxn id="180" idx="2"/>
            <a:endCxn id="181" idx="0"/>
          </p:cNvCxnSpPr>
          <p:nvPr/>
        </p:nvCxnSpPr>
        <p:spPr>
          <a:xfrm>
            <a:off x="9294045" y="2556455"/>
            <a:ext cx="0" cy="361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04" name="Google Shape;204;p25"/>
          <p:cNvCxnSpPr>
            <a:stCxn id="181" idx="2"/>
            <a:endCxn id="183" idx="0"/>
          </p:cNvCxnSpPr>
          <p:nvPr/>
        </p:nvCxnSpPr>
        <p:spPr>
          <a:xfrm flipH="1">
            <a:off x="7895095" y="3317733"/>
            <a:ext cx="1398900" cy="361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05" name="Google Shape;205;p25"/>
          <p:cNvCxnSpPr>
            <a:stCxn id="181" idx="2"/>
            <a:endCxn id="184" idx="0"/>
          </p:cNvCxnSpPr>
          <p:nvPr/>
        </p:nvCxnSpPr>
        <p:spPr>
          <a:xfrm>
            <a:off x="9293995" y="3317733"/>
            <a:ext cx="1308600" cy="3612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206" name="Google Shape;206;p25"/>
          <p:cNvCxnSpPr>
            <a:stCxn id="178" idx="3"/>
            <a:endCxn id="190" idx="1"/>
          </p:cNvCxnSpPr>
          <p:nvPr/>
        </p:nvCxnSpPr>
        <p:spPr>
          <a:xfrm flipH="1" rot="10800000">
            <a:off x="4126015" y="1128857"/>
            <a:ext cx="1071300" cy="333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07" name="Google Shape;207;p25"/>
          <p:cNvCxnSpPr>
            <a:stCxn id="178" idx="3"/>
            <a:endCxn id="191" idx="1"/>
          </p:cNvCxnSpPr>
          <p:nvPr/>
        </p:nvCxnSpPr>
        <p:spPr>
          <a:xfrm>
            <a:off x="4126015" y="1462757"/>
            <a:ext cx="889800" cy="231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08" name="Google Shape;208;p25"/>
          <p:cNvCxnSpPr>
            <a:stCxn id="179" idx="1"/>
            <a:endCxn id="190" idx="3"/>
          </p:cNvCxnSpPr>
          <p:nvPr/>
        </p:nvCxnSpPr>
        <p:spPr>
          <a:xfrm rot="10800000">
            <a:off x="6994800" y="1128857"/>
            <a:ext cx="906300" cy="3339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09" name="Google Shape;209;p25"/>
          <p:cNvCxnSpPr>
            <a:stCxn id="179" idx="1"/>
            <a:endCxn id="191" idx="3"/>
          </p:cNvCxnSpPr>
          <p:nvPr/>
        </p:nvCxnSpPr>
        <p:spPr>
          <a:xfrm flipH="1">
            <a:off x="7176300" y="1462757"/>
            <a:ext cx="724800" cy="2313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0" name="Google Shape;210;p25"/>
          <p:cNvCxnSpPr>
            <a:stCxn id="185" idx="3"/>
            <a:endCxn id="192" idx="1"/>
          </p:cNvCxnSpPr>
          <p:nvPr/>
        </p:nvCxnSpPr>
        <p:spPr>
          <a:xfrm flipH="1" rot="10800000">
            <a:off x="3641592" y="2317955"/>
            <a:ext cx="1732200" cy="38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1" name="Google Shape;211;p25"/>
          <p:cNvCxnSpPr>
            <a:stCxn id="180" idx="1"/>
            <a:endCxn id="192" idx="3"/>
          </p:cNvCxnSpPr>
          <p:nvPr/>
        </p:nvCxnSpPr>
        <p:spPr>
          <a:xfrm rot="10800000">
            <a:off x="6756495" y="2317955"/>
            <a:ext cx="1567200" cy="38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12" name="Google Shape;212;p25"/>
          <p:cNvCxnSpPr>
            <a:stCxn id="192" idx="2"/>
            <a:endCxn id="193" idx="0"/>
          </p:cNvCxnSpPr>
          <p:nvPr/>
        </p:nvCxnSpPr>
        <p:spPr>
          <a:xfrm>
            <a:off x="6065018" y="2517969"/>
            <a:ext cx="5100" cy="167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3" name="Google Shape;213;p25"/>
          <p:cNvSpPr txBox="1"/>
          <p:nvPr/>
        </p:nvSpPr>
        <p:spPr>
          <a:xfrm>
            <a:off x="4131041" y="4744961"/>
            <a:ext cx="1658700" cy="4002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rPr>
              <a:t>Luting material</a:t>
            </a:r>
            <a:endParaRPr sz="1900"/>
          </a:p>
        </p:txBody>
      </p:sp>
      <p:cxnSp>
        <p:nvCxnSpPr>
          <p:cNvPr id="214" name="Google Shape;214;p25"/>
          <p:cNvCxnSpPr>
            <a:stCxn id="189" idx="3"/>
            <a:endCxn id="213" idx="1"/>
          </p:cNvCxnSpPr>
          <p:nvPr/>
        </p:nvCxnSpPr>
        <p:spPr>
          <a:xfrm>
            <a:off x="3361827" y="4945013"/>
            <a:ext cx="769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5" name="Google Shape;215;p25"/>
          <p:cNvSpPr txBox="1"/>
          <p:nvPr/>
        </p:nvSpPr>
        <p:spPr>
          <a:xfrm>
            <a:off x="4480716" y="3666697"/>
            <a:ext cx="1279500" cy="6771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rPr>
              <a:t>Impression</a:t>
            </a:r>
            <a:endParaRPr sz="1900"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rPr>
              <a:t>material</a:t>
            </a:r>
            <a:endParaRPr sz="1900"/>
          </a:p>
        </p:txBody>
      </p:sp>
      <p:cxnSp>
        <p:nvCxnSpPr>
          <p:cNvPr id="216" name="Google Shape;216;p25"/>
          <p:cNvCxnSpPr/>
          <p:nvPr/>
        </p:nvCxnSpPr>
        <p:spPr>
          <a:xfrm>
            <a:off x="5112124" y="3429000"/>
            <a:ext cx="0" cy="237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7" name="Google Shape;217;p25"/>
          <p:cNvSpPr txBox="1"/>
          <p:nvPr/>
        </p:nvSpPr>
        <p:spPr>
          <a:xfrm>
            <a:off x="196093" y="6304141"/>
            <a:ext cx="12159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Procedure</a:t>
            </a:r>
            <a:endParaRPr sz="1900"/>
          </a:p>
        </p:txBody>
      </p:sp>
      <p:sp>
        <p:nvSpPr>
          <p:cNvPr id="218" name="Google Shape;218;p25"/>
          <p:cNvSpPr txBox="1"/>
          <p:nvPr/>
        </p:nvSpPr>
        <p:spPr>
          <a:xfrm>
            <a:off x="1559243" y="6304141"/>
            <a:ext cx="1910700" cy="400200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472C4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Observable entity</a:t>
            </a:r>
            <a:endParaRPr sz="1900"/>
          </a:p>
        </p:txBody>
      </p:sp>
      <p:sp>
        <p:nvSpPr>
          <p:cNvPr id="219" name="Google Shape;219;p25"/>
          <p:cNvSpPr txBox="1"/>
          <p:nvPr/>
        </p:nvSpPr>
        <p:spPr>
          <a:xfrm>
            <a:off x="3617068" y="6288928"/>
            <a:ext cx="1203600" cy="400200"/>
          </a:xfrm>
          <a:prstGeom prst="rect">
            <a:avLst/>
          </a:prstGeom>
          <a:noFill/>
          <a:ln cap="flat" cmpd="sng" w="952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7D31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ED7D31"/>
                </a:solidFill>
                <a:latin typeface="Calibri"/>
                <a:ea typeface="Calibri"/>
                <a:cs typeface="Calibri"/>
                <a:sym typeface="Calibri"/>
              </a:rPr>
              <a:t>Substance</a:t>
            </a:r>
            <a:endParaRPr sz="1900"/>
          </a:p>
        </p:txBody>
      </p:sp>
      <p:sp>
        <p:nvSpPr>
          <p:cNvPr id="220" name="Google Shape;220;p25"/>
          <p:cNvSpPr txBox="1"/>
          <p:nvPr/>
        </p:nvSpPr>
        <p:spPr>
          <a:xfrm>
            <a:off x="4969188" y="6282448"/>
            <a:ext cx="3316500" cy="400200"/>
          </a:xfrm>
          <a:prstGeom prst="rect">
            <a:avLst/>
          </a:prstGeom>
          <a:noFill/>
          <a:ln cap="flat" cmpd="sng" w="9525">
            <a:solidFill>
              <a:schemeClr val="accent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AD47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70AD47"/>
                </a:solidFill>
                <a:latin typeface="Calibri"/>
                <a:ea typeface="Calibri"/>
                <a:cs typeface="Calibri"/>
                <a:sym typeface="Calibri"/>
              </a:rPr>
              <a:t>Pharmaceutical/biologic product</a:t>
            </a:r>
            <a:endParaRPr sz="1900"/>
          </a:p>
        </p:txBody>
      </p:sp>
      <p:sp>
        <p:nvSpPr>
          <p:cNvPr id="221" name="Google Shape;221;p25"/>
          <p:cNvSpPr txBox="1"/>
          <p:nvPr/>
        </p:nvSpPr>
        <p:spPr>
          <a:xfrm>
            <a:off x="5586373" y="5744533"/>
            <a:ext cx="1327200" cy="4002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Restoration</a:t>
            </a:r>
            <a:endParaRPr sz="1900"/>
          </a:p>
        </p:txBody>
      </p:sp>
      <p:sp>
        <p:nvSpPr>
          <p:cNvPr id="222" name="Google Shape;222;p25"/>
          <p:cNvSpPr txBox="1"/>
          <p:nvPr/>
        </p:nvSpPr>
        <p:spPr>
          <a:xfrm>
            <a:off x="4791329" y="5259407"/>
            <a:ext cx="2917200" cy="400200"/>
          </a:xfrm>
          <a:prstGeom prst="rect">
            <a:avLst/>
          </a:prstGeom>
          <a:noFill/>
          <a:ln cap="flat" cmpd="sng" w="9525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Restoration of tooth in place</a:t>
            </a:r>
            <a:endParaRPr sz="1900"/>
          </a:p>
        </p:txBody>
      </p:sp>
      <p:sp>
        <p:nvSpPr>
          <p:cNvPr id="223" name="Google Shape;223;p25"/>
          <p:cNvSpPr txBox="1"/>
          <p:nvPr/>
        </p:nvSpPr>
        <p:spPr>
          <a:xfrm>
            <a:off x="8427336" y="6281163"/>
            <a:ext cx="1655700" cy="400200"/>
          </a:xfrm>
          <a:prstGeom prst="rect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Physical object</a:t>
            </a:r>
            <a:endParaRPr sz="1900"/>
          </a:p>
        </p:txBody>
      </p:sp>
      <p:cxnSp>
        <p:nvCxnSpPr>
          <p:cNvPr id="224" name="Google Shape;224;p25"/>
          <p:cNvCxnSpPr>
            <a:endCxn id="222" idx="1"/>
          </p:cNvCxnSpPr>
          <p:nvPr/>
        </p:nvCxnSpPr>
        <p:spPr>
          <a:xfrm>
            <a:off x="3331829" y="5252807"/>
            <a:ext cx="1459500" cy="206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25" name="Google Shape;225;p25"/>
          <p:cNvCxnSpPr>
            <a:stCxn id="183" idx="2"/>
          </p:cNvCxnSpPr>
          <p:nvPr/>
        </p:nvCxnSpPr>
        <p:spPr>
          <a:xfrm>
            <a:off x="7895044" y="4355915"/>
            <a:ext cx="1200300" cy="573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26" name="Google Shape;226;p25"/>
          <p:cNvCxnSpPr>
            <a:stCxn id="184" idx="2"/>
          </p:cNvCxnSpPr>
          <p:nvPr/>
        </p:nvCxnSpPr>
        <p:spPr>
          <a:xfrm flipH="1">
            <a:off x="9095619" y="4355915"/>
            <a:ext cx="1506900" cy="572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27" name="Google Shape;227;p25"/>
          <p:cNvCxnSpPr>
            <a:endCxn id="222" idx="3"/>
          </p:cNvCxnSpPr>
          <p:nvPr/>
        </p:nvCxnSpPr>
        <p:spPr>
          <a:xfrm flipH="1">
            <a:off x="7708529" y="4928807"/>
            <a:ext cx="1387200" cy="5307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28" name="Google Shape;228;p25"/>
          <p:cNvCxnSpPr>
            <a:stCxn id="189" idx="2"/>
            <a:endCxn id="221" idx="1"/>
          </p:cNvCxnSpPr>
          <p:nvPr/>
        </p:nvCxnSpPr>
        <p:spPr>
          <a:xfrm flipH="1" rot="-5400000">
            <a:off x="3798177" y="4156613"/>
            <a:ext cx="661200" cy="2915100"/>
          </a:xfrm>
          <a:prstGeom prst="bentConnector2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229" name="Google Shape;229;p25"/>
          <p:cNvCxnSpPr/>
          <p:nvPr/>
        </p:nvCxnSpPr>
        <p:spPr>
          <a:xfrm flipH="1">
            <a:off x="6880776" y="4937789"/>
            <a:ext cx="2214900" cy="1012500"/>
          </a:xfrm>
          <a:prstGeom prst="bentConnector3">
            <a:avLst>
              <a:gd fmla="val 622" name="adj1"/>
            </a:avLst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30" name="Google Shape;230;p25"/>
          <p:cNvSpPr txBox="1"/>
          <p:nvPr/>
        </p:nvSpPr>
        <p:spPr>
          <a:xfrm>
            <a:off x="10231952" y="6150429"/>
            <a:ext cx="1655700" cy="677100"/>
          </a:xfrm>
          <a:prstGeom prst="rect">
            <a:avLst/>
          </a:prstGeom>
          <a:noFill/>
          <a:ln cap="flat" cmpd="sng" w="9525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Situation with explicit context</a:t>
            </a:r>
            <a:endParaRPr sz="1900"/>
          </a:p>
        </p:txBody>
      </p:sp>
      <p:sp>
        <p:nvSpPr>
          <p:cNvPr id="231" name="Google Shape;231;p25"/>
          <p:cNvSpPr txBox="1"/>
          <p:nvPr/>
        </p:nvSpPr>
        <p:spPr>
          <a:xfrm>
            <a:off x="1360975" y="113053"/>
            <a:ext cx="1655700" cy="677100"/>
          </a:xfrm>
          <a:prstGeom prst="rect">
            <a:avLst/>
          </a:prstGeom>
          <a:noFill/>
          <a:ln cap="flat" cmpd="sng" w="9525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60925" lIns="121900" spcFirstLastPara="1" rIns="121900" wrap="square" tIns="609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030A0"/>
              </a:buClr>
              <a:buSzPts val="1800"/>
              <a:buFont typeface="Calibri"/>
              <a:buNone/>
            </a:pPr>
            <a:r>
              <a:rPr b="0" i="0" lang="en-CA" sz="1800" u="none" cap="none" strike="noStrike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Restoration of tooth planned</a:t>
            </a:r>
            <a:endParaRPr sz="19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26"/>
          <p:cNvSpPr txBox="1"/>
          <p:nvPr>
            <p:ph idx="1" type="body"/>
          </p:nvPr>
        </p:nvSpPr>
        <p:spPr>
          <a:xfrm>
            <a:off x="360000" y="360000"/>
            <a:ext cx="10463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latin typeface="Mulish"/>
                <a:ea typeface="Mulish"/>
                <a:cs typeface="Mulish"/>
                <a:sym typeface="Mulish"/>
              </a:rPr>
              <a:t>Updates on Forensic concepts</a:t>
            </a:r>
            <a:endParaRPr/>
          </a:p>
        </p:txBody>
      </p:sp>
      <p:sp>
        <p:nvSpPr>
          <p:cNvPr id="237" name="Google Shape;237;p26"/>
          <p:cNvSpPr txBox="1"/>
          <p:nvPr>
            <p:ph idx="2" type="body"/>
          </p:nvPr>
        </p:nvSpPr>
        <p:spPr>
          <a:xfrm>
            <a:off x="359938" y="1001188"/>
            <a:ext cx="104631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CA" sz="2400">
                <a:latin typeface="Arial"/>
                <a:ea typeface="Arial"/>
                <a:cs typeface="Arial"/>
                <a:sym typeface="Arial"/>
              </a:rPr>
              <a:t>We have completed two iterations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CA" sz="2400">
                <a:latin typeface="Arial"/>
                <a:ea typeface="Arial"/>
                <a:cs typeface="Arial"/>
                <a:sym typeface="Arial"/>
              </a:rPr>
              <a:t>Ready to start submissions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CA" sz="2400">
                <a:latin typeface="Arial"/>
                <a:ea typeface="Arial"/>
                <a:cs typeface="Arial"/>
                <a:sym typeface="Arial"/>
              </a:rPr>
              <a:t>Approximately 100, so it will take some time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CA" sz="2400">
                <a:latin typeface="Arial"/>
                <a:ea typeface="Arial"/>
                <a:cs typeface="Arial"/>
                <a:sym typeface="Arial"/>
              </a:rPr>
              <a:t>Refer to Appendix C</a:t>
            </a:r>
            <a:endParaRPr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27"/>
          <p:cNvSpPr txBox="1"/>
          <p:nvPr>
            <p:ph idx="1" type="body"/>
          </p:nvPr>
        </p:nvSpPr>
        <p:spPr>
          <a:xfrm>
            <a:off x="360000" y="360000"/>
            <a:ext cx="10463100" cy="585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latin typeface="Mulish"/>
                <a:ea typeface="Mulish"/>
                <a:cs typeface="Mulish"/>
                <a:sym typeface="Mulish"/>
              </a:rPr>
              <a:t> Orthodontic Concepts</a:t>
            </a:r>
            <a:endParaRPr sz="4000"/>
          </a:p>
        </p:txBody>
      </p:sp>
      <p:sp>
        <p:nvSpPr>
          <p:cNvPr id="244" name="Google Shape;244;p27"/>
          <p:cNvSpPr txBox="1"/>
          <p:nvPr>
            <p:ph idx="2" type="body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ulish"/>
              <a:buChar char="•"/>
            </a:pPr>
            <a:r>
              <a:rPr lang="en-CA" sz="2400"/>
              <a:t>Substantial additional content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ulish"/>
              <a:buChar char="•"/>
            </a:pPr>
            <a:r>
              <a:rPr lang="en-CA" sz="2400"/>
              <a:t>Related to different views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Mulish"/>
              <a:buChar char="•"/>
            </a:pPr>
            <a:r>
              <a:rPr lang="en-CA" sz="2400"/>
              <a:t>Refer to Appendix G</a:t>
            </a:r>
            <a:endParaRPr sz="2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8"/>
          <p:cNvSpPr txBox="1"/>
          <p:nvPr>
            <p:ph idx="1" type="body"/>
          </p:nvPr>
        </p:nvSpPr>
        <p:spPr>
          <a:xfrm>
            <a:off x="360000" y="360000"/>
            <a:ext cx="10463100" cy="585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latin typeface="Mulish"/>
                <a:ea typeface="Mulish"/>
                <a:cs typeface="Mulish"/>
                <a:sym typeface="Mulish"/>
              </a:rPr>
              <a:t>  Orthodontic Concepts 2</a:t>
            </a:r>
            <a:endParaRPr/>
          </a:p>
        </p:txBody>
      </p:sp>
      <p:sp>
        <p:nvSpPr>
          <p:cNvPr id="251" name="Google Shape;251;p28"/>
          <p:cNvSpPr txBox="1"/>
          <p:nvPr>
            <p:ph idx="2" type="body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Listing of radiographic concepts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Needs initial review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Develop common model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>
                <a:highlight>
                  <a:srgbClr val="FFFFFF"/>
                </a:highlight>
              </a:rPr>
              <a:t>Dental radiographic concepts - Is there a way to “match’ via NLP or similar?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Refer to Appendix D</a:t>
            </a:r>
            <a:endParaRPr sz="2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9"/>
          <p:cNvSpPr txBox="1"/>
          <p:nvPr>
            <p:ph idx="1" type="body"/>
          </p:nvPr>
        </p:nvSpPr>
        <p:spPr>
          <a:xfrm>
            <a:off x="360000" y="360000"/>
            <a:ext cx="10463100" cy="585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latin typeface="Mulish"/>
                <a:ea typeface="Mulish"/>
                <a:cs typeface="Mulish"/>
                <a:sym typeface="Mulish"/>
              </a:rPr>
              <a:t>General Dentistry Ref Set</a:t>
            </a:r>
            <a:endParaRPr/>
          </a:p>
        </p:txBody>
      </p:sp>
      <p:sp>
        <p:nvSpPr>
          <p:cNvPr id="258" name="Google Shape;258;p29"/>
          <p:cNvSpPr txBox="1"/>
          <p:nvPr>
            <p:ph idx="2" type="body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Joel White has volunteered to manage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Need representatives / Modeling design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Great Britain has ideas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Malaysia also has asked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Others?</a:t>
            </a:r>
            <a:endParaRPr sz="2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0"/>
          <p:cNvSpPr txBox="1"/>
          <p:nvPr>
            <p:ph idx="1" type="body"/>
          </p:nvPr>
        </p:nvSpPr>
        <p:spPr>
          <a:xfrm>
            <a:off x="360000" y="360000"/>
            <a:ext cx="10463100" cy="585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lang="en-CA">
                <a:latin typeface="Mulish"/>
                <a:ea typeface="Mulish"/>
                <a:cs typeface="Mulish"/>
                <a:sym typeface="Mulish"/>
              </a:rPr>
              <a:t>Requests to Dentistry CRG</a:t>
            </a:r>
            <a:endParaRPr/>
          </a:p>
        </p:txBody>
      </p:sp>
      <p:sp>
        <p:nvSpPr>
          <p:cNvPr id="265" name="Google Shape;265;p30"/>
          <p:cNvSpPr txBox="1"/>
          <p:nvPr>
            <p:ph idx="2" type="body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Allergy re: #256576001 - </a:t>
            </a:r>
            <a:r>
              <a:rPr lang="en-CA" sz="2400">
                <a:highlight>
                  <a:srgbClr val="FFFFFF"/>
                </a:highlight>
              </a:rPr>
              <a:t>can we alter and update appropriately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Periodontal outcomes concepts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Refer to Appendix F</a:t>
            </a:r>
            <a:endParaRPr sz="2400"/>
          </a:p>
        </p:txBody>
      </p:sp>
      <p:pic>
        <p:nvPicPr>
          <p:cNvPr id="266" name="Google Shape;26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350" y="2142100"/>
            <a:ext cx="7112175" cy="4664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1"/>
          <p:cNvSpPr txBox="1"/>
          <p:nvPr>
            <p:ph idx="1" type="body"/>
          </p:nvPr>
        </p:nvSpPr>
        <p:spPr>
          <a:xfrm>
            <a:off x="360000" y="360000"/>
            <a:ext cx="10463100" cy="585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latin typeface="Mulish"/>
                <a:ea typeface="Mulish"/>
                <a:cs typeface="Mulish"/>
                <a:sym typeface="Mulish"/>
              </a:rPr>
              <a:t>Future work items/work plans</a:t>
            </a:r>
            <a:endParaRPr/>
          </a:p>
        </p:txBody>
      </p:sp>
      <p:sp>
        <p:nvSpPr>
          <p:cNvPr id="273" name="Google Shape;273;p31"/>
          <p:cNvSpPr txBox="1"/>
          <p:nvPr>
            <p:ph idx="2" type="body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Breakout of procedure “steps”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Substances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Anatomical issues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Possible Periodontal ref set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Changes to odontogram ref set?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Others?</a:t>
            </a:r>
            <a:endParaRPr sz="24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32"/>
          <p:cNvSpPr txBox="1"/>
          <p:nvPr>
            <p:ph idx="1" type="body"/>
          </p:nvPr>
        </p:nvSpPr>
        <p:spPr>
          <a:xfrm>
            <a:off x="360000" y="360000"/>
            <a:ext cx="10463100" cy="585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>
                <a:latin typeface="Mulish"/>
                <a:ea typeface="Mulish"/>
                <a:cs typeface="Mulish"/>
                <a:sym typeface="Mulish"/>
              </a:rPr>
              <a:t>Next Meetings</a:t>
            </a:r>
            <a:endParaRPr/>
          </a:p>
        </p:txBody>
      </p:sp>
      <p:sp>
        <p:nvSpPr>
          <p:cNvPr id="280" name="Google Shape;280;p32"/>
          <p:cNvSpPr txBox="1"/>
          <p:nvPr>
            <p:ph idx="2" type="body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June 1, 13:30 UTC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August 3, 1330 UTC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Lisbon, late September</a:t>
            </a:r>
            <a:endParaRPr sz="24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33"/>
          <p:cNvSpPr txBox="1"/>
          <p:nvPr>
            <p:ph idx="1" type="body"/>
          </p:nvPr>
        </p:nvSpPr>
        <p:spPr>
          <a:xfrm>
            <a:off x="603273" y="4337957"/>
            <a:ext cx="3900994" cy="14219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</a:pPr>
            <a:r>
              <a:rPr lang="en-CA" sz="2400"/>
              <a:t>Submit your abstract online at snomedexpo.org before April 17, 2022</a:t>
            </a:r>
            <a:endParaRPr sz="2400"/>
          </a:p>
        </p:txBody>
      </p:sp>
      <p:sp>
        <p:nvSpPr>
          <p:cNvPr id="287" name="Google Shape;287;p33"/>
          <p:cNvSpPr txBox="1"/>
          <p:nvPr>
            <p:ph idx="2" type="body"/>
          </p:nvPr>
        </p:nvSpPr>
        <p:spPr>
          <a:xfrm>
            <a:off x="603273" y="1832677"/>
            <a:ext cx="4025171" cy="15881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400"/>
              <a:buNone/>
            </a:pPr>
            <a:r>
              <a:rPr b="0" i="0" lang="en-CA" sz="5400" u="none" strike="noStrike">
                <a:solidFill>
                  <a:srgbClr val="000000"/>
                </a:solidFill>
                <a:latin typeface="Mulish"/>
                <a:ea typeface="Mulish"/>
                <a:cs typeface="Mulish"/>
                <a:sym typeface="Mulish"/>
              </a:rPr>
              <a:t>Call for Abstracts</a:t>
            </a:r>
            <a:endParaRPr sz="5400"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88" name="Google Shape;288;p33"/>
          <p:cNvSpPr txBox="1"/>
          <p:nvPr/>
        </p:nvSpPr>
        <p:spPr>
          <a:xfrm>
            <a:off x="603273" y="897841"/>
            <a:ext cx="4025171" cy="3416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A9E0"/>
              </a:buClr>
              <a:buSzPts val="1800"/>
              <a:buFont typeface="Arial"/>
              <a:buNone/>
            </a:pPr>
            <a:r>
              <a:rPr b="0" i="1" lang="en-CA" sz="1800" u="none" cap="none" strike="noStrike">
                <a:solidFill>
                  <a:srgbClr val="00A9E0"/>
                </a:solidFill>
                <a:latin typeface="Mulish Light"/>
                <a:ea typeface="Mulish Light"/>
                <a:cs typeface="Mulish Light"/>
                <a:sym typeface="Mulish Light"/>
              </a:rPr>
              <a:t>Quality Data, Informed Healthcare</a:t>
            </a:r>
            <a:endParaRPr b="0" i="1" sz="1800" u="none" cap="none" strike="noStrik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289" name="Google Shape;289;p33"/>
          <p:cNvSpPr txBox="1"/>
          <p:nvPr/>
        </p:nvSpPr>
        <p:spPr>
          <a:xfrm>
            <a:off x="276090" y="6383375"/>
            <a:ext cx="978231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CA" sz="1600" u="none" cap="none" strike="noStrike">
                <a:solidFill>
                  <a:schemeClr val="accent1"/>
                </a:solidFill>
                <a:latin typeface="Mulish"/>
                <a:ea typeface="Mulish"/>
                <a:cs typeface="Mulish"/>
                <a:sym typeface="Mulish"/>
              </a:rPr>
              <a:t>linkedin.com/company/ihtsdo   |   twitter.com/snomedct   |   youtube.com/c/ihtsdoorg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outdoor, water&#10;&#10;Description automatically generated" id="120" name="Google Shape;120;p1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0956" r="40956" t="0"/>
          <a:stretch/>
        </p:blipFill>
        <p:spPr>
          <a:xfrm>
            <a:off x="129088" y="0"/>
            <a:ext cx="2205322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21" name="Google Shape;121;p16"/>
          <p:cNvSpPr txBox="1"/>
          <p:nvPr>
            <p:ph idx="1" type="body"/>
          </p:nvPr>
        </p:nvSpPr>
        <p:spPr>
          <a:xfrm>
            <a:off x="2653626" y="360000"/>
            <a:ext cx="8169600" cy="10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CA">
                <a:latin typeface="Mulish"/>
                <a:ea typeface="Mulish"/>
                <a:cs typeface="Mulish"/>
                <a:sym typeface="Mulish"/>
              </a:rPr>
              <a:t>Agenda</a:t>
            </a:r>
            <a:endParaRPr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122" name="Google Shape;122;p16"/>
          <p:cNvSpPr txBox="1"/>
          <p:nvPr>
            <p:ph idx="3" type="body"/>
          </p:nvPr>
        </p:nvSpPr>
        <p:spPr>
          <a:xfrm>
            <a:off x="2654000" y="1014425"/>
            <a:ext cx="8983500" cy="56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Attendance and regrets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Updates from SNOMED International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Update on Periodontal Classification concepts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Review/Identify concepts for improvement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Update on forensic concept development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Update on Orthodontic concept development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Discuss possible changes to GD ref set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Request from Allergy CRG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Periodontal outcomes support request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Future work item discussion</a:t>
            </a:r>
            <a:endParaRPr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Google Shape;294;p34"/>
          <p:cNvPicPr preferRelativeResize="0"/>
          <p:nvPr>
            <p:ph idx="2" type="pic"/>
          </p:nvPr>
        </p:nvPicPr>
        <p:blipFill rotWithShape="1">
          <a:blip r:embed="rId3">
            <a:alphaModFix amt="50000"/>
          </a:blip>
          <a:srcRect b="5530" l="0" r="0" t="5532"/>
          <a:stretch/>
        </p:blipFill>
        <p:spPr>
          <a:xfrm>
            <a:off x="-1" y="0"/>
            <a:ext cx="12192001" cy="60985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295" name="Google Shape;295;p34"/>
          <p:cNvSpPr txBox="1"/>
          <p:nvPr/>
        </p:nvSpPr>
        <p:spPr>
          <a:xfrm>
            <a:off x="3802799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en-CA" sz="4800" u="none" cap="none" strike="noStrike">
                <a:solidFill>
                  <a:schemeClr val="lt1"/>
                </a:solidFill>
                <a:latin typeface="Mulish Light"/>
                <a:ea typeface="Mulish Light"/>
                <a:cs typeface="Mulish Light"/>
                <a:sym typeface="Mulish Light"/>
              </a:rPr>
              <a:t>Thank You</a:t>
            </a:r>
            <a:endParaRPr b="0" i="0" sz="4800" u="none" cap="none" strike="noStrike">
              <a:solidFill>
                <a:schemeClr val="l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cxnSp>
        <p:nvCxnSpPr>
          <p:cNvPr id="296" name="Google Shape;296;p34"/>
          <p:cNvCxnSpPr/>
          <p:nvPr/>
        </p:nvCxnSpPr>
        <p:spPr>
          <a:xfrm>
            <a:off x="5724599" y="2800294"/>
            <a:ext cx="742800" cy="0"/>
          </a:xfrm>
          <a:prstGeom prst="straightConnector1">
            <a:avLst/>
          </a:prstGeom>
          <a:noFill/>
          <a:ln cap="flat" cmpd="sng" w="508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297" name="Google Shape;297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42499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outdoor, water&#10;&#10;Description automatically generated" id="127" name="Google Shape;127;p1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0957" r="40956" t="0"/>
          <a:stretch/>
        </p:blipFill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pic>
      <p:sp>
        <p:nvSpPr>
          <p:cNvPr id="128" name="Google Shape;128;p17"/>
          <p:cNvSpPr txBox="1"/>
          <p:nvPr>
            <p:ph idx="1" type="body"/>
          </p:nvPr>
        </p:nvSpPr>
        <p:spPr>
          <a:xfrm>
            <a:off x="2653626" y="360000"/>
            <a:ext cx="8169600" cy="10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</a:pPr>
            <a:r>
              <a:rPr lang="en-CA">
                <a:latin typeface="Mulish"/>
                <a:ea typeface="Mulish"/>
                <a:cs typeface="Mulish"/>
                <a:sym typeface="Mulish"/>
              </a:rPr>
              <a:t>Editor’s Update</a:t>
            </a:r>
            <a:endParaRPr>
              <a:latin typeface="Mulish"/>
              <a:ea typeface="Mulish"/>
              <a:cs typeface="Mulish"/>
              <a:sym typeface="Mulish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t/>
            </a:r>
            <a:endParaRPr/>
          </a:p>
        </p:txBody>
      </p:sp>
      <p:sp>
        <p:nvSpPr>
          <p:cNvPr id="129" name="Google Shape;129;p17"/>
          <p:cNvSpPr txBox="1"/>
          <p:nvPr>
            <p:ph idx="3" type="body"/>
          </p:nvPr>
        </p:nvSpPr>
        <p:spPr>
          <a:xfrm>
            <a:off x="2654000" y="1014425"/>
            <a:ext cx="8983500" cy="56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New member - Thailand (42nd) </a:t>
            </a:r>
            <a:endParaRPr sz="11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Now moved to monthly SNOMED International Edition releases (5 April 2022 will be reviewed for the July 2022 International release).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Request for support from UCL Eastman Dental Institute for a review paper (Periodontology 2000) that wanted to align research outcomes with SNOMED CT - probing pocket depth, gingival recession, clinical attachment level, gingival bleeding, BOP, dental plaque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Periodontal classification - addition 3 concepts (total: 52)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>
                <a:highlight>
                  <a:schemeClr val="lt1"/>
                </a:highlight>
              </a:rPr>
              <a:t>Work ongoing for ~100 forensic concept additions</a:t>
            </a:r>
            <a:endParaRPr sz="2400">
              <a:highlight>
                <a:schemeClr val="lt1"/>
              </a:highlight>
            </a:endParaRPr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>
                <a:highlight>
                  <a:schemeClr val="lt1"/>
                </a:highlight>
              </a:rPr>
              <a:t>Update on &lt;&lt;</a:t>
            </a:r>
            <a:r>
              <a:rPr lang="en-CA" sz="2400"/>
              <a:t>712471003 |Restorative dental procedure on tooth (procedure)| (141 concepts)</a:t>
            </a:r>
            <a:endParaRPr sz="2400"/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/>
          <p:nvPr>
            <p:ph idx="1" type="body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Anatomy</a:t>
            </a:r>
            <a:endParaRPr/>
          </a:p>
        </p:txBody>
      </p:sp>
      <p:sp>
        <p:nvSpPr>
          <p:cNvPr id="135" name="Google Shape;135;p18"/>
          <p:cNvSpPr txBox="1"/>
          <p:nvPr>
            <p:ph idx="2" type="body"/>
          </p:nvPr>
        </p:nvSpPr>
        <p:spPr>
          <a:xfrm>
            <a:off x="360375" y="1014425"/>
            <a:ext cx="109824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2488"/>
              <a:t>Editorial guide:</a:t>
            </a:r>
            <a:r>
              <a:rPr lang="en-CA" sz="2488"/>
              <a:t> </a:t>
            </a:r>
            <a:endParaRPr sz="2488"/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9144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300"/>
              <a:t>“</a:t>
            </a:r>
            <a:r>
              <a:rPr i="1" lang="en-CA" sz="2300">
                <a:highlight>
                  <a:schemeClr val="lt1"/>
                </a:highlight>
              </a:rPr>
              <a:t>Even though teeth are supported by the maxillary or mandibular bone, they are </a:t>
            </a:r>
            <a:r>
              <a:rPr b="1" i="1" lang="en-CA" sz="2300">
                <a:highlight>
                  <a:schemeClr val="lt1"/>
                </a:highlight>
              </a:rPr>
              <a:t>not part of</a:t>
            </a:r>
            <a:r>
              <a:rPr i="1" lang="en-CA" sz="2300">
                <a:highlight>
                  <a:schemeClr val="lt1"/>
                </a:highlight>
              </a:rPr>
              <a:t> the </a:t>
            </a:r>
            <a:r>
              <a:rPr i="1" lang="en-CA" sz="2300">
                <a:highlight>
                  <a:schemeClr val="lt1"/>
                </a:highlight>
                <a:uFill>
                  <a:noFill/>
                </a:uFill>
                <a:hlinkClick r:id="rId3"/>
              </a:rPr>
              <a:t>70925003 |Bone structure of maxilla (body structure)|</a:t>
            </a:r>
            <a:r>
              <a:rPr i="1" lang="en-CA" sz="2300">
                <a:highlight>
                  <a:schemeClr val="lt1"/>
                </a:highlight>
              </a:rPr>
              <a:t> or</a:t>
            </a:r>
            <a:r>
              <a:rPr i="1" lang="en-CA" sz="2300">
                <a:highlight>
                  <a:schemeClr val="lt1"/>
                </a:highlight>
                <a:uFill>
                  <a:noFill/>
                </a:uFill>
                <a:hlinkClick r:id="rId4"/>
              </a:rPr>
              <a:t> 91609006 |Bone structure of mandible (body structure)|</a:t>
            </a:r>
            <a:r>
              <a:rPr i="1" lang="en-CA" sz="2300">
                <a:highlight>
                  <a:schemeClr val="lt1"/>
                </a:highlight>
              </a:rPr>
              <a:t>. Teeth </a:t>
            </a:r>
            <a:r>
              <a:rPr b="1" i="1" lang="en-CA" sz="2300">
                <a:highlight>
                  <a:schemeClr val="lt1"/>
                </a:highlight>
              </a:rPr>
              <a:t>are part of</a:t>
            </a:r>
            <a:r>
              <a:rPr i="1" lang="en-CA" sz="2300">
                <a:highlight>
                  <a:schemeClr val="lt1"/>
                </a:highlight>
              </a:rPr>
              <a:t> the </a:t>
            </a:r>
            <a:r>
              <a:rPr i="1" lang="en-CA" sz="2300">
                <a:highlight>
                  <a:schemeClr val="lt1"/>
                </a:highlight>
                <a:uFill>
                  <a:noFill/>
                </a:uFill>
                <a:hlinkClick r:id="rId5"/>
              </a:rPr>
              <a:t> 4335006 |Upper jaw region structure (body structure)|</a:t>
            </a:r>
            <a:r>
              <a:rPr i="1" lang="en-CA" sz="2300">
                <a:highlight>
                  <a:schemeClr val="lt1"/>
                </a:highlight>
              </a:rPr>
              <a:t> and</a:t>
            </a:r>
            <a:r>
              <a:rPr i="1" lang="en-CA" sz="2300">
                <a:highlight>
                  <a:schemeClr val="lt1"/>
                </a:highlight>
                <a:uFill>
                  <a:noFill/>
                </a:uFill>
                <a:hlinkClick r:id="rId6"/>
              </a:rPr>
              <a:t> 48077000 |Lower jaw region structure (body structure)|</a:t>
            </a:r>
            <a:r>
              <a:rPr i="1" lang="en-CA" sz="2300">
                <a:highlight>
                  <a:schemeClr val="lt1"/>
                </a:highlight>
              </a:rPr>
              <a:t>.</a:t>
            </a:r>
            <a:r>
              <a:rPr lang="en-CA" sz="2300">
                <a:highlight>
                  <a:schemeClr val="lt1"/>
                </a:highlight>
              </a:rPr>
              <a:t>”</a:t>
            </a:r>
            <a:endParaRPr sz="2300"/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88"/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2300"/>
              <a:t>Example of Lower jaw region structure:</a:t>
            </a:r>
            <a:endParaRPr b="1" sz="2300"/>
          </a:p>
          <a:p>
            <a:pPr indent="457200" lvl="0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300"/>
              <a:t>661005 |Jaw region structure (body structure)|</a:t>
            </a:r>
            <a:endParaRPr sz="2300"/>
          </a:p>
          <a:p>
            <a:pPr indent="0" lvl="0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300"/>
              <a:t>48077000 |Lower jaw region structure (body structure)|</a:t>
            </a:r>
            <a:endParaRPr sz="2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300"/>
              <a:t>					91609006 |Bone structure of mandible (body structure)|</a:t>
            </a:r>
            <a:endParaRPr sz="2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300"/>
              <a:t>					420730005 |Structure of mandibular tooth (body structure)|</a:t>
            </a:r>
            <a:endParaRPr sz="23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300">
                <a:solidFill>
                  <a:srgbClr val="000000"/>
                </a:solidFill>
              </a:rPr>
              <a:t>						</a:t>
            </a:r>
            <a:endParaRPr sz="23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5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>
            <p:ph idx="1" type="body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Anatomy </a:t>
            </a:r>
            <a:r>
              <a:rPr lang="en-CA" sz="2400"/>
              <a:t>- </a:t>
            </a:r>
            <a:r>
              <a:rPr lang="en-CA" sz="2400">
                <a:highlight>
                  <a:schemeClr val="lt1"/>
                </a:highlight>
                <a:latin typeface="Mulish"/>
                <a:ea typeface="Mulish"/>
                <a:cs typeface="Mulish"/>
                <a:sym typeface="Mulish"/>
              </a:rPr>
              <a:t>Where does ‘tooth structure’ sit in relation to dental arch?</a:t>
            </a:r>
            <a:endParaRPr sz="2400"/>
          </a:p>
        </p:txBody>
      </p:sp>
      <p:sp>
        <p:nvSpPr>
          <p:cNvPr id="141" name="Google Shape;141;p19"/>
          <p:cNvSpPr txBox="1"/>
          <p:nvPr>
            <p:ph idx="2" type="body"/>
          </p:nvPr>
        </p:nvSpPr>
        <p:spPr>
          <a:xfrm>
            <a:off x="360376" y="1014425"/>
            <a:ext cx="111828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200">
                <a:solidFill>
                  <a:srgbClr val="333333"/>
                </a:solidFill>
                <a:highlight>
                  <a:srgbClr val="FFFFFF"/>
                </a:highlight>
              </a:rPr>
              <a:t>Definition - dental arch: </a:t>
            </a:r>
            <a:r>
              <a:rPr lang="en-CA" sz="2200">
                <a:solidFill>
                  <a:srgbClr val="000000"/>
                </a:solidFill>
              </a:rPr>
              <a:t>the composite structure of the natural teeth and alveolar bone (The Journal of Prosthetic Dentistry)</a:t>
            </a:r>
            <a:endParaRPr sz="2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200">
                <a:solidFill>
                  <a:srgbClr val="333333"/>
                </a:solidFill>
                <a:highlight>
                  <a:srgbClr val="FFFFFF"/>
                </a:highlight>
              </a:rPr>
              <a:t>Option:</a:t>
            </a:r>
            <a:endParaRPr sz="2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200">
                <a:solidFill>
                  <a:srgbClr val="333333"/>
                </a:solidFill>
                <a:highlight>
                  <a:srgbClr val="FFFFFF"/>
                </a:highlight>
              </a:rPr>
              <a:t>4442007 |Dental arch structure (body structure)|</a:t>
            </a:r>
            <a:endParaRPr sz="2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200">
                <a:solidFill>
                  <a:srgbClr val="333333"/>
                </a:solidFill>
                <a:highlight>
                  <a:srgbClr val="FFFFFF"/>
                </a:highlight>
              </a:rPr>
              <a:t>		38199008 |Tooth structure (body structure)|</a:t>
            </a:r>
            <a:endParaRPr sz="2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marR="4826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CA" sz="2200">
                <a:solidFill>
                  <a:srgbClr val="FF0000"/>
                </a:solidFill>
              </a:rPr>
              <a:t>But this would make…</a:t>
            </a:r>
            <a:endParaRPr sz="2200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rPr lang="en-CA" sz="2200">
                <a:solidFill>
                  <a:srgbClr val="333333"/>
                </a:solidFill>
                <a:highlight>
                  <a:schemeClr val="lt1"/>
                </a:highlight>
              </a:rPr>
              <a:t>23997001 |Anomaly of dental arch (disorder)|</a:t>
            </a:r>
            <a:endParaRPr sz="22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200">
                <a:solidFill>
                  <a:srgbClr val="333333"/>
                </a:solidFill>
                <a:highlight>
                  <a:schemeClr val="lt1"/>
                </a:highlight>
              </a:rPr>
              <a:t>				80967001 |Dental caries (disorder)|</a:t>
            </a:r>
            <a:endParaRPr sz="22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200">
                <a:solidFill>
                  <a:srgbClr val="333333"/>
                </a:solidFill>
                <a:highlight>
                  <a:schemeClr val="lt1"/>
                </a:highlight>
              </a:rPr>
              <a:t>				32620007 |Pulpitis (disorder)|</a:t>
            </a:r>
            <a:endParaRPr sz="22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200">
                <a:solidFill>
                  <a:srgbClr val="333333"/>
                </a:solidFill>
                <a:highlight>
                  <a:schemeClr val="lt1"/>
                </a:highlight>
              </a:rPr>
              <a:t>				1716305005 |Demineralization of tooth (disorder)|</a:t>
            </a:r>
            <a:endParaRPr sz="22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45720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200">
                <a:solidFill>
                  <a:srgbClr val="333333"/>
                </a:solidFill>
                <a:highlight>
                  <a:schemeClr val="lt1"/>
                </a:highlight>
              </a:rPr>
              <a:t>etc				</a:t>
            </a:r>
            <a:endParaRPr sz="22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200">
                <a:solidFill>
                  <a:srgbClr val="333333"/>
                </a:solidFill>
                <a:highlight>
                  <a:schemeClr val="lt1"/>
                </a:highlight>
              </a:rPr>
              <a:t>In other words: many tooth disorders would become a type of anomaly of </a:t>
            </a:r>
            <a:r>
              <a:rPr lang="en-CA" sz="2200">
                <a:solidFill>
                  <a:srgbClr val="000000"/>
                </a:solidFill>
              </a:rPr>
              <a:t>the composite structure of the natural teeth and alveolar bone.</a:t>
            </a:r>
            <a:endParaRPr sz="2200">
              <a:solidFill>
                <a:srgbClr val="333333"/>
              </a:solidFill>
              <a:highlight>
                <a:schemeClr val="lt1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450">
                <a:solidFill>
                  <a:srgbClr val="333333"/>
                </a:solidFill>
                <a:highlight>
                  <a:schemeClr val="lt1"/>
                </a:highlight>
              </a:rPr>
              <a:t>			</a:t>
            </a:r>
            <a:endParaRPr sz="2450">
              <a:solidFill>
                <a:srgbClr val="333333"/>
              </a:solidFill>
              <a:highlight>
                <a:schemeClr val="lt1"/>
              </a:highligh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 txBox="1"/>
          <p:nvPr>
            <p:ph idx="1" type="body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Anatomy </a:t>
            </a:r>
            <a:r>
              <a:rPr lang="en-CA" sz="2400"/>
              <a:t>- definitions</a:t>
            </a:r>
            <a:endParaRPr sz="2400"/>
          </a:p>
        </p:txBody>
      </p:sp>
      <p:sp>
        <p:nvSpPr>
          <p:cNvPr id="147" name="Google Shape;147;p20"/>
          <p:cNvSpPr txBox="1"/>
          <p:nvPr>
            <p:ph idx="2" type="body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>
                <a:solidFill>
                  <a:srgbClr val="333333"/>
                </a:solidFill>
                <a:highlight>
                  <a:srgbClr val="FFFFFF"/>
                </a:highlight>
              </a:rPr>
              <a:t>Alveolar process - </a:t>
            </a:r>
            <a:r>
              <a:rPr i="1" lang="en-CA" sz="2400">
                <a:solidFill>
                  <a:srgbClr val="333333"/>
                </a:solidFill>
                <a:highlight>
                  <a:srgbClr val="FFFFFF"/>
                </a:highlight>
              </a:rPr>
              <a:t>“</a:t>
            </a:r>
            <a:r>
              <a:rPr b="1" i="1" lang="en-CA" sz="2400">
                <a:solidFill>
                  <a:srgbClr val="000000"/>
                </a:solidFill>
              </a:rPr>
              <a:t>the cancellous and compact bony structure that surrounds and supports the teeth</a:t>
            </a:r>
            <a:r>
              <a:rPr i="1" lang="en-CA" sz="2400">
                <a:solidFill>
                  <a:srgbClr val="000000"/>
                </a:solidFill>
              </a:rPr>
              <a:t>” (The Journal of Prosthetic Dentistry, Glossary Ninth Edition)</a:t>
            </a:r>
            <a:endParaRPr i="1" sz="24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-3810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>
                <a:solidFill>
                  <a:srgbClr val="333333"/>
                </a:solidFill>
                <a:highlight>
                  <a:schemeClr val="lt1"/>
                </a:highlight>
              </a:rPr>
              <a:t>Alveolar arch - </a:t>
            </a:r>
            <a:r>
              <a:rPr b="1" i="1" lang="en-CA" sz="2400">
                <a:solidFill>
                  <a:srgbClr val="333333"/>
                </a:solidFill>
                <a:highlight>
                  <a:schemeClr val="lt1"/>
                </a:highlight>
              </a:rPr>
              <a:t>“</a:t>
            </a:r>
            <a:r>
              <a:rPr b="1" i="1" lang="en-CA" sz="2400">
                <a:solidFill>
                  <a:srgbClr val="303336"/>
                </a:solidFill>
                <a:highlight>
                  <a:srgbClr val="FFFFFF"/>
                </a:highlight>
              </a:rPr>
              <a:t>the arch of the upper or lower jaw formed by the alveolar processes”</a:t>
            </a:r>
            <a:r>
              <a:rPr lang="en-CA" sz="2400">
                <a:solidFill>
                  <a:srgbClr val="303336"/>
                </a:solidFill>
                <a:highlight>
                  <a:srgbClr val="FFFFFF"/>
                </a:highlight>
              </a:rPr>
              <a:t> (Mariam-Webster Dictionary)</a:t>
            </a:r>
            <a:endParaRPr sz="24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>
                <a:solidFill>
                  <a:srgbClr val="333333"/>
                </a:solidFill>
                <a:highlight>
                  <a:schemeClr val="lt1"/>
                </a:highlight>
              </a:rPr>
              <a:t>Alveolar ridge - </a:t>
            </a:r>
            <a:r>
              <a:rPr i="1" lang="en-CA" sz="2400">
                <a:solidFill>
                  <a:srgbClr val="333333"/>
                </a:solidFill>
                <a:highlight>
                  <a:schemeClr val="lt1"/>
                </a:highlight>
              </a:rPr>
              <a:t>“</a:t>
            </a:r>
            <a:r>
              <a:rPr b="1" i="1" lang="en-CA" sz="2400">
                <a:solidFill>
                  <a:srgbClr val="333333"/>
                </a:solidFill>
                <a:highlight>
                  <a:schemeClr val="lt1"/>
                </a:highlight>
              </a:rPr>
              <a:t>t</a:t>
            </a:r>
            <a:r>
              <a:rPr b="1" i="1" lang="en-CA" sz="2400">
                <a:solidFill>
                  <a:srgbClr val="000000"/>
                </a:solidFill>
              </a:rPr>
              <a:t>he U-shaped bony crests of the upper and lower jaw in which the teeth are situated.</a:t>
            </a:r>
            <a:r>
              <a:rPr i="1" lang="en-CA" sz="2400">
                <a:solidFill>
                  <a:srgbClr val="000000"/>
                </a:solidFill>
              </a:rPr>
              <a:t>”</a:t>
            </a:r>
            <a:r>
              <a:rPr lang="en-CA" sz="2400">
                <a:solidFill>
                  <a:srgbClr val="000000"/>
                </a:solidFill>
              </a:rPr>
              <a:t> (2009, American Journal of Medical Genetics)</a:t>
            </a:r>
            <a:endParaRPr sz="24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000">
                <a:solidFill>
                  <a:srgbClr val="333333"/>
                </a:solidFill>
                <a:highlight>
                  <a:srgbClr val="FFFFFF"/>
                </a:highlight>
              </a:rPr>
              <a:t>415636008 |Structure of alveolar process of maxilla (body structure)|</a:t>
            </a:r>
            <a:endParaRPr sz="20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000">
                <a:solidFill>
                  <a:srgbClr val="333333"/>
                </a:solidFill>
                <a:highlight>
                  <a:srgbClr val="FFFFFF"/>
                </a:highlight>
              </a:rPr>
              <a:t>		52982007 |Structure of alveolar arch of maxilla (body structure)|</a:t>
            </a:r>
            <a:endParaRPr sz="20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000">
                <a:solidFill>
                  <a:srgbClr val="333333"/>
                </a:solidFill>
                <a:highlight>
                  <a:srgbClr val="FFFFFF"/>
                </a:highlight>
              </a:rPr>
              <a:t>				288541004 |Upper alveolar ridge structure (body structure)|</a:t>
            </a:r>
            <a:endParaRPr sz="20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333333"/>
              </a:solidFill>
              <a:highlight>
                <a:srgbClr val="FFFFFF"/>
              </a:highlight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2600">
                <a:solidFill>
                  <a:srgbClr val="FF0000"/>
                </a:solidFill>
                <a:highlight>
                  <a:srgbClr val="FFFFFF"/>
                </a:highlight>
              </a:rPr>
              <a:t>Q - Is the alveolar process the same as the alveolar ridge?</a:t>
            </a:r>
            <a:endParaRPr sz="2600">
              <a:solidFill>
                <a:srgbClr val="FF0000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1"/>
          <p:cNvSpPr txBox="1"/>
          <p:nvPr>
            <p:ph idx="1" type="body"/>
          </p:nvPr>
        </p:nvSpPr>
        <p:spPr>
          <a:xfrm>
            <a:off x="360000" y="360000"/>
            <a:ext cx="10463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</a:pPr>
            <a:r>
              <a:rPr lang="en-CA">
                <a:latin typeface="Mulish"/>
                <a:ea typeface="Mulish"/>
                <a:cs typeface="Mulish"/>
                <a:sym typeface="Mulish"/>
              </a:rPr>
              <a:t>Periodontal Classification System Update</a:t>
            </a:r>
            <a:endParaRPr/>
          </a:p>
        </p:txBody>
      </p:sp>
      <p:sp>
        <p:nvSpPr>
          <p:cNvPr id="153" name="Google Shape;153;p21"/>
          <p:cNvSpPr txBox="1"/>
          <p:nvPr>
            <p:ph idx="2" type="body"/>
          </p:nvPr>
        </p:nvSpPr>
        <p:spPr>
          <a:xfrm>
            <a:off x="360375" y="1014425"/>
            <a:ext cx="109824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Clarified a small number of concepts with advisory group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Discussed other concepts needed to categorize implant related periodontal conditions/diseases</a:t>
            </a:r>
            <a:endParaRPr sz="2400"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/>
              <a:t>Less than 10 additional concepts identified.  Currently submitting.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Small number needed for specific, less common conditions or variations of conditions</a:t>
            </a:r>
            <a:endParaRPr sz="2400"/>
          </a:p>
          <a:p>
            <a:pPr indent="-3810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/>
              <a:t>Again a small number.  Working on submissions.</a:t>
            </a:r>
            <a:endParaRPr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One additional request for a stage and grade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Currently, these are the last known requests</a:t>
            </a:r>
            <a:endParaRPr sz="2400"/>
          </a:p>
          <a:p>
            <a:pPr indent="-3810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Refer to Appendix A</a:t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 txBox="1"/>
          <p:nvPr>
            <p:ph idx="1" type="body"/>
          </p:nvPr>
        </p:nvSpPr>
        <p:spPr>
          <a:xfrm>
            <a:off x="360000" y="360000"/>
            <a:ext cx="10463100" cy="591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CA" sz="3243">
                <a:latin typeface="Mulish"/>
                <a:ea typeface="Mulish"/>
                <a:cs typeface="Mulish"/>
                <a:sym typeface="Mulish"/>
              </a:rPr>
              <a:t>Dental Concept Review</a:t>
            </a:r>
            <a:endParaRPr sz="3243"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60" name="Google Shape;160;p22"/>
          <p:cNvSpPr txBox="1"/>
          <p:nvPr>
            <p:ph idx="2" type="body"/>
          </p:nvPr>
        </p:nvSpPr>
        <p:spPr>
          <a:xfrm>
            <a:off x="360363" y="1014413"/>
            <a:ext cx="10463100" cy="548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Over the past few years, we have had requests for multiple reviews, including substances, procedures, some anatomy issues etc.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Some to many of our concepts are primitive, which creates certain problems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>
                <a:highlight>
                  <a:srgbClr val="FFFFFF"/>
                </a:highlight>
              </a:rPr>
              <a:t>Belgium is also considering review of procedures for their future use</a:t>
            </a:r>
            <a:endParaRPr sz="2400">
              <a:highlight>
                <a:srgbClr val="FFFFFF"/>
              </a:highlight>
            </a:endParaRPr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Benoit, working with our editor Sarah has proposed a template to review and evaluate dental concepts that may need alteration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Sarah to address specific issue Appendix E.</a:t>
            </a:r>
            <a:endParaRPr sz="2400"/>
          </a:p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CA" sz="2400"/>
              <a:t>Review of approach to identify concepts - Appendix B</a:t>
            </a:r>
            <a:endParaRPr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/>
          <p:nvPr>
            <p:ph idx="1" type="body"/>
          </p:nvPr>
        </p:nvSpPr>
        <p:spPr>
          <a:xfrm>
            <a:off x="360000" y="360000"/>
            <a:ext cx="104631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CA"/>
              <a:t>Procedure </a:t>
            </a:r>
            <a:r>
              <a:rPr lang="en-CA" sz="2100"/>
              <a:t>- 712471003 |Restorative dental procedure on tooth (procedure)|</a:t>
            </a:r>
            <a:endParaRPr sz="2100"/>
          </a:p>
        </p:txBody>
      </p:sp>
      <p:sp>
        <p:nvSpPr>
          <p:cNvPr id="166" name="Google Shape;166;p23"/>
          <p:cNvSpPr txBox="1"/>
          <p:nvPr>
            <p:ph idx="2" type="body"/>
          </p:nvPr>
        </p:nvSpPr>
        <p:spPr>
          <a:xfrm>
            <a:off x="359938" y="1001188"/>
            <a:ext cx="10463100" cy="5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en-CA"/>
              <a:t>Recap of issues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t/>
            </a:r>
            <a:endParaRPr/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•"/>
            </a:pPr>
            <a:r>
              <a:rPr lang="en-CA" sz="2300">
                <a:solidFill>
                  <a:srgbClr val="000000"/>
                </a:solidFill>
              </a:rPr>
              <a:t>712471003 |Restorative dental procedure on tooth (procedure)| causing inheritance issues due to METHOD - Restore - action (qualifier value) e.g. 234741008 |Veneer preparation of tooth (procedure)|</a:t>
            </a:r>
            <a:endParaRPr sz="23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•"/>
            </a:pPr>
            <a:r>
              <a:rPr lang="en-CA" sz="2300">
                <a:solidFill>
                  <a:srgbClr val="000000"/>
                </a:solidFill>
              </a:rPr>
              <a:t>Many concepts do not state the action being performed e.g. 15903008 |Crown, resin with noble metal (procedure)|</a:t>
            </a:r>
            <a:endParaRPr sz="23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•"/>
            </a:pPr>
            <a:r>
              <a:rPr lang="en-CA" sz="2300">
                <a:solidFill>
                  <a:srgbClr val="000000"/>
                </a:solidFill>
              </a:rPr>
              <a:t>Many concepts contain references to materials - Q: do we need to replace all of these e.g. 19662007 |Restoration, crown, full cast, predominantly base metal (procedure)|?</a:t>
            </a:r>
            <a:endParaRPr sz="2300">
              <a:solidFill>
                <a:srgbClr val="000000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000000"/>
              </a:solidFill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3">
      <a:dk1>
        <a:srgbClr val="424A55"/>
      </a:dk1>
      <a:lt1>
        <a:srgbClr val="FFFFFF"/>
      </a:lt1>
      <a:dk2>
        <a:srgbClr val="00A9E0"/>
      </a:dk2>
      <a:lt2>
        <a:srgbClr val="F1F2F1"/>
      </a:lt2>
      <a:accent1>
        <a:srgbClr val="003865"/>
      </a:accent1>
      <a:accent2>
        <a:srgbClr val="0067B9"/>
      </a:accent2>
      <a:accent3>
        <a:srgbClr val="654EA3"/>
      </a:accent3>
      <a:accent4>
        <a:srgbClr val="FFC600"/>
      </a:accent4>
      <a:accent5>
        <a:srgbClr val="009B77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