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10"/>
  </p:notesMasterIdLst>
  <p:sldIdLst>
    <p:sldId id="256" r:id="rId2"/>
    <p:sldId id="263" r:id="rId3"/>
    <p:sldId id="259" r:id="rId4"/>
    <p:sldId id="260" r:id="rId5"/>
    <p:sldId id="262" r:id="rId6"/>
    <p:sldId id="264" r:id="rId7"/>
    <p:sldId id="261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0119" autoAdjust="0"/>
  </p:normalViewPr>
  <p:slideViewPr>
    <p:cSldViewPr snapToGrid="0" snapToObjects="1">
      <p:cViewPr varScale="1">
        <p:scale>
          <a:sx n="72" d="100"/>
          <a:sy n="72" d="100"/>
        </p:scale>
        <p:origin x="38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55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2/20/2022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2/20/2022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2/20/2022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</p:spPr>
        <p:txBody>
          <a:bodyPr>
            <a:normAutofit/>
          </a:bodyPr>
          <a:lstStyle/>
          <a:p>
            <a:r>
              <a:rPr lang="en-US" dirty="0"/>
              <a:t>Observables: Assessment Scales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</p:spPr>
        <p:txBody>
          <a:bodyPr>
            <a:normAutofit/>
          </a:bodyPr>
          <a:lstStyle/>
          <a:p>
            <a:r>
              <a:rPr lang="en-US" sz="2400" dirty="0"/>
              <a:t>James R. Campbell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University of Nebraska Medical Center</a:t>
            </a:r>
          </a:p>
          <a:p>
            <a:r>
              <a:rPr lang="en-US" sz="2400" dirty="0"/>
              <a:t>Omaha, NE, USA</a:t>
            </a:r>
          </a:p>
        </p:txBody>
      </p:sp>
    </p:spTree>
    <p:extLst>
      <p:ext uri="{BB962C8B-B14F-4D97-AF65-F5344CB8AC3E}">
        <p14:creationId xmlns:p14="http://schemas.microsoft.com/office/powerpoint/2010/main" val="15027360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CFCC4-C994-4EDC-8AE4-134DD5439C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6666" y="-447546"/>
            <a:ext cx="7606427" cy="1359153"/>
          </a:xfrm>
        </p:spPr>
        <p:txBody>
          <a:bodyPr/>
          <a:lstStyle/>
          <a:p>
            <a:r>
              <a:rPr lang="en-US" dirty="0"/>
              <a:t>Epworth Sleepiness Scale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9B57EE-0F80-418B-B1B2-1BFDE04AB8DF}"/>
              </a:ext>
            </a:extLst>
          </p:cNvPr>
          <p:cNvSpPr txBox="1"/>
          <p:nvPr/>
        </p:nvSpPr>
        <p:spPr>
          <a:xfrm>
            <a:off x="776569" y="1065320"/>
            <a:ext cx="8098307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Johns MW.  A new method for measuring daytime sleepiness: </a:t>
            </a:r>
          </a:p>
          <a:p>
            <a:r>
              <a:rPr lang="en-US" sz="2400" b="1" dirty="0"/>
              <a:t>The Epworth Sleepiness Scale.  Sleep; 1991; Dec 14(6): 540-5.</a:t>
            </a:r>
          </a:p>
          <a:p>
            <a:endParaRPr lang="en-US" dirty="0"/>
          </a:p>
          <a:p>
            <a:r>
              <a:rPr lang="en-US" dirty="0"/>
              <a:t>The development and use of a new scale, the Epworth sleepiness scale (ESS), </a:t>
            </a:r>
          </a:p>
          <a:p>
            <a:r>
              <a:rPr lang="en-US" dirty="0"/>
              <a:t>is described. This is a simple, self-administered questionnaire which is shown </a:t>
            </a:r>
          </a:p>
          <a:p>
            <a:r>
              <a:rPr lang="en-US" dirty="0"/>
              <a:t>to provide a measurement of the subject's general level of daytime sleepiness. </a:t>
            </a:r>
          </a:p>
          <a:p>
            <a:r>
              <a:rPr lang="en-US" dirty="0"/>
              <a:t>One hundred and eighty adults answered the ESS, including 30 normal men </a:t>
            </a:r>
          </a:p>
          <a:p>
            <a:r>
              <a:rPr lang="en-US" dirty="0"/>
              <a:t>and women as controls and 150 patients with a range of sleep disorders. </a:t>
            </a:r>
          </a:p>
          <a:p>
            <a:r>
              <a:rPr lang="en-US" dirty="0"/>
              <a:t>They rated the chances that they would doze off or fall asleep when in eight </a:t>
            </a:r>
          </a:p>
          <a:p>
            <a:r>
              <a:rPr lang="en-US" dirty="0"/>
              <a:t>different situations commonly encountered in daily life. Total ESS scores </a:t>
            </a:r>
          </a:p>
          <a:p>
            <a:r>
              <a:rPr lang="en-US" dirty="0"/>
              <a:t>significantly distinguished normal subjects from patients in various diagnostic </a:t>
            </a:r>
          </a:p>
          <a:p>
            <a:r>
              <a:rPr lang="en-US" dirty="0"/>
              <a:t>groups including obstructive sleep apnea syndrome, narcolepsy and idiopathic </a:t>
            </a:r>
          </a:p>
          <a:p>
            <a:r>
              <a:rPr lang="en-US" dirty="0"/>
              <a:t>hypersomnia. ESS scores were significantly correlated with sleep latency </a:t>
            </a:r>
          </a:p>
          <a:p>
            <a:r>
              <a:rPr lang="en-US" dirty="0"/>
              <a:t>measured during the multiple sleep latency test and during overnight </a:t>
            </a:r>
          </a:p>
          <a:p>
            <a:r>
              <a:rPr lang="en-US" dirty="0"/>
              <a:t>polysomnography. In patients with obstructive sleep apnea syndrome </a:t>
            </a:r>
          </a:p>
          <a:p>
            <a:r>
              <a:rPr lang="en-US" dirty="0"/>
              <a:t>ESS scores were significantly correlated with the respiratory disturbance </a:t>
            </a:r>
          </a:p>
          <a:p>
            <a:r>
              <a:rPr lang="en-US" dirty="0"/>
              <a:t>index and the minimum SaO2 recorded overnight. ESS scores of patients </a:t>
            </a:r>
          </a:p>
          <a:p>
            <a:r>
              <a:rPr lang="en-US" dirty="0"/>
              <a:t>who simply snored did not differ from controls.</a:t>
            </a:r>
          </a:p>
        </p:txBody>
      </p:sp>
    </p:spTree>
    <p:extLst>
      <p:ext uri="{BB962C8B-B14F-4D97-AF65-F5344CB8AC3E}">
        <p14:creationId xmlns:p14="http://schemas.microsoft.com/office/powerpoint/2010/main" val="140124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763254009|Epworth Sleepiness Scale score (observable entity)</a:t>
            </a:r>
          </a:p>
        </p:txBody>
      </p:sp>
      <p:pic>
        <p:nvPicPr>
          <p:cNvPr id="6" name="Content Placeholder 5" descr="Assesses RISK of the patient bearing the process of a sleep disorder.&#10;&#10;A DISPOSITION class of Observable Entity.&#10;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666" y="2239056"/>
            <a:ext cx="7281862" cy="373428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D65A04-56CA-4FB4-B864-1B55CBA81E5D}"/>
              </a:ext>
            </a:extLst>
          </p:cNvPr>
          <p:cNvSpPr txBox="1"/>
          <p:nvPr/>
        </p:nvSpPr>
        <p:spPr>
          <a:xfrm>
            <a:off x="905472" y="3465224"/>
            <a:ext cx="728186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Assesses RISK of the patient bearing the process of a sleep disorder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3200" dirty="0"/>
              <a:t>A DISPOSITION class of Observable Entity.</a:t>
            </a:r>
          </a:p>
        </p:txBody>
      </p:sp>
    </p:spTree>
    <p:extLst>
      <p:ext uri="{BB962C8B-B14F-4D97-AF65-F5344CB8AC3E}">
        <p14:creationId xmlns:p14="http://schemas.microsoft.com/office/powerpoint/2010/main" val="2692016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16" y="-788574"/>
            <a:ext cx="8676284" cy="1359153"/>
          </a:xfrm>
        </p:spPr>
        <p:txBody>
          <a:bodyPr>
            <a:normAutofit/>
          </a:bodyPr>
          <a:lstStyle/>
          <a:p>
            <a:r>
              <a:rPr lang="en-US" sz="2200" dirty="0"/>
              <a:t>763254009|Epworth Sleepiness Scale score (observable entity)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8866713-C081-48E6-AD04-230F57DE51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87" t="16614" r="85018" b="15475"/>
          <a:stretch/>
        </p:blipFill>
        <p:spPr>
          <a:xfrm>
            <a:off x="2041864" y="667845"/>
            <a:ext cx="4392920" cy="6190155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D9567A-51EF-4DF9-9A5F-AD167F26E0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7325" y="2002256"/>
            <a:ext cx="3152768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439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7416" y="-717550"/>
            <a:ext cx="8676284" cy="1359153"/>
          </a:xfrm>
        </p:spPr>
        <p:txBody>
          <a:bodyPr>
            <a:normAutofit/>
          </a:bodyPr>
          <a:lstStyle/>
          <a:p>
            <a:r>
              <a:rPr lang="en-US" sz="2200" dirty="0"/>
              <a:t>763254009|Epworth Sleepiness Scale score (observable entity)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7E6DF9C-171E-4D91-A9D2-125D4E98CB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74" t="19581" r="80107" b="28993"/>
          <a:stretch/>
        </p:blipFill>
        <p:spPr>
          <a:xfrm>
            <a:off x="710213" y="641597"/>
            <a:ext cx="8138160" cy="6504411"/>
          </a:xfrm>
        </p:spPr>
      </p:pic>
    </p:spTree>
    <p:extLst>
      <p:ext uri="{BB962C8B-B14F-4D97-AF65-F5344CB8AC3E}">
        <p14:creationId xmlns:p14="http://schemas.microsoft.com/office/powerpoint/2010/main" val="107777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26D22-8023-48AC-BF7A-7C80F15E1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STOP-BANG Questionnaire for screening of OSA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E385B-E0B2-4DC2-AD65-C978CEBC8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Validated in abbreviated form as STOP questionnaire by Canadian anesthesiologist </a:t>
            </a:r>
          </a:p>
          <a:p>
            <a:pPr lvl="1"/>
            <a:r>
              <a:rPr lang="en-US" dirty="0"/>
              <a:t>Snoring</a:t>
            </a:r>
          </a:p>
          <a:p>
            <a:pPr lvl="1"/>
            <a:r>
              <a:rPr lang="en-US" dirty="0"/>
              <a:t>Tired</a:t>
            </a:r>
          </a:p>
          <a:p>
            <a:pPr lvl="1"/>
            <a:r>
              <a:rPr lang="en-US" dirty="0"/>
              <a:t>Observed apneas</a:t>
            </a:r>
          </a:p>
          <a:p>
            <a:pPr lvl="1"/>
            <a:r>
              <a:rPr lang="en-US" dirty="0" err="1"/>
              <a:t>hyPertension</a:t>
            </a:r>
            <a:endParaRPr lang="en-US" dirty="0"/>
          </a:p>
          <a:p>
            <a:r>
              <a:rPr lang="en-US" dirty="0"/>
              <a:t>Extended for more detailed picture of OSA risk in preoperative setting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7623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527448"/>
            <a:ext cx="8249478" cy="1359153"/>
          </a:xfrm>
        </p:spPr>
        <p:txBody>
          <a:bodyPr>
            <a:normAutofit/>
          </a:bodyPr>
          <a:lstStyle/>
          <a:p>
            <a:r>
              <a:rPr lang="en-US" sz="2400" dirty="0"/>
              <a:t>728581000004101|STOP-BANG questionnaire for sleep apnea risk assessment total SCORE (observable entity)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63CD2F1-366D-4CB5-A980-CE537B9F43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78" t="16598" r="84740" b="17157"/>
          <a:stretch/>
        </p:blipFill>
        <p:spPr>
          <a:xfrm>
            <a:off x="1686756" y="820512"/>
            <a:ext cx="5859263" cy="6161846"/>
          </a:xfrm>
        </p:spPr>
      </p:pic>
    </p:spTree>
    <p:extLst>
      <p:ext uri="{BB962C8B-B14F-4D97-AF65-F5344CB8AC3E}">
        <p14:creationId xmlns:p14="http://schemas.microsoft.com/office/powerpoint/2010/main" val="2481702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9685124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9402</TotalTime>
  <Words>316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Arial-BoldMT</vt:lpstr>
      <vt:lpstr>Calibri</vt:lpstr>
      <vt:lpstr>Wingdings</vt:lpstr>
      <vt:lpstr>NeMed_Presentation</vt:lpstr>
      <vt:lpstr>Observables: Assessment Scales </vt:lpstr>
      <vt:lpstr>Epworth Sleepiness Scale</vt:lpstr>
      <vt:lpstr>763254009|Epworth Sleepiness Scale score (observable entity)</vt:lpstr>
      <vt:lpstr>763254009|Epworth Sleepiness Scale score (observable entity)</vt:lpstr>
      <vt:lpstr>763254009|Epworth Sleepiness Scale score (observable entity)</vt:lpstr>
      <vt:lpstr>STOP-BANG Questionnaire for screening of OSA</vt:lpstr>
      <vt:lpstr>728581000004101|STOP-BANG questionnaire for sleep apnea risk assessment total SCORE (observable entity)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Jim Campbell</cp:lastModifiedBy>
  <cp:revision>599</cp:revision>
  <dcterms:created xsi:type="dcterms:W3CDTF">2014-09-17T15:14:42Z</dcterms:created>
  <dcterms:modified xsi:type="dcterms:W3CDTF">2022-02-20T18:19:29Z</dcterms:modified>
</cp:coreProperties>
</file>