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9"/>
  </p:notesMasterIdLst>
  <p:sldIdLst>
    <p:sldId id="256" r:id="rId2"/>
    <p:sldId id="263" r:id="rId3"/>
    <p:sldId id="259" r:id="rId4"/>
    <p:sldId id="260" r:id="rId5"/>
    <p:sldId id="262" r:id="rId6"/>
    <p:sldId id="264" r:id="rId7"/>
    <p:sldId id="261" r:id="rId8"/>
    <p:sldId id="266" r:id="rId9"/>
    <p:sldId id="559" r:id="rId10"/>
    <p:sldId id="560" r:id="rId11"/>
    <p:sldId id="561" r:id="rId12"/>
    <p:sldId id="267" r:id="rId13"/>
    <p:sldId id="265" r:id="rId14"/>
    <p:sldId id="258" r:id="rId15"/>
    <p:sldId id="269" r:id="rId16"/>
    <p:sldId id="270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2" d="100"/>
          <a:sy n="72" d="100"/>
        </p:scale>
        <p:origin x="102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</p:spPr>
        <p:txBody>
          <a:bodyPr>
            <a:normAutofit/>
          </a:bodyPr>
          <a:lstStyle/>
          <a:p>
            <a:r>
              <a:rPr lang="en-US" dirty="0"/>
              <a:t>Observables: Assessment Scales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/>
              <a:t>James R. Campbell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University of Nebraska Medical Center</a:t>
            </a:r>
          </a:p>
          <a:p>
            <a:r>
              <a:rPr lang="en-US" sz="2400" dirty="0"/>
              <a:t>Omaha, NE, USA</a:t>
            </a:r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5EF8-15D3-4579-8354-1D928F91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22959"/>
            <a:ext cx="7606427" cy="1359153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62" t="9999" r="63040" b="10656"/>
          <a:stretch/>
        </p:blipFill>
        <p:spPr>
          <a:xfrm>
            <a:off x="0" y="1382112"/>
            <a:ext cx="5752406" cy="57646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700" y="1929861"/>
            <a:ext cx="4566300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6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BA51960-1A73-43E4-86DF-69B57D3D0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263" y="13542"/>
            <a:ext cx="7605712" cy="1360487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17" t="13787" r="56766" b="16128"/>
          <a:stretch/>
        </p:blipFill>
        <p:spPr>
          <a:xfrm>
            <a:off x="1620980" y="1374029"/>
            <a:ext cx="5852160" cy="558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29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E23E3-70F4-427F-827E-657F6BB7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5208"/>
            <a:ext cx="7606427" cy="1359153"/>
          </a:xfrm>
        </p:spPr>
        <p:txBody>
          <a:bodyPr/>
          <a:lstStyle/>
          <a:p>
            <a:r>
              <a:rPr lang="en-US" dirty="0"/>
              <a:t>248241002|Glasgow coma score (observable entity)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90966D-72C6-4A70-8F68-62FCA60F0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30" t="24932" r="59855" b="10785"/>
          <a:stretch/>
        </p:blipFill>
        <p:spPr>
          <a:xfrm>
            <a:off x="674701" y="1364343"/>
            <a:ext cx="7253057" cy="5622214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223D5E-F905-4925-BAEE-50DD39D69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082" y="2048552"/>
            <a:ext cx="5236918" cy="421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4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61ED7-7931-44D4-BB13-ED1EFC53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353224"/>
            <a:ext cx="7606427" cy="1359153"/>
          </a:xfrm>
        </p:spPr>
        <p:txBody>
          <a:bodyPr>
            <a:normAutofit/>
          </a:bodyPr>
          <a:lstStyle/>
          <a:p>
            <a:r>
              <a:rPr lang="en-US" sz="2800" dirty="0"/>
              <a:t>LOINC:96741-4 SARS-CoV2(COVID-19) Variant [Type] in Specimen by Sequencing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7CCE1C-C74B-4619-B804-10DD68CE8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3" t="25156" r="53281" b="11684"/>
          <a:stretch/>
        </p:blipFill>
        <p:spPr>
          <a:xfrm>
            <a:off x="710213" y="1183486"/>
            <a:ext cx="7315200" cy="5757911"/>
          </a:xfrm>
        </p:spPr>
      </p:pic>
    </p:spTree>
    <p:extLst>
      <p:ext uri="{BB962C8B-B14F-4D97-AF65-F5344CB8AC3E}">
        <p14:creationId xmlns:p14="http://schemas.microsoft.com/office/powerpoint/2010/main" val="222619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5EF8-15D3-4579-8354-1D928F91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22959"/>
            <a:ext cx="7606427" cy="1359153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5347E8-F778-484A-A597-C27A8AE2F4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03" t="25380" r="61878" b="12584"/>
          <a:stretch/>
        </p:blipFill>
        <p:spPr>
          <a:xfrm>
            <a:off x="710213" y="1382111"/>
            <a:ext cx="7332956" cy="5445078"/>
          </a:xfrm>
        </p:spPr>
      </p:pic>
    </p:spTree>
    <p:extLst>
      <p:ext uri="{BB962C8B-B14F-4D97-AF65-F5344CB8AC3E}">
        <p14:creationId xmlns:p14="http://schemas.microsoft.com/office/powerpoint/2010/main" val="38499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46BA8D-D86D-4ADB-8685-4CFC810F6D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2" t="28753" r="64407" b="13707"/>
          <a:stretch/>
        </p:blipFill>
        <p:spPr>
          <a:xfrm>
            <a:off x="957262" y="1455920"/>
            <a:ext cx="5760720" cy="5482321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BA51960-1A73-43E4-86DF-69B57D3D0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263" y="13542"/>
            <a:ext cx="7605712" cy="1360487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</p:spTree>
    <p:extLst>
      <p:ext uri="{BB962C8B-B14F-4D97-AF65-F5344CB8AC3E}">
        <p14:creationId xmlns:p14="http://schemas.microsoft.com/office/powerpoint/2010/main" val="2950745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BA46-2E6F-4C74-9A25-4BCE0120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ED5E98-9E2D-439A-A372-DBFDBE856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50" t="26055" r="69338" b="37757"/>
          <a:stretch/>
        </p:blipFill>
        <p:spPr>
          <a:xfrm>
            <a:off x="956666" y="1999694"/>
            <a:ext cx="5137110" cy="4114800"/>
          </a:xfrm>
          <a:ln w="444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3225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FCC4-C994-4EDC-8AE4-134DD5439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447546"/>
            <a:ext cx="7606427" cy="1359153"/>
          </a:xfrm>
        </p:spPr>
        <p:txBody>
          <a:bodyPr/>
          <a:lstStyle/>
          <a:p>
            <a:r>
              <a:rPr lang="en-US" dirty="0"/>
              <a:t>Epworth Sleepiness 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9B57EE-0F80-418B-B1B2-1BFDE04AB8DF}"/>
              </a:ext>
            </a:extLst>
          </p:cNvPr>
          <p:cNvSpPr txBox="1"/>
          <p:nvPr/>
        </p:nvSpPr>
        <p:spPr>
          <a:xfrm>
            <a:off x="776569" y="1065320"/>
            <a:ext cx="809830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Johns MW.  A new method for measuring daytime sleepiness: </a:t>
            </a:r>
          </a:p>
          <a:p>
            <a:r>
              <a:rPr lang="en-US" sz="2400" b="1" dirty="0"/>
              <a:t>The Epworth Sleepiness Scale.  Sleep; 1991; Dec 14(6): 540-5.</a:t>
            </a:r>
          </a:p>
          <a:p>
            <a:endParaRPr lang="en-US" dirty="0"/>
          </a:p>
          <a:p>
            <a:r>
              <a:rPr lang="en-US" dirty="0"/>
              <a:t>The development and use of a new scale, the Epworth sleepiness scale (ESS), </a:t>
            </a:r>
          </a:p>
          <a:p>
            <a:r>
              <a:rPr lang="en-US" dirty="0"/>
              <a:t>is described. This is a simple, self-administered questionnaire which is shown </a:t>
            </a:r>
          </a:p>
          <a:p>
            <a:r>
              <a:rPr lang="en-US" dirty="0"/>
              <a:t>to provide a measurement of the subject's general level of daytime sleepiness. </a:t>
            </a:r>
          </a:p>
          <a:p>
            <a:r>
              <a:rPr lang="en-US" dirty="0"/>
              <a:t>One hundred and eighty adults answered the ESS, including 30 normal men </a:t>
            </a:r>
          </a:p>
          <a:p>
            <a:r>
              <a:rPr lang="en-US" dirty="0"/>
              <a:t>and women as controls and 150 patients with a range of sleep disorders. </a:t>
            </a:r>
          </a:p>
          <a:p>
            <a:r>
              <a:rPr lang="en-US" dirty="0"/>
              <a:t>They rated the chances that they would doze off or fall asleep when in eight </a:t>
            </a:r>
          </a:p>
          <a:p>
            <a:r>
              <a:rPr lang="en-US" dirty="0"/>
              <a:t>different situations commonly encountered in daily life. Total ESS scores </a:t>
            </a:r>
          </a:p>
          <a:p>
            <a:r>
              <a:rPr lang="en-US" dirty="0"/>
              <a:t>significantly distinguished normal subjects from patients in various diagnostic </a:t>
            </a:r>
          </a:p>
          <a:p>
            <a:r>
              <a:rPr lang="en-US" dirty="0"/>
              <a:t>groups including </a:t>
            </a:r>
            <a:r>
              <a:rPr lang="en-US" u="sng" dirty="0"/>
              <a:t>obstructive sleep apnea syndrome, narcolepsy and idiopathic </a:t>
            </a:r>
          </a:p>
          <a:p>
            <a:r>
              <a:rPr lang="en-US" u="sng" dirty="0"/>
              <a:t>hypersomnia</a:t>
            </a:r>
            <a:r>
              <a:rPr lang="en-US" dirty="0"/>
              <a:t>. ESS scores were significantly correlated with sleep latency </a:t>
            </a:r>
          </a:p>
          <a:p>
            <a:r>
              <a:rPr lang="en-US" dirty="0"/>
              <a:t>measured during the multiple sleep latency test and during overnight </a:t>
            </a:r>
          </a:p>
          <a:p>
            <a:r>
              <a:rPr lang="en-US" dirty="0"/>
              <a:t>polysomnography. In patients with obstructive sleep apnea syndrome </a:t>
            </a:r>
          </a:p>
          <a:p>
            <a:r>
              <a:rPr lang="en-US" dirty="0"/>
              <a:t>ESS scores were significantly correlated with the respiratory disturbance </a:t>
            </a:r>
          </a:p>
          <a:p>
            <a:r>
              <a:rPr lang="en-US" dirty="0"/>
              <a:t>index and the minimum SaO2 recorded overnight. ESS scores of patients </a:t>
            </a:r>
          </a:p>
          <a:p>
            <a:r>
              <a:rPr lang="en-US" dirty="0"/>
              <a:t>who simply snored did not differ from controls.</a:t>
            </a:r>
          </a:p>
        </p:txBody>
      </p:sp>
    </p:spTree>
    <p:extLst>
      <p:ext uri="{BB962C8B-B14F-4D97-AF65-F5344CB8AC3E}">
        <p14:creationId xmlns:p14="http://schemas.microsoft.com/office/powerpoint/2010/main" val="14012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763254009|Epworth Sleepiness Scale score (observable entity)</a:t>
            </a:r>
          </a:p>
        </p:txBody>
      </p:sp>
      <p:pic>
        <p:nvPicPr>
          <p:cNvPr id="6" name="Content Placeholder 5" descr="Assesses RISK of the patient bearing the process of a sleep disorder.&#10;&#10;A DISPOSITION class of Observable Entity.&#10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66" y="2239056"/>
            <a:ext cx="7281862" cy="373428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D65A04-56CA-4FB4-B864-1B55CBA81E5D}"/>
              </a:ext>
            </a:extLst>
          </p:cNvPr>
          <p:cNvSpPr txBox="1"/>
          <p:nvPr/>
        </p:nvSpPr>
        <p:spPr>
          <a:xfrm>
            <a:off x="905472" y="3465224"/>
            <a:ext cx="72818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Assesses RISK of the patient bearing </a:t>
            </a:r>
            <a:r>
              <a:rPr lang="en-US" sz="3200"/>
              <a:t>the assessment </a:t>
            </a:r>
            <a:r>
              <a:rPr lang="en-US" sz="3200" dirty="0"/>
              <a:t>of a sleep disorder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 DISPOSITION class of Observable Entity.</a:t>
            </a:r>
          </a:p>
        </p:txBody>
      </p:sp>
    </p:spTree>
    <p:extLst>
      <p:ext uri="{BB962C8B-B14F-4D97-AF65-F5344CB8AC3E}">
        <p14:creationId xmlns:p14="http://schemas.microsoft.com/office/powerpoint/2010/main" val="269201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88574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36EAD1E-CC90-4FDD-AE96-D7D007B4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09" t="24482" r="64407" b="10560"/>
          <a:stretch/>
        </p:blipFill>
        <p:spPr>
          <a:xfrm>
            <a:off x="669558" y="719415"/>
            <a:ext cx="6539109" cy="601490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87FC50-60D9-4045-8364-D49460D86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325" y="2002256"/>
            <a:ext cx="315276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3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17550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89DCA9B-375E-4D13-AD52-991602D16A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09" t="29201" r="56442" b="12359"/>
          <a:stretch/>
        </p:blipFill>
        <p:spPr>
          <a:xfrm>
            <a:off x="696193" y="727967"/>
            <a:ext cx="7498080" cy="5889731"/>
          </a:xfrm>
        </p:spPr>
      </p:pic>
    </p:spTree>
    <p:extLst>
      <p:ext uri="{BB962C8B-B14F-4D97-AF65-F5344CB8AC3E}">
        <p14:creationId xmlns:p14="http://schemas.microsoft.com/office/powerpoint/2010/main" val="10777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6D22-8023-48AC-BF7A-7C80F15E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STOP-BANG Questionnaire for screening of OSA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E385B-E0B2-4DC2-AD65-C978CEBC8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Validated in abbreviated form as STOP questionnaire by Canadian anesthesiologist </a:t>
            </a:r>
          </a:p>
          <a:p>
            <a:pPr lvl="1"/>
            <a:r>
              <a:rPr lang="en-US" dirty="0"/>
              <a:t>Snoring</a:t>
            </a:r>
          </a:p>
          <a:p>
            <a:pPr lvl="1"/>
            <a:r>
              <a:rPr lang="en-US" dirty="0"/>
              <a:t>Tired</a:t>
            </a:r>
          </a:p>
          <a:p>
            <a:pPr lvl="1"/>
            <a:r>
              <a:rPr lang="en-US" dirty="0"/>
              <a:t>Observed apneas</a:t>
            </a:r>
          </a:p>
          <a:p>
            <a:pPr lvl="1"/>
            <a:r>
              <a:rPr lang="en-US" dirty="0" err="1"/>
              <a:t>hyPertension</a:t>
            </a:r>
            <a:endParaRPr lang="en-US" dirty="0"/>
          </a:p>
          <a:p>
            <a:r>
              <a:rPr lang="en-US" dirty="0"/>
              <a:t>Extended for more detailed picture of OSA risk in preoperative setting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6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527448"/>
            <a:ext cx="8249478" cy="1359153"/>
          </a:xfrm>
        </p:spPr>
        <p:txBody>
          <a:bodyPr>
            <a:normAutofit/>
          </a:bodyPr>
          <a:lstStyle/>
          <a:p>
            <a:r>
              <a:rPr lang="en-US" sz="2400" dirty="0"/>
              <a:t>728581000004101|STOP-BANG questionnaire for sleep apnea risk assessment total SCORE (observable entity)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A76352-31A8-493D-BE99-8719C02D2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9" t="24257" r="50374" b="7638"/>
          <a:stretch/>
        </p:blipFill>
        <p:spPr>
          <a:xfrm>
            <a:off x="683580" y="1038686"/>
            <a:ext cx="7589520" cy="6019977"/>
          </a:xfrm>
        </p:spPr>
      </p:pic>
    </p:spTree>
    <p:extLst>
      <p:ext uri="{BB962C8B-B14F-4D97-AF65-F5344CB8AC3E}">
        <p14:creationId xmlns:p14="http://schemas.microsoft.com/office/powerpoint/2010/main" val="2481702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D9416-A7BD-41BD-8878-675C3931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305508"/>
            <a:ext cx="7606427" cy="1359153"/>
          </a:xfrm>
        </p:spPr>
        <p:txBody>
          <a:bodyPr>
            <a:normAutofit/>
          </a:bodyPr>
          <a:lstStyle/>
          <a:p>
            <a:r>
              <a:rPr lang="en-US" sz="4000" dirty="0"/>
              <a:t>STOP-BANG scale score total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EDD4B3-CAC0-40EC-90D1-614FD68DC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56" t="27853" r="56189" b="12359"/>
          <a:stretch/>
        </p:blipFill>
        <p:spPr>
          <a:xfrm>
            <a:off x="665824" y="1009260"/>
            <a:ext cx="7315200" cy="5808483"/>
          </a:xfrm>
        </p:spPr>
      </p:pic>
    </p:spTree>
    <p:extLst>
      <p:ext uri="{BB962C8B-B14F-4D97-AF65-F5344CB8AC3E}">
        <p14:creationId xmlns:p14="http://schemas.microsoft.com/office/powerpoint/2010/main" val="4049830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198" y="179074"/>
            <a:ext cx="7606427" cy="1359153"/>
          </a:xfrm>
        </p:spPr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Airway Assessment Scale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976" t="12479" r="1828" b="804"/>
          <a:stretch/>
        </p:blipFill>
        <p:spPr>
          <a:xfrm>
            <a:off x="0" y="1572938"/>
            <a:ext cx="9144000" cy="52850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92471" y="131781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>
                  <a:solidFill>
                    <a:srgbClr val="C00000"/>
                  </a:solidFill>
                </a:ln>
                <a:noFill/>
              </a:rPr>
              <a:t>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656A5D-5DF0-4147-BDA1-55D451D670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40" t="35114" r="41262" b="51423"/>
          <a:stretch/>
        </p:blipFill>
        <p:spPr>
          <a:xfrm>
            <a:off x="2676679" y="3333044"/>
            <a:ext cx="4315792" cy="692457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19880448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9616</TotalTime>
  <Words>381</Words>
  <Application>Microsoft Office PowerPoint</Application>
  <PresentationFormat>On-screen Show (4:3)</PresentationFormat>
  <Paragraphs>48</Paragraphs>
  <Slides>17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Arial-BoldMT</vt:lpstr>
      <vt:lpstr>Calibri</vt:lpstr>
      <vt:lpstr>Wingdings</vt:lpstr>
      <vt:lpstr>NeMed_Presentation</vt:lpstr>
      <vt:lpstr>Observables: Assessment Scales </vt:lpstr>
      <vt:lpstr>Epworth Sleepiness Scale</vt:lpstr>
      <vt:lpstr>763254009|Epworth Sleepiness Scale score (observable entity)</vt:lpstr>
      <vt:lpstr>763254009|Epworth Sleepiness Scale score (observable entity)</vt:lpstr>
      <vt:lpstr>763254009|Epworth Sleepiness Scale score (observable entity)</vt:lpstr>
      <vt:lpstr>STOP-BANG Questionnaire for screening of OSA</vt:lpstr>
      <vt:lpstr>728581000004101|STOP-BANG questionnaire for sleep apnea risk assessment total SCORE (observable entity)</vt:lpstr>
      <vt:lpstr>STOP-BANG scale score total</vt:lpstr>
      <vt:lpstr>Mallampati Airway Assessment Scale</vt:lpstr>
      <vt:lpstr>277388005|Mallampati grade (observable entity)</vt:lpstr>
      <vt:lpstr>277388005|Mallampati grade (observable entity)</vt:lpstr>
      <vt:lpstr>248241002|Glasgow coma score (observable entity)</vt:lpstr>
      <vt:lpstr>LOINC:96741-4 SARS-CoV2(COVID-19) Variant [Type] in Specimen by Sequencing</vt:lpstr>
      <vt:lpstr>PowerPoint Presentation</vt:lpstr>
      <vt:lpstr>277388005|Mallampati grade (observable entity)</vt:lpstr>
      <vt:lpstr>277388005|Mallampati grade (observable entity)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611</cp:revision>
  <dcterms:created xsi:type="dcterms:W3CDTF">2014-09-17T15:14:42Z</dcterms:created>
  <dcterms:modified xsi:type="dcterms:W3CDTF">2022-03-21T18:04:31Z</dcterms:modified>
</cp:coreProperties>
</file>