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27" r:id="rId3"/>
    <p:sldId id="328" r:id="rId4"/>
    <p:sldId id="329" r:id="rId5"/>
    <p:sldId id="330" r:id="rId6"/>
    <p:sldId id="258" r:id="rId7"/>
    <p:sldId id="259" r:id="rId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0" roundtripDataSignature="AMtx7mjFRoN4l9ud+WtK4010xkePqQHz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Harry" initials="SH" lastIdx="3" clrIdx="0">
    <p:extLst>
      <p:ext uri="{19B8F6BF-5375-455C-9EA6-DF929625EA0E}">
        <p15:presenceInfo xmlns:p15="http://schemas.microsoft.com/office/powerpoint/2012/main" userId="d0be8d124c608c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36B9997-EBD9-49BC-9FB4-CD0D714A6AA6}">
  <a:tblStyle styleId="{E36B9997-EBD9-49BC-9FB4-CD0D714A6AA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 b="off" i="off"/>
      <a:tcStyle>
        <a:tcBdr/>
        <a:fill>
          <a:solidFill>
            <a:srgbClr val="E2CAC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2CAC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2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71" Type="http://schemas.openxmlformats.org/officeDocument/2006/relationships/commentAuthors" Target="commentAuthors.xml"/><Relationship Id="rId2" Type="http://schemas.openxmlformats.org/officeDocument/2006/relationships/slide" Target="slides/slide1.xml"/><Relationship Id="rId70" Type="http://customschemas.google.com/relationships/presentationmetadata" Target="meta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 dirty="0"/>
              <a:t>Laboratory Interoperation Project</a:t>
            </a:r>
            <a:br>
              <a:rPr lang="en-US" dirty="0"/>
            </a:br>
            <a:endParaRPr dirty="0"/>
          </a:p>
        </p:txBody>
      </p:sp>
      <p:sp>
        <p:nvSpPr>
          <p:cNvPr id="35" name="Google Shape;35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James R. Campbell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Sarah Harry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Daniel Karlsson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1B7D-D598-4390-9FC0-14410429B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34620-7E70-40A1-9A4E-85EE74E924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Laboratory test results are an important EHR dataset critical to clinical decision making, research and population health</a:t>
            </a:r>
          </a:p>
          <a:p>
            <a:r>
              <a:rPr lang="en-US" dirty="0"/>
              <a:t>HL7 identifies LOINC as terminology of choice for lab results</a:t>
            </a:r>
          </a:p>
          <a:p>
            <a:r>
              <a:rPr lang="en-US" dirty="0" err="1"/>
              <a:t>Scandanavian</a:t>
            </a:r>
            <a:r>
              <a:rPr lang="en-US" dirty="0"/>
              <a:t> countries employ NPU for results reports</a:t>
            </a:r>
          </a:p>
          <a:p>
            <a:r>
              <a:rPr lang="en-US" dirty="0"/>
              <a:t>UK maps their lab data to SNOMED Procedure codes</a:t>
            </a:r>
          </a:p>
          <a:p>
            <a:r>
              <a:rPr lang="en-US" dirty="0"/>
              <a:t>No support for interoperation of results data</a:t>
            </a:r>
          </a:p>
        </p:txBody>
      </p:sp>
    </p:spTree>
    <p:extLst>
      <p:ext uri="{BB962C8B-B14F-4D97-AF65-F5344CB8AC3E}">
        <p14:creationId xmlns:p14="http://schemas.microsoft.com/office/powerpoint/2010/main" val="2391197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CD2C7-1788-42F0-90AD-6E4501304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LOINC-SNOMED Collaboration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01B9E-64AE-4689-9BCA-6A6BF3ED3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6667" y="1882619"/>
            <a:ext cx="7282212" cy="446161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2013 LOINC and SNOMED “</a:t>
            </a:r>
            <a:r>
              <a:rPr lang="en-US" b="0" i="0" dirty="0">
                <a:solidFill>
                  <a:srgbClr val="333333"/>
                </a:solidFill>
                <a:effectLst/>
                <a:latin typeface="Lato" panose="020B0604020202020204" pitchFamily="34" charset="0"/>
              </a:rPr>
              <a:t>form a long-term collaborative relationship with the objective of developing coded content to support order entry and result reporting”</a:t>
            </a:r>
          </a:p>
          <a:p>
            <a:pPr algn="l" fontAlgn="base"/>
            <a:r>
              <a:rPr lang="en-US" b="0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To prioritize the effort, </a:t>
            </a:r>
            <a:r>
              <a:rPr lang="en-US" b="0" i="0" dirty="0" err="1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Regenstrief</a:t>
            </a:r>
            <a:r>
              <a:rPr lang="en-US" b="0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 and SNOMED International have agreed to focus the work on these domain areas (which may later be expanded into other areas of mutual interest):</a:t>
            </a:r>
          </a:p>
          <a:p>
            <a:pPr lvl="1" fontAlgn="base"/>
            <a:r>
              <a:rPr lang="en-US" b="0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Laboratory, including discrete orders and observations and panel names for orders (excluding panel structure)</a:t>
            </a:r>
          </a:p>
          <a:p>
            <a:pPr lvl="1" fontAlgn="base"/>
            <a:r>
              <a:rPr lang="en-US" b="0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Anthropomorphic measurements and evaluations</a:t>
            </a:r>
          </a:p>
          <a:p>
            <a:pPr lvl="1" fontAlgn="base"/>
            <a:r>
              <a:rPr lang="en-US" dirty="0">
                <a:solidFill>
                  <a:srgbClr val="333333"/>
                </a:solidFill>
                <a:latin typeface="Lato" panose="020F0502020204030203" pitchFamily="34" charset="0"/>
              </a:rPr>
              <a:t>Vi</a:t>
            </a:r>
            <a:r>
              <a:rPr lang="en-US" b="0" i="0" dirty="0">
                <a:solidFill>
                  <a:srgbClr val="333333"/>
                </a:solidFill>
                <a:effectLst/>
                <a:latin typeface="Lato" panose="020F0502020204030203" pitchFamily="34" charset="0"/>
              </a:rPr>
              <a:t>tal signs and physiological measurements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2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FAF52-8069-4335-9E29-D25DECE96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Laboratory Interoperation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088170-3816-4BEC-950C-7E9C95773D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2017: OWL axioms published for 13621 LOINC concepts</a:t>
            </a:r>
          </a:p>
          <a:p>
            <a:r>
              <a:rPr lang="en-US" dirty="0"/>
              <a:t>2018: NPU demonstration project for common labs</a:t>
            </a:r>
          </a:p>
          <a:p>
            <a:r>
              <a:rPr lang="en-US" dirty="0"/>
              <a:t>2019: Nebraska extends axiom set for coverage of common US lab tests, adds anatomic pathology and genetics</a:t>
            </a:r>
          </a:p>
          <a:p>
            <a:r>
              <a:rPr lang="en-US" dirty="0"/>
              <a:t>2021: E2O project defines common UK lab tests with observables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9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BEE4F-791E-4531-8BA9-F5FF2DEE8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14FA4-D072-45D8-9D8C-AFF42228A6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Extend technology preview expression map set to include:</a:t>
            </a:r>
          </a:p>
          <a:p>
            <a:pPr lvl="1"/>
            <a:r>
              <a:rPr lang="en-US" dirty="0"/>
              <a:t>Nebraska Lexicon laboratory and anatomic pathology</a:t>
            </a:r>
          </a:p>
          <a:p>
            <a:pPr lvl="1"/>
            <a:r>
              <a:rPr lang="en-US" dirty="0"/>
              <a:t>UK lab Procedures concepts </a:t>
            </a:r>
          </a:p>
          <a:p>
            <a:pPr lvl="1"/>
            <a:r>
              <a:rPr lang="en-US" dirty="0"/>
              <a:t>NPU lab result concepts in common use</a:t>
            </a:r>
          </a:p>
          <a:p>
            <a:r>
              <a:rPr lang="en-US" dirty="0"/>
              <a:t>Publish as OWL axiom expression set for interoperation of lab results</a:t>
            </a:r>
          </a:p>
        </p:txBody>
      </p:sp>
    </p:spTree>
    <p:extLst>
      <p:ext uri="{BB962C8B-B14F-4D97-AF65-F5344CB8AC3E}">
        <p14:creationId xmlns:p14="http://schemas.microsoft.com/office/powerpoint/2010/main" val="3137754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47" name="Google Shape;47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{E36B9997-EBD9-49BC-9FB4-CD0D714A6AA6}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</a:t>
                      </a: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level estimation</a:t>
                      </a:r>
                      <a:endParaRPr sz="1400" u="none" strike="noStrike" cap="none" dirty="0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53" name="Google Shape;53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1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2629</TotalTime>
  <Words>303</Words>
  <Application>Microsoft Office PowerPoint</Application>
  <PresentationFormat>On-screen Show (4:3)</PresentationFormat>
  <Paragraphs>53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Lato</vt:lpstr>
      <vt:lpstr>Noto Sans Symbols</vt:lpstr>
      <vt:lpstr>NeMed_Presentation</vt:lpstr>
      <vt:lpstr>Laboratory Interoperation Project </vt:lpstr>
      <vt:lpstr>The Problem </vt:lpstr>
      <vt:lpstr>LOINC-SNOMED Collaboration</vt:lpstr>
      <vt:lpstr>Laboratory Interoperation</vt:lpstr>
      <vt:lpstr>Proposal</vt:lpstr>
      <vt:lpstr>NHS Evaluation Procedure Usage (READ code maps)</vt:lpstr>
      <vt:lpstr>113075003|Creatinine measurement, serum (procedure)|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 Phase 1 Semantic Interoperation of Laboratory Results</dc:title>
  <dc:creator>Greg</dc:creator>
  <cp:lastModifiedBy>Jim Campbell</cp:lastModifiedBy>
  <cp:revision>69</cp:revision>
  <dcterms:created xsi:type="dcterms:W3CDTF">2014-09-17T15:14:42Z</dcterms:created>
  <dcterms:modified xsi:type="dcterms:W3CDTF">2022-03-20T13:18:30Z</dcterms:modified>
</cp:coreProperties>
</file>