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4"/>
  </p:sldMasterIdLst>
  <p:notesMasterIdLst>
    <p:notesMasterId r:id="rId30"/>
  </p:notesMasterIdLst>
  <p:sldIdLst>
    <p:sldId id="256" r:id="rId5"/>
    <p:sldId id="257" r:id="rId6"/>
    <p:sldId id="258" r:id="rId7"/>
    <p:sldId id="259" r:id="rId8"/>
    <p:sldId id="328" r:id="rId9"/>
    <p:sldId id="424" r:id="rId10"/>
    <p:sldId id="299" r:id="rId11"/>
    <p:sldId id="431" r:id="rId12"/>
    <p:sldId id="449" r:id="rId13"/>
    <p:sldId id="451" r:id="rId14"/>
    <p:sldId id="452" r:id="rId15"/>
    <p:sldId id="455" r:id="rId16"/>
    <p:sldId id="456" r:id="rId17"/>
    <p:sldId id="454" r:id="rId18"/>
    <p:sldId id="457" r:id="rId19"/>
    <p:sldId id="459" r:id="rId20"/>
    <p:sldId id="432" r:id="rId21"/>
    <p:sldId id="433" r:id="rId22"/>
    <p:sldId id="434" r:id="rId23"/>
    <p:sldId id="435" r:id="rId24"/>
    <p:sldId id="460" r:id="rId25"/>
    <p:sldId id="412" r:id="rId26"/>
    <p:sldId id="441" r:id="rId27"/>
    <p:sldId id="282" r:id="rId28"/>
    <p:sldId id="283" r:id="rId29"/>
  </p:sldIdLst>
  <p:sldSz cx="9144000" cy="5143500" type="screen16x9"/>
  <p:notesSz cx="6858000" cy="9144000"/>
  <p:embeddedFontLst>
    <p:embeddedFont>
      <p:font typeface="Calibri" panose="020F0502020204030204" pitchFamily="34" charset="0"/>
      <p:regular r:id="rId31"/>
      <p:bold r:id="rId32"/>
      <p:italic r:id="rId33"/>
      <p:boldItalic r:id="rId34"/>
    </p:embeddedFont>
    <p:embeddedFont>
      <p:font typeface="Trebuchet MS" panose="020B0603020202020204" pitchFamily="34"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4C2308-2027-45CA-9684-4DEC356E473C}" v="5" dt="2022-03-10T17:00:43.137"/>
    <p1510:client id="{D1ECBAEA-E77A-4858-9CD2-E4C7DBDE9A96}" v="74" dt="2022-03-10T08:04:31.312"/>
  </p1510:revLst>
</p1510:revInfo>
</file>

<file path=ppt/tableStyles.xml><?xml version="1.0" encoding="utf-8"?>
<a:tblStyleLst xmlns:a="http://schemas.openxmlformats.org/drawingml/2006/main" def="{D6F7878D-4083-4F37-8A3B-88BDCE471C18}">
  <a:tblStyle styleId="{D6F7878D-4083-4F37-8A3B-88BDCE471C1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30" autoAdjust="0"/>
    <p:restoredTop sz="94484" autoAdjust="0"/>
  </p:normalViewPr>
  <p:slideViewPr>
    <p:cSldViewPr snapToGrid="0">
      <p:cViewPr>
        <p:scale>
          <a:sx n="150" d="100"/>
          <a:sy n="150" d="100"/>
        </p:scale>
        <p:origin x="666" y="10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font" Target="fonts/font4.fntdata"/><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3.fntdata"/><Relationship Id="rId38" Type="http://schemas.openxmlformats.org/officeDocument/2006/relationships/font" Target="fonts/font8.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6.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fntdata"/><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James (BW)" userId="93e92b37-7776-4217-a0d0-6fda138908ce" providerId="ADAL" clId="{D1ECBAEA-E77A-4858-9CD2-E4C7DBDE9A96}"/>
    <pc:docChg chg="undo custSel addSld delSld modSld sldOrd">
      <pc:chgData name="Julie James (BW)" userId="93e92b37-7776-4217-a0d0-6fda138908ce" providerId="ADAL" clId="{D1ECBAEA-E77A-4858-9CD2-E4C7DBDE9A96}" dt="2022-03-10T08:07:26.199" v="3597" actId="404"/>
      <pc:docMkLst>
        <pc:docMk/>
      </pc:docMkLst>
      <pc:sldChg chg="modSp mod">
        <pc:chgData name="Julie James (BW)" userId="93e92b37-7776-4217-a0d0-6fda138908ce" providerId="ADAL" clId="{D1ECBAEA-E77A-4858-9CD2-E4C7DBDE9A96}" dt="2022-03-08T14:19:31.272" v="29" actId="20577"/>
        <pc:sldMkLst>
          <pc:docMk/>
          <pc:sldMk cId="0" sldId="256"/>
        </pc:sldMkLst>
        <pc:spChg chg="mod">
          <ac:chgData name="Julie James (BW)" userId="93e92b37-7776-4217-a0d0-6fda138908ce" providerId="ADAL" clId="{D1ECBAEA-E77A-4858-9CD2-E4C7DBDE9A96}" dt="2022-03-08T14:19:31.272" v="29" actId="20577"/>
          <ac:spMkLst>
            <pc:docMk/>
            <pc:sldMk cId="0" sldId="256"/>
            <ac:spMk id="91" creationId="{00000000-0000-0000-0000-000000000000}"/>
          </ac:spMkLst>
        </pc:spChg>
      </pc:sldChg>
      <pc:sldChg chg="del">
        <pc:chgData name="Julie James (BW)" userId="93e92b37-7776-4217-a0d0-6fda138908ce" providerId="ADAL" clId="{D1ECBAEA-E77A-4858-9CD2-E4C7DBDE9A96}" dt="2022-03-08T17:22:22.262" v="150" actId="47"/>
        <pc:sldMkLst>
          <pc:docMk/>
          <pc:sldMk cId="0" sldId="264"/>
        </pc:sldMkLst>
      </pc:sldChg>
      <pc:sldChg chg="modSp mod">
        <pc:chgData name="Julie James (BW)" userId="93e92b37-7776-4217-a0d0-6fda138908ce" providerId="ADAL" clId="{D1ECBAEA-E77A-4858-9CD2-E4C7DBDE9A96}" dt="2022-03-08T14:19:51.831" v="31" actId="20577"/>
        <pc:sldMkLst>
          <pc:docMk/>
          <pc:sldMk cId="0" sldId="282"/>
        </pc:sldMkLst>
        <pc:spChg chg="mod">
          <ac:chgData name="Julie James (BW)" userId="93e92b37-7776-4217-a0d0-6fda138908ce" providerId="ADAL" clId="{D1ECBAEA-E77A-4858-9CD2-E4C7DBDE9A96}" dt="2022-03-08T14:19:51.831" v="31" actId="20577"/>
          <ac:spMkLst>
            <pc:docMk/>
            <pc:sldMk cId="0" sldId="282"/>
            <ac:spMk id="292" creationId="{00000000-0000-0000-0000-000000000000}"/>
          </ac:spMkLst>
        </pc:spChg>
      </pc:sldChg>
      <pc:sldChg chg="delSp modSp mod">
        <pc:chgData name="Julie James (BW)" userId="93e92b37-7776-4217-a0d0-6fda138908ce" providerId="ADAL" clId="{D1ECBAEA-E77A-4858-9CD2-E4C7DBDE9A96}" dt="2022-03-09T14:27:43.643" v="3244" actId="20577"/>
        <pc:sldMkLst>
          <pc:docMk/>
          <pc:sldMk cId="1914664602" sldId="328"/>
        </pc:sldMkLst>
        <pc:spChg chg="mod">
          <ac:chgData name="Julie James (BW)" userId="93e92b37-7776-4217-a0d0-6fda138908ce" providerId="ADAL" clId="{D1ECBAEA-E77A-4858-9CD2-E4C7DBDE9A96}" dt="2022-03-09T14:27:43.643" v="3244" actId="20577"/>
          <ac:spMkLst>
            <pc:docMk/>
            <pc:sldMk cId="1914664602" sldId="328"/>
            <ac:spMk id="118" creationId="{00000000-0000-0000-0000-000000000000}"/>
          </ac:spMkLst>
        </pc:spChg>
        <pc:picChg chg="del">
          <ac:chgData name="Julie James (BW)" userId="93e92b37-7776-4217-a0d0-6fda138908ce" providerId="ADAL" clId="{D1ECBAEA-E77A-4858-9CD2-E4C7DBDE9A96}" dt="2022-03-09T14:27:03.050" v="3120" actId="478"/>
          <ac:picMkLst>
            <pc:docMk/>
            <pc:sldMk cId="1914664602" sldId="328"/>
            <ac:picMk id="3" creationId="{F8BF6F03-C1D7-438A-858B-7BBDEBF0B64A}"/>
          </ac:picMkLst>
        </pc:picChg>
      </pc:sldChg>
      <pc:sldChg chg="del">
        <pc:chgData name="Julie James (BW)" userId="93e92b37-7776-4217-a0d0-6fda138908ce" providerId="ADAL" clId="{D1ECBAEA-E77A-4858-9CD2-E4C7DBDE9A96}" dt="2022-03-08T17:22:21.410" v="148" actId="47"/>
        <pc:sldMkLst>
          <pc:docMk/>
          <pc:sldMk cId="1135748135" sldId="381"/>
        </pc:sldMkLst>
      </pc:sldChg>
      <pc:sldChg chg="del">
        <pc:chgData name="Julie James (BW)" userId="93e92b37-7776-4217-a0d0-6fda138908ce" providerId="ADAL" clId="{D1ECBAEA-E77A-4858-9CD2-E4C7DBDE9A96}" dt="2022-03-08T17:22:22.695" v="151" actId="47"/>
        <pc:sldMkLst>
          <pc:docMk/>
          <pc:sldMk cId="3773671251" sldId="382"/>
        </pc:sldMkLst>
      </pc:sldChg>
      <pc:sldChg chg="del">
        <pc:chgData name="Julie James (BW)" userId="93e92b37-7776-4217-a0d0-6fda138908ce" providerId="ADAL" clId="{D1ECBAEA-E77A-4858-9CD2-E4C7DBDE9A96}" dt="2022-03-08T17:22:20.144" v="145" actId="47"/>
        <pc:sldMkLst>
          <pc:docMk/>
          <pc:sldMk cId="1170886558" sldId="385"/>
        </pc:sldMkLst>
      </pc:sldChg>
      <pc:sldChg chg="del">
        <pc:chgData name="Julie James (BW)" userId="93e92b37-7776-4217-a0d0-6fda138908ce" providerId="ADAL" clId="{D1ECBAEA-E77A-4858-9CD2-E4C7DBDE9A96}" dt="2022-03-08T17:22:20.607" v="146" actId="47"/>
        <pc:sldMkLst>
          <pc:docMk/>
          <pc:sldMk cId="3604132153" sldId="386"/>
        </pc:sldMkLst>
      </pc:sldChg>
      <pc:sldChg chg="del">
        <pc:chgData name="Julie James (BW)" userId="93e92b37-7776-4217-a0d0-6fda138908ce" providerId="ADAL" clId="{D1ECBAEA-E77A-4858-9CD2-E4C7DBDE9A96}" dt="2022-03-08T17:22:21.823" v="149" actId="47"/>
        <pc:sldMkLst>
          <pc:docMk/>
          <pc:sldMk cId="1243971585" sldId="387"/>
        </pc:sldMkLst>
      </pc:sldChg>
      <pc:sldChg chg="del">
        <pc:chgData name="Julie James (BW)" userId="93e92b37-7776-4217-a0d0-6fda138908ce" providerId="ADAL" clId="{D1ECBAEA-E77A-4858-9CD2-E4C7DBDE9A96}" dt="2022-03-08T17:22:24.012" v="154" actId="47"/>
        <pc:sldMkLst>
          <pc:docMk/>
          <pc:sldMk cId="3172159254" sldId="389"/>
        </pc:sldMkLst>
      </pc:sldChg>
      <pc:sldChg chg="del">
        <pc:chgData name="Julie James (BW)" userId="93e92b37-7776-4217-a0d0-6fda138908ce" providerId="ADAL" clId="{D1ECBAEA-E77A-4858-9CD2-E4C7DBDE9A96}" dt="2022-03-08T17:22:23.126" v="152" actId="47"/>
        <pc:sldMkLst>
          <pc:docMk/>
          <pc:sldMk cId="1653901117" sldId="391"/>
        </pc:sldMkLst>
      </pc:sldChg>
      <pc:sldChg chg="del">
        <pc:chgData name="Julie James (BW)" userId="93e92b37-7776-4217-a0d0-6fda138908ce" providerId="ADAL" clId="{D1ECBAEA-E77A-4858-9CD2-E4C7DBDE9A96}" dt="2022-03-08T17:22:24.432" v="155" actId="47"/>
        <pc:sldMkLst>
          <pc:docMk/>
          <pc:sldMk cId="2639752086" sldId="392"/>
        </pc:sldMkLst>
      </pc:sldChg>
      <pc:sldChg chg="del">
        <pc:chgData name="Julie James (BW)" userId="93e92b37-7776-4217-a0d0-6fda138908ce" providerId="ADAL" clId="{D1ECBAEA-E77A-4858-9CD2-E4C7DBDE9A96}" dt="2022-03-08T17:22:25.811" v="157" actId="47"/>
        <pc:sldMkLst>
          <pc:docMk/>
          <pc:sldMk cId="4079416183" sldId="393"/>
        </pc:sldMkLst>
      </pc:sldChg>
      <pc:sldChg chg="del">
        <pc:chgData name="Julie James (BW)" userId="93e92b37-7776-4217-a0d0-6fda138908ce" providerId="ADAL" clId="{D1ECBAEA-E77A-4858-9CD2-E4C7DBDE9A96}" dt="2022-03-08T17:22:21.019" v="147" actId="47"/>
        <pc:sldMkLst>
          <pc:docMk/>
          <pc:sldMk cId="1760539905" sldId="394"/>
        </pc:sldMkLst>
      </pc:sldChg>
      <pc:sldChg chg="del">
        <pc:chgData name="Julie James (BW)" userId="93e92b37-7776-4217-a0d0-6fda138908ce" providerId="ADAL" clId="{D1ECBAEA-E77A-4858-9CD2-E4C7DBDE9A96}" dt="2022-03-08T17:22:33.616" v="170" actId="47"/>
        <pc:sldMkLst>
          <pc:docMk/>
          <pc:sldMk cId="1370881687" sldId="395"/>
        </pc:sldMkLst>
      </pc:sldChg>
      <pc:sldChg chg="del">
        <pc:chgData name="Julie James (BW)" userId="93e92b37-7776-4217-a0d0-6fda138908ce" providerId="ADAL" clId="{D1ECBAEA-E77A-4858-9CD2-E4C7DBDE9A96}" dt="2022-03-08T17:22:23.566" v="153" actId="47"/>
        <pc:sldMkLst>
          <pc:docMk/>
          <pc:sldMk cId="767589132" sldId="396"/>
        </pc:sldMkLst>
      </pc:sldChg>
      <pc:sldChg chg="del">
        <pc:chgData name="Julie James (BW)" userId="93e92b37-7776-4217-a0d0-6fda138908ce" providerId="ADAL" clId="{D1ECBAEA-E77A-4858-9CD2-E4C7DBDE9A96}" dt="2022-03-08T17:22:24.908" v="156" actId="47"/>
        <pc:sldMkLst>
          <pc:docMk/>
          <pc:sldMk cId="972652152" sldId="397"/>
        </pc:sldMkLst>
      </pc:sldChg>
      <pc:sldChg chg="del">
        <pc:chgData name="Julie James (BW)" userId="93e92b37-7776-4217-a0d0-6fda138908ce" providerId="ADAL" clId="{D1ECBAEA-E77A-4858-9CD2-E4C7DBDE9A96}" dt="2022-03-08T17:22:26.399" v="158" actId="47"/>
        <pc:sldMkLst>
          <pc:docMk/>
          <pc:sldMk cId="3694397999" sldId="399"/>
        </pc:sldMkLst>
      </pc:sldChg>
      <pc:sldChg chg="del">
        <pc:chgData name="Julie James (BW)" userId="93e92b37-7776-4217-a0d0-6fda138908ce" providerId="ADAL" clId="{D1ECBAEA-E77A-4858-9CD2-E4C7DBDE9A96}" dt="2022-03-08T17:22:26.883" v="159" actId="47"/>
        <pc:sldMkLst>
          <pc:docMk/>
          <pc:sldMk cId="938697881" sldId="400"/>
        </pc:sldMkLst>
      </pc:sldChg>
      <pc:sldChg chg="del">
        <pc:chgData name="Julie James (BW)" userId="93e92b37-7776-4217-a0d0-6fda138908ce" providerId="ADAL" clId="{D1ECBAEA-E77A-4858-9CD2-E4C7DBDE9A96}" dt="2022-03-08T17:22:28.634" v="162" actId="47"/>
        <pc:sldMkLst>
          <pc:docMk/>
          <pc:sldMk cId="1669837892" sldId="401"/>
        </pc:sldMkLst>
      </pc:sldChg>
      <pc:sldChg chg="del">
        <pc:chgData name="Julie James (BW)" userId="93e92b37-7776-4217-a0d0-6fda138908ce" providerId="ADAL" clId="{D1ECBAEA-E77A-4858-9CD2-E4C7DBDE9A96}" dt="2022-03-08T17:22:30.573" v="166" actId="47"/>
        <pc:sldMkLst>
          <pc:docMk/>
          <pc:sldMk cId="3377233450" sldId="402"/>
        </pc:sldMkLst>
      </pc:sldChg>
      <pc:sldChg chg="del">
        <pc:chgData name="Julie James (BW)" userId="93e92b37-7776-4217-a0d0-6fda138908ce" providerId="ADAL" clId="{D1ECBAEA-E77A-4858-9CD2-E4C7DBDE9A96}" dt="2022-03-08T17:22:32.153" v="169" actId="47"/>
        <pc:sldMkLst>
          <pc:docMk/>
          <pc:sldMk cId="2266884383" sldId="403"/>
        </pc:sldMkLst>
      </pc:sldChg>
      <pc:sldChg chg="add del">
        <pc:chgData name="Julie James (BW)" userId="93e92b37-7776-4217-a0d0-6fda138908ce" providerId="ADAL" clId="{D1ECBAEA-E77A-4858-9CD2-E4C7DBDE9A96}" dt="2022-03-09T12:59:02.025" v="3030" actId="47"/>
        <pc:sldMkLst>
          <pc:docMk/>
          <pc:sldMk cId="2874823083" sldId="412"/>
        </pc:sldMkLst>
      </pc:sldChg>
      <pc:sldChg chg="modSp mod">
        <pc:chgData name="Julie James (BW)" userId="93e92b37-7776-4217-a0d0-6fda138908ce" providerId="ADAL" clId="{D1ECBAEA-E77A-4858-9CD2-E4C7DBDE9A96}" dt="2022-03-09T13:03:16.883" v="3041" actId="20577"/>
        <pc:sldMkLst>
          <pc:docMk/>
          <pc:sldMk cId="2075997292" sldId="424"/>
        </pc:sldMkLst>
        <pc:spChg chg="mod">
          <ac:chgData name="Julie James (BW)" userId="93e92b37-7776-4217-a0d0-6fda138908ce" providerId="ADAL" clId="{D1ECBAEA-E77A-4858-9CD2-E4C7DBDE9A96}" dt="2022-03-08T17:22:05.334" v="143" actId="20577"/>
          <ac:spMkLst>
            <pc:docMk/>
            <pc:sldMk cId="2075997292" sldId="424"/>
            <ac:spMk id="3" creationId="{9FAC63BA-6ACF-4E5A-8A22-557E2FC28F9D}"/>
          </ac:spMkLst>
        </pc:spChg>
        <pc:spChg chg="mod">
          <ac:chgData name="Julie James (BW)" userId="93e92b37-7776-4217-a0d0-6fda138908ce" providerId="ADAL" clId="{D1ECBAEA-E77A-4858-9CD2-E4C7DBDE9A96}" dt="2022-03-08T16:13:28.758" v="85" actId="14100"/>
          <ac:spMkLst>
            <pc:docMk/>
            <pc:sldMk cId="2075997292" sldId="424"/>
            <ac:spMk id="117" creationId="{00000000-0000-0000-0000-000000000000}"/>
          </ac:spMkLst>
        </pc:spChg>
        <pc:graphicFrameChg chg="mod modGraphic">
          <ac:chgData name="Julie James (BW)" userId="93e92b37-7776-4217-a0d0-6fda138908ce" providerId="ADAL" clId="{D1ECBAEA-E77A-4858-9CD2-E4C7DBDE9A96}" dt="2022-03-09T13:03:16.883" v="3041" actId="20577"/>
          <ac:graphicFrameMkLst>
            <pc:docMk/>
            <pc:sldMk cId="2075997292" sldId="424"/>
            <ac:graphicFrameMk id="2" creationId="{9BD171BF-CA2C-4BDB-AB8A-D72CBF03729C}"/>
          </ac:graphicFrameMkLst>
        </pc:graphicFrameChg>
      </pc:sldChg>
      <pc:sldChg chg="del">
        <pc:chgData name="Julie James (BW)" userId="93e92b37-7776-4217-a0d0-6fda138908ce" providerId="ADAL" clId="{D1ECBAEA-E77A-4858-9CD2-E4C7DBDE9A96}" dt="2022-03-08T17:22:19.707" v="144" actId="47"/>
        <pc:sldMkLst>
          <pc:docMk/>
          <pc:sldMk cId="1248384348" sldId="430"/>
        </pc:sldMkLst>
      </pc:sldChg>
      <pc:sldChg chg="modSp mod">
        <pc:chgData name="Julie James (BW)" userId="93e92b37-7776-4217-a0d0-6fda138908ce" providerId="ADAL" clId="{D1ECBAEA-E77A-4858-9CD2-E4C7DBDE9A96}" dt="2022-03-08T17:37:15.773" v="722" actId="20577"/>
        <pc:sldMkLst>
          <pc:docMk/>
          <pc:sldMk cId="3046003455" sldId="431"/>
        </pc:sldMkLst>
        <pc:spChg chg="mod">
          <ac:chgData name="Julie James (BW)" userId="93e92b37-7776-4217-a0d0-6fda138908ce" providerId="ADAL" clId="{D1ECBAEA-E77A-4858-9CD2-E4C7DBDE9A96}" dt="2022-03-08T17:37:15.773" v="722" actId="20577"/>
          <ac:spMkLst>
            <pc:docMk/>
            <pc:sldMk cId="3046003455" sldId="431"/>
            <ac:spMk id="2" creationId="{044CD51F-3BF0-4AC3-A26E-BA8375B931C8}"/>
          </ac:spMkLst>
        </pc:spChg>
      </pc:sldChg>
      <pc:sldChg chg="ord">
        <pc:chgData name="Julie James (BW)" userId="93e92b37-7776-4217-a0d0-6fda138908ce" providerId="ADAL" clId="{D1ECBAEA-E77A-4858-9CD2-E4C7DBDE9A96}" dt="2022-03-08T17:36:54.930" v="710"/>
        <pc:sldMkLst>
          <pc:docMk/>
          <pc:sldMk cId="2026429793" sldId="432"/>
        </pc:sldMkLst>
      </pc:sldChg>
      <pc:sldChg chg="modSp ord">
        <pc:chgData name="Julie James (BW)" userId="93e92b37-7776-4217-a0d0-6fda138908ce" providerId="ADAL" clId="{D1ECBAEA-E77A-4858-9CD2-E4C7DBDE9A96}" dt="2022-03-08T17:36:57.850" v="712"/>
        <pc:sldMkLst>
          <pc:docMk/>
          <pc:sldMk cId="1585221242" sldId="433"/>
        </pc:sldMkLst>
        <pc:graphicFrameChg chg="mod">
          <ac:chgData name="Julie James (BW)" userId="93e92b37-7776-4217-a0d0-6fda138908ce" providerId="ADAL" clId="{D1ECBAEA-E77A-4858-9CD2-E4C7DBDE9A96}" dt="2022-03-08T14:26:33.652" v="57"/>
          <ac:graphicFrameMkLst>
            <pc:docMk/>
            <pc:sldMk cId="1585221242" sldId="433"/>
            <ac:graphicFrameMk id="4" creationId="{98C1515E-EEBC-4829-A2DB-E8452444D0D5}"/>
          </ac:graphicFrameMkLst>
        </pc:graphicFrameChg>
      </pc:sldChg>
      <pc:sldChg chg="addSp delSp mod">
        <pc:chgData name="Julie James (BW)" userId="93e92b37-7776-4217-a0d0-6fda138908ce" providerId="ADAL" clId="{D1ECBAEA-E77A-4858-9CD2-E4C7DBDE9A96}" dt="2022-03-08T14:24:28.465" v="33" actId="22"/>
        <pc:sldMkLst>
          <pc:docMk/>
          <pc:sldMk cId="4096104953" sldId="434"/>
        </pc:sldMkLst>
        <pc:spChg chg="add del">
          <ac:chgData name="Julie James (BW)" userId="93e92b37-7776-4217-a0d0-6fda138908ce" providerId="ADAL" clId="{D1ECBAEA-E77A-4858-9CD2-E4C7DBDE9A96}" dt="2022-03-08T14:24:28.465" v="33" actId="22"/>
          <ac:spMkLst>
            <pc:docMk/>
            <pc:sldMk cId="4096104953" sldId="434"/>
            <ac:spMk id="6" creationId="{202B3FC9-2935-4AE0-8D53-C9259C86D063}"/>
          </ac:spMkLst>
        </pc:spChg>
      </pc:sldChg>
      <pc:sldChg chg="modSp mod">
        <pc:chgData name="Julie James (BW)" userId="93e92b37-7776-4217-a0d0-6fda138908ce" providerId="ADAL" clId="{D1ECBAEA-E77A-4858-9CD2-E4C7DBDE9A96}" dt="2022-03-09T12:58:50.473" v="3028" actId="20577"/>
        <pc:sldMkLst>
          <pc:docMk/>
          <pc:sldMk cId="3968079492" sldId="435"/>
        </pc:sldMkLst>
        <pc:spChg chg="mod">
          <ac:chgData name="Julie James (BW)" userId="93e92b37-7776-4217-a0d0-6fda138908ce" providerId="ADAL" clId="{D1ECBAEA-E77A-4858-9CD2-E4C7DBDE9A96}" dt="2022-03-09T12:58:50.473" v="3028" actId="20577"/>
          <ac:spMkLst>
            <pc:docMk/>
            <pc:sldMk cId="3968079492" sldId="435"/>
            <ac:spMk id="3" creationId="{C15E4C10-3E6D-402D-BBB7-EB8A44936025}"/>
          </ac:spMkLst>
        </pc:spChg>
      </pc:sldChg>
      <pc:sldChg chg="del">
        <pc:chgData name="Julie James (BW)" userId="93e92b37-7776-4217-a0d0-6fda138908ce" providerId="ADAL" clId="{D1ECBAEA-E77A-4858-9CD2-E4C7DBDE9A96}" dt="2022-03-09T14:27:53.204" v="3246" actId="47"/>
        <pc:sldMkLst>
          <pc:docMk/>
          <pc:sldMk cId="2932260653" sldId="436"/>
        </pc:sldMkLst>
      </pc:sldChg>
      <pc:sldChg chg="del">
        <pc:chgData name="Julie James (BW)" userId="93e92b37-7776-4217-a0d0-6fda138908ce" providerId="ADAL" clId="{D1ECBAEA-E77A-4858-9CD2-E4C7DBDE9A96}" dt="2022-03-09T14:27:53.789" v="3247" actId="47"/>
        <pc:sldMkLst>
          <pc:docMk/>
          <pc:sldMk cId="2842427539" sldId="437"/>
        </pc:sldMkLst>
      </pc:sldChg>
      <pc:sldChg chg="del">
        <pc:chgData name="Julie James (BW)" userId="93e92b37-7776-4217-a0d0-6fda138908ce" providerId="ADAL" clId="{D1ECBAEA-E77A-4858-9CD2-E4C7DBDE9A96}" dt="2022-03-09T14:28:06.705" v="3250" actId="47"/>
        <pc:sldMkLst>
          <pc:docMk/>
          <pc:sldMk cId="2516316312" sldId="438"/>
        </pc:sldMkLst>
      </pc:sldChg>
      <pc:sldChg chg="del">
        <pc:chgData name="Julie James (BW)" userId="93e92b37-7776-4217-a0d0-6fda138908ce" providerId="ADAL" clId="{D1ECBAEA-E77A-4858-9CD2-E4C7DBDE9A96}" dt="2022-03-09T14:28:07.239" v="3251" actId="47"/>
        <pc:sldMkLst>
          <pc:docMk/>
          <pc:sldMk cId="3952086022" sldId="439"/>
        </pc:sldMkLst>
      </pc:sldChg>
      <pc:sldChg chg="del">
        <pc:chgData name="Julie James (BW)" userId="93e92b37-7776-4217-a0d0-6fda138908ce" providerId="ADAL" clId="{D1ECBAEA-E77A-4858-9CD2-E4C7DBDE9A96}" dt="2022-03-09T14:27:52.357" v="3245" actId="47"/>
        <pc:sldMkLst>
          <pc:docMk/>
          <pc:sldMk cId="1522819421" sldId="440"/>
        </pc:sldMkLst>
      </pc:sldChg>
      <pc:sldChg chg="modSp mod ord">
        <pc:chgData name="Julie James (BW)" userId="93e92b37-7776-4217-a0d0-6fda138908ce" providerId="ADAL" clId="{D1ECBAEA-E77A-4858-9CD2-E4C7DBDE9A96}" dt="2022-03-09T20:18:00.456" v="3354" actId="5793"/>
        <pc:sldMkLst>
          <pc:docMk/>
          <pc:sldMk cId="2518174275" sldId="441"/>
        </pc:sldMkLst>
        <pc:spChg chg="mod">
          <ac:chgData name="Julie James (BW)" userId="93e92b37-7776-4217-a0d0-6fda138908ce" providerId="ADAL" clId="{D1ECBAEA-E77A-4858-9CD2-E4C7DBDE9A96}" dt="2022-03-09T20:18:00.456" v="3354" actId="5793"/>
          <ac:spMkLst>
            <pc:docMk/>
            <pc:sldMk cId="2518174275" sldId="441"/>
            <ac:spMk id="4" creationId="{71C471A0-32CE-4ED0-8C70-2AF0385CC1AA}"/>
          </ac:spMkLst>
        </pc:spChg>
      </pc:sldChg>
      <pc:sldChg chg="del">
        <pc:chgData name="Julie James (BW)" userId="93e92b37-7776-4217-a0d0-6fda138908ce" providerId="ADAL" clId="{D1ECBAEA-E77A-4858-9CD2-E4C7DBDE9A96}" dt="2022-03-08T17:22:31.056" v="167" actId="47"/>
        <pc:sldMkLst>
          <pc:docMk/>
          <pc:sldMk cId="2802169518" sldId="442"/>
        </pc:sldMkLst>
      </pc:sldChg>
      <pc:sldChg chg="del">
        <pc:chgData name="Julie James (BW)" userId="93e92b37-7776-4217-a0d0-6fda138908ce" providerId="ADAL" clId="{D1ECBAEA-E77A-4858-9CD2-E4C7DBDE9A96}" dt="2022-03-08T17:22:28.168" v="161" actId="47"/>
        <pc:sldMkLst>
          <pc:docMk/>
          <pc:sldMk cId="3656883066" sldId="443"/>
        </pc:sldMkLst>
      </pc:sldChg>
      <pc:sldChg chg="del">
        <pc:chgData name="Julie James (BW)" userId="93e92b37-7776-4217-a0d0-6fda138908ce" providerId="ADAL" clId="{D1ECBAEA-E77A-4858-9CD2-E4C7DBDE9A96}" dt="2022-03-08T17:22:29.106" v="163" actId="47"/>
        <pc:sldMkLst>
          <pc:docMk/>
          <pc:sldMk cId="3550640598" sldId="444"/>
        </pc:sldMkLst>
      </pc:sldChg>
      <pc:sldChg chg="del">
        <pc:chgData name="Julie James (BW)" userId="93e92b37-7776-4217-a0d0-6fda138908ce" providerId="ADAL" clId="{D1ECBAEA-E77A-4858-9CD2-E4C7DBDE9A96}" dt="2022-03-08T17:22:29.662" v="164" actId="47"/>
        <pc:sldMkLst>
          <pc:docMk/>
          <pc:sldMk cId="2589581650" sldId="445"/>
        </pc:sldMkLst>
      </pc:sldChg>
      <pc:sldChg chg="del">
        <pc:chgData name="Julie James (BW)" userId="93e92b37-7776-4217-a0d0-6fda138908ce" providerId="ADAL" clId="{D1ECBAEA-E77A-4858-9CD2-E4C7DBDE9A96}" dt="2022-03-08T17:22:30.137" v="165" actId="47"/>
        <pc:sldMkLst>
          <pc:docMk/>
          <pc:sldMk cId="2356246985" sldId="446"/>
        </pc:sldMkLst>
      </pc:sldChg>
      <pc:sldChg chg="del">
        <pc:chgData name="Julie James (BW)" userId="93e92b37-7776-4217-a0d0-6fda138908ce" providerId="ADAL" clId="{D1ECBAEA-E77A-4858-9CD2-E4C7DBDE9A96}" dt="2022-03-08T17:22:31.670" v="168" actId="47"/>
        <pc:sldMkLst>
          <pc:docMk/>
          <pc:sldMk cId="2567553336" sldId="447"/>
        </pc:sldMkLst>
      </pc:sldChg>
      <pc:sldChg chg="del">
        <pc:chgData name="Julie James (BW)" userId="93e92b37-7776-4217-a0d0-6fda138908ce" providerId="ADAL" clId="{D1ECBAEA-E77A-4858-9CD2-E4C7DBDE9A96}" dt="2022-03-08T17:22:27.385" v="160" actId="47"/>
        <pc:sldMkLst>
          <pc:docMk/>
          <pc:sldMk cId="325172309" sldId="448"/>
        </pc:sldMkLst>
      </pc:sldChg>
      <pc:sldChg chg="addSp modSp add mod ord">
        <pc:chgData name="Julie James (BW)" userId="93e92b37-7776-4217-a0d0-6fda138908ce" providerId="ADAL" clId="{D1ECBAEA-E77A-4858-9CD2-E4C7DBDE9A96}" dt="2022-03-08T17:49:35.722" v="1393"/>
        <pc:sldMkLst>
          <pc:docMk/>
          <pc:sldMk cId="102470471" sldId="449"/>
        </pc:sldMkLst>
        <pc:spChg chg="mod">
          <ac:chgData name="Julie James (BW)" userId="93e92b37-7776-4217-a0d0-6fda138908ce" providerId="ADAL" clId="{D1ECBAEA-E77A-4858-9CD2-E4C7DBDE9A96}" dt="2022-03-08T14:24:51.374" v="44" actId="20577"/>
          <ac:spMkLst>
            <pc:docMk/>
            <pc:sldMk cId="102470471" sldId="449"/>
            <ac:spMk id="2" creationId="{ABFEE717-88EB-4B7C-A348-0D203F03294D}"/>
          </ac:spMkLst>
        </pc:spChg>
        <pc:spChg chg="add mod">
          <ac:chgData name="Julie James (BW)" userId="93e92b37-7776-4217-a0d0-6fda138908ce" providerId="ADAL" clId="{D1ECBAEA-E77A-4858-9CD2-E4C7DBDE9A96}" dt="2022-03-08T17:36:21.720" v="708" actId="6549"/>
          <ac:spMkLst>
            <pc:docMk/>
            <pc:sldMk cId="102470471" sldId="449"/>
            <ac:spMk id="6" creationId="{BCEB040F-0E8D-44E7-80F2-730C92DDE7D8}"/>
          </ac:spMkLst>
        </pc:spChg>
        <pc:graphicFrameChg chg="mod modGraphic">
          <ac:chgData name="Julie James (BW)" userId="93e92b37-7776-4217-a0d0-6fda138908ce" providerId="ADAL" clId="{D1ECBAEA-E77A-4858-9CD2-E4C7DBDE9A96}" dt="2022-03-08T17:33:09.515" v="423" actId="20577"/>
          <ac:graphicFrameMkLst>
            <pc:docMk/>
            <pc:sldMk cId="102470471" sldId="449"/>
            <ac:graphicFrameMk id="4" creationId="{98C1515E-EEBC-4829-A2DB-E8452444D0D5}"/>
          </ac:graphicFrameMkLst>
        </pc:graphicFrameChg>
        <pc:picChg chg="add mod">
          <ac:chgData name="Julie James (BW)" userId="93e92b37-7776-4217-a0d0-6fda138908ce" providerId="ADAL" clId="{D1ECBAEA-E77A-4858-9CD2-E4C7DBDE9A96}" dt="2022-03-08T17:26:37.610" v="272" actId="1076"/>
          <ac:picMkLst>
            <pc:docMk/>
            <pc:sldMk cId="102470471" sldId="449"/>
            <ac:picMk id="5" creationId="{C16801D5-9AAF-4043-87BE-0EBDA31DFAFB}"/>
          </ac:picMkLst>
        </pc:picChg>
      </pc:sldChg>
      <pc:sldChg chg="modSp add del mod">
        <pc:chgData name="Julie James (BW)" userId="93e92b37-7776-4217-a0d0-6fda138908ce" providerId="ADAL" clId="{D1ECBAEA-E77A-4858-9CD2-E4C7DBDE9A96}" dt="2022-03-08T17:49:32.415" v="1391" actId="47"/>
        <pc:sldMkLst>
          <pc:docMk/>
          <pc:sldMk cId="2382369361" sldId="450"/>
        </pc:sldMkLst>
        <pc:spChg chg="mod">
          <ac:chgData name="Julie James (BW)" userId="93e92b37-7776-4217-a0d0-6fda138908ce" providerId="ADAL" clId="{D1ECBAEA-E77A-4858-9CD2-E4C7DBDE9A96}" dt="2022-03-08T14:25:55.872" v="53" actId="20577"/>
          <ac:spMkLst>
            <pc:docMk/>
            <pc:sldMk cId="2382369361" sldId="450"/>
            <ac:spMk id="2" creationId="{ABFEE717-88EB-4B7C-A348-0D203F03294D}"/>
          </ac:spMkLst>
        </pc:spChg>
        <pc:graphicFrameChg chg="mod modGraphic">
          <ac:chgData name="Julie James (BW)" userId="93e92b37-7776-4217-a0d0-6fda138908ce" providerId="ADAL" clId="{D1ECBAEA-E77A-4858-9CD2-E4C7DBDE9A96}" dt="2022-03-08T14:27:24.881" v="76" actId="14734"/>
          <ac:graphicFrameMkLst>
            <pc:docMk/>
            <pc:sldMk cId="2382369361" sldId="450"/>
            <ac:graphicFrameMk id="4" creationId="{98C1515E-EEBC-4829-A2DB-E8452444D0D5}"/>
          </ac:graphicFrameMkLst>
        </pc:graphicFrameChg>
      </pc:sldChg>
      <pc:sldChg chg="addSp delSp modSp add mod">
        <pc:chgData name="Julie James (BW)" userId="93e92b37-7776-4217-a0d0-6fda138908ce" providerId="ADAL" clId="{D1ECBAEA-E77A-4858-9CD2-E4C7DBDE9A96}" dt="2022-03-10T07:55:26.034" v="3381" actId="14100"/>
        <pc:sldMkLst>
          <pc:docMk/>
          <pc:sldMk cId="2255979034" sldId="451"/>
        </pc:sldMkLst>
        <pc:spChg chg="mod">
          <ac:chgData name="Julie James (BW)" userId="93e92b37-7776-4217-a0d0-6fda138908ce" providerId="ADAL" clId="{D1ECBAEA-E77A-4858-9CD2-E4C7DBDE9A96}" dt="2022-03-08T17:43:24.258" v="1130" actId="1076"/>
          <ac:spMkLst>
            <pc:docMk/>
            <pc:sldMk cId="2255979034" sldId="451"/>
            <ac:spMk id="2" creationId="{ABFEE717-88EB-4B7C-A348-0D203F03294D}"/>
          </ac:spMkLst>
        </pc:spChg>
        <pc:spChg chg="add del mod">
          <ac:chgData name="Julie James (BW)" userId="93e92b37-7776-4217-a0d0-6fda138908ce" providerId="ADAL" clId="{D1ECBAEA-E77A-4858-9CD2-E4C7DBDE9A96}" dt="2022-03-08T17:44:43.638" v="1140" actId="478"/>
          <ac:spMkLst>
            <pc:docMk/>
            <pc:sldMk cId="2255979034" sldId="451"/>
            <ac:spMk id="3" creationId="{21775D4B-05A2-4DED-9BE1-D262DF067884}"/>
          </ac:spMkLst>
        </pc:spChg>
        <pc:spChg chg="add del mod">
          <ac:chgData name="Julie James (BW)" userId="93e92b37-7776-4217-a0d0-6fda138908ce" providerId="ADAL" clId="{D1ECBAEA-E77A-4858-9CD2-E4C7DBDE9A96}" dt="2022-03-08T17:44:24.228" v="1134"/>
          <ac:spMkLst>
            <pc:docMk/>
            <pc:sldMk cId="2255979034" sldId="451"/>
            <ac:spMk id="5" creationId="{5FB0F72E-A2AA-41A0-8D64-B3C71562B51C}"/>
          </ac:spMkLst>
        </pc:spChg>
        <pc:graphicFrameChg chg="mod modGraphic">
          <ac:chgData name="Julie James (BW)" userId="93e92b37-7776-4217-a0d0-6fda138908ce" providerId="ADAL" clId="{D1ECBAEA-E77A-4858-9CD2-E4C7DBDE9A96}" dt="2022-03-10T07:55:26.034" v="3381" actId="14100"/>
          <ac:graphicFrameMkLst>
            <pc:docMk/>
            <pc:sldMk cId="2255979034" sldId="451"/>
            <ac:graphicFrameMk id="4" creationId="{98C1515E-EEBC-4829-A2DB-E8452444D0D5}"/>
          </ac:graphicFrameMkLst>
        </pc:graphicFrameChg>
      </pc:sldChg>
      <pc:sldChg chg="delSp modSp add mod">
        <pc:chgData name="Julie James (BW)" userId="93e92b37-7776-4217-a0d0-6fda138908ce" providerId="ADAL" clId="{D1ECBAEA-E77A-4858-9CD2-E4C7DBDE9A96}" dt="2022-03-09T11:28:08.622" v="1603" actId="20577"/>
        <pc:sldMkLst>
          <pc:docMk/>
          <pc:sldMk cId="1604591022" sldId="452"/>
        </pc:sldMkLst>
        <pc:spChg chg="mod">
          <ac:chgData name="Julie James (BW)" userId="93e92b37-7776-4217-a0d0-6fda138908ce" providerId="ADAL" clId="{D1ECBAEA-E77A-4858-9CD2-E4C7DBDE9A96}" dt="2022-03-09T11:24:19.624" v="1535" actId="20577"/>
          <ac:spMkLst>
            <pc:docMk/>
            <pc:sldMk cId="1604591022" sldId="452"/>
            <ac:spMk id="2" creationId="{ABFEE717-88EB-4B7C-A348-0D203F03294D}"/>
          </ac:spMkLst>
        </pc:spChg>
        <pc:spChg chg="mod">
          <ac:chgData name="Julie James (BW)" userId="93e92b37-7776-4217-a0d0-6fda138908ce" providerId="ADAL" clId="{D1ECBAEA-E77A-4858-9CD2-E4C7DBDE9A96}" dt="2022-03-09T11:28:08.622" v="1603" actId="20577"/>
          <ac:spMkLst>
            <pc:docMk/>
            <pc:sldMk cId="1604591022" sldId="452"/>
            <ac:spMk id="3" creationId="{21775D4B-05A2-4DED-9BE1-D262DF067884}"/>
          </ac:spMkLst>
        </pc:spChg>
        <pc:graphicFrameChg chg="del modGraphic">
          <ac:chgData name="Julie James (BW)" userId="93e92b37-7776-4217-a0d0-6fda138908ce" providerId="ADAL" clId="{D1ECBAEA-E77A-4858-9CD2-E4C7DBDE9A96}" dt="2022-03-08T17:44:34.362" v="1138" actId="478"/>
          <ac:graphicFrameMkLst>
            <pc:docMk/>
            <pc:sldMk cId="1604591022" sldId="452"/>
            <ac:graphicFrameMk id="4" creationId="{98C1515E-EEBC-4829-A2DB-E8452444D0D5}"/>
          </ac:graphicFrameMkLst>
        </pc:graphicFrameChg>
      </pc:sldChg>
      <pc:sldChg chg="modSp add del mod">
        <pc:chgData name="Julie James (BW)" userId="93e92b37-7776-4217-a0d0-6fda138908ce" providerId="ADAL" clId="{D1ECBAEA-E77A-4858-9CD2-E4C7DBDE9A96}" dt="2022-03-08T17:52:37.836" v="1415" actId="47"/>
        <pc:sldMkLst>
          <pc:docMk/>
          <pc:sldMk cId="4202277674" sldId="453"/>
        </pc:sldMkLst>
        <pc:spChg chg="mod">
          <ac:chgData name="Julie James (BW)" userId="93e92b37-7776-4217-a0d0-6fda138908ce" providerId="ADAL" clId="{D1ECBAEA-E77A-4858-9CD2-E4C7DBDE9A96}" dt="2022-03-08T17:47:26.994" v="1389" actId="20577"/>
          <ac:spMkLst>
            <pc:docMk/>
            <pc:sldMk cId="4202277674" sldId="453"/>
            <ac:spMk id="2" creationId="{ABFEE717-88EB-4B7C-A348-0D203F03294D}"/>
          </ac:spMkLst>
        </pc:spChg>
        <pc:graphicFrameChg chg="modGraphic">
          <ac:chgData name="Julie James (BW)" userId="93e92b37-7776-4217-a0d0-6fda138908ce" providerId="ADAL" clId="{D1ECBAEA-E77A-4858-9CD2-E4C7DBDE9A96}" dt="2022-03-08T17:47:30.288" v="1390" actId="6549"/>
          <ac:graphicFrameMkLst>
            <pc:docMk/>
            <pc:sldMk cId="4202277674" sldId="453"/>
            <ac:graphicFrameMk id="4" creationId="{98C1515E-EEBC-4829-A2DB-E8452444D0D5}"/>
          </ac:graphicFrameMkLst>
        </pc:graphicFrameChg>
      </pc:sldChg>
      <pc:sldChg chg="addSp modSp add mod">
        <pc:chgData name="Julie James (BW)" userId="93e92b37-7776-4217-a0d0-6fda138908ce" providerId="ADAL" clId="{D1ECBAEA-E77A-4858-9CD2-E4C7DBDE9A96}" dt="2022-03-09T12:54:10.225" v="2710" actId="20577"/>
        <pc:sldMkLst>
          <pc:docMk/>
          <pc:sldMk cId="359623107" sldId="454"/>
        </pc:sldMkLst>
        <pc:spChg chg="mod">
          <ac:chgData name="Julie James (BW)" userId="93e92b37-7776-4217-a0d0-6fda138908ce" providerId="ADAL" clId="{D1ECBAEA-E77A-4858-9CD2-E4C7DBDE9A96}" dt="2022-03-09T12:48:26.033" v="2052" actId="20577"/>
          <ac:spMkLst>
            <pc:docMk/>
            <pc:sldMk cId="359623107" sldId="454"/>
            <ac:spMk id="2" creationId="{ABFEE717-88EB-4B7C-A348-0D203F03294D}"/>
          </ac:spMkLst>
        </pc:spChg>
        <pc:spChg chg="add mod">
          <ac:chgData name="Julie James (BW)" userId="93e92b37-7776-4217-a0d0-6fda138908ce" providerId="ADAL" clId="{D1ECBAEA-E77A-4858-9CD2-E4C7DBDE9A96}" dt="2022-03-09T12:48:18.489" v="2048" actId="1076"/>
          <ac:spMkLst>
            <pc:docMk/>
            <pc:sldMk cId="359623107" sldId="454"/>
            <ac:spMk id="3" creationId="{25430434-635B-4D8D-8EB6-26103782C878}"/>
          </ac:spMkLst>
        </pc:spChg>
        <pc:graphicFrameChg chg="mod modGraphic">
          <ac:chgData name="Julie James (BW)" userId="93e92b37-7776-4217-a0d0-6fda138908ce" providerId="ADAL" clId="{D1ECBAEA-E77A-4858-9CD2-E4C7DBDE9A96}" dt="2022-03-09T12:54:10.225" v="2710" actId="20577"/>
          <ac:graphicFrameMkLst>
            <pc:docMk/>
            <pc:sldMk cId="359623107" sldId="454"/>
            <ac:graphicFrameMk id="4" creationId="{98C1515E-EEBC-4829-A2DB-E8452444D0D5}"/>
          </ac:graphicFrameMkLst>
        </pc:graphicFrameChg>
      </pc:sldChg>
      <pc:sldChg chg="modSp add mod ord">
        <pc:chgData name="Julie James (BW)" userId="93e92b37-7776-4217-a0d0-6fda138908ce" providerId="ADAL" clId="{D1ECBAEA-E77A-4858-9CD2-E4C7DBDE9A96}" dt="2022-03-09T11:31:10.984" v="1684" actId="6549"/>
        <pc:sldMkLst>
          <pc:docMk/>
          <pc:sldMk cId="2404790907" sldId="455"/>
        </pc:sldMkLst>
        <pc:spChg chg="mod">
          <ac:chgData name="Julie James (BW)" userId="93e92b37-7776-4217-a0d0-6fda138908ce" providerId="ADAL" clId="{D1ECBAEA-E77A-4858-9CD2-E4C7DBDE9A96}" dt="2022-03-09T11:28:40.760" v="1633" actId="20577"/>
          <ac:spMkLst>
            <pc:docMk/>
            <pc:sldMk cId="2404790907" sldId="455"/>
            <ac:spMk id="2" creationId="{ABFEE717-88EB-4B7C-A348-0D203F03294D}"/>
          </ac:spMkLst>
        </pc:spChg>
        <pc:graphicFrameChg chg="mod modGraphic">
          <ac:chgData name="Julie James (BW)" userId="93e92b37-7776-4217-a0d0-6fda138908ce" providerId="ADAL" clId="{D1ECBAEA-E77A-4858-9CD2-E4C7DBDE9A96}" dt="2022-03-09T11:31:10.984" v="1684" actId="6549"/>
          <ac:graphicFrameMkLst>
            <pc:docMk/>
            <pc:sldMk cId="2404790907" sldId="455"/>
            <ac:graphicFrameMk id="4" creationId="{98C1515E-EEBC-4829-A2DB-E8452444D0D5}"/>
          </ac:graphicFrameMkLst>
        </pc:graphicFrameChg>
      </pc:sldChg>
      <pc:sldChg chg="modSp add mod">
        <pc:chgData name="Julie James (BW)" userId="93e92b37-7776-4217-a0d0-6fda138908ce" providerId="ADAL" clId="{D1ECBAEA-E77A-4858-9CD2-E4C7DBDE9A96}" dt="2022-03-09T12:42:40.932" v="2002" actId="313"/>
        <pc:sldMkLst>
          <pc:docMk/>
          <pc:sldMk cId="1890778927" sldId="456"/>
        </pc:sldMkLst>
        <pc:spChg chg="mod">
          <ac:chgData name="Julie James (BW)" userId="93e92b37-7776-4217-a0d0-6fda138908ce" providerId="ADAL" clId="{D1ECBAEA-E77A-4858-9CD2-E4C7DBDE9A96}" dt="2022-03-09T11:28:49.692" v="1639" actId="20577"/>
          <ac:spMkLst>
            <pc:docMk/>
            <pc:sldMk cId="1890778927" sldId="456"/>
            <ac:spMk id="2" creationId="{ABFEE717-88EB-4B7C-A348-0D203F03294D}"/>
          </ac:spMkLst>
        </pc:spChg>
        <pc:spChg chg="mod">
          <ac:chgData name="Julie James (BW)" userId="93e92b37-7776-4217-a0d0-6fda138908ce" providerId="ADAL" clId="{D1ECBAEA-E77A-4858-9CD2-E4C7DBDE9A96}" dt="2022-03-09T12:42:40.932" v="2002" actId="313"/>
          <ac:spMkLst>
            <pc:docMk/>
            <pc:sldMk cId="1890778927" sldId="456"/>
            <ac:spMk id="3" creationId="{21775D4B-05A2-4DED-9BE1-D262DF067884}"/>
          </ac:spMkLst>
        </pc:spChg>
      </pc:sldChg>
      <pc:sldChg chg="addSp delSp modSp add mod">
        <pc:chgData name="Julie James (BW)" userId="93e92b37-7776-4217-a0d0-6fda138908ce" providerId="ADAL" clId="{D1ECBAEA-E77A-4858-9CD2-E4C7DBDE9A96}" dt="2022-03-10T07:52:28.716" v="3365" actId="22"/>
        <pc:sldMkLst>
          <pc:docMk/>
          <pc:sldMk cId="3974367740" sldId="457"/>
        </pc:sldMkLst>
        <pc:spChg chg="mod">
          <ac:chgData name="Julie James (BW)" userId="93e92b37-7776-4217-a0d0-6fda138908ce" providerId="ADAL" clId="{D1ECBAEA-E77A-4858-9CD2-E4C7DBDE9A96}" dt="2022-03-10T07:52:25.230" v="3363" actId="20577"/>
          <ac:spMkLst>
            <pc:docMk/>
            <pc:sldMk cId="3974367740" sldId="457"/>
            <ac:spMk id="2" creationId="{ABFEE717-88EB-4B7C-A348-0D203F03294D}"/>
          </ac:spMkLst>
        </pc:spChg>
        <pc:spChg chg="mod">
          <ac:chgData name="Julie James (BW)" userId="93e92b37-7776-4217-a0d0-6fda138908ce" providerId="ADAL" clId="{D1ECBAEA-E77A-4858-9CD2-E4C7DBDE9A96}" dt="2022-03-09T12:56:23.692" v="2849" actId="20577"/>
          <ac:spMkLst>
            <pc:docMk/>
            <pc:sldMk cId="3974367740" sldId="457"/>
            <ac:spMk id="3" creationId="{21775D4B-05A2-4DED-9BE1-D262DF067884}"/>
          </ac:spMkLst>
        </pc:spChg>
        <pc:spChg chg="add del">
          <ac:chgData name="Julie James (BW)" userId="93e92b37-7776-4217-a0d0-6fda138908ce" providerId="ADAL" clId="{D1ECBAEA-E77A-4858-9CD2-E4C7DBDE9A96}" dt="2022-03-10T07:52:28.716" v="3365" actId="22"/>
          <ac:spMkLst>
            <pc:docMk/>
            <pc:sldMk cId="3974367740" sldId="457"/>
            <ac:spMk id="5" creationId="{AEAACD9E-BF88-4D6B-A30B-C8228BF832D1}"/>
          </ac:spMkLst>
        </pc:spChg>
      </pc:sldChg>
      <pc:sldChg chg="new add del">
        <pc:chgData name="Julie James (BW)" userId="93e92b37-7776-4217-a0d0-6fda138908ce" providerId="ADAL" clId="{D1ECBAEA-E77A-4858-9CD2-E4C7DBDE9A96}" dt="2022-03-10T07:52:52.127" v="3367" actId="47"/>
        <pc:sldMkLst>
          <pc:docMk/>
          <pc:sldMk cId="888348255" sldId="458"/>
        </pc:sldMkLst>
      </pc:sldChg>
      <pc:sldChg chg="addSp delSp modSp add mod">
        <pc:chgData name="Julie James (BW)" userId="93e92b37-7776-4217-a0d0-6fda138908ce" providerId="ADAL" clId="{D1ECBAEA-E77A-4858-9CD2-E4C7DBDE9A96}" dt="2022-03-10T08:07:26.199" v="3597" actId="404"/>
        <pc:sldMkLst>
          <pc:docMk/>
          <pc:sldMk cId="2912388148" sldId="459"/>
        </pc:sldMkLst>
        <pc:spChg chg="mod">
          <ac:chgData name="Julie James (BW)" userId="93e92b37-7776-4217-a0d0-6fda138908ce" providerId="ADAL" clId="{D1ECBAEA-E77A-4858-9CD2-E4C7DBDE9A96}" dt="2022-03-10T07:53:01.861" v="3372" actId="20577"/>
          <ac:spMkLst>
            <pc:docMk/>
            <pc:sldMk cId="2912388148" sldId="459"/>
            <ac:spMk id="2" creationId="{ABFEE717-88EB-4B7C-A348-0D203F03294D}"/>
          </ac:spMkLst>
        </pc:spChg>
        <pc:spChg chg="del mod">
          <ac:chgData name="Julie James (BW)" userId="93e92b37-7776-4217-a0d0-6fda138908ce" providerId="ADAL" clId="{D1ECBAEA-E77A-4858-9CD2-E4C7DBDE9A96}" dt="2022-03-10T07:53:07.151" v="3375" actId="478"/>
          <ac:spMkLst>
            <pc:docMk/>
            <pc:sldMk cId="2912388148" sldId="459"/>
            <ac:spMk id="6" creationId="{BCEB040F-0E8D-44E7-80F2-730C92DDE7D8}"/>
          </ac:spMkLst>
        </pc:spChg>
        <pc:spChg chg="add del">
          <ac:chgData name="Julie James (BW)" userId="93e92b37-7776-4217-a0d0-6fda138908ce" providerId="ADAL" clId="{D1ECBAEA-E77A-4858-9CD2-E4C7DBDE9A96}" dt="2022-03-10T07:55:11.799" v="3380" actId="22"/>
          <ac:spMkLst>
            <pc:docMk/>
            <pc:sldMk cId="2912388148" sldId="459"/>
            <ac:spMk id="7" creationId="{E04471BD-ADC6-4FCC-BC42-3FD24E52EDE3}"/>
          </ac:spMkLst>
        </pc:spChg>
        <pc:spChg chg="add mod">
          <ac:chgData name="Julie James (BW)" userId="93e92b37-7776-4217-a0d0-6fda138908ce" providerId="ADAL" clId="{D1ECBAEA-E77A-4858-9CD2-E4C7DBDE9A96}" dt="2022-03-10T08:07:26.199" v="3597" actId="404"/>
          <ac:spMkLst>
            <pc:docMk/>
            <pc:sldMk cId="2912388148" sldId="459"/>
            <ac:spMk id="9" creationId="{D6F3E835-6BD7-4A51-A5DD-E8E29E8806DB}"/>
          </ac:spMkLst>
        </pc:spChg>
        <pc:graphicFrameChg chg="del mod modGraphic">
          <ac:chgData name="Julie James (BW)" userId="93e92b37-7776-4217-a0d0-6fda138908ce" providerId="ADAL" clId="{D1ECBAEA-E77A-4858-9CD2-E4C7DBDE9A96}" dt="2022-03-10T07:55:52.949" v="3387" actId="21"/>
          <ac:graphicFrameMkLst>
            <pc:docMk/>
            <pc:sldMk cId="2912388148" sldId="459"/>
            <ac:graphicFrameMk id="4" creationId="{98C1515E-EEBC-4829-A2DB-E8452444D0D5}"/>
          </ac:graphicFrameMkLst>
        </pc:graphicFrameChg>
        <pc:graphicFrameChg chg="add mod modGraphic">
          <ac:chgData name="Julie James (BW)" userId="93e92b37-7776-4217-a0d0-6fda138908ce" providerId="ADAL" clId="{D1ECBAEA-E77A-4858-9CD2-E4C7DBDE9A96}" dt="2022-03-10T08:05:37.263" v="3498" actId="1076"/>
          <ac:graphicFrameMkLst>
            <pc:docMk/>
            <pc:sldMk cId="2912388148" sldId="459"/>
            <ac:graphicFrameMk id="8" creationId="{3F6727E5-9C60-4DF6-A922-F8DC96966154}"/>
          </ac:graphicFrameMkLst>
        </pc:graphicFrameChg>
        <pc:picChg chg="del">
          <ac:chgData name="Julie James (BW)" userId="93e92b37-7776-4217-a0d0-6fda138908ce" providerId="ADAL" clId="{D1ECBAEA-E77A-4858-9CD2-E4C7DBDE9A96}" dt="2022-03-10T07:53:04.193" v="3373" actId="478"/>
          <ac:picMkLst>
            <pc:docMk/>
            <pc:sldMk cId="2912388148" sldId="459"/>
            <ac:picMk id="5" creationId="{C16801D5-9AAF-4043-87BE-0EBDA31DFAFB}"/>
          </ac:picMkLst>
        </pc:picChg>
      </pc:sldChg>
      <pc:sldMasterChg chg="delSldLayout">
        <pc:chgData name="Julie James (BW)" userId="93e92b37-7776-4217-a0d0-6fda138908ce" providerId="ADAL" clId="{D1ECBAEA-E77A-4858-9CD2-E4C7DBDE9A96}" dt="2022-03-09T14:28:07.239" v="3251" actId="47"/>
        <pc:sldMasterMkLst>
          <pc:docMk/>
          <pc:sldMasterMk cId="0" sldId="2147483668"/>
        </pc:sldMasterMkLst>
        <pc:sldLayoutChg chg="del">
          <pc:chgData name="Julie James (BW)" userId="93e92b37-7776-4217-a0d0-6fda138908ce" providerId="ADAL" clId="{D1ECBAEA-E77A-4858-9CD2-E4C7DBDE9A96}" dt="2022-03-08T17:22:24.432" v="155" actId="47"/>
          <pc:sldLayoutMkLst>
            <pc:docMk/>
            <pc:sldMasterMk cId="0" sldId="2147483668"/>
            <pc:sldLayoutMk cId="0" sldId="2147483665"/>
          </pc:sldLayoutMkLst>
        </pc:sldLayoutChg>
        <pc:sldLayoutChg chg="del">
          <pc:chgData name="Julie James (BW)" userId="93e92b37-7776-4217-a0d0-6fda138908ce" providerId="ADAL" clId="{D1ECBAEA-E77A-4858-9CD2-E4C7DBDE9A96}" dt="2022-03-09T14:28:07.239" v="3251" actId="47"/>
          <pc:sldLayoutMkLst>
            <pc:docMk/>
            <pc:sldMasterMk cId="0" sldId="2147483668"/>
            <pc:sldLayoutMk cId="586373004" sldId="2147483669"/>
          </pc:sldLayoutMkLst>
        </pc:sldLayoutChg>
      </pc:sldMasterChg>
    </pc:docChg>
  </pc:docChgLst>
  <pc:docChgLst>
    <pc:chgData name="Julie" userId="01467a90-d4f5-454b-aa5f-891feffaa140" providerId="ADAL" clId="{404C2308-2027-45CA-9684-4DEC356E473C}"/>
    <pc:docChg chg="undo custSel addSld modSld">
      <pc:chgData name="Julie" userId="01467a90-d4f5-454b-aa5f-891feffaa140" providerId="ADAL" clId="{404C2308-2027-45CA-9684-4DEC356E473C}" dt="2022-03-10T17:03:19.228" v="1829" actId="20577"/>
      <pc:docMkLst>
        <pc:docMk/>
      </pc:docMkLst>
      <pc:sldChg chg="modSp mod">
        <pc:chgData name="Julie" userId="01467a90-d4f5-454b-aa5f-891feffaa140" providerId="ADAL" clId="{404C2308-2027-45CA-9684-4DEC356E473C}" dt="2022-03-10T15:39:20.223" v="222" actId="113"/>
        <pc:sldMkLst>
          <pc:docMk/>
          <pc:sldMk cId="102470471" sldId="449"/>
        </pc:sldMkLst>
        <pc:spChg chg="mod">
          <ac:chgData name="Julie" userId="01467a90-d4f5-454b-aa5f-891feffaa140" providerId="ADAL" clId="{404C2308-2027-45CA-9684-4DEC356E473C}" dt="2022-03-10T15:39:20.223" v="222" actId="113"/>
          <ac:spMkLst>
            <pc:docMk/>
            <pc:sldMk cId="102470471" sldId="449"/>
            <ac:spMk id="6" creationId="{BCEB040F-0E8D-44E7-80F2-730C92DDE7D8}"/>
          </ac:spMkLst>
        </pc:spChg>
      </pc:sldChg>
      <pc:sldChg chg="modSp mod">
        <pc:chgData name="Julie" userId="01467a90-d4f5-454b-aa5f-891feffaa140" providerId="ADAL" clId="{404C2308-2027-45CA-9684-4DEC356E473C}" dt="2022-03-10T10:13:12.941" v="1" actId="6549"/>
        <pc:sldMkLst>
          <pc:docMk/>
          <pc:sldMk cId="2255979034" sldId="451"/>
        </pc:sldMkLst>
        <pc:graphicFrameChg chg="modGraphic">
          <ac:chgData name="Julie" userId="01467a90-d4f5-454b-aa5f-891feffaa140" providerId="ADAL" clId="{404C2308-2027-45CA-9684-4DEC356E473C}" dt="2022-03-10T10:13:12.941" v="1" actId="6549"/>
          <ac:graphicFrameMkLst>
            <pc:docMk/>
            <pc:sldMk cId="2255979034" sldId="451"/>
            <ac:graphicFrameMk id="4" creationId="{98C1515E-EEBC-4829-A2DB-E8452444D0D5}"/>
          </ac:graphicFrameMkLst>
        </pc:graphicFrameChg>
      </pc:sldChg>
      <pc:sldChg chg="modSp mod">
        <pc:chgData name="Julie" userId="01467a90-d4f5-454b-aa5f-891feffaa140" providerId="ADAL" clId="{404C2308-2027-45CA-9684-4DEC356E473C}" dt="2022-03-10T15:51:15.360" v="296" actId="20577"/>
        <pc:sldMkLst>
          <pc:docMk/>
          <pc:sldMk cId="1604591022" sldId="452"/>
        </pc:sldMkLst>
        <pc:spChg chg="mod">
          <ac:chgData name="Julie" userId="01467a90-d4f5-454b-aa5f-891feffaa140" providerId="ADAL" clId="{404C2308-2027-45CA-9684-4DEC356E473C}" dt="2022-03-10T15:51:15.360" v="296" actId="20577"/>
          <ac:spMkLst>
            <pc:docMk/>
            <pc:sldMk cId="1604591022" sldId="452"/>
            <ac:spMk id="3" creationId="{21775D4B-05A2-4DED-9BE1-D262DF067884}"/>
          </ac:spMkLst>
        </pc:spChg>
      </pc:sldChg>
      <pc:sldChg chg="modSp mod">
        <pc:chgData name="Julie" userId="01467a90-d4f5-454b-aa5f-891feffaa140" providerId="ADAL" clId="{404C2308-2027-45CA-9684-4DEC356E473C}" dt="2022-03-10T10:26:38.944" v="205" actId="14734"/>
        <pc:sldMkLst>
          <pc:docMk/>
          <pc:sldMk cId="2404790907" sldId="455"/>
        </pc:sldMkLst>
        <pc:graphicFrameChg chg="mod modGraphic">
          <ac:chgData name="Julie" userId="01467a90-d4f5-454b-aa5f-891feffaa140" providerId="ADAL" clId="{404C2308-2027-45CA-9684-4DEC356E473C}" dt="2022-03-10T10:26:38.944" v="205" actId="14734"/>
          <ac:graphicFrameMkLst>
            <pc:docMk/>
            <pc:sldMk cId="2404790907" sldId="455"/>
            <ac:graphicFrameMk id="4" creationId="{98C1515E-EEBC-4829-A2DB-E8452444D0D5}"/>
          </ac:graphicFrameMkLst>
        </pc:graphicFrameChg>
      </pc:sldChg>
      <pc:sldChg chg="modSp mod">
        <pc:chgData name="Julie" userId="01467a90-d4f5-454b-aa5f-891feffaa140" providerId="ADAL" clId="{404C2308-2027-45CA-9684-4DEC356E473C}" dt="2022-03-10T16:00:49.415" v="639" actId="5793"/>
        <pc:sldMkLst>
          <pc:docMk/>
          <pc:sldMk cId="1890778927" sldId="456"/>
        </pc:sldMkLst>
        <pc:spChg chg="mod">
          <ac:chgData name="Julie" userId="01467a90-d4f5-454b-aa5f-891feffaa140" providerId="ADAL" clId="{404C2308-2027-45CA-9684-4DEC356E473C}" dt="2022-03-10T16:00:49.415" v="639" actId="5793"/>
          <ac:spMkLst>
            <pc:docMk/>
            <pc:sldMk cId="1890778927" sldId="456"/>
            <ac:spMk id="3" creationId="{21775D4B-05A2-4DED-9BE1-D262DF067884}"/>
          </ac:spMkLst>
        </pc:spChg>
      </pc:sldChg>
      <pc:sldChg chg="modSp mod">
        <pc:chgData name="Julie" userId="01467a90-d4f5-454b-aa5f-891feffaa140" providerId="ADAL" clId="{404C2308-2027-45CA-9684-4DEC356E473C}" dt="2022-03-10T16:52:11.234" v="1230" actId="20577"/>
        <pc:sldMkLst>
          <pc:docMk/>
          <pc:sldMk cId="3974367740" sldId="457"/>
        </pc:sldMkLst>
        <pc:spChg chg="mod">
          <ac:chgData name="Julie" userId="01467a90-d4f5-454b-aa5f-891feffaa140" providerId="ADAL" clId="{404C2308-2027-45CA-9684-4DEC356E473C}" dt="2022-03-10T16:52:11.234" v="1230" actId="20577"/>
          <ac:spMkLst>
            <pc:docMk/>
            <pc:sldMk cId="3974367740" sldId="457"/>
            <ac:spMk id="3" creationId="{21775D4B-05A2-4DED-9BE1-D262DF067884}"/>
          </ac:spMkLst>
        </pc:spChg>
      </pc:sldChg>
      <pc:sldChg chg="modSp mod">
        <pc:chgData name="Julie" userId="01467a90-d4f5-454b-aa5f-891feffaa140" providerId="ADAL" clId="{404C2308-2027-45CA-9684-4DEC356E473C}" dt="2022-03-10T16:55:41.788" v="1321" actId="20577"/>
        <pc:sldMkLst>
          <pc:docMk/>
          <pc:sldMk cId="2912388148" sldId="459"/>
        </pc:sldMkLst>
        <pc:spChg chg="mod">
          <ac:chgData name="Julie" userId="01467a90-d4f5-454b-aa5f-891feffaa140" providerId="ADAL" clId="{404C2308-2027-45CA-9684-4DEC356E473C}" dt="2022-03-10T16:55:41.788" v="1321" actId="20577"/>
          <ac:spMkLst>
            <pc:docMk/>
            <pc:sldMk cId="2912388148" sldId="459"/>
            <ac:spMk id="9" creationId="{D6F3E835-6BD7-4A51-A5DD-E8E29E8806DB}"/>
          </ac:spMkLst>
        </pc:spChg>
      </pc:sldChg>
      <pc:sldChg chg="modSp add mod">
        <pc:chgData name="Julie" userId="01467a90-d4f5-454b-aa5f-891feffaa140" providerId="ADAL" clId="{404C2308-2027-45CA-9684-4DEC356E473C}" dt="2022-03-10T17:03:19.228" v="1829" actId="20577"/>
        <pc:sldMkLst>
          <pc:docMk/>
          <pc:sldMk cId="414999620" sldId="460"/>
        </pc:sldMkLst>
        <pc:spChg chg="mod">
          <ac:chgData name="Julie" userId="01467a90-d4f5-454b-aa5f-891feffaa140" providerId="ADAL" clId="{404C2308-2027-45CA-9684-4DEC356E473C}" dt="2022-03-10T17:00:49.358" v="1340" actId="6549"/>
          <ac:spMkLst>
            <pc:docMk/>
            <pc:sldMk cId="414999620" sldId="460"/>
            <ac:spMk id="2" creationId="{AEB94491-4417-4819-9C9E-684A287EBCC1}"/>
          </ac:spMkLst>
        </pc:spChg>
        <pc:spChg chg="mod">
          <ac:chgData name="Julie" userId="01467a90-d4f5-454b-aa5f-891feffaa140" providerId="ADAL" clId="{404C2308-2027-45CA-9684-4DEC356E473C}" dt="2022-03-10T17:03:19.228" v="1829" actId="20577"/>
          <ac:spMkLst>
            <pc:docMk/>
            <pc:sldMk cId="414999620" sldId="460"/>
            <ac:spMk id="3" creationId="{C15E4C10-3E6D-402D-BBB7-EB8A4493602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f616c940dd_2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86" name="Google Shape;86;gf616c940dd_2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22</a:t>
            </a:fld>
            <a:endParaRPr/>
          </a:p>
        </p:txBody>
      </p:sp>
    </p:spTree>
    <p:extLst>
      <p:ext uri="{BB962C8B-B14F-4D97-AF65-F5344CB8AC3E}">
        <p14:creationId xmlns:p14="http://schemas.microsoft.com/office/powerpoint/2010/main" val="3932082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f616c940dd_2_1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88" name="Google Shape;288;gf616c940dd_2_1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f616c940dd_2_1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96" name="Google Shape;296;gf616c940dd_2_1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f616c940dd_2_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latin typeface="Arial"/>
              <a:ea typeface="Arial"/>
              <a:cs typeface="Arial"/>
              <a:sym typeface="Arial"/>
            </a:endParaRPr>
          </a:p>
        </p:txBody>
      </p:sp>
      <p:sp>
        <p:nvSpPr>
          <p:cNvPr id="97" name="Google Shape;97;gf616c940dd_2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dirty="0">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5</a:t>
            </a:fld>
            <a:endParaRPr/>
          </a:p>
        </p:txBody>
      </p:sp>
    </p:spTree>
    <p:extLst>
      <p:ext uri="{BB962C8B-B14F-4D97-AF65-F5344CB8AC3E}">
        <p14:creationId xmlns:p14="http://schemas.microsoft.com/office/powerpoint/2010/main" val="1912946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6</a:t>
            </a:fld>
            <a:endParaRPr/>
          </a:p>
        </p:txBody>
      </p:sp>
    </p:spTree>
    <p:extLst>
      <p:ext uri="{BB962C8B-B14F-4D97-AF65-F5344CB8AC3E}">
        <p14:creationId xmlns:p14="http://schemas.microsoft.com/office/powerpoint/2010/main" val="666922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7</a:t>
            </a:fld>
            <a:endParaRPr/>
          </a:p>
        </p:txBody>
      </p:sp>
    </p:spTree>
    <p:extLst>
      <p:ext uri="{BB962C8B-B14F-4D97-AF65-F5344CB8AC3E}">
        <p14:creationId xmlns:p14="http://schemas.microsoft.com/office/powerpoint/2010/main" val="2668150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8</a:t>
            </a:fld>
            <a:endParaRPr/>
          </a:p>
        </p:txBody>
      </p:sp>
    </p:spTree>
    <p:extLst>
      <p:ext uri="{BB962C8B-B14F-4D97-AF65-F5344CB8AC3E}">
        <p14:creationId xmlns:p14="http://schemas.microsoft.com/office/powerpoint/2010/main" val="944644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19</a:t>
            </a:fld>
            <a:endParaRPr/>
          </a:p>
        </p:txBody>
      </p:sp>
    </p:spTree>
    <p:extLst>
      <p:ext uri="{BB962C8B-B14F-4D97-AF65-F5344CB8AC3E}">
        <p14:creationId xmlns:p14="http://schemas.microsoft.com/office/powerpoint/2010/main" val="3461375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54"/>
        <p:cNvGrpSpPr/>
        <p:nvPr/>
      </p:nvGrpSpPr>
      <p:grpSpPr>
        <a:xfrm>
          <a:off x="0" y="0"/>
          <a:ext cx="0" cy="0"/>
          <a:chOff x="0" y="0"/>
          <a:chExt cx="0" cy="0"/>
        </a:xfrm>
      </p:grpSpPr>
      <p:sp>
        <p:nvSpPr>
          <p:cNvPr id="55" name="Google Shape;55;p14"/>
          <p:cNvSpPr>
            <a:spLocks noGrp="1"/>
          </p:cNvSpPr>
          <p:nvPr>
            <p:ph type="pic" idx="2"/>
          </p:nvPr>
        </p:nvSpPr>
        <p:spPr>
          <a:xfrm>
            <a:off x="0" y="0"/>
            <a:ext cx="9144000" cy="5143500"/>
          </a:xfrm>
          <a:prstGeom prst="rect">
            <a:avLst/>
          </a:prstGeom>
          <a:solidFill>
            <a:srgbClr val="D8DAE5"/>
          </a:solidFill>
          <a:ln>
            <a:noFill/>
          </a:ln>
        </p:spPr>
      </p:sp>
      <p:sp>
        <p:nvSpPr>
          <p:cNvPr id="56" name="Google Shape;56;p14"/>
          <p:cNvSpPr txBox="1">
            <a:spLocks noGrp="1"/>
          </p:cNvSpPr>
          <p:nvPr>
            <p:ph type="title"/>
          </p:nvPr>
        </p:nvSpPr>
        <p:spPr>
          <a:xfrm>
            <a:off x="2440233" y="1291010"/>
            <a:ext cx="4263534" cy="1496953"/>
          </a:xfrm>
          <a:prstGeom prst="rect">
            <a:avLst/>
          </a:prstGeom>
          <a:noFill/>
          <a:ln>
            <a:noFill/>
          </a:ln>
        </p:spPr>
        <p:txBody>
          <a:bodyPr spcFirstLastPara="1" wrap="square" lIns="68575" tIns="34275" rIns="68575" bIns="34275" anchor="ctr" anchorCtr="0">
            <a:noAutofit/>
          </a:bodyPr>
          <a:lstStyle>
            <a:lvl1pPr marR="0" lvl="0" algn="ctr">
              <a:lnSpc>
                <a:spcPct val="90000"/>
              </a:lnSpc>
              <a:spcBef>
                <a:spcPts val="0"/>
              </a:spcBef>
              <a:spcAft>
                <a:spcPts val="0"/>
              </a:spcAft>
              <a:buClr>
                <a:schemeClr val="lt2"/>
              </a:buClr>
              <a:buSzPts val="4500"/>
              <a:buFont typeface="Trebuchet MS"/>
              <a:buNone/>
              <a:defRPr sz="45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57"/>
        <p:cNvGrpSpPr/>
        <p:nvPr/>
      </p:nvGrpSpPr>
      <p:grpSpPr>
        <a:xfrm>
          <a:off x="0" y="0"/>
          <a:ext cx="0" cy="0"/>
          <a:chOff x="0" y="0"/>
          <a:chExt cx="0" cy="0"/>
        </a:xfrm>
      </p:grpSpPr>
      <p:sp>
        <p:nvSpPr>
          <p:cNvPr id="58" name="Google Shape;58;p15"/>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59" name="Google Shape;59;p15"/>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
        <p:nvSpPr>
          <p:cNvPr id="60" name="Google Shape;60;p15"/>
          <p:cNvSpPr/>
          <p:nvPr/>
        </p:nvSpPr>
        <p:spPr>
          <a:xfrm>
            <a:off x="8572500" y="752475"/>
            <a:ext cx="571500" cy="1971675"/>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61"/>
        <p:cNvGrpSpPr/>
        <p:nvPr/>
      </p:nvGrpSpPr>
      <p:grpSpPr>
        <a:xfrm>
          <a:off x="0" y="0"/>
          <a:ext cx="0" cy="0"/>
          <a:chOff x="0" y="0"/>
          <a:chExt cx="0" cy="0"/>
        </a:xfrm>
      </p:grpSpPr>
      <p:sp>
        <p:nvSpPr>
          <p:cNvPr id="62" name="Google Shape;62;p16"/>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63" name="Google Shape;63;p16"/>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1" i="1" u="none" strike="noStrike" cap="none">
                <a:solidFill>
                  <a:schemeClr val="dk2"/>
                </a:solidFill>
                <a:latin typeface="Trebuchet MS"/>
                <a:ea typeface="Trebuchet MS"/>
                <a:cs typeface="Trebuchet MS"/>
                <a:sym typeface="Trebuchet MS"/>
              </a:rPr>
              <a:t>‹#›</a:t>
            </a:fld>
            <a:endParaRPr sz="1100" b="1" i="1" u="none" strike="noStrike" cap="none">
              <a:solidFill>
                <a:schemeClr val="dk2"/>
              </a:solidFill>
              <a:latin typeface="Trebuchet MS"/>
              <a:ea typeface="Trebuchet MS"/>
              <a:cs typeface="Trebuchet MS"/>
              <a:sym typeface="Trebuchet MS"/>
            </a:endParaRPr>
          </a:p>
        </p:txBody>
      </p:sp>
      <p:pic>
        <p:nvPicPr>
          <p:cNvPr id="64" name="Google Shape;64;p16"/>
          <p:cNvPicPr preferRelativeResize="0"/>
          <p:nvPr/>
        </p:nvPicPr>
        <p:blipFill rotWithShape="1">
          <a:blip r:embed="rId2">
            <a:alphaModFix amt="5000"/>
          </a:blip>
          <a:srcRect/>
          <a:stretch/>
        </p:blipFill>
        <p:spPr>
          <a:xfrm>
            <a:off x="78263" y="2668755"/>
            <a:ext cx="8443108" cy="2343064"/>
          </a:xfrm>
          <a:prstGeom prst="rect">
            <a:avLst/>
          </a:prstGeom>
          <a:noFill/>
          <a:ln>
            <a:noFill/>
          </a:ln>
        </p:spPr>
      </p:pic>
      <p:sp>
        <p:nvSpPr>
          <p:cNvPr id="65" name="Google Shape;65;p16"/>
          <p:cNvSpPr>
            <a:spLocks noGrp="1"/>
          </p:cNvSpPr>
          <p:nvPr>
            <p:ph type="pic" idx="2"/>
          </p:nvPr>
        </p:nvSpPr>
        <p:spPr>
          <a:xfrm>
            <a:off x="0" y="0"/>
            <a:ext cx="8310562" cy="5143500"/>
          </a:xfrm>
          <a:prstGeom prst="rect">
            <a:avLst/>
          </a:prstGeom>
          <a:solidFill>
            <a:schemeClr val="lt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8" name="Google Shape;68;p1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9" name="Google Shape;69;p17"/>
          <p:cNvSpPr txBox="1">
            <a:spLocks noGrp="1"/>
          </p:cNvSpPr>
          <p:nvPr>
            <p:ph type="dt" idx="10"/>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0" name="Google Shape;70;p17"/>
          <p:cNvSpPr txBox="1">
            <a:spLocks noGrp="1"/>
          </p:cNvSpPr>
          <p:nvPr>
            <p:ph type="ftr" idx="11"/>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1" name="Google Shape;71;p17"/>
          <p:cNvSpPr txBox="1">
            <a:spLocks noGrp="1"/>
          </p:cNvSpPr>
          <p:nvPr>
            <p:ph type="sldNum" idx="12"/>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73"/>
        <p:cNvGrpSpPr/>
        <p:nvPr/>
      </p:nvGrpSpPr>
      <p:grpSpPr>
        <a:xfrm>
          <a:off x="0" y="0"/>
          <a:ext cx="0" cy="0"/>
          <a:chOff x="0" y="0"/>
          <a:chExt cx="0" cy="0"/>
        </a:xfrm>
      </p:grpSpPr>
      <p:sp>
        <p:nvSpPr>
          <p:cNvPr id="74" name="Google Shape;74;p19"/>
          <p:cNvSpPr>
            <a:spLocks noGrp="1"/>
          </p:cNvSpPr>
          <p:nvPr>
            <p:ph type="pic" idx="2"/>
          </p:nvPr>
        </p:nvSpPr>
        <p:spPr>
          <a:xfrm>
            <a:off x="0" y="0"/>
            <a:ext cx="4572000" cy="5143500"/>
          </a:xfrm>
          <a:prstGeom prst="rect">
            <a:avLst/>
          </a:prstGeom>
          <a:solidFill>
            <a:schemeClr val="lt2"/>
          </a:solidFill>
          <a:ln>
            <a:noFill/>
          </a:ln>
        </p:spPr>
      </p:sp>
      <p:pic>
        <p:nvPicPr>
          <p:cNvPr id="75" name="Google Shape;75;p19"/>
          <p:cNvPicPr preferRelativeResize="0"/>
          <p:nvPr/>
        </p:nvPicPr>
        <p:blipFill rotWithShape="1">
          <a:blip r:embed="rId2">
            <a:alphaModFix amt="10000"/>
          </a:blip>
          <a:srcRect/>
          <a:stretch/>
        </p:blipFill>
        <p:spPr>
          <a:xfrm>
            <a:off x="0" y="0"/>
            <a:ext cx="610968" cy="5143500"/>
          </a:xfrm>
          <a:prstGeom prst="rect">
            <a:avLst/>
          </a:prstGeom>
          <a:noFill/>
          <a:ln>
            <a:noFill/>
          </a:ln>
        </p:spPr>
      </p:pic>
      <p:sp>
        <p:nvSpPr>
          <p:cNvPr id="76" name="Google Shape;76;p19"/>
          <p:cNvSpPr txBox="1"/>
          <p:nvPr/>
        </p:nvSpPr>
        <p:spPr>
          <a:xfrm>
            <a:off x="19959" y="4827150"/>
            <a:ext cx="312336"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80"/>
        <p:cNvGrpSpPr/>
        <p:nvPr/>
      </p:nvGrpSpPr>
      <p:grpSpPr>
        <a:xfrm>
          <a:off x="0" y="0"/>
          <a:ext cx="0" cy="0"/>
          <a:chOff x="0" y="0"/>
          <a:chExt cx="0" cy="0"/>
        </a:xfrm>
      </p:grpSpPr>
      <p:sp>
        <p:nvSpPr>
          <p:cNvPr id="81" name="Google Shape;81;p21"/>
          <p:cNvSpPr>
            <a:spLocks noGrp="1"/>
          </p:cNvSpPr>
          <p:nvPr>
            <p:ph type="pic" idx="2"/>
          </p:nvPr>
        </p:nvSpPr>
        <p:spPr>
          <a:xfrm>
            <a:off x="5739381" y="0"/>
            <a:ext cx="3054381" cy="5143500"/>
          </a:xfrm>
          <a:prstGeom prst="rect">
            <a:avLst/>
          </a:prstGeom>
          <a:noFill/>
          <a:ln>
            <a:noFill/>
          </a:ln>
        </p:spPr>
      </p:sp>
      <p:sp>
        <p:nvSpPr>
          <p:cNvPr id="82" name="Google Shape;82;p21"/>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83" name="Google Shape;83;p21"/>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3" name="Google Shape;53;p13"/>
          <p:cNvPicPr preferRelativeResize="0"/>
          <p:nvPr/>
        </p:nvPicPr>
        <p:blipFill rotWithShape="1">
          <a:blip r:embed="rId8">
            <a:alphaModFix/>
          </a:blip>
          <a:srcRect/>
          <a:stretch/>
        </p:blipFill>
        <p:spPr>
          <a:xfrm>
            <a:off x="8438531" y="145348"/>
            <a:ext cx="553192" cy="56087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4" r:id="rId5"/>
    <p:sldLayoutId id="2147483666"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hyperlink" Target="https://tel.archives-ouvertes.fr/tel-01829981/file/2018YassineTALBI.pdf"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hyperlink" Target="https://confluence.ihtsdotools.org/display/USRG/Mapping+Guidance+for+EDQM+to+SNOMED+CT+Pharmaceutical+Dose+Form+Mapping"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confluence.ihtsdotools.org/display/USRG/Guidance+for+Implementation+of+the+EDQM+PDF+to+SNOMED+CT+PDF+mapping" TargetMode="External"/><Relationship Id="rId5" Type="http://schemas.openxmlformats.org/officeDocument/2006/relationships/hyperlink" Target="https://confluence.ihtsdotools.org/display/USRG/Issues+for+discussion+with+SNOMED+CT" TargetMode="External"/><Relationship Id="rId4" Type="http://schemas.openxmlformats.org/officeDocument/2006/relationships/hyperlink" Target="https://confluence.ihtsdotools.org/display/USRG/Issues+for+discussion+with+EDQM"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22"/>
          <p:cNvPicPr preferRelativeResize="0"/>
          <p:nvPr/>
        </p:nvPicPr>
        <p:blipFill rotWithShape="1">
          <a:blip r:embed="rId3">
            <a:alphaModFix/>
          </a:blip>
          <a:srcRect/>
          <a:stretch/>
        </p:blipFill>
        <p:spPr>
          <a:xfrm>
            <a:off x="3713" y="0"/>
            <a:ext cx="9144001" cy="5143500"/>
          </a:xfrm>
          <a:prstGeom prst="rect">
            <a:avLst/>
          </a:prstGeom>
          <a:noFill/>
          <a:ln>
            <a:noFill/>
          </a:ln>
        </p:spPr>
      </p:pic>
      <p:sp>
        <p:nvSpPr>
          <p:cNvPr id="89" name="Google Shape;89;p22"/>
          <p:cNvSpPr/>
          <p:nvPr/>
        </p:nvSpPr>
        <p:spPr>
          <a:xfrm>
            <a:off x="0" y="0"/>
            <a:ext cx="9151425" cy="5143500"/>
          </a:xfrm>
          <a:prstGeom prst="rect">
            <a:avLst/>
          </a:prstGeom>
          <a:solidFill>
            <a:srgbClr val="1DA8DE">
              <a:alpha val="74901"/>
            </a:srgbClr>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90" name="Google Shape;90;p22"/>
          <p:cNvSpPr txBox="1">
            <a:spLocks noGrp="1"/>
          </p:cNvSpPr>
          <p:nvPr>
            <p:ph type="title"/>
          </p:nvPr>
        </p:nvSpPr>
        <p:spPr>
          <a:xfrm>
            <a:off x="431100" y="1432613"/>
            <a:ext cx="8289225" cy="1571625"/>
          </a:xfrm>
          <a:prstGeom prst="rect">
            <a:avLst/>
          </a:prstGeom>
          <a:noFill/>
          <a:ln w="9525" cap="flat" cmpd="sng">
            <a:solidFill>
              <a:schemeClr val="lt1"/>
            </a:solidFill>
            <a:prstDash val="solid"/>
            <a:round/>
            <a:headEnd type="none" w="sm" len="sm"/>
            <a:tailEnd type="none" w="sm" len="sm"/>
          </a:ln>
        </p:spPr>
        <p:txBody>
          <a:bodyPr spcFirstLastPara="1" wrap="square" lIns="162000" tIns="162000" rIns="162000" bIns="34275" anchor="ctr" anchorCtr="0">
            <a:noAutofit/>
          </a:bodyPr>
          <a:lstStyle/>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SNOMED CT DEUSG Subgroup</a:t>
            </a:r>
            <a:endParaRPr sz="4100" b="0" i="0">
              <a:solidFill>
                <a:schemeClr val="lt1"/>
              </a:solidFill>
            </a:endParaRPr>
          </a:p>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EDQM Dose Form Mapping</a:t>
            </a:r>
            <a:endParaRPr sz="4100" b="0" i="0">
              <a:solidFill>
                <a:schemeClr val="lt1"/>
              </a:solidFill>
            </a:endParaRPr>
          </a:p>
        </p:txBody>
      </p:sp>
      <p:sp>
        <p:nvSpPr>
          <p:cNvPr id="91" name="Google Shape;91;p22"/>
          <p:cNvSpPr txBox="1"/>
          <p:nvPr/>
        </p:nvSpPr>
        <p:spPr>
          <a:xfrm>
            <a:off x="2254275" y="3958077"/>
            <a:ext cx="4642875" cy="251367"/>
          </a:xfrm>
          <a:prstGeom prst="rect">
            <a:avLst/>
          </a:prstGeom>
          <a:noFill/>
          <a:ln>
            <a:noFill/>
          </a:ln>
        </p:spPr>
        <p:txBody>
          <a:bodyPr spcFirstLastPara="1" wrap="square" lIns="68575" tIns="34275" rIns="68575" bIns="34275" anchor="t" anchorCtr="0">
            <a:noAutofit/>
          </a:bodyPr>
          <a:lstStyle/>
          <a:p>
            <a:pPr marL="0" marR="0" lvl="0" indent="0" algn="ctr" rtl="0">
              <a:lnSpc>
                <a:spcPct val="150000"/>
              </a:lnSpc>
              <a:spcBef>
                <a:spcPts val="0"/>
              </a:spcBef>
              <a:spcAft>
                <a:spcPts val="0"/>
              </a:spcAft>
              <a:buClr>
                <a:srgbClr val="000000"/>
              </a:buClr>
              <a:buSzPts val="1100"/>
              <a:buFont typeface="Arial"/>
              <a:buNone/>
            </a:pPr>
            <a:r>
              <a:rPr lang="en" sz="1500" b="0" i="0" u="none" strike="noStrike" cap="none" dirty="0">
                <a:solidFill>
                  <a:schemeClr val="lt2"/>
                </a:solidFill>
                <a:latin typeface="Trebuchet MS"/>
                <a:ea typeface="Trebuchet MS"/>
                <a:cs typeface="Trebuchet MS"/>
                <a:sym typeface="Trebuchet MS"/>
              </a:rPr>
              <a:t>Thursday </a:t>
            </a:r>
            <a:r>
              <a:rPr lang="en" sz="1500" dirty="0">
                <a:solidFill>
                  <a:schemeClr val="lt2"/>
                </a:solidFill>
                <a:latin typeface="Trebuchet MS"/>
                <a:ea typeface="Trebuchet MS"/>
                <a:cs typeface="Trebuchet MS"/>
                <a:sym typeface="Trebuchet MS"/>
              </a:rPr>
              <a:t>10</a:t>
            </a:r>
            <a:r>
              <a:rPr lang="en" sz="1500" baseline="30000" dirty="0">
                <a:solidFill>
                  <a:schemeClr val="lt2"/>
                </a:solidFill>
                <a:latin typeface="Trebuchet MS"/>
                <a:ea typeface="Trebuchet MS"/>
                <a:cs typeface="Trebuchet MS"/>
                <a:sym typeface="Trebuchet MS"/>
              </a:rPr>
              <a:t>th</a:t>
            </a:r>
            <a:r>
              <a:rPr lang="en" sz="1500" dirty="0">
                <a:solidFill>
                  <a:schemeClr val="lt2"/>
                </a:solidFill>
                <a:latin typeface="Trebuchet MS"/>
                <a:ea typeface="Trebuchet MS"/>
                <a:cs typeface="Trebuchet MS"/>
                <a:sym typeface="Trebuchet MS"/>
              </a:rPr>
              <a:t> March </a:t>
            </a:r>
            <a:r>
              <a:rPr lang="en" sz="1500" b="0" i="0" u="none" strike="noStrike" cap="none" dirty="0">
                <a:solidFill>
                  <a:schemeClr val="lt2"/>
                </a:solidFill>
                <a:latin typeface="Trebuchet MS"/>
                <a:ea typeface="Trebuchet MS"/>
                <a:cs typeface="Trebuchet MS"/>
                <a:sym typeface="Trebuchet MS"/>
              </a:rPr>
              <a:t>2022</a:t>
            </a:r>
            <a:endParaRPr sz="1500" b="0" i="0" u="none" strike="noStrike" cap="none" dirty="0">
              <a:solidFill>
                <a:srgbClr val="000000"/>
              </a:solidFill>
              <a:latin typeface="Trebuchet MS"/>
              <a:ea typeface="Trebuchet MS"/>
              <a:cs typeface="Trebuchet MS"/>
              <a:sym typeface="Trebuchet MS"/>
            </a:endParaRPr>
          </a:p>
        </p:txBody>
      </p:sp>
      <p:sp>
        <p:nvSpPr>
          <p:cNvPr id="92" name="Google Shape;92;p22"/>
          <p:cNvSpPr txBox="1"/>
          <p:nvPr/>
        </p:nvSpPr>
        <p:spPr>
          <a:xfrm>
            <a:off x="1356638" y="3206528"/>
            <a:ext cx="6438150" cy="751549"/>
          </a:xfrm>
          <a:prstGeom prst="rect">
            <a:avLst/>
          </a:prstGeom>
          <a:solidFill>
            <a:schemeClr val="lt1"/>
          </a:solidFill>
          <a:ln>
            <a:noFill/>
          </a:ln>
        </p:spPr>
        <p:txBody>
          <a:bodyPr spcFirstLastPara="1" wrap="square" lIns="68575" tIns="81000" rIns="68575" bIns="81000" anchor="ctr" anchorCtr="0">
            <a:noAutofit/>
          </a:bodyPr>
          <a:lstStyle/>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Linda Bird, SNOMED International</a:t>
            </a:r>
            <a:endParaRPr sz="1500" b="0" i="1" u="none" strike="noStrike" cap="none">
              <a:solidFill>
                <a:schemeClr val="dk1"/>
              </a:solidFill>
              <a:latin typeface="Trebuchet MS"/>
              <a:ea typeface="Trebuchet MS"/>
              <a:cs typeface="Trebuchet MS"/>
              <a:sym typeface="Trebuchet MS"/>
            </a:endParaRPr>
          </a:p>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Julie James, Blue Wave Informatics</a:t>
            </a:r>
            <a:endParaRPr sz="1500" b="0" i="1" u="none" strike="noStrike" cap="none">
              <a:solidFill>
                <a:schemeClr val="dk1"/>
              </a:solidFill>
              <a:latin typeface="Trebuchet MS"/>
              <a:ea typeface="Trebuchet MS"/>
              <a:cs typeface="Trebuchet MS"/>
              <a:sym typeface="Trebuchet MS"/>
            </a:endParaRPr>
          </a:p>
        </p:txBody>
      </p:sp>
      <p:pic>
        <p:nvPicPr>
          <p:cNvPr id="93" name="Google Shape;93;p22"/>
          <p:cNvPicPr preferRelativeResize="0"/>
          <p:nvPr/>
        </p:nvPicPr>
        <p:blipFill rotWithShape="1">
          <a:blip r:embed="rId4">
            <a:alphaModFix/>
          </a:blip>
          <a:srcRect/>
          <a:stretch/>
        </p:blipFill>
        <p:spPr>
          <a:xfrm>
            <a:off x="3613087" y="260513"/>
            <a:ext cx="1925251" cy="855667"/>
          </a:xfrm>
          <a:prstGeom prst="rect">
            <a:avLst/>
          </a:prstGeom>
          <a:noFill/>
          <a:ln>
            <a:noFill/>
          </a:ln>
        </p:spPr>
      </p:pic>
      <p:pic>
        <p:nvPicPr>
          <p:cNvPr id="94" name="Google Shape;94;p22"/>
          <p:cNvPicPr preferRelativeResize="0"/>
          <p:nvPr/>
        </p:nvPicPr>
        <p:blipFill rotWithShape="1">
          <a:blip r:embed="rId5">
            <a:alphaModFix/>
          </a:blip>
          <a:srcRect/>
          <a:stretch/>
        </p:blipFill>
        <p:spPr>
          <a:xfrm>
            <a:off x="1994503" y="4467920"/>
            <a:ext cx="5540512" cy="41710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E717-88EB-4B7C-A348-0D203F03294D}"/>
              </a:ext>
            </a:extLst>
          </p:cNvPr>
          <p:cNvSpPr>
            <a:spLocks noGrp="1"/>
          </p:cNvSpPr>
          <p:nvPr>
            <p:ph type="title"/>
          </p:nvPr>
        </p:nvSpPr>
        <p:spPr>
          <a:xfrm>
            <a:off x="124136" y="41747"/>
            <a:ext cx="7886700" cy="750559"/>
          </a:xfrm>
        </p:spPr>
        <p:txBody>
          <a:bodyPr/>
          <a:lstStyle/>
          <a:p>
            <a:r>
              <a:rPr lang="en-GB" sz="2800" b="1" dirty="0">
                <a:solidFill>
                  <a:schemeClr val="dk2"/>
                </a:solidFill>
              </a:rPr>
              <a:t>EDQM tampon concepts:</a:t>
            </a:r>
          </a:p>
        </p:txBody>
      </p:sp>
      <p:graphicFrame>
        <p:nvGraphicFramePr>
          <p:cNvPr id="4" name="Table 4">
            <a:extLst>
              <a:ext uri="{FF2B5EF4-FFF2-40B4-BE49-F238E27FC236}">
                <a16:creationId xmlns:a16="http://schemas.microsoft.com/office/drawing/2014/main" id="{98C1515E-EEBC-4829-A2DB-E8452444D0D5}"/>
              </a:ext>
            </a:extLst>
          </p:cNvPr>
          <p:cNvGraphicFramePr>
            <a:graphicFrameLocks noGrp="1"/>
          </p:cNvGraphicFramePr>
          <p:nvPr>
            <p:extLst>
              <p:ext uri="{D42A27DB-BD31-4B8C-83A1-F6EECF244321}">
                <p14:modId xmlns:p14="http://schemas.microsoft.com/office/powerpoint/2010/main" val="45423266"/>
              </p:ext>
            </p:extLst>
          </p:nvPr>
        </p:nvGraphicFramePr>
        <p:xfrm>
          <a:off x="115100" y="626652"/>
          <a:ext cx="8843847" cy="3287411"/>
        </p:xfrm>
        <a:graphic>
          <a:graphicData uri="http://schemas.openxmlformats.org/drawingml/2006/table">
            <a:tbl>
              <a:tblPr bandRow="1">
                <a:tableStyleId>{8A107856-5554-42FB-B03E-39F5DBC370BA}</a:tableStyleId>
              </a:tblPr>
              <a:tblGrid>
                <a:gridCol w="697917">
                  <a:extLst>
                    <a:ext uri="{9D8B030D-6E8A-4147-A177-3AD203B41FA5}">
                      <a16:colId xmlns:a16="http://schemas.microsoft.com/office/drawing/2014/main" val="2305505714"/>
                    </a:ext>
                  </a:extLst>
                </a:gridCol>
                <a:gridCol w="1059453">
                  <a:extLst>
                    <a:ext uri="{9D8B030D-6E8A-4147-A177-3AD203B41FA5}">
                      <a16:colId xmlns:a16="http://schemas.microsoft.com/office/drawing/2014/main" val="1330791992"/>
                    </a:ext>
                  </a:extLst>
                </a:gridCol>
                <a:gridCol w="1212505">
                  <a:extLst>
                    <a:ext uri="{9D8B030D-6E8A-4147-A177-3AD203B41FA5}">
                      <a16:colId xmlns:a16="http://schemas.microsoft.com/office/drawing/2014/main" val="3498487307"/>
                    </a:ext>
                  </a:extLst>
                </a:gridCol>
                <a:gridCol w="1606507">
                  <a:extLst>
                    <a:ext uri="{9D8B030D-6E8A-4147-A177-3AD203B41FA5}">
                      <a16:colId xmlns:a16="http://schemas.microsoft.com/office/drawing/2014/main" val="1467457677"/>
                    </a:ext>
                  </a:extLst>
                </a:gridCol>
                <a:gridCol w="2211840">
                  <a:extLst>
                    <a:ext uri="{9D8B030D-6E8A-4147-A177-3AD203B41FA5}">
                      <a16:colId xmlns:a16="http://schemas.microsoft.com/office/drawing/2014/main" val="20007505"/>
                    </a:ext>
                  </a:extLst>
                </a:gridCol>
                <a:gridCol w="2055625">
                  <a:extLst>
                    <a:ext uri="{9D8B030D-6E8A-4147-A177-3AD203B41FA5}">
                      <a16:colId xmlns:a16="http://schemas.microsoft.com/office/drawing/2014/main" val="3516782355"/>
                    </a:ext>
                  </a:extLst>
                </a:gridCol>
              </a:tblGrid>
              <a:tr h="371920">
                <a:tc>
                  <a:txBody>
                    <a:bodyPr/>
                    <a:lstStyle/>
                    <a:p>
                      <a:pPr rtl="0" fontAlgn="b"/>
                      <a:r>
                        <a:rPr lang="en-GB" sz="1000" b="1" dirty="0">
                          <a:effectLst/>
                        </a:rPr>
                        <a:t>EDQM ID</a:t>
                      </a:r>
                    </a:p>
                  </a:txBody>
                  <a:tcPr marL="28575" marR="28575" marT="19050" marB="19050" anchor="b"/>
                </a:tc>
                <a:tc>
                  <a:txBody>
                    <a:bodyPr/>
                    <a:lstStyle/>
                    <a:p>
                      <a:pPr rtl="0" fontAlgn="b"/>
                      <a:r>
                        <a:rPr lang="en-GB" sz="1000" b="1" dirty="0">
                          <a:effectLst/>
                        </a:rPr>
                        <a:t>EDQM Term</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S-CT ID</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S-CT FSN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definition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Comments from mappers</a:t>
                      </a:r>
                    </a:p>
                  </a:txBody>
                  <a:tcPr anchor="b"/>
                </a:tc>
                <a:extLst>
                  <a:ext uri="{0D108BD9-81ED-4DB2-BD59-A6C34878D82A}">
                    <a16:rowId xmlns:a16="http://schemas.microsoft.com/office/drawing/2014/main" val="1568697382"/>
                  </a:ext>
                </a:extLst>
              </a:tr>
              <a:tr h="859745">
                <a:tc>
                  <a:txBody>
                    <a:bodyPr/>
                    <a:lstStyle/>
                    <a:p>
                      <a:pPr algn="r" rtl="0" fontAlgn="b"/>
                      <a:r>
                        <a:rPr lang="en-GB" sz="1100" b="0" dirty="0">
                          <a:effectLst/>
                          <a:latin typeface="Calibri" panose="020F0502020204030204" pitchFamily="34" charset="0"/>
                        </a:rPr>
                        <a:t>10914000</a:t>
                      </a:r>
                    </a:p>
                  </a:txBody>
                  <a:tcPr marL="14288" marR="14288" marT="9525" marB="9525" anchor="b"/>
                </a:tc>
                <a:tc>
                  <a:txBody>
                    <a:bodyPr/>
                    <a:lstStyle/>
                    <a:p>
                      <a:pPr rtl="0" fontAlgn="b"/>
                      <a:r>
                        <a:rPr lang="en-GB" sz="1100" b="0" dirty="0">
                          <a:effectLst/>
                          <a:latin typeface="Calibri" panose="020F0502020204030204" pitchFamily="34" charset="0"/>
                        </a:rPr>
                        <a:t>Medicated vaginal tampon</a:t>
                      </a:r>
                    </a:p>
                  </a:txBody>
                  <a:tcPr marL="14288" marR="14288" marT="9525" marB="9525" anchor="b"/>
                </a:tc>
                <a:tc>
                  <a:txBody>
                    <a:bodyPr/>
                    <a:lstStyle/>
                    <a:p>
                      <a:pPr rtl="0" fontAlgn="b"/>
                      <a:r>
                        <a:rPr lang="en-GB" sz="1100" b="0" dirty="0">
                          <a:effectLst/>
                          <a:latin typeface="Calibri" panose="020F0502020204030204" pitchFamily="34" charset="0"/>
                        </a:rPr>
                        <a:t>739662008</a:t>
                      </a:r>
                    </a:p>
                  </a:txBody>
                  <a:tcPr marL="14288" marR="14288" marT="9525" marB="9525" anchor="b"/>
                </a:tc>
                <a:tc>
                  <a:txBody>
                    <a:bodyPr/>
                    <a:lstStyle/>
                    <a:p>
                      <a:pPr rtl="0" fontAlgn="b"/>
                      <a:r>
                        <a:rPr lang="en-GB" sz="1100" b="0" dirty="0">
                          <a:effectLst/>
                          <a:latin typeface="Calibri" panose="020F0502020204030204" pitchFamily="34" charset="0"/>
                        </a:rPr>
                        <a:t>Conventional release vaginal tampon (dose form)</a:t>
                      </a:r>
                    </a:p>
                  </a:txBody>
                  <a:tcPr marL="14288" marR="14288" marT="9525" marB="9525" anchor="b"/>
                </a:tc>
                <a:tc>
                  <a:txBody>
                    <a:bodyPr/>
                    <a:lstStyle/>
                    <a:p>
                      <a:pPr rtl="0" fontAlgn="b"/>
                      <a:r>
                        <a:rPr lang="en-GB" sz="1100" b="0" dirty="0">
                          <a:effectLst/>
                          <a:latin typeface="Calibri" panose="020F0502020204030204" pitchFamily="34" charset="0"/>
                        </a:rPr>
                        <a:t>Solid single-dose preparation consisting of a suitable material impregnated with active substance(s) intended to be inserted in the vagina for a limited period of time</a:t>
                      </a:r>
                    </a:p>
                  </a:txBody>
                  <a:tcPr marL="14288" marR="14288" marT="9525" marB="9525" anchor="b"/>
                </a:tc>
                <a:tc>
                  <a:txBody>
                    <a:bodyPr/>
                    <a:lstStyle/>
                    <a:p>
                      <a:pPr rtl="0" fontAlgn="b"/>
                      <a:r>
                        <a:rPr lang="en-GB" sz="1100" b="0" dirty="0">
                          <a:effectLst/>
                          <a:latin typeface="Calibri" panose="020F0502020204030204" pitchFamily="34" charset="0"/>
                        </a:rPr>
                        <a:t>S-CT Basic dose form is tampon, EDQM basic dose form is impregnated material</a:t>
                      </a:r>
                    </a:p>
                  </a:txBody>
                  <a:tcPr marL="14288" marR="14288" marT="9525" marB="9525" anchor="b"/>
                </a:tc>
                <a:extLst>
                  <a:ext uri="{0D108BD9-81ED-4DB2-BD59-A6C34878D82A}">
                    <a16:rowId xmlns:a16="http://schemas.microsoft.com/office/drawing/2014/main" val="1586216489"/>
                  </a:ext>
                </a:extLst>
              </a:tr>
              <a:tr h="1027873">
                <a:tc>
                  <a:txBody>
                    <a:bodyPr/>
                    <a:lstStyle/>
                    <a:p>
                      <a:pPr algn="r" rtl="0" fontAlgn="b"/>
                      <a:r>
                        <a:rPr lang="en-GB" sz="1100" b="0" dirty="0">
                          <a:effectLst/>
                          <a:latin typeface="Calibri" panose="020F0502020204030204" pitchFamily="34" charset="0"/>
                        </a:rPr>
                        <a:t>11015000</a:t>
                      </a:r>
                    </a:p>
                  </a:txBody>
                  <a:tcPr marL="14288" marR="14288" marT="9525" marB="9525" anchor="b"/>
                </a:tc>
                <a:tc>
                  <a:txBody>
                    <a:bodyPr/>
                    <a:lstStyle/>
                    <a:p>
                      <a:pPr rtl="0" fontAlgn="b"/>
                      <a:r>
                        <a:rPr lang="en-GB" sz="1100" b="0" dirty="0">
                          <a:effectLst/>
                          <a:latin typeface="Calibri" panose="020F0502020204030204" pitchFamily="34" charset="0"/>
                        </a:rPr>
                        <a:t>Rectal tampon</a:t>
                      </a:r>
                    </a:p>
                  </a:txBody>
                  <a:tcPr marL="14288" marR="14288" marT="9525" marB="9525" anchor="b"/>
                </a:tc>
                <a:tc>
                  <a:txBody>
                    <a:bodyPr/>
                    <a:lstStyle/>
                    <a:p>
                      <a:pPr rtl="0" fontAlgn="b"/>
                      <a:r>
                        <a:rPr lang="en-GB" sz="1100" b="0" dirty="0">
                          <a:effectLst/>
                          <a:latin typeface="Calibri" panose="020F0502020204030204" pitchFamily="34" charset="0"/>
                        </a:rPr>
                        <a:t>385196001</a:t>
                      </a:r>
                    </a:p>
                  </a:txBody>
                  <a:tcPr marL="14288" marR="14288" marT="9525" marB="9525" anchor="b"/>
                </a:tc>
                <a:tc>
                  <a:txBody>
                    <a:bodyPr/>
                    <a:lstStyle/>
                    <a:p>
                      <a:pPr rtl="0" fontAlgn="b"/>
                      <a:r>
                        <a:rPr lang="en-GB" sz="1100" b="0" dirty="0">
                          <a:effectLst/>
                          <a:latin typeface="Calibri" panose="020F0502020204030204" pitchFamily="34" charset="0"/>
                        </a:rPr>
                        <a:t>Conventional release rectal tampon (dose form)</a:t>
                      </a:r>
                    </a:p>
                  </a:txBody>
                  <a:tcPr marL="14288" marR="14288" marT="9525" marB="9525" anchor="b"/>
                </a:tc>
                <a:tc>
                  <a:txBody>
                    <a:bodyPr/>
                    <a:lstStyle/>
                    <a:p>
                      <a:pPr rtl="0" fontAlgn="b"/>
                      <a:r>
                        <a:rPr lang="en-GB" sz="1100" b="0" dirty="0">
                          <a:effectLst/>
                          <a:latin typeface="Calibri" panose="020F0502020204030204" pitchFamily="34" charset="0"/>
                        </a:rPr>
                        <a:t>Solid single-dose preparation consisting of a suitable material impregnated with active substance(s) intended to be inserted in the rectum for a limited period of time usually for a local effect</a:t>
                      </a:r>
                    </a:p>
                  </a:txBody>
                  <a:tcPr marL="14288" marR="14288" marT="9525" marB="9525" anchor="b"/>
                </a:tc>
                <a:tc>
                  <a:txBody>
                    <a:bodyPr/>
                    <a:lstStyle/>
                    <a:p>
                      <a:pPr rtl="0" fontAlgn="b"/>
                      <a:r>
                        <a:rPr lang="en-GB" sz="1100" b="0" dirty="0">
                          <a:effectLst/>
                          <a:latin typeface="Calibri" panose="020F0502020204030204" pitchFamily="34" charset="0"/>
                        </a:rPr>
                        <a:t>Basic dose form is impregnated material, S-CT basic dose form is tampon</a:t>
                      </a:r>
                    </a:p>
                  </a:txBody>
                  <a:tcPr marL="14288" marR="14288" marT="9525" marB="9525" anchor="b"/>
                </a:tc>
                <a:extLst>
                  <a:ext uri="{0D108BD9-81ED-4DB2-BD59-A6C34878D82A}">
                    <a16:rowId xmlns:a16="http://schemas.microsoft.com/office/drawing/2014/main" val="1754037798"/>
                  </a:ext>
                </a:extLst>
              </a:tr>
              <a:tr h="1027873">
                <a:tc>
                  <a:txBody>
                    <a:bodyPr/>
                    <a:lstStyle/>
                    <a:p>
                      <a:pPr algn="r" rtl="0" fontAlgn="b"/>
                      <a:r>
                        <a:rPr lang="en-GB" sz="1100" b="0">
                          <a:effectLst/>
                          <a:latin typeface="Calibri" panose="020F0502020204030204" pitchFamily="34" charset="0"/>
                        </a:rPr>
                        <a:t>10714000</a:t>
                      </a:r>
                    </a:p>
                  </a:txBody>
                  <a:tcPr marL="14288" marR="14288" marT="9525" marB="9525" anchor="b"/>
                </a:tc>
                <a:tc>
                  <a:txBody>
                    <a:bodyPr/>
                    <a:lstStyle/>
                    <a:p>
                      <a:pPr rtl="0" fontAlgn="b"/>
                      <a:r>
                        <a:rPr lang="en-GB" sz="1100" b="0" dirty="0">
                          <a:effectLst/>
                          <a:latin typeface="Calibri" panose="020F0502020204030204" pitchFamily="34" charset="0"/>
                        </a:rPr>
                        <a:t>Ear tampon</a:t>
                      </a:r>
                    </a:p>
                  </a:txBody>
                  <a:tcPr marL="14288" marR="14288" marT="9525" marB="9525" anchor="b"/>
                </a:tc>
                <a:tc>
                  <a:txBody>
                    <a:bodyPr/>
                    <a:lstStyle/>
                    <a:p>
                      <a:pPr rtl="0" fontAlgn="b"/>
                      <a:r>
                        <a:rPr lang="en-GB" sz="1100" b="0">
                          <a:effectLst/>
                          <a:latin typeface="Calibri" panose="020F0502020204030204" pitchFamily="34" charset="0"/>
                        </a:rPr>
                        <a:t>385147006</a:t>
                      </a:r>
                    </a:p>
                  </a:txBody>
                  <a:tcPr marL="14288" marR="14288" marT="9525" marB="9525" anchor="b"/>
                </a:tc>
                <a:tc>
                  <a:txBody>
                    <a:bodyPr/>
                    <a:lstStyle/>
                    <a:p>
                      <a:pPr rtl="0" fontAlgn="b"/>
                      <a:r>
                        <a:rPr lang="en-GB" sz="1100" b="0" dirty="0">
                          <a:effectLst/>
                          <a:latin typeface="Calibri" panose="020F0502020204030204" pitchFamily="34" charset="0"/>
                        </a:rPr>
                        <a:t>Conventional release ear tampon (dose form)</a:t>
                      </a:r>
                    </a:p>
                  </a:txBody>
                  <a:tcPr marL="14288" marR="14288" marT="9525" marB="9525" anchor="b"/>
                </a:tc>
                <a:tc>
                  <a:txBody>
                    <a:bodyPr/>
                    <a:lstStyle/>
                    <a:p>
                      <a:pPr rtl="0" fontAlgn="b"/>
                      <a:r>
                        <a:rPr lang="en-GB" sz="1100" b="0" dirty="0">
                          <a:effectLst/>
                          <a:latin typeface="Calibri" panose="020F0502020204030204" pitchFamily="34" charset="0"/>
                        </a:rPr>
                        <a:t>Solid single-dose preparation intended to be inserted into the external auditory meatus for a limited period of time, consisting of a suitable material impregnated with active substance(s)</a:t>
                      </a:r>
                    </a:p>
                  </a:txBody>
                  <a:tcPr marL="14288" marR="14288" marT="9525" marB="9525" anchor="b"/>
                </a:tc>
                <a:tc>
                  <a:txBody>
                    <a:bodyPr/>
                    <a:lstStyle/>
                    <a:p>
                      <a:pPr rtl="0" fontAlgn="ctr"/>
                      <a:r>
                        <a:rPr lang="en-GB" sz="1100" b="0" dirty="0">
                          <a:effectLst/>
                          <a:latin typeface="Calibri" panose="020F0502020204030204" pitchFamily="34" charset="0"/>
                        </a:rPr>
                        <a:t>no major difference...S-CT basic dose form is tampon, EDQM basic dose form is '</a:t>
                      </a:r>
                      <a:r>
                        <a:rPr lang="en-GB" sz="1100" b="0" dirty="0" err="1">
                          <a:effectLst/>
                          <a:latin typeface="Calibri" panose="020F0502020204030204" pitchFamily="34" charset="0"/>
                        </a:rPr>
                        <a:t>impregnanted</a:t>
                      </a:r>
                      <a:r>
                        <a:rPr lang="en-GB" sz="1100" b="0" dirty="0">
                          <a:effectLst/>
                          <a:latin typeface="Calibri" panose="020F0502020204030204" pitchFamily="34" charset="0"/>
                        </a:rPr>
                        <a:t> material...' S-CT says </a:t>
                      </a:r>
                      <a:r>
                        <a:rPr lang="en-GB" sz="1100" b="0" dirty="0" err="1">
                          <a:effectLst/>
                          <a:latin typeface="Calibri" panose="020F0502020204030204" pitchFamily="34" charset="0"/>
                        </a:rPr>
                        <a:t>otic</a:t>
                      </a:r>
                      <a:r>
                        <a:rPr lang="en-GB" sz="1100" b="0" dirty="0">
                          <a:effectLst/>
                          <a:latin typeface="Calibri" panose="020F0502020204030204" pitchFamily="34" charset="0"/>
                        </a:rPr>
                        <a:t>, EDQM uses the word auricular.</a:t>
                      </a:r>
                    </a:p>
                  </a:txBody>
                  <a:tcPr marL="14288" marR="14288" marT="9525" marB="9525" anchor="ctr"/>
                </a:tc>
                <a:extLst>
                  <a:ext uri="{0D108BD9-81ED-4DB2-BD59-A6C34878D82A}">
                    <a16:rowId xmlns:a16="http://schemas.microsoft.com/office/drawing/2014/main" val="48707403"/>
                  </a:ext>
                </a:extLst>
              </a:tr>
            </a:tbl>
          </a:graphicData>
        </a:graphic>
      </p:graphicFrame>
    </p:spTree>
    <p:extLst>
      <p:ext uri="{BB962C8B-B14F-4D97-AF65-F5344CB8AC3E}">
        <p14:creationId xmlns:p14="http://schemas.microsoft.com/office/powerpoint/2010/main" val="2255979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E717-88EB-4B7C-A348-0D203F03294D}"/>
              </a:ext>
            </a:extLst>
          </p:cNvPr>
          <p:cNvSpPr>
            <a:spLocks noGrp="1"/>
          </p:cNvSpPr>
          <p:nvPr>
            <p:ph type="title"/>
          </p:nvPr>
        </p:nvSpPr>
        <p:spPr>
          <a:xfrm>
            <a:off x="124136" y="41747"/>
            <a:ext cx="7886700" cy="750559"/>
          </a:xfrm>
        </p:spPr>
        <p:txBody>
          <a:bodyPr/>
          <a:lstStyle/>
          <a:p>
            <a:r>
              <a:rPr lang="en-GB" sz="2800" b="1" dirty="0">
                <a:solidFill>
                  <a:schemeClr val="dk2"/>
                </a:solidFill>
              </a:rPr>
              <a:t>EDQM tampon concepts (2):</a:t>
            </a:r>
          </a:p>
        </p:txBody>
      </p:sp>
      <p:sp>
        <p:nvSpPr>
          <p:cNvPr id="3" name="TextBox 2">
            <a:extLst>
              <a:ext uri="{FF2B5EF4-FFF2-40B4-BE49-F238E27FC236}">
                <a16:creationId xmlns:a16="http://schemas.microsoft.com/office/drawing/2014/main" id="{21775D4B-05A2-4DED-9BE1-D262DF067884}"/>
              </a:ext>
            </a:extLst>
          </p:cNvPr>
          <p:cNvSpPr txBox="1"/>
          <p:nvPr/>
        </p:nvSpPr>
        <p:spPr>
          <a:xfrm>
            <a:off x="213659" y="1064442"/>
            <a:ext cx="8515089" cy="2492990"/>
          </a:xfrm>
          <a:prstGeom prst="rect">
            <a:avLst/>
          </a:prstGeom>
          <a:noFill/>
        </p:spPr>
        <p:txBody>
          <a:bodyPr wrap="square" rtlCol="0">
            <a:spAutoFit/>
          </a:bodyPr>
          <a:lstStyle/>
          <a:p>
            <a:r>
              <a:rPr lang="en-GB" sz="1200" dirty="0"/>
              <a:t>Mappers said this was not “exact” because of difference in BDF:</a:t>
            </a:r>
          </a:p>
          <a:p>
            <a:r>
              <a:rPr lang="en-GB" sz="1200" dirty="0"/>
              <a:t>S-CT = Tampon - A solid single-dose form consisting of a suitable material intended for insertion into a body cavity for a limited time prior to removal</a:t>
            </a:r>
          </a:p>
          <a:p>
            <a:r>
              <a:rPr lang="en-GB" sz="1200" dirty="0"/>
              <a:t>EDQM = Impregnated material – A type of solid pharmaceutical dose form consisting of material onto or into which active substance(s) are absorbed for subsequent release after administration, </a:t>
            </a:r>
            <a:r>
              <a:rPr lang="en-GB" sz="1200" dirty="0">
                <a:solidFill>
                  <a:srgbClr val="FF0000"/>
                </a:solidFill>
              </a:rPr>
              <a:t>often over an extended period of time</a:t>
            </a:r>
          </a:p>
          <a:p>
            <a:endParaRPr lang="en-GB" sz="1200" dirty="0">
              <a:solidFill>
                <a:srgbClr val="FF0000"/>
              </a:solidFill>
            </a:endParaRPr>
          </a:p>
          <a:p>
            <a:r>
              <a:rPr lang="en-GB" sz="1200" dirty="0">
                <a:solidFill>
                  <a:srgbClr val="FF0000"/>
                </a:solidFill>
              </a:rPr>
              <a:t>Interestingly, none of the tampon PDFs are prolonged release</a:t>
            </a:r>
          </a:p>
          <a:p>
            <a:endParaRPr lang="en-GB" sz="1200" dirty="0">
              <a:solidFill>
                <a:srgbClr val="FF0000"/>
              </a:solidFill>
            </a:endParaRPr>
          </a:p>
          <a:p>
            <a:r>
              <a:rPr lang="en-GB" sz="1200" dirty="0">
                <a:solidFill>
                  <a:schemeClr val="accent2">
                    <a:lumMod val="75000"/>
                  </a:schemeClr>
                </a:solidFill>
              </a:rPr>
              <a:t>Is there concern regarding the difference in basic dose form?  Do we need to do anything, or could these go to RC1 as is?</a:t>
            </a:r>
          </a:p>
          <a:p>
            <a:endParaRPr lang="en-GB" sz="1200" dirty="0">
              <a:solidFill>
                <a:schemeClr val="accent2">
                  <a:lumMod val="75000"/>
                </a:schemeClr>
              </a:solidFill>
            </a:endParaRPr>
          </a:p>
          <a:p>
            <a:r>
              <a:rPr lang="en-GB" sz="1200" b="1" dirty="0">
                <a:solidFill>
                  <a:srgbClr val="00B050"/>
                </a:solidFill>
              </a:rPr>
              <a:t>Agreed to update the definition in S-CT to include the purpose (release of active substance(s)) then accept that these can be an exact match and move to RC1</a:t>
            </a:r>
          </a:p>
          <a:p>
            <a:r>
              <a:rPr lang="en-GB" sz="1200" dirty="0">
                <a:solidFill>
                  <a:schemeClr val="accent2">
                    <a:lumMod val="75000"/>
                  </a:schemeClr>
                </a:solidFill>
              </a:rPr>
              <a:t> </a:t>
            </a:r>
          </a:p>
        </p:txBody>
      </p:sp>
    </p:spTree>
    <p:extLst>
      <p:ext uri="{BB962C8B-B14F-4D97-AF65-F5344CB8AC3E}">
        <p14:creationId xmlns:p14="http://schemas.microsoft.com/office/powerpoint/2010/main" val="16045910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E717-88EB-4B7C-A348-0D203F03294D}"/>
              </a:ext>
            </a:extLst>
          </p:cNvPr>
          <p:cNvSpPr>
            <a:spLocks noGrp="1"/>
          </p:cNvSpPr>
          <p:nvPr>
            <p:ph type="title"/>
          </p:nvPr>
        </p:nvSpPr>
        <p:spPr>
          <a:xfrm>
            <a:off x="124136" y="41747"/>
            <a:ext cx="7886700" cy="750559"/>
          </a:xfrm>
        </p:spPr>
        <p:txBody>
          <a:bodyPr/>
          <a:lstStyle/>
          <a:p>
            <a:r>
              <a:rPr lang="en-GB" sz="2800" b="1" dirty="0">
                <a:solidFill>
                  <a:schemeClr val="dk2"/>
                </a:solidFill>
              </a:rPr>
              <a:t>EDQM stick concepts (1):</a:t>
            </a:r>
          </a:p>
        </p:txBody>
      </p:sp>
      <p:graphicFrame>
        <p:nvGraphicFramePr>
          <p:cNvPr id="4" name="Table 4">
            <a:extLst>
              <a:ext uri="{FF2B5EF4-FFF2-40B4-BE49-F238E27FC236}">
                <a16:creationId xmlns:a16="http://schemas.microsoft.com/office/drawing/2014/main" id="{98C1515E-EEBC-4829-A2DB-E8452444D0D5}"/>
              </a:ext>
            </a:extLst>
          </p:cNvPr>
          <p:cNvGraphicFramePr>
            <a:graphicFrameLocks noGrp="1"/>
          </p:cNvGraphicFramePr>
          <p:nvPr>
            <p:extLst>
              <p:ext uri="{D42A27DB-BD31-4B8C-83A1-F6EECF244321}">
                <p14:modId xmlns:p14="http://schemas.microsoft.com/office/powerpoint/2010/main" val="2654414942"/>
              </p:ext>
            </p:extLst>
          </p:nvPr>
        </p:nvGraphicFramePr>
        <p:xfrm>
          <a:off x="124136" y="636194"/>
          <a:ext cx="8834809" cy="4357370"/>
        </p:xfrm>
        <a:graphic>
          <a:graphicData uri="http://schemas.openxmlformats.org/drawingml/2006/table">
            <a:tbl>
              <a:tblPr bandRow="1">
                <a:tableStyleId>{8A107856-5554-42FB-B03E-39F5DBC370BA}</a:tableStyleId>
              </a:tblPr>
              <a:tblGrid>
                <a:gridCol w="697204">
                  <a:extLst>
                    <a:ext uri="{9D8B030D-6E8A-4147-A177-3AD203B41FA5}">
                      <a16:colId xmlns:a16="http://schemas.microsoft.com/office/drawing/2014/main" val="2305505714"/>
                    </a:ext>
                  </a:extLst>
                </a:gridCol>
                <a:gridCol w="1058370">
                  <a:extLst>
                    <a:ext uri="{9D8B030D-6E8A-4147-A177-3AD203B41FA5}">
                      <a16:colId xmlns:a16="http://schemas.microsoft.com/office/drawing/2014/main" val="1330791992"/>
                    </a:ext>
                  </a:extLst>
                </a:gridCol>
                <a:gridCol w="972195">
                  <a:extLst>
                    <a:ext uri="{9D8B030D-6E8A-4147-A177-3AD203B41FA5}">
                      <a16:colId xmlns:a16="http://schemas.microsoft.com/office/drawing/2014/main" val="3498487307"/>
                    </a:ext>
                  </a:extLst>
                </a:gridCol>
                <a:gridCol w="1649757">
                  <a:extLst>
                    <a:ext uri="{9D8B030D-6E8A-4147-A177-3AD203B41FA5}">
                      <a16:colId xmlns:a16="http://schemas.microsoft.com/office/drawing/2014/main" val="1467457677"/>
                    </a:ext>
                  </a:extLst>
                </a:gridCol>
                <a:gridCol w="2244436">
                  <a:extLst>
                    <a:ext uri="{9D8B030D-6E8A-4147-A177-3AD203B41FA5}">
                      <a16:colId xmlns:a16="http://schemas.microsoft.com/office/drawing/2014/main" val="20007505"/>
                    </a:ext>
                  </a:extLst>
                </a:gridCol>
                <a:gridCol w="2212847">
                  <a:extLst>
                    <a:ext uri="{9D8B030D-6E8A-4147-A177-3AD203B41FA5}">
                      <a16:colId xmlns:a16="http://schemas.microsoft.com/office/drawing/2014/main" val="3516782355"/>
                    </a:ext>
                  </a:extLst>
                </a:gridCol>
              </a:tblGrid>
              <a:tr h="370840">
                <a:tc>
                  <a:txBody>
                    <a:bodyPr/>
                    <a:lstStyle/>
                    <a:p>
                      <a:pPr rtl="0" fontAlgn="b"/>
                      <a:r>
                        <a:rPr lang="en-GB" sz="1000" b="1" dirty="0">
                          <a:effectLst/>
                        </a:rPr>
                        <a:t>EDQM ID</a:t>
                      </a:r>
                    </a:p>
                  </a:txBody>
                  <a:tcPr marL="28575" marR="28575" marT="19050" marB="19050" anchor="b"/>
                </a:tc>
                <a:tc>
                  <a:txBody>
                    <a:bodyPr/>
                    <a:lstStyle/>
                    <a:p>
                      <a:pPr rtl="0" fontAlgn="b"/>
                      <a:r>
                        <a:rPr lang="en-GB" sz="1000" b="1" dirty="0">
                          <a:effectLst/>
                        </a:rPr>
                        <a:t>EDQM Term</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S-CT ID</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S-CT FSN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definition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Comments from mappers etc.</a:t>
                      </a:r>
                    </a:p>
                  </a:txBody>
                  <a:tcPr anchor="b"/>
                </a:tc>
                <a:extLst>
                  <a:ext uri="{0D108BD9-81ED-4DB2-BD59-A6C34878D82A}">
                    <a16:rowId xmlns:a16="http://schemas.microsoft.com/office/drawing/2014/main" val="1568697382"/>
                  </a:ext>
                </a:extLst>
              </a:tr>
              <a:tr h="370840">
                <a:tc>
                  <a:txBody>
                    <a:bodyPr/>
                    <a:lstStyle/>
                    <a:p>
                      <a:pPr algn="r" rtl="0" fontAlgn="b"/>
                      <a:r>
                        <a:rPr lang="en-GB" sz="1100" b="0">
                          <a:effectLst/>
                          <a:latin typeface="Calibri" panose="020F0502020204030204" pitchFamily="34" charset="0"/>
                        </a:rPr>
                        <a:t>10812000</a:t>
                      </a:r>
                    </a:p>
                  </a:txBody>
                  <a:tcPr marL="14288" marR="14288" marT="9525" marB="9525" anchor="b"/>
                </a:tc>
                <a:tc>
                  <a:txBody>
                    <a:bodyPr/>
                    <a:lstStyle/>
                    <a:p>
                      <a:pPr rtl="0" fontAlgn="b"/>
                      <a:r>
                        <a:rPr lang="en-GB" sz="1100" b="0" dirty="0">
                          <a:effectLst/>
                          <a:latin typeface="Calibri" panose="020F0502020204030204" pitchFamily="34" charset="0"/>
                        </a:rPr>
                        <a:t>Nasal stick</a:t>
                      </a:r>
                    </a:p>
                  </a:txBody>
                  <a:tcPr marL="14288" marR="14288" marT="9525" marB="9525" anchor="b"/>
                </a:tc>
                <a:tc>
                  <a:txBody>
                    <a:bodyPr/>
                    <a:lstStyle/>
                    <a:p>
                      <a:pPr rtl="0" fontAlgn="b"/>
                      <a:r>
                        <a:rPr lang="en-GB" sz="1100" b="0" dirty="0">
                          <a:effectLst/>
                          <a:latin typeface="Calibri" panose="020F0502020204030204" pitchFamily="34" charset="0"/>
                        </a:rPr>
                        <a:t>385162008</a:t>
                      </a:r>
                    </a:p>
                  </a:txBody>
                  <a:tcPr marL="14288" marR="14288" marT="9525" marB="9525" anchor="b"/>
                </a:tc>
                <a:tc>
                  <a:txBody>
                    <a:bodyPr/>
                    <a:lstStyle/>
                    <a:p>
                      <a:pPr rtl="0" fontAlgn="b"/>
                      <a:r>
                        <a:rPr lang="en-GB" sz="1100" b="0" dirty="0">
                          <a:effectLst/>
                          <a:latin typeface="Calibri" panose="020F0502020204030204" pitchFamily="34" charset="0"/>
                        </a:rPr>
                        <a:t>Conventional release nasal stick (dose form)</a:t>
                      </a:r>
                    </a:p>
                  </a:txBody>
                  <a:tcPr marL="14288" marR="14288" marT="9525" marB="9525" anchor="b"/>
                </a:tc>
                <a:tc>
                  <a:txBody>
                    <a:bodyPr/>
                    <a:lstStyle/>
                    <a:p>
                      <a:pPr rtl="0" fontAlgn="b"/>
                      <a:r>
                        <a:rPr lang="en-GB" sz="1100" b="0" dirty="0">
                          <a:effectLst/>
                          <a:latin typeface="Calibri" panose="020F0502020204030204" pitchFamily="34" charset="0"/>
                        </a:rPr>
                        <a:t>Solid single-dose preparation, usually rod-shaped or conical, intended for nasal use, usually to obtain a local effect.</a:t>
                      </a:r>
                    </a:p>
                  </a:txBody>
                  <a:tcPr marL="14288" marR="14288" marT="9525" marB="9525" anchor="b"/>
                </a:tc>
                <a:tc>
                  <a:txBody>
                    <a:bodyPr/>
                    <a:lstStyle/>
                    <a:p>
                      <a:pPr rtl="0" fontAlgn="b"/>
                      <a:r>
                        <a:rPr lang="en-GB" sz="1100" b="0" dirty="0">
                          <a:effectLst/>
                          <a:latin typeface="Calibri" panose="020F0502020204030204" pitchFamily="34" charset="0"/>
                        </a:rPr>
                        <a:t>S-CT has administration method 'apply'. EDQM has administration method 'application' 'insertion'.</a:t>
                      </a:r>
                    </a:p>
                  </a:txBody>
                  <a:tcPr marL="14288" marR="14288" marT="9525" marB="9525" anchor="b"/>
                </a:tc>
                <a:extLst>
                  <a:ext uri="{0D108BD9-81ED-4DB2-BD59-A6C34878D82A}">
                    <a16:rowId xmlns:a16="http://schemas.microsoft.com/office/drawing/2014/main" val="1586216489"/>
                  </a:ext>
                </a:extLst>
              </a:tr>
              <a:tr h="370840">
                <a:tc>
                  <a:txBody>
                    <a:bodyPr/>
                    <a:lstStyle/>
                    <a:p>
                      <a:pPr algn="r" rtl="0" fontAlgn="b"/>
                      <a:r>
                        <a:rPr lang="en-GB" sz="1100" b="0">
                          <a:effectLst/>
                          <a:latin typeface="Calibri" panose="020F0502020204030204" pitchFamily="34" charset="0"/>
                        </a:rPr>
                        <a:t>10715000</a:t>
                      </a:r>
                    </a:p>
                  </a:txBody>
                  <a:tcPr marL="14288" marR="14288" marT="9525" marB="9525" anchor="b"/>
                </a:tc>
                <a:tc>
                  <a:txBody>
                    <a:bodyPr/>
                    <a:lstStyle/>
                    <a:p>
                      <a:pPr rtl="0" fontAlgn="b"/>
                      <a:r>
                        <a:rPr lang="en-GB" sz="1100" b="0">
                          <a:effectLst/>
                          <a:latin typeface="Calibri" panose="020F0502020204030204" pitchFamily="34" charset="0"/>
                        </a:rPr>
                        <a:t>Ear stick</a:t>
                      </a:r>
                    </a:p>
                  </a:txBody>
                  <a:tcPr marL="14288" marR="14288" marT="9525" marB="9525" anchor="b"/>
                </a:tc>
                <a:tc>
                  <a:txBody>
                    <a:bodyPr/>
                    <a:lstStyle/>
                    <a:p>
                      <a:pPr rtl="0" fontAlgn="b"/>
                      <a:r>
                        <a:rPr lang="en-GB" sz="1100" b="0">
                          <a:effectLst/>
                          <a:latin typeface="Calibri" panose="020F0502020204030204" pitchFamily="34" charset="0"/>
                        </a:rPr>
                        <a:t>385148001</a:t>
                      </a:r>
                    </a:p>
                  </a:txBody>
                  <a:tcPr marL="14288" marR="14288" marT="9525" marB="9525" anchor="b"/>
                </a:tc>
                <a:tc>
                  <a:txBody>
                    <a:bodyPr/>
                    <a:lstStyle/>
                    <a:p>
                      <a:pPr rtl="0" fontAlgn="b"/>
                      <a:r>
                        <a:rPr lang="en-GB" sz="1100" b="0" dirty="0">
                          <a:effectLst/>
                          <a:latin typeface="Calibri" panose="020F0502020204030204" pitchFamily="34" charset="0"/>
                        </a:rPr>
                        <a:t>Conventional release </a:t>
                      </a:r>
                      <a:r>
                        <a:rPr lang="en-GB" sz="1100" b="0" dirty="0" err="1">
                          <a:effectLst/>
                          <a:latin typeface="Calibri" panose="020F0502020204030204" pitchFamily="34" charset="0"/>
                        </a:rPr>
                        <a:t>otic</a:t>
                      </a:r>
                      <a:r>
                        <a:rPr lang="en-GB" sz="1100" b="0" dirty="0">
                          <a:effectLst/>
                          <a:latin typeface="Calibri" panose="020F0502020204030204" pitchFamily="34" charset="0"/>
                        </a:rPr>
                        <a:t> stick (dose form)</a:t>
                      </a:r>
                    </a:p>
                  </a:txBody>
                  <a:tcPr marL="14288" marR="14288" marT="9525" marB="9525" anchor="b"/>
                </a:tc>
                <a:tc>
                  <a:txBody>
                    <a:bodyPr/>
                    <a:lstStyle/>
                    <a:p>
                      <a:pPr rtl="0" fontAlgn="b"/>
                      <a:r>
                        <a:rPr lang="en-GB" sz="1100" b="0" dirty="0">
                          <a:effectLst/>
                          <a:latin typeface="Calibri" panose="020F0502020204030204" pitchFamily="34" charset="0"/>
                        </a:rPr>
                        <a:t>Solid single-dose preparation of usually conical shape intended to be inserted in the external auditory meatus where it melts or dissolves</a:t>
                      </a:r>
                    </a:p>
                  </a:txBody>
                  <a:tcPr marL="14288" marR="14288" marT="9525" marB="9525" anchor="b"/>
                </a:tc>
                <a:tc>
                  <a:txBody>
                    <a:bodyPr/>
                    <a:lstStyle/>
                    <a:p>
                      <a:pPr rtl="0" fontAlgn="ctr"/>
                      <a:r>
                        <a:rPr lang="en-GB" sz="1100" b="0" dirty="0">
                          <a:effectLst/>
                          <a:latin typeface="Calibri" panose="020F0502020204030204" pitchFamily="34" charset="0"/>
                        </a:rPr>
                        <a:t>S-CT administration method is apply, EDQM administration method is application or insertion. Site </a:t>
                      </a:r>
                      <a:r>
                        <a:rPr lang="en-GB" sz="1100" b="0" dirty="0" err="1">
                          <a:effectLst/>
                          <a:latin typeface="Calibri" panose="020F0502020204030204" pitchFamily="34" charset="0"/>
                        </a:rPr>
                        <a:t>otic</a:t>
                      </a:r>
                      <a:r>
                        <a:rPr lang="en-GB" sz="1100" b="0" dirty="0">
                          <a:effectLst/>
                          <a:latin typeface="Calibri" panose="020F0502020204030204" pitchFamily="34" charset="0"/>
                        </a:rPr>
                        <a:t> v auricular.</a:t>
                      </a:r>
                    </a:p>
                  </a:txBody>
                  <a:tcPr marL="14288" marR="14288" marT="9525" marB="9525" anchor="ctr"/>
                </a:tc>
                <a:extLst>
                  <a:ext uri="{0D108BD9-81ED-4DB2-BD59-A6C34878D82A}">
                    <a16:rowId xmlns:a16="http://schemas.microsoft.com/office/drawing/2014/main" val="1754037798"/>
                  </a:ext>
                </a:extLst>
              </a:tr>
              <a:tr h="370840">
                <a:tc>
                  <a:txBody>
                    <a:bodyPr/>
                    <a:lstStyle/>
                    <a:p>
                      <a:pPr algn="r" rtl="0" fontAlgn="b"/>
                      <a:r>
                        <a:rPr lang="en-GB" sz="1100" b="0" dirty="0">
                          <a:effectLst/>
                          <a:latin typeface="Calibri" panose="020F0502020204030204" pitchFamily="34" charset="0"/>
                        </a:rPr>
                        <a:t>12104000</a:t>
                      </a:r>
                    </a:p>
                  </a:txBody>
                  <a:tcPr marL="14288" marR="14288" marT="9525" marB="9525" anchor="b"/>
                </a:tc>
                <a:tc>
                  <a:txBody>
                    <a:bodyPr/>
                    <a:lstStyle/>
                    <a:p>
                      <a:pPr rtl="0" fontAlgn="b"/>
                      <a:r>
                        <a:rPr lang="en-GB" sz="1100" b="0" dirty="0">
                          <a:effectLst/>
                          <a:latin typeface="Calibri" panose="020F0502020204030204" pitchFamily="34" charset="0"/>
                        </a:rPr>
                        <a:t>Wound stick</a:t>
                      </a:r>
                    </a:p>
                  </a:txBody>
                  <a:tcPr marL="14288" marR="14288" marT="9525" marB="9525" anchor="b"/>
                </a:tc>
                <a:tc>
                  <a:txBody>
                    <a:bodyPr/>
                    <a:lstStyle/>
                    <a:p>
                      <a:pPr rtl="0" fontAlgn="ctr"/>
                      <a:r>
                        <a:rPr lang="en-GB" sz="1100" b="0" dirty="0">
                          <a:effectLst/>
                          <a:latin typeface="Calibri" panose="020F0502020204030204" pitchFamily="34" charset="0"/>
                        </a:rPr>
                        <a:t>No match</a:t>
                      </a:r>
                    </a:p>
                  </a:txBody>
                  <a:tcPr marL="14288" marR="14288" marT="9525" marB="9525" anchor="ctr"/>
                </a:tc>
                <a:tc>
                  <a:txBody>
                    <a:bodyPr/>
                    <a:lstStyle/>
                    <a:p>
                      <a:pPr rtl="0" fontAlgn="b"/>
                      <a:endParaRPr lang="en-GB" dirty="0">
                        <a:effectLst/>
                      </a:endParaRPr>
                    </a:p>
                  </a:txBody>
                  <a:tcPr marL="14288" marR="14288" marT="9525" marB="9525" anchor="b"/>
                </a:tc>
                <a:tc>
                  <a:txBody>
                    <a:bodyPr/>
                    <a:lstStyle/>
                    <a:p>
                      <a:pPr rtl="0" fontAlgn="b"/>
                      <a:r>
                        <a:rPr lang="en-GB" sz="1100" b="0" dirty="0">
                          <a:effectLst/>
                          <a:latin typeface="Calibri" panose="020F0502020204030204" pitchFamily="34" charset="0"/>
                        </a:rPr>
                        <a:t>Solid sterile single-dose preparation, usually rod-shaped or conical, consisting of active substance(s) dissolved or dispersed in a suitable basis that may dissolve or melt at body temperature, intended to be inserted into wounds.</a:t>
                      </a:r>
                    </a:p>
                  </a:txBody>
                  <a:tcPr marL="14288" marR="14288" marT="9525" marB="9525" anchor="b"/>
                </a:tc>
                <a:tc>
                  <a:txBody>
                    <a:bodyPr/>
                    <a:lstStyle/>
                    <a:p>
                      <a:pPr rtl="0" fontAlgn="b"/>
                      <a:endParaRPr lang="en-GB" dirty="0">
                        <a:effectLst/>
                      </a:endParaRPr>
                    </a:p>
                  </a:txBody>
                  <a:tcPr marL="14288" marR="14288" marT="9525" marB="9525" anchor="b"/>
                </a:tc>
                <a:extLst>
                  <a:ext uri="{0D108BD9-81ED-4DB2-BD59-A6C34878D82A}">
                    <a16:rowId xmlns:a16="http://schemas.microsoft.com/office/drawing/2014/main" val="48707403"/>
                  </a:ext>
                </a:extLst>
              </a:tr>
              <a:tr h="370840">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10403000</a:t>
                      </a:r>
                    </a:p>
                  </a:txBody>
                  <a:tcPr marL="11430" marR="11430" marT="7620" marB="7620" anchor="b"/>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Dental stick</a:t>
                      </a:r>
                    </a:p>
                  </a:txBody>
                  <a:tcPr marL="11430" marR="11430" marT="7620" marB="7620" anchor="b"/>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385089000</a:t>
                      </a:r>
                    </a:p>
                  </a:txBody>
                  <a:tcPr marL="11430" marR="11430" marT="7620" marB="7620" anchor="b"/>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Conventional release dental stick (dose form)</a:t>
                      </a:r>
                    </a:p>
                  </a:txBody>
                  <a:tcPr marL="11430" marR="11430" marT="7620" marB="7620" anchor="b"/>
                </a:tc>
                <a:tc>
                  <a:txBody>
                    <a:bodyPr/>
                    <a:lstStyle/>
                    <a:p>
                      <a:pPr marR="0" algn="l" rtl="0" fontAlgn="b">
                        <a:lnSpc>
                          <a:spcPct val="100000"/>
                        </a:lnSpc>
                        <a:spcBef>
                          <a:spcPts val="0"/>
                        </a:spcBef>
                        <a:spcAft>
                          <a:spcPts val="0"/>
                        </a:spcAft>
                        <a:buClr>
                          <a:srgbClr val="000000"/>
                        </a:buClr>
                        <a:buFont typeface="Arial"/>
                      </a:pPr>
                      <a:endParaRPr lang="en-GB" sz="1100" b="0" i="0" u="none" strike="noStrike" cap="none" dirty="0">
                        <a:solidFill>
                          <a:schemeClr val="dk1"/>
                        </a:solidFill>
                        <a:effectLst/>
                        <a:latin typeface="Calibri" panose="020F0502020204030204" pitchFamily="34" charset="0"/>
                        <a:ea typeface="+mn-ea"/>
                        <a:cs typeface="+mn-cs"/>
                        <a:sym typeface="Arial"/>
                      </a:endParaRPr>
                    </a:p>
                  </a:txBody>
                  <a:tcPr marL="14288" marR="14288" marT="9525" marB="9525" anchor="b"/>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Exact match and in RC1</a:t>
                      </a:r>
                    </a:p>
                  </a:txBody>
                  <a:tcPr marL="14288" marR="14288" marT="9525" marB="9525" anchor="b"/>
                </a:tc>
                <a:extLst>
                  <a:ext uri="{0D108BD9-81ED-4DB2-BD59-A6C34878D82A}">
                    <a16:rowId xmlns:a16="http://schemas.microsoft.com/office/drawing/2014/main" val="946201711"/>
                  </a:ext>
                </a:extLst>
              </a:tr>
              <a:tr h="370840">
                <a:tc>
                  <a:txBody>
                    <a:bodyPr/>
                    <a:lstStyle/>
                    <a:p>
                      <a:pPr marR="0" algn="l" rtl="0" fontAlgn="b">
                        <a:lnSpc>
                          <a:spcPct val="100000"/>
                        </a:lnSpc>
                        <a:spcBef>
                          <a:spcPts val="0"/>
                        </a:spcBef>
                        <a:spcAft>
                          <a:spcPts val="0"/>
                        </a:spcAft>
                        <a:buClr>
                          <a:srgbClr val="000000"/>
                        </a:buClr>
                        <a:buFont typeface="Arial"/>
                      </a:pPr>
                      <a:r>
                        <a:rPr lang="en-GB" sz="1100" b="0" i="0" u="none" strike="noStrike" cap="none">
                          <a:solidFill>
                            <a:schemeClr val="dk1"/>
                          </a:solidFill>
                          <a:effectLst/>
                          <a:latin typeface="Calibri" panose="020F0502020204030204" pitchFamily="34" charset="0"/>
                          <a:ea typeface="+mn-ea"/>
                          <a:cs typeface="+mn-cs"/>
                          <a:sym typeface="Arial"/>
                        </a:rPr>
                        <a:t>10523000</a:t>
                      </a:r>
                    </a:p>
                  </a:txBody>
                  <a:tcPr marL="11430" marR="11430" marT="7620" marB="7620" anchor="b"/>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Cutaneous stick</a:t>
                      </a:r>
                    </a:p>
                  </a:txBody>
                  <a:tcPr marL="11430" marR="11430" marT="7620" marB="7620" anchor="b"/>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385118004</a:t>
                      </a:r>
                    </a:p>
                  </a:txBody>
                  <a:tcPr marL="11430" marR="11430" marT="7620" marB="7620" anchor="b"/>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Conventional release cutaneous stick (dose form)</a:t>
                      </a:r>
                    </a:p>
                  </a:txBody>
                  <a:tcPr marL="11430" marR="11430" marT="7620" marB="7620" anchor="b"/>
                </a:tc>
                <a:tc>
                  <a:txBody>
                    <a:bodyPr/>
                    <a:lstStyle/>
                    <a:p>
                      <a:pPr marR="0" algn="l" rtl="0" fontAlgn="b">
                        <a:lnSpc>
                          <a:spcPct val="100000"/>
                        </a:lnSpc>
                        <a:spcBef>
                          <a:spcPts val="0"/>
                        </a:spcBef>
                        <a:spcAft>
                          <a:spcPts val="0"/>
                        </a:spcAft>
                        <a:buClr>
                          <a:srgbClr val="000000"/>
                        </a:buClr>
                        <a:buFont typeface="Arial"/>
                      </a:pPr>
                      <a:endParaRPr lang="en-GB" sz="1100" b="0" i="0" u="none" strike="noStrike" cap="none" dirty="0">
                        <a:solidFill>
                          <a:schemeClr val="dk1"/>
                        </a:solidFill>
                        <a:effectLst/>
                        <a:latin typeface="Calibri" panose="020F0502020204030204" pitchFamily="34" charset="0"/>
                        <a:ea typeface="+mn-ea"/>
                        <a:cs typeface="+mn-cs"/>
                        <a:sym typeface="Arial"/>
                      </a:endParaRPr>
                    </a:p>
                  </a:txBody>
                  <a:tcPr marL="14288" marR="14288" marT="9525" marB="9525" anchor="b"/>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chemeClr val="dk1"/>
                          </a:solidFill>
                          <a:effectLst/>
                          <a:latin typeface="Calibri" panose="020F0502020204030204" pitchFamily="34" charset="0"/>
                          <a:ea typeface="+mn-ea"/>
                          <a:cs typeface="+mn-cs"/>
                          <a:sym typeface="Arial"/>
                        </a:rPr>
                        <a:t>Exact match and in RC1 with cutaneous note</a:t>
                      </a:r>
                    </a:p>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chemeClr val="dk1"/>
                          </a:solidFill>
                          <a:effectLst/>
                          <a:latin typeface="Calibri" panose="020F0502020204030204" pitchFamily="34" charset="0"/>
                          <a:ea typeface="+mn-ea"/>
                          <a:cs typeface="+mn-cs"/>
                          <a:sym typeface="Arial"/>
                        </a:rPr>
                        <a:t>Method for EDQM and S-C T is apply</a:t>
                      </a:r>
                    </a:p>
                  </a:txBody>
                  <a:tcPr marL="14288" marR="14288" marT="9525" marB="9525" anchor="b"/>
                </a:tc>
                <a:extLst>
                  <a:ext uri="{0D108BD9-81ED-4DB2-BD59-A6C34878D82A}">
                    <a16:rowId xmlns:a16="http://schemas.microsoft.com/office/drawing/2014/main" val="2368128974"/>
                  </a:ext>
                </a:extLst>
              </a:tr>
              <a:tr h="370840">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11505000</a:t>
                      </a:r>
                    </a:p>
                  </a:txBody>
                  <a:tcPr marL="11430" marR="11430" marT="7620" marB="7620" anchor="ctr"/>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Urethral stick</a:t>
                      </a:r>
                    </a:p>
                  </a:txBody>
                  <a:tcPr marL="11430" marR="11430" marT="7620" marB="7620" anchor="ctr"/>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385246006</a:t>
                      </a:r>
                    </a:p>
                  </a:txBody>
                  <a:tcPr marL="11430" marR="11430" marT="7620" marB="7620" anchor="ctr"/>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Conventional release urethral stick (dose form) </a:t>
                      </a:r>
                    </a:p>
                  </a:txBody>
                  <a:tcPr marL="11430" marR="11430" marT="7620" marB="7620" anchor="ctr"/>
                </a:tc>
                <a:tc>
                  <a:txBody>
                    <a:bodyPr/>
                    <a:lstStyle/>
                    <a:p>
                      <a:pPr marR="0" algn="l" rtl="0" fontAlgn="b">
                        <a:lnSpc>
                          <a:spcPct val="100000"/>
                        </a:lnSpc>
                        <a:spcBef>
                          <a:spcPts val="0"/>
                        </a:spcBef>
                        <a:spcAft>
                          <a:spcPts val="0"/>
                        </a:spcAft>
                        <a:buClr>
                          <a:srgbClr val="000000"/>
                        </a:buClr>
                        <a:buFont typeface="Arial"/>
                      </a:pPr>
                      <a:endParaRPr lang="en-GB" sz="1100" b="0" i="0" u="none" strike="noStrike" cap="none" dirty="0">
                        <a:solidFill>
                          <a:schemeClr val="dk1"/>
                        </a:solidFill>
                        <a:effectLst/>
                        <a:latin typeface="Calibri" panose="020F0502020204030204" pitchFamily="34" charset="0"/>
                        <a:ea typeface="+mn-ea"/>
                        <a:cs typeface="+mn-cs"/>
                        <a:sym typeface="Arial"/>
                      </a:endParaRPr>
                    </a:p>
                  </a:txBody>
                  <a:tcPr marL="11430" marR="11430" marT="7620" marB="7620" anchor="b"/>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chemeClr val="dk1"/>
                          </a:solidFill>
                          <a:effectLst/>
                          <a:latin typeface="Calibri" panose="020F0502020204030204" pitchFamily="34" charset="0"/>
                          <a:ea typeface="+mn-ea"/>
                          <a:cs typeface="+mn-cs"/>
                          <a:sym typeface="Arial"/>
                        </a:rPr>
                        <a:t>Intravesical/Urethral; Apply versus Insert for method</a:t>
                      </a:r>
                    </a:p>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CRS for method change in list</a:t>
                      </a:r>
                    </a:p>
                  </a:txBody>
                  <a:tcPr marL="14288" marR="14288" marT="9525" marB="9525" anchor="b"/>
                </a:tc>
                <a:extLst>
                  <a:ext uri="{0D108BD9-81ED-4DB2-BD59-A6C34878D82A}">
                    <a16:rowId xmlns:a16="http://schemas.microsoft.com/office/drawing/2014/main" val="2320539269"/>
                  </a:ext>
                </a:extLst>
              </a:tr>
            </a:tbl>
          </a:graphicData>
        </a:graphic>
      </p:graphicFrame>
    </p:spTree>
    <p:extLst>
      <p:ext uri="{BB962C8B-B14F-4D97-AF65-F5344CB8AC3E}">
        <p14:creationId xmlns:p14="http://schemas.microsoft.com/office/powerpoint/2010/main" val="24047909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E717-88EB-4B7C-A348-0D203F03294D}"/>
              </a:ext>
            </a:extLst>
          </p:cNvPr>
          <p:cNvSpPr>
            <a:spLocks noGrp="1"/>
          </p:cNvSpPr>
          <p:nvPr>
            <p:ph type="title"/>
          </p:nvPr>
        </p:nvSpPr>
        <p:spPr>
          <a:xfrm>
            <a:off x="124136" y="41747"/>
            <a:ext cx="7886700" cy="750559"/>
          </a:xfrm>
        </p:spPr>
        <p:txBody>
          <a:bodyPr/>
          <a:lstStyle/>
          <a:p>
            <a:r>
              <a:rPr lang="en-GB" sz="2800" b="1" dirty="0">
                <a:solidFill>
                  <a:schemeClr val="dk2"/>
                </a:solidFill>
              </a:rPr>
              <a:t>EDQM stick concepts (2):</a:t>
            </a:r>
          </a:p>
        </p:txBody>
      </p:sp>
      <p:sp>
        <p:nvSpPr>
          <p:cNvPr id="3" name="TextBox 2">
            <a:extLst>
              <a:ext uri="{FF2B5EF4-FFF2-40B4-BE49-F238E27FC236}">
                <a16:creationId xmlns:a16="http://schemas.microsoft.com/office/drawing/2014/main" id="{21775D4B-05A2-4DED-9BE1-D262DF067884}"/>
              </a:ext>
            </a:extLst>
          </p:cNvPr>
          <p:cNvSpPr txBox="1"/>
          <p:nvPr/>
        </p:nvSpPr>
        <p:spPr>
          <a:xfrm>
            <a:off x="314455" y="936553"/>
            <a:ext cx="8515089" cy="2123658"/>
          </a:xfrm>
          <a:prstGeom prst="rect">
            <a:avLst/>
          </a:prstGeom>
          <a:noFill/>
        </p:spPr>
        <p:txBody>
          <a:bodyPr wrap="square" rtlCol="0">
            <a:spAutoFit/>
          </a:bodyPr>
          <a:lstStyle/>
          <a:p>
            <a:endParaRPr lang="en-GB" sz="1200" dirty="0">
              <a:solidFill>
                <a:srgbClr val="FF0000"/>
              </a:solidFill>
            </a:endParaRPr>
          </a:p>
          <a:p>
            <a:r>
              <a:rPr lang="en-GB" sz="1200" dirty="0">
                <a:solidFill>
                  <a:schemeClr val="accent2">
                    <a:lumMod val="75000"/>
                  </a:schemeClr>
                </a:solidFill>
              </a:rPr>
              <a:t>Should we ask for a method change (to “insert”) for nasal stick and ear stick?</a:t>
            </a:r>
          </a:p>
          <a:p>
            <a:endParaRPr lang="en-GB" sz="1200" dirty="0">
              <a:solidFill>
                <a:schemeClr val="accent2">
                  <a:lumMod val="75000"/>
                </a:schemeClr>
              </a:solidFill>
            </a:endParaRPr>
          </a:p>
          <a:p>
            <a:r>
              <a:rPr lang="en-GB" sz="1200" dirty="0">
                <a:solidFill>
                  <a:schemeClr val="accent2">
                    <a:lumMod val="75000"/>
                  </a:schemeClr>
                </a:solidFill>
              </a:rPr>
              <a:t>Solids are usually “inserted”; insertions are usually left in place for a prolonged period of time (i.e. method takes longer to achieve than swallowing a tablet or applying a cream); team had varying views.  </a:t>
            </a:r>
            <a:br>
              <a:rPr lang="en-GB" sz="1200" dirty="0">
                <a:solidFill>
                  <a:schemeClr val="accent2">
                    <a:lumMod val="75000"/>
                  </a:schemeClr>
                </a:solidFill>
              </a:rPr>
            </a:br>
            <a:r>
              <a:rPr lang="en-GB" sz="1200" dirty="0">
                <a:solidFill>
                  <a:srgbClr val="00B050"/>
                </a:solidFill>
              </a:rPr>
              <a:t>Agreed to request the change and see what happens </a:t>
            </a:r>
            <a:r>
              <a:rPr lang="en-GB" sz="1200" dirty="0">
                <a:solidFill>
                  <a:srgbClr val="00B050"/>
                </a:solidFill>
                <a:sym typeface="Wingdings" panose="05000000000000000000" pitchFamily="2" charset="2"/>
              </a:rPr>
              <a:t></a:t>
            </a:r>
            <a:endParaRPr lang="en-GB" sz="1200" dirty="0">
              <a:solidFill>
                <a:schemeClr val="accent2">
                  <a:lumMod val="75000"/>
                </a:schemeClr>
              </a:solidFill>
            </a:endParaRPr>
          </a:p>
          <a:p>
            <a:endParaRPr lang="en-GB" sz="1200" dirty="0">
              <a:solidFill>
                <a:schemeClr val="accent2">
                  <a:lumMod val="75000"/>
                </a:schemeClr>
              </a:solidFill>
            </a:endParaRPr>
          </a:p>
          <a:p>
            <a:r>
              <a:rPr lang="en-GB" sz="1200" dirty="0">
                <a:solidFill>
                  <a:schemeClr val="accent2">
                    <a:lumMod val="75000"/>
                  </a:schemeClr>
                </a:solidFill>
              </a:rPr>
              <a:t>Do we have any “wound stick” products?  EDQM has the Intended site as “Unknown/Miscellaneous” because the wound could be anywhere around the body (but is not “cutaneous”)</a:t>
            </a:r>
          </a:p>
          <a:p>
            <a:r>
              <a:rPr lang="en-GB" sz="1200" b="1" dirty="0">
                <a:solidFill>
                  <a:srgbClr val="00B050"/>
                </a:solidFill>
              </a:rPr>
              <a:t>No map – also would not be added; if a product is found, negotiate for a different dose form</a:t>
            </a:r>
          </a:p>
          <a:p>
            <a:r>
              <a:rPr lang="en-GB" sz="1200" dirty="0">
                <a:solidFill>
                  <a:schemeClr val="accent2">
                    <a:lumMod val="75000"/>
                  </a:schemeClr>
                </a:solidFill>
              </a:rPr>
              <a:t> </a:t>
            </a:r>
          </a:p>
        </p:txBody>
      </p:sp>
    </p:spTree>
    <p:extLst>
      <p:ext uri="{BB962C8B-B14F-4D97-AF65-F5344CB8AC3E}">
        <p14:creationId xmlns:p14="http://schemas.microsoft.com/office/powerpoint/2010/main" val="1890778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E717-88EB-4B7C-A348-0D203F03294D}"/>
              </a:ext>
            </a:extLst>
          </p:cNvPr>
          <p:cNvSpPr>
            <a:spLocks noGrp="1"/>
          </p:cNvSpPr>
          <p:nvPr>
            <p:ph type="title"/>
          </p:nvPr>
        </p:nvSpPr>
        <p:spPr>
          <a:xfrm>
            <a:off x="124136" y="41747"/>
            <a:ext cx="7886700" cy="750559"/>
          </a:xfrm>
        </p:spPr>
        <p:txBody>
          <a:bodyPr/>
          <a:lstStyle/>
          <a:p>
            <a:r>
              <a:rPr lang="en-GB" sz="2800" b="1" dirty="0">
                <a:solidFill>
                  <a:schemeClr val="dk2"/>
                </a:solidFill>
              </a:rPr>
              <a:t>EDQM system concepts (1):</a:t>
            </a:r>
          </a:p>
        </p:txBody>
      </p:sp>
      <p:graphicFrame>
        <p:nvGraphicFramePr>
          <p:cNvPr id="4" name="Table 4">
            <a:extLst>
              <a:ext uri="{FF2B5EF4-FFF2-40B4-BE49-F238E27FC236}">
                <a16:creationId xmlns:a16="http://schemas.microsoft.com/office/drawing/2014/main" id="{98C1515E-EEBC-4829-A2DB-E8452444D0D5}"/>
              </a:ext>
            </a:extLst>
          </p:cNvPr>
          <p:cNvGraphicFramePr>
            <a:graphicFrameLocks noGrp="1"/>
          </p:cNvGraphicFramePr>
          <p:nvPr>
            <p:extLst>
              <p:ext uri="{D42A27DB-BD31-4B8C-83A1-F6EECF244321}">
                <p14:modId xmlns:p14="http://schemas.microsoft.com/office/powerpoint/2010/main" val="1535281762"/>
              </p:ext>
            </p:extLst>
          </p:nvPr>
        </p:nvGraphicFramePr>
        <p:xfrm>
          <a:off x="124136" y="636194"/>
          <a:ext cx="8834809" cy="3780790"/>
        </p:xfrm>
        <a:graphic>
          <a:graphicData uri="http://schemas.openxmlformats.org/drawingml/2006/table">
            <a:tbl>
              <a:tblPr bandRow="1">
                <a:tableStyleId>{8A107856-5554-42FB-B03E-39F5DBC370BA}</a:tableStyleId>
              </a:tblPr>
              <a:tblGrid>
                <a:gridCol w="697204">
                  <a:extLst>
                    <a:ext uri="{9D8B030D-6E8A-4147-A177-3AD203B41FA5}">
                      <a16:colId xmlns:a16="http://schemas.microsoft.com/office/drawing/2014/main" val="2305505714"/>
                    </a:ext>
                  </a:extLst>
                </a:gridCol>
                <a:gridCol w="1058370">
                  <a:extLst>
                    <a:ext uri="{9D8B030D-6E8A-4147-A177-3AD203B41FA5}">
                      <a16:colId xmlns:a16="http://schemas.microsoft.com/office/drawing/2014/main" val="1330791992"/>
                    </a:ext>
                  </a:extLst>
                </a:gridCol>
                <a:gridCol w="1211266">
                  <a:extLst>
                    <a:ext uri="{9D8B030D-6E8A-4147-A177-3AD203B41FA5}">
                      <a16:colId xmlns:a16="http://schemas.microsoft.com/office/drawing/2014/main" val="3498487307"/>
                    </a:ext>
                  </a:extLst>
                </a:gridCol>
                <a:gridCol w="1604865">
                  <a:extLst>
                    <a:ext uri="{9D8B030D-6E8A-4147-A177-3AD203B41FA5}">
                      <a16:colId xmlns:a16="http://schemas.microsoft.com/office/drawing/2014/main" val="1467457677"/>
                    </a:ext>
                  </a:extLst>
                </a:gridCol>
                <a:gridCol w="2209580">
                  <a:extLst>
                    <a:ext uri="{9D8B030D-6E8A-4147-A177-3AD203B41FA5}">
                      <a16:colId xmlns:a16="http://schemas.microsoft.com/office/drawing/2014/main" val="20007505"/>
                    </a:ext>
                  </a:extLst>
                </a:gridCol>
                <a:gridCol w="2053524">
                  <a:extLst>
                    <a:ext uri="{9D8B030D-6E8A-4147-A177-3AD203B41FA5}">
                      <a16:colId xmlns:a16="http://schemas.microsoft.com/office/drawing/2014/main" val="3516782355"/>
                    </a:ext>
                  </a:extLst>
                </a:gridCol>
              </a:tblGrid>
              <a:tr h="370840">
                <a:tc>
                  <a:txBody>
                    <a:bodyPr/>
                    <a:lstStyle/>
                    <a:p>
                      <a:pPr rtl="0" fontAlgn="b"/>
                      <a:r>
                        <a:rPr lang="en-GB" sz="1000" b="1" dirty="0">
                          <a:effectLst/>
                        </a:rPr>
                        <a:t>EDQM ID</a:t>
                      </a:r>
                    </a:p>
                  </a:txBody>
                  <a:tcPr marL="28575" marR="28575" marT="19050" marB="19050" anchor="b"/>
                </a:tc>
                <a:tc>
                  <a:txBody>
                    <a:bodyPr/>
                    <a:lstStyle/>
                    <a:p>
                      <a:pPr rtl="0" fontAlgn="b"/>
                      <a:r>
                        <a:rPr lang="en-GB" sz="1000" b="1" dirty="0">
                          <a:effectLst/>
                        </a:rPr>
                        <a:t>EDQM Term</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S-CT ID</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S-CT FSN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definition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Comments from mappers</a:t>
                      </a:r>
                    </a:p>
                  </a:txBody>
                  <a:tcPr anchor="b"/>
                </a:tc>
                <a:extLst>
                  <a:ext uri="{0D108BD9-81ED-4DB2-BD59-A6C34878D82A}">
                    <a16:rowId xmlns:a16="http://schemas.microsoft.com/office/drawing/2014/main" val="1568697382"/>
                  </a:ext>
                </a:extLst>
              </a:tr>
              <a:tr h="370840">
                <a:tc>
                  <a:txBody>
                    <a:bodyPr/>
                    <a:lstStyle/>
                    <a:p>
                      <a:pPr algn="r" rtl="0" fontAlgn="b"/>
                      <a:r>
                        <a:rPr lang="en-GB" sz="1100" b="0">
                          <a:effectLst/>
                          <a:latin typeface="Calibri" panose="020F0502020204030204" pitchFamily="34" charset="0"/>
                        </a:rPr>
                        <a:t>10915000</a:t>
                      </a:r>
                    </a:p>
                  </a:txBody>
                  <a:tcPr marL="14288" marR="14288" marT="9525" marB="9525" anchor="b"/>
                </a:tc>
                <a:tc>
                  <a:txBody>
                    <a:bodyPr/>
                    <a:lstStyle/>
                    <a:p>
                      <a:pPr rtl="0" fontAlgn="b"/>
                      <a:r>
                        <a:rPr lang="en-GB" sz="1100" b="0" dirty="0">
                          <a:effectLst/>
                          <a:latin typeface="Calibri" panose="020F0502020204030204" pitchFamily="34" charset="0"/>
                        </a:rPr>
                        <a:t>Vaginal delivery system</a:t>
                      </a:r>
                    </a:p>
                  </a:txBody>
                  <a:tcPr marL="14288" marR="14288" marT="9525" marB="9525" anchor="b"/>
                </a:tc>
                <a:tc>
                  <a:txBody>
                    <a:bodyPr/>
                    <a:lstStyle/>
                    <a:p>
                      <a:pPr rtl="0" fontAlgn="b"/>
                      <a:r>
                        <a:rPr lang="en-GB" sz="1100" b="0" dirty="0">
                          <a:effectLst/>
                          <a:latin typeface="Calibri" panose="020F0502020204030204" pitchFamily="34" charset="0"/>
                        </a:rPr>
                        <a:t>No match</a:t>
                      </a:r>
                    </a:p>
                  </a:txBody>
                  <a:tcPr marL="14288" marR="14288" marT="9525" marB="9525" anchor="b"/>
                </a:tc>
                <a:tc>
                  <a:txBody>
                    <a:bodyPr/>
                    <a:lstStyle/>
                    <a:p>
                      <a:pPr rtl="0" fontAlgn="b"/>
                      <a:endParaRPr lang="en-GB" dirty="0">
                        <a:effectLst/>
                      </a:endParaRPr>
                    </a:p>
                  </a:txBody>
                  <a:tcPr marL="14288" marR="14288" marT="9525" marB="9525" anchor="b"/>
                </a:tc>
                <a:tc>
                  <a:txBody>
                    <a:bodyPr/>
                    <a:lstStyle/>
                    <a:p>
                      <a:pPr rtl="0" fontAlgn="b"/>
                      <a:r>
                        <a:rPr lang="en-GB" sz="1100" b="0" dirty="0">
                          <a:effectLst/>
                          <a:latin typeface="Calibri" panose="020F0502020204030204" pitchFamily="34" charset="0"/>
                        </a:rPr>
                        <a:t>Drug delivery system intended to be inserted in the vagina where it releases its contents over an extended period of time. Medicated sponge and medicated vaginal tampon are excluded</a:t>
                      </a:r>
                    </a:p>
                  </a:txBody>
                  <a:tcPr marL="14288" marR="14288" marT="9525" marB="9525" anchor="b"/>
                </a:tc>
                <a:tc>
                  <a:txBody>
                    <a:bodyPr/>
                    <a:lstStyle/>
                    <a:p>
                      <a:pPr rtl="0" fontAlgn="b"/>
                      <a:r>
                        <a:rPr lang="en-GB" sz="1100" b="0" dirty="0">
                          <a:solidFill>
                            <a:srgbClr val="545454"/>
                          </a:solidFill>
                          <a:effectLst/>
                          <a:latin typeface="Calibri" panose="020F0502020204030204" pitchFamily="34" charset="0"/>
                        </a:rPr>
                        <a:t>Found a product – </a:t>
                      </a:r>
                      <a:r>
                        <a:rPr lang="en-GB" sz="1100" b="0" dirty="0" err="1">
                          <a:solidFill>
                            <a:srgbClr val="545454"/>
                          </a:solidFill>
                          <a:effectLst/>
                          <a:latin typeface="Calibri" panose="020F0502020204030204" pitchFamily="34" charset="0"/>
                        </a:rPr>
                        <a:t>Propess</a:t>
                      </a:r>
                      <a:r>
                        <a:rPr lang="en-GB" sz="1100" b="0" dirty="0">
                          <a:solidFill>
                            <a:srgbClr val="545454"/>
                          </a:solidFill>
                          <a:effectLst/>
                          <a:latin typeface="Calibri" panose="020F0502020204030204" pitchFamily="34" charset="0"/>
                        </a:rPr>
                        <a:t>: “a non-biodegradable polymeric drug delivery device containing 10 mg </a:t>
                      </a:r>
                      <a:r>
                        <a:rPr lang="en-GB" sz="1100" b="0" dirty="0" err="1">
                          <a:solidFill>
                            <a:srgbClr val="545454"/>
                          </a:solidFill>
                          <a:effectLst/>
                          <a:latin typeface="Calibri" panose="020F0502020204030204" pitchFamily="34" charset="0"/>
                        </a:rPr>
                        <a:t>dinoprostone</a:t>
                      </a:r>
                      <a:r>
                        <a:rPr lang="en-GB" sz="1100" b="0" dirty="0">
                          <a:solidFill>
                            <a:srgbClr val="545454"/>
                          </a:solidFill>
                          <a:effectLst/>
                          <a:latin typeface="Calibri" panose="020F0502020204030204" pitchFamily="34" charset="0"/>
                        </a:rPr>
                        <a:t>” dispersed throughout its matrix and releases approximately 0.3 mg/hour </a:t>
                      </a:r>
                      <a:r>
                        <a:rPr lang="en-GB" sz="1100" b="0" dirty="0" err="1">
                          <a:solidFill>
                            <a:srgbClr val="545454"/>
                          </a:solidFill>
                          <a:effectLst/>
                          <a:latin typeface="Calibri" panose="020F0502020204030204" pitchFamily="34" charset="0"/>
                        </a:rPr>
                        <a:t>dinoprostone</a:t>
                      </a:r>
                      <a:r>
                        <a:rPr lang="en-GB" sz="1100" b="0" dirty="0">
                          <a:solidFill>
                            <a:srgbClr val="545454"/>
                          </a:solidFill>
                          <a:effectLst/>
                          <a:latin typeface="Calibri" panose="020F0502020204030204" pitchFamily="34" charset="0"/>
                        </a:rPr>
                        <a:t> over a 24-hour period. S-CT doesn’t have a concept that matches this...</a:t>
                      </a:r>
                    </a:p>
                  </a:txBody>
                  <a:tcPr marL="14288" marR="14288" marT="9525" marB="9525" anchor="b"/>
                </a:tc>
                <a:extLst>
                  <a:ext uri="{0D108BD9-81ED-4DB2-BD59-A6C34878D82A}">
                    <a16:rowId xmlns:a16="http://schemas.microsoft.com/office/drawing/2014/main" val="1586216489"/>
                  </a:ext>
                </a:extLst>
              </a:tr>
              <a:tr h="370840">
                <a:tc>
                  <a:txBody>
                    <a:bodyPr/>
                    <a:lstStyle/>
                    <a:p>
                      <a:pPr algn="r" rtl="0" fontAlgn="b"/>
                      <a:r>
                        <a:rPr lang="en-GB" sz="1100" b="0">
                          <a:effectLst/>
                          <a:latin typeface="Calibri" panose="020F0502020204030204" pitchFamily="34" charset="0"/>
                        </a:rPr>
                        <a:t>11901000</a:t>
                      </a:r>
                    </a:p>
                  </a:txBody>
                  <a:tcPr marL="14288" marR="14288" marT="9525" marB="9525" anchor="b"/>
                </a:tc>
                <a:tc>
                  <a:txBody>
                    <a:bodyPr/>
                    <a:lstStyle/>
                    <a:p>
                      <a:pPr rtl="0" fontAlgn="b"/>
                      <a:r>
                        <a:rPr lang="en-GB" sz="1100" b="0" dirty="0">
                          <a:effectLst/>
                          <a:latin typeface="Calibri" panose="020F0502020204030204" pitchFamily="34" charset="0"/>
                        </a:rPr>
                        <a:t>Intrauterine delivery system</a:t>
                      </a:r>
                    </a:p>
                  </a:txBody>
                  <a:tcPr marL="14288" marR="14288" marT="9525" marB="9525" anchor="b"/>
                </a:tc>
                <a:tc>
                  <a:txBody>
                    <a:bodyPr/>
                    <a:lstStyle/>
                    <a:p>
                      <a:pPr rtl="0" fontAlgn="b"/>
                      <a:r>
                        <a:rPr lang="en-GB" sz="1100" b="0" dirty="0">
                          <a:effectLst/>
                          <a:latin typeface="Calibri" panose="020F0502020204030204" pitchFamily="34" charset="0"/>
                        </a:rPr>
                        <a:t>784576003</a:t>
                      </a:r>
                    </a:p>
                  </a:txBody>
                  <a:tcPr marL="14288" marR="14288" marT="9525" marB="9525" anchor="b"/>
                </a:tc>
                <a:tc>
                  <a:txBody>
                    <a:bodyPr/>
                    <a:lstStyle/>
                    <a:p>
                      <a:pPr rtl="0" fontAlgn="b"/>
                      <a:r>
                        <a:rPr lang="en-GB" sz="1100" b="0" dirty="0">
                          <a:effectLst/>
                          <a:latin typeface="Calibri" panose="020F0502020204030204" pitchFamily="34" charset="0"/>
                        </a:rPr>
                        <a:t>Prolonged-release intrauterine drug delivery system (dose form)</a:t>
                      </a:r>
                    </a:p>
                  </a:txBody>
                  <a:tcPr marL="14288" marR="14288" marT="9525" marB="9525" anchor="b"/>
                </a:tc>
                <a:tc>
                  <a:txBody>
                    <a:bodyPr/>
                    <a:lstStyle/>
                    <a:p>
                      <a:pPr rtl="0" fontAlgn="b"/>
                      <a:r>
                        <a:rPr lang="en-GB" sz="1100" b="0" dirty="0">
                          <a:effectLst/>
                          <a:latin typeface="Calibri" panose="020F0502020204030204" pitchFamily="34" charset="0"/>
                        </a:rPr>
                        <a:t>Solid single-dose delivery system intended for intrauterine use that releases its contents of active substance(s) over an extended period of time</a:t>
                      </a:r>
                    </a:p>
                  </a:txBody>
                  <a:tcPr marL="14288" marR="14288" marT="9525" marB="9525" anchor="b"/>
                </a:tc>
                <a:tc>
                  <a:txBody>
                    <a:bodyPr/>
                    <a:lstStyle/>
                    <a:p>
                      <a:pPr rtl="0" fontAlgn="ctr"/>
                      <a:r>
                        <a:rPr lang="en-GB" sz="1100" b="0" dirty="0">
                          <a:effectLst/>
                          <a:latin typeface="Calibri" panose="020F0502020204030204" pitchFamily="34" charset="0"/>
                        </a:rPr>
                        <a:t>EDQM has basic dose form 'system'. S-CT doesn't define a basic dose form. Both are defined as 'prolonged-release’.</a:t>
                      </a:r>
                    </a:p>
                    <a:p>
                      <a:pPr rtl="0" fontAlgn="ctr"/>
                      <a:r>
                        <a:rPr lang="en-GB" sz="1100" b="0" dirty="0">
                          <a:effectLst/>
                          <a:latin typeface="Calibri" panose="020F0502020204030204" pitchFamily="34" charset="0"/>
                        </a:rPr>
                        <a:t>Various products, especially levonorgestrel</a:t>
                      </a:r>
                    </a:p>
                  </a:txBody>
                  <a:tcPr marL="14288" marR="14288" marT="9525" marB="9525" anchor="ctr"/>
                </a:tc>
                <a:extLst>
                  <a:ext uri="{0D108BD9-81ED-4DB2-BD59-A6C34878D82A}">
                    <a16:rowId xmlns:a16="http://schemas.microsoft.com/office/drawing/2014/main" val="1754037798"/>
                  </a:ext>
                </a:extLst>
              </a:tr>
              <a:tr h="370840">
                <a:tc>
                  <a:txBody>
                    <a:bodyPr/>
                    <a:lstStyle/>
                    <a:p>
                      <a:pPr algn="r" rtl="0" fontAlgn="b"/>
                      <a:r>
                        <a:rPr lang="en-GB" sz="1100" b="0">
                          <a:effectLst/>
                          <a:latin typeface="Calibri" panose="020F0502020204030204" pitchFamily="34" charset="0"/>
                        </a:rPr>
                        <a:t>10547000</a:t>
                      </a:r>
                    </a:p>
                  </a:txBody>
                  <a:tcPr marL="14288" marR="14288" marT="9525" marB="9525" anchor="b"/>
                </a:tc>
                <a:tc>
                  <a:txBody>
                    <a:bodyPr/>
                    <a:lstStyle/>
                    <a:p>
                      <a:pPr rtl="0" fontAlgn="b"/>
                      <a:r>
                        <a:rPr lang="en-GB" sz="1100" b="0" dirty="0">
                          <a:effectLst/>
                          <a:latin typeface="Calibri" panose="020F0502020204030204" pitchFamily="34" charset="0"/>
                        </a:rPr>
                        <a:t>Transdermal system</a:t>
                      </a:r>
                    </a:p>
                  </a:txBody>
                  <a:tcPr marL="14288" marR="14288" marT="9525" marB="9525" anchor="b"/>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421716009</a:t>
                      </a:r>
                    </a:p>
                  </a:txBody>
                  <a:tcPr marL="14288" marR="14288" marT="9525" marB="9525" anchor="b"/>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Prolonged-release transdermal drug delivery system (dose form)</a:t>
                      </a:r>
                    </a:p>
                  </a:txBody>
                  <a:tcPr marL="14288" marR="14288" marT="9525" marB="9525" anchor="b"/>
                </a:tc>
                <a:tc>
                  <a:txBody>
                    <a:bodyPr/>
                    <a:lstStyle/>
                    <a:p>
                      <a:pPr rtl="0" fontAlgn="b"/>
                      <a:r>
                        <a:rPr lang="en-GB" sz="1100" b="0" dirty="0">
                          <a:effectLst/>
                          <a:latin typeface="Calibri" panose="020F0502020204030204" pitchFamily="34" charset="0"/>
                        </a:rPr>
                        <a:t>Assembly of components intended for transdermal delivery driven by external forces (e.g. electric current, chemical reaction,...). Transdermal patch is excluded.</a:t>
                      </a:r>
                    </a:p>
                  </a:txBody>
                  <a:tcPr marL="14288" marR="14288" marT="9525" marB="9525" anchor="b"/>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Products? Is this for iontophoresis?</a:t>
                      </a:r>
                    </a:p>
                  </a:txBody>
                  <a:tcPr marL="14288" marR="14288" marT="9525" marB="9525" anchor="b"/>
                </a:tc>
                <a:extLst>
                  <a:ext uri="{0D108BD9-81ED-4DB2-BD59-A6C34878D82A}">
                    <a16:rowId xmlns:a16="http://schemas.microsoft.com/office/drawing/2014/main" val="48707403"/>
                  </a:ext>
                </a:extLst>
              </a:tr>
            </a:tbl>
          </a:graphicData>
        </a:graphic>
      </p:graphicFrame>
      <p:sp>
        <p:nvSpPr>
          <p:cNvPr id="3" name="TextBox 2">
            <a:extLst>
              <a:ext uri="{FF2B5EF4-FFF2-40B4-BE49-F238E27FC236}">
                <a16:creationId xmlns:a16="http://schemas.microsoft.com/office/drawing/2014/main" id="{25430434-635B-4D8D-8EB6-26103782C878}"/>
              </a:ext>
            </a:extLst>
          </p:cNvPr>
          <p:cNvSpPr txBox="1"/>
          <p:nvPr/>
        </p:nvSpPr>
        <p:spPr>
          <a:xfrm>
            <a:off x="2755989" y="4603971"/>
            <a:ext cx="4770227" cy="307777"/>
          </a:xfrm>
          <a:prstGeom prst="rect">
            <a:avLst/>
          </a:prstGeom>
          <a:noFill/>
        </p:spPr>
        <p:txBody>
          <a:bodyPr wrap="square" rtlCol="0">
            <a:spAutoFit/>
          </a:bodyPr>
          <a:lstStyle/>
          <a:p>
            <a:r>
              <a:rPr lang="en-GB" dirty="0"/>
              <a:t>None of these are on RC1 yet</a:t>
            </a:r>
          </a:p>
        </p:txBody>
      </p:sp>
    </p:spTree>
    <p:extLst>
      <p:ext uri="{BB962C8B-B14F-4D97-AF65-F5344CB8AC3E}">
        <p14:creationId xmlns:p14="http://schemas.microsoft.com/office/powerpoint/2010/main" val="359623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E717-88EB-4B7C-A348-0D203F03294D}"/>
              </a:ext>
            </a:extLst>
          </p:cNvPr>
          <p:cNvSpPr>
            <a:spLocks noGrp="1"/>
          </p:cNvSpPr>
          <p:nvPr>
            <p:ph type="title"/>
          </p:nvPr>
        </p:nvSpPr>
        <p:spPr>
          <a:xfrm>
            <a:off x="124136" y="41747"/>
            <a:ext cx="7886700" cy="750559"/>
          </a:xfrm>
        </p:spPr>
        <p:txBody>
          <a:bodyPr/>
          <a:lstStyle/>
          <a:p>
            <a:r>
              <a:rPr lang="en-GB" sz="2800" b="1" dirty="0">
                <a:solidFill>
                  <a:schemeClr val="dk2"/>
                </a:solidFill>
              </a:rPr>
              <a:t>EDQM system concepts (2):</a:t>
            </a:r>
          </a:p>
        </p:txBody>
      </p:sp>
      <p:sp>
        <p:nvSpPr>
          <p:cNvPr id="3" name="TextBox 2">
            <a:extLst>
              <a:ext uri="{FF2B5EF4-FFF2-40B4-BE49-F238E27FC236}">
                <a16:creationId xmlns:a16="http://schemas.microsoft.com/office/drawing/2014/main" id="{21775D4B-05A2-4DED-9BE1-D262DF067884}"/>
              </a:ext>
            </a:extLst>
          </p:cNvPr>
          <p:cNvSpPr txBox="1"/>
          <p:nvPr/>
        </p:nvSpPr>
        <p:spPr>
          <a:xfrm>
            <a:off x="314455" y="936553"/>
            <a:ext cx="8515089" cy="3416320"/>
          </a:xfrm>
          <a:prstGeom prst="rect">
            <a:avLst/>
          </a:prstGeom>
          <a:noFill/>
        </p:spPr>
        <p:txBody>
          <a:bodyPr wrap="square" rtlCol="0">
            <a:spAutoFit/>
          </a:bodyPr>
          <a:lstStyle/>
          <a:p>
            <a:endParaRPr lang="en-GB" sz="1200" dirty="0">
              <a:solidFill>
                <a:srgbClr val="FF0000"/>
              </a:solidFill>
            </a:endParaRPr>
          </a:p>
          <a:p>
            <a:r>
              <a:rPr lang="en-GB" sz="1200" dirty="0">
                <a:solidFill>
                  <a:schemeClr val="accent2">
                    <a:lumMod val="75000"/>
                  </a:schemeClr>
                </a:solidFill>
              </a:rPr>
              <a:t>EDQM definition of “system” as a basic dose form, which has an “unspecified” state of matter is:</a:t>
            </a:r>
          </a:p>
          <a:p>
            <a:r>
              <a:rPr lang="en-GB" sz="1200" dirty="0">
                <a:solidFill>
                  <a:schemeClr val="accent2">
                    <a:lumMod val="75000"/>
                  </a:schemeClr>
                </a:solidFill>
              </a:rPr>
              <a:t>A type of pharmaceutical dose form consisting of one or more components that are used to deliver active substance(s) in a specified manner, usually with a modified release mechanism, after administration to a specified location on or in the body; to be used only where more specific terms are not applicable</a:t>
            </a:r>
          </a:p>
          <a:p>
            <a:endParaRPr lang="en-GB" sz="1200" dirty="0">
              <a:solidFill>
                <a:schemeClr val="accent2">
                  <a:lumMod val="75000"/>
                </a:schemeClr>
              </a:solidFill>
            </a:endParaRPr>
          </a:p>
          <a:p>
            <a:endParaRPr lang="en-GB" sz="1200" dirty="0">
              <a:solidFill>
                <a:schemeClr val="accent2">
                  <a:lumMod val="75000"/>
                </a:schemeClr>
              </a:solidFill>
            </a:endParaRPr>
          </a:p>
          <a:p>
            <a:r>
              <a:rPr lang="en-GB" sz="1200" dirty="0">
                <a:solidFill>
                  <a:schemeClr val="accent2">
                    <a:lumMod val="75000"/>
                  </a:schemeClr>
                </a:solidFill>
              </a:rPr>
              <a:t>Are we OK with S-CT having no basic dose form?  Why is “solid” not the state of matter in EDQM?</a:t>
            </a:r>
          </a:p>
          <a:p>
            <a:r>
              <a:rPr lang="en-GB" sz="1200" b="1" dirty="0">
                <a:solidFill>
                  <a:srgbClr val="00B050"/>
                </a:solidFill>
              </a:rPr>
              <a:t>Agreed to request that SNOMED CT has a solid basic dose form of “system” and therefore that the existing “system” dose form concepts can be fully defined.</a:t>
            </a:r>
          </a:p>
          <a:p>
            <a:endParaRPr lang="en-GB" sz="1200" dirty="0">
              <a:solidFill>
                <a:schemeClr val="accent2">
                  <a:lumMod val="75000"/>
                </a:schemeClr>
              </a:solidFill>
            </a:endParaRPr>
          </a:p>
          <a:p>
            <a:r>
              <a:rPr lang="en-GB" sz="1200" dirty="0">
                <a:solidFill>
                  <a:schemeClr val="accent2">
                    <a:lumMod val="75000"/>
                  </a:schemeClr>
                </a:solidFill>
              </a:rPr>
              <a:t>We should request addition of “prolonged release vaginal delivery system”?</a:t>
            </a:r>
            <a:r>
              <a:rPr lang="en-GB" sz="1200" b="1" dirty="0">
                <a:solidFill>
                  <a:srgbClr val="00B050"/>
                </a:solidFill>
              </a:rPr>
              <a:t> Yes</a:t>
            </a:r>
            <a:endParaRPr lang="en-GB" sz="1200" dirty="0">
              <a:solidFill>
                <a:schemeClr val="accent2">
                  <a:lumMod val="75000"/>
                </a:schemeClr>
              </a:solidFill>
            </a:endParaRPr>
          </a:p>
          <a:p>
            <a:endParaRPr lang="en-GB" sz="1200" dirty="0">
              <a:solidFill>
                <a:schemeClr val="accent2">
                  <a:lumMod val="75000"/>
                </a:schemeClr>
              </a:solidFill>
            </a:endParaRPr>
          </a:p>
          <a:p>
            <a:r>
              <a:rPr lang="en-GB" sz="1200" dirty="0">
                <a:solidFill>
                  <a:schemeClr val="accent2">
                    <a:lumMod val="75000"/>
                  </a:schemeClr>
                </a:solidFill>
              </a:rPr>
              <a:t>NB: There is a US clonidine product that is described as a “transdermal system” but it is also described as a “patch” which would be the dose form we would recommend for it.  More “transdermal system” products may be in the pipeline, so this dose form should remain in SNOMED CT – see </a:t>
            </a:r>
            <a:r>
              <a:rPr lang="en-GB" sz="1200" dirty="0">
                <a:solidFill>
                  <a:schemeClr val="accent2">
                    <a:lumMod val="75000"/>
                  </a:schemeClr>
                </a:solidFill>
                <a:hlinkClick r:id="rId2"/>
              </a:rPr>
              <a:t>https://tel.archives-ouvertes.fr/tel-01829981/file/2018YassineTALBI.pdf</a:t>
            </a:r>
            <a:r>
              <a:rPr lang="en-GB" sz="1200" dirty="0">
                <a:solidFill>
                  <a:schemeClr val="accent2">
                    <a:lumMod val="75000"/>
                  </a:schemeClr>
                </a:solidFill>
              </a:rPr>
              <a:t> </a:t>
            </a:r>
          </a:p>
          <a:p>
            <a:endParaRPr lang="en-GB" sz="1200" dirty="0">
              <a:solidFill>
                <a:schemeClr val="accent2">
                  <a:lumMod val="75000"/>
                </a:schemeClr>
              </a:solidFill>
            </a:endParaRPr>
          </a:p>
          <a:p>
            <a:r>
              <a:rPr lang="en-GB" sz="1200" dirty="0">
                <a:solidFill>
                  <a:schemeClr val="accent2">
                    <a:lumMod val="75000"/>
                  </a:schemeClr>
                </a:solidFill>
              </a:rPr>
              <a:t> </a:t>
            </a:r>
          </a:p>
        </p:txBody>
      </p:sp>
    </p:spTree>
    <p:extLst>
      <p:ext uri="{BB962C8B-B14F-4D97-AF65-F5344CB8AC3E}">
        <p14:creationId xmlns:p14="http://schemas.microsoft.com/office/powerpoint/2010/main" val="39743677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E717-88EB-4B7C-A348-0D203F03294D}"/>
              </a:ext>
            </a:extLst>
          </p:cNvPr>
          <p:cNvSpPr>
            <a:spLocks noGrp="1"/>
          </p:cNvSpPr>
          <p:nvPr>
            <p:ph type="title"/>
          </p:nvPr>
        </p:nvSpPr>
        <p:spPr>
          <a:xfrm>
            <a:off x="408644" y="122590"/>
            <a:ext cx="7886700" cy="750559"/>
          </a:xfrm>
        </p:spPr>
        <p:txBody>
          <a:bodyPr/>
          <a:lstStyle/>
          <a:p>
            <a:r>
              <a:rPr lang="en-GB" sz="2800" b="1" dirty="0">
                <a:solidFill>
                  <a:schemeClr val="dk2"/>
                </a:solidFill>
              </a:rPr>
              <a:t>EDQM other concepts:</a:t>
            </a:r>
          </a:p>
        </p:txBody>
      </p:sp>
      <p:graphicFrame>
        <p:nvGraphicFramePr>
          <p:cNvPr id="8" name="Table 4">
            <a:extLst>
              <a:ext uri="{FF2B5EF4-FFF2-40B4-BE49-F238E27FC236}">
                <a16:creationId xmlns:a16="http://schemas.microsoft.com/office/drawing/2014/main" id="{3F6727E5-9C60-4DF6-A922-F8DC96966154}"/>
              </a:ext>
            </a:extLst>
          </p:cNvPr>
          <p:cNvGraphicFramePr>
            <a:graphicFrameLocks noGrp="1"/>
          </p:cNvGraphicFramePr>
          <p:nvPr>
            <p:extLst>
              <p:ext uri="{D42A27DB-BD31-4B8C-83A1-F6EECF244321}">
                <p14:modId xmlns:p14="http://schemas.microsoft.com/office/powerpoint/2010/main" val="64506386"/>
              </p:ext>
            </p:extLst>
          </p:nvPr>
        </p:nvGraphicFramePr>
        <p:xfrm>
          <a:off x="226063" y="761652"/>
          <a:ext cx="8843847" cy="3620196"/>
        </p:xfrm>
        <a:graphic>
          <a:graphicData uri="http://schemas.openxmlformats.org/drawingml/2006/table">
            <a:tbl>
              <a:tblPr bandRow="1">
                <a:tableStyleId>{8A107856-5554-42FB-B03E-39F5DBC370BA}</a:tableStyleId>
              </a:tblPr>
              <a:tblGrid>
                <a:gridCol w="697917">
                  <a:extLst>
                    <a:ext uri="{9D8B030D-6E8A-4147-A177-3AD203B41FA5}">
                      <a16:colId xmlns:a16="http://schemas.microsoft.com/office/drawing/2014/main" val="2305505714"/>
                    </a:ext>
                  </a:extLst>
                </a:gridCol>
                <a:gridCol w="1059453">
                  <a:extLst>
                    <a:ext uri="{9D8B030D-6E8A-4147-A177-3AD203B41FA5}">
                      <a16:colId xmlns:a16="http://schemas.microsoft.com/office/drawing/2014/main" val="1330791992"/>
                    </a:ext>
                  </a:extLst>
                </a:gridCol>
                <a:gridCol w="1212505">
                  <a:extLst>
                    <a:ext uri="{9D8B030D-6E8A-4147-A177-3AD203B41FA5}">
                      <a16:colId xmlns:a16="http://schemas.microsoft.com/office/drawing/2014/main" val="3498487307"/>
                    </a:ext>
                  </a:extLst>
                </a:gridCol>
                <a:gridCol w="1606507">
                  <a:extLst>
                    <a:ext uri="{9D8B030D-6E8A-4147-A177-3AD203B41FA5}">
                      <a16:colId xmlns:a16="http://schemas.microsoft.com/office/drawing/2014/main" val="1467457677"/>
                    </a:ext>
                  </a:extLst>
                </a:gridCol>
                <a:gridCol w="2211840">
                  <a:extLst>
                    <a:ext uri="{9D8B030D-6E8A-4147-A177-3AD203B41FA5}">
                      <a16:colId xmlns:a16="http://schemas.microsoft.com/office/drawing/2014/main" val="20007505"/>
                    </a:ext>
                  </a:extLst>
                </a:gridCol>
                <a:gridCol w="2055625">
                  <a:extLst>
                    <a:ext uri="{9D8B030D-6E8A-4147-A177-3AD203B41FA5}">
                      <a16:colId xmlns:a16="http://schemas.microsoft.com/office/drawing/2014/main" val="3516782355"/>
                    </a:ext>
                  </a:extLst>
                </a:gridCol>
              </a:tblGrid>
              <a:tr h="371920">
                <a:tc>
                  <a:txBody>
                    <a:bodyPr/>
                    <a:lstStyle/>
                    <a:p>
                      <a:pPr rtl="0" fontAlgn="b"/>
                      <a:r>
                        <a:rPr lang="en-GB" sz="1000" b="1" dirty="0">
                          <a:effectLst/>
                        </a:rPr>
                        <a:t>EDQM ID</a:t>
                      </a:r>
                    </a:p>
                  </a:txBody>
                  <a:tcPr marL="28575" marR="28575" marT="19050" marB="19050" anchor="b"/>
                </a:tc>
                <a:tc>
                  <a:txBody>
                    <a:bodyPr/>
                    <a:lstStyle/>
                    <a:p>
                      <a:pPr rtl="0" fontAlgn="b"/>
                      <a:r>
                        <a:rPr lang="en-GB" sz="1000" b="1" dirty="0">
                          <a:effectLst/>
                        </a:rPr>
                        <a:t>EDQM Term</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S-CT ID</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S-CT FSN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definition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Comments from mappers</a:t>
                      </a:r>
                    </a:p>
                  </a:txBody>
                  <a:tcPr anchor="b"/>
                </a:tc>
                <a:extLst>
                  <a:ext uri="{0D108BD9-81ED-4DB2-BD59-A6C34878D82A}">
                    <a16:rowId xmlns:a16="http://schemas.microsoft.com/office/drawing/2014/main" val="1568697382"/>
                  </a:ext>
                </a:extLst>
              </a:tr>
              <a:tr h="859745">
                <a:tc>
                  <a:txBody>
                    <a:bodyPr/>
                    <a:lstStyle/>
                    <a:p>
                      <a:pPr algn="r" rtl="0" fontAlgn="b"/>
                      <a:r>
                        <a:rPr lang="en-GB" sz="1100" b="0" dirty="0">
                          <a:effectLst/>
                          <a:latin typeface="Calibri" panose="020F0502020204030204" pitchFamily="34" charset="0"/>
                        </a:rPr>
                        <a:t>12119000</a:t>
                      </a:r>
                    </a:p>
                  </a:txBody>
                  <a:tcPr marL="14288" marR="14288" marT="9525" marB="9525" anchor="b"/>
                </a:tc>
                <a:tc>
                  <a:txBody>
                    <a:bodyPr/>
                    <a:lstStyle/>
                    <a:p>
                      <a:pPr rtl="0" fontAlgn="b"/>
                      <a:r>
                        <a:rPr lang="en-GB" sz="1100" b="0" dirty="0">
                          <a:effectLst/>
                          <a:latin typeface="Calibri" panose="020F0502020204030204" pitchFamily="34" charset="0"/>
                        </a:rPr>
                        <a:t>Medicated sponge</a:t>
                      </a:r>
                    </a:p>
                  </a:txBody>
                  <a:tcPr marL="14288" marR="14288" marT="9525" marB="9525" anchor="b"/>
                </a:tc>
                <a:tc>
                  <a:txBody>
                    <a:bodyPr/>
                    <a:lstStyle/>
                    <a:p>
                      <a:pPr rtl="0" fontAlgn="b"/>
                      <a:r>
                        <a:rPr lang="en-GB" sz="1100" b="0" dirty="0">
                          <a:solidFill>
                            <a:srgbClr val="FF0000"/>
                          </a:solidFill>
                          <a:effectLst/>
                          <a:latin typeface="Calibri" panose="020F0502020204030204" pitchFamily="34" charset="0"/>
                        </a:rPr>
                        <a:t>385119007</a:t>
                      </a:r>
                    </a:p>
                  </a:txBody>
                  <a:tcPr marL="14288" marR="14288" marT="9525" marB="9525" anchor="b"/>
                </a:tc>
                <a:tc>
                  <a:txBody>
                    <a:bodyPr/>
                    <a:lstStyle/>
                    <a:p>
                      <a:pPr rtl="0" fontAlgn="b"/>
                      <a:r>
                        <a:rPr lang="en-GB" sz="1100" b="0" dirty="0">
                          <a:solidFill>
                            <a:srgbClr val="FF0000"/>
                          </a:solidFill>
                          <a:effectLst/>
                          <a:latin typeface="Calibri" panose="020F0502020204030204" pitchFamily="34" charset="0"/>
                        </a:rPr>
                        <a:t>Conventional release cutaneous sponge (dose form)</a:t>
                      </a:r>
                    </a:p>
                  </a:txBody>
                  <a:tcPr marL="14288" marR="14288" marT="9525" marB="9525" anchor="b"/>
                </a:tc>
                <a:tc>
                  <a:txBody>
                    <a:bodyPr/>
                    <a:lstStyle/>
                    <a:p>
                      <a:pPr rtl="0" fontAlgn="b"/>
                      <a:r>
                        <a:rPr lang="en-GB" sz="1100" b="0" dirty="0">
                          <a:effectLst/>
                          <a:latin typeface="Calibri" panose="020F0502020204030204" pitchFamily="34" charset="0"/>
                        </a:rPr>
                        <a:t>Solid preparation consisting of a sponge impregnated with active substance(s); different routes of administration are possible</a:t>
                      </a:r>
                      <a:br>
                        <a:rPr lang="en-GB" sz="1100" b="0" dirty="0">
                          <a:effectLst/>
                          <a:latin typeface="Calibri" panose="020F0502020204030204" pitchFamily="34" charset="0"/>
                        </a:rPr>
                      </a:br>
                      <a:r>
                        <a:rPr lang="en-GB" sz="1100" b="0" dirty="0">
                          <a:effectLst/>
                          <a:latin typeface="Calibri" panose="020F0502020204030204" pitchFamily="34" charset="0"/>
                        </a:rPr>
                        <a:t>EDQM Comment "Replaces 'cutaneous sponge' and 'vaginal sponge"</a:t>
                      </a:r>
                    </a:p>
                  </a:txBody>
                  <a:tcPr marL="14288" marR="14288" marT="9525" marB="9525" anchor="b"/>
                </a:tc>
                <a:tc>
                  <a:txBody>
                    <a:bodyPr/>
                    <a:lstStyle/>
                    <a:p>
                      <a:pPr rtl="0" fontAlgn="b"/>
                      <a:br>
                        <a:rPr lang="en-GB" sz="1100" b="0" dirty="0">
                          <a:effectLst/>
                          <a:latin typeface="Calibri" panose="020F0502020204030204" pitchFamily="34" charset="0"/>
                        </a:rPr>
                      </a:br>
                      <a:r>
                        <a:rPr lang="en-GB" sz="1100" b="0" dirty="0">
                          <a:effectLst/>
                          <a:latin typeface="Calibri" panose="020F0502020204030204" pitchFamily="34" charset="0"/>
                        </a:rPr>
                        <a:t>EQDM Administration method : Application and Insertion</a:t>
                      </a:r>
                      <a:br>
                        <a:rPr lang="en-GB" sz="1100" b="0" dirty="0">
                          <a:effectLst/>
                          <a:latin typeface="Calibri" panose="020F0502020204030204" pitchFamily="34" charset="0"/>
                        </a:rPr>
                      </a:br>
                      <a:r>
                        <a:rPr lang="en-GB" sz="1100" b="0" dirty="0">
                          <a:effectLst/>
                          <a:latin typeface="Calibri" panose="020F0502020204030204" pitchFamily="34" charset="0"/>
                        </a:rPr>
                        <a:t>S-CT : BDF = cutaneous sponge;  Admin method = Apply</a:t>
                      </a:r>
                    </a:p>
                  </a:txBody>
                  <a:tcPr marL="14288" marR="14288" marT="9525" marB="9525" anchor="b"/>
                </a:tc>
                <a:extLst>
                  <a:ext uri="{0D108BD9-81ED-4DB2-BD59-A6C34878D82A}">
                    <a16:rowId xmlns:a16="http://schemas.microsoft.com/office/drawing/2014/main" val="1586216489"/>
                  </a:ext>
                </a:extLst>
              </a:tr>
              <a:tr h="1027873">
                <a:tc>
                  <a:txBody>
                    <a:bodyPr/>
                    <a:lstStyle/>
                    <a:p>
                      <a:pPr algn="r" rtl="0" fontAlgn="b"/>
                      <a:endParaRPr lang="en-GB" sz="1100" b="0" dirty="0">
                        <a:effectLst/>
                        <a:latin typeface="Calibri" panose="020F0502020204030204" pitchFamily="34" charset="0"/>
                      </a:endParaRPr>
                    </a:p>
                  </a:txBody>
                  <a:tcPr marL="14288" marR="14288" marT="9525" marB="9525" anchor="b"/>
                </a:tc>
                <a:tc>
                  <a:txBody>
                    <a:bodyPr/>
                    <a:lstStyle/>
                    <a:p>
                      <a:pPr rtl="0" fontAlgn="b"/>
                      <a:endParaRPr lang="en-GB" sz="1100" b="0" dirty="0">
                        <a:effectLst/>
                        <a:latin typeface="Calibri" panose="020F0502020204030204" pitchFamily="34" charset="0"/>
                      </a:endParaRPr>
                    </a:p>
                  </a:txBody>
                  <a:tcPr marL="14288" marR="14288" marT="9525" marB="9525" anchor="b"/>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rgbClr val="FF0000"/>
                          </a:solidFill>
                          <a:effectLst/>
                          <a:latin typeface="Calibri" panose="020F0502020204030204" pitchFamily="34" charset="0"/>
                          <a:ea typeface="+mn-ea"/>
                          <a:cs typeface="+mn-cs"/>
                          <a:sym typeface="Arial"/>
                        </a:rPr>
                        <a:t>424552006</a:t>
                      </a:r>
                    </a:p>
                  </a:txBody>
                  <a:tcPr marL="14288" marR="14288" marT="9525" marB="9525" anchor="b"/>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rgbClr val="FF0000"/>
                          </a:solidFill>
                          <a:effectLst/>
                          <a:latin typeface="Calibri" panose="020F0502020204030204" pitchFamily="34" charset="0"/>
                          <a:ea typeface="+mn-ea"/>
                          <a:cs typeface="+mn-cs"/>
                          <a:sym typeface="Arial"/>
                        </a:rPr>
                        <a:t>Conventional release vaginal sponge (dose form)</a:t>
                      </a:r>
                    </a:p>
                  </a:txBody>
                  <a:tcPr marL="14288" marR="14288" marT="9525" marB="9525" anchor="b"/>
                </a:tc>
                <a:tc>
                  <a:txBody>
                    <a:bodyPr/>
                    <a:lstStyle/>
                    <a:p>
                      <a:pPr rtl="0" fontAlgn="b"/>
                      <a:endParaRPr lang="en-GB" sz="1100" b="0" dirty="0">
                        <a:effectLst/>
                        <a:latin typeface="Calibri" panose="020F0502020204030204" pitchFamily="34" charset="0"/>
                      </a:endParaRPr>
                    </a:p>
                  </a:txBody>
                  <a:tcPr marL="14288" marR="14288" marT="9525" marB="9525" anchor="b"/>
                </a:tc>
                <a:tc>
                  <a:txBody>
                    <a:bodyPr/>
                    <a:lstStyle/>
                    <a:p>
                      <a:pPr rtl="0" fontAlgn="b"/>
                      <a:r>
                        <a:rPr lang="en-GB" sz="1100" b="0" dirty="0">
                          <a:effectLst/>
                          <a:latin typeface="Calibri" panose="020F0502020204030204" pitchFamily="34" charset="0"/>
                        </a:rPr>
                        <a:t>S-CT: BDF = vaginal sponge; Admin method = Insert</a:t>
                      </a:r>
                      <a:br>
                        <a:rPr lang="en-GB" sz="1100" b="0" dirty="0">
                          <a:effectLst/>
                          <a:latin typeface="Calibri" panose="020F0502020204030204" pitchFamily="34" charset="0"/>
                        </a:rPr>
                      </a:br>
                      <a:endParaRPr lang="en-GB" sz="1100" b="0" dirty="0">
                        <a:effectLst/>
                        <a:latin typeface="Calibri" panose="020F0502020204030204" pitchFamily="34" charset="0"/>
                      </a:endParaRPr>
                    </a:p>
                  </a:txBody>
                  <a:tcPr marL="14288" marR="14288" marT="9525" marB="9525" anchor="b"/>
                </a:tc>
                <a:extLst>
                  <a:ext uri="{0D108BD9-81ED-4DB2-BD59-A6C34878D82A}">
                    <a16:rowId xmlns:a16="http://schemas.microsoft.com/office/drawing/2014/main" val="1348821201"/>
                  </a:ext>
                </a:extLst>
              </a:tr>
              <a:tr h="1027873">
                <a:tc>
                  <a:txBody>
                    <a:bodyPr/>
                    <a:lstStyle/>
                    <a:p>
                      <a:pPr algn="r" rtl="0" fontAlgn="b"/>
                      <a:r>
                        <a:rPr lang="en-GB" sz="1100" b="0" dirty="0">
                          <a:effectLst/>
                          <a:latin typeface="Calibri" panose="020F0502020204030204" pitchFamily="34" charset="0"/>
                        </a:rPr>
                        <a:t>12130000</a:t>
                      </a:r>
                    </a:p>
                  </a:txBody>
                  <a:tcPr marL="14288" marR="14288" marT="9525" marB="9525" anchor="b"/>
                </a:tc>
                <a:tc>
                  <a:txBody>
                    <a:bodyPr/>
                    <a:lstStyle/>
                    <a:p>
                      <a:pPr rtl="0" fontAlgn="b"/>
                      <a:r>
                        <a:rPr lang="en-GB" sz="1100" b="0" dirty="0">
                          <a:effectLst/>
                          <a:latin typeface="Calibri" panose="020F0502020204030204" pitchFamily="34" charset="0"/>
                        </a:rPr>
                        <a:t>Medicated thread</a:t>
                      </a:r>
                    </a:p>
                  </a:txBody>
                  <a:tcPr marL="14288" marR="14288" marT="9525" marB="9525" anchor="b"/>
                </a:tc>
                <a:tc>
                  <a:txBody>
                    <a:bodyPr/>
                    <a:lstStyle/>
                    <a:p>
                      <a:pPr rtl="0" fontAlgn="b"/>
                      <a:endParaRPr lang="en-GB" sz="1100" b="0" dirty="0">
                        <a:effectLst/>
                        <a:latin typeface="Calibri" panose="020F0502020204030204" pitchFamily="34" charset="0"/>
                      </a:endParaRPr>
                    </a:p>
                  </a:txBody>
                  <a:tcPr marL="14288" marR="14288" marT="9525" marB="9525" anchor="b"/>
                </a:tc>
                <a:tc>
                  <a:txBody>
                    <a:bodyPr/>
                    <a:lstStyle/>
                    <a:p>
                      <a:pPr rtl="0" fontAlgn="b"/>
                      <a:endParaRPr lang="en-GB" sz="1100" b="0" dirty="0">
                        <a:effectLst/>
                        <a:latin typeface="Calibri" panose="020F0502020204030204" pitchFamily="34" charset="0"/>
                      </a:endParaRPr>
                    </a:p>
                  </a:txBody>
                  <a:tcPr marL="14288" marR="14288" marT="9525" marB="9525" anchor="b"/>
                </a:tc>
                <a:tc>
                  <a:txBody>
                    <a:bodyPr/>
                    <a:lstStyle/>
                    <a:p>
                      <a:pPr rtl="0" fontAlgn="b"/>
                      <a:r>
                        <a:rPr lang="en-GB" sz="1100" b="0" dirty="0">
                          <a:effectLst/>
                          <a:latin typeface="Calibri" panose="020F0502020204030204" pitchFamily="34" charset="0"/>
                        </a:rPr>
                        <a:t>Solid preparation consisting of a biodegradable or non-degradable thread impregnated with active substance(s).</a:t>
                      </a:r>
                    </a:p>
                  </a:txBody>
                  <a:tcPr marL="14288" marR="14288" marT="9525" marB="9525" anchor="b"/>
                </a:tc>
                <a:tc>
                  <a:txBody>
                    <a:bodyPr/>
                    <a:lstStyle/>
                    <a:p>
                      <a:pPr rtl="0" fontAlgn="b"/>
                      <a:r>
                        <a:rPr lang="en-GB" sz="1100" b="0" dirty="0">
                          <a:effectLst/>
                          <a:latin typeface="Calibri" panose="020F0502020204030204" pitchFamily="34" charset="0"/>
                        </a:rPr>
                        <a:t>no "thread" BDF in S-CT</a:t>
                      </a:r>
                      <a:br>
                        <a:rPr lang="en-GB" sz="1100" b="0" dirty="0">
                          <a:effectLst/>
                          <a:latin typeface="Calibri" panose="020F0502020204030204" pitchFamily="34" charset="0"/>
                        </a:rPr>
                      </a:br>
                      <a:r>
                        <a:rPr lang="en-GB" sz="1100" b="0" dirty="0">
                          <a:effectLst/>
                          <a:latin typeface="Calibri" panose="020F0502020204030204" pitchFamily="34" charset="0"/>
                        </a:rPr>
                        <a:t>EDQM BDF = impregnated material</a:t>
                      </a:r>
                      <a:br>
                        <a:rPr lang="en-GB" sz="1100" b="0" dirty="0">
                          <a:effectLst/>
                          <a:latin typeface="Calibri" panose="020F0502020204030204" pitchFamily="34" charset="0"/>
                        </a:rPr>
                      </a:br>
                      <a:r>
                        <a:rPr lang="en-GB" sz="1100" b="0" dirty="0">
                          <a:effectLst/>
                          <a:latin typeface="Calibri" panose="020F0502020204030204" pitchFamily="34" charset="0"/>
                        </a:rPr>
                        <a:t>Admin method = not specified</a:t>
                      </a:r>
                      <a:br>
                        <a:rPr lang="en-GB" sz="1100" b="0" dirty="0">
                          <a:effectLst/>
                          <a:latin typeface="Calibri" panose="020F0502020204030204" pitchFamily="34" charset="0"/>
                        </a:rPr>
                      </a:br>
                      <a:r>
                        <a:rPr lang="en-GB" sz="1100" b="0" dirty="0">
                          <a:effectLst/>
                          <a:latin typeface="Calibri" panose="020F0502020204030204" pitchFamily="34" charset="0"/>
                        </a:rPr>
                        <a:t>Intended site = Unknown</a:t>
                      </a:r>
                      <a:br>
                        <a:rPr lang="en-GB" sz="1100" b="0" dirty="0">
                          <a:effectLst/>
                          <a:latin typeface="Calibri" panose="020F0502020204030204" pitchFamily="34" charset="0"/>
                        </a:rPr>
                      </a:br>
                      <a:r>
                        <a:rPr lang="en-GB" sz="1100" b="0" dirty="0">
                          <a:effectLst/>
                          <a:latin typeface="Calibri" panose="020F0502020204030204" pitchFamily="34" charset="0"/>
                        </a:rPr>
                        <a:t>Release = Conventional</a:t>
                      </a:r>
                      <a:br>
                        <a:rPr lang="en-GB" sz="1100" b="0" dirty="0">
                          <a:effectLst/>
                          <a:latin typeface="Calibri" panose="020F0502020204030204" pitchFamily="34" charset="0"/>
                        </a:rPr>
                      </a:br>
                      <a:r>
                        <a:rPr lang="en-GB" sz="1100" b="0" dirty="0">
                          <a:effectLst/>
                          <a:latin typeface="Calibri" panose="020F0502020204030204" pitchFamily="34" charset="0"/>
                        </a:rPr>
                        <a:t>No transform</a:t>
                      </a:r>
                    </a:p>
                  </a:txBody>
                  <a:tcPr marL="14288" marR="14288" marT="9525" marB="9525" anchor="b"/>
                </a:tc>
                <a:extLst>
                  <a:ext uri="{0D108BD9-81ED-4DB2-BD59-A6C34878D82A}">
                    <a16:rowId xmlns:a16="http://schemas.microsoft.com/office/drawing/2014/main" val="1754037798"/>
                  </a:ext>
                </a:extLst>
              </a:tr>
            </a:tbl>
          </a:graphicData>
        </a:graphic>
      </p:graphicFrame>
      <p:sp>
        <p:nvSpPr>
          <p:cNvPr id="9" name="TextBox 8">
            <a:extLst>
              <a:ext uri="{FF2B5EF4-FFF2-40B4-BE49-F238E27FC236}">
                <a16:creationId xmlns:a16="http://schemas.microsoft.com/office/drawing/2014/main" id="{D6F3E835-6BD7-4A51-A5DD-E8E29E8806DB}"/>
              </a:ext>
            </a:extLst>
          </p:cNvPr>
          <p:cNvSpPr txBox="1"/>
          <p:nvPr/>
        </p:nvSpPr>
        <p:spPr>
          <a:xfrm>
            <a:off x="306333" y="4381848"/>
            <a:ext cx="8697967" cy="646331"/>
          </a:xfrm>
          <a:prstGeom prst="rect">
            <a:avLst/>
          </a:prstGeom>
          <a:noFill/>
        </p:spPr>
        <p:txBody>
          <a:bodyPr wrap="square" rtlCol="0">
            <a:spAutoFit/>
          </a:bodyPr>
          <a:lstStyle/>
          <a:p>
            <a:r>
              <a:rPr lang="en-GB" sz="1200" dirty="0"/>
              <a:t>No “thread” products that I can find….as medicines….One dental product for taking impressions - https://gingi-pak.com/product/z-twist-weave/</a:t>
            </a:r>
          </a:p>
          <a:p>
            <a:r>
              <a:rPr lang="en-GB" sz="1200" dirty="0"/>
              <a:t>Ophthalmic sponge, contraceptive sponge = physical object; No “sponge” CDs in SNOMED CT; accept the 1..* map</a:t>
            </a:r>
          </a:p>
        </p:txBody>
      </p:sp>
    </p:spTree>
    <p:extLst>
      <p:ext uri="{BB962C8B-B14F-4D97-AF65-F5344CB8AC3E}">
        <p14:creationId xmlns:p14="http://schemas.microsoft.com/office/powerpoint/2010/main" val="2912388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E717-88EB-4B7C-A348-0D203F03294D}"/>
              </a:ext>
            </a:extLst>
          </p:cNvPr>
          <p:cNvSpPr>
            <a:spLocks noGrp="1"/>
          </p:cNvSpPr>
          <p:nvPr>
            <p:ph type="title"/>
          </p:nvPr>
        </p:nvSpPr>
        <p:spPr>
          <a:xfrm>
            <a:off x="408644" y="122590"/>
            <a:ext cx="7886700" cy="750559"/>
          </a:xfrm>
        </p:spPr>
        <p:txBody>
          <a:bodyPr/>
          <a:lstStyle/>
          <a:p>
            <a:r>
              <a:rPr lang="en-GB" sz="2800" b="1" dirty="0">
                <a:solidFill>
                  <a:schemeClr val="dk2"/>
                </a:solidFill>
              </a:rPr>
              <a:t>EDQM implant concepts (1):</a:t>
            </a:r>
          </a:p>
        </p:txBody>
      </p:sp>
      <p:graphicFrame>
        <p:nvGraphicFramePr>
          <p:cNvPr id="4" name="Table 4">
            <a:extLst>
              <a:ext uri="{FF2B5EF4-FFF2-40B4-BE49-F238E27FC236}">
                <a16:creationId xmlns:a16="http://schemas.microsoft.com/office/drawing/2014/main" id="{98C1515E-EEBC-4829-A2DB-E8452444D0D5}"/>
              </a:ext>
            </a:extLst>
          </p:cNvPr>
          <p:cNvGraphicFramePr>
            <a:graphicFrameLocks noGrp="1"/>
          </p:cNvGraphicFramePr>
          <p:nvPr>
            <p:extLst>
              <p:ext uri="{D42A27DB-BD31-4B8C-83A1-F6EECF244321}">
                <p14:modId xmlns:p14="http://schemas.microsoft.com/office/powerpoint/2010/main" val="2681156779"/>
              </p:ext>
            </p:extLst>
          </p:nvPr>
        </p:nvGraphicFramePr>
        <p:xfrm>
          <a:off x="123753" y="821632"/>
          <a:ext cx="8937742" cy="3774440"/>
        </p:xfrm>
        <a:graphic>
          <a:graphicData uri="http://schemas.openxmlformats.org/drawingml/2006/table">
            <a:tbl>
              <a:tblPr bandRow="1">
                <a:tableStyleId>{8A107856-5554-42FB-B03E-39F5DBC370BA}</a:tableStyleId>
              </a:tblPr>
              <a:tblGrid>
                <a:gridCol w="694394">
                  <a:extLst>
                    <a:ext uri="{9D8B030D-6E8A-4147-A177-3AD203B41FA5}">
                      <a16:colId xmlns:a16="http://schemas.microsoft.com/office/drawing/2014/main" val="2305505714"/>
                    </a:ext>
                  </a:extLst>
                </a:gridCol>
                <a:gridCol w="838773">
                  <a:extLst>
                    <a:ext uri="{9D8B030D-6E8A-4147-A177-3AD203B41FA5}">
                      <a16:colId xmlns:a16="http://schemas.microsoft.com/office/drawing/2014/main" val="1330791992"/>
                    </a:ext>
                  </a:extLst>
                </a:gridCol>
                <a:gridCol w="5494987">
                  <a:extLst>
                    <a:ext uri="{9D8B030D-6E8A-4147-A177-3AD203B41FA5}">
                      <a16:colId xmlns:a16="http://schemas.microsoft.com/office/drawing/2014/main" val="3498487307"/>
                    </a:ext>
                  </a:extLst>
                </a:gridCol>
                <a:gridCol w="1909588">
                  <a:extLst>
                    <a:ext uri="{9D8B030D-6E8A-4147-A177-3AD203B41FA5}">
                      <a16:colId xmlns:a16="http://schemas.microsoft.com/office/drawing/2014/main" val="3516782355"/>
                    </a:ext>
                  </a:extLst>
                </a:gridCol>
              </a:tblGrid>
              <a:tr h="370840">
                <a:tc>
                  <a:txBody>
                    <a:bodyPr/>
                    <a:lstStyle/>
                    <a:p>
                      <a:pPr rtl="0" fontAlgn="b"/>
                      <a:r>
                        <a:rPr lang="en-GB" sz="1000" b="1" dirty="0">
                          <a:effectLst/>
                        </a:rPr>
                        <a:t>EDQM ID</a:t>
                      </a:r>
                    </a:p>
                  </a:txBody>
                  <a:tcPr marL="28575" marR="28575" marT="19050" marB="19050" anchor="b"/>
                </a:tc>
                <a:tc>
                  <a:txBody>
                    <a:bodyPr/>
                    <a:lstStyle/>
                    <a:p>
                      <a:pPr rtl="0" fontAlgn="b"/>
                      <a:r>
                        <a:rPr lang="en-GB" sz="1000" b="1" dirty="0">
                          <a:effectLst/>
                        </a:rPr>
                        <a:t>EDQM Term</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definition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Comments from mappers</a:t>
                      </a:r>
                    </a:p>
                  </a:txBody>
                  <a:tcPr anchor="b"/>
                </a:tc>
                <a:extLst>
                  <a:ext uri="{0D108BD9-81ED-4DB2-BD59-A6C34878D82A}">
                    <a16:rowId xmlns:a16="http://schemas.microsoft.com/office/drawing/2014/main" val="1568697382"/>
                  </a:ext>
                </a:extLst>
              </a:tr>
              <a:tr h="370840">
                <a:tc>
                  <a:txBody>
                    <a:bodyPr/>
                    <a:lstStyle/>
                    <a:p>
                      <a:pPr algn="l" rtl="0" fontAlgn="b"/>
                      <a:r>
                        <a:rPr lang="en-GB" sz="1000" b="0" dirty="0">
                          <a:effectLst/>
                        </a:rPr>
                        <a:t>11303500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suspension</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Liquid sterile preparation consisting of a suspension intended for implantation in the body; the active substance(s) are released over an extended period of time to obtain a local or systemic effect</a:t>
                      </a:r>
                    </a:p>
                  </a:txBody>
                  <a:tcPr marL="28575" marR="28575" marT="19050" marB="19050" anchor="b"/>
                </a:tc>
                <a:tc>
                  <a:txBody>
                    <a:bodyPr/>
                    <a:lstStyle/>
                    <a:p>
                      <a:pPr rtl="0" fontAlgn="b"/>
                      <a:r>
                        <a:rPr lang="en-GB" sz="1000" b="0" dirty="0" err="1">
                          <a:effectLst/>
                          <a:latin typeface="Calibri" panose="020F0502020204030204" pitchFamily="34" charset="0"/>
                        </a:rPr>
                        <a:t>edqm</a:t>
                      </a:r>
                      <a:r>
                        <a:rPr lang="en-GB" sz="1000" b="0" dirty="0">
                          <a:effectLst/>
                          <a:latin typeface="Calibri" panose="020F0502020204030204" pitchFamily="34" charset="0"/>
                        </a:rPr>
                        <a:t>: implant SOM = liquid</a:t>
                      </a:r>
                      <a:br>
                        <a:rPr lang="en-GB" sz="1000" b="0" dirty="0">
                          <a:effectLst/>
                          <a:latin typeface="Calibri" panose="020F0502020204030204" pitchFamily="34" charset="0"/>
                        </a:rPr>
                      </a:br>
                      <a:r>
                        <a:rPr lang="en-GB" sz="1000" b="0" dirty="0" err="1">
                          <a:effectLst/>
                          <a:latin typeface="Calibri" panose="020F0502020204030204" pitchFamily="34" charset="0"/>
                        </a:rPr>
                        <a:t>sct</a:t>
                      </a:r>
                      <a:r>
                        <a:rPr lang="en-GB" sz="1000" b="0" dirty="0">
                          <a:effectLst/>
                          <a:latin typeface="Calibri" panose="020F0502020204030204" pitchFamily="34" charset="0"/>
                        </a:rPr>
                        <a:t>: implant SOM = solid</a:t>
                      </a:r>
                    </a:p>
                  </a:txBody>
                  <a:tcPr marL="28575" marR="28575" marT="19050" marB="19050" anchor="b"/>
                </a:tc>
                <a:extLst>
                  <a:ext uri="{0D108BD9-81ED-4DB2-BD59-A6C34878D82A}">
                    <a16:rowId xmlns:a16="http://schemas.microsoft.com/office/drawing/2014/main" val="1586216489"/>
                  </a:ext>
                </a:extLst>
              </a:tr>
              <a:tr h="370840">
                <a:tc>
                  <a:txBody>
                    <a:bodyPr/>
                    <a:lstStyle/>
                    <a:p>
                      <a:pPr algn="l" rtl="0" fontAlgn="b"/>
                      <a:r>
                        <a:rPr lang="en-GB" sz="1000" b="0" dirty="0">
                          <a:effectLst/>
                        </a:rPr>
                        <a:t>11302000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tablet</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prepared by compression of a solid active substance as such or of a formulation thereof into an implant of a size and shape suitable for implantation, usually subcutaneously. Each implantation tablet is presented in a sterile container. Implantation tablets are intended for release over an extended period of time in order to obtain local or systemic effect</a:t>
                      </a:r>
                    </a:p>
                  </a:txBody>
                  <a:tcPr marL="28575" marR="28575" marT="19050" marB="19050" anchor="b"/>
                </a:tc>
                <a:tc>
                  <a:txBody>
                    <a:bodyPr/>
                    <a:lstStyle/>
                    <a:p>
                      <a:pPr rtl="0" fontAlgn="b"/>
                      <a:r>
                        <a:rPr lang="en-GB" sz="1000" b="0">
                          <a:effectLst/>
                          <a:latin typeface="Calibri" panose="020F0502020204030204" pitchFamily="34" charset="0"/>
                        </a:rPr>
                        <a:t>no real product in our MPD</a:t>
                      </a:r>
                    </a:p>
                  </a:txBody>
                  <a:tcPr marL="28575" marR="28575" marT="19050" marB="19050" anchor="b"/>
                </a:tc>
                <a:extLst>
                  <a:ext uri="{0D108BD9-81ED-4DB2-BD59-A6C34878D82A}">
                    <a16:rowId xmlns:a16="http://schemas.microsoft.com/office/drawing/2014/main" val="1754037798"/>
                  </a:ext>
                </a:extLst>
              </a:tr>
              <a:tr h="370840">
                <a:tc>
                  <a:txBody>
                    <a:bodyPr/>
                    <a:lstStyle/>
                    <a:p>
                      <a:pPr algn="l" rtl="0" fontAlgn="b"/>
                      <a:r>
                        <a:rPr lang="en-GB" sz="1000" b="0">
                          <a:effectLst/>
                        </a:rPr>
                        <a:t>11301000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of a size and shape suitable for implantation. It may be prepared by moulding or other means other than compression. Each implant is presented in a sterile container that may be provided with an administration device. Implants are intended for release over an extended period of time in order to obtain local or systemic effect. 'Implantation tablet', 'Implantation chain' and 'Implantation matrix' are excluded</a:t>
                      </a:r>
                    </a:p>
                  </a:txBody>
                  <a:tcPr marL="28575" marR="28575" marT="19050" marB="19050" anchor="b"/>
                </a:tc>
                <a:tc>
                  <a:txBody>
                    <a:bodyPr/>
                    <a:lstStyle/>
                    <a:p>
                      <a:pPr rtl="0" fontAlgn="b"/>
                      <a:r>
                        <a:rPr lang="en-GB" sz="1000" b="0">
                          <a:effectLst/>
                          <a:latin typeface="Calibri" panose="020F0502020204030204" pitchFamily="34" charset="0"/>
                        </a:rPr>
                        <a:t>sct: 385286003 |Implant (basic dose form)| ; one real product, doscoid form for intracavitary implantation</a:t>
                      </a:r>
                    </a:p>
                  </a:txBody>
                  <a:tcPr marL="28575" marR="28575" marT="19050" marB="19050" anchor="b"/>
                </a:tc>
                <a:extLst>
                  <a:ext uri="{0D108BD9-81ED-4DB2-BD59-A6C34878D82A}">
                    <a16:rowId xmlns:a16="http://schemas.microsoft.com/office/drawing/2014/main" val="48707403"/>
                  </a:ext>
                </a:extLst>
              </a:tr>
              <a:tr h="370840">
                <a:tc>
                  <a:txBody>
                    <a:bodyPr/>
                    <a:lstStyle/>
                    <a:p>
                      <a:pPr algn="l" rtl="0" fontAlgn="b"/>
                      <a:r>
                        <a:rPr lang="en-GB" sz="1000" b="0">
                          <a:effectLst/>
                        </a:rPr>
                        <a:t>11303000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chain</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consisting of small spheres mounted on a non-degradable thread to form a chain that allows withdrawal of the remainder of the chain after a certain period of action. Each implantation chain is presented in a sterile container. The implantation chain is intended for release over an extended period of time in order to obtain local or systemic </a:t>
                      </a:r>
                      <a:r>
                        <a:rPr lang="en-GB" sz="900" dirty="0" err="1">
                          <a:effectLst/>
                        </a:rPr>
                        <a:t>effec</a:t>
                      </a:r>
                      <a:endParaRPr lang="en-GB" sz="900" dirty="0">
                        <a:effectLst/>
                      </a:endParaRPr>
                    </a:p>
                  </a:txBody>
                  <a:tcPr marL="28575" marR="28575" marT="19050" marB="19050" anchor="b"/>
                </a:tc>
                <a:tc>
                  <a:txBody>
                    <a:bodyPr/>
                    <a:lstStyle/>
                    <a:p>
                      <a:pPr rtl="0" fontAlgn="b"/>
                      <a:r>
                        <a:rPr lang="en-GB" sz="1000" b="0">
                          <a:effectLst/>
                          <a:latin typeface="Calibri" panose="020F0502020204030204" pitchFamily="34" charset="0"/>
                        </a:rPr>
                        <a:t>no real product in our MPD</a:t>
                      </a:r>
                    </a:p>
                  </a:txBody>
                  <a:tcPr marL="28575" marR="28575" marT="19050" marB="19050" anchor="b"/>
                </a:tc>
                <a:extLst>
                  <a:ext uri="{0D108BD9-81ED-4DB2-BD59-A6C34878D82A}">
                    <a16:rowId xmlns:a16="http://schemas.microsoft.com/office/drawing/2014/main" val="1530567627"/>
                  </a:ext>
                </a:extLst>
              </a:tr>
              <a:tr h="370840">
                <a:tc>
                  <a:txBody>
                    <a:bodyPr/>
                    <a:lstStyle/>
                    <a:p>
                      <a:pPr algn="l" rtl="0" fontAlgn="b"/>
                      <a:r>
                        <a:rPr lang="en-GB" sz="1000" b="0">
                          <a:effectLst/>
                        </a:rPr>
                        <a:t>11303300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matrix</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a:effectLst/>
                        </a:rPr>
                        <a:t>Solid sterile preparation consisting of a usually pliable, absorbent piece of material (e.g. collagen), usually impregnated with a liquid preparation, intended for implantation in the body. The material may be cut into smaller pieces before implantation, and may be shaped around a tissue (e.g. a bone) or inserted into a medical device that is then implanted. Implantation matrices are intended for release over an extended period of time, usually in order to obtain a local effect. Usually the matrix disappears with time. When the product is packaged as a separate matrix, powder and solvent (or matrix and solution), which are used to prepare the implantation matrix immediately before use, the appropriate combined term should be used; see for example ‘Powder, solvent and matrix for implantation matrix’.</a:t>
                      </a:r>
                    </a:p>
                  </a:txBody>
                  <a:tcPr marL="28575" marR="28575" marT="19050" marB="19050" anchor="b"/>
                </a:tc>
                <a:tc>
                  <a:txBody>
                    <a:bodyPr/>
                    <a:lstStyle/>
                    <a:p>
                      <a:pPr rtl="0" fontAlgn="b"/>
                      <a:r>
                        <a:rPr lang="en-GB" sz="1000" b="0" dirty="0">
                          <a:effectLst/>
                          <a:latin typeface="Calibri" panose="020F0502020204030204" pitchFamily="34" charset="0"/>
                        </a:rPr>
                        <a:t>no real product in our MPD</a:t>
                      </a:r>
                    </a:p>
                  </a:txBody>
                  <a:tcPr marL="28575" marR="28575" marT="19050" marB="19050" anchor="b"/>
                </a:tc>
                <a:extLst>
                  <a:ext uri="{0D108BD9-81ED-4DB2-BD59-A6C34878D82A}">
                    <a16:rowId xmlns:a16="http://schemas.microsoft.com/office/drawing/2014/main" val="1347721098"/>
                  </a:ext>
                </a:extLst>
              </a:tr>
            </a:tbl>
          </a:graphicData>
        </a:graphic>
      </p:graphicFrame>
    </p:spTree>
    <p:extLst>
      <p:ext uri="{BB962C8B-B14F-4D97-AF65-F5344CB8AC3E}">
        <p14:creationId xmlns:p14="http://schemas.microsoft.com/office/powerpoint/2010/main" val="20264297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E717-88EB-4B7C-A348-0D203F03294D}"/>
              </a:ext>
            </a:extLst>
          </p:cNvPr>
          <p:cNvSpPr>
            <a:spLocks noGrp="1"/>
          </p:cNvSpPr>
          <p:nvPr>
            <p:ph type="title"/>
          </p:nvPr>
        </p:nvSpPr>
        <p:spPr>
          <a:xfrm>
            <a:off x="408644" y="122590"/>
            <a:ext cx="7886700" cy="750559"/>
          </a:xfrm>
        </p:spPr>
        <p:txBody>
          <a:bodyPr/>
          <a:lstStyle/>
          <a:p>
            <a:r>
              <a:rPr lang="en-GB" sz="2800" b="1" dirty="0">
                <a:solidFill>
                  <a:schemeClr val="dk2"/>
                </a:solidFill>
              </a:rPr>
              <a:t>EDQM implant concepts (2):</a:t>
            </a:r>
          </a:p>
        </p:txBody>
      </p:sp>
      <p:graphicFrame>
        <p:nvGraphicFramePr>
          <p:cNvPr id="4" name="Table 4">
            <a:extLst>
              <a:ext uri="{FF2B5EF4-FFF2-40B4-BE49-F238E27FC236}">
                <a16:creationId xmlns:a16="http://schemas.microsoft.com/office/drawing/2014/main" id="{98C1515E-EEBC-4829-A2DB-E8452444D0D5}"/>
              </a:ext>
            </a:extLst>
          </p:cNvPr>
          <p:cNvGraphicFramePr>
            <a:graphicFrameLocks noGrp="1"/>
          </p:cNvGraphicFramePr>
          <p:nvPr>
            <p:extLst>
              <p:ext uri="{D42A27DB-BD31-4B8C-83A1-F6EECF244321}">
                <p14:modId xmlns:p14="http://schemas.microsoft.com/office/powerpoint/2010/main" val="2598557667"/>
              </p:ext>
            </p:extLst>
          </p:nvPr>
        </p:nvGraphicFramePr>
        <p:xfrm>
          <a:off x="123753" y="821632"/>
          <a:ext cx="8937742" cy="3456940"/>
        </p:xfrm>
        <a:graphic>
          <a:graphicData uri="http://schemas.openxmlformats.org/drawingml/2006/table">
            <a:tbl>
              <a:tblPr bandRow="1">
                <a:tableStyleId>{8A107856-5554-42FB-B03E-39F5DBC370BA}</a:tableStyleId>
              </a:tblPr>
              <a:tblGrid>
                <a:gridCol w="694394">
                  <a:extLst>
                    <a:ext uri="{9D8B030D-6E8A-4147-A177-3AD203B41FA5}">
                      <a16:colId xmlns:a16="http://schemas.microsoft.com/office/drawing/2014/main" val="2305505714"/>
                    </a:ext>
                  </a:extLst>
                </a:gridCol>
                <a:gridCol w="838773">
                  <a:extLst>
                    <a:ext uri="{9D8B030D-6E8A-4147-A177-3AD203B41FA5}">
                      <a16:colId xmlns:a16="http://schemas.microsoft.com/office/drawing/2014/main" val="1330791992"/>
                    </a:ext>
                  </a:extLst>
                </a:gridCol>
                <a:gridCol w="5494987">
                  <a:extLst>
                    <a:ext uri="{9D8B030D-6E8A-4147-A177-3AD203B41FA5}">
                      <a16:colId xmlns:a16="http://schemas.microsoft.com/office/drawing/2014/main" val="3498487307"/>
                    </a:ext>
                  </a:extLst>
                </a:gridCol>
                <a:gridCol w="1909588">
                  <a:extLst>
                    <a:ext uri="{9D8B030D-6E8A-4147-A177-3AD203B41FA5}">
                      <a16:colId xmlns:a16="http://schemas.microsoft.com/office/drawing/2014/main" val="3516782355"/>
                    </a:ext>
                  </a:extLst>
                </a:gridCol>
              </a:tblGrid>
              <a:tr h="370840">
                <a:tc>
                  <a:txBody>
                    <a:bodyPr/>
                    <a:lstStyle/>
                    <a:p>
                      <a:pPr rtl="0" fontAlgn="b"/>
                      <a:r>
                        <a:rPr lang="en-GB" sz="1000" b="1" dirty="0">
                          <a:effectLst/>
                        </a:rPr>
                        <a:t>EDQM ID</a:t>
                      </a:r>
                    </a:p>
                  </a:txBody>
                  <a:tcPr marL="28575" marR="28575" marT="19050" marB="19050" anchor="b"/>
                </a:tc>
                <a:tc>
                  <a:txBody>
                    <a:bodyPr/>
                    <a:lstStyle/>
                    <a:p>
                      <a:pPr rtl="0" fontAlgn="b"/>
                      <a:r>
                        <a:rPr lang="en-GB" sz="1000" b="1" dirty="0">
                          <a:effectLst/>
                        </a:rPr>
                        <a:t>EDQM Term</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definition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Comments from mappers</a:t>
                      </a:r>
                    </a:p>
                  </a:txBody>
                  <a:tcPr anchor="b"/>
                </a:tc>
                <a:extLst>
                  <a:ext uri="{0D108BD9-81ED-4DB2-BD59-A6C34878D82A}">
                    <a16:rowId xmlns:a16="http://schemas.microsoft.com/office/drawing/2014/main" val="1568697382"/>
                  </a:ext>
                </a:extLst>
              </a:tr>
              <a:tr h="370840">
                <a:tc>
                  <a:txBody>
                    <a:bodyPr/>
                    <a:lstStyle/>
                    <a:p>
                      <a:pPr algn="l" rtl="0" fontAlgn="b"/>
                      <a:r>
                        <a:rPr lang="en-GB" sz="1000" b="0" dirty="0">
                          <a:effectLst/>
                        </a:rPr>
                        <a:t>13018000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dirty="0">
                          <a:effectLst/>
                        </a:rPr>
                        <a:t>Matrix for implantation matrix</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a:effectLst/>
                        </a:rPr>
                        <a:t>Solid sterile preparation consisting of a usually pliable, absorbent piece of material (e.g. collagen) intended to be used in the preparation of an implantation matrix.</a:t>
                      </a:r>
                    </a:p>
                  </a:txBody>
                  <a:tcPr marL="28575" marR="28575" marT="19050" marB="19050" anchor="b"/>
                </a:tc>
                <a:tc>
                  <a:txBody>
                    <a:bodyPr/>
                    <a:lstStyle/>
                    <a:p>
                      <a:pPr algn="l"/>
                      <a:endParaRPr lang="en-GB" dirty="0"/>
                    </a:p>
                  </a:txBody>
                  <a:tcPr/>
                </a:tc>
                <a:extLst>
                  <a:ext uri="{0D108BD9-81ED-4DB2-BD59-A6C34878D82A}">
                    <a16:rowId xmlns:a16="http://schemas.microsoft.com/office/drawing/2014/main" val="2140855237"/>
                  </a:ext>
                </a:extLst>
              </a:tr>
              <a:tr h="370840">
                <a:tc>
                  <a:txBody>
                    <a:bodyPr/>
                    <a:lstStyle/>
                    <a:p>
                      <a:pPr algn="l" rtl="0" fontAlgn="b"/>
                      <a:r>
                        <a:rPr lang="en-GB" sz="1000" b="0">
                          <a:effectLst/>
                        </a:rPr>
                        <a:t>50049500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Powder for implantation suspension</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a:effectLst/>
                        </a:rPr>
                        <a:t>Solid sterile preparation consisting of one or more powders, including freeze-dried powders, intended to be dispersed in the specified liquid to obtain an implantation suspension</a:t>
                      </a:r>
                    </a:p>
                  </a:txBody>
                  <a:tcPr marL="28575" marR="28575" marT="19050" marB="19050" anchor="b"/>
                </a:tc>
                <a:tc>
                  <a:txBody>
                    <a:bodyPr/>
                    <a:lstStyle/>
                    <a:p>
                      <a:pPr algn="l"/>
                      <a:endParaRPr lang="en-GB" dirty="0"/>
                    </a:p>
                  </a:txBody>
                  <a:tcPr/>
                </a:tc>
                <a:extLst>
                  <a:ext uri="{0D108BD9-81ED-4DB2-BD59-A6C34878D82A}">
                    <a16:rowId xmlns:a16="http://schemas.microsoft.com/office/drawing/2014/main" val="909468105"/>
                  </a:ext>
                </a:extLst>
              </a:tr>
              <a:tr h="370840">
                <a:tc>
                  <a:txBody>
                    <a:bodyPr/>
                    <a:lstStyle/>
                    <a:p>
                      <a:pPr algn="l" rtl="0" fontAlgn="b"/>
                      <a:r>
                        <a:rPr lang="en-GB" sz="1000" b="0">
                          <a:effectLst/>
                        </a:rPr>
                        <a:t>13027000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Powder for implantation matrix</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a:effectLst/>
                        </a:rPr>
                        <a:t>Solid sterile preparation consisting of one or more powders, including freeze-dried powders, intended to be used in the preparation of an implantation matrix, e.g. by dissolving in the specified liquid to prepare the solution used to impregnate the matrix</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Calibri" panose="020F0502020204030204" pitchFamily="34" charset="0"/>
                          <a:ea typeface="+mn-ea"/>
                          <a:cs typeface="+mn-cs"/>
                          <a:sym typeface="Arial"/>
                        </a:rPr>
                        <a:t>SCT focuses on where the implant "goes" (intralesional, </a:t>
                      </a:r>
                      <a:r>
                        <a:rPr lang="en-GB" sz="1000" b="0" i="0" u="none" strike="noStrike" cap="none" dirty="0" err="1">
                          <a:solidFill>
                            <a:schemeClr val="dk1"/>
                          </a:solidFill>
                          <a:effectLst/>
                          <a:latin typeface="Calibri" panose="020F0502020204030204" pitchFamily="34" charset="0"/>
                          <a:ea typeface="+mn-ea"/>
                          <a:cs typeface="+mn-cs"/>
                          <a:sym typeface="Arial"/>
                        </a:rPr>
                        <a:t>subcutan</a:t>
                      </a:r>
                      <a:r>
                        <a:rPr lang="en-GB" sz="1000" b="0" i="0" u="none" strike="noStrike" cap="none" dirty="0">
                          <a:solidFill>
                            <a:schemeClr val="dk1"/>
                          </a:solidFill>
                          <a:effectLst/>
                          <a:latin typeface="Calibri" panose="020F0502020204030204" pitchFamily="34" charset="0"/>
                          <a:ea typeface="+mn-ea"/>
                          <a:cs typeface="+mn-cs"/>
                          <a:sym typeface="Arial"/>
                        </a:rPr>
                        <a:t>). EDQM focuses on what the implant is (implant, matrix, tablet, chain, paste etc)</a:t>
                      </a:r>
                    </a:p>
                  </a:txBody>
                  <a:tcPr marL="28575" marR="28575" marT="19050" marB="19050" anchor="b"/>
                </a:tc>
                <a:extLst>
                  <a:ext uri="{0D108BD9-81ED-4DB2-BD59-A6C34878D82A}">
                    <a16:rowId xmlns:a16="http://schemas.microsoft.com/office/drawing/2014/main" val="1728853352"/>
                  </a:ext>
                </a:extLst>
              </a:tr>
              <a:tr h="370840">
                <a:tc>
                  <a:txBody>
                    <a:bodyPr/>
                    <a:lstStyle/>
                    <a:p>
                      <a:pPr algn="l" rtl="0" fontAlgn="b"/>
                      <a:r>
                        <a:rPr lang="en-GB" sz="1000" b="0" dirty="0">
                          <a:effectLst/>
                        </a:rPr>
                        <a:t>13028000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dirty="0">
                          <a:effectLst/>
                        </a:rPr>
                        <a:t>Powder for implantation paste</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a:effectLst/>
                        </a:rPr>
                        <a:t>Solid sterile preparation consisting of one or more powders intended to be mixed with the specified liquid or paste to obtain an implantation paste</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endParaRPr lang="en-GB" sz="1000" b="0" i="0" u="none" strike="noStrike" cap="none" dirty="0">
                        <a:solidFill>
                          <a:schemeClr val="dk1"/>
                        </a:solidFill>
                        <a:effectLst/>
                        <a:latin typeface="Calibri" panose="020F0502020204030204" pitchFamily="34" charset="0"/>
                        <a:ea typeface="+mn-ea"/>
                        <a:cs typeface="+mn-cs"/>
                        <a:sym typeface="Arial"/>
                      </a:endParaRPr>
                    </a:p>
                  </a:txBody>
                  <a:tcPr marL="28575" marR="28575" marT="19050" marB="19050" anchor="b"/>
                </a:tc>
                <a:extLst>
                  <a:ext uri="{0D108BD9-81ED-4DB2-BD59-A6C34878D82A}">
                    <a16:rowId xmlns:a16="http://schemas.microsoft.com/office/drawing/2014/main" val="3476014299"/>
                  </a:ext>
                </a:extLst>
              </a:tr>
              <a:tr h="370840">
                <a:tc>
                  <a:txBody>
                    <a:bodyPr/>
                    <a:lstStyle/>
                    <a:p>
                      <a:pPr algn="l" rtl="0" fontAlgn="b"/>
                      <a:r>
                        <a:rPr lang="en-GB" sz="1000" b="0">
                          <a:effectLst/>
                        </a:rPr>
                        <a:t>13043000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paste</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Semi-solid sterile preparation containing large proportions of solids finely dispersed in the basis, intended to be implanted in the body for release of the active substance(s) over an extended period of time, usually to obtain a systemic effect</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Calibri" panose="020F0502020204030204" pitchFamily="34" charset="0"/>
                          <a:ea typeface="+mn-ea"/>
                          <a:cs typeface="+mn-cs"/>
                          <a:sym typeface="Arial"/>
                        </a:rPr>
                        <a:t>no parenteral paste, nor implant associated AM, some BDF implant with</a:t>
                      </a:r>
                      <a:br>
                        <a:rPr lang="en-GB" sz="1000" b="0" i="0" u="none" strike="noStrike" cap="none" dirty="0">
                          <a:solidFill>
                            <a:schemeClr val="dk1"/>
                          </a:solidFill>
                          <a:effectLst/>
                          <a:latin typeface="Calibri" panose="020F0502020204030204" pitchFamily="34" charset="0"/>
                          <a:ea typeface="+mn-ea"/>
                          <a:cs typeface="+mn-cs"/>
                          <a:sym typeface="Arial"/>
                        </a:rPr>
                      </a:br>
                      <a:r>
                        <a:rPr lang="en-GB" sz="1000" b="0" i="0" u="none" strike="noStrike" cap="none" dirty="0">
                          <a:solidFill>
                            <a:schemeClr val="dk1"/>
                          </a:solidFill>
                          <a:effectLst/>
                          <a:latin typeface="Calibri" panose="020F0502020204030204" pitchFamily="34" charset="0"/>
                          <a:ea typeface="+mn-ea"/>
                          <a:cs typeface="+mn-cs"/>
                          <a:sym typeface="Arial"/>
                        </a:rPr>
                        <a:t>IS </a:t>
                      </a:r>
                      <a:r>
                        <a:rPr lang="en-GB" sz="1000" b="0" i="0" u="none" strike="noStrike" cap="none" dirty="0" err="1">
                          <a:solidFill>
                            <a:schemeClr val="dk1"/>
                          </a:solidFill>
                          <a:effectLst/>
                          <a:latin typeface="Calibri" panose="020F0502020204030204" pitchFamily="34" charset="0"/>
                          <a:ea typeface="+mn-ea"/>
                          <a:cs typeface="+mn-cs"/>
                          <a:sym typeface="Arial"/>
                        </a:rPr>
                        <a:t>subcutaneaous</a:t>
                      </a:r>
                      <a:r>
                        <a:rPr lang="en-GB" sz="1000" b="0" i="0" u="none" strike="noStrike" cap="none" dirty="0">
                          <a:solidFill>
                            <a:schemeClr val="dk1"/>
                          </a:solidFill>
                          <a:effectLst/>
                          <a:latin typeface="Calibri" panose="020F0502020204030204" pitchFamily="34" charset="0"/>
                          <a:ea typeface="+mn-ea"/>
                          <a:cs typeface="+mn-cs"/>
                          <a:sym typeface="Arial"/>
                        </a:rPr>
                        <a:t>. No French Drug example to investigate deeper</a:t>
                      </a:r>
                    </a:p>
                  </a:txBody>
                  <a:tcPr marL="28575" marR="28575" marT="19050" marB="19050" anchor="b"/>
                </a:tc>
                <a:extLst>
                  <a:ext uri="{0D108BD9-81ED-4DB2-BD59-A6C34878D82A}">
                    <a16:rowId xmlns:a16="http://schemas.microsoft.com/office/drawing/2014/main" val="3172030579"/>
                  </a:ext>
                </a:extLst>
              </a:tr>
            </a:tbl>
          </a:graphicData>
        </a:graphic>
      </p:graphicFrame>
    </p:spTree>
    <p:extLst>
      <p:ext uri="{BB962C8B-B14F-4D97-AF65-F5344CB8AC3E}">
        <p14:creationId xmlns:p14="http://schemas.microsoft.com/office/powerpoint/2010/main" val="15852212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SNOMED CT implant PDF concepts</a:t>
            </a:r>
          </a:p>
        </p:txBody>
      </p:sp>
      <p:pic>
        <p:nvPicPr>
          <p:cNvPr id="4" name="Picture 3">
            <a:extLst>
              <a:ext uri="{FF2B5EF4-FFF2-40B4-BE49-F238E27FC236}">
                <a16:creationId xmlns:a16="http://schemas.microsoft.com/office/drawing/2014/main" id="{A76C844E-3DD5-4965-99E4-71FA1C0F7B6F}"/>
              </a:ext>
            </a:extLst>
          </p:cNvPr>
          <p:cNvPicPr>
            <a:picLocks noChangeAspect="1"/>
          </p:cNvPicPr>
          <p:nvPr/>
        </p:nvPicPr>
        <p:blipFill>
          <a:blip r:embed="rId3"/>
          <a:stretch>
            <a:fillRect/>
          </a:stretch>
        </p:blipFill>
        <p:spPr>
          <a:xfrm>
            <a:off x="1675812" y="1177576"/>
            <a:ext cx="4829849" cy="1743318"/>
          </a:xfrm>
          <a:prstGeom prst="rect">
            <a:avLst/>
          </a:prstGeom>
        </p:spPr>
      </p:pic>
      <p:sp>
        <p:nvSpPr>
          <p:cNvPr id="5" name="TextBox 4">
            <a:extLst>
              <a:ext uri="{FF2B5EF4-FFF2-40B4-BE49-F238E27FC236}">
                <a16:creationId xmlns:a16="http://schemas.microsoft.com/office/drawing/2014/main" id="{4D474DDB-87EF-4F30-BED6-247C59ED8B6E}"/>
              </a:ext>
            </a:extLst>
          </p:cNvPr>
          <p:cNvSpPr txBox="1"/>
          <p:nvPr/>
        </p:nvSpPr>
        <p:spPr>
          <a:xfrm>
            <a:off x="426263" y="3375717"/>
            <a:ext cx="7603958" cy="1600438"/>
          </a:xfrm>
          <a:prstGeom prst="rect">
            <a:avLst/>
          </a:prstGeom>
          <a:noFill/>
        </p:spPr>
        <p:txBody>
          <a:bodyPr wrap="square" rtlCol="0">
            <a:spAutoFit/>
          </a:bodyPr>
          <a:lstStyle/>
          <a:p>
            <a:r>
              <a:rPr lang="en-GB" dirty="0"/>
              <a:t>CDs using “implant” PDFs include</a:t>
            </a:r>
          </a:p>
          <a:p>
            <a:pPr marL="285750" indent="-285750">
              <a:buFont typeface="Arial" panose="020B0604020202020204" pitchFamily="34" charset="0"/>
              <a:buChar char="•"/>
            </a:pPr>
            <a:r>
              <a:rPr lang="en-GB" dirty="0"/>
              <a:t>A </a:t>
            </a:r>
            <a:r>
              <a:rPr lang="en-GB" dirty="0" err="1"/>
              <a:t>ganiciclovir</a:t>
            </a:r>
            <a:r>
              <a:rPr lang="en-GB" dirty="0"/>
              <a:t> ocular implant</a:t>
            </a:r>
          </a:p>
          <a:p>
            <a:pPr marL="285750" indent="-285750">
              <a:buFont typeface="Arial" panose="020B0604020202020204" pitchFamily="34" charset="0"/>
              <a:buChar char="•"/>
            </a:pPr>
            <a:r>
              <a:rPr lang="en-GB" dirty="0"/>
              <a:t>A dexamethasone and a fluocinolone ocular implant</a:t>
            </a:r>
          </a:p>
          <a:p>
            <a:pPr marL="285750" indent="-285750">
              <a:buFont typeface="Arial" panose="020B0604020202020204" pitchFamily="34" charset="0"/>
              <a:buChar char="•"/>
            </a:pPr>
            <a:r>
              <a:rPr lang="en-GB" dirty="0" err="1"/>
              <a:t>Estradiol</a:t>
            </a:r>
            <a:r>
              <a:rPr lang="en-GB" dirty="0"/>
              <a:t>, </a:t>
            </a:r>
            <a:r>
              <a:rPr lang="en-GB" dirty="0" err="1"/>
              <a:t>etonorgestrel</a:t>
            </a:r>
            <a:r>
              <a:rPr lang="en-GB" dirty="0"/>
              <a:t> and levonorgestrel subcutaneous implants</a:t>
            </a:r>
          </a:p>
          <a:p>
            <a:pPr marL="285750" indent="-285750">
              <a:buFont typeface="Arial" panose="020B0604020202020204" pitchFamily="34" charset="0"/>
              <a:buChar char="•"/>
            </a:pPr>
            <a:r>
              <a:rPr lang="en-GB" dirty="0"/>
              <a:t>A </a:t>
            </a:r>
            <a:r>
              <a:rPr lang="en-GB" dirty="0" err="1"/>
              <a:t>carmustine</a:t>
            </a:r>
            <a:r>
              <a:rPr lang="en-GB" dirty="0"/>
              <a:t> intralesional implant</a:t>
            </a:r>
          </a:p>
          <a:p>
            <a:pPr marL="285750" indent="-285750">
              <a:buFont typeface="Arial" panose="020B0604020202020204" pitchFamily="34" charset="0"/>
              <a:buChar char="•"/>
            </a:pPr>
            <a:r>
              <a:rPr lang="en-GB" dirty="0"/>
              <a:t>Testosterone and </a:t>
            </a:r>
            <a:r>
              <a:rPr lang="en-GB" dirty="0" err="1"/>
              <a:t>goserelin</a:t>
            </a:r>
            <a:r>
              <a:rPr lang="en-GB" dirty="0"/>
              <a:t> subcutaneous implants</a:t>
            </a:r>
          </a:p>
          <a:p>
            <a:pPr marL="285750" indent="-285750">
              <a:buFont typeface="Arial" panose="020B0604020202020204" pitchFamily="34" charset="0"/>
              <a:buChar char="•"/>
            </a:pPr>
            <a:r>
              <a:rPr lang="en-GB" dirty="0"/>
              <a:t>An autologous cultured chondrocyte intraarticular implant</a:t>
            </a:r>
          </a:p>
        </p:txBody>
      </p:sp>
    </p:spTree>
    <p:extLst>
      <p:ext uri="{BB962C8B-B14F-4D97-AF65-F5344CB8AC3E}">
        <p14:creationId xmlns:p14="http://schemas.microsoft.com/office/powerpoint/2010/main" val="4096104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23" descr="A picture containing game&#10;&#10;Description automatically generated"/>
          <p:cNvPicPr preferRelativeResize="0"/>
          <p:nvPr/>
        </p:nvPicPr>
        <p:blipFill rotWithShape="1">
          <a:blip r:embed="rId3">
            <a:alphaModFix/>
          </a:blip>
          <a:srcRect l="47593"/>
          <a:stretch/>
        </p:blipFill>
        <p:spPr>
          <a:xfrm>
            <a:off x="0" y="0"/>
            <a:ext cx="4572000" cy="5143500"/>
          </a:xfrm>
          <a:prstGeom prst="rect">
            <a:avLst/>
          </a:prstGeom>
          <a:noFill/>
          <a:ln>
            <a:noFill/>
          </a:ln>
        </p:spPr>
      </p:pic>
      <p:sp>
        <p:nvSpPr>
          <p:cNvPr id="100" name="Google Shape;100;p23"/>
          <p:cNvSpPr txBox="1"/>
          <p:nvPr/>
        </p:nvSpPr>
        <p:spPr>
          <a:xfrm>
            <a:off x="1647968" y="1877717"/>
            <a:ext cx="2924032" cy="1388067"/>
          </a:xfrm>
          <a:prstGeom prst="rect">
            <a:avLst/>
          </a:prstGeom>
          <a:solidFill>
            <a:schemeClr val="dk2"/>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AGENDA</a:t>
            </a:r>
            <a:endParaRPr sz="1100" b="0" i="0" u="none" strike="noStrike" cap="none">
              <a:solidFill>
                <a:srgbClr val="000000"/>
              </a:solidFill>
              <a:latin typeface="Trebuchet MS"/>
              <a:ea typeface="Trebuchet MS"/>
              <a:cs typeface="Trebuchet MS"/>
              <a:sym typeface="Trebuchet MS"/>
            </a:endParaRPr>
          </a:p>
        </p:txBody>
      </p:sp>
      <p:sp>
        <p:nvSpPr>
          <p:cNvPr id="101" name="Google Shape;101;p23"/>
          <p:cNvSpPr txBox="1"/>
          <p:nvPr/>
        </p:nvSpPr>
        <p:spPr>
          <a:xfrm>
            <a:off x="5289169" y="910838"/>
            <a:ext cx="3566475" cy="3073725"/>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Welcome</a:t>
            </a:r>
            <a:endParaRPr sz="1500" b="0" i="0" u="none" strike="noStrike" cap="none" dirty="0">
              <a:solidFill>
                <a:schemeClr val="dk1"/>
              </a:solidFill>
              <a:latin typeface="Trebuchet MS"/>
              <a:ea typeface="Trebuchet MS"/>
              <a:cs typeface="Trebuchet MS"/>
              <a:sym typeface="Trebuchet MS"/>
            </a:endParaRP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Progress update</a:t>
            </a: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Issues discussion</a:t>
            </a:r>
          </a:p>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Next meeting</a:t>
            </a:r>
            <a:endParaRPr sz="1100" b="0" i="0" u="none" strike="noStrike" cap="none" dirty="0">
              <a:solidFill>
                <a:srgbClr val="000000"/>
              </a:solidFill>
              <a:latin typeface="Arial"/>
              <a:ea typeface="Arial"/>
              <a:cs typeface="Arial"/>
              <a:sym typeface="Arial"/>
            </a:endParaRPr>
          </a:p>
        </p:txBody>
      </p:sp>
      <p:sp>
        <p:nvSpPr>
          <p:cNvPr id="102" name="Google Shape;102;p23"/>
          <p:cNvSpPr/>
          <p:nvPr/>
        </p:nvSpPr>
        <p:spPr>
          <a:xfrm>
            <a:off x="4960961" y="4328162"/>
            <a:ext cx="3184367" cy="626845"/>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35000" tIns="67500" rIns="135000" bIns="67500" anchor="t" anchorCtr="0">
            <a:noAutofit/>
          </a:bodyPr>
          <a:lstStyle/>
          <a:p>
            <a:pPr marL="0" marR="0" lvl="0" indent="0" algn="l" rtl="0">
              <a:lnSpc>
                <a:spcPct val="150000"/>
              </a:lnSpc>
              <a:spcBef>
                <a:spcPts val="0"/>
              </a:spcBef>
              <a:spcAft>
                <a:spcPts val="0"/>
              </a:spcAft>
              <a:buClr>
                <a:srgbClr val="000000"/>
              </a:buClr>
              <a:buSzPts val="900"/>
              <a:buFont typeface="Arial"/>
              <a:buNone/>
            </a:pPr>
            <a:r>
              <a:rPr lang="en" sz="1800" b="1" i="0" u="none" strike="noStrike" cap="none">
                <a:solidFill>
                  <a:schemeClr val="dk2"/>
                </a:solidFill>
                <a:latin typeface="Trebuchet MS"/>
                <a:ea typeface="Trebuchet MS"/>
                <a:cs typeface="Trebuchet MS"/>
                <a:sym typeface="Trebuchet MS"/>
              </a:rPr>
              <a:t>http://snomed.org/deusg</a:t>
            </a:r>
            <a:endParaRPr sz="2100" b="1"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94491-4417-4819-9C9E-684A287EBCC1}"/>
              </a:ext>
            </a:extLst>
          </p:cNvPr>
          <p:cNvSpPr>
            <a:spLocks noGrp="1"/>
          </p:cNvSpPr>
          <p:nvPr>
            <p:ph type="title"/>
          </p:nvPr>
        </p:nvSpPr>
        <p:spPr/>
        <p:txBody>
          <a:bodyPr/>
          <a:lstStyle/>
          <a:p>
            <a:r>
              <a:rPr lang="en-GB" sz="2800" b="1" dirty="0">
                <a:solidFill>
                  <a:schemeClr val="dk2"/>
                </a:solidFill>
              </a:rPr>
              <a:t>Thoughts?</a:t>
            </a:r>
          </a:p>
        </p:txBody>
      </p:sp>
      <p:sp>
        <p:nvSpPr>
          <p:cNvPr id="3" name="Text Placeholder 2">
            <a:extLst>
              <a:ext uri="{FF2B5EF4-FFF2-40B4-BE49-F238E27FC236}">
                <a16:creationId xmlns:a16="http://schemas.microsoft.com/office/drawing/2014/main" id="{C15E4C10-3E6D-402D-BBB7-EB8A44936025}"/>
              </a:ext>
            </a:extLst>
          </p:cNvPr>
          <p:cNvSpPr>
            <a:spLocks noGrp="1"/>
          </p:cNvSpPr>
          <p:nvPr>
            <p:ph type="body" idx="1"/>
          </p:nvPr>
        </p:nvSpPr>
        <p:spPr/>
        <p:txBody>
          <a:bodyPr>
            <a:normAutofit lnSpcReduction="10000"/>
          </a:bodyPr>
          <a:lstStyle/>
          <a:p>
            <a:pPr marL="139700" indent="0">
              <a:buNone/>
            </a:pPr>
            <a:r>
              <a:rPr lang="en-GB" dirty="0"/>
              <a:t>When is a prolonged release suspension not an implant?</a:t>
            </a:r>
          </a:p>
          <a:p>
            <a:pPr marL="139700" indent="0">
              <a:buNone/>
            </a:pPr>
            <a:r>
              <a:rPr lang="en-GB" dirty="0"/>
              <a:t>When is an insert not an implant?  Is it “into an orifice” rather than “parenteral”</a:t>
            </a:r>
          </a:p>
          <a:p>
            <a:pPr marL="139700" indent="0">
              <a:buNone/>
            </a:pPr>
            <a:r>
              <a:rPr lang="en-GB" dirty="0"/>
              <a:t>Should suppositories and pessaries be considered as subtypes of insert?</a:t>
            </a:r>
          </a:p>
          <a:p>
            <a:pPr marL="139700" indent="0">
              <a:buNone/>
            </a:pPr>
            <a:endParaRPr lang="en-GB" dirty="0"/>
          </a:p>
          <a:p>
            <a:pPr marL="139700" indent="0">
              <a:buNone/>
            </a:pPr>
            <a:r>
              <a:rPr lang="en-GB" dirty="0"/>
              <a:t>An implant as a solid rather than an implant (question)</a:t>
            </a:r>
          </a:p>
          <a:p>
            <a:pPr marL="139700" indent="0">
              <a:buNone/>
            </a:pPr>
            <a:r>
              <a:rPr lang="en-GB" dirty="0"/>
              <a:t>Car T – modified T cell implant (probably a dispersion)</a:t>
            </a:r>
          </a:p>
          <a:p>
            <a:pPr marL="139700" indent="0">
              <a:buNone/>
            </a:pPr>
            <a:r>
              <a:rPr lang="en-GB" dirty="0"/>
              <a:t>Chondrocyte implant – cells or (lump of tissue)?</a:t>
            </a:r>
          </a:p>
        </p:txBody>
      </p:sp>
    </p:spTree>
    <p:extLst>
      <p:ext uri="{BB962C8B-B14F-4D97-AF65-F5344CB8AC3E}">
        <p14:creationId xmlns:p14="http://schemas.microsoft.com/office/powerpoint/2010/main" val="39680794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94491-4417-4819-9C9E-684A287EBCC1}"/>
              </a:ext>
            </a:extLst>
          </p:cNvPr>
          <p:cNvSpPr>
            <a:spLocks noGrp="1"/>
          </p:cNvSpPr>
          <p:nvPr>
            <p:ph type="title"/>
          </p:nvPr>
        </p:nvSpPr>
        <p:spPr/>
        <p:txBody>
          <a:bodyPr/>
          <a:lstStyle/>
          <a:p>
            <a:r>
              <a:rPr lang="en-GB" sz="2800" b="1" dirty="0">
                <a:solidFill>
                  <a:schemeClr val="dk2"/>
                </a:solidFill>
              </a:rPr>
              <a:t>Discussion points</a:t>
            </a:r>
          </a:p>
        </p:txBody>
      </p:sp>
      <p:sp>
        <p:nvSpPr>
          <p:cNvPr id="3" name="Text Placeholder 2">
            <a:extLst>
              <a:ext uri="{FF2B5EF4-FFF2-40B4-BE49-F238E27FC236}">
                <a16:creationId xmlns:a16="http://schemas.microsoft.com/office/drawing/2014/main" id="{C15E4C10-3E6D-402D-BBB7-EB8A44936025}"/>
              </a:ext>
            </a:extLst>
          </p:cNvPr>
          <p:cNvSpPr>
            <a:spLocks noGrp="1"/>
          </p:cNvSpPr>
          <p:nvPr>
            <p:ph type="body" idx="1"/>
          </p:nvPr>
        </p:nvSpPr>
        <p:spPr/>
        <p:txBody>
          <a:bodyPr>
            <a:normAutofit lnSpcReduction="10000"/>
          </a:bodyPr>
          <a:lstStyle/>
          <a:p>
            <a:pPr marL="139700" indent="0">
              <a:buNone/>
            </a:pPr>
            <a:r>
              <a:rPr lang="en-GB" dirty="0"/>
              <a:t>Clearly quite a mismatch between EDQM and SNOMED CT for implant concepts</a:t>
            </a:r>
          </a:p>
          <a:p>
            <a:pPr marL="139700" indent="0">
              <a:buNone/>
            </a:pPr>
            <a:r>
              <a:rPr lang="en-GB" dirty="0"/>
              <a:t>Not sure if there is clinical value for all the different types of implant concepts in EDQM (although there may be a need to differentiate between a gentamicin matrix implant and a gentamicin chain implant – we need to explore this further) </a:t>
            </a:r>
            <a:br>
              <a:rPr lang="en-GB" dirty="0"/>
            </a:br>
            <a:r>
              <a:rPr lang="en-GB" dirty="0"/>
              <a:t>See for example a </a:t>
            </a:r>
            <a:r>
              <a:rPr lang="en-GB" dirty="0" err="1"/>
              <a:t>Septopal</a:t>
            </a:r>
            <a:r>
              <a:rPr lang="en-GB" dirty="0"/>
              <a:t> product</a:t>
            </a:r>
          </a:p>
          <a:p>
            <a:pPr marL="139700" indent="0">
              <a:buNone/>
            </a:pPr>
            <a:endParaRPr lang="en-GB" dirty="0"/>
          </a:p>
          <a:p>
            <a:pPr marL="139700" indent="0">
              <a:buNone/>
            </a:pPr>
            <a:r>
              <a:rPr lang="en-GB" dirty="0"/>
              <a:t>Also do more with the known implant products (</a:t>
            </a:r>
            <a:r>
              <a:rPr lang="en-GB" dirty="0" err="1"/>
              <a:t>goserelin</a:t>
            </a:r>
            <a:r>
              <a:rPr lang="en-GB" dirty="0"/>
              <a:t>, </a:t>
            </a:r>
            <a:r>
              <a:rPr lang="en-GB" dirty="0" err="1"/>
              <a:t>carmustine</a:t>
            </a:r>
            <a:r>
              <a:rPr lang="en-GB"/>
              <a:t> etc.)</a:t>
            </a:r>
            <a:endParaRPr lang="en-GB" dirty="0"/>
          </a:p>
        </p:txBody>
      </p:sp>
    </p:spTree>
    <p:extLst>
      <p:ext uri="{BB962C8B-B14F-4D97-AF65-F5344CB8AC3E}">
        <p14:creationId xmlns:p14="http://schemas.microsoft.com/office/powerpoint/2010/main" val="4149996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Plaster and Patch</a:t>
            </a:r>
          </a:p>
        </p:txBody>
      </p:sp>
      <p:sp>
        <p:nvSpPr>
          <p:cNvPr id="2" name="TextBox 1">
            <a:extLst>
              <a:ext uri="{FF2B5EF4-FFF2-40B4-BE49-F238E27FC236}">
                <a16:creationId xmlns:a16="http://schemas.microsoft.com/office/drawing/2014/main" id="{044CD51F-3BF0-4AC3-A26E-BA8375B931C8}"/>
              </a:ext>
            </a:extLst>
          </p:cNvPr>
          <p:cNvSpPr txBox="1"/>
          <p:nvPr/>
        </p:nvSpPr>
        <p:spPr>
          <a:xfrm>
            <a:off x="412167" y="1321144"/>
            <a:ext cx="8203475" cy="584775"/>
          </a:xfrm>
          <a:prstGeom prst="rect">
            <a:avLst/>
          </a:prstGeom>
          <a:noFill/>
        </p:spPr>
        <p:txBody>
          <a:bodyPr wrap="square" rtlCol="0">
            <a:spAutoFit/>
          </a:bodyPr>
          <a:lstStyle/>
          <a:p>
            <a:r>
              <a:rPr lang="en-GB" sz="1800" dirty="0">
                <a:effectLst/>
                <a:latin typeface="Calibri" panose="020F0502020204030204" pitchFamily="34" charset="0"/>
                <a:ea typeface="Calibri" panose="020F0502020204030204" pitchFamily="34" charset="0"/>
              </a:rPr>
              <a:t>Not forgotten….will come back to this </a:t>
            </a:r>
            <a:r>
              <a:rPr lang="en-GB" sz="1800" dirty="0">
                <a:effectLst/>
                <a:latin typeface="Calibri" panose="020F0502020204030204" pitchFamily="34" charset="0"/>
                <a:ea typeface="Calibri" panose="020F0502020204030204" pitchFamily="34" charset="0"/>
                <a:sym typeface="Wingdings" panose="05000000000000000000" pitchFamily="2" charset="2"/>
              </a:rPr>
              <a:t></a:t>
            </a:r>
            <a:endParaRPr lang="en-GB" sz="1800" b="1" dirty="0">
              <a:effectLst/>
              <a:latin typeface="Calibri" panose="020F0502020204030204" pitchFamily="34" charset="0"/>
              <a:ea typeface="Calibri" panose="020F0502020204030204" pitchFamily="34" charset="0"/>
            </a:endParaRPr>
          </a:p>
          <a:p>
            <a:endParaRPr lang="en-GB" dirty="0"/>
          </a:p>
        </p:txBody>
      </p:sp>
    </p:spTree>
    <p:extLst>
      <p:ext uri="{BB962C8B-B14F-4D97-AF65-F5344CB8AC3E}">
        <p14:creationId xmlns:p14="http://schemas.microsoft.com/office/powerpoint/2010/main" val="28748230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352842-DCCE-4C89-8F77-CB86FC62C9B7}"/>
              </a:ext>
            </a:extLst>
          </p:cNvPr>
          <p:cNvSpPr>
            <a:spLocks noGrp="1"/>
          </p:cNvSpPr>
          <p:nvPr>
            <p:ph type="title"/>
          </p:nvPr>
        </p:nvSpPr>
        <p:spPr/>
        <p:txBody>
          <a:bodyPr/>
          <a:lstStyle/>
          <a:p>
            <a:r>
              <a:rPr lang="en-GB" dirty="0"/>
              <a:t>New method?</a:t>
            </a:r>
          </a:p>
        </p:txBody>
      </p:sp>
      <p:sp>
        <p:nvSpPr>
          <p:cNvPr id="4" name="Text Placeholder 3">
            <a:extLst>
              <a:ext uri="{FF2B5EF4-FFF2-40B4-BE49-F238E27FC236}">
                <a16:creationId xmlns:a16="http://schemas.microsoft.com/office/drawing/2014/main" id="{71C471A0-32CE-4ED0-8C70-2AF0385CC1AA}"/>
              </a:ext>
            </a:extLst>
          </p:cNvPr>
          <p:cNvSpPr>
            <a:spLocks noGrp="1"/>
          </p:cNvSpPr>
          <p:nvPr>
            <p:ph type="body" idx="1"/>
          </p:nvPr>
        </p:nvSpPr>
        <p:spPr/>
        <p:txBody>
          <a:bodyPr/>
          <a:lstStyle/>
          <a:p>
            <a:r>
              <a:rPr lang="en-GB" dirty="0"/>
              <a:t>Still working on </a:t>
            </a:r>
            <a:r>
              <a:rPr lang="en-GB"/>
              <a:t>this…..</a:t>
            </a:r>
            <a:r>
              <a:rPr lang="en-GB">
                <a:sym typeface="Wingdings" panose="05000000000000000000" pitchFamily="2" charset="2"/>
              </a:rPr>
              <a:t></a:t>
            </a:r>
            <a:endParaRPr lang="en-GB" b="1" dirty="0">
              <a:solidFill>
                <a:schemeClr val="accent2">
                  <a:lumMod val="75000"/>
                </a:schemeClr>
              </a:solidFill>
            </a:endParaRPr>
          </a:p>
        </p:txBody>
      </p:sp>
    </p:spTree>
    <p:extLst>
      <p:ext uri="{BB962C8B-B14F-4D97-AF65-F5344CB8AC3E}">
        <p14:creationId xmlns:p14="http://schemas.microsoft.com/office/powerpoint/2010/main" val="25181742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pic>
        <p:nvPicPr>
          <p:cNvPr id="290" name="Google Shape;290;p48"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4572000" cy="5143500"/>
          </a:xfrm>
          <a:prstGeom prst="rect">
            <a:avLst/>
          </a:prstGeom>
          <a:solidFill>
            <a:schemeClr val="lt2"/>
          </a:solidFill>
          <a:ln>
            <a:noFill/>
          </a:ln>
        </p:spPr>
      </p:pic>
      <p:sp>
        <p:nvSpPr>
          <p:cNvPr id="291" name="Google Shape;291;p48"/>
          <p:cNvSpPr txBox="1"/>
          <p:nvPr/>
        </p:nvSpPr>
        <p:spPr>
          <a:xfrm>
            <a:off x="1647968" y="1877717"/>
            <a:ext cx="2924100" cy="1388025"/>
          </a:xfrm>
          <a:prstGeom prst="rect">
            <a:avLst/>
          </a:prstGeom>
          <a:solidFill>
            <a:schemeClr val="accent1"/>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NEXT STEPS</a:t>
            </a:r>
            <a:endParaRPr sz="1100" b="0" i="0" u="none" strike="noStrike" cap="none">
              <a:solidFill>
                <a:srgbClr val="000000"/>
              </a:solidFill>
              <a:latin typeface="Trebuchet MS"/>
              <a:ea typeface="Trebuchet MS"/>
              <a:cs typeface="Trebuchet MS"/>
              <a:sym typeface="Trebuchet MS"/>
            </a:endParaRPr>
          </a:p>
        </p:txBody>
      </p:sp>
      <p:sp>
        <p:nvSpPr>
          <p:cNvPr id="292" name="Google Shape;292;p48"/>
          <p:cNvSpPr txBox="1"/>
          <p:nvPr/>
        </p:nvSpPr>
        <p:spPr>
          <a:xfrm>
            <a:off x="4960961" y="0"/>
            <a:ext cx="3557700" cy="5143500"/>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800"/>
              </a:spcBef>
              <a:spcAft>
                <a:spcPts val="0"/>
              </a:spcAft>
              <a:buClr>
                <a:srgbClr val="00B0F0"/>
              </a:buClr>
              <a:buSzPts val="1500"/>
              <a:buFont typeface="Arial"/>
              <a:buChar char="•"/>
            </a:pPr>
            <a:r>
              <a:rPr lang="en" sz="1800" b="1" i="0" u="none" strike="noStrike" cap="none" dirty="0">
                <a:solidFill>
                  <a:schemeClr val="dk1"/>
                </a:solidFill>
                <a:latin typeface="Trebuchet MS"/>
                <a:ea typeface="Trebuchet MS"/>
                <a:cs typeface="Trebuchet MS"/>
                <a:sym typeface="Trebuchet MS"/>
              </a:rPr>
              <a:t>Next meeting on</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Thursday </a:t>
            </a:r>
            <a:r>
              <a:rPr lang="en" sz="1800" b="1" dirty="0">
                <a:solidFill>
                  <a:schemeClr val="dk1"/>
                </a:solidFill>
                <a:latin typeface="Trebuchet MS"/>
                <a:ea typeface="Trebuchet MS"/>
                <a:cs typeface="Trebuchet MS"/>
                <a:sym typeface="Trebuchet MS"/>
              </a:rPr>
              <a:t>24</a:t>
            </a:r>
            <a:r>
              <a:rPr lang="en" sz="1800" b="1" baseline="30000" dirty="0">
                <a:solidFill>
                  <a:schemeClr val="dk1"/>
                </a:solidFill>
                <a:latin typeface="Trebuchet MS"/>
                <a:ea typeface="Trebuchet MS"/>
                <a:cs typeface="Trebuchet MS"/>
                <a:sym typeface="Trebuchet MS"/>
              </a:rPr>
              <a:t>th</a:t>
            </a:r>
            <a:r>
              <a:rPr lang="en" sz="1800" b="1" dirty="0">
                <a:solidFill>
                  <a:schemeClr val="dk1"/>
                </a:solidFill>
                <a:latin typeface="Trebuchet MS"/>
                <a:ea typeface="Trebuchet MS"/>
                <a:cs typeface="Trebuchet MS"/>
                <a:sym typeface="Trebuchet MS"/>
              </a:rPr>
              <a:t> March</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at </a:t>
            </a:r>
            <a:r>
              <a:rPr lang="en" sz="1800" b="1" i="0" u="none" strike="noStrike" cap="none" dirty="0">
                <a:solidFill>
                  <a:srgbClr val="FF0000"/>
                </a:solidFill>
                <a:latin typeface="Trebuchet MS"/>
                <a:ea typeface="Trebuchet MS"/>
                <a:cs typeface="Trebuchet MS"/>
                <a:sym typeface="Trebuchet MS"/>
              </a:rPr>
              <a:t>10:00 UTC</a:t>
            </a:r>
            <a:endParaRPr sz="1400" b="1" i="0" u="none" strike="noStrike" cap="none" dirty="0">
              <a:solidFill>
                <a:srgbClr val="FF0000"/>
              </a:solidFill>
              <a:latin typeface="Trebuchet MS"/>
              <a:ea typeface="Trebuchet MS"/>
              <a:cs typeface="Trebuchet MS"/>
              <a:sym typeface="Trebuchet MS"/>
            </a:endParaRPr>
          </a:p>
        </p:txBody>
      </p:sp>
      <p:sp>
        <p:nvSpPr>
          <p:cNvPr id="293" name="Google Shape;293;p48"/>
          <p:cNvSpPr txBox="1"/>
          <p:nvPr/>
        </p:nvSpPr>
        <p:spPr>
          <a:xfrm>
            <a:off x="74044" y="4816255"/>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24</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Google Shape;298;p49"/>
          <p:cNvPicPr preferRelativeResize="0"/>
          <p:nvPr/>
        </p:nvPicPr>
        <p:blipFill rotWithShape="1">
          <a:blip r:embed="rId3">
            <a:alphaModFix/>
          </a:blip>
          <a:srcRect/>
          <a:stretch/>
        </p:blipFill>
        <p:spPr>
          <a:xfrm>
            <a:off x="0" y="0"/>
            <a:ext cx="9183132" cy="5143500"/>
          </a:xfrm>
          <a:prstGeom prst="rect">
            <a:avLst/>
          </a:prstGeom>
          <a:noFill/>
          <a:ln>
            <a:noFill/>
          </a:ln>
        </p:spPr>
      </p:pic>
      <p:sp>
        <p:nvSpPr>
          <p:cNvPr id="299" name="Google Shape;299;p49"/>
          <p:cNvSpPr/>
          <p:nvPr/>
        </p:nvSpPr>
        <p:spPr>
          <a:xfrm>
            <a:off x="1" y="0"/>
            <a:ext cx="9183132" cy="5143500"/>
          </a:xfrm>
          <a:prstGeom prst="rect">
            <a:avLst/>
          </a:prstGeom>
          <a:solidFill>
            <a:schemeClr val="dk2">
              <a:alpha val="81960"/>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cxnSp>
        <p:nvCxnSpPr>
          <p:cNvPr id="300" name="Google Shape;300;p49"/>
          <p:cNvCxnSpPr/>
          <p:nvPr/>
        </p:nvCxnSpPr>
        <p:spPr>
          <a:xfrm flipH="1">
            <a:off x="2490477" y="883418"/>
            <a:ext cx="7875" cy="1450125"/>
          </a:xfrm>
          <a:prstGeom prst="straightConnector1">
            <a:avLst/>
          </a:prstGeom>
          <a:noFill/>
          <a:ln w="28575" cap="flat" cmpd="sng">
            <a:solidFill>
              <a:srgbClr val="FFFFFF"/>
            </a:solidFill>
            <a:prstDash val="solid"/>
            <a:miter lim="800000"/>
            <a:headEnd type="none" w="sm" len="sm"/>
            <a:tailEnd type="none" w="sm" len="sm"/>
          </a:ln>
        </p:spPr>
      </p:cxnSp>
      <p:sp>
        <p:nvSpPr>
          <p:cNvPr id="301" name="Google Shape;301;p49"/>
          <p:cNvSpPr/>
          <p:nvPr/>
        </p:nvSpPr>
        <p:spPr>
          <a:xfrm>
            <a:off x="2671875" y="828676"/>
            <a:ext cx="3828825" cy="3686175"/>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2" name="Google Shape;302;p49"/>
          <p:cNvSpPr txBox="1"/>
          <p:nvPr/>
        </p:nvSpPr>
        <p:spPr>
          <a:xfrm>
            <a:off x="2866388" y="1285902"/>
            <a:ext cx="3439800" cy="438525"/>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3600" b="0" i="0" u="none" strike="noStrike" cap="none">
                <a:solidFill>
                  <a:schemeClr val="dk1"/>
                </a:solidFill>
                <a:latin typeface="Trebuchet MS"/>
                <a:ea typeface="Trebuchet MS"/>
                <a:cs typeface="Trebuchet MS"/>
                <a:sym typeface="Trebuchet MS"/>
              </a:rPr>
              <a:t>THANK YOU</a:t>
            </a:r>
            <a:endParaRPr sz="3600" b="0" i="0" u="none" strike="noStrike" cap="none">
              <a:solidFill>
                <a:schemeClr val="dk1"/>
              </a:solidFill>
              <a:latin typeface="Trebuchet MS"/>
              <a:ea typeface="Trebuchet MS"/>
              <a:cs typeface="Trebuchet MS"/>
              <a:sym typeface="Trebuchet MS"/>
            </a:endParaRPr>
          </a:p>
        </p:txBody>
      </p:sp>
      <p:cxnSp>
        <p:nvCxnSpPr>
          <p:cNvPr id="303" name="Google Shape;303;p49"/>
          <p:cNvCxnSpPr/>
          <p:nvPr/>
        </p:nvCxnSpPr>
        <p:spPr>
          <a:xfrm>
            <a:off x="4307738" y="2100220"/>
            <a:ext cx="557100" cy="0"/>
          </a:xfrm>
          <a:prstGeom prst="straightConnector1">
            <a:avLst/>
          </a:prstGeom>
          <a:noFill/>
          <a:ln w="50800" cap="flat" cmpd="sng">
            <a:solidFill>
              <a:srgbClr val="D8DAE5"/>
            </a:solidFill>
            <a:prstDash val="solid"/>
            <a:miter lim="800000"/>
            <a:headEnd type="none" w="sm" len="sm"/>
            <a:tailEnd type="none" w="sm" len="sm"/>
          </a:ln>
        </p:spPr>
      </p:cxnSp>
      <p:pic>
        <p:nvPicPr>
          <p:cNvPr id="304" name="Google Shape;304;p49"/>
          <p:cNvPicPr preferRelativeResize="0"/>
          <p:nvPr/>
        </p:nvPicPr>
        <p:blipFill rotWithShape="1">
          <a:blip r:embed="rId4">
            <a:alphaModFix/>
          </a:blip>
          <a:srcRect/>
          <a:stretch/>
        </p:blipFill>
        <p:spPr>
          <a:xfrm>
            <a:off x="3871163" y="2407444"/>
            <a:ext cx="1430250" cy="1450125"/>
          </a:xfrm>
          <a:prstGeom prst="rect">
            <a:avLst/>
          </a:prstGeom>
          <a:noFill/>
          <a:ln>
            <a:noFill/>
          </a:ln>
        </p:spPr>
      </p:pic>
      <p:sp>
        <p:nvSpPr>
          <p:cNvPr id="305" name="Google Shape;305;p49"/>
          <p:cNvSpPr/>
          <p:nvPr/>
        </p:nvSpPr>
        <p:spPr>
          <a:xfrm>
            <a:off x="2671875" y="4376663"/>
            <a:ext cx="3828825" cy="174375"/>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6" name="Google Shape;306;p49"/>
          <p:cNvSpPr txBox="1"/>
          <p:nvPr/>
        </p:nvSpPr>
        <p:spPr>
          <a:xfrm rot="-5400000">
            <a:off x="1296879" y="3315770"/>
            <a:ext cx="2351025" cy="148725"/>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 sz="800" b="0" i="0" u="none" strike="noStrike" cap="none">
                <a:solidFill>
                  <a:schemeClr val="lt1"/>
                </a:solidFill>
                <a:latin typeface="Trebuchet MS"/>
                <a:ea typeface="Trebuchet MS"/>
                <a:cs typeface="Trebuchet MS"/>
                <a:sym typeface="Trebuchet MS"/>
              </a:rPr>
              <a:t>SNOMED International: Delivering SNOMED CT</a:t>
            </a:r>
            <a:endParaRPr sz="800" b="0" i="0" u="none" strike="noStrike" cap="none">
              <a:solidFill>
                <a:schemeClr val="lt1"/>
              </a:solidFill>
              <a:latin typeface="Trebuchet MS"/>
              <a:ea typeface="Trebuchet MS"/>
              <a:cs typeface="Trebuchet MS"/>
              <a:sym typeface="Trebuchet MS"/>
            </a:endParaRPr>
          </a:p>
        </p:txBody>
      </p:sp>
      <p:pic>
        <p:nvPicPr>
          <p:cNvPr id="307" name="Google Shape;307;p49"/>
          <p:cNvPicPr preferRelativeResize="0"/>
          <p:nvPr/>
        </p:nvPicPr>
        <p:blipFill rotWithShape="1">
          <a:blip r:embed="rId5">
            <a:alphaModFix/>
          </a:blip>
          <a:srcRect/>
          <a:stretch/>
        </p:blipFill>
        <p:spPr>
          <a:xfrm>
            <a:off x="2704365" y="4639057"/>
            <a:ext cx="3801614" cy="24991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Progress update</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Our documentation</a:t>
            </a:r>
            <a:endParaRPr sz="2800" dirty="0">
              <a:solidFill>
                <a:schemeClr val="dk2"/>
              </a:solidFill>
            </a:endParaRPr>
          </a:p>
        </p:txBody>
      </p:sp>
      <p:sp>
        <p:nvSpPr>
          <p:cNvPr id="118" name="Google Shape;118;p25"/>
          <p:cNvSpPr txBox="1"/>
          <p:nvPr/>
        </p:nvSpPr>
        <p:spPr>
          <a:xfrm>
            <a:off x="636814" y="1121644"/>
            <a:ext cx="7960200" cy="3631733"/>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endParaRPr lang="en-GB" dirty="0">
              <a:latin typeface="Calibri"/>
              <a:ea typeface="Calibri"/>
              <a:cs typeface="Calibri"/>
              <a:sym typeface="Calibri"/>
            </a:endParaRPr>
          </a:p>
          <a:p>
            <a:pPr marL="0" lvl="0" indent="0" algn="l" rtl="0">
              <a:spcBef>
                <a:spcPts val="0"/>
              </a:spcBef>
              <a:spcAft>
                <a:spcPts val="0"/>
              </a:spcAft>
              <a:buNone/>
            </a:pPr>
            <a:r>
              <a:rPr lang="en-GB" dirty="0">
                <a:latin typeface="Calibri"/>
                <a:ea typeface="Calibri"/>
                <a:cs typeface="Calibri"/>
                <a:sym typeface="Calibri"/>
              </a:rPr>
              <a:t>Mapping Guidance:</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3"/>
              </a:rPr>
              <a:t>https://confluence.ihtsdotools.org/display/USRG/Mapping+Guidance+for+EDQM+to+SNOMED+CT+Pharmaceutical+Dose+Form+Mapping</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“EDQM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4"/>
              </a:rPr>
              <a:t>https://confluence.ihtsdotools.org/display/USRG/Issues+for+discussion+with+EDQM</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“SNOMED CT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5"/>
              </a:rPr>
              <a:t>https://confluence.ihtsdotools.org/display/USRG/Issues+for+discussion+with+SNOMED+CT</a:t>
            </a:r>
            <a:r>
              <a:rPr lang="en" dirty="0">
                <a:latin typeface="Calibri"/>
                <a:ea typeface="Calibri"/>
                <a:cs typeface="Calibri"/>
                <a:sym typeface="Calibri"/>
              </a:rPr>
              <a:t> </a:t>
            </a:r>
          </a:p>
          <a:p>
            <a:pPr marL="0" lvl="0" indent="0" algn="l" rtl="0">
              <a:spcBef>
                <a:spcPts val="0"/>
              </a:spcBef>
              <a:spcAft>
                <a:spcPts val="0"/>
              </a:spcAft>
              <a:buNone/>
            </a:pPr>
            <a:endParaRPr lang="en" dirty="0">
              <a:latin typeface="Calibri"/>
              <a:ea typeface="Calibri"/>
              <a:cs typeface="Calibri"/>
              <a:sym typeface="Calibri"/>
            </a:endParaRPr>
          </a:p>
          <a:p>
            <a:pPr marL="0" lvl="0" indent="0" algn="l" rtl="0">
              <a:spcBef>
                <a:spcPts val="0"/>
              </a:spcBef>
              <a:spcAft>
                <a:spcPts val="0"/>
              </a:spcAft>
              <a:buNone/>
            </a:pPr>
            <a:r>
              <a:rPr lang="en" dirty="0">
                <a:latin typeface="Calibri"/>
                <a:cs typeface="Calibri"/>
                <a:sym typeface="Calibri"/>
              </a:rPr>
              <a:t>IMPLEMENTATION guidance </a:t>
            </a:r>
            <a:r>
              <a:rPr lang="en-GB" dirty="0">
                <a:latin typeface="Calibri"/>
                <a:ea typeface="Calibri"/>
                <a:cs typeface="Calibri"/>
                <a:sym typeface="Calibri"/>
                <a:hlinkClick r:id="rId6"/>
              </a:rPr>
              <a:t>https://confluence.ihtsdotools.org/display/USRG/Guidance+for+Implementation+of+the+EDQM+PDF+to+SNOMED+CT+PDF+mapping</a:t>
            </a:r>
            <a:r>
              <a:rPr lang="en" dirty="0">
                <a:latin typeface="Calibri"/>
                <a:ea typeface="Calibri"/>
                <a:cs typeface="Calibri"/>
                <a:sym typeface="Calibri"/>
              </a:rPr>
              <a:t> </a:t>
            </a: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Mapping Spreadsheet update</a:t>
            </a:r>
            <a:endParaRPr sz="2800" dirty="0">
              <a:solidFill>
                <a:schemeClr val="dk2"/>
              </a:solidFill>
            </a:endParaRPr>
          </a:p>
        </p:txBody>
      </p:sp>
      <p:sp>
        <p:nvSpPr>
          <p:cNvPr id="118" name="Google Shape;118;p25"/>
          <p:cNvSpPr txBox="1"/>
          <p:nvPr/>
        </p:nvSpPr>
        <p:spPr>
          <a:xfrm>
            <a:off x="410534" y="1330700"/>
            <a:ext cx="8169464" cy="2154406"/>
          </a:xfrm>
          <a:prstGeom prst="rect">
            <a:avLst/>
          </a:prstGeom>
          <a:noFill/>
          <a:ln>
            <a:noFill/>
          </a:ln>
        </p:spPr>
        <p:txBody>
          <a:bodyPr spcFirstLastPara="1" wrap="square" lIns="91425" tIns="91425" rIns="91425" bIns="91425" anchor="ctr" anchorCtr="0">
            <a:spAutoFit/>
          </a:bodyPr>
          <a:lstStyle/>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The number of “tabs” is still expanding as we organise various subject areas</a:t>
            </a:r>
          </a:p>
          <a:p>
            <a:pPr marL="285750" lvl="2" indent="-285750">
              <a:buFont typeface="Wingdings" panose="05000000000000000000" pitchFamily="2" charset="2"/>
              <a:buChar char="v"/>
            </a:pPr>
            <a:endParaRPr lang="en-GB" sz="1600" dirty="0">
              <a:latin typeface="Calibri"/>
              <a:ea typeface="Calibri"/>
              <a:cs typeface="Calibri"/>
              <a:sym typeface="Calibri"/>
            </a:endParaRPr>
          </a:p>
          <a:p>
            <a:pPr marL="285750" lvl="2" indent="-285750">
              <a:buFont typeface="Wingdings" panose="05000000000000000000" pitchFamily="2" charset="2"/>
              <a:buChar char="v"/>
            </a:pPr>
            <a:r>
              <a:rPr lang="en-GB" sz="1600" dirty="0">
                <a:latin typeface="Calibri"/>
                <a:ea typeface="Calibri"/>
                <a:cs typeface="Calibri"/>
                <a:sym typeface="Calibri"/>
              </a:rPr>
              <a:t>Injection/Infusion</a:t>
            </a:r>
          </a:p>
          <a:p>
            <a:pPr marL="285750" lvl="2" indent="-285750">
              <a:buFont typeface="Wingdings" panose="05000000000000000000" pitchFamily="2" charset="2"/>
              <a:buChar char="v"/>
            </a:pPr>
            <a:r>
              <a:rPr lang="en-GB" sz="1600" dirty="0" err="1">
                <a:latin typeface="Calibri"/>
                <a:ea typeface="Calibri"/>
                <a:cs typeface="Calibri"/>
                <a:sym typeface="Calibri"/>
              </a:rPr>
              <a:t>Misc</a:t>
            </a:r>
            <a:r>
              <a:rPr lang="en-GB" sz="1600" dirty="0">
                <a:latin typeface="Calibri"/>
                <a:ea typeface="Calibri"/>
                <a:cs typeface="Calibri"/>
                <a:sym typeface="Calibri"/>
              </a:rPr>
              <a:t> awaiting change</a:t>
            </a:r>
          </a:p>
          <a:p>
            <a:pPr marL="285750" lvl="2" indent="-285750">
              <a:buFont typeface="Wingdings" panose="05000000000000000000" pitchFamily="2" charset="2"/>
              <a:buChar char="v"/>
            </a:pPr>
            <a:endParaRPr lang="en-GB" sz="1600" dirty="0">
              <a:latin typeface="Calibri"/>
              <a:ea typeface="Calibri"/>
              <a:cs typeface="Calibri"/>
              <a:sym typeface="Calibri"/>
            </a:endParaRPr>
          </a:p>
          <a:p>
            <a:pPr marL="285750" lvl="2" indent="-285750">
              <a:buFont typeface="Wingdings" panose="05000000000000000000" pitchFamily="2" charset="2"/>
              <a:buChar char="v"/>
            </a:pPr>
            <a:r>
              <a:rPr lang="en-GB" sz="1600" dirty="0">
                <a:latin typeface="Calibri"/>
                <a:ea typeface="Calibri"/>
                <a:cs typeface="Calibri"/>
                <a:sym typeface="Calibri"/>
              </a:rPr>
              <a:t>François has updated the requests with concepts that have been added to the Daily Build;</a:t>
            </a:r>
          </a:p>
          <a:p>
            <a:pPr marL="285750" lvl="4" indent="-285750">
              <a:buFont typeface="Wingdings" panose="05000000000000000000" pitchFamily="2" charset="2"/>
              <a:buChar char="v"/>
            </a:pPr>
            <a:r>
              <a:rPr lang="en-GB" sz="1600" dirty="0">
                <a:latin typeface="Calibri"/>
                <a:ea typeface="Calibri"/>
                <a:cs typeface="Calibri"/>
                <a:sym typeface="Calibri"/>
              </a:rPr>
              <a:t>We will be meeting next week to do some prioritising of requests </a:t>
            </a:r>
          </a:p>
          <a:p>
            <a:pPr marL="285750" lvl="4" indent="-285750">
              <a:buFont typeface="Wingdings" panose="05000000000000000000" pitchFamily="2" charset="2"/>
              <a:buChar char="v"/>
            </a:pPr>
            <a:r>
              <a:rPr lang="en-GB" sz="1600" dirty="0">
                <a:latin typeface="Calibri"/>
                <a:ea typeface="Calibri"/>
                <a:cs typeface="Calibri"/>
                <a:sym typeface="Calibri"/>
              </a:rPr>
              <a:t>New concepts are (possibly) easier than changes</a:t>
            </a:r>
          </a:p>
        </p:txBody>
      </p:sp>
    </p:spTree>
    <p:extLst>
      <p:ext uri="{BB962C8B-B14F-4D97-AF65-F5344CB8AC3E}">
        <p14:creationId xmlns:p14="http://schemas.microsoft.com/office/powerpoint/2010/main" val="1914664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556459" y="74864"/>
            <a:ext cx="7886700" cy="666887"/>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Our numbers</a:t>
            </a:r>
            <a:endParaRPr sz="2800" dirty="0">
              <a:solidFill>
                <a:schemeClr val="dk2"/>
              </a:solidFill>
            </a:endParaRPr>
          </a:p>
        </p:txBody>
      </p:sp>
      <p:graphicFrame>
        <p:nvGraphicFramePr>
          <p:cNvPr id="2" name="Table 2">
            <a:extLst>
              <a:ext uri="{FF2B5EF4-FFF2-40B4-BE49-F238E27FC236}">
                <a16:creationId xmlns:a16="http://schemas.microsoft.com/office/drawing/2014/main" id="{9BD171BF-CA2C-4BDB-AB8A-D72CBF03729C}"/>
              </a:ext>
            </a:extLst>
          </p:cNvPr>
          <p:cNvGraphicFramePr>
            <a:graphicFrameLocks noGrp="1"/>
          </p:cNvGraphicFramePr>
          <p:nvPr>
            <p:extLst>
              <p:ext uri="{D42A27DB-BD31-4B8C-83A1-F6EECF244321}">
                <p14:modId xmlns:p14="http://schemas.microsoft.com/office/powerpoint/2010/main" val="717558769"/>
              </p:ext>
            </p:extLst>
          </p:nvPr>
        </p:nvGraphicFramePr>
        <p:xfrm>
          <a:off x="466938" y="659897"/>
          <a:ext cx="7738455" cy="2743200"/>
        </p:xfrm>
        <a:graphic>
          <a:graphicData uri="http://schemas.openxmlformats.org/drawingml/2006/table">
            <a:tbl>
              <a:tblPr firstRow="1" bandRow="1">
                <a:tableStyleId>{21E4AEA4-8DFA-4A89-87EB-49C32662AFE0}</a:tableStyleId>
              </a:tblPr>
              <a:tblGrid>
                <a:gridCol w="1127811">
                  <a:extLst>
                    <a:ext uri="{9D8B030D-6E8A-4147-A177-3AD203B41FA5}">
                      <a16:colId xmlns:a16="http://schemas.microsoft.com/office/drawing/2014/main" val="1116023101"/>
                    </a:ext>
                  </a:extLst>
                </a:gridCol>
                <a:gridCol w="616611">
                  <a:extLst>
                    <a:ext uri="{9D8B030D-6E8A-4147-A177-3AD203B41FA5}">
                      <a16:colId xmlns:a16="http://schemas.microsoft.com/office/drawing/2014/main" val="4243105203"/>
                    </a:ext>
                  </a:extLst>
                </a:gridCol>
                <a:gridCol w="899879">
                  <a:extLst>
                    <a:ext uri="{9D8B030D-6E8A-4147-A177-3AD203B41FA5}">
                      <a16:colId xmlns:a16="http://schemas.microsoft.com/office/drawing/2014/main" val="3782330234"/>
                    </a:ext>
                  </a:extLst>
                </a:gridCol>
                <a:gridCol w="899879">
                  <a:extLst>
                    <a:ext uri="{9D8B030D-6E8A-4147-A177-3AD203B41FA5}">
                      <a16:colId xmlns:a16="http://schemas.microsoft.com/office/drawing/2014/main" val="755852865"/>
                    </a:ext>
                  </a:extLst>
                </a:gridCol>
                <a:gridCol w="1199520">
                  <a:extLst>
                    <a:ext uri="{9D8B030D-6E8A-4147-A177-3AD203B41FA5}">
                      <a16:colId xmlns:a16="http://schemas.microsoft.com/office/drawing/2014/main" val="2509502792"/>
                    </a:ext>
                  </a:extLst>
                </a:gridCol>
                <a:gridCol w="1199520">
                  <a:extLst>
                    <a:ext uri="{9D8B030D-6E8A-4147-A177-3AD203B41FA5}">
                      <a16:colId xmlns:a16="http://schemas.microsoft.com/office/drawing/2014/main" val="2990042140"/>
                    </a:ext>
                  </a:extLst>
                </a:gridCol>
                <a:gridCol w="1795235">
                  <a:extLst>
                    <a:ext uri="{9D8B030D-6E8A-4147-A177-3AD203B41FA5}">
                      <a16:colId xmlns:a16="http://schemas.microsoft.com/office/drawing/2014/main" val="2579163458"/>
                    </a:ext>
                  </a:extLst>
                </a:gridCol>
              </a:tblGrid>
              <a:tr h="370840">
                <a:tc>
                  <a:txBody>
                    <a:bodyPr/>
                    <a:lstStyle/>
                    <a:p>
                      <a:r>
                        <a:rPr lang="en-GB" dirty="0"/>
                        <a:t>Date</a:t>
                      </a:r>
                    </a:p>
                  </a:txBody>
                  <a:tcPr/>
                </a:tc>
                <a:tc>
                  <a:txBody>
                    <a:bodyPr/>
                    <a:lstStyle/>
                    <a:p>
                      <a:pPr algn="ctr"/>
                      <a:r>
                        <a:rPr lang="en-GB" dirty="0"/>
                        <a:t>WIP</a:t>
                      </a:r>
                    </a:p>
                  </a:txBody>
                  <a:tcPr/>
                </a:tc>
                <a:tc>
                  <a:txBody>
                    <a:bodyPr/>
                    <a:lstStyle/>
                    <a:p>
                      <a:pPr algn="ctr"/>
                      <a:r>
                        <a:rPr lang="en-GB" dirty="0"/>
                        <a:t>RC1</a:t>
                      </a:r>
                    </a:p>
                  </a:txBody>
                  <a:tcPr/>
                </a:tc>
                <a:tc>
                  <a:txBody>
                    <a:bodyPr/>
                    <a:lstStyle/>
                    <a:p>
                      <a:pPr algn="ctr"/>
                      <a:r>
                        <a:rPr lang="en-GB" dirty="0"/>
                        <a:t>No Match</a:t>
                      </a:r>
                    </a:p>
                  </a:txBody>
                  <a:tcPr/>
                </a:tc>
                <a:tc>
                  <a:txBody>
                    <a:bodyPr/>
                    <a:lstStyle/>
                    <a:p>
                      <a:pPr algn="ctr"/>
                      <a:r>
                        <a:rPr lang="en-GB" dirty="0"/>
                        <a:t>In “holding”</a:t>
                      </a:r>
                    </a:p>
                  </a:txBody>
                  <a:tcPr/>
                </a:tc>
                <a:tc>
                  <a:txBody>
                    <a:bodyPr/>
                    <a:lstStyle/>
                    <a:p>
                      <a:pPr algn="ctr"/>
                      <a:r>
                        <a:rPr lang="en-GB" dirty="0"/>
                        <a:t>New requests</a:t>
                      </a:r>
                    </a:p>
                  </a:txBody>
                  <a:tcPr/>
                </a:tc>
                <a:tc>
                  <a:txBody>
                    <a:bodyPr/>
                    <a:lstStyle/>
                    <a:p>
                      <a:pPr algn="ctr"/>
                      <a:r>
                        <a:rPr lang="en-GB" dirty="0"/>
                        <a:t>Change requests</a:t>
                      </a:r>
                    </a:p>
                  </a:txBody>
                  <a:tcPr/>
                </a:tc>
                <a:extLst>
                  <a:ext uri="{0D108BD9-81ED-4DB2-BD59-A6C34878D82A}">
                    <a16:rowId xmlns:a16="http://schemas.microsoft.com/office/drawing/2014/main" val="550098014"/>
                  </a:ext>
                </a:extLst>
              </a:tr>
              <a:tr h="370840">
                <a:tc>
                  <a:txBody>
                    <a:bodyPr/>
                    <a:lstStyle/>
                    <a:p>
                      <a:r>
                        <a:rPr lang="en-GB" dirty="0"/>
                        <a:t>15:12:2021</a:t>
                      </a:r>
                    </a:p>
                  </a:txBody>
                  <a:tcPr/>
                </a:tc>
                <a:tc>
                  <a:txBody>
                    <a:bodyPr/>
                    <a:lstStyle/>
                    <a:p>
                      <a:pPr algn="ctr"/>
                      <a:r>
                        <a:rPr lang="en-GB" dirty="0"/>
                        <a:t>255</a:t>
                      </a:r>
                    </a:p>
                  </a:txBody>
                  <a:tcPr/>
                </a:tc>
                <a:tc>
                  <a:txBody>
                    <a:bodyPr/>
                    <a:lstStyle/>
                    <a:p>
                      <a:pPr algn="ctr"/>
                      <a:r>
                        <a:rPr lang="en-GB" dirty="0"/>
                        <a:t>115</a:t>
                      </a:r>
                    </a:p>
                  </a:txBody>
                  <a:tcPr/>
                </a:tc>
                <a:tc>
                  <a:txBody>
                    <a:bodyPr/>
                    <a:lstStyle/>
                    <a:p>
                      <a:pPr algn="ctr"/>
                      <a:endParaRPr lang="en-GB" dirty="0"/>
                    </a:p>
                  </a:txBody>
                  <a:tcPr/>
                </a:tc>
                <a:tc>
                  <a:txBody>
                    <a:bodyPr/>
                    <a:lstStyle/>
                    <a:p>
                      <a:pPr algn="ctr"/>
                      <a:r>
                        <a:rPr lang="en-GB" dirty="0"/>
                        <a:t>6</a:t>
                      </a:r>
                    </a:p>
                  </a:txBody>
                  <a:tcPr/>
                </a:tc>
                <a:tc>
                  <a:txBody>
                    <a:bodyPr/>
                    <a:lstStyle/>
                    <a:p>
                      <a:pPr algn="ctr"/>
                      <a:r>
                        <a:rPr lang="en-GB" dirty="0"/>
                        <a:t>5</a:t>
                      </a:r>
                    </a:p>
                  </a:txBody>
                  <a:tcPr/>
                </a:tc>
                <a:tc>
                  <a:txBody>
                    <a:bodyPr/>
                    <a:lstStyle/>
                    <a:p>
                      <a:pPr algn="ctr"/>
                      <a:endParaRPr lang="en-GB"/>
                    </a:p>
                  </a:txBody>
                  <a:tcPr/>
                </a:tc>
                <a:extLst>
                  <a:ext uri="{0D108BD9-81ED-4DB2-BD59-A6C34878D82A}">
                    <a16:rowId xmlns:a16="http://schemas.microsoft.com/office/drawing/2014/main" val="3669481408"/>
                  </a:ext>
                </a:extLst>
              </a:tr>
              <a:tr h="370840">
                <a:tc>
                  <a:txBody>
                    <a:bodyPr/>
                    <a:lstStyle/>
                    <a:p>
                      <a:r>
                        <a:rPr lang="en-GB" dirty="0"/>
                        <a:t>10:01:2022</a:t>
                      </a:r>
                    </a:p>
                  </a:txBody>
                  <a:tcPr/>
                </a:tc>
                <a:tc>
                  <a:txBody>
                    <a:bodyPr/>
                    <a:lstStyle/>
                    <a:p>
                      <a:pPr algn="ctr"/>
                      <a:r>
                        <a:rPr lang="en-GB" dirty="0"/>
                        <a:t>255</a:t>
                      </a:r>
                    </a:p>
                  </a:txBody>
                  <a:tcPr/>
                </a:tc>
                <a:tc>
                  <a:txBody>
                    <a:bodyPr/>
                    <a:lstStyle/>
                    <a:p>
                      <a:pPr algn="ctr"/>
                      <a:r>
                        <a:rPr lang="en-GB" dirty="0"/>
                        <a:t>130</a:t>
                      </a:r>
                    </a:p>
                  </a:txBody>
                  <a:tcPr/>
                </a:tc>
                <a:tc>
                  <a:txBody>
                    <a:bodyPr/>
                    <a:lstStyle/>
                    <a:p>
                      <a:pPr algn="ctr"/>
                      <a:endParaRPr lang="en-GB" dirty="0"/>
                    </a:p>
                  </a:txBody>
                  <a:tcPr/>
                </a:tc>
                <a:tc>
                  <a:txBody>
                    <a:bodyPr/>
                    <a:lstStyle/>
                    <a:p>
                      <a:pPr algn="ctr"/>
                      <a:r>
                        <a:rPr lang="en-GB" dirty="0"/>
                        <a:t>21</a:t>
                      </a:r>
                    </a:p>
                  </a:txBody>
                  <a:tcPr/>
                </a:tc>
                <a:tc>
                  <a:txBody>
                    <a:bodyPr/>
                    <a:lstStyle/>
                    <a:p>
                      <a:pPr algn="ctr"/>
                      <a:r>
                        <a:rPr lang="en-GB" dirty="0"/>
                        <a:t>5</a:t>
                      </a:r>
                    </a:p>
                  </a:txBody>
                  <a:tcPr/>
                </a:tc>
                <a:tc>
                  <a:txBody>
                    <a:bodyPr/>
                    <a:lstStyle/>
                    <a:p>
                      <a:pPr algn="ctr"/>
                      <a:r>
                        <a:rPr lang="en-GB" dirty="0"/>
                        <a:t>1</a:t>
                      </a:r>
                    </a:p>
                  </a:txBody>
                  <a:tcPr/>
                </a:tc>
                <a:extLst>
                  <a:ext uri="{0D108BD9-81ED-4DB2-BD59-A6C34878D82A}">
                    <a16:rowId xmlns:a16="http://schemas.microsoft.com/office/drawing/2014/main" val="3564130672"/>
                  </a:ext>
                </a:extLst>
              </a:tr>
              <a:tr h="370840">
                <a:tc>
                  <a:txBody>
                    <a:bodyPr/>
                    <a:lstStyle/>
                    <a:p>
                      <a:r>
                        <a:rPr lang="en-GB" dirty="0"/>
                        <a:t>27:01:2022</a:t>
                      </a:r>
                    </a:p>
                  </a:txBody>
                  <a:tcPr/>
                </a:tc>
                <a:tc>
                  <a:txBody>
                    <a:bodyPr/>
                    <a:lstStyle/>
                    <a:p>
                      <a:pPr algn="ctr"/>
                      <a:r>
                        <a:rPr lang="en-GB" dirty="0"/>
                        <a:t>242</a:t>
                      </a:r>
                    </a:p>
                  </a:txBody>
                  <a:tcPr/>
                </a:tc>
                <a:tc>
                  <a:txBody>
                    <a:bodyPr/>
                    <a:lstStyle/>
                    <a:p>
                      <a:pPr algn="ctr"/>
                      <a:r>
                        <a:rPr lang="en-GB" dirty="0"/>
                        <a:t>123</a:t>
                      </a:r>
                    </a:p>
                  </a:txBody>
                  <a:tcPr/>
                </a:tc>
                <a:tc>
                  <a:txBody>
                    <a:bodyPr/>
                    <a:lstStyle/>
                    <a:p>
                      <a:pPr algn="ctr"/>
                      <a:r>
                        <a:rPr lang="en-GB" dirty="0"/>
                        <a:t>3</a:t>
                      </a:r>
                    </a:p>
                  </a:txBody>
                  <a:tcPr/>
                </a:tc>
                <a:tc>
                  <a:txBody>
                    <a:bodyPr/>
                    <a:lstStyle/>
                    <a:p>
                      <a:pPr algn="ctr"/>
                      <a:r>
                        <a:rPr lang="en-GB" dirty="0"/>
                        <a:t>22</a:t>
                      </a:r>
                    </a:p>
                  </a:txBody>
                  <a:tcPr/>
                </a:tc>
                <a:tc>
                  <a:txBody>
                    <a:bodyPr/>
                    <a:lstStyle/>
                    <a:p>
                      <a:pPr algn="ctr"/>
                      <a:r>
                        <a:rPr lang="en-GB" dirty="0"/>
                        <a:t>10</a:t>
                      </a:r>
                    </a:p>
                  </a:txBody>
                  <a:tcPr/>
                </a:tc>
                <a:tc>
                  <a:txBody>
                    <a:bodyPr/>
                    <a:lstStyle/>
                    <a:p>
                      <a:pPr algn="ctr"/>
                      <a:r>
                        <a:rPr lang="en-GB" dirty="0"/>
                        <a:t>3</a:t>
                      </a:r>
                    </a:p>
                  </a:txBody>
                  <a:tcPr/>
                </a:tc>
                <a:extLst>
                  <a:ext uri="{0D108BD9-81ED-4DB2-BD59-A6C34878D82A}">
                    <a16:rowId xmlns:a16="http://schemas.microsoft.com/office/drawing/2014/main" val="507548596"/>
                  </a:ext>
                </a:extLst>
              </a:tr>
              <a:tr h="370840">
                <a:tc>
                  <a:txBody>
                    <a:bodyPr/>
                    <a:lstStyle/>
                    <a:p>
                      <a:r>
                        <a:rPr lang="en-GB" dirty="0"/>
                        <a:t>10:02:2022</a:t>
                      </a:r>
                    </a:p>
                  </a:txBody>
                  <a:tcPr/>
                </a:tc>
                <a:tc>
                  <a:txBody>
                    <a:bodyPr/>
                    <a:lstStyle/>
                    <a:p>
                      <a:pPr algn="ctr"/>
                      <a:r>
                        <a:rPr lang="en-GB" dirty="0"/>
                        <a:t>214</a:t>
                      </a:r>
                    </a:p>
                  </a:txBody>
                  <a:tcPr/>
                </a:tc>
                <a:tc>
                  <a:txBody>
                    <a:bodyPr/>
                    <a:lstStyle/>
                    <a:p>
                      <a:pPr algn="ctr"/>
                      <a:r>
                        <a:rPr lang="en-GB" dirty="0"/>
                        <a:t>138</a:t>
                      </a:r>
                    </a:p>
                  </a:txBody>
                  <a:tcPr/>
                </a:tc>
                <a:tc>
                  <a:txBody>
                    <a:bodyPr/>
                    <a:lstStyle/>
                    <a:p>
                      <a:pPr algn="ctr"/>
                      <a:r>
                        <a:rPr lang="en-GB" dirty="0"/>
                        <a:t>3</a:t>
                      </a:r>
                    </a:p>
                  </a:txBody>
                  <a:tcPr/>
                </a:tc>
                <a:tc>
                  <a:txBody>
                    <a:bodyPr/>
                    <a:lstStyle/>
                    <a:p>
                      <a:pPr algn="ctr"/>
                      <a:r>
                        <a:rPr lang="en-GB" dirty="0"/>
                        <a:t>37</a:t>
                      </a:r>
                    </a:p>
                  </a:txBody>
                  <a:tcPr/>
                </a:tc>
                <a:tc>
                  <a:txBody>
                    <a:bodyPr/>
                    <a:lstStyle/>
                    <a:p>
                      <a:pPr algn="ctr"/>
                      <a:r>
                        <a:rPr lang="en-GB" dirty="0"/>
                        <a:t>14</a:t>
                      </a:r>
                    </a:p>
                  </a:txBody>
                  <a:tcPr/>
                </a:tc>
                <a:tc>
                  <a:txBody>
                    <a:bodyPr/>
                    <a:lstStyle/>
                    <a:p>
                      <a:pPr algn="ctr"/>
                      <a:r>
                        <a:rPr lang="en-GB" dirty="0"/>
                        <a:t>4</a:t>
                      </a:r>
                    </a:p>
                  </a:txBody>
                  <a:tcPr/>
                </a:tc>
                <a:extLst>
                  <a:ext uri="{0D108BD9-81ED-4DB2-BD59-A6C34878D82A}">
                    <a16:rowId xmlns:a16="http://schemas.microsoft.com/office/drawing/2014/main" val="2856133029"/>
                  </a:ext>
                </a:extLst>
              </a:tr>
              <a:tr h="370840">
                <a:tc>
                  <a:txBody>
                    <a:bodyPr/>
                    <a:lstStyle/>
                    <a:p>
                      <a:r>
                        <a:rPr lang="en-GB" dirty="0"/>
                        <a:t>24:02:2022</a:t>
                      </a:r>
                    </a:p>
                  </a:txBody>
                  <a:tcPr/>
                </a:tc>
                <a:tc>
                  <a:txBody>
                    <a:bodyPr/>
                    <a:lstStyle/>
                    <a:p>
                      <a:pPr algn="ctr"/>
                      <a:r>
                        <a:rPr lang="en-GB" dirty="0"/>
                        <a:t>190</a:t>
                      </a:r>
                    </a:p>
                  </a:txBody>
                  <a:tcPr/>
                </a:tc>
                <a:tc>
                  <a:txBody>
                    <a:bodyPr/>
                    <a:lstStyle/>
                    <a:p>
                      <a:pPr algn="ctr"/>
                      <a:r>
                        <a:rPr lang="en-GB" dirty="0"/>
                        <a:t>138</a:t>
                      </a:r>
                    </a:p>
                  </a:txBody>
                  <a:tcPr/>
                </a:tc>
                <a:tc>
                  <a:txBody>
                    <a:bodyPr/>
                    <a:lstStyle/>
                    <a:p>
                      <a:pPr algn="ctr"/>
                      <a:r>
                        <a:rPr lang="en-GB" dirty="0"/>
                        <a:t>10</a:t>
                      </a:r>
                    </a:p>
                  </a:txBody>
                  <a:tcPr/>
                </a:tc>
                <a:tc>
                  <a:txBody>
                    <a:bodyPr/>
                    <a:lstStyle/>
                    <a:p>
                      <a:pPr algn="ctr"/>
                      <a:r>
                        <a:rPr lang="en-GB" dirty="0"/>
                        <a:t>54</a:t>
                      </a:r>
                    </a:p>
                  </a:txBody>
                  <a:tcPr/>
                </a:tc>
                <a:tc>
                  <a:txBody>
                    <a:bodyPr/>
                    <a:lstStyle/>
                    <a:p>
                      <a:pPr algn="ctr"/>
                      <a:r>
                        <a:rPr lang="en-GB" dirty="0"/>
                        <a:t>16</a:t>
                      </a:r>
                    </a:p>
                  </a:txBody>
                  <a:tcPr/>
                </a:tc>
                <a:tc>
                  <a:txBody>
                    <a:bodyPr/>
                    <a:lstStyle/>
                    <a:p>
                      <a:pPr algn="ctr"/>
                      <a:r>
                        <a:rPr lang="en-GB" dirty="0"/>
                        <a:t>7</a:t>
                      </a:r>
                    </a:p>
                  </a:txBody>
                  <a:tcPr/>
                </a:tc>
                <a:extLst>
                  <a:ext uri="{0D108BD9-81ED-4DB2-BD59-A6C34878D82A}">
                    <a16:rowId xmlns:a16="http://schemas.microsoft.com/office/drawing/2014/main" val="3854481617"/>
                  </a:ext>
                </a:extLst>
              </a:tr>
              <a:tr h="370840">
                <a:tc>
                  <a:txBody>
                    <a:bodyPr/>
                    <a:lstStyle/>
                    <a:p>
                      <a:r>
                        <a:rPr lang="en-GB" dirty="0"/>
                        <a:t>10:03:2022</a:t>
                      </a:r>
                    </a:p>
                  </a:txBody>
                  <a:tcPr/>
                </a:tc>
                <a:tc>
                  <a:txBody>
                    <a:bodyPr/>
                    <a:lstStyle/>
                    <a:p>
                      <a:pPr algn="ctr"/>
                      <a:r>
                        <a:rPr lang="en-GB" dirty="0"/>
                        <a:t>163</a:t>
                      </a:r>
                    </a:p>
                  </a:txBody>
                  <a:tcPr/>
                </a:tc>
                <a:tc>
                  <a:txBody>
                    <a:bodyPr/>
                    <a:lstStyle/>
                    <a:p>
                      <a:pPr algn="ctr"/>
                      <a:r>
                        <a:rPr lang="en-GB" dirty="0"/>
                        <a:t>138</a:t>
                      </a:r>
                    </a:p>
                  </a:txBody>
                  <a:tcPr/>
                </a:tc>
                <a:tc>
                  <a:txBody>
                    <a:bodyPr/>
                    <a:lstStyle/>
                    <a:p>
                      <a:pPr algn="ctr"/>
                      <a:r>
                        <a:rPr lang="en-GB" dirty="0"/>
                        <a:t>10</a:t>
                      </a:r>
                    </a:p>
                  </a:txBody>
                  <a:tcPr/>
                </a:tc>
                <a:tc>
                  <a:txBody>
                    <a:bodyPr/>
                    <a:lstStyle/>
                    <a:p>
                      <a:pPr algn="ctr"/>
                      <a:r>
                        <a:rPr lang="en-GB" dirty="0"/>
                        <a:t>65</a:t>
                      </a:r>
                    </a:p>
                  </a:txBody>
                  <a:tcPr/>
                </a:tc>
                <a:tc>
                  <a:txBody>
                    <a:bodyPr/>
                    <a:lstStyle/>
                    <a:p>
                      <a:pPr algn="ctr"/>
                      <a:r>
                        <a:rPr lang="en-GB" dirty="0"/>
                        <a:t>20</a:t>
                      </a:r>
                    </a:p>
                  </a:txBody>
                  <a:tcPr/>
                </a:tc>
                <a:tc>
                  <a:txBody>
                    <a:bodyPr/>
                    <a:lstStyle/>
                    <a:p>
                      <a:pPr algn="ctr"/>
                      <a:r>
                        <a:rPr lang="en-GB" dirty="0"/>
                        <a:t>17</a:t>
                      </a:r>
                    </a:p>
                  </a:txBody>
                  <a:tcPr/>
                </a:tc>
                <a:extLst>
                  <a:ext uri="{0D108BD9-81ED-4DB2-BD59-A6C34878D82A}">
                    <a16:rowId xmlns:a16="http://schemas.microsoft.com/office/drawing/2014/main" val="1991219792"/>
                  </a:ext>
                </a:extLst>
              </a:tr>
            </a:tbl>
          </a:graphicData>
        </a:graphic>
      </p:graphicFrame>
      <p:sp>
        <p:nvSpPr>
          <p:cNvPr id="3" name="TextBox 2">
            <a:extLst>
              <a:ext uri="{FF2B5EF4-FFF2-40B4-BE49-F238E27FC236}">
                <a16:creationId xmlns:a16="http://schemas.microsoft.com/office/drawing/2014/main" id="{9FAC63BA-6ACF-4E5A-8A22-557E2FC28F9D}"/>
              </a:ext>
            </a:extLst>
          </p:cNvPr>
          <p:cNvSpPr txBox="1"/>
          <p:nvPr/>
        </p:nvSpPr>
        <p:spPr>
          <a:xfrm>
            <a:off x="632516" y="3544296"/>
            <a:ext cx="7882834" cy="1384995"/>
          </a:xfrm>
          <a:prstGeom prst="rect">
            <a:avLst/>
          </a:prstGeom>
          <a:noFill/>
        </p:spPr>
        <p:txBody>
          <a:bodyPr wrap="square" numCol="2" rtlCol="0">
            <a:spAutoFit/>
          </a:bodyPr>
          <a:lstStyle/>
          <a:p>
            <a:r>
              <a:rPr lang="en-GB" dirty="0"/>
              <a:t>In “holding”:</a:t>
            </a:r>
          </a:p>
          <a:p>
            <a:pPr marL="285750" indent="-285750">
              <a:buFont typeface="Arial" panose="020B0604020202020204" pitchFamily="34" charset="0"/>
              <a:buChar char="•"/>
            </a:pPr>
            <a:r>
              <a:rPr lang="en-GB" dirty="0"/>
              <a:t>Capsules = 6</a:t>
            </a:r>
          </a:p>
          <a:p>
            <a:pPr marL="285750" indent="-285750">
              <a:buFont typeface="Arial" panose="020B0604020202020204" pitchFamily="34" charset="0"/>
              <a:buChar char="•"/>
            </a:pPr>
            <a:r>
              <a:rPr lang="en-GB" dirty="0"/>
              <a:t>Multiple sites/methods = 10</a:t>
            </a:r>
          </a:p>
          <a:p>
            <a:pPr marL="285750" indent="-285750">
              <a:buFont typeface="Arial" panose="020B0604020202020204" pitchFamily="34" charset="0"/>
              <a:buChar char="•"/>
            </a:pPr>
            <a:r>
              <a:rPr lang="en-GB" dirty="0"/>
              <a:t>Intravesical/Urethral = 5</a:t>
            </a:r>
          </a:p>
          <a:p>
            <a:pPr marL="285750" indent="-285750">
              <a:buFont typeface="Arial" panose="020B0604020202020204" pitchFamily="34" charset="0"/>
              <a:buChar char="•"/>
            </a:pPr>
            <a:r>
              <a:rPr lang="en-GB" dirty="0"/>
              <a:t>Infusion/Injection = 3</a:t>
            </a:r>
          </a:p>
          <a:p>
            <a:pPr marL="285750" indent="-285750">
              <a:buFont typeface="Arial" panose="020B0604020202020204" pitchFamily="34" charset="0"/>
              <a:buChar char="•"/>
            </a:pPr>
            <a:r>
              <a:rPr lang="en-GB" dirty="0" err="1"/>
              <a:t>Misc</a:t>
            </a:r>
            <a:r>
              <a:rPr lang="en-GB" dirty="0"/>
              <a:t> = 5</a:t>
            </a:r>
          </a:p>
          <a:p>
            <a:pPr marL="285750" indent="-285750">
              <a:buFont typeface="Arial" panose="020B0604020202020204" pitchFamily="34" charset="0"/>
              <a:buChar char="•"/>
            </a:pPr>
            <a:r>
              <a:rPr lang="en-GB" dirty="0"/>
              <a:t>Dispersions = 12</a:t>
            </a:r>
          </a:p>
          <a:p>
            <a:pPr marL="285750" indent="-285750">
              <a:buFont typeface="Arial" panose="020B0604020202020204" pitchFamily="34" charset="0"/>
              <a:buChar char="•"/>
            </a:pPr>
            <a:r>
              <a:rPr lang="en-GB" dirty="0"/>
              <a:t>Implants, Inserts etc. 24</a:t>
            </a:r>
          </a:p>
        </p:txBody>
      </p:sp>
    </p:spTree>
    <p:extLst>
      <p:ext uri="{BB962C8B-B14F-4D97-AF65-F5344CB8AC3E}">
        <p14:creationId xmlns:p14="http://schemas.microsoft.com/office/powerpoint/2010/main" val="2075997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Issues for discussion</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extLst>
      <p:ext uri="{BB962C8B-B14F-4D97-AF65-F5344CB8AC3E}">
        <p14:creationId xmlns:p14="http://schemas.microsoft.com/office/powerpoint/2010/main" val="1624443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Implants</a:t>
            </a:r>
          </a:p>
        </p:txBody>
      </p:sp>
      <p:sp>
        <p:nvSpPr>
          <p:cNvPr id="2" name="TextBox 1">
            <a:extLst>
              <a:ext uri="{FF2B5EF4-FFF2-40B4-BE49-F238E27FC236}">
                <a16:creationId xmlns:a16="http://schemas.microsoft.com/office/drawing/2014/main" id="{044CD51F-3BF0-4AC3-A26E-BA8375B931C8}"/>
              </a:ext>
            </a:extLst>
          </p:cNvPr>
          <p:cNvSpPr txBox="1"/>
          <p:nvPr/>
        </p:nvSpPr>
        <p:spPr>
          <a:xfrm>
            <a:off x="378822" y="1321144"/>
            <a:ext cx="8203475" cy="2800767"/>
          </a:xfrm>
          <a:prstGeom prst="rect">
            <a:avLst/>
          </a:prstGeom>
          <a:noFill/>
        </p:spPr>
        <p:txBody>
          <a:bodyPr wrap="square" rtlCol="0">
            <a:spAutoFit/>
          </a:bodyPr>
          <a:lstStyle/>
          <a:p>
            <a:r>
              <a:rPr lang="en-GB" sz="1800" dirty="0">
                <a:effectLst/>
                <a:latin typeface="Calibri" panose="020F0502020204030204" pitchFamily="34" charset="0"/>
                <a:ea typeface="Calibri" panose="020F0502020204030204" pitchFamily="34" charset="0"/>
              </a:rPr>
              <a:t>There are 10 “implant” dose forms in EDQM</a:t>
            </a:r>
          </a:p>
          <a:p>
            <a:r>
              <a:rPr lang="en-GB" sz="1800" dirty="0">
                <a:effectLst/>
                <a:latin typeface="Calibri" panose="020F0502020204030204" pitchFamily="34" charset="0"/>
                <a:ea typeface="Calibri" panose="020F0502020204030204" pitchFamily="34" charset="0"/>
              </a:rPr>
              <a:t>And 4 in SNOMED CT</a:t>
            </a:r>
          </a:p>
          <a:p>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Calibri" panose="020F0502020204030204" pitchFamily="34" charset="0"/>
              </a:rPr>
              <a:t>No implant dose forms have currently found their way to RC1 – all are “unmapped” in WIP – this may mean there is quite a conceptual “mismatch” </a:t>
            </a:r>
          </a:p>
          <a:p>
            <a:endParaRPr lang="en-GB" sz="1800" b="1" dirty="0">
              <a:latin typeface="Calibri" panose="020F0502020204030204" pitchFamily="34" charset="0"/>
              <a:ea typeface="Calibri" panose="020F0502020204030204" pitchFamily="34" charset="0"/>
            </a:endParaRPr>
          </a:p>
          <a:p>
            <a:r>
              <a:rPr lang="en-GB" sz="1800" b="1" dirty="0">
                <a:effectLst/>
                <a:latin typeface="Calibri" panose="020F0502020204030204" pitchFamily="34" charset="0"/>
                <a:ea typeface="Calibri" panose="020F0502020204030204" pitchFamily="34" charset="0"/>
              </a:rPr>
              <a:t>We will explore….</a:t>
            </a:r>
          </a:p>
          <a:p>
            <a:endParaRPr lang="en-GB" sz="1800" b="1" dirty="0">
              <a:latin typeface="Calibri" panose="020F0502020204030204" pitchFamily="34" charset="0"/>
              <a:ea typeface="Calibri" panose="020F0502020204030204" pitchFamily="34" charset="0"/>
            </a:endParaRPr>
          </a:p>
          <a:p>
            <a:r>
              <a:rPr lang="en-GB" sz="1800" dirty="0">
                <a:latin typeface="Calibri" panose="020F0502020204030204" pitchFamily="34" charset="0"/>
                <a:ea typeface="Calibri" panose="020F0502020204030204" pitchFamily="34" charset="0"/>
              </a:rPr>
              <a:t>And we also find inserts, systems, sponges, tampons and sticks</a:t>
            </a:r>
            <a:endParaRPr lang="en-GB" sz="1800" dirty="0">
              <a:effectLst/>
              <a:latin typeface="Calibri" panose="020F0502020204030204" pitchFamily="34" charset="0"/>
              <a:ea typeface="Calibri" panose="020F0502020204030204" pitchFamily="34" charset="0"/>
            </a:endParaRPr>
          </a:p>
          <a:p>
            <a:endParaRPr lang="en-GB" dirty="0"/>
          </a:p>
        </p:txBody>
      </p:sp>
      <p:pic>
        <p:nvPicPr>
          <p:cNvPr id="4" name="Picture 3">
            <a:extLst>
              <a:ext uri="{FF2B5EF4-FFF2-40B4-BE49-F238E27FC236}">
                <a16:creationId xmlns:a16="http://schemas.microsoft.com/office/drawing/2014/main" id="{CBE361DD-29B5-41D5-B1ED-3DFD34CF388C}"/>
              </a:ext>
            </a:extLst>
          </p:cNvPr>
          <p:cNvPicPr>
            <a:picLocks noChangeAspect="1"/>
          </p:cNvPicPr>
          <p:nvPr/>
        </p:nvPicPr>
        <p:blipFill>
          <a:blip r:embed="rId3"/>
          <a:stretch>
            <a:fillRect/>
          </a:stretch>
        </p:blipFill>
        <p:spPr>
          <a:xfrm>
            <a:off x="7155728" y="3334896"/>
            <a:ext cx="1554700" cy="1567113"/>
          </a:xfrm>
          <a:prstGeom prst="rect">
            <a:avLst/>
          </a:prstGeom>
        </p:spPr>
      </p:pic>
    </p:spTree>
    <p:extLst>
      <p:ext uri="{BB962C8B-B14F-4D97-AF65-F5344CB8AC3E}">
        <p14:creationId xmlns:p14="http://schemas.microsoft.com/office/powerpoint/2010/main" val="30460034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E717-88EB-4B7C-A348-0D203F03294D}"/>
              </a:ext>
            </a:extLst>
          </p:cNvPr>
          <p:cNvSpPr>
            <a:spLocks noGrp="1"/>
          </p:cNvSpPr>
          <p:nvPr>
            <p:ph type="title"/>
          </p:nvPr>
        </p:nvSpPr>
        <p:spPr>
          <a:xfrm>
            <a:off x="408644" y="122590"/>
            <a:ext cx="7886700" cy="750559"/>
          </a:xfrm>
        </p:spPr>
        <p:txBody>
          <a:bodyPr/>
          <a:lstStyle/>
          <a:p>
            <a:r>
              <a:rPr lang="en-GB" sz="2800" b="1" dirty="0">
                <a:solidFill>
                  <a:schemeClr val="dk2"/>
                </a:solidFill>
              </a:rPr>
              <a:t>EDQM insert concepts:</a:t>
            </a:r>
          </a:p>
        </p:txBody>
      </p:sp>
      <p:graphicFrame>
        <p:nvGraphicFramePr>
          <p:cNvPr id="4" name="Table 4">
            <a:extLst>
              <a:ext uri="{FF2B5EF4-FFF2-40B4-BE49-F238E27FC236}">
                <a16:creationId xmlns:a16="http://schemas.microsoft.com/office/drawing/2014/main" id="{98C1515E-EEBC-4829-A2DB-E8452444D0D5}"/>
              </a:ext>
            </a:extLst>
          </p:cNvPr>
          <p:cNvGraphicFramePr>
            <a:graphicFrameLocks noGrp="1"/>
          </p:cNvGraphicFramePr>
          <p:nvPr>
            <p:extLst>
              <p:ext uri="{D42A27DB-BD31-4B8C-83A1-F6EECF244321}">
                <p14:modId xmlns:p14="http://schemas.microsoft.com/office/powerpoint/2010/main" val="1689966679"/>
              </p:ext>
            </p:extLst>
          </p:nvPr>
        </p:nvGraphicFramePr>
        <p:xfrm>
          <a:off x="123753" y="821632"/>
          <a:ext cx="8937742" cy="1590040"/>
        </p:xfrm>
        <a:graphic>
          <a:graphicData uri="http://schemas.openxmlformats.org/drawingml/2006/table">
            <a:tbl>
              <a:tblPr bandRow="1">
                <a:tableStyleId>{8A107856-5554-42FB-B03E-39F5DBC370BA}</a:tableStyleId>
              </a:tblPr>
              <a:tblGrid>
                <a:gridCol w="694394">
                  <a:extLst>
                    <a:ext uri="{9D8B030D-6E8A-4147-A177-3AD203B41FA5}">
                      <a16:colId xmlns:a16="http://schemas.microsoft.com/office/drawing/2014/main" val="2305505714"/>
                    </a:ext>
                  </a:extLst>
                </a:gridCol>
                <a:gridCol w="838773">
                  <a:extLst>
                    <a:ext uri="{9D8B030D-6E8A-4147-A177-3AD203B41FA5}">
                      <a16:colId xmlns:a16="http://schemas.microsoft.com/office/drawing/2014/main" val="1330791992"/>
                    </a:ext>
                  </a:extLst>
                </a:gridCol>
                <a:gridCol w="5069995">
                  <a:extLst>
                    <a:ext uri="{9D8B030D-6E8A-4147-A177-3AD203B41FA5}">
                      <a16:colId xmlns:a16="http://schemas.microsoft.com/office/drawing/2014/main" val="3498487307"/>
                    </a:ext>
                  </a:extLst>
                </a:gridCol>
                <a:gridCol w="2334580">
                  <a:extLst>
                    <a:ext uri="{9D8B030D-6E8A-4147-A177-3AD203B41FA5}">
                      <a16:colId xmlns:a16="http://schemas.microsoft.com/office/drawing/2014/main" val="3516782355"/>
                    </a:ext>
                  </a:extLst>
                </a:gridCol>
              </a:tblGrid>
              <a:tr h="370840">
                <a:tc>
                  <a:txBody>
                    <a:bodyPr/>
                    <a:lstStyle/>
                    <a:p>
                      <a:pPr rtl="0" fontAlgn="b"/>
                      <a:r>
                        <a:rPr lang="en-GB" sz="1000" b="1" dirty="0">
                          <a:effectLst/>
                        </a:rPr>
                        <a:t>EDQM ID</a:t>
                      </a:r>
                    </a:p>
                  </a:txBody>
                  <a:tcPr marL="28575" marR="28575" marT="19050" marB="19050" anchor="b"/>
                </a:tc>
                <a:tc>
                  <a:txBody>
                    <a:bodyPr/>
                    <a:lstStyle/>
                    <a:p>
                      <a:pPr rtl="0" fontAlgn="b"/>
                      <a:r>
                        <a:rPr lang="en-GB" sz="1000" b="1" dirty="0">
                          <a:effectLst/>
                        </a:rPr>
                        <a:t>EDQM Term</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definition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Comments from mappers</a:t>
                      </a:r>
                    </a:p>
                  </a:txBody>
                  <a:tcPr anchor="b"/>
                </a:tc>
                <a:extLst>
                  <a:ext uri="{0D108BD9-81ED-4DB2-BD59-A6C34878D82A}">
                    <a16:rowId xmlns:a16="http://schemas.microsoft.com/office/drawing/2014/main" val="1568697382"/>
                  </a:ext>
                </a:extLst>
              </a:tr>
              <a:tr h="370840">
                <a:tc>
                  <a:txBody>
                    <a:bodyPr/>
                    <a:lstStyle/>
                    <a:p>
                      <a:pPr algn="l" rtl="0" fontAlgn="b"/>
                      <a:r>
                        <a:rPr lang="en-GB" sz="1000" b="0" dirty="0">
                          <a:effectLst/>
                          <a:latin typeface="Calibri" panose="020F0502020204030204" pitchFamily="34" charset="0"/>
                        </a:rPr>
                        <a:t>10411000</a:t>
                      </a:r>
                    </a:p>
                  </a:txBody>
                  <a:tcPr marL="28575" marR="28575" marT="19050" marB="19050" anchor="b"/>
                </a:tc>
                <a:tc>
                  <a:txBody>
                    <a:bodyPr/>
                    <a:lstStyle/>
                    <a:p>
                      <a:pPr algn="l" rtl="0" fontAlgn="b"/>
                      <a:r>
                        <a:rPr lang="en-GB" sz="1000" b="0" dirty="0">
                          <a:effectLst/>
                          <a:latin typeface="Calibri" panose="020F0502020204030204" pitchFamily="34" charset="0"/>
                        </a:rPr>
                        <a:t>Periodontal insert</a:t>
                      </a:r>
                    </a:p>
                  </a:txBody>
                  <a:tcPr marL="28575" marR="28575" marT="19050" marB="19050" anchor="b"/>
                </a:tc>
                <a:tc>
                  <a:txBody>
                    <a:bodyPr/>
                    <a:lstStyle/>
                    <a:p>
                      <a:pPr rtl="0" fontAlgn="b"/>
                      <a:r>
                        <a:rPr lang="en-GB" sz="900" dirty="0">
                          <a:effectLst/>
                        </a:rPr>
                        <a:t>Solid single-dose preparation consisting of a medicated insert to be placed within the tooth socket/periodontal membrane. The biodegradable insert is a sheet which slowly releases active substance(s). </a:t>
                      </a:r>
                    </a:p>
                  </a:txBody>
                  <a:tcPr marL="28575" marR="28575" marT="19050" marB="19050" anchor="b"/>
                </a:tc>
                <a:tc>
                  <a:txBody>
                    <a:bodyPr/>
                    <a:lstStyle/>
                    <a:p>
                      <a:pPr rtl="0" fontAlgn="b"/>
                      <a:r>
                        <a:rPr lang="en-GB" sz="1000" b="0" dirty="0">
                          <a:effectLst/>
                          <a:latin typeface="Calibri" panose="020F0502020204030204" pitchFamily="34" charset="0"/>
                        </a:rPr>
                        <a:t>Can't find </a:t>
                      </a:r>
                      <a:r>
                        <a:rPr lang="en-GB" sz="1000" b="0" dirty="0" err="1">
                          <a:effectLst/>
                          <a:latin typeface="Calibri" panose="020F0502020204030204" pitchFamily="34" charset="0"/>
                        </a:rPr>
                        <a:t>peridontal</a:t>
                      </a:r>
                      <a:r>
                        <a:rPr lang="en-GB" sz="1000" b="0" dirty="0">
                          <a:effectLst/>
                          <a:latin typeface="Calibri" panose="020F0502020204030204" pitchFamily="34" charset="0"/>
                        </a:rPr>
                        <a:t> on S-CT at all.</a:t>
                      </a:r>
                    </a:p>
                    <a:p>
                      <a:pPr rtl="0" fontAlgn="b"/>
                      <a:r>
                        <a:rPr lang="en-GB" sz="1000" b="0" dirty="0">
                          <a:effectLst/>
                          <a:latin typeface="Calibri" panose="020F0502020204030204" pitchFamily="34" charset="0"/>
                        </a:rPr>
                        <a:t>&lt;JMJ&gt; Also periodontal gel, periodontal powder</a:t>
                      </a:r>
                    </a:p>
                  </a:txBody>
                  <a:tcPr marL="28575" marR="28575" marT="19050" marB="19050" anchor="b"/>
                </a:tc>
                <a:extLst>
                  <a:ext uri="{0D108BD9-81ED-4DB2-BD59-A6C34878D82A}">
                    <a16:rowId xmlns:a16="http://schemas.microsoft.com/office/drawing/2014/main" val="1586216489"/>
                  </a:ext>
                </a:extLst>
              </a:tr>
              <a:tr h="370840">
                <a:tc>
                  <a:txBody>
                    <a:bodyPr/>
                    <a:lstStyle/>
                    <a:p>
                      <a:pPr algn="l" rtl="0" fontAlgn="b"/>
                      <a:r>
                        <a:rPr lang="en-GB" sz="1000" b="0" dirty="0">
                          <a:solidFill>
                            <a:schemeClr val="bg2">
                              <a:lumMod val="75000"/>
                            </a:schemeClr>
                          </a:solidFill>
                          <a:effectLst/>
                          <a:latin typeface="Calibri" panose="020F0502020204030204" pitchFamily="34" charset="0"/>
                        </a:rPr>
                        <a:t>10612000</a:t>
                      </a:r>
                    </a:p>
                  </a:txBody>
                  <a:tcPr marL="28575" marR="28575" marT="19050" marB="19050" anchor="b"/>
                </a:tc>
                <a:tc>
                  <a:txBody>
                    <a:bodyPr/>
                    <a:lstStyle/>
                    <a:p>
                      <a:pPr algn="l" rtl="0" fontAlgn="b"/>
                      <a:r>
                        <a:rPr lang="en-GB" sz="1000" b="0" dirty="0">
                          <a:solidFill>
                            <a:schemeClr val="bg2">
                              <a:lumMod val="75000"/>
                            </a:schemeClr>
                          </a:solidFill>
                          <a:effectLst/>
                          <a:latin typeface="Calibri" panose="020F0502020204030204" pitchFamily="34" charset="0"/>
                        </a:rPr>
                        <a:t>Ophthalmic insert</a:t>
                      </a:r>
                    </a:p>
                  </a:txBody>
                  <a:tcPr marL="28575" marR="28575" marT="19050" marB="19050" anchor="b"/>
                </a:tc>
                <a:tc>
                  <a:txBody>
                    <a:bodyPr/>
                    <a:lstStyle/>
                    <a:p>
                      <a:pPr rtl="0" fontAlgn="b"/>
                      <a:r>
                        <a:rPr lang="en-GB" sz="900" dirty="0">
                          <a:solidFill>
                            <a:schemeClr val="bg2">
                              <a:lumMod val="75000"/>
                            </a:schemeClr>
                          </a:solidFill>
                          <a:effectLst/>
                        </a:rPr>
                        <a:t>Solid sterile preparation of suitable size and shape, designed to be inserted in the conjunctival sac to produce a local or ocular effect by the release of active substance(s) over a determined period of time. Ophthalmic inserts generally consist of a reservoir of active substance(s) embedded in a matrix or bounded by a rate-controlling membrane. They are presented individually in sterile containers</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bg2">
                              <a:lumMod val="75000"/>
                            </a:schemeClr>
                          </a:solidFill>
                          <a:effectLst/>
                          <a:latin typeface="Calibri" panose="020F0502020204030204" pitchFamily="34" charset="0"/>
                          <a:ea typeface="+mn-ea"/>
                          <a:cs typeface="+mn-cs"/>
                          <a:sym typeface="Arial"/>
                        </a:rPr>
                        <a:t>Already on RC1 as exact match:  385132002| Prolonged release ophthalmic insert (dose form)</a:t>
                      </a:r>
                    </a:p>
                  </a:txBody>
                  <a:tcPr marL="28575" marR="28575" marT="19050" marB="19050" anchor="b"/>
                </a:tc>
                <a:extLst>
                  <a:ext uri="{0D108BD9-81ED-4DB2-BD59-A6C34878D82A}">
                    <a16:rowId xmlns:a16="http://schemas.microsoft.com/office/drawing/2014/main" val="1754037798"/>
                  </a:ext>
                </a:extLst>
              </a:tr>
            </a:tbl>
          </a:graphicData>
        </a:graphic>
      </p:graphicFrame>
      <p:pic>
        <p:nvPicPr>
          <p:cNvPr id="5" name="Picture 4">
            <a:extLst>
              <a:ext uri="{FF2B5EF4-FFF2-40B4-BE49-F238E27FC236}">
                <a16:creationId xmlns:a16="http://schemas.microsoft.com/office/drawing/2014/main" id="{C16801D5-9AAF-4043-87BE-0EBDA31DFAFB}"/>
              </a:ext>
            </a:extLst>
          </p:cNvPr>
          <p:cNvPicPr>
            <a:picLocks noChangeAspect="1"/>
          </p:cNvPicPr>
          <p:nvPr/>
        </p:nvPicPr>
        <p:blipFill>
          <a:blip r:embed="rId2"/>
          <a:stretch>
            <a:fillRect/>
          </a:stretch>
        </p:blipFill>
        <p:spPr>
          <a:xfrm>
            <a:off x="290864" y="2571750"/>
            <a:ext cx="3412346" cy="2289197"/>
          </a:xfrm>
          <a:prstGeom prst="rect">
            <a:avLst/>
          </a:prstGeom>
        </p:spPr>
      </p:pic>
      <p:sp>
        <p:nvSpPr>
          <p:cNvPr id="6" name="TextBox 5">
            <a:extLst>
              <a:ext uri="{FF2B5EF4-FFF2-40B4-BE49-F238E27FC236}">
                <a16:creationId xmlns:a16="http://schemas.microsoft.com/office/drawing/2014/main" id="{BCEB040F-0E8D-44E7-80F2-730C92DDE7D8}"/>
              </a:ext>
            </a:extLst>
          </p:cNvPr>
          <p:cNvSpPr txBox="1"/>
          <p:nvPr/>
        </p:nvSpPr>
        <p:spPr>
          <a:xfrm>
            <a:off x="4351994" y="2571750"/>
            <a:ext cx="4318820" cy="2492990"/>
          </a:xfrm>
          <a:prstGeom prst="rect">
            <a:avLst/>
          </a:prstGeom>
          <a:noFill/>
        </p:spPr>
        <p:txBody>
          <a:bodyPr wrap="square" rtlCol="0">
            <a:spAutoFit/>
          </a:bodyPr>
          <a:lstStyle/>
          <a:p>
            <a:r>
              <a:rPr lang="en-GB" sz="1200" b="1" dirty="0"/>
              <a:t>EDQM Periodontal insert:</a:t>
            </a:r>
          </a:p>
          <a:p>
            <a:r>
              <a:rPr lang="en-GB" sz="1200" dirty="0"/>
              <a:t>BDF = insert</a:t>
            </a:r>
          </a:p>
          <a:p>
            <a:r>
              <a:rPr lang="en-GB" sz="1200" dirty="0"/>
              <a:t>Admin method = insertion</a:t>
            </a:r>
          </a:p>
          <a:p>
            <a:r>
              <a:rPr lang="en-GB" sz="1200" dirty="0"/>
              <a:t>Intended site = dental</a:t>
            </a:r>
          </a:p>
          <a:p>
            <a:r>
              <a:rPr lang="en-GB" sz="1200" dirty="0"/>
              <a:t>RC = prolonged</a:t>
            </a:r>
          </a:p>
          <a:p>
            <a:r>
              <a:rPr lang="en-GB" sz="1200" dirty="0"/>
              <a:t>No transform</a:t>
            </a:r>
          </a:p>
          <a:p>
            <a:endParaRPr lang="en-GB" sz="1200" dirty="0"/>
          </a:p>
          <a:p>
            <a:r>
              <a:rPr lang="en-GB" sz="1200" b="1" dirty="0">
                <a:solidFill>
                  <a:schemeClr val="bg2">
                    <a:lumMod val="75000"/>
                  </a:schemeClr>
                </a:solidFill>
              </a:rPr>
              <a:t>Suggestion:</a:t>
            </a:r>
          </a:p>
          <a:p>
            <a:r>
              <a:rPr lang="en-GB" sz="1200" dirty="0">
                <a:solidFill>
                  <a:schemeClr val="bg2">
                    <a:lumMod val="75000"/>
                  </a:schemeClr>
                </a:solidFill>
              </a:rPr>
              <a:t>Request new PDF concept addition</a:t>
            </a:r>
          </a:p>
          <a:p>
            <a:r>
              <a:rPr lang="en-GB" sz="1200" dirty="0">
                <a:solidFill>
                  <a:schemeClr val="bg2">
                    <a:lumMod val="75000"/>
                  </a:schemeClr>
                </a:solidFill>
              </a:rPr>
              <a:t>AND new intended site = Periodontal, as child of dental site (In S-CT Periodontal route is child of Dental route; Periodontal disease </a:t>
            </a:r>
            <a:r>
              <a:rPr lang="en-GB" sz="1200" dirty="0" err="1">
                <a:solidFill>
                  <a:schemeClr val="bg2">
                    <a:lumMod val="75000"/>
                  </a:schemeClr>
                </a:solidFill>
              </a:rPr>
              <a:t>is_a</a:t>
            </a:r>
            <a:r>
              <a:rPr lang="en-GB" sz="1200" dirty="0">
                <a:solidFill>
                  <a:schemeClr val="bg2">
                    <a:lumMod val="75000"/>
                  </a:schemeClr>
                </a:solidFill>
              </a:rPr>
              <a:t> Disorder of teeth AND/OR supporting structures) - </a:t>
            </a:r>
            <a:r>
              <a:rPr lang="en-GB" sz="1200" b="1" dirty="0">
                <a:solidFill>
                  <a:srgbClr val="00B050"/>
                </a:solidFill>
              </a:rPr>
              <a:t>Agreed</a:t>
            </a:r>
            <a:endParaRPr lang="en-GB" b="1" dirty="0">
              <a:solidFill>
                <a:srgbClr val="00B050"/>
              </a:solidFill>
            </a:endParaRPr>
          </a:p>
        </p:txBody>
      </p:sp>
    </p:spTree>
    <p:extLst>
      <p:ext uri="{BB962C8B-B14F-4D97-AF65-F5344CB8AC3E}">
        <p14:creationId xmlns:p14="http://schemas.microsoft.com/office/powerpoint/2010/main" val="102470471"/>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D0D549AA3AA2D4AB9FE4A7131A82936" ma:contentTypeVersion="11" ma:contentTypeDescription="Create a new document." ma:contentTypeScope="" ma:versionID="0faae284988c17ee7ae0f54f4b6c0008">
  <xsd:schema xmlns:xsd="http://www.w3.org/2001/XMLSchema" xmlns:xs="http://www.w3.org/2001/XMLSchema" xmlns:p="http://schemas.microsoft.com/office/2006/metadata/properties" xmlns:ns2="8adf55b2-e31d-42df-b888-bc8005a32aed" targetNamespace="http://schemas.microsoft.com/office/2006/metadata/properties" ma:root="true" ma:fieldsID="c5196d3d90459aa992879738e83d98fe" ns2:_="">
    <xsd:import namespace="8adf55b2-e31d-42df-b888-bc8005a32ae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f55b2-e31d-42df-b888-bc8005a32a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907DA0A-7F96-490D-9A06-E347A57BCE42}">
  <ds:schemaRefs>
    <ds:schemaRef ds:uri="http://schemas.microsoft.com/sharepoint/v3/contenttype/forms"/>
  </ds:schemaRefs>
</ds:datastoreItem>
</file>

<file path=customXml/itemProps2.xml><?xml version="1.0" encoding="utf-8"?>
<ds:datastoreItem xmlns:ds="http://schemas.openxmlformats.org/officeDocument/2006/customXml" ds:itemID="{66614FF4-9DE1-4702-A0E5-21CAE53B4CB7}">
  <ds:schemaRef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schemas.microsoft.com/office/2006/documentManagement/types"/>
    <ds:schemaRef ds:uri="be6d3a18-f169-42bd-aa23-5c7bd8c1a519"/>
    <ds:schemaRef ds:uri="http://purl.org/dc/terms/"/>
    <ds:schemaRef ds:uri="4aef8d04-bdcb-4a6b-98e0-a3913c4be400"/>
    <ds:schemaRef ds:uri="http://www.w3.org/XML/1998/namespace"/>
    <ds:schemaRef ds:uri="http://purl.org/dc/dcmitype/"/>
  </ds:schemaRefs>
</ds:datastoreItem>
</file>

<file path=customXml/itemProps3.xml><?xml version="1.0" encoding="utf-8"?>
<ds:datastoreItem xmlns:ds="http://schemas.openxmlformats.org/officeDocument/2006/customXml" ds:itemID="{020689A6-A3EA-499A-BA6A-C6B42DC722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df55b2-e31d-42df-b888-bc8005a32a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15139</TotalTime>
  <Words>2983</Words>
  <Application>Microsoft Office PowerPoint</Application>
  <PresentationFormat>On-screen Show (16:9)</PresentationFormat>
  <Paragraphs>354</Paragraphs>
  <Slides>25</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Wingdings</vt:lpstr>
      <vt:lpstr>Trebuchet MS</vt:lpstr>
      <vt:lpstr>Helvetica Neue</vt:lpstr>
      <vt:lpstr>Calibri</vt:lpstr>
      <vt:lpstr>Office Theme</vt:lpstr>
      <vt:lpstr>SNOMED CT DEUSG Subgroup EDQM Dose Form Mapping</vt:lpstr>
      <vt:lpstr>PowerPoint Presentation</vt:lpstr>
      <vt:lpstr>PowerPoint Presentation</vt:lpstr>
      <vt:lpstr>Our documentation</vt:lpstr>
      <vt:lpstr>Mapping Spreadsheet update</vt:lpstr>
      <vt:lpstr>Our numbers</vt:lpstr>
      <vt:lpstr>PowerPoint Presentation</vt:lpstr>
      <vt:lpstr>Implants</vt:lpstr>
      <vt:lpstr>EDQM insert concepts:</vt:lpstr>
      <vt:lpstr>EDQM tampon concepts:</vt:lpstr>
      <vt:lpstr>EDQM tampon concepts (2):</vt:lpstr>
      <vt:lpstr>EDQM stick concepts (1):</vt:lpstr>
      <vt:lpstr>EDQM stick concepts (2):</vt:lpstr>
      <vt:lpstr>EDQM system concepts (1):</vt:lpstr>
      <vt:lpstr>EDQM system concepts (2):</vt:lpstr>
      <vt:lpstr>EDQM other concepts:</vt:lpstr>
      <vt:lpstr>EDQM implant concepts (1):</vt:lpstr>
      <vt:lpstr>EDQM implant concepts (2):</vt:lpstr>
      <vt:lpstr>SNOMED CT implant PDF concepts</vt:lpstr>
      <vt:lpstr>Thoughts?</vt:lpstr>
      <vt:lpstr>Discussion points</vt:lpstr>
      <vt:lpstr>Plaster and Patch</vt:lpstr>
      <vt:lpstr>New method?</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DEUSG Subgroup EDQM Dose Form Mapping</dc:title>
  <dc:creator>Julie James</dc:creator>
  <cp:lastModifiedBy>Julie</cp:lastModifiedBy>
  <cp:revision>22</cp:revision>
  <dcterms:modified xsi:type="dcterms:W3CDTF">2022-03-10T17:03:30Z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0x0101004D0D549AA3AA2D4AB9FE4A7131A82936</vt:lpwstr>
  </property>
</Properties>
</file>