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5" r:id="rId1"/>
    <p:sldMasterId id="2147483902" r:id="rId2"/>
  </p:sldMasterIdLst>
  <p:notesMasterIdLst>
    <p:notesMasterId r:id="rId32"/>
  </p:notesMasterIdLst>
  <p:handoutMasterIdLst>
    <p:handoutMasterId r:id="rId33"/>
  </p:handoutMasterIdLst>
  <p:sldIdLst>
    <p:sldId id="351" r:id="rId3"/>
    <p:sldId id="698" r:id="rId4"/>
    <p:sldId id="699" r:id="rId5"/>
    <p:sldId id="722" r:id="rId6"/>
    <p:sldId id="717" r:id="rId7"/>
    <p:sldId id="725" r:id="rId8"/>
    <p:sldId id="731" r:id="rId9"/>
    <p:sldId id="735" r:id="rId10"/>
    <p:sldId id="768" r:id="rId11"/>
    <p:sldId id="732" r:id="rId12"/>
    <p:sldId id="767" r:id="rId13"/>
    <p:sldId id="742" r:id="rId14"/>
    <p:sldId id="751" r:id="rId15"/>
    <p:sldId id="753" r:id="rId16"/>
    <p:sldId id="755" r:id="rId17"/>
    <p:sldId id="754" r:id="rId18"/>
    <p:sldId id="752" r:id="rId19"/>
    <p:sldId id="756" r:id="rId20"/>
    <p:sldId id="757" r:id="rId21"/>
    <p:sldId id="758" r:id="rId22"/>
    <p:sldId id="759" r:id="rId23"/>
    <p:sldId id="760" r:id="rId24"/>
    <p:sldId id="762" r:id="rId25"/>
    <p:sldId id="761" r:id="rId26"/>
    <p:sldId id="764" r:id="rId27"/>
    <p:sldId id="763" r:id="rId28"/>
    <p:sldId id="766" r:id="rId29"/>
    <p:sldId id="727" r:id="rId30"/>
    <p:sldId id="347" r:id="rId31"/>
  </p:sldIdLst>
  <p:sldSz cx="9144000" cy="5143500" type="screen16x9"/>
  <p:notesSz cx="7010400" cy="9296400"/>
  <p:defaultTextStyle>
    <a:defPPr>
      <a:defRPr lang="en-US"/>
    </a:defPPr>
    <a:lvl1pPr marL="0" algn="l" defTabSz="914291" rtl="0" eaLnBrk="1" latinLnBrk="0" hangingPunct="1">
      <a:defRPr sz="1800" kern="1200">
        <a:solidFill>
          <a:schemeClr val="tx1"/>
        </a:solidFill>
        <a:latin typeface="+mn-lt"/>
        <a:ea typeface="+mn-ea"/>
        <a:cs typeface="+mn-cs"/>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58" userDrawn="1">
          <p15:clr>
            <a:srgbClr val="A4A3A4"/>
          </p15:clr>
        </p15:guide>
        <p15:guide id="2" pos="295" userDrawn="1">
          <p15:clr>
            <a:srgbClr val="A4A3A4"/>
          </p15:clr>
        </p15:guide>
        <p15:guide id="3" pos="5465" userDrawn="1">
          <p15:clr>
            <a:srgbClr val="A4A3A4"/>
          </p15:clr>
        </p15:guide>
        <p15:guide id="4" orient="horz" pos="2822" userDrawn="1">
          <p15:clr>
            <a:srgbClr val="A4A3A4"/>
          </p15:clr>
        </p15:guide>
        <p15:guide id="5" pos="289"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3" clrIdx="0"/>
  <p:cmAuthor id="2" name="Kelly Kuru" initials="KK [2]" lastIdx="3" clrIdx="1"/>
  <p:cmAuthor id="3" name="Kelly Kuru" initials="KK [3]" lastIdx="1" clrIdx="2"/>
  <p:cmAuthor id="4" name="Kelly Kuru" initials="KK [4]" lastIdx="1" clrIdx="3"/>
  <p:cmAuthor id="5" name="Kelly Kuru" initials="KK [5]" lastIdx="1" clrIdx="4"/>
  <p:cmAuthor id="6" name="Kelly Kuru" initials="KK [6]" lastIdx="1" clrIdx="5"/>
  <p:cmAuthor id="7" name="Kelly Kuru" initials="KK [7]" lastIdx="1" clrIdx="6"/>
  <p:cmAuthor id="8" name="Kelly Kuru" initials="KK [8]" lastIdx="1" clrIdx="7"/>
  <p:cmAuthor id="9" name="Kelly Kuru" initials="KK [9]" lastIdx="1" clrIdx="8"/>
  <p:cmAuthor id="10" name="Kelly Kuru" initials="KK [10]" lastIdx="1" clrIdx="9"/>
  <p:cmAuthor id="11" name="Kelly Kuru" initials="KK [11]" lastIdx="1" clrIdx="10"/>
  <p:cmAuthor id="12" name="Kelly Kuru" initials="KK [12]" lastIdx="1" clrIdx="11"/>
  <p:cmAuthor id="13" name="Kelly Kuru" initials="KK [13]" lastIdx="1" clrIdx="12"/>
  <p:cmAuthor id="14" name="Kelly Kuru" initials="KK [14]" lastIdx="1" clrIdx="13"/>
  <p:cmAuthor id="15" name="Kelly Kuru" initials="KK [15]" lastIdx="1" clrIdx="14"/>
  <p:cmAuthor id="16" name="KC" initials="" lastIdx="0" clrIdx="1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9E0"/>
    <a:srgbClr val="DE4350"/>
    <a:srgbClr val="F4BD30"/>
    <a:srgbClr val="8C79B8"/>
    <a:srgbClr val="37BA9A"/>
    <a:srgbClr val="E6E9EE"/>
    <a:srgbClr val="09357A"/>
    <a:srgbClr val="CB77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23" autoAdjust="0"/>
    <p:restoredTop sz="93703" autoAdjust="0"/>
  </p:normalViewPr>
  <p:slideViewPr>
    <p:cSldViewPr snapToGrid="0">
      <p:cViewPr varScale="1">
        <p:scale>
          <a:sx n="84" d="100"/>
          <a:sy n="84" d="100"/>
        </p:scale>
        <p:origin x="972" y="60"/>
      </p:cViewPr>
      <p:guideLst>
        <p:guide orient="horz" pos="758"/>
        <p:guide pos="295"/>
        <p:guide pos="5465"/>
        <p:guide orient="horz" pos="2822"/>
        <p:guide pos="28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23" d="100"/>
          <a:sy n="23" d="100"/>
        </p:scale>
        <p:origin x="-702"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970938" y="0"/>
            <a:ext cx="3037840" cy="464266"/>
          </a:xfrm>
          <a:prstGeom prst="rect">
            <a:avLst/>
          </a:prstGeom>
        </p:spPr>
        <p:txBody>
          <a:bodyPr vert="horz" lIns="91440" tIns="45720" rIns="91440" bIns="45720" rtlCol="0"/>
          <a:lstStyle>
            <a:lvl1pPr algn="r">
              <a:defRPr sz="1200"/>
            </a:lvl1pPr>
          </a:lstStyle>
          <a:p>
            <a:fld id="{808E8302-FAB6-49C8-8345-847646CBD023}" type="datetimeFigureOut">
              <a:rPr lang="en-US" smtClean="0">
                <a:latin typeface="Arial"/>
              </a:rPr>
              <a:pPr/>
              <a:t>3/8/2022</a:t>
            </a:fld>
            <a:endParaRPr lang="en-US" dirty="0">
              <a:latin typeface="Arial"/>
            </a:endParaRPr>
          </a:p>
        </p:txBody>
      </p:sp>
      <p:sp>
        <p:nvSpPr>
          <p:cNvPr id="4" name="Footer Placeholder 3"/>
          <p:cNvSpPr>
            <a:spLocks noGrp="1"/>
          </p:cNvSpPr>
          <p:nvPr>
            <p:ph type="ftr" sz="quarter" idx="2"/>
          </p:nvPr>
        </p:nvSpPr>
        <p:spPr>
          <a:xfrm>
            <a:off x="0" y="8830551"/>
            <a:ext cx="3037840" cy="464265"/>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970938" y="8830551"/>
            <a:ext cx="3037840" cy="464265"/>
          </a:xfrm>
          <a:prstGeom prst="rect">
            <a:avLst/>
          </a:prstGeom>
        </p:spPr>
        <p:txBody>
          <a:bodyPr vert="horz" lIns="91440" tIns="45720" rIns="91440" bIns="45720" rtlCol="0" anchor="b"/>
          <a:lstStyle>
            <a:lvl1pPr algn="r">
              <a:defRPr sz="1200"/>
            </a:lvl1pPr>
          </a:lstStyle>
          <a:p>
            <a:fld id="{835EEFC9-BB70-4DFF-BB32-59575CB10BE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602143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a:defRPr>
            </a:lvl1pPr>
          </a:lstStyle>
          <a:p>
            <a:fld id="{182997B8-C321-429B-8575-1DC3C049F63E}" type="datetimeFigureOut">
              <a:rPr lang="en-US" smtClean="0"/>
              <a:pPr/>
              <a:t>3/8/2022</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atin typeface="Arial"/>
              </a:defRPr>
            </a:lvl1pPr>
          </a:lstStyle>
          <a:p>
            <a:fld id="{65BB8463-FF47-4AB8-A37C-6B473AF28FBD}" type="slidenum">
              <a:rPr lang="en-US" smtClean="0"/>
              <a:pPr/>
              <a:t>‹#›</a:t>
            </a:fld>
            <a:endParaRPr lang="en-US" dirty="0"/>
          </a:p>
        </p:txBody>
      </p:sp>
    </p:spTree>
    <p:extLst>
      <p:ext uri="{BB962C8B-B14F-4D97-AF65-F5344CB8AC3E}">
        <p14:creationId xmlns:p14="http://schemas.microsoft.com/office/powerpoint/2010/main" val="2195033111"/>
      </p:ext>
    </p:extLst>
  </p:cSld>
  <p:clrMap bg1="lt1" tx1="dk1" bg2="lt2" tx2="dk2" accent1="accent1" accent2="accent2" accent3="accent3" accent4="accent4" accent5="accent5" accent6="accent6" hlink="hlink" folHlink="folHlink"/>
  <p:hf hdr="0" ftr="0" dt="0"/>
  <p:notesStyle>
    <a:lvl1pPr marL="0" algn="l" defTabSz="914291" rtl="0" eaLnBrk="1" latinLnBrk="0" hangingPunct="1">
      <a:defRPr sz="1200" kern="1200">
        <a:solidFill>
          <a:schemeClr val="tx1"/>
        </a:solidFill>
        <a:latin typeface="Arial"/>
        <a:ea typeface="+mn-ea"/>
        <a:cs typeface="+mn-cs"/>
      </a:defRPr>
    </a:lvl1pPr>
    <a:lvl2pPr marL="457146" algn="l" defTabSz="914291" rtl="0" eaLnBrk="1" latinLnBrk="0" hangingPunct="1">
      <a:defRPr sz="1200" kern="1200">
        <a:solidFill>
          <a:schemeClr val="tx1"/>
        </a:solidFill>
        <a:latin typeface="Arial"/>
        <a:ea typeface="+mn-ea"/>
        <a:cs typeface="+mn-cs"/>
      </a:defRPr>
    </a:lvl2pPr>
    <a:lvl3pPr marL="914291" algn="l" defTabSz="914291" rtl="0" eaLnBrk="1" latinLnBrk="0" hangingPunct="1">
      <a:defRPr sz="1200" kern="1200">
        <a:solidFill>
          <a:schemeClr val="tx1"/>
        </a:solidFill>
        <a:latin typeface="Arial"/>
        <a:ea typeface="+mn-ea"/>
        <a:cs typeface="+mn-cs"/>
      </a:defRPr>
    </a:lvl3pPr>
    <a:lvl4pPr marL="1371438" algn="l" defTabSz="914291" rtl="0" eaLnBrk="1" latinLnBrk="0" hangingPunct="1">
      <a:defRPr sz="1200" kern="1200">
        <a:solidFill>
          <a:schemeClr val="tx1"/>
        </a:solidFill>
        <a:latin typeface="Arial"/>
        <a:ea typeface="+mn-ea"/>
        <a:cs typeface="+mn-cs"/>
      </a:defRPr>
    </a:lvl4pPr>
    <a:lvl5pPr marL="1828584" algn="l" defTabSz="914291" rtl="0" eaLnBrk="1" latinLnBrk="0" hangingPunct="1">
      <a:defRPr sz="1200" kern="1200">
        <a:solidFill>
          <a:schemeClr val="tx1"/>
        </a:solidFill>
        <a:latin typeface="Arial"/>
        <a:ea typeface="+mn-ea"/>
        <a:cs typeface="+mn-cs"/>
      </a:defRPr>
    </a:lvl5pPr>
    <a:lvl6pPr marL="2285729" algn="l" defTabSz="914291" rtl="0" eaLnBrk="1" latinLnBrk="0" hangingPunct="1">
      <a:defRPr sz="1200" kern="1200">
        <a:solidFill>
          <a:schemeClr val="tx1"/>
        </a:solidFill>
        <a:latin typeface="+mn-lt"/>
        <a:ea typeface="+mn-ea"/>
        <a:cs typeface="+mn-cs"/>
      </a:defRPr>
    </a:lvl6pPr>
    <a:lvl7pPr marL="2742875" algn="l" defTabSz="914291" rtl="0" eaLnBrk="1" latinLnBrk="0" hangingPunct="1">
      <a:defRPr sz="1200" kern="1200">
        <a:solidFill>
          <a:schemeClr val="tx1"/>
        </a:solidFill>
        <a:latin typeface="+mn-lt"/>
        <a:ea typeface="+mn-ea"/>
        <a:cs typeface="+mn-cs"/>
      </a:defRPr>
    </a:lvl7pPr>
    <a:lvl8pPr marL="3200021" algn="l" defTabSz="914291" rtl="0" eaLnBrk="1" latinLnBrk="0" hangingPunct="1">
      <a:defRPr sz="1200" kern="1200">
        <a:solidFill>
          <a:schemeClr val="tx1"/>
        </a:solidFill>
        <a:latin typeface="+mn-lt"/>
        <a:ea typeface="+mn-ea"/>
        <a:cs typeface="+mn-cs"/>
      </a:defRPr>
    </a:lvl8pPr>
    <a:lvl9pPr marL="3657167" algn="l" defTabSz="91429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07920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BB8463-FF47-4AB8-A37C-6B473AF28FBD}" type="slidenum">
              <a:rPr lang="en-US" smtClean="0"/>
              <a:pPr/>
              <a:t>29</a:t>
            </a:fld>
            <a:endParaRPr lang="en-US" dirty="0"/>
          </a:p>
        </p:txBody>
      </p:sp>
    </p:spTree>
    <p:extLst>
      <p:ext uri="{BB962C8B-B14F-4D97-AF65-F5344CB8AC3E}">
        <p14:creationId xmlns:p14="http://schemas.microsoft.com/office/powerpoint/2010/main" val="1581501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horizontal a">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26250" y="1098550"/>
            <a:ext cx="2317751" cy="4044950"/>
          </a:xfrm>
          <a:prstGeom prst="rect">
            <a:avLst/>
          </a:prstGeom>
        </p:spPr>
        <p:txBody>
          <a:bodyPr vert="horz"/>
          <a:lstStyle/>
          <a:p>
            <a:endParaRPr lang="en-US" dirty="0"/>
          </a:p>
        </p:txBody>
      </p:sp>
    </p:spTree>
    <p:extLst>
      <p:ext uri="{BB962C8B-B14F-4D97-AF65-F5344CB8AC3E}">
        <p14:creationId xmlns:p14="http://schemas.microsoft.com/office/powerpoint/2010/main" val="3598722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 plain a">
  <p:cSld name="1_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457200" y="831920"/>
            <a:ext cx="82296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24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 name="Google Shape;16;p2"/>
          <p:cNvSpPr txBox="1">
            <a:spLocks noGrp="1"/>
          </p:cNvSpPr>
          <p:nvPr>
            <p:ph type="body" idx="1"/>
          </p:nvPr>
        </p:nvSpPr>
        <p:spPr>
          <a:xfrm>
            <a:off x="463551" y="1406988"/>
            <a:ext cx="8255000" cy="3215812"/>
          </a:xfrm>
          <a:prstGeom prst="rect">
            <a:avLst/>
          </a:prstGeom>
          <a:noFill/>
          <a:ln>
            <a:noFill/>
          </a:ln>
        </p:spPr>
        <p:txBody>
          <a:bodyPr spcFirstLastPara="1" wrap="square" lIns="91400" tIns="91400" rIns="91400" bIns="91400" anchor="t" anchorCtr="0"/>
          <a:lstStyle>
            <a:lvl1pPr marL="457189" marR="0" lvl="0" indent="-228594" algn="l">
              <a:lnSpc>
                <a:spcPct val="100000"/>
              </a:lnSpc>
              <a:spcBef>
                <a:spcPts val="1200"/>
              </a:spcBef>
              <a:spcAft>
                <a:spcPts val="0"/>
              </a:spcAft>
              <a:buClr>
                <a:schemeClr val="accent2"/>
              </a:buClr>
              <a:buSzPts val="1400"/>
              <a:buFont typeface="Arial"/>
              <a:buNone/>
              <a:defRPr sz="1400" b="0" i="0" u="none" strike="noStrike" cap="none">
                <a:solidFill>
                  <a:schemeClr val="accent2"/>
                </a:solidFill>
                <a:latin typeface="Arial"/>
                <a:ea typeface="Arial"/>
                <a:cs typeface="Arial"/>
                <a:sym typeface="Arial"/>
              </a:defRPr>
            </a:lvl1pPr>
            <a:lvl2pPr marL="914377" marR="0" lvl="1" indent="-228594" algn="l">
              <a:lnSpc>
                <a:spcPct val="100000"/>
              </a:lnSpc>
              <a:spcBef>
                <a:spcPts val="1200"/>
              </a:spcBef>
              <a:spcAft>
                <a:spcPts val="0"/>
              </a:spcAft>
              <a:buClr>
                <a:srgbClr val="1D1E20"/>
              </a:buClr>
              <a:buSzPts val="1400"/>
              <a:buFont typeface="Arial"/>
              <a:buNone/>
              <a:defRPr sz="1400" b="0" i="0" u="none" strike="noStrike" cap="none">
                <a:solidFill>
                  <a:srgbClr val="1D1E20"/>
                </a:solidFill>
                <a:latin typeface="Arial"/>
                <a:ea typeface="Arial"/>
                <a:cs typeface="Arial"/>
                <a:sym typeface="Arial"/>
              </a:defRPr>
            </a:lvl2pPr>
            <a:lvl3pPr marL="1371566" marR="0" lvl="2" indent="-228594" algn="l">
              <a:lnSpc>
                <a:spcPct val="100000"/>
              </a:lnSpc>
              <a:spcBef>
                <a:spcPts val="800"/>
              </a:spcBef>
              <a:spcAft>
                <a:spcPts val="0"/>
              </a:spcAft>
              <a:buClr>
                <a:srgbClr val="1D1E20"/>
              </a:buClr>
              <a:buSzPts val="1200"/>
              <a:buFont typeface="Arial"/>
              <a:buNone/>
              <a:defRPr sz="1200" b="0" i="0" u="none" strike="noStrike" cap="none">
                <a:solidFill>
                  <a:srgbClr val="1D1E20"/>
                </a:solidFill>
                <a:latin typeface="Verdana"/>
                <a:ea typeface="Verdana"/>
                <a:cs typeface="Verdana"/>
                <a:sym typeface="Verdana"/>
              </a:defRPr>
            </a:lvl3pPr>
            <a:lvl4pPr marL="1828754" marR="0" lvl="3" indent="-228594" algn="l">
              <a:lnSpc>
                <a:spcPct val="100000"/>
              </a:lnSpc>
              <a:spcBef>
                <a:spcPts val="200"/>
              </a:spcBef>
              <a:spcAft>
                <a:spcPts val="0"/>
              </a:spcAft>
              <a:buClr>
                <a:srgbClr val="1D1E20"/>
              </a:buClr>
              <a:buSzPts val="1000"/>
              <a:buFont typeface="Arial"/>
              <a:buNone/>
              <a:defRPr sz="1000" b="0" i="0" u="none" strike="noStrike" cap="none">
                <a:solidFill>
                  <a:srgbClr val="1D1E20"/>
                </a:solidFill>
                <a:latin typeface="Verdana"/>
                <a:ea typeface="Verdana"/>
                <a:cs typeface="Verdana"/>
                <a:sym typeface="Verdana"/>
              </a:defRPr>
            </a:lvl4pPr>
            <a:lvl5pPr marL="2285943" marR="0" lvl="4" indent="-228594" algn="l">
              <a:lnSpc>
                <a:spcPct val="100000"/>
              </a:lnSpc>
              <a:spcBef>
                <a:spcPts val="4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5pPr>
            <a:lvl6pPr marL="2743131" marR="0" lvl="5"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320" marR="0" lvl="6"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509" marR="0" lvl="7"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697" marR="0" lvl="8"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6553200" y="4767266"/>
            <a:ext cx="21336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8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8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8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8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8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8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8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8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8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8149409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mp; subtitle">
    <p:spTree>
      <p:nvGrpSpPr>
        <p:cNvPr id="1" name=""/>
        <p:cNvGrpSpPr/>
        <p:nvPr/>
      </p:nvGrpSpPr>
      <p:grpSpPr>
        <a:xfrm>
          <a:off x="0" y="0"/>
          <a:ext cx="0" cy="0"/>
          <a:chOff x="0" y="0"/>
          <a:chExt cx="0" cy="0"/>
        </a:xfrm>
      </p:grpSpPr>
      <p:sp>
        <p:nvSpPr>
          <p:cNvPr id="4" name="Text Placeholder 8">
            <a:extLst>
              <a:ext uri="{FF2B5EF4-FFF2-40B4-BE49-F238E27FC236}">
                <a16:creationId xmlns:a16="http://schemas.microsoft.com/office/drawing/2014/main" id="{D1AFA9E9-5EB8-42BF-B15A-3D95DDA547A4}"/>
              </a:ext>
            </a:extLst>
          </p:cNvPr>
          <p:cNvSpPr>
            <a:spLocks noGrp="1"/>
          </p:cNvSpPr>
          <p:nvPr>
            <p:ph type="body" sz="quarter" idx="13" hasCustomPrompt="1"/>
          </p:nvPr>
        </p:nvSpPr>
        <p:spPr>
          <a:xfrm>
            <a:off x="376238" y="488701"/>
            <a:ext cx="8391525" cy="567941"/>
          </a:xfrm>
          <a:prstGeom prst="rect">
            <a:avLst/>
          </a:prstGeom>
        </p:spPr>
        <p:txBody>
          <a:bodyPr lIns="0" tIns="0" rIns="0" bIns="0">
            <a:noAutofit/>
          </a:bodyPr>
          <a:lstStyle>
            <a:lvl1pPr marL="0" indent="0">
              <a:buNone/>
              <a:defRPr sz="1350" b="0">
                <a:solidFill>
                  <a:srgbClr val="575757"/>
                </a:solidFill>
              </a:defRPr>
            </a:lvl1pPr>
          </a:lstStyle>
          <a:p>
            <a:pPr lvl="0"/>
            <a:r>
              <a:rPr lang="en-US" dirty="0"/>
              <a:t>Click to add subtitle</a:t>
            </a:r>
          </a:p>
        </p:txBody>
      </p:sp>
      <p:sp>
        <p:nvSpPr>
          <p:cNvPr id="5" name="Title Placeholder 1">
            <a:extLst>
              <a:ext uri="{FF2B5EF4-FFF2-40B4-BE49-F238E27FC236}">
                <a16:creationId xmlns:a16="http://schemas.microsoft.com/office/drawing/2014/main" id="{C3F5B0ED-A4CB-4D19-B6B8-CA9E1139E702}"/>
              </a:ext>
            </a:extLst>
          </p:cNvPr>
          <p:cNvSpPr>
            <a:spLocks noGrp="1"/>
          </p:cNvSpPr>
          <p:nvPr>
            <p:ph type="title" hasCustomPrompt="1"/>
          </p:nvPr>
        </p:nvSpPr>
        <p:spPr>
          <a:xfrm>
            <a:off x="376238" y="238126"/>
            <a:ext cx="8391525" cy="250574"/>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5154811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920750"/>
            <a:ext cx="2317751"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470169" y="4788940"/>
            <a:ext cx="607060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1171612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 plain a">
  <p:cSld name="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457200" y="831920"/>
            <a:ext cx="82296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24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 name="Google Shape;16;p2"/>
          <p:cNvSpPr txBox="1">
            <a:spLocks noGrp="1"/>
          </p:cNvSpPr>
          <p:nvPr>
            <p:ph type="body" idx="1"/>
          </p:nvPr>
        </p:nvSpPr>
        <p:spPr>
          <a:xfrm>
            <a:off x="463551" y="1406988"/>
            <a:ext cx="8255000" cy="3215812"/>
          </a:xfrm>
          <a:prstGeom prst="rect">
            <a:avLst/>
          </a:prstGeom>
          <a:noFill/>
          <a:ln>
            <a:noFill/>
          </a:ln>
        </p:spPr>
        <p:txBody>
          <a:bodyPr spcFirstLastPara="1" wrap="square" lIns="91400" tIns="91400" rIns="91400" bIns="91400" anchor="t" anchorCtr="0"/>
          <a:lstStyle>
            <a:lvl1pPr marL="457189" marR="0" lvl="0" indent="-228594" algn="l">
              <a:lnSpc>
                <a:spcPct val="100000"/>
              </a:lnSpc>
              <a:spcBef>
                <a:spcPts val="1200"/>
              </a:spcBef>
              <a:spcAft>
                <a:spcPts val="0"/>
              </a:spcAft>
              <a:buClr>
                <a:schemeClr val="accent2"/>
              </a:buClr>
              <a:buSzPts val="1400"/>
              <a:buFont typeface="Arial"/>
              <a:buNone/>
              <a:defRPr sz="1400" b="0" i="0" u="none" strike="noStrike" cap="none">
                <a:solidFill>
                  <a:schemeClr val="accent2"/>
                </a:solidFill>
                <a:latin typeface="Arial"/>
                <a:ea typeface="Arial"/>
                <a:cs typeface="Arial"/>
                <a:sym typeface="Arial"/>
              </a:defRPr>
            </a:lvl1pPr>
            <a:lvl2pPr marL="914377" marR="0" lvl="1" indent="-228594" algn="l">
              <a:lnSpc>
                <a:spcPct val="100000"/>
              </a:lnSpc>
              <a:spcBef>
                <a:spcPts val="1200"/>
              </a:spcBef>
              <a:spcAft>
                <a:spcPts val="0"/>
              </a:spcAft>
              <a:buClr>
                <a:srgbClr val="1D1E20"/>
              </a:buClr>
              <a:buSzPts val="1400"/>
              <a:buFont typeface="Arial"/>
              <a:buNone/>
              <a:defRPr sz="1400" b="0" i="0" u="none" strike="noStrike" cap="none">
                <a:solidFill>
                  <a:srgbClr val="1D1E20"/>
                </a:solidFill>
                <a:latin typeface="Arial"/>
                <a:ea typeface="Arial"/>
                <a:cs typeface="Arial"/>
                <a:sym typeface="Arial"/>
              </a:defRPr>
            </a:lvl2pPr>
            <a:lvl3pPr marL="1371566" marR="0" lvl="2" indent="-228594" algn="l">
              <a:lnSpc>
                <a:spcPct val="100000"/>
              </a:lnSpc>
              <a:spcBef>
                <a:spcPts val="800"/>
              </a:spcBef>
              <a:spcAft>
                <a:spcPts val="0"/>
              </a:spcAft>
              <a:buClr>
                <a:srgbClr val="1D1E20"/>
              </a:buClr>
              <a:buSzPts val="1200"/>
              <a:buFont typeface="Arial"/>
              <a:buNone/>
              <a:defRPr sz="1200" b="0" i="0" u="none" strike="noStrike" cap="none">
                <a:solidFill>
                  <a:srgbClr val="1D1E20"/>
                </a:solidFill>
                <a:latin typeface="Verdana"/>
                <a:ea typeface="Verdana"/>
                <a:cs typeface="Verdana"/>
                <a:sym typeface="Verdana"/>
              </a:defRPr>
            </a:lvl3pPr>
            <a:lvl4pPr marL="1828754" marR="0" lvl="3" indent="-228594" algn="l">
              <a:lnSpc>
                <a:spcPct val="100000"/>
              </a:lnSpc>
              <a:spcBef>
                <a:spcPts val="200"/>
              </a:spcBef>
              <a:spcAft>
                <a:spcPts val="0"/>
              </a:spcAft>
              <a:buClr>
                <a:srgbClr val="1D1E20"/>
              </a:buClr>
              <a:buSzPts val="1000"/>
              <a:buFont typeface="Arial"/>
              <a:buNone/>
              <a:defRPr sz="1000" b="0" i="0" u="none" strike="noStrike" cap="none">
                <a:solidFill>
                  <a:srgbClr val="1D1E20"/>
                </a:solidFill>
                <a:latin typeface="Verdana"/>
                <a:ea typeface="Verdana"/>
                <a:cs typeface="Verdana"/>
                <a:sym typeface="Verdana"/>
              </a:defRPr>
            </a:lvl4pPr>
            <a:lvl5pPr marL="2285943" marR="0" lvl="4" indent="-228594" algn="l">
              <a:lnSpc>
                <a:spcPct val="100000"/>
              </a:lnSpc>
              <a:spcBef>
                <a:spcPts val="4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5pPr>
            <a:lvl6pPr marL="2743131" marR="0" lvl="5"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320" marR="0" lvl="6"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509" marR="0" lvl="7"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697" marR="0" lvl="8"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6553200" y="4767266"/>
            <a:ext cx="21336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8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8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8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8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8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8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8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8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8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9458288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6553200" y="4767265"/>
            <a:ext cx="2133600" cy="376237"/>
          </a:xfrm>
          <a:prstGeom prst="rect">
            <a:avLst/>
          </a:prstGeom>
        </p:spPr>
        <p:txBody>
          <a:bodyPr vert="horz" lIns="0" tIns="0" rIns="0" bIns="0" rtlCol="0" anchor="ctr"/>
          <a:lstStyle>
            <a:lvl1pPr algn="r">
              <a:defRPr sz="800">
                <a:solidFill>
                  <a:schemeClr val="accent3"/>
                </a:solidFill>
              </a:defRPr>
            </a:lvl1pPr>
          </a:lstStyle>
          <a:p>
            <a:fld id="{CF0A3129-E875-6648-A0B3-8ABAE574B041}" type="slidenum">
              <a:rPr lang="en-US"/>
              <a:pPr/>
              <a:t>‹#›</a:t>
            </a:fld>
            <a:endParaRPr lang="en-US" dirty="0"/>
          </a:p>
        </p:txBody>
      </p:sp>
      <p:grpSp>
        <p:nvGrpSpPr>
          <p:cNvPr id="6" name="Group 5"/>
          <p:cNvGrpSpPr/>
          <p:nvPr userDrawn="1"/>
        </p:nvGrpSpPr>
        <p:grpSpPr>
          <a:xfrm>
            <a:off x="470169" y="4788940"/>
            <a:ext cx="6070600" cy="282179"/>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2860300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920750"/>
            <a:ext cx="2317751"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470169" y="4788940"/>
            <a:ext cx="607060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3099674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50" y="1406988"/>
            <a:ext cx="3886777" cy="3215812"/>
          </a:xfrm>
        </p:spPr>
        <p:txBody>
          <a:bodyPr/>
          <a:lstStyle>
            <a:lvl1pPr>
              <a:spcBef>
                <a:spcPts val="1200"/>
              </a:spcBef>
              <a:defRPr sz="1800"/>
            </a:lvl1pPr>
            <a:lvl2pPr marL="457189" indent="0">
              <a:spcBef>
                <a:spcPts val="1200"/>
              </a:spcBef>
              <a:defRPr sz="18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4488873" y="1420838"/>
            <a:ext cx="4170227" cy="3215812"/>
          </a:xfrm>
        </p:spPr>
        <p:txBody>
          <a:bodyPr/>
          <a:lstStyle>
            <a:lvl1pPr>
              <a:spcBef>
                <a:spcPts val="1200"/>
              </a:spcBef>
              <a:defRPr sz="1800"/>
            </a:lvl1pPr>
            <a:lvl2pPr marL="457189" indent="0">
              <a:spcBef>
                <a:spcPts val="1200"/>
              </a:spcBef>
              <a:defRPr sz="1800">
                <a:latin typeface="Arial"/>
              </a:defRPr>
            </a:lvl2pPr>
          </a:lstStyle>
          <a:p>
            <a:pPr lvl="0"/>
            <a:r>
              <a:rPr lang="en-CA"/>
              <a:t>Click to edit Master text styles</a:t>
            </a:r>
          </a:p>
          <a:p>
            <a:pPr lvl="1"/>
            <a:r>
              <a:rPr lang="en-CA" dirty="0"/>
              <a:t>Second level</a:t>
            </a:r>
          </a:p>
        </p:txBody>
      </p:sp>
    </p:spTree>
    <p:extLst>
      <p:ext uri="{BB962C8B-B14F-4D97-AF65-F5344CB8AC3E}">
        <p14:creationId xmlns:p14="http://schemas.microsoft.com/office/powerpoint/2010/main" val="67704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3532910"/>
            <a:ext cx="8223251" cy="1089891"/>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803275" y="1579563"/>
            <a:ext cx="3352800" cy="1814512"/>
          </a:xfrm>
        </p:spPr>
        <p:txBody>
          <a:bodyPr/>
          <a:lstStyle/>
          <a:p>
            <a:endParaRPr lang="en-US"/>
          </a:p>
        </p:txBody>
      </p:sp>
      <p:sp>
        <p:nvSpPr>
          <p:cNvPr id="8" name="Picture Placeholder 6"/>
          <p:cNvSpPr>
            <a:spLocks noGrp="1"/>
          </p:cNvSpPr>
          <p:nvPr>
            <p:ph type="pic" sz="quarter" idx="13"/>
          </p:nvPr>
        </p:nvSpPr>
        <p:spPr>
          <a:xfrm>
            <a:off x="4918076" y="1565703"/>
            <a:ext cx="3352800" cy="1814512"/>
          </a:xfr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1545094"/>
            <a:ext cx="4745760" cy="3077706"/>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5333999" y="1545093"/>
            <a:ext cx="3352800" cy="3077706"/>
          </a:xfr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9" name="Vertical Text Placeholder 8"/>
          <p:cNvSpPr>
            <a:spLocks noGrp="1"/>
          </p:cNvSpPr>
          <p:nvPr>
            <p:ph type="body" orient="vert" sz="quarter" idx="11"/>
          </p:nvPr>
        </p:nvSpPr>
        <p:spPr>
          <a:xfrm rot="10800000">
            <a:off x="1052949" y="1550988"/>
            <a:ext cx="845127" cy="3117850"/>
          </a:xfrm>
        </p:spPr>
        <p:txBody>
          <a:bodyPr vert="eaVert"/>
          <a:lstStyle>
            <a:lvl1pPr algn="ctr">
              <a:defRPr sz="1800"/>
            </a:lvl1pPr>
            <a:lvl2pPr algn="ctr">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148031" y="1550988"/>
            <a:ext cx="6026151" cy="311785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7771" y="157647"/>
            <a:ext cx="749029" cy="561772"/>
          </a:xfrm>
          <a:prstGeom prst="rect">
            <a:avLst/>
          </a:prstGeom>
        </p:spPr>
      </p:pic>
    </p:spTree>
    <p:extLst>
      <p:ext uri="{BB962C8B-B14F-4D97-AF65-F5344CB8AC3E}">
        <p14:creationId xmlns:p14="http://schemas.microsoft.com/office/powerpoint/2010/main" val="2456246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108778"/>
            <a:ext cx="9144000" cy="403472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 name="Rectangle 2"/>
          <p:cNvSpPr/>
          <p:nvPr userDrawn="1"/>
        </p:nvSpPr>
        <p:spPr>
          <a:xfrm>
            <a:off x="0" y="1"/>
            <a:ext cx="9144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394315" y="215731"/>
            <a:ext cx="2282757" cy="762290"/>
          </a:xfrm>
          <a:prstGeom prst="rect">
            <a:avLst/>
          </a:prstGeom>
        </p:spPr>
      </p:pic>
      <p:pic>
        <p:nvPicPr>
          <p:cNvPr id="5" name="Pictur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63165" y="206897"/>
            <a:ext cx="2412459" cy="771124"/>
          </a:xfrm>
          <a:prstGeom prst="rect">
            <a:avLst/>
          </a:prstGeom>
        </p:spPr>
      </p:pic>
    </p:spTree>
    <p:extLst>
      <p:ext uri="{BB962C8B-B14F-4D97-AF65-F5344CB8AC3E}">
        <p14:creationId xmlns:p14="http://schemas.microsoft.com/office/powerpoint/2010/main" val="1260742324"/>
      </p:ext>
    </p:extLst>
  </p:cSld>
  <p:clrMap bg1="lt1" tx1="dk1" bg2="lt2" tx2="dk2" accent1="accent1" accent2="accent2" accent3="accent3" accent4="accent4" accent5="accent5" accent6="accent6" hlink="hlink" folHlink="folHlink"/>
  <p:sldLayoutIdLst>
    <p:sldLayoutId id="2147483906" r:id="rId1"/>
    <p:sldLayoutId id="2147483913" r:id="rId2"/>
  </p:sldLayoutIdLst>
  <p:hf hdr="0" dt="0"/>
  <p:txStyles>
    <p:titleStyle>
      <a:lvl1pPr marL="0" marR="0" indent="0" algn="l" defTabSz="457189" rtl="0" eaLnBrk="1" fontAlgn="auto" latinLnBrk="0" hangingPunct="1">
        <a:lnSpc>
          <a:spcPct val="100000"/>
        </a:lnSpc>
        <a:spcBef>
          <a:spcPct val="0"/>
        </a:spcBef>
        <a:spcAft>
          <a:spcPts val="0"/>
        </a:spcAft>
        <a:buClrTx/>
        <a:buSzTx/>
        <a:buFontTx/>
        <a:buNone/>
        <a:tabLst/>
        <a:defRPr sz="3000" b="1" kern="1200">
          <a:solidFill>
            <a:schemeClr val="bg1"/>
          </a:solidFill>
          <a:latin typeface="+mj-lt"/>
          <a:ea typeface="+mj-ea"/>
          <a:cs typeface="Verdana"/>
        </a:defRPr>
      </a:lvl1pPr>
    </p:titleStyle>
    <p:bodyStyle>
      <a:lvl1pPr marL="0" marR="0" indent="0" algn="l" defTabSz="457189" rtl="0" eaLnBrk="1" fontAlgn="auto" latinLnBrk="0" hangingPunct="1">
        <a:lnSpc>
          <a:spcPct val="100000"/>
        </a:lnSpc>
        <a:spcBef>
          <a:spcPct val="20000"/>
        </a:spcBef>
        <a:spcAft>
          <a:spcPts val="0"/>
        </a:spcAft>
        <a:buClrTx/>
        <a:buSzTx/>
        <a:buFont typeface="Arial"/>
        <a:buNone/>
        <a:tabLst/>
        <a:defRPr sz="1600" b="0" i="0" kern="1200" spc="0" baseline="0">
          <a:solidFill>
            <a:schemeClr val="tx1"/>
          </a:solidFill>
          <a:latin typeface="Arial"/>
          <a:ea typeface="+mn-ea"/>
          <a:cs typeface="Arial"/>
        </a:defRPr>
      </a:lvl1pPr>
      <a:lvl2pPr marL="457189" indent="0" algn="l" defTabSz="457189" rtl="0" eaLnBrk="1" latinLnBrk="0" hangingPunct="1">
        <a:spcBef>
          <a:spcPct val="20000"/>
        </a:spcBef>
        <a:buFont typeface="Arial"/>
        <a:buNone/>
        <a:defRPr sz="1600" kern="1200">
          <a:solidFill>
            <a:schemeClr val="tx1"/>
          </a:solidFill>
          <a:latin typeface="+mn-lt"/>
          <a:ea typeface="+mn-ea"/>
          <a:cs typeface="+mn-cs"/>
        </a:defRPr>
      </a:lvl2pPr>
      <a:lvl3pPr marL="914377" indent="0" algn="l" defTabSz="457189" rtl="0" eaLnBrk="1" latinLnBrk="0" hangingPunct="1">
        <a:spcBef>
          <a:spcPct val="20000"/>
        </a:spcBef>
        <a:buFont typeface="Arial"/>
        <a:buNone/>
        <a:defRPr sz="1600" kern="1200">
          <a:solidFill>
            <a:schemeClr val="tx1"/>
          </a:solidFill>
          <a:latin typeface="+mn-lt"/>
          <a:ea typeface="+mn-ea"/>
          <a:cs typeface="+mn-cs"/>
        </a:defRPr>
      </a:lvl3pPr>
      <a:lvl4pPr marL="1371566" indent="0" algn="l" defTabSz="457189" rtl="0" eaLnBrk="1" latinLnBrk="0" hangingPunct="1">
        <a:spcBef>
          <a:spcPct val="20000"/>
        </a:spcBef>
        <a:buFont typeface="Arial"/>
        <a:buNone/>
        <a:defRPr sz="1600" kern="1200">
          <a:solidFill>
            <a:schemeClr val="tx1"/>
          </a:solidFill>
          <a:latin typeface="+mn-lt"/>
          <a:ea typeface="+mn-ea"/>
          <a:cs typeface="+mn-cs"/>
        </a:defRPr>
      </a:lvl4pPr>
      <a:lvl5pPr marL="1828754" indent="0" algn="l" defTabSz="457189" rtl="0" eaLnBrk="1" latinLnBrk="0" hangingPunct="1">
        <a:spcBef>
          <a:spcPct val="20000"/>
        </a:spcBef>
        <a:buFont typeface="Arial"/>
        <a:buNone/>
        <a:defRPr sz="16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1910"/>
            <a:ext cx="8229600" cy="568721"/>
          </a:xfrm>
          <a:prstGeom prst="rect">
            <a:avLst/>
          </a:prstGeom>
        </p:spPr>
        <p:txBody>
          <a:bodyPr vert="horz" lIns="0" tIns="0" rIns="0" bIns="0" rtlCol="0" anchor="ctr">
            <a:noAutofit/>
          </a:bodyPr>
          <a:lstStyle/>
          <a:p>
            <a:r>
              <a:rPr lang="en-US" dirty="0"/>
              <a:t>Click to edit Master title style</a:t>
            </a:r>
          </a:p>
        </p:txBody>
      </p:sp>
      <p:sp>
        <p:nvSpPr>
          <p:cNvPr id="17" name="Text Placeholder 2"/>
          <p:cNvSpPr>
            <a:spLocks noGrp="1"/>
          </p:cNvSpPr>
          <p:nvPr>
            <p:ph type="body" idx="1"/>
          </p:nvPr>
        </p:nvSpPr>
        <p:spPr>
          <a:xfrm>
            <a:off x="461644" y="1405524"/>
            <a:ext cx="8241033" cy="3149543"/>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8246533" y="4767265"/>
            <a:ext cx="440267" cy="376237"/>
          </a:xfrm>
          <a:prstGeom prst="rect">
            <a:avLst/>
          </a:prstGeom>
        </p:spPr>
        <p:txBody>
          <a:bodyPr vert="horz" lIns="0" tIns="0" rIns="0" bIns="0" rtlCol="0" anchor="ctr"/>
          <a:lstStyle>
            <a:lvl1pPr algn="r">
              <a:defRPr sz="800" b="0" i="0">
                <a:solidFill>
                  <a:schemeClr val="accent3"/>
                </a:solidFill>
                <a:latin typeface="Arial"/>
                <a:cs typeface="Arial"/>
              </a:defRPr>
            </a:lvl1pPr>
          </a:lstStyle>
          <a:p>
            <a:fld id="{CF0A3129-E875-6648-A0B3-8ABAE574B041}" type="slidenum">
              <a:rPr lang="en-US" smtClean="0"/>
              <a:pPr/>
              <a:t>‹#›</a:t>
            </a:fld>
            <a:endParaRPr lang="en-US" dirty="0"/>
          </a:p>
        </p:txBody>
      </p:sp>
      <p:cxnSp>
        <p:nvCxnSpPr>
          <p:cNvPr id="12" name="Straight Connector 11"/>
          <p:cNvCxnSpPr/>
          <p:nvPr userDrawn="1"/>
        </p:nvCxnSpPr>
        <p:spPr>
          <a:xfrm flipH="1">
            <a:off x="457200" y="4762500"/>
            <a:ext cx="82296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pic>
        <p:nvPicPr>
          <p:cNvPr id="3" name="Picture 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937771" y="157647"/>
            <a:ext cx="749029" cy="561772"/>
          </a:xfrm>
          <a:prstGeom prst="rect">
            <a:avLst/>
          </a:prstGeom>
        </p:spPr>
      </p:pic>
    </p:spTree>
    <p:extLst>
      <p:ext uri="{BB962C8B-B14F-4D97-AF65-F5344CB8AC3E}">
        <p14:creationId xmlns:p14="http://schemas.microsoft.com/office/powerpoint/2010/main" val="1794673910"/>
      </p:ext>
    </p:extLst>
  </p:cSld>
  <p:clrMap bg1="lt1" tx1="dk1" bg2="lt2" tx2="dk2" accent1="accent1" accent2="accent2" accent3="accent3" accent4="accent4" accent5="accent5" accent6="accent6" hlink="hlink" folHlink="folHlink"/>
  <p:sldLayoutIdLst>
    <p:sldLayoutId id="2147483903" r:id="rId1"/>
    <p:sldLayoutId id="2147483907" r:id="rId2"/>
    <p:sldLayoutId id="2147483909" r:id="rId3"/>
    <p:sldLayoutId id="2147483910" r:id="rId4"/>
    <p:sldLayoutId id="2147483911" r:id="rId5"/>
    <p:sldLayoutId id="2147483912" r:id="rId6"/>
    <p:sldLayoutId id="2147483908" r:id="rId7"/>
    <p:sldLayoutId id="2147483914" r:id="rId8"/>
    <p:sldLayoutId id="2147483916" r:id="rId9"/>
    <p:sldLayoutId id="2147483960" r:id="rId10"/>
  </p:sldLayoutIdLst>
  <p:hf hdr="0" dt="0"/>
  <p:txStyles>
    <p:titleStyle>
      <a:lvl1pPr algn="l" defTabSz="457189" rtl="0" eaLnBrk="1" latinLnBrk="0" hangingPunct="1">
        <a:spcBef>
          <a:spcPct val="0"/>
        </a:spcBef>
        <a:buNone/>
        <a:defRPr sz="2400" b="0" kern="1200">
          <a:solidFill>
            <a:schemeClr val="accent1"/>
          </a:solidFill>
          <a:latin typeface="+mj-lt"/>
          <a:ea typeface="+mj-ea"/>
          <a:cs typeface="Arial"/>
        </a:defRPr>
      </a:lvl1pPr>
    </p:titleStyle>
    <p:bodyStyle>
      <a:lvl1pPr marL="0" indent="0" algn="l" defTabSz="457189" rtl="0" eaLnBrk="1" latinLnBrk="0" hangingPunct="1">
        <a:spcBef>
          <a:spcPts val="800"/>
        </a:spcBef>
        <a:buFont typeface="Arial"/>
        <a:buNone/>
        <a:defRPr sz="1400" b="0" i="0" kern="1200">
          <a:solidFill>
            <a:schemeClr val="accent2"/>
          </a:solidFill>
          <a:latin typeface="Arial"/>
          <a:ea typeface="+mn-ea"/>
          <a:cs typeface="Arial"/>
        </a:defRPr>
      </a:lvl1pPr>
      <a:lvl2pPr marL="0" indent="0" algn="l" defTabSz="457189" rtl="0" eaLnBrk="1" latinLnBrk="0" hangingPunct="1">
        <a:spcBef>
          <a:spcPct val="20000"/>
        </a:spcBef>
        <a:buFont typeface="Arial"/>
        <a:buNone/>
        <a:defRPr sz="1400" b="0" kern="1200">
          <a:solidFill>
            <a:schemeClr val="tx1">
              <a:lumMod val="50000"/>
            </a:schemeClr>
          </a:solidFill>
          <a:latin typeface="Verdana"/>
          <a:ea typeface="+mn-ea"/>
          <a:cs typeface="+mn-cs"/>
        </a:defRPr>
      </a:lvl2pPr>
      <a:lvl3pPr marL="45719" indent="0" algn="l" defTabSz="457189" rtl="0" eaLnBrk="1" latinLnBrk="0" hangingPunct="1">
        <a:spcBef>
          <a:spcPts val="800"/>
        </a:spcBef>
        <a:buFont typeface="Arial"/>
        <a:buNone/>
        <a:defRPr sz="1200" b="0" kern="1200">
          <a:solidFill>
            <a:schemeClr val="tx1">
              <a:lumMod val="50000"/>
            </a:schemeClr>
          </a:solidFill>
          <a:latin typeface="Verdana"/>
          <a:ea typeface="+mn-ea"/>
          <a:cs typeface="+mn-cs"/>
        </a:defRPr>
      </a:lvl3pPr>
      <a:lvl4pPr marL="1371566" indent="0" algn="l" defTabSz="457189" rtl="0" eaLnBrk="1" latinLnBrk="0" hangingPunct="1">
        <a:spcBef>
          <a:spcPct val="20000"/>
        </a:spcBef>
        <a:buFont typeface="Arial"/>
        <a:buNone/>
        <a:defRPr sz="1000" b="0" kern="1200">
          <a:solidFill>
            <a:schemeClr val="tx1">
              <a:lumMod val="50000"/>
            </a:schemeClr>
          </a:solidFill>
          <a:latin typeface="Verdana"/>
          <a:ea typeface="+mn-ea"/>
          <a:cs typeface="+mn-cs"/>
        </a:defRPr>
      </a:lvl4pPr>
      <a:lvl5pPr marL="1828754" indent="0" algn="l" defTabSz="457189" rtl="0" eaLnBrk="1" latinLnBrk="0" hangingPunct="1">
        <a:spcBef>
          <a:spcPct val="20000"/>
        </a:spcBef>
        <a:buFont typeface="Arial"/>
        <a:buNone/>
        <a:defRPr sz="2000" kern="1200">
          <a:solidFill>
            <a:schemeClr val="tx1"/>
          </a:solidFill>
          <a:latin typeface="Verdana"/>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merriam-webster.com/dictionary/ventral#:~:text=Medical%20Definition%20of%20ventral,part%20of%20the%20human%20body"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ncbi.nlm.nih.gov/pmc/articles/PMC5851787/"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92429" y="3059431"/>
            <a:ext cx="5551171" cy="2605970"/>
          </a:xfrm>
          <a:prstGeom prst="rect">
            <a:avLst/>
          </a:prstGeom>
          <a:noFill/>
        </p:spPr>
        <p:txBody>
          <a:bodyPr wrap="square" rtlCol="0">
            <a:spAutoFit/>
          </a:bodyPr>
          <a:lstStyle/>
          <a:p>
            <a:r>
              <a:rPr lang="en-GB" sz="2667" dirty="0">
                <a:solidFill>
                  <a:schemeClr val="bg1"/>
                </a:solidFill>
              </a:rPr>
              <a:t>Nursing Clinical Reference Group Meeting</a:t>
            </a:r>
          </a:p>
          <a:p>
            <a:r>
              <a:rPr lang="en-US" sz="2000" dirty="0">
                <a:solidFill>
                  <a:schemeClr val="bg1"/>
                </a:solidFill>
              </a:rPr>
              <a:t>March 8, 2022  2000 UTC</a:t>
            </a:r>
          </a:p>
          <a:p>
            <a:endParaRPr lang="en-US" sz="2400" dirty="0">
              <a:solidFill>
                <a:schemeClr val="bg1"/>
              </a:solidFill>
            </a:endParaRPr>
          </a:p>
          <a:p>
            <a:endParaRPr lang="en-US" sz="2400" dirty="0">
              <a:solidFill>
                <a:schemeClr val="bg1"/>
              </a:solidFill>
            </a:endParaRPr>
          </a:p>
          <a:p>
            <a:endParaRPr lang="en-US" sz="2400" dirty="0">
              <a:solidFill>
                <a:schemeClr val="bg1"/>
              </a:solidFill>
            </a:endParaRPr>
          </a:p>
          <a:p>
            <a:r>
              <a:rPr lang="en-US" dirty="0">
                <a:solidFill>
                  <a:schemeClr val="bg1"/>
                </a:solidFill>
                <a:latin typeface="Arial"/>
                <a:cs typeface="Arial"/>
              </a:rPr>
              <a:t>Ian Green		17</a:t>
            </a:r>
            <a:r>
              <a:rPr lang="en-US" baseline="30000" dirty="0">
                <a:solidFill>
                  <a:schemeClr val="bg1"/>
                </a:solidFill>
                <a:latin typeface="Arial"/>
                <a:cs typeface="Arial"/>
              </a:rPr>
              <a:t>th</a:t>
            </a:r>
            <a:r>
              <a:rPr lang="en-US" dirty="0">
                <a:solidFill>
                  <a:schemeClr val="bg1"/>
                </a:solidFill>
                <a:latin typeface="Arial"/>
                <a:cs typeface="Arial"/>
              </a:rPr>
              <a:t>, March 2020</a:t>
            </a:r>
          </a:p>
        </p:txBody>
      </p:sp>
      <p:pic>
        <p:nvPicPr>
          <p:cNvPr id="10" name="Picture Placeholder 5"/>
          <p:cNvPicPr>
            <a:picLocks noGrp="1" noChangeAspect="1"/>
          </p:cNvPicPr>
          <p:nvPr>
            <p:ph type="pic" sz="quarter" idx="4294967295"/>
          </p:nvPr>
        </p:nvPicPr>
        <p:blipFill rotWithShape="1">
          <a:blip r:embed="rId2">
            <a:extLst>
              <a:ext uri="{28A0092B-C50C-407E-A947-70E740481C1C}">
                <a14:useLocalDpi xmlns:a14="http://schemas.microsoft.com/office/drawing/2010/main" val="0"/>
              </a:ext>
            </a:extLst>
          </a:blip>
          <a:srcRect l="30824" t="1" r="35402" b="204"/>
          <a:stretch/>
        </p:blipFill>
        <p:spPr>
          <a:xfrm>
            <a:off x="6404306" y="605688"/>
            <a:ext cx="2739695" cy="5395063"/>
          </a:xfrm>
          <a:prstGeom prst="rect">
            <a:avLst/>
          </a:prstGeom>
        </p:spPr>
      </p:pic>
    </p:spTree>
    <p:extLst>
      <p:ext uri="{BB962C8B-B14F-4D97-AF65-F5344CB8AC3E}">
        <p14:creationId xmlns:p14="http://schemas.microsoft.com/office/powerpoint/2010/main" val="3408385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10</a:t>
            </a:fld>
            <a:endParaRPr lang="en-US" dirty="0"/>
          </a:p>
        </p:txBody>
      </p:sp>
      <p:graphicFrame>
        <p:nvGraphicFramePr>
          <p:cNvPr id="4" name="Tabell 3"/>
          <p:cNvGraphicFramePr>
            <a:graphicFrameLocks noGrp="1"/>
          </p:cNvGraphicFramePr>
          <p:nvPr>
            <p:extLst>
              <p:ext uri="{D42A27DB-BD31-4B8C-83A1-F6EECF244321}">
                <p14:modId xmlns:p14="http://schemas.microsoft.com/office/powerpoint/2010/main" val="2241599022"/>
              </p:ext>
            </p:extLst>
          </p:nvPr>
        </p:nvGraphicFramePr>
        <p:xfrm>
          <a:off x="652072" y="1394363"/>
          <a:ext cx="7594461" cy="3149599"/>
        </p:xfrm>
        <a:graphic>
          <a:graphicData uri="http://schemas.openxmlformats.org/drawingml/2006/table">
            <a:tbl>
              <a:tblPr firstRow="1" firstCol="1" bandRow="1">
                <a:tableStyleId>{5C22544A-7EE6-4342-B048-85BDC9FD1C3A}</a:tableStyleId>
              </a:tblPr>
              <a:tblGrid>
                <a:gridCol w="822570">
                  <a:extLst>
                    <a:ext uri="{9D8B030D-6E8A-4147-A177-3AD203B41FA5}">
                      <a16:colId xmlns:a16="http://schemas.microsoft.com/office/drawing/2014/main" val="623093084"/>
                    </a:ext>
                  </a:extLst>
                </a:gridCol>
                <a:gridCol w="1096006">
                  <a:extLst>
                    <a:ext uri="{9D8B030D-6E8A-4147-A177-3AD203B41FA5}">
                      <a16:colId xmlns:a16="http://schemas.microsoft.com/office/drawing/2014/main" val="271986036"/>
                    </a:ext>
                  </a:extLst>
                </a:gridCol>
                <a:gridCol w="861741">
                  <a:extLst>
                    <a:ext uri="{9D8B030D-6E8A-4147-A177-3AD203B41FA5}">
                      <a16:colId xmlns:a16="http://schemas.microsoft.com/office/drawing/2014/main" val="2379214388"/>
                    </a:ext>
                  </a:extLst>
                </a:gridCol>
                <a:gridCol w="4814144">
                  <a:extLst>
                    <a:ext uri="{9D8B030D-6E8A-4147-A177-3AD203B41FA5}">
                      <a16:colId xmlns:a16="http://schemas.microsoft.com/office/drawing/2014/main" val="3245061048"/>
                    </a:ext>
                  </a:extLst>
                </a:gridCol>
              </a:tblGrid>
              <a:tr h="321367">
                <a:tc>
                  <a:txBody>
                    <a:bodyPr/>
                    <a:lstStyle/>
                    <a:p>
                      <a:pPr>
                        <a:lnSpc>
                          <a:spcPct val="107000"/>
                        </a:lnSpc>
                        <a:spcAft>
                          <a:spcPts val="0"/>
                        </a:spcAft>
                      </a:pPr>
                      <a:r>
                        <a:rPr lang="sv-SE" sz="700" dirty="0">
                          <a:effectLst/>
                        </a:rPr>
                        <a:t>Body </a:t>
                      </a:r>
                      <a:r>
                        <a:rPr lang="sv-SE" sz="700" dirty="0" err="1">
                          <a:effectLst/>
                        </a:rPr>
                        <a:t>Location</a:t>
                      </a:r>
                      <a:r>
                        <a:rPr lang="sv-SE" sz="700" dirty="0">
                          <a:effectLst/>
                        </a:rPr>
                        <a:t>: </a:t>
                      </a:r>
                      <a:r>
                        <a:rPr lang="sv-SE" sz="700" dirty="0" err="1">
                          <a:effectLst/>
                        </a:rPr>
                        <a:t>Direction</a:t>
                      </a:r>
                      <a:endParaRPr lang="sv-SE" sz="700" dirty="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Fully Specified Namn</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SCTID</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Definition/Comment</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extLst>
                  <a:ext uri="{0D108BD9-81ED-4DB2-BD59-A6C34878D82A}">
                    <a16:rowId xmlns:a16="http://schemas.microsoft.com/office/drawing/2014/main" val="4270435012"/>
                  </a:ext>
                </a:extLst>
              </a:tr>
              <a:tr h="353529">
                <a:tc>
                  <a:txBody>
                    <a:bodyPr/>
                    <a:lstStyle/>
                    <a:p>
                      <a:pPr>
                        <a:lnSpc>
                          <a:spcPct val="107000"/>
                        </a:lnSpc>
                        <a:spcAft>
                          <a:spcPts val="0"/>
                        </a:spcAft>
                      </a:pPr>
                      <a:r>
                        <a:rPr lang="sv-SE" sz="700">
                          <a:effectLst/>
                        </a:rPr>
                        <a:t>Anterior</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Anterior (qualifier value)</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255549009</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en-US" sz="700">
                          <a:effectLst/>
                        </a:rPr>
                        <a:t>Describes the front or direction toward the front of the body. The toes are anterior to the foot.</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extLst>
                  <a:ext uri="{0D108BD9-81ED-4DB2-BD59-A6C34878D82A}">
                    <a16:rowId xmlns:a16="http://schemas.microsoft.com/office/drawing/2014/main" val="110006159"/>
                  </a:ext>
                </a:extLst>
              </a:tr>
              <a:tr h="353529">
                <a:tc>
                  <a:txBody>
                    <a:bodyPr/>
                    <a:lstStyle/>
                    <a:p>
                      <a:pPr>
                        <a:lnSpc>
                          <a:spcPct val="107000"/>
                        </a:lnSpc>
                        <a:spcAft>
                          <a:spcPts val="0"/>
                        </a:spcAft>
                      </a:pPr>
                      <a:r>
                        <a:rPr lang="sv-SE" sz="700">
                          <a:effectLst/>
                        </a:rPr>
                        <a:t>Posterior</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Posterior (qualifier value)</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255551008</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en-US" sz="700">
                          <a:effectLst/>
                        </a:rPr>
                        <a:t>Describes the back or direction toward the back of the body. The popliteus is posterior to the patella</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extLst>
                  <a:ext uri="{0D108BD9-81ED-4DB2-BD59-A6C34878D82A}">
                    <a16:rowId xmlns:a16="http://schemas.microsoft.com/office/drawing/2014/main" val="3656220120"/>
                  </a:ext>
                </a:extLst>
              </a:tr>
              <a:tr h="353529">
                <a:tc>
                  <a:txBody>
                    <a:bodyPr/>
                    <a:lstStyle/>
                    <a:p>
                      <a:pPr>
                        <a:lnSpc>
                          <a:spcPct val="107000"/>
                        </a:lnSpc>
                        <a:spcAft>
                          <a:spcPts val="0"/>
                        </a:spcAft>
                      </a:pPr>
                      <a:r>
                        <a:rPr lang="sv-SE" sz="700">
                          <a:effectLst/>
                        </a:rPr>
                        <a:t>Dorsal</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Dorsal (qualifier value)</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255554000</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en-US" sz="700">
                          <a:effectLst/>
                        </a:rPr>
                        <a:t> </a:t>
                      </a:r>
                      <a:endParaRPr lang="sv-SE" sz="700">
                        <a:effectLst/>
                      </a:endParaRPr>
                    </a:p>
                    <a:p>
                      <a:pPr>
                        <a:lnSpc>
                          <a:spcPct val="107000"/>
                        </a:lnSpc>
                        <a:spcAft>
                          <a:spcPts val="0"/>
                        </a:spcAft>
                      </a:pPr>
                      <a:r>
                        <a:rPr lang="en-US" sz="700">
                          <a:effectLst/>
                        </a:rPr>
                        <a:t>Synonym for posterior meaning towards the back of the body.</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extLst>
                  <a:ext uri="{0D108BD9-81ED-4DB2-BD59-A6C34878D82A}">
                    <a16:rowId xmlns:a16="http://schemas.microsoft.com/office/drawing/2014/main" val="3768022084"/>
                  </a:ext>
                </a:extLst>
              </a:tr>
              <a:tr h="353529">
                <a:tc>
                  <a:txBody>
                    <a:bodyPr/>
                    <a:lstStyle/>
                    <a:p>
                      <a:pPr>
                        <a:lnSpc>
                          <a:spcPct val="107000"/>
                        </a:lnSpc>
                        <a:spcAft>
                          <a:spcPts val="0"/>
                        </a:spcAft>
                      </a:pPr>
                      <a:r>
                        <a:rPr lang="sv-SE" sz="700">
                          <a:effectLst/>
                        </a:rPr>
                        <a:t>Ventral</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Ventral part (qualifier value)</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261186005</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en-US" sz="700">
                          <a:effectLst/>
                        </a:rPr>
                        <a:t>Synonym for anterior meaning towards the front of the body.</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extLst>
                  <a:ext uri="{0D108BD9-81ED-4DB2-BD59-A6C34878D82A}">
                    <a16:rowId xmlns:a16="http://schemas.microsoft.com/office/drawing/2014/main" val="1726456539"/>
                  </a:ext>
                </a:extLst>
              </a:tr>
              <a:tr h="353529">
                <a:tc>
                  <a:txBody>
                    <a:bodyPr/>
                    <a:lstStyle/>
                    <a:p>
                      <a:pPr>
                        <a:lnSpc>
                          <a:spcPct val="107000"/>
                        </a:lnSpc>
                        <a:spcAft>
                          <a:spcPts val="0"/>
                        </a:spcAft>
                      </a:pPr>
                      <a:r>
                        <a:rPr lang="sv-SE" sz="700">
                          <a:effectLst/>
                        </a:rPr>
                        <a:t>Distal</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Distal (qualifier value)</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46053002</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en-US" sz="700">
                          <a:effectLst/>
                        </a:rPr>
                        <a:t>Describes a position in a limb that is farther from the point of attachment or the trunk of the body. </a:t>
                      </a:r>
                      <a:r>
                        <a:rPr lang="sv-SE" sz="700">
                          <a:effectLst/>
                        </a:rPr>
                        <a:t>The crus is distal to the femur.</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extLst>
                  <a:ext uri="{0D108BD9-81ED-4DB2-BD59-A6C34878D82A}">
                    <a16:rowId xmlns:a16="http://schemas.microsoft.com/office/drawing/2014/main" val="1190818424"/>
                  </a:ext>
                </a:extLst>
              </a:tr>
              <a:tr h="353529">
                <a:tc>
                  <a:txBody>
                    <a:bodyPr/>
                    <a:lstStyle/>
                    <a:p>
                      <a:pPr>
                        <a:lnSpc>
                          <a:spcPct val="107000"/>
                        </a:lnSpc>
                        <a:spcAft>
                          <a:spcPts val="0"/>
                        </a:spcAft>
                      </a:pPr>
                      <a:r>
                        <a:rPr lang="sv-SE" sz="700">
                          <a:effectLst/>
                        </a:rPr>
                        <a:t>Proximal</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Proximal (qualifier value)</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40415009</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en-US" sz="700">
                          <a:effectLst/>
                        </a:rPr>
                        <a:t>Describes a position in a limb that is nearer to the point of attachment or the trunk of the body. </a:t>
                      </a:r>
                      <a:r>
                        <a:rPr lang="sv-SE" sz="700">
                          <a:effectLst/>
                        </a:rPr>
                        <a:t>The brachium is proximal to the antebrachium.</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extLst>
                  <a:ext uri="{0D108BD9-81ED-4DB2-BD59-A6C34878D82A}">
                    <a16:rowId xmlns:a16="http://schemas.microsoft.com/office/drawing/2014/main" val="3727865940"/>
                  </a:ext>
                </a:extLst>
              </a:tr>
              <a:tr h="353529">
                <a:tc>
                  <a:txBody>
                    <a:bodyPr/>
                    <a:lstStyle/>
                    <a:p>
                      <a:pPr>
                        <a:lnSpc>
                          <a:spcPct val="107000"/>
                        </a:lnSpc>
                        <a:spcAft>
                          <a:spcPts val="0"/>
                        </a:spcAft>
                      </a:pPr>
                      <a:r>
                        <a:rPr lang="sv-SE" sz="700">
                          <a:effectLst/>
                        </a:rPr>
                        <a:t>Upper</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Upper (qualifier value)</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261183002</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en-US" sz="700">
                          <a:effectLst/>
                        </a:rPr>
                        <a:t>Describes a position above the transverse plane</a:t>
                      </a:r>
                      <a:endParaRPr lang="sv-SE" sz="700">
                        <a:effectLst/>
                      </a:endParaRPr>
                    </a:p>
                    <a:p>
                      <a:pPr>
                        <a:lnSpc>
                          <a:spcPct val="107000"/>
                        </a:lnSpc>
                        <a:spcAft>
                          <a:spcPts val="0"/>
                        </a:spcAft>
                      </a:pPr>
                      <a:r>
                        <a:rPr lang="en-US" sz="700">
                          <a:effectLst/>
                        </a:rPr>
                        <a:t>possible replacement/addition: 264217000 |Superior (qualifier value)| refers to a structure near the vertex (top of the skull)</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extLst>
                  <a:ext uri="{0D108BD9-81ED-4DB2-BD59-A6C34878D82A}">
                    <a16:rowId xmlns:a16="http://schemas.microsoft.com/office/drawing/2014/main" val="2384574167"/>
                  </a:ext>
                </a:extLst>
              </a:tr>
              <a:tr h="353529">
                <a:tc>
                  <a:txBody>
                    <a:bodyPr/>
                    <a:lstStyle/>
                    <a:p>
                      <a:pPr>
                        <a:lnSpc>
                          <a:spcPct val="107000"/>
                        </a:lnSpc>
                        <a:spcAft>
                          <a:spcPts val="0"/>
                        </a:spcAft>
                      </a:pPr>
                      <a:r>
                        <a:rPr lang="sv-SE" sz="700">
                          <a:effectLst/>
                        </a:rPr>
                        <a:t>Lower</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Lower (qualifier value)</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sv-SE" sz="700">
                          <a:effectLst/>
                        </a:rPr>
                        <a:t>261122009</a:t>
                      </a:r>
                      <a:endParaRPr lang="sv-SE" sz="70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tc>
                  <a:txBody>
                    <a:bodyPr/>
                    <a:lstStyle/>
                    <a:p>
                      <a:pPr>
                        <a:lnSpc>
                          <a:spcPct val="107000"/>
                        </a:lnSpc>
                        <a:spcAft>
                          <a:spcPts val="0"/>
                        </a:spcAft>
                      </a:pPr>
                      <a:r>
                        <a:rPr lang="en-US" sz="700" dirty="0">
                          <a:effectLst/>
                        </a:rPr>
                        <a:t>Describes a position below the transverse plane</a:t>
                      </a:r>
                      <a:endParaRPr lang="sv-SE" sz="700" dirty="0">
                        <a:effectLst/>
                      </a:endParaRPr>
                    </a:p>
                    <a:p>
                      <a:pPr>
                        <a:lnSpc>
                          <a:spcPct val="107000"/>
                        </a:lnSpc>
                        <a:spcAft>
                          <a:spcPts val="0"/>
                        </a:spcAft>
                      </a:pPr>
                      <a:r>
                        <a:rPr lang="en-US" sz="700" dirty="0">
                          <a:effectLst/>
                        </a:rPr>
                        <a:t>possible replacement/addition:261089000 |Inferior (qualifier value)| denotes a structure that is situated towards the soles of the feet</a:t>
                      </a:r>
                      <a:endParaRPr lang="sv-SE" sz="700" dirty="0">
                        <a:effectLst/>
                        <a:latin typeface="Calibri" panose="020F0502020204030204" pitchFamily="34" charset="0"/>
                        <a:ea typeface="Calibri" panose="020F0502020204030204" pitchFamily="34" charset="0"/>
                        <a:cs typeface="Times New Roman" panose="02020603050405020304" pitchFamily="18" charset="0"/>
                      </a:endParaRPr>
                    </a:p>
                  </a:txBody>
                  <a:tcPr marL="29200" marR="29200" marT="0" marB="0" anchor="b"/>
                </a:tc>
                <a:extLst>
                  <a:ext uri="{0D108BD9-81ED-4DB2-BD59-A6C34878D82A}">
                    <a16:rowId xmlns:a16="http://schemas.microsoft.com/office/drawing/2014/main" val="2335748399"/>
                  </a:ext>
                </a:extLst>
              </a:tr>
            </a:tbl>
          </a:graphicData>
        </a:graphic>
      </p:graphicFrame>
    </p:spTree>
    <p:extLst>
      <p:ext uri="{BB962C8B-B14F-4D97-AF65-F5344CB8AC3E}">
        <p14:creationId xmlns:p14="http://schemas.microsoft.com/office/powerpoint/2010/main" val="3014392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 Location directional terms </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11</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a:bodyPr>
          <a:lstStyle/>
          <a:p>
            <a:r>
              <a:rPr lang="en-US" b="1" dirty="0"/>
              <a:t>Issue</a:t>
            </a:r>
            <a:r>
              <a:rPr lang="en-US" dirty="0"/>
              <a:t>:  Anterior</a:t>
            </a:r>
          </a:p>
          <a:p>
            <a:r>
              <a:rPr lang="en-US" b="1" dirty="0"/>
              <a:t>Background</a:t>
            </a:r>
            <a:r>
              <a:rPr lang="en-US" dirty="0"/>
              <a:t>: describes the front or direction toward the front of the body. The toes are anterior to the foot. to have a continuous pain that is unpleasant but not very strong</a:t>
            </a:r>
          </a:p>
          <a:p>
            <a:r>
              <a:rPr lang="en-US" dirty="0"/>
              <a:t>SCTID: 255549009 |Anterior (qualifier value)|</a:t>
            </a:r>
          </a:p>
          <a:p>
            <a:r>
              <a:rPr lang="en-US" dirty="0"/>
              <a:t>1.	Already deemed internationally relevant</a:t>
            </a:r>
          </a:p>
          <a:p>
            <a:r>
              <a:rPr lang="en-US" dirty="0"/>
              <a:t>2.	Are any terms synonymous?</a:t>
            </a:r>
          </a:p>
          <a:p>
            <a:r>
              <a:rPr lang="en-US" dirty="0"/>
              <a:t>3.	Content change request? </a:t>
            </a:r>
          </a:p>
          <a:p>
            <a:endParaRPr lang="en-US" dirty="0"/>
          </a:p>
        </p:txBody>
      </p:sp>
      <p:pic>
        <p:nvPicPr>
          <p:cNvPr id="6" name="Bildobjekt 5">
            <a:extLst>
              <a:ext uri="{FF2B5EF4-FFF2-40B4-BE49-F238E27FC236}">
                <a16:creationId xmlns:a16="http://schemas.microsoft.com/office/drawing/2014/main" id="{3CBD6F47-8C6A-4015-82E2-8F385B97C1B2}"/>
              </a:ext>
            </a:extLst>
          </p:cNvPr>
          <p:cNvPicPr>
            <a:picLocks noChangeAspect="1"/>
          </p:cNvPicPr>
          <p:nvPr/>
        </p:nvPicPr>
        <p:blipFill>
          <a:blip r:embed="rId2"/>
          <a:stretch>
            <a:fillRect/>
          </a:stretch>
        </p:blipFill>
        <p:spPr>
          <a:xfrm>
            <a:off x="4419600" y="1363256"/>
            <a:ext cx="4572000" cy="3404009"/>
          </a:xfrm>
          <a:prstGeom prst="rect">
            <a:avLst/>
          </a:prstGeom>
        </p:spPr>
      </p:pic>
    </p:spTree>
    <p:extLst>
      <p:ext uri="{BB962C8B-B14F-4D97-AF65-F5344CB8AC3E}">
        <p14:creationId xmlns:p14="http://schemas.microsoft.com/office/powerpoint/2010/main" val="717321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Location: Anterior</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12</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255549009 |Anterior (qualifier value)|</a:t>
            </a:r>
          </a:p>
          <a:p>
            <a:pPr marL="342900" indent="-342900">
              <a:buAutoNum type="arabicPeriod"/>
            </a:pPr>
            <a:r>
              <a:rPr lang="en-US" dirty="0"/>
              <a:t>Synonyms: Ventral</a:t>
            </a:r>
          </a:p>
          <a:p>
            <a:pPr marL="342900" indent="-342900">
              <a:buAutoNum type="arabicPeriod"/>
            </a:pPr>
            <a:r>
              <a:rPr lang="en-US" dirty="0"/>
              <a:t>Content change request: None</a:t>
            </a:r>
          </a:p>
          <a:p>
            <a:endParaRPr lang="en-US" dirty="0"/>
          </a:p>
          <a:p>
            <a:r>
              <a:rPr lang="en-US" dirty="0"/>
              <a:t>Should this term be included in an International pain quality value set…..</a:t>
            </a:r>
          </a:p>
          <a:p>
            <a:r>
              <a:rPr lang="en-US" b="1" dirty="0"/>
              <a:t>Group Decision:</a:t>
            </a:r>
          </a:p>
          <a:p>
            <a:r>
              <a:rPr lang="en-US" dirty="0"/>
              <a:t>Yes</a:t>
            </a:r>
          </a:p>
          <a:p>
            <a:endParaRPr lang="en-US" dirty="0"/>
          </a:p>
        </p:txBody>
      </p:sp>
      <p:pic>
        <p:nvPicPr>
          <p:cNvPr id="6" name="Bildobjekt 5">
            <a:extLst>
              <a:ext uri="{FF2B5EF4-FFF2-40B4-BE49-F238E27FC236}">
                <a16:creationId xmlns:a16="http://schemas.microsoft.com/office/drawing/2014/main" id="{41E6E3E0-9DDF-47BE-BA24-22738F13515D}"/>
              </a:ext>
            </a:extLst>
          </p:cNvPr>
          <p:cNvPicPr>
            <a:picLocks noChangeAspect="1"/>
          </p:cNvPicPr>
          <p:nvPr/>
        </p:nvPicPr>
        <p:blipFill>
          <a:blip r:embed="rId2"/>
          <a:stretch>
            <a:fillRect/>
          </a:stretch>
        </p:blipFill>
        <p:spPr>
          <a:xfrm>
            <a:off x="3802380" y="1331118"/>
            <a:ext cx="5265420" cy="3624265"/>
          </a:xfrm>
          <a:prstGeom prst="rect">
            <a:avLst/>
          </a:prstGeom>
        </p:spPr>
      </p:pic>
    </p:spTree>
    <p:extLst>
      <p:ext uri="{BB962C8B-B14F-4D97-AF65-F5344CB8AC3E}">
        <p14:creationId xmlns:p14="http://schemas.microsoft.com/office/powerpoint/2010/main" val="3252317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 Location directional terms </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13</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lnSpcReduction="10000"/>
          </a:bodyPr>
          <a:lstStyle/>
          <a:p>
            <a:r>
              <a:rPr lang="en-US" b="1" dirty="0"/>
              <a:t>Issue</a:t>
            </a:r>
            <a:r>
              <a:rPr lang="en-US" dirty="0"/>
              <a:t>:  Ventral</a:t>
            </a:r>
          </a:p>
          <a:p>
            <a:r>
              <a:rPr lang="en-US" b="1" dirty="0"/>
              <a:t>Background</a:t>
            </a:r>
            <a:r>
              <a:rPr lang="en-US" dirty="0"/>
              <a:t>: </a:t>
            </a:r>
            <a:r>
              <a:rPr lang="en-US" sz="1100" dirty="0">
                <a:hlinkClick r:id="rId2"/>
              </a:rPr>
              <a:t>https://www.merriam-webster.com/dictionary/ventral#:~:text=Medical%20Definition%20of%20ventral,part%20of%20the%20human%20body</a:t>
            </a:r>
            <a:endParaRPr lang="en-US" sz="1100" dirty="0"/>
          </a:p>
          <a:p>
            <a:r>
              <a:rPr lang="en-US" dirty="0"/>
              <a:t>being or located near, on, or toward the front or anterior part of the human body</a:t>
            </a:r>
          </a:p>
          <a:p>
            <a:r>
              <a:rPr lang="en-US" dirty="0"/>
              <a:t>SCTID: </a:t>
            </a:r>
            <a:r>
              <a:rPr lang="en-US" dirty="0">
                <a:solidFill>
                  <a:srgbClr val="FF0000"/>
                </a:solidFill>
              </a:rPr>
              <a:t>261186005 |Ventral part (qualifier value)| </a:t>
            </a:r>
            <a:r>
              <a:rPr lang="en-US" dirty="0"/>
              <a:t>not a match</a:t>
            </a:r>
          </a:p>
          <a:p>
            <a:r>
              <a:rPr lang="en-US" dirty="0"/>
              <a:t>1.	Internationally relevant?</a:t>
            </a:r>
          </a:p>
          <a:p>
            <a:r>
              <a:rPr lang="en-US" dirty="0"/>
              <a:t>2.	Are any terms synonymous? </a:t>
            </a:r>
          </a:p>
          <a:p>
            <a:r>
              <a:rPr lang="en-US" dirty="0"/>
              <a:t>3.	Content change request?</a:t>
            </a:r>
          </a:p>
        </p:txBody>
      </p:sp>
      <p:pic>
        <p:nvPicPr>
          <p:cNvPr id="5" name="Bildobjekt 4">
            <a:extLst>
              <a:ext uri="{FF2B5EF4-FFF2-40B4-BE49-F238E27FC236}">
                <a16:creationId xmlns:a16="http://schemas.microsoft.com/office/drawing/2014/main" id="{EB1FD573-FC72-4FB9-89E3-00BC69DF7D85}"/>
              </a:ext>
            </a:extLst>
          </p:cNvPr>
          <p:cNvPicPr>
            <a:picLocks noChangeAspect="1"/>
          </p:cNvPicPr>
          <p:nvPr/>
        </p:nvPicPr>
        <p:blipFill>
          <a:blip r:embed="rId3"/>
          <a:stretch>
            <a:fillRect/>
          </a:stretch>
        </p:blipFill>
        <p:spPr>
          <a:xfrm>
            <a:off x="4328160" y="1735049"/>
            <a:ext cx="4607566" cy="2887751"/>
          </a:xfrm>
          <a:prstGeom prst="rect">
            <a:avLst/>
          </a:prstGeom>
        </p:spPr>
      </p:pic>
    </p:spTree>
    <p:extLst>
      <p:ext uri="{BB962C8B-B14F-4D97-AF65-F5344CB8AC3E}">
        <p14:creationId xmlns:p14="http://schemas.microsoft.com/office/powerpoint/2010/main" val="784400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Location: Ventral</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14</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255549009 | Ventral (qualifier value)|</a:t>
            </a:r>
          </a:p>
          <a:p>
            <a:pPr marL="342900" indent="-342900">
              <a:buAutoNum type="arabicPeriod"/>
            </a:pPr>
            <a:r>
              <a:rPr lang="en-US" dirty="0"/>
              <a:t>Synonyms: Anterior</a:t>
            </a:r>
          </a:p>
          <a:p>
            <a:pPr marL="342900" indent="-342900">
              <a:buAutoNum type="arabicPeriod"/>
            </a:pPr>
            <a:r>
              <a:rPr lang="en-US" dirty="0"/>
              <a:t>Content change request: None</a:t>
            </a:r>
          </a:p>
          <a:p>
            <a:endParaRPr lang="en-US" dirty="0"/>
          </a:p>
          <a:p>
            <a:r>
              <a:rPr lang="en-US" dirty="0"/>
              <a:t>Should this term be included in an International pain quality value set…..</a:t>
            </a:r>
          </a:p>
          <a:p>
            <a:r>
              <a:rPr lang="en-US" b="1" dirty="0"/>
              <a:t>Group Decision:</a:t>
            </a:r>
          </a:p>
          <a:p>
            <a:endParaRPr lang="en-US" dirty="0"/>
          </a:p>
          <a:p>
            <a:endParaRPr lang="en-US" dirty="0"/>
          </a:p>
        </p:txBody>
      </p:sp>
      <p:pic>
        <p:nvPicPr>
          <p:cNvPr id="6" name="Bildobjekt 5">
            <a:extLst>
              <a:ext uri="{FF2B5EF4-FFF2-40B4-BE49-F238E27FC236}">
                <a16:creationId xmlns:a16="http://schemas.microsoft.com/office/drawing/2014/main" id="{41E6E3E0-9DDF-47BE-BA24-22738F13515D}"/>
              </a:ext>
            </a:extLst>
          </p:cNvPr>
          <p:cNvPicPr>
            <a:picLocks noChangeAspect="1"/>
          </p:cNvPicPr>
          <p:nvPr/>
        </p:nvPicPr>
        <p:blipFill>
          <a:blip r:embed="rId2"/>
          <a:stretch>
            <a:fillRect/>
          </a:stretch>
        </p:blipFill>
        <p:spPr>
          <a:xfrm>
            <a:off x="3802380" y="1331118"/>
            <a:ext cx="5265420" cy="3624265"/>
          </a:xfrm>
          <a:prstGeom prst="rect">
            <a:avLst/>
          </a:prstGeom>
        </p:spPr>
      </p:pic>
    </p:spTree>
    <p:extLst>
      <p:ext uri="{BB962C8B-B14F-4D97-AF65-F5344CB8AC3E}">
        <p14:creationId xmlns:p14="http://schemas.microsoft.com/office/powerpoint/2010/main" val="2750314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 Location directional terms </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15</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a:bodyPr>
          <a:lstStyle/>
          <a:p>
            <a:r>
              <a:rPr lang="en-US" b="1" dirty="0"/>
              <a:t>Issue</a:t>
            </a:r>
            <a:r>
              <a:rPr lang="en-US" dirty="0"/>
              <a:t>:  Posterior</a:t>
            </a:r>
          </a:p>
          <a:p>
            <a:r>
              <a:rPr lang="en-US" b="1" dirty="0"/>
              <a:t>Background</a:t>
            </a:r>
            <a:r>
              <a:rPr lang="en-US" dirty="0"/>
              <a:t>: describes the back or direction toward the back of the body. The popliteus is posterior to the patella </a:t>
            </a:r>
          </a:p>
          <a:p>
            <a:r>
              <a:rPr lang="en-US" dirty="0"/>
              <a:t>SCTID: 255551008 |Posterior (qualifier value)| </a:t>
            </a:r>
          </a:p>
          <a:p>
            <a:r>
              <a:rPr lang="en-US" dirty="0"/>
              <a:t>1.	Internationally relevant?</a:t>
            </a:r>
          </a:p>
          <a:p>
            <a:r>
              <a:rPr lang="en-US" dirty="0"/>
              <a:t>2.	Are any terms synonymous? </a:t>
            </a:r>
          </a:p>
          <a:p>
            <a:r>
              <a:rPr lang="en-US" dirty="0"/>
              <a:t>3.	Content change request?</a:t>
            </a:r>
          </a:p>
        </p:txBody>
      </p:sp>
      <p:pic>
        <p:nvPicPr>
          <p:cNvPr id="6" name="Bildobjekt 5">
            <a:extLst>
              <a:ext uri="{FF2B5EF4-FFF2-40B4-BE49-F238E27FC236}">
                <a16:creationId xmlns:a16="http://schemas.microsoft.com/office/drawing/2014/main" id="{501843B9-9F3D-4AE2-BDD7-DC319D2018A7}"/>
              </a:ext>
            </a:extLst>
          </p:cNvPr>
          <p:cNvPicPr>
            <a:picLocks noChangeAspect="1"/>
          </p:cNvPicPr>
          <p:nvPr/>
        </p:nvPicPr>
        <p:blipFill>
          <a:blip r:embed="rId2"/>
          <a:stretch>
            <a:fillRect/>
          </a:stretch>
        </p:blipFill>
        <p:spPr>
          <a:xfrm>
            <a:off x="4177929" y="1479937"/>
            <a:ext cx="4445716" cy="3208020"/>
          </a:xfrm>
          <a:prstGeom prst="rect">
            <a:avLst/>
          </a:prstGeom>
        </p:spPr>
      </p:pic>
    </p:spTree>
    <p:extLst>
      <p:ext uri="{BB962C8B-B14F-4D97-AF65-F5344CB8AC3E}">
        <p14:creationId xmlns:p14="http://schemas.microsoft.com/office/powerpoint/2010/main" val="2732397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Location: Posterior</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16</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255551008 |Posterior (qualifier value)|</a:t>
            </a:r>
          </a:p>
          <a:p>
            <a:pPr marL="342900" indent="-342900">
              <a:buAutoNum type="arabicPeriod"/>
            </a:pPr>
            <a:r>
              <a:rPr lang="en-US" dirty="0"/>
              <a:t>Synonyms: Dorsal?</a:t>
            </a:r>
          </a:p>
          <a:p>
            <a:pPr marL="342900" indent="-342900">
              <a:buAutoNum type="arabicPeriod"/>
            </a:pPr>
            <a:r>
              <a:rPr lang="en-US" dirty="0"/>
              <a:t>Content change request: Possible?</a:t>
            </a:r>
          </a:p>
          <a:p>
            <a:endParaRPr lang="en-US" dirty="0"/>
          </a:p>
          <a:p>
            <a:r>
              <a:rPr lang="en-US" dirty="0"/>
              <a:t>Should this term be included in an International pain quality value set…..</a:t>
            </a:r>
          </a:p>
          <a:p>
            <a:r>
              <a:rPr lang="en-US" b="1" dirty="0"/>
              <a:t>Group Decision:</a:t>
            </a:r>
          </a:p>
          <a:p>
            <a:endParaRPr lang="en-US" dirty="0"/>
          </a:p>
          <a:p>
            <a:endParaRPr lang="en-US" dirty="0"/>
          </a:p>
        </p:txBody>
      </p:sp>
      <p:pic>
        <p:nvPicPr>
          <p:cNvPr id="7" name="Bildobjekt 6">
            <a:extLst>
              <a:ext uri="{FF2B5EF4-FFF2-40B4-BE49-F238E27FC236}">
                <a16:creationId xmlns:a16="http://schemas.microsoft.com/office/drawing/2014/main" id="{95B6949E-DCF3-4D0F-B251-050FF70D677D}"/>
              </a:ext>
            </a:extLst>
          </p:cNvPr>
          <p:cNvPicPr>
            <a:picLocks noChangeAspect="1"/>
          </p:cNvPicPr>
          <p:nvPr/>
        </p:nvPicPr>
        <p:blipFill>
          <a:blip r:embed="rId2"/>
          <a:stretch>
            <a:fillRect/>
          </a:stretch>
        </p:blipFill>
        <p:spPr>
          <a:xfrm>
            <a:off x="3846958" y="1199448"/>
            <a:ext cx="4944327" cy="3567817"/>
          </a:xfrm>
          <a:prstGeom prst="rect">
            <a:avLst/>
          </a:prstGeom>
        </p:spPr>
      </p:pic>
    </p:spTree>
    <p:extLst>
      <p:ext uri="{BB962C8B-B14F-4D97-AF65-F5344CB8AC3E}">
        <p14:creationId xmlns:p14="http://schemas.microsoft.com/office/powerpoint/2010/main" val="739964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 Location directional terms </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17</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a:bodyPr>
          <a:lstStyle/>
          <a:p>
            <a:r>
              <a:rPr lang="en-US" b="1" dirty="0"/>
              <a:t>Issue</a:t>
            </a:r>
            <a:r>
              <a:rPr lang="en-US" dirty="0"/>
              <a:t>:  Dorsal</a:t>
            </a:r>
          </a:p>
          <a:p>
            <a:r>
              <a:rPr lang="en-US" b="1" dirty="0"/>
              <a:t>Background</a:t>
            </a:r>
            <a:r>
              <a:rPr lang="en-US" dirty="0"/>
              <a:t>: </a:t>
            </a:r>
            <a:r>
              <a:rPr lang="en-US" sz="1000" dirty="0"/>
              <a:t>https://www.merriam-webster.com/dictionary/dorsal#:~:text=1%20%3A%20relating%20to%20or%20situated,noun%20(2)</a:t>
            </a:r>
          </a:p>
          <a:p>
            <a:r>
              <a:rPr lang="en-US" dirty="0"/>
              <a:t>relating to or situated near or on the back especially of an animal or of one of its parts</a:t>
            </a:r>
          </a:p>
          <a:p>
            <a:r>
              <a:rPr lang="en-US" dirty="0"/>
              <a:t>SCTID: 255554000 |Dorsal (qualifier value)|</a:t>
            </a:r>
          </a:p>
          <a:p>
            <a:r>
              <a:rPr lang="en-US" dirty="0"/>
              <a:t>1.	Already deemed internationally relevant.</a:t>
            </a:r>
          </a:p>
          <a:p>
            <a:r>
              <a:rPr lang="en-US" dirty="0"/>
              <a:t>2.	Are any terms synonymous?</a:t>
            </a:r>
          </a:p>
          <a:p>
            <a:r>
              <a:rPr lang="en-US" dirty="0"/>
              <a:t>3.	Content change request? </a:t>
            </a:r>
          </a:p>
          <a:p>
            <a:endParaRPr lang="en-US" dirty="0"/>
          </a:p>
        </p:txBody>
      </p:sp>
      <p:pic>
        <p:nvPicPr>
          <p:cNvPr id="5" name="Bildobjekt 4">
            <a:extLst>
              <a:ext uri="{FF2B5EF4-FFF2-40B4-BE49-F238E27FC236}">
                <a16:creationId xmlns:a16="http://schemas.microsoft.com/office/drawing/2014/main" id="{74289340-3ACB-4D0F-B36B-65F84651B73B}"/>
              </a:ext>
            </a:extLst>
          </p:cNvPr>
          <p:cNvPicPr>
            <a:picLocks noChangeAspect="1"/>
          </p:cNvPicPr>
          <p:nvPr/>
        </p:nvPicPr>
        <p:blipFill>
          <a:blip r:embed="rId2"/>
          <a:stretch>
            <a:fillRect/>
          </a:stretch>
        </p:blipFill>
        <p:spPr>
          <a:xfrm>
            <a:off x="4242093" y="1689559"/>
            <a:ext cx="4829721" cy="3077706"/>
          </a:xfrm>
          <a:prstGeom prst="rect">
            <a:avLst/>
          </a:prstGeom>
        </p:spPr>
      </p:pic>
    </p:spTree>
    <p:extLst>
      <p:ext uri="{BB962C8B-B14F-4D97-AF65-F5344CB8AC3E}">
        <p14:creationId xmlns:p14="http://schemas.microsoft.com/office/powerpoint/2010/main" val="3323273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Location: Dorsal</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18</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255554000 |Dorsal (qualifier value)|</a:t>
            </a:r>
          </a:p>
          <a:p>
            <a:pPr marL="342900" indent="-342900">
              <a:buAutoNum type="arabicPeriod"/>
            </a:pPr>
            <a:r>
              <a:rPr lang="en-US" dirty="0"/>
              <a:t>Synonyms: Posterior?</a:t>
            </a:r>
          </a:p>
          <a:p>
            <a:pPr marL="342900" indent="-342900">
              <a:buAutoNum type="arabicPeriod"/>
            </a:pPr>
            <a:r>
              <a:rPr lang="en-US" dirty="0"/>
              <a:t>Content change request: Possible?</a:t>
            </a:r>
          </a:p>
          <a:p>
            <a:endParaRPr lang="en-US" dirty="0"/>
          </a:p>
          <a:p>
            <a:r>
              <a:rPr lang="en-US" dirty="0"/>
              <a:t>Should this term be included in an International pain quality value set…..</a:t>
            </a:r>
          </a:p>
          <a:p>
            <a:r>
              <a:rPr lang="en-US" b="1" dirty="0"/>
              <a:t>Group Decision:</a:t>
            </a:r>
          </a:p>
          <a:p>
            <a:endParaRPr lang="en-US" dirty="0"/>
          </a:p>
          <a:p>
            <a:endParaRPr lang="en-US" dirty="0"/>
          </a:p>
        </p:txBody>
      </p:sp>
      <p:pic>
        <p:nvPicPr>
          <p:cNvPr id="6" name="Bildobjekt 5">
            <a:extLst>
              <a:ext uri="{FF2B5EF4-FFF2-40B4-BE49-F238E27FC236}">
                <a16:creationId xmlns:a16="http://schemas.microsoft.com/office/drawing/2014/main" id="{9782499F-0EE6-45A4-8781-6F5246129767}"/>
              </a:ext>
            </a:extLst>
          </p:cNvPr>
          <p:cNvPicPr>
            <a:picLocks noChangeAspect="1"/>
          </p:cNvPicPr>
          <p:nvPr/>
        </p:nvPicPr>
        <p:blipFill>
          <a:blip r:embed="rId2"/>
          <a:stretch>
            <a:fillRect/>
          </a:stretch>
        </p:blipFill>
        <p:spPr>
          <a:xfrm>
            <a:off x="3902890" y="1318260"/>
            <a:ext cx="5241110" cy="3339861"/>
          </a:xfrm>
          <a:prstGeom prst="rect">
            <a:avLst/>
          </a:prstGeom>
        </p:spPr>
      </p:pic>
    </p:spTree>
    <p:extLst>
      <p:ext uri="{BB962C8B-B14F-4D97-AF65-F5344CB8AC3E}">
        <p14:creationId xmlns:p14="http://schemas.microsoft.com/office/powerpoint/2010/main" val="36098708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 Location directional terms </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19</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fontScale="92500" lnSpcReduction="10000"/>
          </a:bodyPr>
          <a:lstStyle/>
          <a:p>
            <a:r>
              <a:rPr lang="en-US" b="1" dirty="0"/>
              <a:t>Issue</a:t>
            </a:r>
            <a:r>
              <a:rPr lang="en-US" dirty="0"/>
              <a:t>:  Distal</a:t>
            </a:r>
          </a:p>
          <a:p>
            <a:r>
              <a:rPr lang="en-US" b="1" dirty="0"/>
              <a:t>Background</a:t>
            </a:r>
            <a:r>
              <a:rPr lang="en-US" dirty="0"/>
              <a:t>: Describes a position in a limb that is farther from the point of attachment or the trunk of the body. </a:t>
            </a:r>
            <a:r>
              <a:rPr lang="sv-SE" dirty="0"/>
              <a:t>The </a:t>
            </a:r>
            <a:r>
              <a:rPr lang="sv-SE" dirty="0" err="1"/>
              <a:t>crus</a:t>
            </a:r>
            <a:r>
              <a:rPr lang="sv-SE" dirty="0"/>
              <a:t> is distal to the </a:t>
            </a:r>
            <a:r>
              <a:rPr lang="sv-SE" dirty="0" err="1"/>
              <a:t>femur</a:t>
            </a:r>
            <a:r>
              <a:rPr lang="sv-SE" dirty="0"/>
              <a:t>.</a:t>
            </a:r>
          </a:p>
          <a:p>
            <a:r>
              <a:rPr lang="en-US" dirty="0"/>
              <a:t>SCTID: 46053002 |Distal (qualifier value)|</a:t>
            </a:r>
          </a:p>
          <a:p>
            <a:r>
              <a:rPr lang="en-US" dirty="0"/>
              <a:t>1.	Already deemed internationally relevant.</a:t>
            </a:r>
          </a:p>
          <a:p>
            <a:r>
              <a:rPr lang="en-US" dirty="0"/>
              <a:t>2.	Are any terms synonymous?</a:t>
            </a:r>
          </a:p>
          <a:p>
            <a:r>
              <a:rPr lang="en-US" dirty="0"/>
              <a:t>3.	Content change request? </a:t>
            </a:r>
          </a:p>
          <a:p>
            <a:r>
              <a:rPr lang="en-US" b="1" dirty="0"/>
              <a:t>Topographical</a:t>
            </a:r>
            <a:r>
              <a:rPr lang="en-US" dirty="0"/>
              <a:t>: relating to or representing the physical distribution of parts or features on the surface of or within an organ or organism.</a:t>
            </a:r>
          </a:p>
          <a:p>
            <a:endParaRPr lang="en-US" dirty="0"/>
          </a:p>
        </p:txBody>
      </p:sp>
      <p:pic>
        <p:nvPicPr>
          <p:cNvPr id="6" name="Bildobjekt 5">
            <a:extLst>
              <a:ext uri="{FF2B5EF4-FFF2-40B4-BE49-F238E27FC236}">
                <a16:creationId xmlns:a16="http://schemas.microsoft.com/office/drawing/2014/main" id="{490C58CB-4721-4294-9AA2-B566BAD97471}"/>
              </a:ext>
            </a:extLst>
          </p:cNvPr>
          <p:cNvPicPr>
            <a:picLocks noChangeAspect="1"/>
          </p:cNvPicPr>
          <p:nvPr/>
        </p:nvPicPr>
        <p:blipFill>
          <a:blip r:embed="rId2"/>
          <a:stretch>
            <a:fillRect/>
          </a:stretch>
        </p:blipFill>
        <p:spPr>
          <a:xfrm>
            <a:off x="4111009" y="1613714"/>
            <a:ext cx="4915833" cy="3009086"/>
          </a:xfrm>
          <a:prstGeom prst="rect">
            <a:avLst/>
          </a:prstGeom>
        </p:spPr>
      </p:pic>
    </p:spTree>
    <p:extLst>
      <p:ext uri="{BB962C8B-B14F-4D97-AF65-F5344CB8AC3E}">
        <p14:creationId xmlns:p14="http://schemas.microsoft.com/office/powerpoint/2010/main" val="1913538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Agenda</a:t>
            </a:r>
          </a:p>
        </p:txBody>
      </p:sp>
      <p:sp>
        <p:nvSpPr>
          <p:cNvPr id="50" name="TextBox 49"/>
          <p:cNvSpPr txBox="1"/>
          <p:nvPr/>
        </p:nvSpPr>
        <p:spPr>
          <a:xfrm>
            <a:off x="2580677" y="1391203"/>
            <a:ext cx="1538571" cy="807914"/>
          </a:xfrm>
          <a:prstGeom prst="rect">
            <a:avLst/>
          </a:prstGeom>
          <a:noFill/>
        </p:spPr>
        <p:txBody>
          <a:bodyPr wrap="square" lIns="0" tIns="0" rIns="0" bIns="0" rtlCol="0">
            <a:noAutofit/>
          </a:bodyPr>
          <a:lstStyle/>
          <a:p>
            <a:r>
              <a:rPr lang="en-GB" sz="1000" b="1" dirty="0">
                <a:solidFill>
                  <a:schemeClr val="accent3"/>
                </a:solidFill>
              </a:rPr>
              <a:t>Welcome and Introductions </a:t>
            </a:r>
            <a:r>
              <a:rPr lang="en-GB" sz="1000" dirty="0">
                <a:solidFill>
                  <a:srgbClr val="53565A"/>
                </a:solidFill>
              </a:rPr>
              <a:t> </a:t>
            </a:r>
          </a:p>
          <a:p>
            <a:endParaRPr lang="en-GB" sz="1000" dirty="0">
              <a:solidFill>
                <a:srgbClr val="53565A"/>
              </a:solidFill>
            </a:endParaRPr>
          </a:p>
          <a:p>
            <a:r>
              <a:rPr lang="en-GB" sz="1000" dirty="0">
                <a:solidFill>
                  <a:srgbClr val="53565A"/>
                </a:solidFill>
              </a:rPr>
              <a:t>Christine </a:t>
            </a:r>
            <a:r>
              <a:rPr lang="en-GB" sz="1000" dirty="0" err="1">
                <a:solidFill>
                  <a:srgbClr val="53565A"/>
                </a:solidFill>
              </a:rPr>
              <a:t>Spisla</a:t>
            </a:r>
            <a:r>
              <a:rPr lang="en-GB" sz="1000" dirty="0">
                <a:solidFill>
                  <a:srgbClr val="53565A"/>
                </a:solidFill>
              </a:rPr>
              <a:t>/Erica Culp</a:t>
            </a:r>
          </a:p>
          <a:p>
            <a:r>
              <a:rPr lang="en-GB" sz="1000" dirty="0">
                <a:solidFill>
                  <a:srgbClr val="53565A"/>
                </a:solidFill>
              </a:rPr>
              <a:t>5 minutes</a:t>
            </a:r>
          </a:p>
        </p:txBody>
      </p:sp>
      <p:sp>
        <p:nvSpPr>
          <p:cNvPr id="52" name="TextBox 51"/>
          <p:cNvSpPr txBox="1"/>
          <p:nvPr/>
        </p:nvSpPr>
        <p:spPr>
          <a:xfrm>
            <a:off x="1129572" y="2172607"/>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2"/>
                </a:solidFill>
              </a:rPr>
              <a:t>02</a:t>
            </a:r>
          </a:p>
        </p:txBody>
      </p:sp>
      <p:sp>
        <p:nvSpPr>
          <p:cNvPr id="53" name="TextBox 52"/>
          <p:cNvSpPr txBox="1"/>
          <p:nvPr/>
        </p:nvSpPr>
        <p:spPr>
          <a:xfrm>
            <a:off x="1129572" y="1221979"/>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3"/>
                </a:solidFill>
              </a:rPr>
              <a:t>01</a:t>
            </a:r>
          </a:p>
        </p:txBody>
      </p:sp>
      <p:sp>
        <p:nvSpPr>
          <p:cNvPr id="55" name="TextBox 54"/>
          <p:cNvSpPr txBox="1"/>
          <p:nvPr/>
        </p:nvSpPr>
        <p:spPr>
          <a:xfrm>
            <a:off x="5742807" y="1349483"/>
            <a:ext cx="2106466" cy="807914"/>
          </a:xfrm>
          <a:prstGeom prst="rect">
            <a:avLst/>
          </a:prstGeom>
          <a:noFill/>
        </p:spPr>
        <p:txBody>
          <a:bodyPr wrap="square" lIns="0" tIns="0" rIns="0" bIns="0" rtlCol="0">
            <a:noAutofit/>
          </a:bodyPr>
          <a:lstStyle/>
          <a:p>
            <a:r>
              <a:rPr lang="en-US" sz="1000" b="1" dirty="0">
                <a:solidFill>
                  <a:schemeClr val="accent3"/>
                </a:solidFill>
              </a:rPr>
              <a:t>Group Discussion: </a:t>
            </a:r>
          </a:p>
          <a:p>
            <a:r>
              <a:rPr lang="en-US" sz="1000" b="1" dirty="0">
                <a:solidFill>
                  <a:schemeClr val="accent3"/>
                </a:solidFill>
              </a:rPr>
              <a:t>Goal setting</a:t>
            </a:r>
          </a:p>
          <a:p>
            <a:r>
              <a:rPr lang="en-US" sz="1000" b="1" dirty="0">
                <a:solidFill>
                  <a:schemeClr val="accent3"/>
                </a:solidFill>
              </a:rPr>
              <a:t>Pain Location Value set</a:t>
            </a:r>
          </a:p>
          <a:p>
            <a:endParaRPr lang="en-US" sz="1000" b="1" dirty="0">
              <a:solidFill>
                <a:schemeClr val="tx2">
                  <a:lumMod val="75000"/>
                </a:schemeClr>
              </a:solidFill>
            </a:endParaRPr>
          </a:p>
          <a:p>
            <a:r>
              <a:rPr lang="en-GB" sz="1000" dirty="0">
                <a:solidFill>
                  <a:srgbClr val="53565A"/>
                </a:solidFill>
              </a:rPr>
              <a:t>Christine </a:t>
            </a:r>
            <a:r>
              <a:rPr lang="en-GB" sz="1000" dirty="0" err="1">
                <a:solidFill>
                  <a:srgbClr val="53565A"/>
                </a:solidFill>
              </a:rPr>
              <a:t>Spisla</a:t>
            </a:r>
            <a:r>
              <a:rPr lang="en-GB" sz="1000" dirty="0">
                <a:solidFill>
                  <a:srgbClr val="53565A"/>
                </a:solidFill>
              </a:rPr>
              <a:t>/Erica Culp</a:t>
            </a:r>
          </a:p>
          <a:p>
            <a:r>
              <a:rPr lang="en-GB" sz="1000" dirty="0">
                <a:solidFill>
                  <a:srgbClr val="53565A"/>
                </a:solidFill>
              </a:rPr>
              <a:t>30 minutes.</a:t>
            </a:r>
          </a:p>
          <a:p>
            <a:endParaRPr lang="en-GB" sz="1000" dirty="0">
              <a:solidFill>
                <a:srgbClr val="53565A"/>
              </a:solidFill>
            </a:endParaRPr>
          </a:p>
          <a:p>
            <a:endParaRPr lang="en-GB" sz="1000" b="1" dirty="0">
              <a:solidFill>
                <a:schemeClr val="tx2">
                  <a:lumMod val="75000"/>
                </a:schemeClr>
              </a:solidFill>
            </a:endParaRPr>
          </a:p>
          <a:p>
            <a:endParaRPr lang="en-GB" sz="1000" dirty="0">
              <a:solidFill>
                <a:srgbClr val="53565A"/>
              </a:solidFill>
            </a:endParaRPr>
          </a:p>
        </p:txBody>
      </p:sp>
      <p:sp>
        <p:nvSpPr>
          <p:cNvPr id="56" name="TextBox 55"/>
          <p:cNvSpPr txBox="1"/>
          <p:nvPr/>
        </p:nvSpPr>
        <p:spPr>
          <a:xfrm>
            <a:off x="4285219" y="1221979"/>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3"/>
                </a:solidFill>
              </a:rPr>
              <a:t>04</a:t>
            </a:r>
          </a:p>
        </p:txBody>
      </p:sp>
      <p:sp>
        <p:nvSpPr>
          <p:cNvPr id="58" name="TextBox 57"/>
          <p:cNvSpPr txBox="1"/>
          <p:nvPr/>
        </p:nvSpPr>
        <p:spPr>
          <a:xfrm>
            <a:off x="1129572" y="3214780"/>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1"/>
                </a:solidFill>
              </a:rPr>
              <a:t>03</a:t>
            </a:r>
          </a:p>
        </p:txBody>
      </p:sp>
      <p:sp>
        <p:nvSpPr>
          <p:cNvPr id="65" name="TextBox 64"/>
          <p:cNvSpPr txBox="1"/>
          <p:nvPr/>
        </p:nvSpPr>
        <p:spPr>
          <a:xfrm>
            <a:off x="2580677" y="2373018"/>
            <a:ext cx="1538571" cy="807914"/>
          </a:xfrm>
          <a:prstGeom prst="rect">
            <a:avLst/>
          </a:prstGeom>
          <a:noFill/>
        </p:spPr>
        <p:txBody>
          <a:bodyPr wrap="square" lIns="0" tIns="0" rIns="0" bIns="0" rtlCol="0">
            <a:noAutofit/>
          </a:bodyPr>
          <a:lstStyle/>
          <a:p>
            <a:r>
              <a:rPr lang="en-GB" sz="1000" b="1" dirty="0">
                <a:solidFill>
                  <a:schemeClr val="accent2"/>
                </a:solidFill>
              </a:rPr>
              <a:t>SNOMED International News/ Updates</a:t>
            </a:r>
          </a:p>
          <a:p>
            <a:endParaRPr lang="en-GB" sz="1000" b="1" dirty="0">
              <a:solidFill>
                <a:schemeClr val="accent2"/>
              </a:solidFill>
            </a:endParaRPr>
          </a:p>
          <a:p>
            <a:r>
              <a:rPr lang="en-GB" sz="1000" b="1" dirty="0">
                <a:solidFill>
                  <a:schemeClr val="accent2"/>
                </a:solidFill>
              </a:rPr>
              <a:t>April Business meetings</a:t>
            </a:r>
          </a:p>
          <a:p>
            <a:endParaRPr lang="en-GB" sz="1000" b="1" dirty="0">
              <a:solidFill>
                <a:schemeClr val="accent2"/>
              </a:solidFill>
            </a:endParaRPr>
          </a:p>
          <a:p>
            <a:r>
              <a:rPr lang="en-GB" sz="1000" dirty="0">
                <a:solidFill>
                  <a:schemeClr val="accent2"/>
                </a:solidFill>
              </a:rPr>
              <a:t>Jane Millar/Ian Green</a:t>
            </a:r>
          </a:p>
          <a:p>
            <a:endParaRPr lang="en-GB" sz="1000" dirty="0">
              <a:solidFill>
                <a:srgbClr val="53565A"/>
              </a:solidFill>
            </a:endParaRPr>
          </a:p>
        </p:txBody>
      </p:sp>
      <p:sp>
        <p:nvSpPr>
          <p:cNvPr id="69" name="TextBox 68"/>
          <p:cNvSpPr txBox="1"/>
          <p:nvPr/>
        </p:nvSpPr>
        <p:spPr>
          <a:xfrm>
            <a:off x="2580676" y="3426446"/>
            <a:ext cx="1538571" cy="898216"/>
          </a:xfrm>
          <a:prstGeom prst="rect">
            <a:avLst/>
          </a:prstGeom>
          <a:noFill/>
        </p:spPr>
        <p:txBody>
          <a:bodyPr wrap="square" lIns="0" tIns="0" rIns="0" bIns="0" rtlCol="0">
            <a:noAutofit/>
          </a:bodyPr>
          <a:lstStyle/>
          <a:p>
            <a:r>
              <a:rPr lang="en-GB" sz="1000" b="1" dirty="0">
                <a:solidFill>
                  <a:schemeClr val="accent1"/>
                </a:solidFill>
              </a:rPr>
              <a:t>Terminology Consultation </a:t>
            </a:r>
          </a:p>
          <a:p>
            <a:endParaRPr lang="en-GB" sz="1000" b="1" dirty="0">
              <a:solidFill>
                <a:schemeClr val="accent1"/>
              </a:solidFill>
            </a:endParaRPr>
          </a:p>
          <a:p>
            <a:r>
              <a:rPr lang="en-GB" sz="1000" b="1" dirty="0">
                <a:solidFill>
                  <a:schemeClr val="accent1"/>
                </a:solidFill>
              </a:rPr>
              <a:t>Body Structure</a:t>
            </a:r>
            <a:r>
              <a:rPr lang="en-GB" sz="1000" b="1" dirty="0">
                <a:solidFill>
                  <a:srgbClr val="53565A"/>
                </a:solidFill>
              </a:rPr>
              <a:t> </a:t>
            </a:r>
            <a:endParaRPr lang="en-GB" sz="1000" dirty="0">
              <a:solidFill>
                <a:srgbClr val="53565A"/>
              </a:solidFill>
            </a:endParaRPr>
          </a:p>
          <a:p>
            <a:endParaRPr lang="en-GB" sz="1000" dirty="0">
              <a:solidFill>
                <a:srgbClr val="53565A"/>
              </a:solidFill>
            </a:endParaRPr>
          </a:p>
          <a:p>
            <a:r>
              <a:rPr lang="en-GB" sz="1000" dirty="0">
                <a:solidFill>
                  <a:srgbClr val="53565A"/>
                </a:solidFill>
              </a:rPr>
              <a:t>Cathy Richardson</a:t>
            </a:r>
          </a:p>
        </p:txBody>
      </p:sp>
      <p:sp>
        <p:nvSpPr>
          <p:cNvPr id="12" name="TextBox 52"/>
          <p:cNvSpPr txBox="1"/>
          <p:nvPr/>
        </p:nvSpPr>
        <p:spPr>
          <a:xfrm>
            <a:off x="4339966" y="2199117"/>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2"/>
                </a:solidFill>
              </a:rPr>
              <a:t>05</a:t>
            </a:r>
          </a:p>
        </p:txBody>
      </p:sp>
      <p:sp>
        <p:nvSpPr>
          <p:cNvPr id="13" name="TextBox 49"/>
          <p:cNvSpPr txBox="1"/>
          <p:nvPr/>
        </p:nvSpPr>
        <p:spPr>
          <a:xfrm>
            <a:off x="5742807" y="2374775"/>
            <a:ext cx="1538571" cy="807914"/>
          </a:xfrm>
          <a:prstGeom prst="rect">
            <a:avLst/>
          </a:prstGeom>
          <a:noFill/>
        </p:spPr>
        <p:txBody>
          <a:bodyPr wrap="square" lIns="0" tIns="0" rIns="0" bIns="0" rtlCol="0">
            <a:noAutofit/>
          </a:bodyPr>
          <a:lstStyle/>
          <a:p>
            <a:r>
              <a:rPr lang="en-US" sz="1000" b="1" dirty="0">
                <a:solidFill>
                  <a:schemeClr val="accent2"/>
                </a:solidFill>
              </a:rPr>
              <a:t>Call for future Nursing CRG discussion topics</a:t>
            </a:r>
          </a:p>
          <a:p>
            <a:endParaRPr lang="en-GB" sz="1000" dirty="0">
              <a:solidFill>
                <a:srgbClr val="53565A"/>
              </a:solidFill>
            </a:endParaRPr>
          </a:p>
          <a:p>
            <a:r>
              <a:rPr lang="en-GB" sz="1000" dirty="0">
                <a:solidFill>
                  <a:srgbClr val="53565A"/>
                </a:solidFill>
              </a:rPr>
              <a:t>Christine </a:t>
            </a:r>
            <a:r>
              <a:rPr lang="en-GB" sz="1000" dirty="0" err="1">
                <a:solidFill>
                  <a:srgbClr val="53565A"/>
                </a:solidFill>
              </a:rPr>
              <a:t>Spisla</a:t>
            </a:r>
            <a:r>
              <a:rPr lang="en-GB" sz="1000" dirty="0">
                <a:solidFill>
                  <a:srgbClr val="53565A"/>
                </a:solidFill>
              </a:rPr>
              <a:t>/Erica Culp</a:t>
            </a:r>
          </a:p>
          <a:p>
            <a:r>
              <a:rPr lang="en-GB" sz="1000" dirty="0">
                <a:solidFill>
                  <a:srgbClr val="53565A"/>
                </a:solidFill>
              </a:rPr>
              <a:t>5 minutes</a:t>
            </a:r>
          </a:p>
        </p:txBody>
      </p:sp>
    </p:spTree>
    <p:extLst>
      <p:ext uri="{BB962C8B-B14F-4D97-AF65-F5344CB8AC3E}">
        <p14:creationId xmlns:p14="http://schemas.microsoft.com/office/powerpoint/2010/main" val="357644059"/>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Location: Distal</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20</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255554000 |Dorsal (qualifier value)|</a:t>
            </a:r>
          </a:p>
          <a:p>
            <a:pPr marL="342900" indent="-342900">
              <a:buAutoNum type="arabicPeriod"/>
            </a:pPr>
            <a:r>
              <a:rPr lang="en-US" dirty="0"/>
              <a:t>Synonyms:</a:t>
            </a:r>
          </a:p>
          <a:p>
            <a:pPr marL="342900" indent="-342900">
              <a:buAutoNum type="arabicPeriod"/>
            </a:pPr>
            <a:r>
              <a:rPr lang="en-US" dirty="0"/>
              <a:t>Content change request:</a:t>
            </a:r>
          </a:p>
          <a:p>
            <a:r>
              <a:rPr lang="en-US" dirty="0"/>
              <a:t>Should this term be included in an International pain quality value set…..</a:t>
            </a:r>
          </a:p>
          <a:p>
            <a:r>
              <a:rPr lang="en-US" b="1" dirty="0"/>
              <a:t>Group Decision:</a:t>
            </a:r>
          </a:p>
          <a:p>
            <a:endParaRPr lang="en-US" dirty="0"/>
          </a:p>
        </p:txBody>
      </p:sp>
      <p:pic>
        <p:nvPicPr>
          <p:cNvPr id="7" name="Bildobjekt 6">
            <a:extLst>
              <a:ext uri="{FF2B5EF4-FFF2-40B4-BE49-F238E27FC236}">
                <a16:creationId xmlns:a16="http://schemas.microsoft.com/office/drawing/2014/main" id="{B3D52F7D-E9BC-467B-8CFB-95037E771620}"/>
              </a:ext>
            </a:extLst>
          </p:cNvPr>
          <p:cNvPicPr>
            <a:picLocks noChangeAspect="1"/>
          </p:cNvPicPr>
          <p:nvPr/>
        </p:nvPicPr>
        <p:blipFill>
          <a:blip r:embed="rId2"/>
          <a:stretch>
            <a:fillRect/>
          </a:stretch>
        </p:blipFill>
        <p:spPr>
          <a:xfrm>
            <a:off x="3979889" y="1491754"/>
            <a:ext cx="5027935" cy="3077706"/>
          </a:xfrm>
          <a:prstGeom prst="rect">
            <a:avLst/>
          </a:prstGeom>
        </p:spPr>
      </p:pic>
    </p:spTree>
    <p:extLst>
      <p:ext uri="{BB962C8B-B14F-4D97-AF65-F5344CB8AC3E}">
        <p14:creationId xmlns:p14="http://schemas.microsoft.com/office/powerpoint/2010/main" val="7238184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 Location directional terms </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21</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fontScale="92500" lnSpcReduction="10000"/>
          </a:bodyPr>
          <a:lstStyle/>
          <a:p>
            <a:r>
              <a:rPr lang="en-US" b="1" dirty="0"/>
              <a:t>Issue</a:t>
            </a:r>
            <a:r>
              <a:rPr lang="en-US" dirty="0"/>
              <a:t>:  Proximal</a:t>
            </a:r>
          </a:p>
          <a:p>
            <a:r>
              <a:rPr lang="en-US" b="1" dirty="0"/>
              <a:t>Background</a:t>
            </a:r>
            <a:r>
              <a:rPr lang="en-US" dirty="0"/>
              <a:t>: describes a position in a limb that is nearer to the point of attachment or the trunk of the body. The brachium is proximal to the antebrachium.</a:t>
            </a:r>
            <a:endParaRPr lang="sv-SE" dirty="0"/>
          </a:p>
          <a:p>
            <a:r>
              <a:rPr lang="en-US" dirty="0"/>
              <a:t>SCTID: 40415009 |Proximal (qualifier value)|</a:t>
            </a:r>
          </a:p>
          <a:p>
            <a:r>
              <a:rPr lang="en-US" dirty="0"/>
              <a:t>1.	Already deemed internationally relevant.</a:t>
            </a:r>
          </a:p>
          <a:p>
            <a:r>
              <a:rPr lang="en-US" dirty="0"/>
              <a:t>2.	Are any terms synonymous?</a:t>
            </a:r>
          </a:p>
          <a:p>
            <a:r>
              <a:rPr lang="en-US" dirty="0"/>
              <a:t>3.	Content change request? </a:t>
            </a:r>
          </a:p>
          <a:p>
            <a:r>
              <a:rPr lang="en-US" b="1" dirty="0"/>
              <a:t>Topographical</a:t>
            </a:r>
            <a:r>
              <a:rPr lang="en-US" dirty="0"/>
              <a:t>: relating to or representing the physical distribution of parts or features on the surface of or within an organ or organism.</a:t>
            </a:r>
          </a:p>
          <a:p>
            <a:endParaRPr lang="en-US" dirty="0"/>
          </a:p>
        </p:txBody>
      </p:sp>
      <p:pic>
        <p:nvPicPr>
          <p:cNvPr id="5" name="Bildobjekt 4">
            <a:extLst>
              <a:ext uri="{FF2B5EF4-FFF2-40B4-BE49-F238E27FC236}">
                <a16:creationId xmlns:a16="http://schemas.microsoft.com/office/drawing/2014/main" id="{838F6DFB-71EB-4F4D-A8B2-9A84FE0C30F5}"/>
              </a:ext>
            </a:extLst>
          </p:cNvPr>
          <p:cNvPicPr>
            <a:picLocks noChangeAspect="1"/>
          </p:cNvPicPr>
          <p:nvPr/>
        </p:nvPicPr>
        <p:blipFill>
          <a:blip r:embed="rId2"/>
          <a:stretch>
            <a:fillRect/>
          </a:stretch>
        </p:blipFill>
        <p:spPr>
          <a:xfrm>
            <a:off x="4373880" y="1689559"/>
            <a:ext cx="4636478" cy="3077706"/>
          </a:xfrm>
          <a:prstGeom prst="rect">
            <a:avLst/>
          </a:prstGeom>
        </p:spPr>
      </p:pic>
    </p:spTree>
    <p:extLst>
      <p:ext uri="{BB962C8B-B14F-4D97-AF65-F5344CB8AC3E}">
        <p14:creationId xmlns:p14="http://schemas.microsoft.com/office/powerpoint/2010/main" val="26940863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Location: Proximal</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22</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40415009 |Proximal (qualifier value)|</a:t>
            </a:r>
          </a:p>
          <a:p>
            <a:pPr marL="342900" indent="-342900">
              <a:buAutoNum type="arabicPeriod"/>
            </a:pPr>
            <a:r>
              <a:rPr lang="en-US" dirty="0"/>
              <a:t>Synonyms:</a:t>
            </a:r>
          </a:p>
          <a:p>
            <a:pPr marL="342900" indent="-342900">
              <a:buAutoNum type="arabicPeriod"/>
            </a:pPr>
            <a:r>
              <a:rPr lang="en-US" dirty="0"/>
              <a:t>Content change request:</a:t>
            </a:r>
          </a:p>
          <a:p>
            <a:r>
              <a:rPr lang="en-US" dirty="0"/>
              <a:t>Should this term be included in an International pain quality value set…..</a:t>
            </a:r>
          </a:p>
          <a:p>
            <a:r>
              <a:rPr lang="en-US" b="1" dirty="0"/>
              <a:t>Group Decision:</a:t>
            </a:r>
          </a:p>
          <a:p>
            <a:endParaRPr lang="en-US" dirty="0"/>
          </a:p>
        </p:txBody>
      </p:sp>
      <p:pic>
        <p:nvPicPr>
          <p:cNvPr id="5" name="Bildobjekt 4">
            <a:extLst>
              <a:ext uri="{FF2B5EF4-FFF2-40B4-BE49-F238E27FC236}">
                <a16:creationId xmlns:a16="http://schemas.microsoft.com/office/drawing/2014/main" id="{C3235AA0-AC1A-4D67-AAAC-873ABA0C3B70}"/>
              </a:ext>
            </a:extLst>
          </p:cNvPr>
          <p:cNvPicPr>
            <a:picLocks noChangeAspect="1"/>
          </p:cNvPicPr>
          <p:nvPr/>
        </p:nvPicPr>
        <p:blipFill>
          <a:blip r:embed="rId2"/>
          <a:stretch>
            <a:fillRect/>
          </a:stretch>
        </p:blipFill>
        <p:spPr>
          <a:xfrm>
            <a:off x="4080246" y="1277305"/>
            <a:ext cx="4852190" cy="3489960"/>
          </a:xfrm>
          <a:prstGeom prst="rect">
            <a:avLst/>
          </a:prstGeom>
        </p:spPr>
      </p:pic>
    </p:spTree>
    <p:extLst>
      <p:ext uri="{BB962C8B-B14F-4D97-AF65-F5344CB8AC3E}">
        <p14:creationId xmlns:p14="http://schemas.microsoft.com/office/powerpoint/2010/main" val="2065585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 Location directional terms </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23</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a:bodyPr>
          <a:lstStyle/>
          <a:p>
            <a:r>
              <a:rPr lang="en-US" b="1" dirty="0"/>
              <a:t>Issue</a:t>
            </a:r>
            <a:r>
              <a:rPr lang="en-US" dirty="0"/>
              <a:t>:  Upper</a:t>
            </a:r>
          </a:p>
          <a:p>
            <a:r>
              <a:rPr lang="en-US" b="1" dirty="0"/>
              <a:t>Background</a:t>
            </a:r>
            <a:r>
              <a:rPr lang="en-US" dirty="0"/>
              <a:t>: describes a position above the transverse plane</a:t>
            </a:r>
          </a:p>
          <a:p>
            <a:r>
              <a:rPr lang="en-US" dirty="0"/>
              <a:t>SCTID: 261183002 |Upper (qualifier value)|</a:t>
            </a:r>
          </a:p>
          <a:p>
            <a:r>
              <a:rPr lang="en-US" dirty="0"/>
              <a:t>1.	Already deemed internationally relevant.</a:t>
            </a:r>
          </a:p>
          <a:p>
            <a:r>
              <a:rPr lang="en-US" dirty="0"/>
              <a:t>2.	Are any terms synonymous?</a:t>
            </a:r>
          </a:p>
          <a:p>
            <a:r>
              <a:rPr lang="en-US" dirty="0"/>
              <a:t>3.	Content change request? </a:t>
            </a:r>
          </a:p>
          <a:p>
            <a:endParaRPr lang="en-US" dirty="0"/>
          </a:p>
        </p:txBody>
      </p:sp>
      <p:pic>
        <p:nvPicPr>
          <p:cNvPr id="6" name="Bildobjekt 5">
            <a:extLst>
              <a:ext uri="{FF2B5EF4-FFF2-40B4-BE49-F238E27FC236}">
                <a16:creationId xmlns:a16="http://schemas.microsoft.com/office/drawing/2014/main" id="{67662173-8A65-447E-92CF-364C6F8FC5A3}"/>
              </a:ext>
            </a:extLst>
          </p:cNvPr>
          <p:cNvPicPr>
            <a:picLocks noChangeAspect="1"/>
          </p:cNvPicPr>
          <p:nvPr/>
        </p:nvPicPr>
        <p:blipFill>
          <a:blip r:embed="rId2"/>
          <a:stretch>
            <a:fillRect/>
          </a:stretch>
        </p:blipFill>
        <p:spPr>
          <a:xfrm>
            <a:off x="4061459" y="1789592"/>
            <a:ext cx="5008245" cy="2722400"/>
          </a:xfrm>
          <a:prstGeom prst="rect">
            <a:avLst/>
          </a:prstGeom>
        </p:spPr>
      </p:pic>
    </p:spTree>
    <p:extLst>
      <p:ext uri="{BB962C8B-B14F-4D97-AF65-F5344CB8AC3E}">
        <p14:creationId xmlns:p14="http://schemas.microsoft.com/office/powerpoint/2010/main" val="1211367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Location: Upper</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24</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261183002 |Upper (qualifier value)|</a:t>
            </a:r>
          </a:p>
          <a:p>
            <a:pPr marL="342900" indent="-342900">
              <a:buAutoNum type="arabicPeriod"/>
            </a:pPr>
            <a:r>
              <a:rPr lang="en-US" dirty="0"/>
              <a:t>Synonyms: </a:t>
            </a:r>
          </a:p>
          <a:p>
            <a:pPr marL="342900" indent="-342900">
              <a:buAutoNum type="arabicPeriod"/>
            </a:pPr>
            <a:r>
              <a:rPr lang="en-US" dirty="0"/>
              <a:t>Content change request:</a:t>
            </a:r>
          </a:p>
          <a:p>
            <a:r>
              <a:rPr lang="en-US" dirty="0"/>
              <a:t>Should this term be included in an International pain quality value set…..</a:t>
            </a:r>
          </a:p>
          <a:p>
            <a:r>
              <a:rPr lang="en-US" b="1" dirty="0"/>
              <a:t>Group Decision:</a:t>
            </a:r>
          </a:p>
          <a:p>
            <a:endParaRPr lang="en-US" dirty="0"/>
          </a:p>
        </p:txBody>
      </p:sp>
      <p:pic>
        <p:nvPicPr>
          <p:cNvPr id="6" name="Bildobjekt 5">
            <a:extLst>
              <a:ext uri="{FF2B5EF4-FFF2-40B4-BE49-F238E27FC236}">
                <a16:creationId xmlns:a16="http://schemas.microsoft.com/office/drawing/2014/main" id="{A5A650D9-8785-450B-9959-2DBB85B13224}"/>
              </a:ext>
            </a:extLst>
          </p:cNvPr>
          <p:cNvPicPr>
            <a:picLocks noChangeAspect="1"/>
          </p:cNvPicPr>
          <p:nvPr/>
        </p:nvPicPr>
        <p:blipFill>
          <a:blip r:embed="rId2"/>
          <a:stretch>
            <a:fillRect/>
          </a:stretch>
        </p:blipFill>
        <p:spPr>
          <a:xfrm>
            <a:off x="3878580" y="1416156"/>
            <a:ext cx="5151120" cy="2800064"/>
          </a:xfrm>
          <a:prstGeom prst="rect">
            <a:avLst/>
          </a:prstGeom>
        </p:spPr>
      </p:pic>
    </p:spTree>
    <p:extLst>
      <p:ext uri="{BB962C8B-B14F-4D97-AF65-F5344CB8AC3E}">
        <p14:creationId xmlns:p14="http://schemas.microsoft.com/office/powerpoint/2010/main" val="1199872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 Location directional terms </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25</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a:bodyPr>
          <a:lstStyle/>
          <a:p>
            <a:r>
              <a:rPr lang="en-US" b="1" dirty="0"/>
              <a:t>Issue</a:t>
            </a:r>
            <a:r>
              <a:rPr lang="en-US" dirty="0"/>
              <a:t>:  Lower</a:t>
            </a:r>
          </a:p>
          <a:p>
            <a:r>
              <a:rPr lang="en-US" b="1" dirty="0"/>
              <a:t>Background</a:t>
            </a:r>
            <a:r>
              <a:rPr lang="en-US" dirty="0"/>
              <a:t>: describes a position below the transverse plane</a:t>
            </a:r>
          </a:p>
          <a:p>
            <a:r>
              <a:rPr lang="en-US" dirty="0"/>
              <a:t>SCTID: 261122009 |Lower (qualifier value)|</a:t>
            </a:r>
          </a:p>
          <a:p>
            <a:r>
              <a:rPr lang="en-US" dirty="0"/>
              <a:t>1.	Already deemed internationally relevant.</a:t>
            </a:r>
          </a:p>
          <a:p>
            <a:r>
              <a:rPr lang="en-US" dirty="0"/>
              <a:t>2.	Are any terms synonymous?</a:t>
            </a:r>
          </a:p>
          <a:p>
            <a:r>
              <a:rPr lang="en-US" dirty="0"/>
              <a:t>3.	Content change request? </a:t>
            </a:r>
          </a:p>
          <a:p>
            <a:endParaRPr lang="en-US" dirty="0"/>
          </a:p>
        </p:txBody>
      </p:sp>
      <p:pic>
        <p:nvPicPr>
          <p:cNvPr id="5" name="Bildobjekt 4">
            <a:extLst>
              <a:ext uri="{FF2B5EF4-FFF2-40B4-BE49-F238E27FC236}">
                <a16:creationId xmlns:a16="http://schemas.microsoft.com/office/drawing/2014/main" id="{8C79715D-431A-4D84-B8B5-D92848677029}"/>
              </a:ext>
            </a:extLst>
          </p:cNvPr>
          <p:cNvPicPr>
            <a:picLocks noChangeAspect="1"/>
          </p:cNvPicPr>
          <p:nvPr/>
        </p:nvPicPr>
        <p:blipFill>
          <a:blip r:embed="rId2"/>
          <a:stretch>
            <a:fillRect/>
          </a:stretch>
        </p:blipFill>
        <p:spPr>
          <a:xfrm>
            <a:off x="4129579" y="1813560"/>
            <a:ext cx="4859936" cy="2632710"/>
          </a:xfrm>
          <a:prstGeom prst="rect">
            <a:avLst/>
          </a:prstGeom>
        </p:spPr>
      </p:pic>
    </p:spTree>
    <p:extLst>
      <p:ext uri="{BB962C8B-B14F-4D97-AF65-F5344CB8AC3E}">
        <p14:creationId xmlns:p14="http://schemas.microsoft.com/office/powerpoint/2010/main" val="8560084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Location: Lower</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26</a:t>
            </a:fld>
            <a:endParaRPr lang="en-US" dirty="0"/>
          </a:p>
        </p:txBody>
      </p:sp>
      <p:sp>
        <p:nvSpPr>
          <p:cNvPr id="4" name="Platshållare för text 3"/>
          <p:cNvSpPr>
            <a:spLocks noGrp="1"/>
          </p:cNvSpPr>
          <p:nvPr>
            <p:ph type="body" sz="quarter" idx="11"/>
          </p:nvPr>
        </p:nvSpPr>
        <p:spPr>
          <a:xfrm>
            <a:off x="463549" y="1545094"/>
            <a:ext cx="3516340" cy="3077706"/>
          </a:xfrm>
        </p:spPr>
        <p:txBody>
          <a:bodyPr>
            <a:normAutofit/>
          </a:bodyPr>
          <a:lstStyle/>
          <a:p>
            <a:r>
              <a:rPr lang="en-US" dirty="0"/>
              <a:t>SCTID: 261183002 |Upper (qualifier value)|</a:t>
            </a:r>
          </a:p>
          <a:p>
            <a:pPr marL="342900" indent="-342900">
              <a:buAutoNum type="arabicPeriod"/>
            </a:pPr>
            <a:r>
              <a:rPr lang="en-US" dirty="0"/>
              <a:t>Synonyms: </a:t>
            </a:r>
          </a:p>
          <a:p>
            <a:pPr marL="342900" indent="-342900">
              <a:buAutoNum type="arabicPeriod"/>
            </a:pPr>
            <a:r>
              <a:rPr lang="en-US" dirty="0"/>
              <a:t>Content change request:</a:t>
            </a:r>
          </a:p>
          <a:p>
            <a:r>
              <a:rPr lang="en-US" dirty="0"/>
              <a:t>Should this term be included in an International pain quality value set…..</a:t>
            </a:r>
          </a:p>
          <a:p>
            <a:r>
              <a:rPr lang="en-US" b="1" dirty="0"/>
              <a:t>Group Decision:</a:t>
            </a:r>
          </a:p>
          <a:p>
            <a:endParaRPr lang="en-US" dirty="0"/>
          </a:p>
        </p:txBody>
      </p:sp>
      <p:pic>
        <p:nvPicPr>
          <p:cNvPr id="5" name="Bildobjekt 4">
            <a:extLst>
              <a:ext uri="{FF2B5EF4-FFF2-40B4-BE49-F238E27FC236}">
                <a16:creationId xmlns:a16="http://schemas.microsoft.com/office/drawing/2014/main" id="{2F2F20AA-8AF1-4F84-9014-88104ACA73B5}"/>
              </a:ext>
            </a:extLst>
          </p:cNvPr>
          <p:cNvPicPr>
            <a:picLocks noChangeAspect="1"/>
          </p:cNvPicPr>
          <p:nvPr/>
        </p:nvPicPr>
        <p:blipFill>
          <a:blip r:embed="rId2"/>
          <a:stretch>
            <a:fillRect/>
          </a:stretch>
        </p:blipFill>
        <p:spPr>
          <a:xfrm>
            <a:off x="3893165" y="1515705"/>
            <a:ext cx="5069647" cy="2746314"/>
          </a:xfrm>
          <a:prstGeom prst="rect">
            <a:avLst/>
          </a:prstGeom>
        </p:spPr>
      </p:pic>
    </p:spTree>
    <p:extLst>
      <p:ext uri="{BB962C8B-B14F-4D97-AF65-F5344CB8AC3E}">
        <p14:creationId xmlns:p14="http://schemas.microsoft.com/office/powerpoint/2010/main" val="40179763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272425003 |General site descriptor (qualifier value)|</a:t>
            </a:r>
            <a:br>
              <a:rPr lang="en-US" dirty="0"/>
            </a:b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27</a:t>
            </a:fld>
            <a:endParaRPr lang="en-US" dirty="0"/>
          </a:p>
        </p:txBody>
      </p:sp>
      <p:graphicFrame>
        <p:nvGraphicFramePr>
          <p:cNvPr id="7" name="Tabell 6">
            <a:extLst>
              <a:ext uri="{FF2B5EF4-FFF2-40B4-BE49-F238E27FC236}">
                <a16:creationId xmlns:a16="http://schemas.microsoft.com/office/drawing/2014/main" id="{1B34A91A-AAF8-467D-AA1A-8C932E1D0BAC}"/>
              </a:ext>
            </a:extLst>
          </p:cNvPr>
          <p:cNvGraphicFramePr>
            <a:graphicFrameLocks noGrp="1"/>
          </p:cNvGraphicFramePr>
          <p:nvPr>
            <p:extLst>
              <p:ext uri="{D42A27DB-BD31-4B8C-83A1-F6EECF244321}">
                <p14:modId xmlns:p14="http://schemas.microsoft.com/office/powerpoint/2010/main" val="4138122949"/>
              </p:ext>
            </p:extLst>
          </p:nvPr>
        </p:nvGraphicFramePr>
        <p:xfrm>
          <a:off x="457200" y="1499810"/>
          <a:ext cx="7947660" cy="3007360"/>
        </p:xfrm>
        <a:graphic>
          <a:graphicData uri="http://schemas.openxmlformats.org/drawingml/2006/table">
            <a:tbl>
              <a:tblPr/>
              <a:tblGrid>
                <a:gridCol w="2971800">
                  <a:extLst>
                    <a:ext uri="{9D8B030D-6E8A-4147-A177-3AD203B41FA5}">
                      <a16:colId xmlns:a16="http://schemas.microsoft.com/office/drawing/2014/main" val="2929045531"/>
                    </a:ext>
                  </a:extLst>
                </a:gridCol>
                <a:gridCol w="2316480">
                  <a:extLst>
                    <a:ext uri="{9D8B030D-6E8A-4147-A177-3AD203B41FA5}">
                      <a16:colId xmlns:a16="http://schemas.microsoft.com/office/drawing/2014/main" val="3069993987"/>
                    </a:ext>
                  </a:extLst>
                </a:gridCol>
                <a:gridCol w="2659380">
                  <a:extLst>
                    <a:ext uri="{9D8B030D-6E8A-4147-A177-3AD203B41FA5}">
                      <a16:colId xmlns:a16="http://schemas.microsoft.com/office/drawing/2014/main" val="3541194556"/>
                    </a:ext>
                  </a:extLst>
                </a:gridCol>
              </a:tblGrid>
              <a:tr h="341796">
                <a:tc>
                  <a:txBody>
                    <a:bodyPr/>
                    <a:lstStyle/>
                    <a:p>
                      <a:pPr fontAlgn="t"/>
                      <a:r>
                        <a:rPr lang="sv-SE" dirty="0" err="1">
                          <a:effectLst/>
                        </a:rPr>
                        <a:t>Superior</a:t>
                      </a:r>
                      <a:r>
                        <a:rPr lang="sv-SE" dirty="0">
                          <a:effectLst/>
                        </a:rPr>
                        <a:t> (</a:t>
                      </a:r>
                      <a:r>
                        <a:rPr lang="sv-SE" dirty="0" err="1">
                          <a:effectLst/>
                        </a:rPr>
                        <a:t>qualifier</a:t>
                      </a:r>
                      <a:r>
                        <a:rPr lang="sv-SE" dirty="0">
                          <a:effectLst/>
                        </a:rPr>
                        <a:t> </a:t>
                      </a:r>
                      <a:r>
                        <a:rPr lang="sv-SE" dirty="0" err="1">
                          <a:effectLst/>
                        </a:rPr>
                        <a:t>value</a:t>
                      </a:r>
                      <a:r>
                        <a:rPr lang="sv-SE" dirty="0">
                          <a:effectLst/>
                        </a:rPr>
                        <a:t>)</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err="1">
                          <a:effectLst/>
                        </a:rPr>
                        <a:t>Superior</a:t>
                      </a:r>
                      <a:r>
                        <a:rPr lang="sv-SE" dirty="0">
                          <a:effectLst/>
                        </a:rPr>
                        <a:t> </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a:effectLst/>
                        </a:rPr>
                        <a:t>264217000</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4037618102"/>
                  </a:ext>
                </a:extLst>
              </a:tr>
              <a:tr h="341796">
                <a:tc>
                  <a:txBody>
                    <a:bodyPr/>
                    <a:lstStyle/>
                    <a:p>
                      <a:pPr fontAlgn="t"/>
                      <a:r>
                        <a:rPr lang="sv-SE" dirty="0" err="1">
                          <a:effectLst/>
                        </a:rPr>
                        <a:t>Inferior</a:t>
                      </a:r>
                      <a:r>
                        <a:rPr lang="sv-SE" dirty="0">
                          <a:effectLst/>
                        </a:rPr>
                        <a:t> (</a:t>
                      </a:r>
                      <a:r>
                        <a:rPr lang="sv-SE" dirty="0" err="1">
                          <a:effectLst/>
                        </a:rPr>
                        <a:t>qualifier</a:t>
                      </a:r>
                      <a:r>
                        <a:rPr lang="sv-SE" dirty="0">
                          <a:effectLst/>
                        </a:rPr>
                        <a:t> </a:t>
                      </a:r>
                      <a:r>
                        <a:rPr lang="sv-SE" dirty="0" err="1">
                          <a:effectLst/>
                        </a:rPr>
                        <a:t>value</a:t>
                      </a:r>
                      <a:r>
                        <a:rPr lang="sv-SE" dirty="0">
                          <a:effectLst/>
                        </a:rPr>
                        <a:t>)</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err="1">
                          <a:effectLst/>
                        </a:rPr>
                        <a:t>Inferior</a:t>
                      </a:r>
                      <a:endParaRPr lang="sv-SE" dirty="0">
                        <a:effectLst/>
                      </a:endParaRP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a:effectLst/>
                        </a:rPr>
                        <a:t>261089000</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569907492"/>
                  </a:ext>
                </a:extLst>
              </a:tr>
              <a:tr h="341796">
                <a:tc>
                  <a:txBody>
                    <a:bodyPr/>
                    <a:lstStyle/>
                    <a:p>
                      <a:pPr fontAlgn="t"/>
                      <a:r>
                        <a:rPr lang="sv-SE" dirty="0" err="1">
                          <a:effectLst/>
                        </a:rPr>
                        <a:t>Top</a:t>
                      </a:r>
                      <a:r>
                        <a:rPr lang="sv-SE" dirty="0">
                          <a:effectLst/>
                        </a:rPr>
                        <a:t> (</a:t>
                      </a:r>
                      <a:r>
                        <a:rPr lang="sv-SE" dirty="0" err="1">
                          <a:effectLst/>
                        </a:rPr>
                        <a:t>qualifier</a:t>
                      </a:r>
                      <a:r>
                        <a:rPr lang="sv-SE" dirty="0">
                          <a:effectLst/>
                        </a:rPr>
                        <a:t> </a:t>
                      </a:r>
                      <a:r>
                        <a:rPr lang="sv-SE" dirty="0" err="1">
                          <a:effectLst/>
                        </a:rPr>
                        <a:t>value</a:t>
                      </a:r>
                      <a:r>
                        <a:rPr lang="sv-SE" dirty="0">
                          <a:effectLst/>
                        </a:rPr>
                        <a:t>)</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a:effectLst/>
                        </a:rPr>
                        <a:t>Top</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a:effectLst/>
                        </a:rPr>
                        <a:t>421812003</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51981061"/>
                  </a:ext>
                </a:extLst>
              </a:tr>
              <a:tr h="341796">
                <a:tc>
                  <a:txBody>
                    <a:bodyPr/>
                    <a:lstStyle/>
                    <a:p>
                      <a:pPr fontAlgn="t"/>
                      <a:r>
                        <a:rPr lang="sv-SE" dirty="0" err="1">
                          <a:effectLst/>
                        </a:rPr>
                        <a:t>Bottom</a:t>
                      </a:r>
                      <a:r>
                        <a:rPr lang="sv-SE" dirty="0">
                          <a:effectLst/>
                        </a:rPr>
                        <a:t> (</a:t>
                      </a:r>
                      <a:r>
                        <a:rPr lang="sv-SE" dirty="0" err="1">
                          <a:effectLst/>
                        </a:rPr>
                        <a:t>qualifier</a:t>
                      </a:r>
                      <a:r>
                        <a:rPr lang="sv-SE" dirty="0">
                          <a:effectLst/>
                        </a:rPr>
                        <a:t> </a:t>
                      </a:r>
                      <a:r>
                        <a:rPr lang="sv-SE" dirty="0" err="1">
                          <a:effectLst/>
                        </a:rPr>
                        <a:t>value</a:t>
                      </a:r>
                      <a:r>
                        <a:rPr lang="sv-SE" dirty="0">
                          <a:effectLst/>
                        </a:rPr>
                        <a:t>)</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a:effectLst/>
                        </a:rPr>
                        <a:t>Bottom</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a:effectLst/>
                        </a:rPr>
                        <a:t>421610009</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885113389"/>
                  </a:ext>
                </a:extLst>
              </a:tr>
              <a:tr h="341796">
                <a:tc>
                  <a:txBody>
                    <a:bodyPr/>
                    <a:lstStyle/>
                    <a:p>
                      <a:pPr fontAlgn="t"/>
                      <a:r>
                        <a:rPr lang="sv-SE" dirty="0" err="1">
                          <a:effectLst/>
                        </a:rPr>
                        <a:t>Superficial</a:t>
                      </a:r>
                      <a:r>
                        <a:rPr lang="sv-SE" dirty="0">
                          <a:effectLst/>
                        </a:rPr>
                        <a:t> (</a:t>
                      </a:r>
                      <a:r>
                        <a:rPr lang="sv-SE" dirty="0" err="1">
                          <a:effectLst/>
                        </a:rPr>
                        <a:t>qualifier</a:t>
                      </a:r>
                      <a:r>
                        <a:rPr lang="sv-SE" dirty="0">
                          <a:effectLst/>
                        </a:rPr>
                        <a:t> </a:t>
                      </a:r>
                      <a:r>
                        <a:rPr lang="sv-SE" dirty="0" err="1">
                          <a:effectLst/>
                        </a:rPr>
                        <a:t>value</a:t>
                      </a:r>
                      <a:r>
                        <a:rPr lang="sv-SE" dirty="0">
                          <a:effectLst/>
                        </a:rPr>
                        <a:t>)</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err="1">
                          <a:effectLst/>
                        </a:rPr>
                        <a:t>Superficial</a:t>
                      </a:r>
                      <a:endParaRPr lang="sv-SE" dirty="0">
                        <a:effectLst/>
                      </a:endParaRP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a:effectLst/>
                        </a:rPr>
                        <a:t>26283006</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442787052"/>
                  </a:ext>
                </a:extLst>
              </a:tr>
              <a:tr h="341796">
                <a:tc>
                  <a:txBody>
                    <a:bodyPr/>
                    <a:lstStyle/>
                    <a:p>
                      <a:pPr fontAlgn="t"/>
                      <a:r>
                        <a:rPr lang="sv-SE" dirty="0">
                          <a:effectLst/>
                        </a:rPr>
                        <a:t>Deep (</a:t>
                      </a:r>
                      <a:r>
                        <a:rPr lang="sv-SE" dirty="0" err="1">
                          <a:effectLst/>
                        </a:rPr>
                        <a:t>qualifier</a:t>
                      </a:r>
                      <a:r>
                        <a:rPr lang="sv-SE" dirty="0">
                          <a:effectLst/>
                        </a:rPr>
                        <a:t> </a:t>
                      </a:r>
                      <a:r>
                        <a:rPr lang="sv-SE" dirty="0" err="1">
                          <a:effectLst/>
                        </a:rPr>
                        <a:t>value</a:t>
                      </a:r>
                      <a:r>
                        <a:rPr lang="sv-SE" dirty="0">
                          <a:effectLst/>
                        </a:rPr>
                        <a:t>)</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a:effectLst/>
                        </a:rPr>
                        <a:t>Deep</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a:effectLst/>
                        </a:rPr>
                        <a:t>795002</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895136090"/>
                  </a:ext>
                </a:extLst>
              </a:tr>
              <a:tr h="341796">
                <a:tc>
                  <a:txBody>
                    <a:bodyPr/>
                    <a:lstStyle/>
                    <a:p>
                      <a:pPr fontAlgn="t"/>
                      <a:r>
                        <a:rPr lang="sv-SE" dirty="0" err="1">
                          <a:effectLst/>
                        </a:rPr>
                        <a:t>Internal</a:t>
                      </a:r>
                      <a:r>
                        <a:rPr lang="sv-SE" dirty="0">
                          <a:effectLst/>
                        </a:rPr>
                        <a:t> (</a:t>
                      </a:r>
                      <a:r>
                        <a:rPr lang="sv-SE" dirty="0" err="1">
                          <a:effectLst/>
                        </a:rPr>
                        <a:t>qualifier</a:t>
                      </a:r>
                      <a:r>
                        <a:rPr lang="sv-SE" dirty="0">
                          <a:effectLst/>
                        </a:rPr>
                        <a:t> </a:t>
                      </a:r>
                      <a:r>
                        <a:rPr lang="sv-SE" dirty="0" err="1">
                          <a:effectLst/>
                        </a:rPr>
                        <a:t>value</a:t>
                      </a:r>
                      <a:r>
                        <a:rPr lang="sv-SE" dirty="0">
                          <a:effectLst/>
                        </a:rPr>
                        <a:t>)</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err="1">
                          <a:effectLst/>
                        </a:rPr>
                        <a:t>Internal</a:t>
                      </a:r>
                      <a:endParaRPr lang="sv-SE" dirty="0">
                        <a:effectLst/>
                      </a:endParaRP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a:effectLst/>
                        </a:rPr>
                        <a:t>260521003</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115791899"/>
                  </a:ext>
                </a:extLst>
              </a:tr>
              <a:tr h="341796">
                <a:tc>
                  <a:txBody>
                    <a:bodyPr/>
                    <a:lstStyle/>
                    <a:p>
                      <a:pPr fontAlgn="t"/>
                      <a:r>
                        <a:rPr lang="sv-SE" dirty="0" err="1">
                          <a:effectLst/>
                        </a:rPr>
                        <a:t>External</a:t>
                      </a:r>
                      <a:r>
                        <a:rPr lang="sv-SE" dirty="0">
                          <a:effectLst/>
                        </a:rPr>
                        <a:t> (</a:t>
                      </a:r>
                      <a:r>
                        <a:rPr lang="sv-SE" dirty="0" err="1">
                          <a:effectLst/>
                        </a:rPr>
                        <a:t>qualifier</a:t>
                      </a:r>
                      <a:r>
                        <a:rPr lang="sv-SE" dirty="0">
                          <a:effectLst/>
                        </a:rPr>
                        <a:t> </a:t>
                      </a:r>
                      <a:r>
                        <a:rPr lang="sv-SE" dirty="0" err="1">
                          <a:effectLst/>
                        </a:rPr>
                        <a:t>value</a:t>
                      </a:r>
                      <a:r>
                        <a:rPr lang="sv-SE" dirty="0">
                          <a:effectLst/>
                        </a:rPr>
                        <a:t>)</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err="1">
                          <a:effectLst/>
                        </a:rPr>
                        <a:t>External</a:t>
                      </a:r>
                      <a:endParaRPr lang="sv-SE" dirty="0">
                        <a:effectLst/>
                      </a:endParaRP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sv-SE" dirty="0">
                          <a:effectLst/>
                        </a:rPr>
                        <a:t>261074009</a:t>
                      </a:r>
                    </a:p>
                  </a:txBody>
                  <a:tcPr marL="50800" marR="50800" marT="50800" marB="50800">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453864032"/>
                  </a:ext>
                </a:extLst>
              </a:tr>
            </a:tbl>
          </a:graphicData>
        </a:graphic>
      </p:graphicFrame>
    </p:spTree>
    <p:extLst>
      <p:ext uri="{BB962C8B-B14F-4D97-AF65-F5344CB8AC3E}">
        <p14:creationId xmlns:p14="http://schemas.microsoft.com/office/powerpoint/2010/main" val="18787870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April Open Discussion…..</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28</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a:bodyPr>
          <a:lstStyle/>
          <a:p>
            <a:pPr marL="342900" indent="-342900">
              <a:buAutoNum type="arabicPeriod"/>
            </a:pPr>
            <a:r>
              <a:rPr lang="en-US" sz="2400" dirty="0"/>
              <a:t>April Business Meetings</a:t>
            </a:r>
          </a:p>
          <a:p>
            <a:pPr marL="342900" indent="-342900">
              <a:buAutoNum type="arabicPeriod"/>
            </a:pPr>
            <a:r>
              <a:rPr lang="en-US" sz="2400" dirty="0"/>
              <a:t>Continuation of pain assessment</a:t>
            </a:r>
          </a:p>
        </p:txBody>
      </p:sp>
    </p:spTree>
    <p:extLst>
      <p:ext uri="{BB962C8B-B14F-4D97-AF65-F5344CB8AC3E}">
        <p14:creationId xmlns:p14="http://schemas.microsoft.com/office/powerpoint/2010/main" val="13703436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2B13BC-2C5D-4F7B-A219-32149D469CE9}"/>
              </a:ext>
            </a:extLst>
          </p:cNvPr>
          <p:cNvSpPr txBox="1"/>
          <p:nvPr/>
        </p:nvSpPr>
        <p:spPr>
          <a:xfrm>
            <a:off x="1049734" y="2306230"/>
            <a:ext cx="7044557" cy="1200329"/>
          </a:xfrm>
          <a:prstGeom prst="rect">
            <a:avLst/>
          </a:prstGeom>
          <a:noFill/>
        </p:spPr>
        <p:txBody>
          <a:bodyPr wrap="none" rtlCol="0">
            <a:spAutoFit/>
          </a:bodyPr>
          <a:lstStyle/>
          <a:p>
            <a:pPr algn="ctr"/>
            <a:r>
              <a:rPr lang="en-US" b="1" dirty="0">
                <a:solidFill>
                  <a:schemeClr val="bg1"/>
                </a:solidFill>
              </a:rPr>
              <a:t>Thank you for participating</a:t>
            </a:r>
          </a:p>
          <a:p>
            <a:pPr algn="ctr"/>
            <a:r>
              <a:rPr lang="en-US" b="1" dirty="0">
                <a:solidFill>
                  <a:schemeClr val="bg1"/>
                </a:solidFill>
              </a:rPr>
              <a:t>We look forward to seeing you at our next Nursing CRG Meeting</a:t>
            </a:r>
          </a:p>
          <a:p>
            <a:pPr algn="ctr"/>
            <a:r>
              <a:rPr lang="en-US" b="1" dirty="0">
                <a:solidFill>
                  <a:schemeClr val="bg1"/>
                </a:solidFill>
              </a:rPr>
              <a:t>April 12</a:t>
            </a:r>
            <a:r>
              <a:rPr lang="en-US" b="1" baseline="30000" dirty="0">
                <a:solidFill>
                  <a:schemeClr val="bg1"/>
                </a:solidFill>
              </a:rPr>
              <a:t>th</a:t>
            </a:r>
            <a:r>
              <a:rPr lang="en-US" b="1" dirty="0">
                <a:solidFill>
                  <a:schemeClr val="bg1"/>
                </a:solidFill>
              </a:rPr>
              <a:t> 2022 1900 UTC</a:t>
            </a:r>
          </a:p>
          <a:p>
            <a:pPr algn="ctr"/>
            <a:r>
              <a:rPr lang="en-US" b="1" dirty="0">
                <a:solidFill>
                  <a:schemeClr val="bg1"/>
                </a:solidFill>
              </a:rPr>
              <a:t>Christine and Erica</a:t>
            </a:r>
          </a:p>
        </p:txBody>
      </p:sp>
    </p:spTree>
    <p:extLst>
      <p:ext uri="{BB962C8B-B14F-4D97-AF65-F5344CB8AC3E}">
        <p14:creationId xmlns:p14="http://schemas.microsoft.com/office/powerpoint/2010/main" val="3497474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384048" y="157596"/>
            <a:ext cx="8229600" cy="568721"/>
          </a:xfrm>
          <a:prstGeom prst="rect">
            <a:avLst/>
          </a:prstGeom>
          <a:noFill/>
          <a:ln>
            <a:noFill/>
          </a:ln>
        </p:spPr>
        <p:txBody>
          <a:bodyPr spcFirstLastPara="1" vert="horz" wrap="square" lIns="91400" tIns="91400" rIns="91400" bIns="91400" rtlCol="0" anchor="ctr" anchorCtr="0">
            <a:noAutofit/>
          </a:bodyPr>
          <a:lstStyle/>
          <a:p>
            <a:pPr>
              <a:buSzPts val="3600"/>
            </a:pPr>
            <a:r>
              <a:rPr lang="en-US" dirty="0">
                <a:latin typeface="+mj-lt"/>
              </a:rPr>
              <a:t>Nursing Clinical Reference Group</a:t>
            </a:r>
            <a:endParaRPr dirty="0">
              <a:latin typeface="+mj-lt"/>
            </a:endParaRP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r>
              <a:rPr lang="en-US" dirty="0">
                <a:solidFill>
                  <a:schemeClr val="accent2"/>
                </a:solidFill>
              </a:rPr>
              <a:t>The SNOMED CT Nursing Clinical Reference Group aims to provide a global forum for the nursing community and clinicians interested in nursing. The role of all Clinical Reference Groups is to provide a forum to discuss issues, and influence the development and improvement of content in SNOMED CT.</a:t>
            </a:r>
          </a:p>
          <a:p>
            <a:pPr algn="just"/>
            <a:endParaRPr lang="en-US" dirty="0">
              <a:solidFill>
                <a:schemeClr val="accent2"/>
              </a:solidFill>
            </a:endParaRPr>
          </a:p>
          <a:p>
            <a:pPr algn="just"/>
            <a:r>
              <a:rPr lang="en-US" dirty="0">
                <a:solidFill>
                  <a:schemeClr val="accent2"/>
                </a:solidFill>
              </a:rPr>
              <a:t>The SNOMED CT Nursing Clinical Reference Group aims to represent the needs of nursing and clinical nursing documentation in SNOMED CT and support terminology development that will drive implementation of nursing focused SNOMED CT globally.</a:t>
            </a:r>
          </a:p>
          <a:p>
            <a:pPr>
              <a:buClr>
                <a:srgbClr val="05ADEA"/>
              </a:buClr>
              <a:buSzPts val="2100"/>
            </a:pPr>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spTree>
    <p:extLst>
      <p:ext uri="{BB962C8B-B14F-4D97-AF65-F5344CB8AC3E}">
        <p14:creationId xmlns:p14="http://schemas.microsoft.com/office/powerpoint/2010/main" val="3244775492"/>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SNOMED International updates….</a:t>
            </a:r>
          </a:p>
        </p:txBody>
      </p:sp>
      <p:sp>
        <p:nvSpPr>
          <p:cNvPr id="3" name="Platshållare för text 2">
            <a:extLst>
              <a:ext uri="{FF2B5EF4-FFF2-40B4-BE49-F238E27FC236}">
                <a16:creationId xmlns:a16="http://schemas.microsoft.com/office/drawing/2014/main" id="{D2A23E33-6A42-47A5-BE9F-94A86C62EDC6}"/>
              </a:ext>
            </a:extLst>
          </p:cNvPr>
          <p:cNvSpPr>
            <a:spLocks noGrp="1"/>
          </p:cNvSpPr>
          <p:nvPr>
            <p:ph type="body" sz="quarter" idx="10"/>
          </p:nvPr>
        </p:nvSpPr>
        <p:spPr/>
        <p:txBody>
          <a:bodyPr/>
          <a:lstStyle/>
          <a:p>
            <a:r>
              <a:rPr lang="en-US" dirty="0"/>
              <a:t>April Business Meetings</a:t>
            </a:r>
          </a:p>
          <a:p>
            <a:r>
              <a:rPr lang="en-US" dirty="0"/>
              <a:t>Standardized Care Plan in Norway, and they are planning for distribution using Snowstorm.</a:t>
            </a:r>
            <a:endParaRPr lang="sv-SE" dirty="0"/>
          </a:p>
          <a:p>
            <a:endParaRPr lang="en-US" dirty="0"/>
          </a:p>
          <a:p>
            <a:endParaRPr lang="en-US" dirty="0"/>
          </a:p>
        </p:txBody>
      </p:sp>
      <p:sp>
        <p:nvSpPr>
          <p:cNvPr id="4" name="Platshållare för bildnummer 3"/>
          <p:cNvSpPr>
            <a:spLocks noGrp="1"/>
          </p:cNvSpPr>
          <p:nvPr>
            <p:ph type="sldNum" sz="quarter" idx="4"/>
          </p:nvPr>
        </p:nvSpPr>
        <p:spPr/>
        <p:txBody>
          <a:bodyPr/>
          <a:lstStyle/>
          <a:p>
            <a:fld id="{CF0A3129-E875-6648-A0B3-8ABAE574B041}" type="slidenum">
              <a:rPr lang="en-US" smtClean="0"/>
              <a:pPr/>
              <a:t>4</a:t>
            </a:fld>
            <a:endParaRPr lang="en-US" dirty="0"/>
          </a:p>
        </p:txBody>
      </p:sp>
    </p:spTree>
    <p:extLst>
      <p:ext uri="{BB962C8B-B14F-4D97-AF65-F5344CB8AC3E}">
        <p14:creationId xmlns:p14="http://schemas.microsoft.com/office/powerpoint/2010/main" val="4033701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Terminology Consultation….</a:t>
            </a:r>
          </a:p>
        </p:txBody>
      </p:sp>
      <p:sp>
        <p:nvSpPr>
          <p:cNvPr id="3" name="Platshållare för text 2">
            <a:extLst>
              <a:ext uri="{FF2B5EF4-FFF2-40B4-BE49-F238E27FC236}">
                <a16:creationId xmlns:a16="http://schemas.microsoft.com/office/drawing/2014/main" id="{48699B29-6E3A-4FBD-8A7A-24BA6991D313}"/>
              </a:ext>
            </a:extLst>
          </p:cNvPr>
          <p:cNvSpPr>
            <a:spLocks noGrp="1"/>
          </p:cNvSpPr>
          <p:nvPr>
            <p:ph type="body" idx="1"/>
          </p:nvPr>
        </p:nvSpPr>
        <p:spPr/>
        <p:txBody>
          <a:bodyPr/>
          <a:lstStyle/>
          <a:p>
            <a:r>
              <a:rPr lang="en-US" dirty="0"/>
              <a:t>Comparing three different types of (body structure) hierarchy </a:t>
            </a:r>
          </a:p>
          <a:p>
            <a:pPr marL="571495" indent="-342900">
              <a:buAutoNum type="arabicPeriod"/>
            </a:pPr>
            <a:r>
              <a:rPr lang="en-US" dirty="0"/>
              <a:t>General (body structure): </a:t>
            </a:r>
          </a:p>
          <a:p>
            <a:pPr marL="571495" indent="-342900">
              <a:buAutoNum type="arabicPeriod"/>
            </a:pPr>
            <a:r>
              <a:rPr lang="en-US" dirty="0"/>
              <a:t>Entire (body structure):</a:t>
            </a:r>
          </a:p>
          <a:p>
            <a:pPr marL="571495" indent="-342900">
              <a:buAutoNum type="arabicPeriod"/>
            </a:pPr>
            <a:r>
              <a:rPr lang="en-US" dirty="0"/>
              <a:t>Region (body structure): </a:t>
            </a:r>
          </a:p>
        </p:txBody>
      </p:sp>
      <p:sp>
        <p:nvSpPr>
          <p:cNvPr id="4" name="Platshållare för bildnummer 3"/>
          <p:cNvSpPr>
            <a:spLocks noGrp="1"/>
          </p:cNvSpPr>
          <p:nvPr>
            <p:ph type="sldNum" idx="12"/>
          </p:nvPr>
        </p:nvSpPr>
        <p:spPr/>
        <p:txBody>
          <a:bodyPr/>
          <a:lstStyle/>
          <a:p>
            <a:fld id="{CF0A3129-E875-6648-A0B3-8ABAE574B041}" type="slidenum">
              <a:rPr lang="en-US" smtClean="0"/>
              <a:pPr/>
              <a:t>5</a:t>
            </a:fld>
            <a:endParaRPr lang="en-US" dirty="0"/>
          </a:p>
        </p:txBody>
      </p:sp>
    </p:spTree>
    <p:extLst>
      <p:ext uri="{BB962C8B-B14F-4D97-AF65-F5344CB8AC3E}">
        <p14:creationId xmlns:p14="http://schemas.microsoft.com/office/powerpoint/2010/main" val="2048378772"/>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6</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a:bodyPr>
          <a:lstStyle/>
          <a:p>
            <a:r>
              <a:rPr lang="en-US" b="1" dirty="0"/>
              <a:t>Discussion Next Steps March 2022</a:t>
            </a:r>
            <a:endParaRPr lang="en-US" dirty="0"/>
          </a:p>
          <a:p>
            <a:pPr marL="285750" indent="-285750">
              <a:buFont typeface="Arial" panose="020B0604020202020204" pitchFamily="34" charset="0"/>
              <a:buChar char="•"/>
            </a:pPr>
            <a:r>
              <a:rPr lang="en-US" dirty="0"/>
              <a:t>Review terminology value set in small parts, continue with location value terms. </a:t>
            </a:r>
          </a:p>
          <a:p>
            <a:pPr marL="285750" indent="-285750">
              <a:buFont typeface="Arial" panose="020B0604020202020204" pitchFamily="34" charset="0"/>
              <a:buChar char="•"/>
            </a:pPr>
            <a:r>
              <a:rPr lang="en-US" dirty="0"/>
              <a:t>Gather a list of pain assessment tools used in your country or organization.</a:t>
            </a:r>
          </a:p>
          <a:p>
            <a:pPr marL="285750" indent="-285750">
              <a:buFont typeface="Arial" panose="020B0604020202020204" pitchFamily="34" charset="0"/>
              <a:buChar char="•"/>
            </a:pPr>
            <a:r>
              <a:rPr lang="en-US" dirty="0"/>
              <a:t>Identify and gather group members national/organizational requirements regarding Pain assessment.</a:t>
            </a:r>
          </a:p>
        </p:txBody>
      </p:sp>
      <p:sp>
        <p:nvSpPr>
          <p:cNvPr id="5" name="Rubrik 1"/>
          <p:cNvSpPr txBox="1">
            <a:spLocks/>
          </p:cNvSpPr>
          <p:nvPr/>
        </p:nvSpPr>
        <p:spPr>
          <a:xfrm>
            <a:off x="187377" y="263189"/>
            <a:ext cx="8229600" cy="568721"/>
          </a:xfrm>
          <a:prstGeom prst="rect">
            <a:avLst/>
          </a:prstGeom>
        </p:spPr>
        <p:txBody>
          <a:bodyPr vert="horz" lIns="0" tIns="0" rIns="0" bIns="0" rtlCol="0" anchor="ctr">
            <a:noAutofit/>
          </a:bodyPr>
          <a:lstStyle>
            <a:lvl1pPr algn="l" defTabSz="457189" rtl="0" eaLnBrk="1" latinLnBrk="0" hangingPunct="1">
              <a:spcBef>
                <a:spcPct val="0"/>
              </a:spcBef>
              <a:buNone/>
              <a:defRPr sz="2400" b="0" kern="1200">
                <a:solidFill>
                  <a:schemeClr val="accent1"/>
                </a:solidFill>
                <a:latin typeface="+mj-lt"/>
                <a:ea typeface="+mj-ea"/>
                <a:cs typeface="Arial"/>
              </a:defRPr>
            </a:lvl1pPr>
          </a:lstStyle>
          <a:p>
            <a:r>
              <a:rPr lang="en-US" sz="1800" dirty="0"/>
              <a:t>Recap of February Nursing CRG meeting </a:t>
            </a:r>
          </a:p>
        </p:txBody>
      </p:sp>
    </p:spTree>
    <p:extLst>
      <p:ext uri="{BB962C8B-B14F-4D97-AF65-F5344CB8AC3E}">
        <p14:creationId xmlns:p14="http://schemas.microsoft.com/office/powerpoint/2010/main" val="4135627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 Location</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7</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fontScale="77500" lnSpcReduction="20000"/>
          </a:bodyPr>
          <a:lstStyle/>
          <a:p>
            <a:r>
              <a:rPr lang="en-US" b="1" dirty="0"/>
              <a:t>Issue</a:t>
            </a:r>
            <a:r>
              <a:rPr lang="en-US" dirty="0"/>
              <a:t> Possible change content request in SNOMED CT—Pain Location </a:t>
            </a:r>
          </a:p>
          <a:p>
            <a:r>
              <a:rPr lang="en-US" b="1" dirty="0"/>
              <a:t>Background</a:t>
            </a:r>
            <a:r>
              <a:rPr lang="en-US" dirty="0"/>
              <a:t>: </a:t>
            </a:r>
          </a:p>
          <a:p>
            <a:r>
              <a:rPr lang="en-US" dirty="0"/>
              <a:t>Presented here is a list of pain location terms from an US based study </a:t>
            </a:r>
            <a:r>
              <a:rPr lang="en-US" dirty="0">
                <a:hlinkClick r:id="rId2"/>
              </a:rPr>
              <a:t>https://www.ncbi.nlm.nih.gov/pmc/articles/PMC5851787/</a:t>
            </a:r>
            <a:r>
              <a:rPr lang="en-US" dirty="0"/>
              <a:t>. Pain location values terms are categorized by  separate lists: location by directional term, location by body site and location by body side. The nursing CRG is going through US pain location terms to identifying terminology that is internationally relevant and match these terms to corresponding SCT-terms or suggest new SCT-terms/synonyms. </a:t>
            </a:r>
          </a:p>
          <a:p>
            <a:r>
              <a:rPr lang="en-US" b="1" dirty="0"/>
              <a:t>End goal</a:t>
            </a:r>
            <a:r>
              <a:rPr lang="en-US" dirty="0"/>
              <a:t>: a list of SCT-concepts that can represent an international pain value set for “location”</a:t>
            </a:r>
          </a:p>
          <a:p>
            <a:r>
              <a:rPr lang="en-US" dirty="0"/>
              <a:t>Review questions:</a:t>
            </a:r>
          </a:p>
          <a:p>
            <a:pPr marL="342900" lvl="0" indent="-342900">
              <a:buAutoNum type="arabicPeriod"/>
            </a:pPr>
            <a:r>
              <a:rPr lang="en-US" dirty="0"/>
              <a:t>What are use cases in nursing practice for assessing and documenting pain?</a:t>
            </a:r>
            <a:endParaRPr lang="sv-SE" dirty="0"/>
          </a:p>
          <a:p>
            <a:pPr marL="342900" lvl="0" indent="-342900">
              <a:buAutoNum type="arabicPeriod"/>
            </a:pPr>
            <a:r>
              <a:rPr lang="en-US" dirty="0"/>
              <a:t>Are there any suggestions for inclusion of terms not listed? </a:t>
            </a:r>
            <a:endParaRPr lang="sv-SE" dirty="0"/>
          </a:p>
          <a:p>
            <a:pPr marL="342900" lvl="0" indent="-342900">
              <a:buAutoNum type="arabicPeriod"/>
            </a:pPr>
            <a:r>
              <a:rPr lang="en-US" dirty="0"/>
              <a:t>Are there any synonyms suggestions? </a:t>
            </a:r>
            <a:endParaRPr lang="sv-SE" dirty="0"/>
          </a:p>
          <a:p>
            <a:pPr marL="342900" lvl="0" indent="-342900">
              <a:buAutoNum type="arabicPeriod"/>
            </a:pPr>
            <a:r>
              <a:rPr lang="en-US" dirty="0"/>
              <a:t>Is there a need for a content change request? (new concept or new synonym)</a:t>
            </a:r>
            <a:endParaRPr lang="sv-SE" dirty="0"/>
          </a:p>
          <a:p>
            <a:endParaRPr lang="en-US" dirty="0"/>
          </a:p>
        </p:txBody>
      </p:sp>
    </p:spTree>
    <p:extLst>
      <p:ext uri="{BB962C8B-B14F-4D97-AF65-F5344CB8AC3E}">
        <p14:creationId xmlns:p14="http://schemas.microsoft.com/office/powerpoint/2010/main" val="3273591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391892008 |Goal directed therapy (regime/therapy)|</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8</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a:bodyPr>
          <a:lstStyle/>
          <a:p>
            <a:r>
              <a:rPr lang="en-US" b="1" dirty="0"/>
              <a:t>Issue</a:t>
            </a:r>
            <a:r>
              <a:rPr lang="en-US" dirty="0"/>
              <a:t>:  </a:t>
            </a:r>
            <a:r>
              <a:rPr lang="sv-SE" dirty="0" err="1"/>
              <a:t>Clarify</a:t>
            </a:r>
            <a:r>
              <a:rPr lang="sv-SE" dirty="0"/>
              <a:t>/</a:t>
            </a:r>
            <a:r>
              <a:rPr lang="sv-SE" dirty="0" err="1"/>
              <a:t>remodeling</a:t>
            </a:r>
            <a:r>
              <a:rPr lang="sv-SE" dirty="0"/>
              <a:t> </a:t>
            </a:r>
            <a:endParaRPr lang="en-US" dirty="0"/>
          </a:p>
          <a:p>
            <a:r>
              <a:rPr lang="en-US" b="1" dirty="0"/>
              <a:t>Background</a:t>
            </a:r>
            <a:r>
              <a:rPr lang="en-US" dirty="0"/>
              <a:t>: Nutrition Group ask for input of the Nursing CRG</a:t>
            </a:r>
          </a:p>
          <a:p>
            <a:r>
              <a:rPr lang="en-US" dirty="0"/>
              <a:t>Critical care: GDT</a:t>
            </a:r>
          </a:p>
          <a:p>
            <a:r>
              <a:rPr lang="en-US" dirty="0"/>
              <a:t>Nursing process: assessment, diagnosis, </a:t>
            </a:r>
            <a:r>
              <a:rPr lang="en-US" b="1" dirty="0"/>
              <a:t>planning</a:t>
            </a:r>
            <a:r>
              <a:rPr lang="en-US" dirty="0"/>
              <a:t>, implementation, evaluation</a:t>
            </a:r>
          </a:p>
          <a:p>
            <a:r>
              <a:rPr lang="en-US" dirty="0"/>
              <a:t>Is there a </a:t>
            </a:r>
            <a:r>
              <a:rPr lang="sv-SE" dirty="0"/>
              <a:t>363702006 |Has focus (</a:t>
            </a:r>
            <a:r>
              <a:rPr lang="sv-SE" dirty="0" err="1"/>
              <a:t>attribute</a:t>
            </a:r>
            <a:r>
              <a:rPr lang="sv-SE" dirty="0"/>
              <a:t>)|:</a:t>
            </a:r>
          </a:p>
          <a:p>
            <a:r>
              <a:rPr lang="en-US" dirty="0"/>
              <a:t>225294001 |Identifying goals (procedure)| ?</a:t>
            </a:r>
          </a:p>
        </p:txBody>
      </p:sp>
      <p:pic>
        <p:nvPicPr>
          <p:cNvPr id="7" name="Bildobjekt 6">
            <a:extLst>
              <a:ext uri="{FF2B5EF4-FFF2-40B4-BE49-F238E27FC236}">
                <a16:creationId xmlns:a16="http://schemas.microsoft.com/office/drawing/2014/main" id="{DA64072B-8948-475E-BC05-F025A0575637}"/>
              </a:ext>
            </a:extLst>
          </p:cNvPr>
          <p:cNvPicPr>
            <a:picLocks noChangeAspect="1"/>
          </p:cNvPicPr>
          <p:nvPr/>
        </p:nvPicPr>
        <p:blipFill>
          <a:blip r:embed="rId2"/>
          <a:stretch>
            <a:fillRect/>
          </a:stretch>
        </p:blipFill>
        <p:spPr>
          <a:xfrm>
            <a:off x="4183380" y="1528919"/>
            <a:ext cx="4944108" cy="2852581"/>
          </a:xfrm>
          <a:prstGeom prst="rect">
            <a:avLst/>
          </a:prstGeom>
        </p:spPr>
      </p:pic>
    </p:spTree>
    <p:extLst>
      <p:ext uri="{BB962C8B-B14F-4D97-AF65-F5344CB8AC3E}">
        <p14:creationId xmlns:p14="http://schemas.microsoft.com/office/powerpoint/2010/main" val="124186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391892008 |Goal directed therapy (regime/therapy)|</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9</a:t>
            </a:fld>
            <a:endParaRPr lang="en-US" dirty="0"/>
          </a:p>
        </p:txBody>
      </p:sp>
      <p:sp>
        <p:nvSpPr>
          <p:cNvPr id="4" name="Platshållare för text 3"/>
          <p:cNvSpPr>
            <a:spLocks noGrp="1"/>
          </p:cNvSpPr>
          <p:nvPr>
            <p:ph type="body" sz="quarter" idx="11"/>
          </p:nvPr>
        </p:nvSpPr>
        <p:spPr>
          <a:xfrm>
            <a:off x="463549" y="1545094"/>
            <a:ext cx="3778544" cy="3077706"/>
          </a:xfrm>
        </p:spPr>
        <p:txBody>
          <a:bodyPr>
            <a:normAutofit/>
          </a:bodyPr>
          <a:lstStyle/>
          <a:p>
            <a:r>
              <a:rPr lang="en-US" dirty="0"/>
              <a:t>Nursing process: </a:t>
            </a:r>
            <a:r>
              <a:rPr lang="en-US" b="1" dirty="0"/>
              <a:t>planning</a:t>
            </a:r>
          </a:p>
          <a:p>
            <a:r>
              <a:rPr lang="sv-SE" dirty="0"/>
              <a:t>363702006 |Has focus (</a:t>
            </a:r>
            <a:r>
              <a:rPr lang="sv-SE" dirty="0" err="1"/>
              <a:t>attribute</a:t>
            </a:r>
            <a:r>
              <a:rPr lang="sv-SE" dirty="0"/>
              <a:t>)|:</a:t>
            </a:r>
          </a:p>
          <a:p>
            <a:r>
              <a:rPr lang="en-US" dirty="0"/>
              <a:t>225294001 |Identifying goals (procedure)|</a:t>
            </a:r>
          </a:p>
        </p:txBody>
      </p:sp>
      <p:pic>
        <p:nvPicPr>
          <p:cNvPr id="5" name="Bildobjekt 4">
            <a:extLst>
              <a:ext uri="{FF2B5EF4-FFF2-40B4-BE49-F238E27FC236}">
                <a16:creationId xmlns:a16="http://schemas.microsoft.com/office/drawing/2014/main" id="{61985223-ECC7-44C8-8962-4B00F37BB703}"/>
              </a:ext>
            </a:extLst>
          </p:cNvPr>
          <p:cNvPicPr>
            <a:picLocks noChangeAspect="1"/>
          </p:cNvPicPr>
          <p:nvPr/>
        </p:nvPicPr>
        <p:blipFill>
          <a:blip r:embed="rId2"/>
          <a:stretch>
            <a:fillRect/>
          </a:stretch>
        </p:blipFill>
        <p:spPr>
          <a:xfrm>
            <a:off x="3779364" y="1400631"/>
            <a:ext cx="4732176" cy="3320203"/>
          </a:xfrm>
          <a:prstGeom prst="rect">
            <a:avLst/>
          </a:prstGeom>
        </p:spPr>
      </p:pic>
    </p:spTree>
    <p:extLst>
      <p:ext uri="{BB962C8B-B14F-4D97-AF65-F5344CB8AC3E}">
        <p14:creationId xmlns:p14="http://schemas.microsoft.com/office/powerpoint/2010/main" val="662761447"/>
      </p:ext>
    </p:extLst>
  </p:cSld>
  <p:clrMapOvr>
    <a:masterClrMapping/>
  </p:clrMapOvr>
</p:sld>
</file>

<file path=ppt/theme/theme1.xml><?xml version="1.0" encoding="utf-8"?>
<a:theme xmlns:a="http://schemas.openxmlformats.org/drawingml/2006/main" name="Title slide - horizontal">
  <a:themeElements>
    <a:clrScheme name="SNOMED 1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FF00FF"/>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31591</TotalTime>
  <Words>1849</Words>
  <Application>Microsoft Office PowerPoint</Application>
  <PresentationFormat>Bildspel på skärmen (16:9)</PresentationFormat>
  <Paragraphs>287</Paragraphs>
  <Slides>29</Slides>
  <Notes>2</Notes>
  <HiddenSlides>0</HiddenSlides>
  <MMClips>0</MMClips>
  <ScaleCrop>false</ScaleCrop>
  <HeadingPairs>
    <vt:vector size="6" baseType="variant">
      <vt:variant>
        <vt:lpstr>Använt teckensnitt</vt:lpstr>
      </vt:variant>
      <vt:variant>
        <vt:i4>5</vt:i4>
      </vt:variant>
      <vt:variant>
        <vt:lpstr>Tema</vt:lpstr>
      </vt:variant>
      <vt:variant>
        <vt:i4>2</vt:i4>
      </vt:variant>
      <vt:variant>
        <vt:lpstr>Bildrubriker</vt:lpstr>
      </vt:variant>
      <vt:variant>
        <vt:i4>29</vt:i4>
      </vt:variant>
    </vt:vector>
  </HeadingPairs>
  <TitlesOfParts>
    <vt:vector size="36" baseType="lpstr">
      <vt:lpstr>Arial</vt:lpstr>
      <vt:lpstr>Calibri</vt:lpstr>
      <vt:lpstr>Times New Roman</vt:lpstr>
      <vt:lpstr>Trebuchet MS</vt:lpstr>
      <vt:lpstr>Verdana</vt:lpstr>
      <vt:lpstr>Title slide - horizontal</vt:lpstr>
      <vt:lpstr>Text slide - plain</vt:lpstr>
      <vt:lpstr>PowerPoint-presentation</vt:lpstr>
      <vt:lpstr>Agenda</vt:lpstr>
      <vt:lpstr>Nursing Clinical Reference Group</vt:lpstr>
      <vt:lpstr>SNOMED International updates….</vt:lpstr>
      <vt:lpstr>Terminology Consultation….</vt:lpstr>
      <vt:lpstr>Pain Assessment value set…..</vt:lpstr>
      <vt:lpstr>Pain Assessment value set: Location</vt:lpstr>
      <vt:lpstr>391892008 |Goal directed therapy (regime/therapy)|</vt:lpstr>
      <vt:lpstr>391892008 |Goal directed therapy (regime/therapy)|</vt:lpstr>
      <vt:lpstr>Pain Assessment value set…..</vt:lpstr>
      <vt:lpstr>Pain Assessment value set: Location directional terms </vt:lpstr>
      <vt:lpstr>Pain Location: Anterior</vt:lpstr>
      <vt:lpstr>Pain Assessment value set: Location directional terms </vt:lpstr>
      <vt:lpstr>Pain Location: Ventral</vt:lpstr>
      <vt:lpstr>Pain Assessment value set: Location directional terms </vt:lpstr>
      <vt:lpstr>Pain Location: Posterior</vt:lpstr>
      <vt:lpstr>Pain Assessment value set: Location directional terms </vt:lpstr>
      <vt:lpstr>Pain Location: Dorsal</vt:lpstr>
      <vt:lpstr>Pain Assessment value set: Location directional terms </vt:lpstr>
      <vt:lpstr>Pain Location: Distal</vt:lpstr>
      <vt:lpstr>Pain Assessment value set: Location directional terms </vt:lpstr>
      <vt:lpstr>Pain Location: Proximal</vt:lpstr>
      <vt:lpstr>Pain Assessment value set: Location directional terms </vt:lpstr>
      <vt:lpstr>Pain Location: Upper</vt:lpstr>
      <vt:lpstr>Pain Assessment value set: Location directional terms </vt:lpstr>
      <vt:lpstr>Pain Location: Lower</vt:lpstr>
      <vt:lpstr>272425003 |General site descriptor (qualifier value)| </vt:lpstr>
      <vt:lpstr>April Open Discussion…..</vt:lpstr>
      <vt:lpstr>PowerPoint-presentation</vt:lpstr>
    </vt:vector>
  </TitlesOfParts>
  <Manager/>
  <Company>CoyleComp</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SNOWMED PPT template</dc:title>
  <dc:subject/>
  <dc:creator>KC</dc:creator>
  <cp:keywords/>
  <dc:description/>
  <cp:lastModifiedBy>Culp, Erica</cp:lastModifiedBy>
  <cp:revision>975</cp:revision>
  <cp:lastPrinted>2013-09-19T15:32:51Z</cp:lastPrinted>
  <dcterms:created xsi:type="dcterms:W3CDTF">2013-01-15T18:13:18Z</dcterms:created>
  <dcterms:modified xsi:type="dcterms:W3CDTF">2022-03-08T21:35:46Z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2021-11-07T20:14:42Z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2d299b90-e040-4a84-b78d-07883b5224e6</vt:lpwstr>
  </property>
  <property fmtid="{D5CDD505-2E9C-101B-9397-08002B2CF9AE}" pid="8" name="MSIP_Label_ea60d57e-af5b-4752-ac57-3e4f28ca11dc_ContentBits">
    <vt:lpwstr>0</vt:lpwstr>
  </property>
</Properties>
</file>