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27"/>
  </p:notesMasterIdLst>
  <p:sldIdLst>
    <p:sldId id="256" r:id="rId5"/>
    <p:sldId id="257" r:id="rId6"/>
    <p:sldId id="258" r:id="rId7"/>
    <p:sldId id="259" r:id="rId8"/>
    <p:sldId id="260" r:id="rId9"/>
    <p:sldId id="301" r:id="rId10"/>
    <p:sldId id="308" r:id="rId11"/>
    <p:sldId id="284" r:id="rId12"/>
    <p:sldId id="300" r:id="rId13"/>
    <p:sldId id="299" r:id="rId14"/>
    <p:sldId id="302" r:id="rId15"/>
    <p:sldId id="309" r:id="rId16"/>
    <p:sldId id="303" r:id="rId17"/>
    <p:sldId id="304" r:id="rId18"/>
    <p:sldId id="305" r:id="rId19"/>
    <p:sldId id="310" r:id="rId20"/>
    <p:sldId id="306" r:id="rId21"/>
    <p:sldId id="307" r:id="rId22"/>
    <p:sldId id="272" r:id="rId23"/>
    <p:sldId id="281" r:id="rId24"/>
    <p:sldId id="282" r:id="rId25"/>
    <p:sldId id="283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Open Sans" panose="020B0606030504020204" pitchFamily="34" charset="0"/>
      <p:regular r:id="rId32"/>
      <p:bold r:id="rId33"/>
      <p:italic r:id="rId34"/>
      <p:boldItalic r:id="rId35"/>
    </p:embeddedFont>
    <p:embeddedFont>
      <p:font typeface="Trebuchet MS" panose="020B0603020202020204" pitchFamily="3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A67992-30E5-4DB2-94AD-385FB09B5134}" v="1" dt="2021-11-04T16:55:19.547"/>
  </p1510:revLst>
</p1510:revInfo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50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96A67992-30E5-4DB2-94AD-385FB09B5134}"/>
    <pc:docChg chg="delSld modSld">
      <pc:chgData name="Julie" userId="01467a90-d4f5-454b-aa5f-891feffaa140" providerId="ADAL" clId="{96A67992-30E5-4DB2-94AD-385FB09B5134}" dt="2021-11-04T16:55:53.650" v="115" actId="1076"/>
      <pc:docMkLst>
        <pc:docMk/>
      </pc:docMkLst>
      <pc:sldChg chg="del">
        <pc:chgData name="Julie" userId="01467a90-d4f5-454b-aa5f-891feffaa140" providerId="ADAL" clId="{96A67992-30E5-4DB2-94AD-385FB09B5134}" dt="2021-11-04T16:55:03.957" v="0" actId="47"/>
        <pc:sldMkLst>
          <pc:docMk/>
          <pc:sldMk cId="0" sldId="273"/>
        </pc:sldMkLst>
      </pc:sldChg>
      <pc:sldChg chg="del">
        <pc:chgData name="Julie" userId="01467a90-d4f5-454b-aa5f-891feffaa140" providerId="ADAL" clId="{96A67992-30E5-4DB2-94AD-385FB09B5134}" dt="2021-11-04T16:55:05.980" v="1" actId="47"/>
        <pc:sldMkLst>
          <pc:docMk/>
          <pc:sldMk cId="0" sldId="274"/>
        </pc:sldMkLst>
      </pc:sldChg>
      <pc:sldChg chg="del">
        <pc:chgData name="Julie" userId="01467a90-d4f5-454b-aa5f-891feffaa140" providerId="ADAL" clId="{96A67992-30E5-4DB2-94AD-385FB09B5134}" dt="2021-11-04T16:55:07.257" v="2" actId="47"/>
        <pc:sldMkLst>
          <pc:docMk/>
          <pc:sldMk cId="0" sldId="275"/>
        </pc:sldMkLst>
      </pc:sldChg>
      <pc:sldChg chg="del">
        <pc:chgData name="Julie" userId="01467a90-d4f5-454b-aa5f-891feffaa140" providerId="ADAL" clId="{96A67992-30E5-4DB2-94AD-385FB09B5134}" dt="2021-11-04T16:55:08.143" v="3" actId="47"/>
        <pc:sldMkLst>
          <pc:docMk/>
          <pc:sldMk cId="0" sldId="276"/>
        </pc:sldMkLst>
      </pc:sldChg>
      <pc:sldChg chg="addSp modSp mod">
        <pc:chgData name="Julie" userId="01467a90-d4f5-454b-aa5f-891feffaa140" providerId="ADAL" clId="{96A67992-30E5-4DB2-94AD-385FB09B5134}" dt="2021-11-04T16:55:53.650" v="115" actId="1076"/>
        <pc:sldMkLst>
          <pc:docMk/>
          <pc:sldMk cId="0" sldId="281"/>
        </pc:sldMkLst>
        <pc:spChg chg="add mod">
          <ac:chgData name="Julie" userId="01467a90-d4f5-454b-aa5f-891feffaa140" providerId="ADAL" clId="{96A67992-30E5-4DB2-94AD-385FB09B5134}" dt="2021-11-04T16:55:53.650" v="115" actId="1076"/>
          <ac:spMkLst>
            <pc:docMk/>
            <pc:sldMk cId="0" sldId="281"/>
            <ac:spMk id="2" creationId="{34B68FF0-95A0-4EAE-B190-4FCD8BACC7BF}"/>
          </ac:spMkLst>
        </pc:spChg>
      </pc:sldChg>
      <pc:sldChg chg="del">
        <pc:chgData name="Julie" userId="01467a90-d4f5-454b-aa5f-891feffaa140" providerId="ADAL" clId="{96A67992-30E5-4DB2-94AD-385FB09B5134}" dt="2021-11-04T16:55:08.819" v="4" actId="47"/>
        <pc:sldMkLst>
          <pc:docMk/>
          <pc:sldMk cId="2029402154" sldId="286"/>
        </pc:sldMkLst>
      </pc:sldChg>
      <pc:sldChg chg="del">
        <pc:chgData name="Julie" userId="01467a90-d4f5-454b-aa5f-891feffaa140" providerId="ADAL" clId="{96A67992-30E5-4DB2-94AD-385FB09B5134}" dt="2021-11-04T16:55:09.579" v="5" actId="47"/>
        <pc:sldMkLst>
          <pc:docMk/>
          <pc:sldMk cId="25515784" sldId="287"/>
        </pc:sldMkLst>
      </pc:sldChg>
      <pc:sldChg chg="del">
        <pc:chgData name="Julie" userId="01467a90-d4f5-454b-aa5f-891feffaa140" providerId="ADAL" clId="{96A67992-30E5-4DB2-94AD-385FB09B5134}" dt="2021-11-04T16:55:10.418" v="6" actId="47"/>
        <pc:sldMkLst>
          <pc:docMk/>
          <pc:sldMk cId="1509750811" sldId="288"/>
        </pc:sldMkLst>
      </pc:sldChg>
      <pc:sldChg chg="del">
        <pc:chgData name="Julie" userId="01467a90-d4f5-454b-aa5f-891feffaa140" providerId="ADAL" clId="{96A67992-30E5-4DB2-94AD-385FB09B5134}" dt="2021-11-04T16:55:11.392" v="7" actId="47"/>
        <pc:sldMkLst>
          <pc:docMk/>
          <pc:sldMk cId="1577249558" sldId="289"/>
        </pc:sldMkLst>
      </pc:sldChg>
      <pc:sldChg chg="del">
        <pc:chgData name="Julie" userId="01467a90-d4f5-454b-aa5f-891feffaa140" providerId="ADAL" clId="{96A67992-30E5-4DB2-94AD-385FB09B5134}" dt="2021-11-04T16:55:12.371" v="8" actId="47"/>
        <pc:sldMkLst>
          <pc:docMk/>
          <pc:sldMk cId="3622826210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1772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69557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622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2516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91307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0892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11111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f60a2dcffe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f60a2dcffe_0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f60a2dcffe_0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f616c940dd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gf616c940dd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gf616c940dd_2_1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/>
              <a:t>What have you been doing and what have I been doing?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743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60a2dcf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f60a2dcffe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f60a2dcffe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3340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0713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f60a2dcf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f60a2dcffe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96" name="Google Shape;196;gf60a2dcffe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4978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9" name="Google Shape;79;p20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5064242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ho.int/medicines/areas/quality_safety/quality_assurance/Annex5TRS-970.pdf?ua=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31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4</a:t>
            </a:r>
            <a:r>
              <a:rPr lang="en" sz="1500" b="0" i="0" u="none" strike="noStrike" cap="none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 2021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9A632D-0AA4-4243-9693-AF8BABC81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88" y="3899788"/>
            <a:ext cx="5534797" cy="847843"/>
          </a:xfrm>
          <a:prstGeom prst="rect">
            <a:avLst/>
          </a:prstGeom>
        </p:spPr>
      </p:pic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13048000: Granules for suspension for injection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568139" y="819790"/>
            <a:ext cx="81785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only parenteral use of granules as opposed to powder….</a:t>
            </a:r>
          </a:p>
          <a:p>
            <a:endParaRPr lang="en-GB" dirty="0"/>
          </a:p>
          <a:p>
            <a:r>
              <a:rPr lang="en-GB" dirty="0"/>
              <a:t>Why?</a:t>
            </a:r>
          </a:p>
          <a:p>
            <a:r>
              <a:rPr lang="en-GB" dirty="0"/>
              <a:t>When does a powder become a granule?</a:t>
            </a:r>
          </a:p>
          <a:p>
            <a:r>
              <a:rPr lang="en-GB" dirty="0">
                <a:solidFill>
                  <a:srgbClr val="202122"/>
                </a:solidFill>
                <a:latin typeface="Arial" panose="020B0604020202020204" pitchFamily="34" charset="0"/>
              </a:rPr>
              <a:t>Powder: </a:t>
            </a:r>
            <a:r>
              <a:rPr lang="en-GB" b="0" i="0" dirty="0">
                <a:solidFill>
                  <a:srgbClr val="333333"/>
                </a:solidFill>
                <a:effectLst/>
                <a:latin typeface="Helvetica Neue"/>
              </a:rPr>
              <a:t>“dry substance composed of finely divided particles”</a:t>
            </a:r>
          </a:p>
          <a:p>
            <a:r>
              <a:rPr lang="en-GB" dirty="0"/>
              <a:t>Granule: “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small particles gathered into a larger, permanent aggregate in which the original particles can still be identified”</a:t>
            </a:r>
          </a:p>
          <a:p>
            <a:endParaRPr lang="en-GB" dirty="0">
              <a:solidFill>
                <a:srgbClr val="333333"/>
              </a:solidFill>
              <a:latin typeface="Helvetica Neue"/>
            </a:endParaRPr>
          </a:p>
          <a:p>
            <a:r>
              <a:rPr lang="en-GB" dirty="0">
                <a:solidFill>
                  <a:srgbClr val="333333"/>
                </a:solidFill>
                <a:latin typeface="Helvetica Neue"/>
              </a:rPr>
              <a:t>Research suggests that granules may be considered a subtype of powders (?)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E2E5E-CB20-48BD-AF64-3838A92D6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657" y="3236212"/>
            <a:ext cx="5229955" cy="9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87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13048000: Granules for suspension for injection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482746" y="1529568"/>
            <a:ext cx="817850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Chris:</a:t>
            </a:r>
            <a:br>
              <a:rPr lang="en-GB" dirty="0"/>
            </a:br>
            <a:r>
              <a:rPr lang="en-GB" dirty="0"/>
              <a:t>For </a:t>
            </a:r>
            <a:r>
              <a:rPr lang="en-GB" i="1" dirty="0"/>
              <a:t>human</a:t>
            </a:r>
            <a:r>
              <a:rPr lang="en-GB" dirty="0"/>
              <a:t> use, all parenteral powders are just “powders”; </a:t>
            </a:r>
          </a:p>
          <a:p>
            <a:r>
              <a:rPr lang="en-GB" sz="1100" dirty="0"/>
              <a:t>for some reason the veterinary authorities like to differentiate lyophilised powders</a:t>
            </a:r>
          </a:p>
          <a:p>
            <a:endParaRPr lang="en-GB" sz="1100" dirty="0"/>
          </a:p>
          <a:p>
            <a:r>
              <a:rPr lang="en-GB" sz="1100" dirty="0"/>
              <a:t>Not clear if there are any products using this dose form, nor whether there is any practical difference between a “powder for suspension for injection” and this concept</a:t>
            </a:r>
          </a:p>
          <a:p>
            <a:endParaRPr lang="en-GB" sz="1100" dirty="0"/>
          </a:p>
          <a:p>
            <a:r>
              <a:rPr lang="en-GB" sz="1100" dirty="0"/>
              <a:t>If we need to map, we probably could map to the powder for suspension for injection concept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184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Oromucosal and </a:t>
            </a:r>
            <a:r>
              <a:rPr lang="en-GB" sz="2600" b="1" dirty="0" err="1">
                <a:solidFill>
                  <a:schemeClr val="dk2"/>
                </a:solidFill>
              </a:rPr>
              <a:t>Orodispersible</a:t>
            </a:r>
            <a:endParaRPr lang="en-GB" sz="2600" b="1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628650" y="1135796"/>
            <a:ext cx="817850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10236100: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Orodispersible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film</a:t>
            </a: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preparation consisting of a single- or multilayer sheet of suitable material(s) intended to be placed in the mouth where it disperses rapidly before </a:t>
            </a:r>
            <a:r>
              <a:rPr lang="en-GB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being swallowed</a:t>
            </a:r>
            <a:endParaRPr lang="en-GB" i="1" dirty="0">
              <a:solidFill>
                <a:srgbClr val="FF0000"/>
              </a:solidFill>
              <a:latin typeface="Open Sans" panose="020B0606030504020204" pitchFamily="34" charset="0"/>
            </a:endParaRP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Film;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Orodispersion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Oral</a:t>
            </a:r>
          </a:p>
          <a:p>
            <a:endParaRPr lang="en-GB" b="0" i="0" dirty="0">
              <a:solidFill>
                <a:srgbClr val="545454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10223000: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Orodispersible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tablet</a:t>
            </a: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single-dose preparation consisting of an uncoated tablet intended to be placed in the mouth where it disperses rapidly in saliva before being swallowed</a:t>
            </a:r>
            <a:endParaRPr lang="en-GB" i="1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Tablet;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Orodispersion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Oral</a:t>
            </a: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Orodispersion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Administration of a pharmaceutical product by placing it in the mouth and allowing it to dissipate; the product is usually then swallowed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[S-CT =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orodisperse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877859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b="1" dirty="0">
                <a:solidFill>
                  <a:schemeClr val="dk2"/>
                </a:solidFill>
              </a:rPr>
              <a:t>Oromucosal</a:t>
            </a:r>
            <a:r>
              <a:rPr lang="en-GB" sz="2600" dirty="0">
                <a:solidFill>
                  <a:schemeClr val="dk2"/>
                </a:solidFill>
              </a:rPr>
              <a:t> and </a:t>
            </a:r>
            <a:r>
              <a:rPr lang="en-GB" sz="2600" dirty="0" err="1">
                <a:solidFill>
                  <a:schemeClr val="dk2"/>
                </a:solidFill>
              </a:rPr>
              <a:t>Orodispersible</a:t>
            </a:r>
            <a:endParaRPr lang="en-GB"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628650" y="1135796"/>
            <a:ext cx="81785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13149000: Oromucosal film </a:t>
            </a:r>
            <a:r>
              <a:rPr lang="en-GB" b="0" i="0" dirty="0">
                <a:solidFill>
                  <a:schemeClr val="bg2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(possibly no products yet marketed)</a:t>
            </a: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preparation consisting of a single- or multilayer sheet of suitable material(s) intended for oromucosal use. It is applied to the oral cavity or onto specific parts of the oral cavity, </a:t>
            </a:r>
            <a:r>
              <a:rPr lang="en-GB" b="0" i="1" u="sng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usually</a:t>
            </a:r>
            <a:r>
              <a:rPr lang="en-GB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 to obtain a systemic effect</a:t>
            </a:r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. Where a preparation is intended for use only at a single specific part of the oral cavity, the appropriate specific term (e.g. Buccal film, Sublingual film) is used instead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Film;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Application;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Oromucosal</a:t>
            </a:r>
          </a:p>
          <a:p>
            <a:endParaRPr lang="en-GB" b="0" i="0" dirty="0">
              <a:solidFill>
                <a:srgbClr val="545454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10317000: Oromucosal capsule</a:t>
            </a: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single-dose preparation contained in a soft shell to be chewed or sucked to obtain a local effect in the oral cavity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Capsule;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Sucking/Chewing;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Oromucosal</a:t>
            </a: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5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b="1" dirty="0" err="1">
                <a:solidFill>
                  <a:schemeClr val="dk2"/>
                </a:solidFill>
              </a:rPr>
              <a:t>Lyophilisate</a:t>
            </a:r>
            <a:endParaRPr lang="en-GB"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628650" y="1135796"/>
            <a:ext cx="81785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10224000: Oral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lyophilisate</a:t>
            </a:r>
            <a:endParaRPr lang="en-GB" b="0" i="0" dirty="0">
              <a:solidFill>
                <a:srgbClr val="545454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single-dose preparation made by freeze-drying of a liquid or semi-solid preparation. This fast-releasing preparation is intended to be placed in the mouth where its contents are released in saliva and swallowed or, alternatively, to be dissolved in water before oral administration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Lyophilisate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Swallowing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Oral</a:t>
            </a:r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endParaRPr lang="en-GB" b="0" i="0" dirty="0">
              <a:solidFill>
                <a:srgbClr val="545454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13127000 : Sublingual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lyophilisate</a:t>
            </a:r>
            <a:endParaRPr lang="en-GB" b="0" i="0" dirty="0">
              <a:solidFill>
                <a:srgbClr val="545454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b="0" i="1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Solid single-dose preparation made by freeze-drying of a liquid or semi-solid preparation, intended for sublingual use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BDF = </a:t>
            </a:r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Lyophilisate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AdmMethod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Administration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; </a:t>
            </a:r>
            <a:r>
              <a:rPr lang="en-GB" dirty="0" err="1">
                <a:solidFill>
                  <a:srgbClr val="545454"/>
                </a:solidFill>
                <a:latin typeface="Open Sans" panose="020B0606030504020204" pitchFamily="34" charset="0"/>
              </a:rPr>
              <a:t>IntSite</a:t>
            </a:r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 =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Oromucosal</a:t>
            </a:r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428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Comments from Chris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482746" y="1039880"/>
            <a:ext cx="81785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Orodispersible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dose forms should disperse in the mouth but the majority of the product should be swallowed – therefore the “intended site” is oral</a:t>
            </a: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Oromucosal dose forms should either be for direct oromucosal use or for oromucosal absorption therefore the “intended site” is oromucosal (or a sub-concept like sublingual)</a:t>
            </a: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  <a:p>
            <a:endParaRPr lang="en-GB" dirty="0">
              <a:solidFill>
                <a:srgbClr val="545454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523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8EE2A2-796F-4E5A-9186-495357754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73" y="0"/>
            <a:ext cx="4616114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72144B-B47A-4954-8AD0-72B18488DA88}"/>
              </a:ext>
            </a:extLst>
          </p:cNvPr>
          <p:cNvSpPr txBox="1"/>
          <p:nvPr/>
        </p:nvSpPr>
        <p:spPr>
          <a:xfrm>
            <a:off x="5876365" y="941294"/>
            <a:ext cx="2884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Bioequivalence Study of Two </a:t>
            </a:r>
            <a:r>
              <a:rPr lang="en-GB" sz="1100" dirty="0" err="1"/>
              <a:t>Orodispersible</a:t>
            </a:r>
            <a:r>
              <a:rPr lang="en-GB" sz="1100" dirty="0"/>
              <a:t> Rizatriptan Formulations of 10 mg in Healthy Volunteers</a:t>
            </a:r>
            <a:br>
              <a:rPr lang="en-GB" sz="1100" dirty="0"/>
            </a:br>
            <a:r>
              <a:rPr lang="en-GB" sz="1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Sci Pharm.</a:t>
            </a:r>
            <a:r>
              <a:rPr lang="en-GB" sz="1100" dirty="0"/>
              <a:t> 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2016; 84(3): 514–522.</a:t>
            </a:r>
            <a:endParaRPr lang="en-GB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DEE63A-6B19-42F7-8CA4-E9B9AD437876}"/>
              </a:ext>
            </a:extLst>
          </p:cNvPr>
          <p:cNvSpPr txBox="1"/>
          <p:nvPr/>
        </p:nvSpPr>
        <p:spPr>
          <a:xfrm>
            <a:off x="5983942" y="2043953"/>
            <a:ext cx="24608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linkClick r:id="rId4"/>
              </a:rPr>
              <a:t>https://www.who.int/medicines/areas/quality_safety/quality_assurance/Annex5TRS-970.pdf?ua=1</a:t>
            </a:r>
            <a:endParaRPr lang="en-GB" sz="1100" dirty="0"/>
          </a:p>
          <a:p>
            <a:r>
              <a:rPr lang="en-GB" sz="1100" dirty="0"/>
              <a:t>“</a:t>
            </a:r>
            <a:r>
              <a:rPr lang="en-GB" sz="1100" dirty="0" err="1"/>
              <a:t>Orodispersible</a:t>
            </a:r>
            <a:r>
              <a:rPr lang="en-GB" sz="1100" dirty="0"/>
              <a:t> dose forms”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Tablets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/>
              <a:t>Lyophilisates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Films/wafers</a:t>
            </a:r>
          </a:p>
          <a:p>
            <a:r>
              <a:rPr lang="en-GB" sz="1100" dirty="0"/>
              <a:t>“</a:t>
            </a:r>
            <a:r>
              <a:rPr lang="en-GB" sz="1050" dirty="0" err="1"/>
              <a:t>Orodispersible</a:t>
            </a:r>
            <a:r>
              <a:rPr lang="en-GB" sz="1050" dirty="0"/>
              <a:t> dosage forms are intended for systemic effect after being swallowed but absorption may also take place in the mouth and pharynx. Taste masking may be necessary using water-soluble sweeteners and flavouring”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161348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sz="2600" dirty="0">
                <a:solidFill>
                  <a:schemeClr val="dk2"/>
                </a:solidFill>
              </a:rPr>
              <a:t>We also have some  </a:t>
            </a:r>
            <a:r>
              <a:rPr lang="en-GB" sz="2600" dirty="0" err="1">
                <a:solidFill>
                  <a:schemeClr val="dk2"/>
                </a:solidFill>
              </a:rPr>
              <a:t>administration“mismatches</a:t>
            </a:r>
            <a:r>
              <a:rPr lang="en-GB" sz="2600" dirty="0">
                <a:solidFill>
                  <a:schemeClr val="dk2"/>
                </a:solidFill>
              </a:rPr>
              <a:t>”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628650" y="1135796"/>
            <a:ext cx="81785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10108000: Oral gel mapped to </a:t>
            </a:r>
            <a:r>
              <a:rPr lang="en-GB" dirty="0">
                <a:latin typeface="docs-Calibri"/>
              </a:rPr>
              <a:t>385038000: Conventional release oral gel</a:t>
            </a:r>
          </a:p>
          <a:p>
            <a:r>
              <a:rPr lang="en-GB" dirty="0">
                <a:latin typeface="docs-Calibri"/>
              </a:rPr>
              <a:t>EDQM </a:t>
            </a:r>
            <a:r>
              <a:rPr lang="en-GB" dirty="0" err="1">
                <a:latin typeface="docs-Calibri"/>
              </a:rPr>
              <a:t>AdmMethod</a:t>
            </a:r>
            <a:r>
              <a:rPr lang="en-GB" dirty="0">
                <a:latin typeface="docs-Calibri"/>
              </a:rPr>
              <a:t> = Swallow</a:t>
            </a:r>
          </a:p>
          <a:p>
            <a:r>
              <a:rPr lang="en-GB" dirty="0">
                <a:latin typeface="docs-Calibri"/>
              </a:rPr>
              <a:t>S-CT </a:t>
            </a:r>
            <a:r>
              <a:rPr lang="en-GB" dirty="0" err="1">
                <a:latin typeface="docs-Calibri"/>
              </a:rPr>
              <a:t>AdmMethod</a:t>
            </a:r>
            <a:r>
              <a:rPr lang="en-GB" dirty="0">
                <a:latin typeface="docs-Calibri"/>
              </a:rPr>
              <a:t> = Apply</a:t>
            </a:r>
          </a:p>
          <a:p>
            <a:r>
              <a:rPr lang="en-GB" dirty="0">
                <a:latin typeface="docs-Calibri"/>
              </a:rPr>
              <a:t>Daktarin – is it really an oral gel?  Indication: Oral treatment of </a:t>
            </a:r>
            <a:r>
              <a:rPr lang="en-GB" dirty="0" err="1">
                <a:latin typeface="docs-Calibri"/>
              </a:rPr>
              <a:t>candidosis</a:t>
            </a:r>
            <a:r>
              <a:rPr lang="en-GB" dirty="0">
                <a:latin typeface="docs-Calibri"/>
              </a:rPr>
              <a:t> of the oropharynx</a:t>
            </a:r>
          </a:p>
          <a:p>
            <a:r>
              <a:rPr lang="en-GB" i="1" dirty="0">
                <a:latin typeface="docs-Calibri"/>
              </a:rPr>
              <a:t>This product may well “update” to being an oromucosal gel in the future</a:t>
            </a:r>
          </a:p>
          <a:p>
            <a:r>
              <a:rPr lang="en-GB" i="1" dirty="0">
                <a:latin typeface="docs-Calibri"/>
              </a:rPr>
              <a:t>An “oral gel” would be something similar to the energy gels used in sports etc – a gel that is swallowed</a:t>
            </a:r>
          </a:p>
          <a:p>
            <a:endParaRPr lang="en-GB" dirty="0">
              <a:latin typeface="docs-Calibri"/>
            </a:endParaRPr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10109000: </a:t>
            </a:r>
            <a:r>
              <a:rPr lang="en-GB" dirty="0">
                <a:latin typeface="docs-Calibri"/>
              </a:rPr>
              <a:t>Oral paste 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mapped to 385039008: </a:t>
            </a:r>
            <a:r>
              <a:rPr lang="en-GB" dirty="0">
                <a:latin typeface="docs-Calibri"/>
              </a:rPr>
              <a:t>Conventional release oral paste</a:t>
            </a:r>
          </a:p>
          <a:p>
            <a:r>
              <a:rPr lang="en-GB" dirty="0">
                <a:latin typeface="docs-Calibri"/>
              </a:rPr>
              <a:t>EDQM </a:t>
            </a:r>
            <a:r>
              <a:rPr lang="en-GB" dirty="0" err="1">
                <a:latin typeface="docs-Calibri"/>
              </a:rPr>
              <a:t>AdmMethod</a:t>
            </a:r>
            <a:r>
              <a:rPr lang="en-GB" dirty="0">
                <a:latin typeface="docs-Calibri"/>
              </a:rPr>
              <a:t> = Swallow</a:t>
            </a:r>
          </a:p>
          <a:p>
            <a:r>
              <a:rPr lang="en-GB" dirty="0">
                <a:latin typeface="docs-Calibri"/>
              </a:rPr>
              <a:t>S-CT </a:t>
            </a:r>
            <a:r>
              <a:rPr lang="en-GB" dirty="0" err="1">
                <a:latin typeface="docs-Calibri"/>
              </a:rPr>
              <a:t>AdmMethod</a:t>
            </a:r>
            <a:r>
              <a:rPr lang="en-GB" dirty="0">
                <a:latin typeface="docs-Calibri"/>
              </a:rPr>
              <a:t> = Apply</a:t>
            </a:r>
          </a:p>
          <a:p>
            <a:endParaRPr lang="en-GB" dirty="0">
              <a:latin typeface="docs-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3532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Relating “solution” and “spray, solution”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213" name="Google Shape;213;p38"/>
          <p:cNvSpPr txBox="1"/>
          <p:nvPr/>
        </p:nvSpPr>
        <p:spPr>
          <a:xfrm>
            <a:off x="591900" y="1268050"/>
            <a:ext cx="79602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Similar challenge to “solution” and “drops, solution” (same for suspension and emulsion too)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Both “drops” and “spray” can be basic dose forms (!) if the solution/emulsion/suspension is not specified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675" y="3171550"/>
            <a:ext cx="615315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7275" y="2488150"/>
            <a:ext cx="615315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E8A8C2-D78D-4367-A4B6-D615591CA60A}"/>
              </a:ext>
            </a:extLst>
          </p:cNvPr>
          <p:cNvSpPr txBox="1"/>
          <p:nvPr/>
        </p:nvSpPr>
        <p:spPr>
          <a:xfrm>
            <a:off x="397288" y="3868615"/>
            <a:ext cx="8154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did not discuss this section, but Chris confirmed that these two basic dose forms are “legacy” from the times when the solution/suspension/emulsion information was not provided</a:t>
            </a:r>
          </a:p>
          <a:p>
            <a:endParaRPr lang="en-GB" dirty="0"/>
          </a:p>
          <a:p>
            <a:r>
              <a:rPr lang="en-GB" dirty="0"/>
              <a:t>We will come back to this, as it may have some effect on how some things classify in SNOMED CT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 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85;p47">
            <a:extLst>
              <a:ext uri="{FF2B5EF4-FFF2-40B4-BE49-F238E27FC236}">
                <a16:creationId xmlns:a16="http://schemas.microsoft.com/office/drawing/2014/main" id="{C54BF010-80E9-46DA-8FBF-AA96F9005BC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0558" y="-178175"/>
            <a:ext cx="5358653" cy="36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51137"/>
            <a:ext cx="2709582" cy="160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85;p47">
            <a:extLst>
              <a:ext uri="{FF2B5EF4-FFF2-40B4-BE49-F238E27FC236}">
                <a16:creationId xmlns:a16="http://schemas.microsoft.com/office/drawing/2014/main" id="{CBD78AE4-E414-4AA5-B882-D271436E248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489513"/>
            <a:ext cx="2709582" cy="160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85;p47">
            <a:extLst>
              <a:ext uri="{FF2B5EF4-FFF2-40B4-BE49-F238E27FC236}">
                <a16:creationId xmlns:a16="http://schemas.microsoft.com/office/drawing/2014/main" id="{7F3337BA-1228-46FF-9B9B-17BAF77BDE1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4420" y="3489512"/>
            <a:ext cx="2709582" cy="160285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B68FF0-95A0-4EAE-B190-4FCD8BACC7BF}"/>
              </a:ext>
            </a:extLst>
          </p:cNvPr>
          <p:cNvSpPr txBox="1"/>
          <p:nvPr/>
        </p:nvSpPr>
        <p:spPr>
          <a:xfrm>
            <a:off x="2859948" y="3389035"/>
            <a:ext cx="3574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Team support:</a:t>
            </a:r>
          </a:p>
          <a:p>
            <a:r>
              <a:rPr lang="en-GB" dirty="0"/>
              <a:t>Julie will reach out separately to Olivier and Martha to share a few more concepts to map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60961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18</a:t>
            </a:r>
            <a:r>
              <a:rPr lang="en" sz="1800" b="1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10:00 UTC</a:t>
            </a:r>
            <a:endParaRPr sz="1400" b="1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21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Activity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Our documentation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28650" y="1186770"/>
            <a:ext cx="7960200" cy="2769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Where are we now?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591900" y="1643836"/>
            <a:ext cx="7960200" cy="212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83 EDQM dose forms not yet evaluated (out of nearly 400)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Tara – a small handful (about 5)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Martha – &lt;40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Catherine/Elisabeth - &lt;40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Can we help each other out….(I think Olivier may have already offered….)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What is it looking like?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C8A3AF-CCAD-4B13-A8CA-380BD1581975}"/>
              </a:ext>
            </a:extLst>
          </p:cNvPr>
          <p:cNvSpPr txBox="1"/>
          <p:nvPr/>
        </p:nvSpPr>
        <p:spPr>
          <a:xfrm>
            <a:off x="611841" y="931867"/>
            <a:ext cx="78093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179 1..1 matches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Of which 109 also matched on the attributes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Which means 70 did not! –  </a:t>
            </a:r>
            <a:br>
              <a:rPr lang="en-GB" dirty="0"/>
            </a:br>
            <a:r>
              <a:rPr lang="en-GB" dirty="0"/>
              <a:t>Many of these were the Transdermal/Cutaneous intended site, but also mismatches on oromucosal etc.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245B6-0E5F-4457-952E-D7791FA43261}"/>
              </a:ext>
            </a:extLst>
          </p:cNvPr>
          <p:cNvSpPr txBox="1"/>
          <p:nvPr/>
        </p:nvSpPr>
        <p:spPr>
          <a:xfrm>
            <a:off x="607445" y="2075803"/>
            <a:ext cx="82161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GB" dirty="0"/>
              <a:t>Chris: Historically – “to be applied to the skin” so “Transdermal/Cutaneous” is a grouping concept that reflects that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dirty="0"/>
              <a:t>A split has been recommended by an </a:t>
            </a:r>
            <a:r>
              <a:rPr lang="en-GB" dirty="0" err="1"/>
              <a:t>ontologic</a:t>
            </a:r>
            <a:r>
              <a:rPr lang="en-GB" dirty="0"/>
              <a:t> investigation (</a:t>
            </a:r>
            <a:r>
              <a:rPr lang="en-GB" dirty="0" err="1"/>
              <a:t>RvdS</a:t>
            </a:r>
            <a:endParaRPr lang="en-GB" dirty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dirty="0"/>
              <a:t>Any change has to be proposed to (and accepted by) the Standard Terms Working Party before any change could be made; NB it is the term and the definition that has (until now) been most important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From us as SNOMED DEUSG mappers/users/implementers, we support the splitting of the Transdermal/Cutaneous intended site as this supports/facilitates the connection between the regulatory and the clinical, which patient care MPD all have to do</a:t>
            </a:r>
          </a:p>
          <a:p>
            <a:pPr lvl="1"/>
            <a:r>
              <a:rPr lang="en-GB" dirty="0"/>
              <a:t>We would also support a revision of the oromucosal intended sites….we will share our discussions on this with Chris on a future call</a:t>
            </a:r>
          </a:p>
        </p:txBody>
      </p:sp>
    </p:spTree>
    <p:extLst>
      <p:ext uri="{BB962C8B-B14F-4D97-AF65-F5344CB8AC3E}">
        <p14:creationId xmlns:p14="http://schemas.microsoft.com/office/powerpoint/2010/main" val="132615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What is it looking like?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245B6-0E5F-4457-952E-D7791FA43261}"/>
              </a:ext>
            </a:extLst>
          </p:cNvPr>
          <p:cNvSpPr txBox="1"/>
          <p:nvPr/>
        </p:nvSpPr>
        <p:spPr>
          <a:xfrm>
            <a:off x="732866" y="1327281"/>
            <a:ext cx="8216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105 1..0 no matches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Lots of X for Y for Z (e.g. “Dispersion for concentrate for dispersion for infusion”</a:t>
            </a:r>
            <a:br>
              <a:rPr lang="en-GB" dirty="0"/>
            </a:br>
            <a:r>
              <a:rPr lang="en-GB" dirty="0"/>
              <a:t>Many have “</a:t>
            </a:r>
            <a:r>
              <a:rPr lang="en-GB" i="1" dirty="0"/>
              <a:t>dispersion</a:t>
            </a:r>
            <a:r>
              <a:rPr lang="en-GB" dirty="0"/>
              <a:t>” in them…..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would probably be helpful if we reprised our “Dispersion” discussion of early October with Chris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18F521-FAAB-4BEE-8CD8-5826F06C3220}"/>
              </a:ext>
            </a:extLst>
          </p:cNvPr>
          <p:cNvSpPr txBox="1"/>
          <p:nvPr/>
        </p:nvSpPr>
        <p:spPr>
          <a:xfrm>
            <a:off x="869639" y="3197203"/>
            <a:ext cx="74366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must remember that changes to the attributes do not affect the change to the EDQM concept itself, and therefore that SmPC are unlikely to change their dose form information much</a:t>
            </a:r>
          </a:p>
          <a:p>
            <a:r>
              <a:rPr lang="en-GB" dirty="0"/>
              <a:t>BUT as experience becomes greater with using the PDFs etc, we can hope for generally “better data” over time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51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Multiple site dose forms: follow up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721063" y="1411941"/>
            <a:ext cx="5741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François….?</a:t>
            </a:r>
          </a:p>
          <a:p>
            <a:endParaRPr lang="en-GB" dirty="0"/>
          </a:p>
          <a:p>
            <a:r>
              <a:rPr lang="en-GB" dirty="0"/>
              <a:t>The CRS requests are in and will be going through the process</a:t>
            </a:r>
          </a:p>
        </p:txBody>
      </p:sp>
    </p:spTree>
    <p:extLst>
      <p:ext uri="{BB962C8B-B14F-4D97-AF65-F5344CB8AC3E}">
        <p14:creationId xmlns:p14="http://schemas.microsoft.com/office/powerpoint/2010/main" val="3015495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6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600" dirty="0">
                <a:solidFill>
                  <a:schemeClr val="dk2"/>
                </a:solidFill>
              </a:rPr>
              <a:t>Update to main DEUSG</a:t>
            </a:r>
            <a:endParaRPr sz="2600" dirty="0">
              <a:solidFill>
                <a:schemeClr val="dk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39490-A725-4715-B220-9F43AB8E1A79}"/>
              </a:ext>
            </a:extLst>
          </p:cNvPr>
          <p:cNvSpPr txBox="1"/>
          <p:nvPr/>
        </p:nvSpPr>
        <p:spPr>
          <a:xfrm>
            <a:off x="457200" y="1411941"/>
            <a:ext cx="794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Scheduled for 28</a:t>
            </a:r>
            <a:r>
              <a:rPr lang="en-GB" baseline="30000" dirty="0"/>
              <a:t>th</a:t>
            </a:r>
            <a:r>
              <a:rPr lang="en-GB" dirty="0"/>
              <a:t> November (I think) – we have another meeting before then (on the 18</a:t>
            </a:r>
            <a:r>
              <a:rPr lang="en-GB" baseline="30000" dirty="0"/>
              <a:t>th</a:t>
            </a:r>
            <a:r>
              <a:rPr lang="en-GB" dirty="0"/>
              <a:t> November)</a:t>
            </a:r>
          </a:p>
        </p:txBody>
      </p:sp>
    </p:spTree>
    <p:extLst>
      <p:ext uri="{BB962C8B-B14F-4D97-AF65-F5344CB8AC3E}">
        <p14:creationId xmlns:p14="http://schemas.microsoft.com/office/powerpoint/2010/main" val="969794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0" ma:contentTypeDescription="Create a new document." ma:contentTypeScope="" ma:versionID="458191b9233e6cbb841d22d0cd9a845f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736fce75dca8f2d9e2a9ede8667f7514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614FF4-9DE1-4702-A0E5-21CAE53B4CB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808A49-A048-4DF8-B1DF-0566D9DD65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1486</Words>
  <Application>Microsoft Office PowerPoint</Application>
  <PresentationFormat>On-screen Show (16:9)</PresentationFormat>
  <Paragraphs>156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Trebuchet MS</vt:lpstr>
      <vt:lpstr>Calibri</vt:lpstr>
      <vt:lpstr>Wingdings</vt:lpstr>
      <vt:lpstr>docs-Calibri</vt:lpstr>
      <vt:lpstr>Open Sans</vt:lpstr>
      <vt:lpstr>Arial</vt:lpstr>
      <vt:lpstr>Helvetica Neue</vt:lpstr>
      <vt:lpstr>Arial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Where are we now?</vt:lpstr>
      <vt:lpstr>What is it looking like?</vt:lpstr>
      <vt:lpstr>What is it looking like?</vt:lpstr>
      <vt:lpstr>Multiple site dose forms: follow up</vt:lpstr>
      <vt:lpstr>Update to main DEUSG</vt:lpstr>
      <vt:lpstr>PowerPoint Presentation</vt:lpstr>
      <vt:lpstr>13048000: Granules for suspension for injection</vt:lpstr>
      <vt:lpstr>13048000: Granules for suspension for injection</vt:lpstr>
      <vt:lpstr>Oromucosal and Orodispersible</vt:lpstr>
      <vt:lpstr>Oromucosal and Orodispersible</vt:lpstr>
      <vt:lpstr>Lyophilisate</vt:lpstr>
      <vt:lpstr>Comments from Chris</vt:lpstr>
      <vt:lpstr>PowerPoint Presentation</vt:lpstr>
      <vt:lpstr>We also have some  administration“mismatches” </vt:lpstr>
      <vt:lpstr>Relating “solution” and “spray, solution”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</cp:lastModifiedBy>
  <cp:revision>5</cp:revision>
  <dcterms:modified xsi:type="dcterms:W3CDTF">2021-11-04T16:56:01Z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