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1F3"/>
          </a:solidFill>
        </a:fill>
      </a:tcStyle>
    </a:wholeTbl>
    <a:band2H>
      <a:tcTxStyle b="def" i="def"/>
      <a:tcStyle>
        <a:tcBdr/>
        <a:fill>
          <a:solidFill>
            <a:srgbClr val="E6F1F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E2E2"/>
          </a:solidFill>
        </a:fill>
      </a:tcStyle>
    </a:wholeTbl>
    <a:band2H>
      <a:tcTxStyle b="def" i="def"/>
      <a:tcStyle>
        <a:tcBdr/>
        <a:fill>
          <a:solidFill>
            <a:srgbClr val="F0F1F1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ED0"/>
          </a:solidFill>
        </a:fill>
      </a:tcStyle>
    </a:wholeTbl>
    <a:band2H>
      <a:tcTxStyle b="def" i="def"/>
      <a:tcStyle>
        <a:tcBdr/>
        <a:fill>
          <a:solidFill>
            <a:srgbClr val="E8E8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7E8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firstCol>
    <a:la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3" name="Shape 11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type="pic" sz="quarter" idx="21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7" name="Google Shape;28;p5"/>
          <p:cNvSpPr/>
          <p:nvPr>
            <p:ph type="pic" sz="half" idx="21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8" name="Body Level One…"/>
          <p:cNvSpPr txBox="1"/>
          <p:nvPr>
            <p:ph type="body" sz="quarter" idx="1"/>
          </p:nvPr>
        </p:nvSpPr>
        <p:spPr>
          <a:xfrm rot="16200000">
            <a:off x="-83414" y="2687348"/>
            <a:ext cx="3117851" cy="845128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1pPr>
            <a:lvl2pPr marL="228600" indent="4572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2pPr>
            <a:lvl3pPr marL="228600" indent="9144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3pPr>
            <a:lvl4pPr marL="228600" indent="1371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4pPr>
            <a:lvl5pPr marL="228600" indent="18288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Google Shape;37;p7"/>
          <p:cNvSpPr/>
          <p:nvPr>
            <p:ph type="pic" sz="half" idx="21"/>
          </p:nvPr>
        </p:nvSpPr>
        <p:spPr>
          <a:xfrm>
            <a:off x="2148031" y="1550987"/>
            <a:ext cx="6026151" cy="311785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8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0" name="Body Level One…"/>
          <p:cNvSpPr txBox="1"/>
          <p:nvPr>
            <p:ph type="body" sz="half" idx="1"/>
          </p:nvPr>
        </p:nvSpPr>
        <p:spPr>
          <a:xfrm>
            <a:off x="463548" y="1545093"/>
            <a:ext cx="4745761" cy="3077707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Google Shape;42;p8"/>
          <p:cNvSpPr/>
          <p:nvPr>
            <p:ph type="pic" sz="half" idx="21"/>
          </p:nvPr>
        </p:nvSpPr>
        <p:spPr>
          <a:xfrm>
            <a:off x="5333998" y="1545092"/>
            <a:ext cx="3352801" cy="3077707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463548" y="1406987"/>
            <a:ext cx="3886779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Google Shape;47;p9"/>
          <p:cNvSpPr txBox="1"/>
          <p:nvPr>
            <p:ph type="body" sz="half" idx="21"/>
          </p:nvPr>
        </p:nvSpPr>
        <p:spPr>
          <a:xfrm>
            <a:off x="4488872" y="1420837"/>
            <a:ext cx="4170227" cy="3215814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/>
          <a:p>
            <a: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2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463548" y="3532907"/>
            <a:ext cx="8223251" cy="108989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Google Shape;52;p10"/>
          <p:cNvSpPr/>
          <p:nvPr>
            <p:ph type="pic" sz="quarter" idx="21"/>
          </p:nvPr>
        </p:nvSpPr>
        <p:spPr>
          <a:xfrm>
            <a:off x="803275" y="1579562"/>
            <a:ext cx="3352800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96" name="Google Shape;53;p10"/>
          <p:cNvSpPr/>
          <p:nvPr>
            <p:ph type="pic" sz="quarter" idx="22"/>
          </p:nvPr>
        </p:nvSpPr>
        <p:spPr>
          <a:xfrm>
            <a:off x="4918076" y="1565702"/>
            <a:ext cx="3352801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5" name="Google Shape;55;p11"/>
          <p:cNvSpPr/>
          <p:nvPr>
            <p:ph type="pic" sz="quarter" idx="21"/>
          </p:nvPr>
        </p:nvSpPr>
        <p:spPr>
          <a:xfrm>
            <a:off x="6826250" y="1098550"/>
            <a:ext cx="2317800" cy="404490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1"/>
          <p:cNvSpPr/>
          <p:nvPr/>
        </p:nvSpPr>
        <p:spPr>
          <a:xfrm>
            <a:off x="0" y="1108777"/>
            <a:ext cx="9144000" cy="4034723"/>
          </a:xfrm>
          <a:prstGeom prst="rect">
            <a:avLst/>
          </a:prstGeom>
          <a:solidFill>
            <a:schemeClr val="accent1"/>
          </a:solidFill>
          <a:ln>
            <a:solidFill>
              <a:srgbClr val="00A7DF"/>
            </a:solidFill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sp>
        <p:nvSpPr>
          <p:cNvPr id="3" name="Google Shape;11;p1"/>
          <p:cNvSpPr/>
          <p:nvPr/>
        </p:nvSpPr>
        <p:spPr>
          <a:xfrm>
            <a:off x="0" y="-1"/>
            <a:ext cx="9144000" cy="10898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grpSp>
        <p:nvGrpSpPr>
          <p:cNvPr id="6" name="Google Shape;12;p1"/>
          <p:cNvGrpSpPr/>
          <p:nvPr/>
        </p:nvGrpSpPr>
        <p:grpSpPr>
          <a:xfrm>
            <a:off x="6832062" y="178897"/>
            <a:ext cx="1828802" cy="812169"/>
            <a:chOff x="0" y="0"/>
            <a:chExt cx="1828800" cy="812168"/>
          </a:xfrm>
        </p:grpSpPr>
        <p:pic>
          <p:nvPicPr>
            <p:cNvPr id="4" name="Google Shape;13;p1" descr="Google Shape;13;p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828801" cy="8121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Google Shape;14;p1" descr="Google Shape;14;p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97" y="1622"/>
              <a:ext cx="805513" cy="808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Title Text"/>
          <p:cNvSpPr txBox="1"/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hyperlink" Target="http://www.snomed.org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s://twitter.com/SnomedCT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60;p12" descr="Google Shape;60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463" y="356492"/>
            <a:ext cx="1828799" cy="538259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Google Shape;61;p12"/>
          <p:cNvSpPr txBox="1"/>
          <p:nvPr/>
        </p:nvSpPr>
        <p:spPr>
          <a:xfrm>
            <a:off x="438149" y="3059425"/>
            <a:ext cx="5608852" cy="972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Dental CRG - Editor’s Report</a:t>
            </a:r>
            <a:endParaRPr>
              <a:solidFill>
                <a:srgbClr val="000000"/>
              </a:solidFill>
            </a:endParaRPr>
          </a:p>
          <a:p>
            <a:pPr>
              <a:defRPr>
                <a:solidFill>
                  <a:srgbClr val="000000"/>
                </a:solidFill>
              </a:defRPr>
            </a:pPr>
            <a:endParaRPr sz="1800">
              <a:solidFill>
                <a:srgbClr val="FFFFFF"/>
              </a:solidFill>
            </a:endParaRPr>
          </a:p>
          <a:p>
            <a:pPr>
              <a:defRPr sz="1800">
                <a:solidFill>
                  <a:srgbClr val="FFFFFF"/>
                </a:solidFill>
              </a:defRPr>
            </a:pPr>
            <a:r>
              <a:t>Sarah Warren - Terminologist	02 February 2022</a:t>
            </a:r>
          </a:p>
        </p:txBody>
      </p:sp>
      <p:pic>
        <p:nvPicPr>
          <p:cNvPr id="117" name="Google Shape;62;p12" descr="Google Shape;62;p12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30823" t="0" r="30823" b="0"/>
          <a:stretch>
            <a:fillRect/>
          </a:stretch>
        </p:blipFill>
        <p:spPr>
          <a:xfrm>
            <a:off x="6819900" y="1104900"/>
            <a:ext cx="2324100" cy="403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67;p13"/>
          <p:cNvSpPr txBox="1"/>
          <p:nvPr>
            <p:ph type="title"/>
          </p:nvPr>
        </p:nvSpPr>
        <p:spPr>
          <a:xfrm>
            <a:off x="457200" y="831916"/>
            <a:ext cx="8229600" cy="568801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Editor’s Report</a:t>
            </a:r>
          </a:p>
        </p:txBody>
      </p:sp>
      <p:sp>
        <p:nvSpPr>
          <p:cNvPr id="120" name="Google Shape;68;p13"/>
          <p:cNvSpPr txBox="1"/>
          <p:nvPr>
            <p:ph type="body" idx="1"/>
          </p:nvPr>
        </p:nvSpPr>
        <p:spPr>
          <a:xfrm>
            <a:off x="463549" y="1398599"/>
            <a:ext cx="7073402" cy="3351302"/>
          </a:xfrm>
          <a:prstGeom prst="rect">
            <a:avLst/>
          </a:prstGeom>
        </p:spPr>
        <p:txBody>
          <a:bodyPr lIns="0" tIns="0" rIns="0" bIns="0"/>
          <a:lstStyle/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Move to frequent SNOMED CT International releases - January 2022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General Dentistry Diagnostic refset and Odontogram refset were released October 2021 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Deadline of 15th March for NEW content for Refsets (via CRS); for EXISTING content additions/changes within Refsets - deadline start of June</a:t>
            </a:r>
          </a:p>
          <a:p>
            <a:pPr marL="0" indent="9144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Total 49 new concepts/synonyms added to support the</a:t>
            </a:r>
            <a:r>
              <a:rPr sz="1500"/>
              <a:t> </a:t>
            </a:r>
            <a:r>
              <a:rPr sz="1200"/>
              <a:t>C</a:t>
            </a:r>
            <a:r>
              <a:t>lassification of Periodontal and Peri-implant Diseases and Conditions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Anatomy update: changes made to relationship between tooth and jaw. Please let me know any feedback.</a:t>
            </a:r>
          </a:p>
        </p:txBody>
      </p:sp>
      <p:sp>
        <p:nvSpPr>
          <p:cNvPr id="121" name="Google Shape;69;p13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Google Shape;70;p13" descr="Google Shape;70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7600" y="2355897"/>
            <a:ext cx="914400" cy="9804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6" name="Google Shape;71;p13"/>
          <p:cNvGrpSpPr/>
          <p:nvPr/>
        </p:nvGrpSpPr>
        <p:grpSpPr>
          <a:xfrm>
            <a:off x="457198" y="4794250"/>
            <a:ext cx="6070601" cy="320041"/>
            <a:chOff x="0" y="0"/>
            <a:chExt cx="6070600" cy="320040"/>
          </a:xfrm>
        </p:grpSpPr>
        <p:sp>
          <p:nvSpPr>
            <p:cNvPr id="123" name="Google Shape;72;p13"/>
            <p:cNvSpPr txBox="1"/>
            <p:nvPr/>
          </p:nvSpPr>
          <p:spPr>
            <a:xfrm>
              <a:off x="0" y="97631"/>
              <a:ext cx="4114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>
                  <a:solidFill>
                    <a:schemeClr val="accent3"/>
                  </a:solidFill>
                </a:defRPr>
              </a:pPr>
              <a:r>
                <a:t>SNOMED International – Leading healthcare terminology, worldwide | </a:t>
              </a:r>
              <a:r>
                <a:rPr u="sng">
                  <a:uFill>
                    <a:solidFill>
                      <a:schemeClr val="accent3"/>
                    </a:solidFill>
                  </a:uFill>
                  <a:hlinkClick r:id="rId3" invalidUrl="" action="" tgtFrame="" tooltip="" history="1" highlightClick="0" endSnd="0"/>
                </a:rPr>
                <a:t>www.snomed.org</a:t>
              </a:r>
              <a:r>
                <a:t> |</a:t>
              </a:r>
            </a:p>
          </p:txBody>
        </p:sp>
        <p:pic>
          <p:nvPicPr>
            <p:cNvPr id="124" name="Google Shape;73;p13" descr="Google Shape;73;p1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968751" y="0"/>
              <a:ext cx="320041" cy="320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" name="Google Shape;74;p13"/>
            <p:cNvSpPr txBox="1"/>
            <p:nvPr/>
          </p:nvSpPr>
          <p:spPr>
            <a:xfrm>
              <a:off x="4241800" y="97631"/>
              <a:ext cx="182880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 u="sng">
                  <a:solidFill>
                    <a:schemeClr val="accent3"/>
                  </a:solidFill>
                </a:defRPr>
              </a:pPr>
              <a:r>
                <a:rPr>
                  <a:uFill>
                    <a:solidFill>
                      <a:schemeClr val="accent3"/>
                    </a:solidFill>
                  </a:uFill>
                  <a:hlinkClick r:id="rId5" invalidUrl="" action="" tgtFrame="" tooltip="" history="1" highlightClick="0" endSnd="0"/>
                </a:rPr>
                <a:t>@Snomedct </a:t>
              </a:r>
              <a:r>
                <a:rPr u="none"/>
                <a:t>| © 2018 IHTSDO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80;p14"/>
          <p:cNvSpPr txBox="1"/>
          <p:nvPr>
            <p:ph type="title"/>
          </p:nvPr>
        </p:nvSpPr>
        <p:spPr>
          <a:xfrm>
            <a:off x="468324" y="766799"/>
            <a:ext cx="6652502" cy="568802"/>
          </a:xfrm>
          <a:prstGeom prst="rect">
            <a:avLst/>
          </a:prstGeom>
        </p:spPr>
        <p:txBody>
          <a:bodyPr/>
          <a:lstStyle>
            <a:lvl1pPr defTabSz="758951">
              <a:defRPr sz="1743"/>
            </a:lvl1pPr>
          </a:lstStyle>
          <a:p>
            <a:pPr/>
            <a:r>
              <a:t>&lt;&lt;712471003 |Restorative dental procedure on tooth (procedure)|</a:t>
            </a:r>
          </a:p>
        </p:txBody>
      </p:sp>
      <p:sp>
        <p:nvSpPr>
          <p:cNvPr id="129" name="Google Shape;81;p14"/>
          <p:cNvSpPr txBox="1"/>
          <p:nvPr>
            <p:ph type="body" idx="1"/>
          </p:nvPr>
        </p:nvSpPr>
        <p:spPr>
          <a:xfrm>
            <a:off x="324899" y="1335599"/>
            <a:ext cx="8494202" cy="3203721"/>
          </a:xfrm>
          <a:prstGeom prst="rect">
            <a:avLst/>
          </a:prstGeom>
        </p:spPr>
        <p:txBody>
          <a:bodyPr/>
          <a:lstStyle/>
          <a:p>
            <a:pPr marL="76734" indent="-76734" defTabSz="374904">
              <a:lnSpc>
                <a:spcPct val="115000"/>
              </a:lnSpc>
              <a:spcBef>
                <a:spcPts val="300"/>
              </a:spcBef>
              <a:buSzPct val="100000"/>
              <a:buAutoNum type="arabicPeriod" startAt="1"/>
              <a:defRPr sz="1476">
                <a:solidFill>
                  <a:srgbClr val="000000"/>
                </a:solidFill>
              </a:defRPr>
            </a:pPr>
            <a:r>
              <a:t> Is </a:t>
            </a:r>
            <a:r>
              <a:rPr b="1"/>
              <a:t>712471003 |Restorative dental procedure on tooth (procedure)|</a:t>
            </a:r>
            <a:r>
              <a:t> a useful concept? Could it be inactivated? The current 141 children all have been modelled with METHOD - Restore - action (qualifier value) which looks incorrect for concepts e.g. 234775009 |Try-in of dental restoration (procedure)|</a:t>
            </a:r>
          </a:p>
          <a:p>
            <a:pPr marL="76734" indent="-76734" defTabSz="374904">
              <a:lnSpc>
                <a:spcPct val="115000"/>
              </a:lnSpc>
              <a:spcBef>
                <a:spcPts val="300"/>
              </a:spcBef>
              <a:buSzPct val="100000"/>
              <a:buAutoNum type="arabicPeriod" startAt="1"/>
              <a:defRPr sz="1476">
                <a:solidFill>
                  <a:srgbClr val="000000"/>
                </a:solidFill>
              </a:defRPr>
            </a:pPr>
            <a:r>
              <a:t> Many concepts do not state the action being performed e.g. </a:t>
            </a:r>
            <a:r>
              <a:rPr b="1"/>
              <a:t>42937000 |Restoration, crown, single (procedure)|</a:t>
            </a:r>
            <a:r>
              <a:t> What does this mean - Fitting of, Insertion of, Non-surgical fixation of? Could it mean all three? What would we want to replace it by?</a:t>
            </a:r>
          </a:p>
          <a:p>
            <a:pPr marL="76734" indent="-76734" defTabSz="374904">
              <a:lnSpc>
                <a:spcPct val="115000"/>
              </a:lnSpc>
              <a:spcBef>
                <a:spcPts val="300"/>
              </a:spcBef>
              <a:buSzPct val="100000"/>
              <a:buAutoNum type="arabicPeriod" startAt="1"/>
              <a:defRPr sz="1476">
                <a:solidFill>
                  <a:srgbClr val="000000"/>
                </a:solidFill>
              </a:defRPr>
            </a:pPr>
            <a:r>
              <a:t> Is </a:t>
            </a:r>
            <a:r>
              <a:rPr b="1"/>
              <a:t>10266008 |Insertion of bridge pontic (procedure)|</a:t>
            </a:r>
            <a:r>
              <a:t> erroneous, should it be Insertion of dental bridge?</a:t>
            </a:r>
          </a:p>
          <a:p>
            <a:pPr marL="76734" indent="-76734" defTabSz="374904">
              <a:lnSpc>
                <a:spcPct val="115000"/>
              </a:lnSpc>
              <a:spcBef>
                <a:spcPts val="300"/>
              </a:spcBef>
              <a:buSzPct val="100000"/>
              <a:buAutoNum type="arabicPeriod" startAt="1"/>
              <a:defRPr sz="1476">
                <a:solidFill>
                  <a:srgbClr val="000000"/>
                </a:solidFill>
              </a:defRPr>
            </a:pPr>
            <a:r>
              <a:t> What do concepts such as </a:t>
            </a:r>
            <a:r>
              <a:rPr b="1"/>
              <a:t>81940003 |Pontic cast, noble metal (procedure)|</a:t>
            </a:r>
            <a:r>
              <a:t> mean? Does it mean </a:t>
            </a:r>
            <a:r>
              <a:rPr b="1"/>
              <a:t>Insertion of dental bridge with cast noble metal pontic</a:t>
            </a:r>
            <a:r>
              <a:t>? Fitting of? Non-surgical fixation of? Or potentially all of these meanings?</a:t>
            </a:r>
          </a:p>
        </p:txBody>
      </p:sp>
      <p:sp>
        <p:nvSpPr>
          <p:cNvPr id="130" name="Google Shape;82;p14"/>
          <p:cNvSpPr txBox="1"/>
          <p:nvPr>
            <p:ph type="sldNum" sz="quarter" idx="2"/>
          </p:nvPr>
        </p:nvSpPr>
        <p:spPr>
          <a:xfrm>
            <a:off x="8559799" y="48918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3B3D4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