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8" r:id="rId4"/>
  </p:sldMasterIdLst>
  <p:notesMasterIdLst>
    <p:notesMasterId r:id="rId34"/>
  </p:notesMasterIdLst>
  <p:sldIdLst>
    <p:sldId id="256" r:id="rId5"/>
    <p:sldId id="385" r:id="rId6"/>
    <p:sldId id="257" r:id="rId7"/>
    <p:sldId id="258" r:id="rId8"/>
    <p:sldId id="259" r:id="rId9"/>
    <p:sldId id="328" r:id="rId10"/>
    <p:sldId id="386" r:id="rId11"/>
    <p:sldId id="402" r:id="rId12"/>
    <p:sldId id="373" r:id="rId13"/>
    <p:sldId id="299" r:id="rId14"/>
    <p:sldId id="397" r:id="rId15"/>
    <p:sldId id="387" r:id="rId16"/>
    <p:sldId id="388" r:id="rId17"/>
    <p:sldId id="390" r:id="rId18"/>
    <p:sldId id="391" r:id="rId19"/>
    <p:sldId id="394" r:id="rId20"/>
    <p:sldId id="395" r:id="rId21"/>
    <p:sldId id="392" r:id="rId22"/>
    <p:sldId id="403" r:id="rId23"/>
    <p:sldId id="393" r:id="rId24"/>
    <p:sldId id="396" r:id="rId25"/>
    <p:sldId id="398" r:id="rId26"/>
    <p:sldId id="404" r:id="rId27"/>
    <p:sldId id="399" r:id="rId28"/>
    <p:sldId id="400" r:id="rId29"/>
    <p:sldId id="405" r:id="rId30"/>
    <p:sldId id="401" r:id="rId31"/>
    <p:sldId id="282" r:id="rId32"/>
    <p:sldId id="283" r:id="rId33"/>
  </p:sldIdLst>
  <p:sldSz cx="9144000" cy="5143500" type="screen16x9"/>
  <p:notesSz cx="6858000" cy="9144000"/>
  <p:embeddedFontLst>
    <p:embeddedFont>
      <p:font typeface="Calibri" panose="020F0502020204030204" pitchFamily="34" charset="0"/>
      <p:regular r:id="rId35"/>
      <p:bold r:id="rId36"/>
      <p:italic r:id="rId37"/>
      <p:boldItalic r:id="rId38"/>
    </p:embeddedFont>
    <p:embeddedFont>
      <p:font typeface="Trebuchet MS" panose="020B0603020202020204" pitchFamily="34" charset="0"/>
      <p:regular r:id="rId39"/>
      <p:bold r:id="rId40"/>
      <p:italic r:id="rId41"/>
      <p:boldItalic r:id="rId4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B6E6133-3216-4377-862B-BDA353AB126E}" v="6" dt="2022-01-13T18:04:03.765"/>
  </p1510:revLst>
</p1510:revInfo>
</file>

<file path=ppt/tableStyles.xml><?xml version="1.0" encoding="utf-8"?>
<a:tblStyleLst xmlns:a="http://schemas.openxmlformats.org/drawingml/2006/main" def="{D6F7878D-4083-4F37-8A3B-88BDCE471C18}">
  <a:tblStyle styleId="{D6F7878D-4083-4F37-8A3B-88BDCE471C18}"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4754" autoAdjust="0"/>
    <p:restoredTop sz="94484" autoAdjust="0"/>
  </p:normalViewPr>
  <p:slideViewPr>
    <p:cSldViewPr snapToGrid="0">
      <p:cViewPr varScale="1">
        <p:scale>
          <a:sx n="146" d="100"/>
          <a:sy n="146" d="100"/>
        </p:scale>
        <p:origin x="1218" y="11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font" Target="fonts/font5.fntdata"/><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notesMaster" Target="notesMasters/notesMaster1.xml"/><Relationship Id="rId42" Type="http://schemas.openxmlformats.org/officeDocument/2006/relationships/font" Target="fonts/font8.fntdata"/><Relationship Id="rId47"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font" Target="fonts/font4.fntdata"/><Relationship Id="rId46"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font" Target="fonts/font7.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font" Target="fonts/font3.fntdata"/><Relationship Id="rId40" Type="http://schemas.openxmlformats.org/officeDocument/2006/relationships/font" Target="fonts/font6.fntdata"/><Relationship Id="rId45"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font" Target="fonts/font2.fntdata"/><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font" Target="fonts/font1.fntdata"/><Relationship Id="rId43" Type="http://schemas.openxmlformats.org/officeDocument/2006/relationships/presProps" Target="presProps.xml"/><Relationship Id="rId48"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lie" userId="01467a90-d4f5-454b-aa5f-891feffaa140" providerId="ADAL" clId="{0B6E6133-3216-4377-862B-BDA353AB126E}"/>
    <pc:docChg chg="undo custSel addSld modSld">
      <pc:chgData name="Julie" userId="01467a90-d4f5-454b-aa5f-891feffaa140" providerId="ADAL" clId="{0B6E6133-3216-4377-862B-BDA353AB126E}" dt="2022-01-13T18:04:46.672" v="4829" actId="20577"/>
      <pc:docMkLst>
        <pc:docMk/>
      </pc:docMkLst>
      <pc:sldChg chg="modSp mod">
        <pc:chgData name="Julie" userId="01467a90-d4f5-454b-aa5f-891feffaa140" providerId="ADAL" clId="{0B6E6133-3216-4377-862B-BDA353AB126E}" dt="2022-01-13T13:14:02.435" v="728" actId="1076"/>
        <pc:sldMkLst>
          <pc:docMk/>
          <pc:sldMk cId="2326923941" sldId="386"/>
        </pc:sldMkLst>
        <pc:spChg chg="mod">
          <ac:chgData name="Julie" userId="01467a90-d4f5-454b-aa5f-891feffaa140" providerId="ADAL" clId="{0B6E6133-3216-4377-862B-BDA353AB126E}" dt="2022-01-13T13:10:49.344" v="322" actId="20577"/>
          <ac:spMkLst>
            <pc:docMk/>
            <pc:sldMk cId="2326923941" sldId="386"/>
            <ac:spMk id="117" creationId="{00000000-0000-0000-0000-000000000000}"/>
          </ac:spMkLst>
        </pc:spChg>
        <pc:spChg chg="mod">
          <ac:chgData name="Julie" userId="01467a90-d4f5-454b-aa5f-891feffaa140" providerId="ADAL" clId="{0B6E6133-3216-4377-862B-BDA353AB126E}" dt="2022-01-13T13:14:02.435" v="728" actId="1076"/>
          <ac:spMkLst>
            <pc:docMk/>
            <pc:sldMk cId="2326923941" sldId="386"/>
            <ac:spMk id="118" creationId="{00000000-0000-0000-0000-000000000000}"/>
          </ac:spMkLst>
        </pc:spChg>
      </pc:sldChg>
      <pc:sldChg chg="modSp mod">
        <pc:chgData name="Julie" userId="01467a90-d4f5-454b-aa5f-891feffaa140" providerId="ADAL" clId="{0B6E6133-3216-4377-862B-BDA353AB126E}" dt="2022-01-13T13:18:45.407" v="1067" actId="1076"/>
        <pc:sldMkLst>
          <pc:docMk/>
          <pc:sldMk cId="2450136091" sldId="390"/>
        </pc:sldMkLst>
        <pc:spChg chg="mod">
          <ac:chgData name="Julie" userId="01467a90-d4f5-454b-aa5f-891feffaa140" providerId="ADAL" clId="{0B6E6133-3216-4377-862B-BDA353AB126E}" dt="2022-01-13T13:18:32.566" v="1064" actId="20577"/>
          <ac:spMkLst>
            <pc:docMk/>
            <pc:sldMk cId="2450136091" sldId="390"/>
            <ac:spMk id="7" creationId="{ED1CD98F-95AD-4189-AC3B-513EECF462A8}"/>
          </ac:spMkLst>
        </pc:spChg>
        <pc:spChg chg="mod">
          <ac:chgData name="Julie" userId="01467a90-d4f5-454b-aa5f-891feffaa140" providerId="ADAL" clId="{0B6E6133-3216-4377-862B-BDA353AB126E}" dt="2022-01-13T13:18:40.892" v="1066" actId="20577"/>
          <ac:spMkLst>
            <pc:docMk/>
            <pc:sldMk cId="2450136091" sldId="390"/>
            <ac:spMk id="11" creationId="{3EC9E045-A853-4B3E-BE53-EFADC6C4CA43}"/>
          </ac:spMkLst>
        </pc:spChg>
        <pc:picChg chg="mod">
          <ac:chgData name="Julie" userId="01467a90-d4f5-454b-aa5f-891feffaa140" providerId="ADAL" clId="{0B6E6133-3216-4377-862B-BDA353AB126E}" dt="2022-01-13T13:18:45.407" v="1067" actId="1076"/>
          <ac:picMkLst>
            <pc:docMk/>
            <pc:sldMk cId="2450136091" sldId="390"/>
            <ac:picMk id="6" creationId="{1376FB0F-6F62-43F1-AC85-C3079E7AA98A}"/>
          </ac:picMkLst>
        </pc:picChg>
      </pc:sldChg>
      <pc:sldChg chg="modSp mod">
        <pc:chgData name="Julie" userId="01467a90-d4f5-454b-aa5f-891feffaa140" providerId="ADAL" clId="{0B6E6133-3216-4377-862B-BDA353AB126E}" dt="2022-01-13T17:49:58.250" v="2954" actId="1076"/>
        <pc:sldMkLst>
          <pc:docMk/>
          <pc:sldMk cId="2135565210" sldId="398"/>
        </pc:sldMkLst>
        <pc:spChg chg="mod">
          <ac:chgData name="Julie" userId="01467a90-d4f5-454b-aa5f-891feffaa140" providerId="ADAL" clId="{0B6E6133-3216-4377-862B-BDA353AB126E}" dt="2022-01-13T17:49:58.250" v="2954" actId="1076"/>
          <ac:spMkLst>
            <pc:docMk/>
            <pc:sldMk cId="2135565210" sldId="398"/>
            <ac:spMk id="118" creationId="{00000000-0000-0000-0000-000000000000}"/>
          </ac:spMkLst>
        </pc:spChg>
      </pc:sldChg>
      <pc:sldChg chg="addSp delSp modSp mod">
        <pc:chgData name="Julie" userId="01467a90-d4f5-454b-aa5f-891feffaa140" providerId="ADAL" clId="{0B6E6133-3216-4377-862B-BDA353AB126E}" dt="2022-01-13T18:04:39.649" v="4825" actId="20577"/>
        <pc:sldMkLst>
          <pc:docMk/>
          <pc:sldMk cId="3278678348" sldId="400"/>
        </pc:sldMkLst>
        <pc:spChg chg="add del mod">
          <ac:chgData name="Julie" userId="01467a90-d4f5-454b-aa5f-891feffaa140" providerId="ADAL" clId="{0B6E6133-3216-4377-862B-BDA353AB126E}" dt="2022-01-13T18:03:19.971" v="4785" actId="478"/>
          <ac:spMkLst>
            <pc:docMk/>
            <pc:sldMk cId="3278678348" sldId="400"/>
            <ac:spMk id="7" creationId="{3809DB90-DEEB-4362-84FD-445808485257}"/>
          </ac:spMkLst>
        </pc:spChg>
        <pc:spChg chg="mod">
          <ac:chgData name="Julie" userId="01467a90-d4f5-454b-aa5f-891feffaa140" providerId="ADAL" clId="{0B6E6133-3216-4377-862B-BDA353AB126E}" dt="2022-01-13T18:04:39.649" v="4825" actId="20577"/>
          <ac:spMkLst>
            <pc:docMk/>
            <pc:sldMk cId="3278678348" sldId="400"/>
            <ac:spMk id="117" creationId="{00000000-0000-0000-0000-000000000000}"/>
          </ac:spMkLst>
        </pc:spChg>
        <pc:spChg chg="mod">
          <ac:chgData name="Julie" userId="01467a90-d4f5-454b-aa5f-891feffaa140" providerId="ADAL" clId="{0B6E6133-3216-4377-862B-BDA353AB126E}" dt="2022-01-13T18:04:08.070" v="4818" actId="108"/>
          <ac:spMkLst>
            <pc:docMk/>
            <pc:sldMk cId="3278678348" sldId="400"/>
            <ac:spMk id="118" creationId="{00000000-0000-0000-0000-000000000000}"/>
          </ac:spMkLst>
        </pc:spChg>
      </pc:sldChg>
      <pc:sldChg chg="modSp add mod">
        <pc:chgData name="Julie" userId="01467a90-d4f5-454b-aa5f-891feffaa140" providerId="ADAL" clId="{0B6E6133-3216-4377-862B-BDA353AB126E}" dt="2022-01-13T13:14:41.054" v="740" actId="12"/>
        <pc:sldMkLst>
          <pc:docMk/>
          <pc:sldMk cId="4229584962" sldId="402"/>
        </pc:sldMkLst>
        <pc:spChg chg="mod">
          <ac:chgData name="Julie" userId="01467a90-d4f5-454b-aa5f-891feffaa140" providerId="ADAL" clId="{0B6E6133-3216-4377-862B-BDA353AB126E}" dt="2022-01-13T13:13:49.875" v="726" actId="6549"/>
          <ac:spMkLst>
            <pc:docMk/>
            <pc:sldMk cId="4229584962" sldId="402"/>
            <ac:spMk id="117" creationId="{00000000-0000-0000-0000-000000000000}"/>
          </ac:spMkLst>
        </pc:spChg>
        <pc:spChg chg="mod">
          <ac:chgData name="Julie" userId="01467a90-d4f5-454b-aa5f-891feffaa140" providerId="ADAL" clId="{0B6E6133-3216-4377-862B-BDA353AB126E}" dt="2022-01-13T13:14:41.054" v="740" actId="12"/>
          <ac:spMkLst>
            <pc:docMk/>
            <pc:sldMk cId="4229584962" sldId="402"/>
            <ac:spMk id="118" creationId="{00000000-0000-0000-0000-000000000000}"/>
          </ac:spMkLst>
        </pc:spChg>
      </pc:sldChg>
      <pc:sldChg chg="addSp delSp modSp add mod">
        <pc:chgData name="Julie" userId="01467a90-d4f5-454b-aa5f-891feffaa140" providerId="ADAL" clId="{0B6E6133-3216-4377-862B-BDA353AB126E}" dt="2022-01-13T13:24:50.162" v="2337" actId="1076"/>
        <pc:sldMkLst>
          <pc:docMk/>
          <pc:sldMk cId="3353015509" sldId="403"/>
        </pc:sldMkLst>
        <pc:spChg chg="mod">
          <ac:chgData name="Julie" userId="01467a90-d4f5-454b-aa5f-891feffaa140" providerId="ADAL" clId="{0B6E6133-3216-4377-862B-BDA353AB126E}" dt="2022-01-13T13:24:32.619" v="2335" actId="1076"/>
          <ac:spMkLst>
            <pc:docMk/>
            <pc:sldMk cId="3353015509" sldId="403"/>
            <ac:spMk id="2" creationId="{044CD51F-3BF0-4AC3-A26E-BA8375B931C8}"/>
          </ac:spMkLst>
        </pc:spChg>
        <pc:spChg chg="add mod">
          <ac:chgData name="Julie" userId="01467a90-d4f5-454b-aa5f-891feffaa140" providerId="ADAL" clId="{0B6E6133-3216-4377-862B-BDA353AB126E}" dt="2022-01-13T13:24:37.024" v="2336" actId="1076"/>
          <ac:spMkLst>
            <pc:docMk/>
            <pc:sldMk cId="3353015509" sldId="403"/>
            <ac:spMk id="3" creationId="{A76F50D5-01BB-4D3B-8D56-6A1C1EB738E7}"/>
          </ac:spMkLst>
        </pc:spChg>
        <pc:spChg chg="mod">
          <ac:chgData name="Julie" userId="01467a90-d4f5-454b-aa5f-891feffaa140" providerId="ADAL" clId="{0B6E6133-3216-4377-862B-BDA353AB126E}" dt="2022-01-13T13:24:50.162" v="2337" actId="1076"/>
          <ac:spMkLst>
            <pc:docMk/>
            <pc:sldMk cId="3353015509" sldId="403"/>
            <ac:spMk id="117" creationId="{00000000-0000-0000-0000-000000000000}"/>
          </ac:spMkLst>
        </pc:spChg>
        <pc:picChg chg="del">
          <ac:chgData name="Julie" userId="01467a90-d4f5-454b-aa5f-891feffaa140" providerId="ADAL" clId="{0B6E6133-3216-4377-862B-BDA353AB126E}" dt="2022-01-13T13:19:41.578" v="1257" actId="478"/>
          <ac:picMkLst>
            <pc:docMk/>
            <pc:sldMk cId="3353015509" sldId="403"/>
            <ac:picMk id="4" creationId="{5E146CD1-6E5C-4125-AB81-5F1B22C78104}"/>
          </ac:picMkLst>
        </pc:picChg>
        <pc:picChg chg="mod">
          <ac:chgData name="Julie" userId="01467a90-d4f5-454b-aa5f-891feffaa140" providerId="ADAL" clId="{0B6E6133-3216-4377-862B-BDA353AB126E}" dt="2022-01-13T13:22:28.104" v="1886" actId="1076"/>
          <ac:picMkLst>
            <pc:docMk/>
            <pc:sldMk cId="3353015509" sldId="403"/>
            <ac:picMk id="7" creationId="{671E967F-1706-4267-8DAD-CD6465B68CAF}"/>
          </ac:picMkLst>
        </pc:picChg>
      </pc:sldChg>
      <pc:sldChg chg="modSp new mod">
        <pc:chgData name="Julie" userId="01467a90-d4f5-454b-aa5f-891feffaa140" providerId="ADAL" clId="{0B6E6133-3216-4377-862B-BDA353AB126E}" dt="2022-01-13T17:51:05.344" v="3126" actId="20577"/>
        <pc:sldMkLst>
          <pc:docMk/>
          <pc:sldMk cId="2542807476" sldId="404"/>
        </pc:sldMkLst>
        <pc:spChg chg="mod">
          <ac:chgData name="Julie" userId="01467a90-d4f5-454b-aa5f-891feffaa140" providerId="ADAL" clId="{0B6E6133-3216-4377-862B-BDA353AB126E}" dt="2022-01-13T17:50:27.407" v="2976"/>
          <ac:spMkLst>
            <pc:docMk/>
            <pc:sldMk cId="2542807476" sldId="404"/>
            <ac:spMk id="2" creationId="{E6B2B9B0-3D3D-4A5C-98C7-91D551B28DFC}"/>
          </ac:spMkLst>
        </pc:spChg>
        <pc:spChg chg="mod">
          <ac:chgData name="Julie" userId="01467a90-d4f5-454b-aa5f-891feffaa140" providerId="ADAL" clId="{0B6E6133-3216-4377-862B-BDA353AB126E}" dt="2022-01-13T17:51:05.344" v="3126" actId="20577"/>
          <ac:spMkLst>
            <pc:docMk/>
            <pc:sldMk cId="2542807476" sldId="404"/>
            <ac:spMk id="3" creationId="{FF75BB92-F230-46F8-AF27-A9893337D3D2}"/>
          </ac:spMkLst>
        </pc:spChg>
      </pc:sldChg>
      <pc:sldChg chg="delSp modSp add mod">
        <pc:chgData name="Julie" userId="01467a90-d4f5-454b-aa5f-891feffaa140" providerId="ADAL" clId="{0B6E6133-3216-4377-862B-BDA353AB126E}" dt="2022-01-13T18:04:46.672" v="4829" actId="20577"/>
        <pc:sldMkLst>
          <pc:docMk/>
          <pc:sldMk cId="1937149763" sldId="405"/>
        </pc:sldMkLst>
        <pc:spChg chg="del">
          <ac:chgData name="Julie" userId="01467a90-d4f5-454b-aa5f-891feffaa140" providerId="ADAL" clId="{0B6E6133-3216-4377-862B-BDA353AB126E}" dt="2022-01-13T18:04:20.794" v="4820" actId="478"/>
          <ac:spMkLst>
            <pc:docMk/>
            <pc:sldMk cId="1937149763" sldId="405"/>
            <ac:spMk id="7" creationId="{3809DB90-DEEB-4362-84FD-445808485257}"/>
          </ac:spMkLst>
        </pc:spChg>
        <pc:spChg chg="mod">
          <ac:chgData name="Julie" userId="01467a90-d4f5-454b-aa5f-891feffaa140" providerId="ADAL" clId="{0B6E6133-3216-4377-862B-BDA353AB126E}" dt="2022-01-13T18:04:46.672" v="4829" actId="20577"/>
          <ac:spMkLst>
            <pc:docMk/>
            <pc:sldMk cId="1937149763" sldId="405"/>
            <ac:spMk id="117" creationId="{00000000-0000-0000-0000-000000000000}"/>
          </ac:spMkLst>
        </pc:spChg>
        <pc:spChg chg="mod">
          <ac:chgData name="Julie" userId="01467a90-d4f5-454b-aa5f-891feffaa140" providerId="ADAL" clId="{0B6E6133-3216-4377-862B-BDA353AB126E}" dt="2022-01-13T18:04:27.254" v="4821" actId="1076"/>
          <ac:spMkLst>
            <pc:docMk/>
            <pc:sldMk cId="1937149763" sldId="405"/>
            <ac:spMk id="1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f616c940dd_2_3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86" name="Google Shape;86;gf616c940dd_2_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f616c940dd_2_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5" name="Google Shape;105;gf616c940dd_2_5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106" name="Google Shape;106;gf616c940dd_2_5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Calibri"/>
              <a:buNone/>
            </a:pPr>
            <a:fld id="{00000000-1234-1234-1234-123412341234}" type="slidenum">
              <a:rPr lang="en"/>
              <a:t>10</a:t>
            </a:fld>
            <a:endParaRPr/>
          </a:p>
        </p:txBody>
      </p:sp>
    </p:spTree>
    <p:extLst>
      <p:ext uri="{BB962C8B-B14F-4D97-AF65-F5344CB8AC3E}">
        <p14:creationId xmlns:p14="http://schemas.microsoft.com/office/powerpoint/2010/main" val="26681500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11</a:t>
            </a:fld>
            <a:endParaRPr/>
          </a:p>
        </p:txBody>
      </p:sp>
    </p:spTree>
    <p:extLst>
      <p:ext uri="{BB962C8B-B14F-4D97-AF65-F5344CB8AC3E}">
        <p14:creationId xmlns:p14="http://schemas.microsoft.com/office/powerpoint/2010/main" val="38459619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12</a:t>
            </a:fld>
            <a:endParaRPr/>
          </a:p>
        </p:txBody>
      </p:sp>
    </p:spTree>
    <p:extLst>
      <p:ext uri="{BB962C8B-B14F-4D97-AF65-F5344CB8AC3E}">
        <p14:creationId xmlns:p14="http://schemas.microsoft.com/office/powerpoint/2010/main" val="10600686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13</a:t>
            </a:fld>
            <a:endParaRPr/>
          </a:p>
        </p:txBody>
      </p:sp>
    </p:spTree>
    <p:extLst>
      <p:ext uri="{BB962C8B-B14F-4D97-AF65-F5344CB8AC3E}">
        <p14:creationId xmlns:p14="http://schemas.microsoft.com/office/powerpoint/2010/main" val="7556790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14</a:t>
            </a:fld>
            <a:endParaRPr/>
          </a:p>
        </p:txBody>
      </p:sp>
    </p:spTree>
    <p:extLst>
      <p:ext uri="{BB962C8B-B14F-4D97-AF65-F5344CB8AC3E}">
        <p14:creationId xmlns:p14="http://schemas.microsoft.com/office/powerpoint/2010/main" val="13329191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15</a:t>
            </a:fld>
            <a:endParaRPr/>
          </a:p>
        </p:txBody>
      </p:sp>
    </p:spTree>
    <p:extLst>
      <p:ext uri="{BB962C8B-B14F-4D97-AF65-F5344CB8AC3E}">
        <p14:creationId xmlns:p14="http://schemas.microsoft.com/office/powerpoint/2010/main" val="2982135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16</a:t>
            </a:fld>
            <a:endParaRPr/>
          </a:p>
        </p:txBody>
      </p:sp>
    </p:spTree>
    <p:extLst>
      <p:ext uri="{BB962C8B-B14F-4D97-AF65-F5344CB8AC3E}">
        <p14:creationId xmlns:p14="http://schemas.microsoft.com/office/powerpoint/2010/main" val="26069987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17</a:t>
            </a:fld>
            <a:endParaRPr/>
          </a:p>
        </p:txBody>
      </p:sp>
    </p:spTree>
    <p:extLst>
      <p:ext uri="{BB962C8B-B14F-4D97-AF65-F5344CB8AC3E}">
        <p14:creationId xmlns:p14="http://schemas.microsoft.com/office/powerpoint/2010/main" val="20892801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18</a:t>
            </a:fld>
            <a:endParaRPr/>
          </a:p>
        </p:txBody>
      </p:sp>
    </p:spTree>
    <p:extLst>
      <p:ext uri="{BB962C8B-B14F-4D97-AF65-F5344CB8AC3E}">
        <p14:creationId xmlns:p14="http://schemas.microsoft.com/office/powerpoint/2010/main" val="10341204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19</a:t>
            </a:fld>
            <a:endParaRPr/>
          </a:p>
        </p:txBody>
      </p:sp>
    </p:spTree>
    <p:extLst>
      <p:ext uri="{BB962C8B-B14F-4D97-AF65-F5344CB8AC3E}">
        <p14:creationId xmlns:p14="http://schemas.microsoft.com/office/powerpoint/2010/main" val="10537913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2</a:t>
            </a:fld>
            <a:endParaRPr/>
          </a:p>
        </p:txBody>
      </p:sp>
    </p:spTree>
    <p:extLst>
      <p:ext uri="{BB962C8B-B14F-4D97-AF65-F5344CB8AC3E}">
        <p14:creationId xmlns:p14="http://schemas.microsoft.com/office/powerpoint/2010/main" val="65270842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21</a:t>
            </a:fld>
            <a:endParaRPr/>
          </a:p>
        </p:txBody>
      </p:sp>
    </p:spTree>
    <p:extLst>
      <p:ext uri="{BB962C8B-B14F-4D97-AF65-F5344CB8AC3E}">
        <p14:creationId xmlns:p14="http://schemas.microsoft.com/office/powerpoint/2010/main" val="6475773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22</a:t>
            </a:fld>
            <a:endParaRPr/>
          </a:p>
        </p:txBody>
      </p:sp>
    </p:spTree>
    <p:extLst>
      <p:ext uri="{BB962C8B-B14F-4D97-AF65-F5344CB8AC3E}">
        <p14:creationId xmlns:p14="http://schemas.microsoft.com/office/powerpoint/2010/main" val="14917282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24</a:t>
            </a:fld>
            <a:endParaRPr/>
          </a:p>
        </p:txBody>
      </p:sp>
    </p:spTree>
    <p:extLst>
      <p:ext uri="{BB962C8B-B14F-4D97-AF65-F5344CB8AC3E}">
        <p14:creationId xmlns:p14="http://schemas.microsoft.com/office/powerpoint/2010/main" val="287386380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25</a:t>
            </a:fld>
            <a:endParaRPr/>
          </a:p>
        </p:txBody>
      </p:sp>
    </p:spTree>
    <p:extLst>
      <p:ext uri="{BB962C8B-B14F-4D97-AF65-F5344CB8AC3E}">
        <p14:creationId xmlns:p14="http://schemas.microsoft.com/office/powerpoint/2010/main" val="24827838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26</a:t>
            </a:fld>
            <a:endParaRPr/>
          </a:p>
        </p:txBody>
      </p:sp>
    </p:spTree>
    <p:extLst>
      <p:ext uri="{BB962C8B-B14F-4D97-AF65-F5344CB8AC3E}">
        <p14:creationId xmlns:p14="http://schemas.microsoft.com/office/powerpoint/2010/main" val="344966312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27</a:t>
            </a:fld>
            <a:endParaRPr/>
          </a:p>
        </p:txBody>
      </p:sp>
    </p:spTree>
    <p:extLst>
      <p:ext uri="{BB962C8B-B14F-4D97-AF65-F5344CB8AC3E}">
        <p14:creationId xmlns:p14="http://schemas.microsoft.com/office/powerpoint/2010/main" val="31874461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gf616c940dd_2_16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288" name="Google Shape;288;gf616c940dd_2_16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gf616c940dd_2_17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296" name="Google Shape;296;gf616c940dd_2_17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f616c940dd_2_4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r>
              <a:rPr lang="en"/>
              <a:t>What have you been doing and what have I been doing?</a:t>
            </a:r>
            <a:endParaRPr>
              <a:latin typeface="Arial"/>
              <a:ea typeface="Arial"/>
              <a:cs typeface="Arial"/>
              <a:sym typeface="Arial"/>
            </a:endParaRPr>
          </a:p>
        </p:txBody>
      </p:sp>
      <p:sp>
        <p:nvSpPr>
          <p:cNvPr id="97" name="Google Shape;97;gf616c940dd_2_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f616c940dd_2_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5" name="Google Shape;105;gf616c940dd_2_5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106" name="Google Shape;106;gf616c940dd_2_5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Calibri"/>
              <a:buNone/>
            </a:pPr>
            <a:fld id="{00000000-1234-1234-1234-123412341234}" type="slidenum">
              <a:rPr lang="en"/>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6</a:t>
            </a:fld>
            <a:endParaRPr/>
          </a:p>
        </p:txBody>
      </p:sp>
    </p:spTree>
    <p:extLst>
      <p:ext uri="{BB962C8B-B14F-4D97-AF65-F5344CB8AC3E}">
        <p14:creationId xmlns:p14="http://schemas.microsoft.com/office/powerpoint/2010/main" val="19129468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7</a:t>
            </a:fld>
            <a:endParaRPr/>
          </a:p>
        </p:txBody>
      </p:sp>
    </p:spTree>
    <p:extLst>
      <p:ext uri="{BB962C8B-B14F-4D97-AF65-F5344CB8AC3E}">
        <p14:creationId xmlns:p14="http://schemas.microsoft.com/office/powerpoint/2010/main" val="19355970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8</a:t>
            </a:fld>
            <a:endParaRPr/>
          </a:p>
        </p:txBody>
      </p:sp>
    </p:spTree>
    <p:extLst>
      <p:ext uri="{BB962C8B-B14F-4D97-AF65-F5344CB8AC3E}">
        <p14:creationId xmlns:p14="http://schemas.microsoft.com/office/powerpoint/2010/main" val="30160544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3741195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54"/>
        <p:cNvGrpSpPr/>
        <p:nvPr/>
      </p:nvGrpSpPr>
      <p:grpSpPr>
        <a:xfrm>
          <a:off x="0" y="0"/>
          <a:ext cx="0" cy="0"/>
          <a:chOff x="0" y="0"/>
          <a:chExt cx="0" cy="0"/>
        </a:xfrm>
      </p:grpSpPr>
      <p:sp>
        <p:nvSpPr>
          <p:cNvPr id="55" name="Google Shape;55;p14"/>
          <p:cNvSpPr>
            <a:spLocks noGrp="1"/>
          </p:cNvSpPr>
          <p:nvPr>
            <p:ph type="pic" idx="2"/>
          </p:nvPr>
        </p:nvSpPr>
        <p:spPr>
          <a:xfrm>
            <a:off x="0" y="0"/>
            <a:ext cx="9144000" cy="5143500"/>
          </a:xfrm>
          <a:prstGeom prst="rect">
            <a:avLst/>
          </a:prstGeom>
          <a:solidFill>
            <a:srgbClr val="D8DAE5"/>
          </a:solidFill>
          <a:ln>
            <a:noFill/>
          </a:ln>
        </p:spPr>
      </p:sp>
      <p:sp>
        <p:nvSpPr>
          <p:cNvPr id="56" name="Google Shape;56;p14"/>
          <p:cNvSpPr txBox="1">
            <a:spLocks noGrp="1"/>
          </p:cNvSpPr>
          <p:nvPr>
            <p:ph type="title"/>
          </p:nvPr>
        </p:nvSpPr>
        <p:spPr>
          <a:xfrm>
            <a:off x="2440233" y="1291010"/>
            <a:ext cx="4263534" cy="1496953"/>
          </a:xfrm>
          <a:prstGeom prst="rect">
            <a:avLst/>
          </a:prstGeom>
          <a:noFill/>
          <a:ln>
            <a:noFill/>
          </a:ln>
        </p:spPr>
        <p:txBody>
          <a:bodyPr spcFirstLastPara="1" wrap="square" lIns="68575" tIns="34275" rIns="68575" bIns="34275" anchor="ctr" anchorCtr="0">
            <a:noAutofit/>
          </a:bodyPr>
          <a:lstStyle>
            <a:lvl1pPr marR="0" lvl="0" algn="ctr">
              <a:lnSpc>
                <a:spcPct val="90000"/>
              </a:lnSpc>
              <a:spcBef>
                <a:spcPts val="0"/>
              </a:spcBef>
              <a:spcAft>
                <a:spcPts val="0"/>
              </a:spcAft>
              <a:buClr>
                <a:schemeClr val="lt2"/>
              </a:buClr>
              <a:buSzPts val="4500"/>
              <a:buFont typeface="Trebuchet MS"/>
              <a:buNone/>
              <a:defRPr sz="4500" b="1" i="1" u="none" strike="noStrike" cap="none">
                <a:solidFill>
                  <a:schemeClr val="lt2"/>
                </a:solidFill>
                <a:latin typeface="Trebuchet MS"/>
                <a:ea typeface="Trebuchet MS"/>
                <a:cs typeface="Trebuchet MS"/>
                <a:sym typeface="Trebuchet MS"/>
              </a:defRPr>
            </a:lvl1pPr>
            <a:lvl2pPr marR="0" lvl="1"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2pPr>
            <a:lvl3pPr marR="0" lvl="2"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3pPr>
            <a:lvl4pPr marR="0" lvl="3"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4pPr>
            <a:lvl5pPr marR="0" lvl="4"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5pPr>
            <a:lvl6pPr marR="0" lvl="5"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6pPr>
            <a:lvl7pPr marR="0" lvl="6"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7pPr>
            <a:lvl8pPr marR="0" lvl="7"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8pPr>
            <a:lvl9pPr marR="0" lvl="8"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9pPr>
          </a:lstStyle>
          <a:p>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Generic Text">
  <p:cSld name="1_Generic Text">
    <p:spTree>
      <p:nvGrpSpPr>
        <p:cNvPr id="1" name="Shape 57"/>
        <p:cNvGrpSpPr/>
        <p:nvPr/>
      </p:nvGrpSpPr>
      <p:grpSpPr>
        <a:xfrm>
          <a:off x="0" y="0"/>
          <a:ext cx="0" cy="0"/>
          <a:chOff x="0" y="0"/>
          <a:chExt cx="0" cy="0"/>
        </a:xfrm>
      </p:grpSpPr>
      <p:sp>
        <p:nvSpPr>
          <p:cNvPr id="58" name="Google Shape;58;p15"/>
          <p:cNvSpPr/>
          <p:nvPr/>
        </p:nvSpPr>
        <p:spPr>
          <a:xfrm>
            <a:off x="101438" y="4749244"/>
            <a:ext cx="239175" cy="262575"/>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Trebuchet MS"/>
              <a:ea typeface="Trebuchet MS"/>
              <a:cs typeface="Trebuchet MS"/>
              <a:sym typeface="Trebuchet MS"/>
            </a:endParaRPr>
          </a:p>
        </p:txBody>
      </p:sp>
      <p:sp>
        <p:nvSpPr>
          <p:cNvPr id="59" name="Google Shape;59;p15"/>
          <p:cNvSpPr txBox="1"/>
          <p:nvPr/>
        </p:nvSpPr>
        <p:spPr>
          <a:xfrm>
            <a:off x="78263" y="4788544"/>
            <a:ext cx="285525" cy="31635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1400"/>
              <a:buFont typeface="Arial"/>
              <a:buNone/>
            </a:pPr>
            <a:fld id="{00000000-1234-1234-1234-123412341234}" type="slidenum">
              <a:rPr lang="en" sz="1100" b="0" i="0" u="none" strike="noStrike" cap="none">
                <a:solidFill>
                  <a:schemeClr val="dk2"/>
                </a:solidFill>
                <a:latin typeface="Trebuchet MS"/>
                <a:ea typeface="Trebuchet MS"/>
                <a:cs typeface="Trebuchet MS"/>
                <a:sym typeface="Trebuchet MS"/>
              </a:rPr>
              <a:t>‹#›</a:t>
            </a:fld>
            <a:endParaRPr sz="1100" b="0" i="0" u="none" strike="noStrike" cap="none">
              <a:solidFill>
                <a:schemeClr val="dk2"/>
              </a:solidFill>
              <a:latin typeface="Trebuchet MS"/>
              <a:ea typeface="Trebuchet MS"/>
              <a:cs typeface="Trebuchet MS"/>
              <a:sym typeface="Trebuchet MS"/>
            </a:endParaRPr>
          </a:p>
        </p:txBody>
      </p:sp>
      <p:sp>
        <p:nvSpPr>
          <p:cNvPr id="60" name="Google Shape;60;p15"/>
          <p:cNvSpPr/>
          <p:nvPr/>
        </p:nvSpPr>
        <p:spPr>
          <a:xfrm>
            <a:off x="8572500" y="752475"/>
            <a:ext cx="571500" cy="1971675"/>
          </a:xfrm>
          <a:prstGeom prst="rect">
            <a:avLst/>
          </a:prstGeom>
          <a:solidFill>
            <a:schemeClr val="lt1"/>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Generic Text">
  <p:cSld name="1_Generic Text 2">
    <p:spTree>
      <p:nvGrpSpPr>
        <p:cNvPr id="1" name="Shape 61"/>
        <p:cNvGrpSpPr/>
        <p:nvPr/>
      </p:nvGrpSpPr>
      <p:grpSpPr>
        <a:xfrm>
          <a:off x="0" y="0"/>
          <a:ext cx="0" cy="0"/>
          <a:chOff x="0" y="0"/>
          <a:chExt cx="0" cy="0"/>
        </a:xfrm>
      </p:grpSpPr>
      <p:sp>
        <p:nvSpPr>
          <p:cNvPr id="62" name="Google Shape;62;p16"/>
          <p:cNvSpPr/>
          <p:nvPr/>
        </p:nvSpPr>
        <p:spPr>
          <a:xfrm>
            <a:off x="101438" y="4749244"/>
            <a:ext cx="239175" cy="262575"/>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Trebuchet MS"/>
              <a:ea typeface="Trebuchet MS"/>
              <a:cs typeface="Trebuchet MS"/>
              <a:sym typeface="Trebuchet MS"/>
            </a:endParaRPr>
          </a:p>
        </p:txBody>
      </p:sp>
      <p:sp>
        <p:nvSpPr>
          <p:cNvPr id="63" name="Google Shape;63;p16"/>
          <p:cNvSpPr txBox="1"/>
          <p:nvPr/>
        </p:nvSpPr>
        <p:spPr>
          <a:xfrm>
            <a:off x="78263" y="4788544"/>
            <a:ext cx="285525" cy="31635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 sz="1100" b="1" i="1" u="none" strike="noStrike" cap="none">
                <a:solidFill>
                  <a:schemeClr val="dk2"/>
                </a:solidFill>
                <a:latin typeface="Trebuchet MS"/>
                <a:ea typeface="Trebuchet MS"/>
                <a:cs typeface="Trebuchet MS"/>
                <a:sym typeface="Trebuchet MS"/>
              </a:rPr>
              <a:t>‹#›</a:t>
            </a:fld>
            <a:endParaRPr sz="1100" b="1" i="1" u="none" strike="noStrike" cap="none">
              <a:solidFill>
                <a:schemeClr val="dk2"/>
              </a:solidFill>
              <a:latin typeface="Trebuchet MS"/>
              <a:ea typeface="Trebuchet MS"/>
              <a:cs typeface="Trebuchet MS"/>
              <a:sym typeface="Trebuchet MS"/>
            </a:endParaRPr>
          </a:p>
        </p:txBody>
      </p:sp>
      <p:pic>
        <p:nvPicPr>
          <p:cNvPr id="64" name="Google Shape;64;p16"/>
          <p:cNvPicPr preferRelativeResize="0"/>
          <p:nvPr/>
        </p:nvPicPr>
        <p:blipFill rotWithShape="1">
          <a:blip r:embed="rId2">
            <a:alphaModFix amt="5000"/>
          </a:blip>
          <a:srcRect/>
          <a:stretch/>
        </p:blipFill>
        <p:spPr>
          <a:xfrm>
            <a:off x="78263" y="2668755"/>
            <a:ext cx="8443108" cy="2343064"/>
          </a:xfrm>
          <a:prstGeom prst="rect">
            <a:avLst/>
          </a:prstGeom>
          <a:noFill/>
          <a:ln>
            <a:noFill/>
          </a:ln>
        </p:spPr>
      </p:pic>
      <p:sp>
        <p:nvSpPr>
          <p:cNvPr id="65" name="Google Shape;65;p16"/>
          <p:cNvSpPr>
            <a:spLocks noGrp="1"/>
          </p:cNvSpPr>
          <p:nvPr>
            <p:ph type="pic" idx="2"/>
          </p:nvPr>
        </p:nvSpPr>
        <p:spPr>
          <a:xfrm>
            <a:off x="0" y="0"/>
            <a:ext cx="8310562" cy="5143500"/>
          </a:xfrm>
          <a:prstGeom prst="rect">
            <a:avLst/>
          </a:prstGeom>
          <a:solidFill>
            <a:schemeClr val="lt2"/>
          </a:solidFill>
          <a:ln>
            <a:noFill/>
          </a:ln>
        </p:spPr>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66"/>
        <p:cNvGrpSpPr/>
        <p:nvPr/>
      </p:nvGrpSpPr>
      <p:grpSpPr>
        <a:xfrm>
          <a:off x="0" y="0"/>
          <a:ext cx="0" cy="0"/>
          <a:chOff x="0" y="0"/>
          <a:chExt cx="0" cy="0"/>
        </a:xfrm>
      </p:grpSpPr>
      <p:sp>
        <p:nvSpPr>
          <p:cNvPr id="67" name="Google Shape;67;p17"/>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68" name="Google Shape;68;p17"/>
          <p:cNvSpPr txBox="1">
            <a:spLocks noGrp="1"/>
          </p:cNvSpPr>
          <p:nvPr>
            <p:ph type="body" idx="1"/>
          </p:nvPr>
        </p:nvSpPr>
        <p:spPr>
          <a:xfrm>
            <a:off x="628650" y="1369219"/>
            <a:ext cx="7886700" cy="3263504"/>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69" name="Google Shape;69;p17"/>
          <p:cNvSpPr txBox="1">
            <a:spLocks noGrp="1"/>
          </p:cNvSpPr>
          <p:nvPr>
            <p:ph type="dt" idx="10"/>
          </p:nvPr>
        </p:nvSpPr>
        <p:spPr>
          <a:xfrm>
            <a:off x="0" y="0"/>
            <a:ext cx="2250000" cy="2250000"/>
          </a:xfrm>
          <a:prstGeom prst="rect">
            <a:avLst/>
          </a:prstGeom>
          <a:noFill/>
          <a:ln>
            <a:noFill/>
          </a:ln>
        </p:spPr>
        <p:txBody>
          <a:bodyPr spcFirstLastPara="1" wrap="square" lIns="68575" tIns="34275" rIns="68575" bIns="34275" anchor="t" anchorCtr="0">
            <a:noAutofit/>
          </a:bodyPr>
          <a:lstStyle>
            <a:lvl1pPr marR="0" lvl="0"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9pPr>
          </a:lstStyle>
          <a:p>
            <a:endParaRPr/>
          </a:p>
        </p:txBody>
      </p:sp>
      <p:sp>
        <p:nvSpPr>
          <p:cNvPr id="70" name="Google Shape;70;p17"/>
          <p:cNvSpPr txBox="1">
            <a:spLocks noGrp="1"/>
          </p:cNvSpPr>
          <p:nvPr>
            <p:ph type="ftr" idx="11"/>
          </p:nvPr>
        </p:nvSpPr>
        <p:spPr>
          <a:xfrm>
            <a:off x="0" y="0"/>
            <a:ext cx="2250000" cy="2250000"/>
          </a:xfrm>
          <a:prstGeom prst="rect">
            <a:avLst/>
          </a:prstGeom>
          <a:noFill/>
          <a:ln>
            <a:noFill/>
          </a:ln>
        </p:spPr>
        <p:txBody>
          <a:bodyPr spcFirstLastPara="1" wrap="square" lIns="68575" tIns="34275" rIns="68575" bIns="34275" anchor="t" anchorCtr="0">
            <a:noAutofit/>
          </a:bodyPr>
          <a:lstStyle>
            <a:lvl1pPr marR="0" lvl="0"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9pPr>
          </a:lstStyle>
          <a:p>
            <a:endParaRPr/>
          </a:p>
        </p:txBody>
      </p:sp>
      <p:sp>
        <p:nvSpPr>
          <p:cNvPr id="71" name="Google Shape;71;p17"/>
          <p:cNvSpPr txBox="1">
            <a:spLocks noGrp="1"/>
          </p:cNvSpPr>
          <p:nvPr>
            <p:ph type="sldNum" idx="12"/>
          </p:nvPr>
        </p:nvSpPr>
        <p:spPr>
          <a:xfrm>
            <a:off x="0" y="0"/>
            <a:ext cx="2250000" cy="2250000"/>
          </a:xfrm>
          <a:prstGeom prst="rect">
            <a:avLst/>
          </a:prstGeom>
          <a:noFill/>
          <a:ln>
            <a:noFill/>
          </a:ln>
        </p:spPr>
        <p:txBody>
          <a:bodyPr spcFirstLastPara="1" wrap="square" lIns="68575" tIns="34275" rIns="68575" bIns="34275" anchor="t"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13_Title Slide">
  <p:cSld name="13_Title Slide">
    <p:spTree>
      <p:nvGrpSpPr>
        <p:cNvPr id="1" name="Shape 73"/>
        <p:cNvGrpSpPr/>
        <p:nvPr/>
      </p:nvGrpSpPr>
      <p:grpSpPr>
        <a:xfrm>
          <a:off x="0" y="0"/>
          <a:ext cx="0" cy="0"/>
          <a:chOff x="0" y="0"/>
          <a:chExt cx="0" cy="0"/>
        </a:xfrm>
      </p:grpSpPr>
      <p:sp>
        <p:nvSpPr>
          <p:cNvPr id="74" name="Google Shape;74;p19"/>
          <p:cNvSpPr>
            <a:spLocks noGrp="1"/>
          </p:cNvSpPr>
          <p:nvPr>
            <p:ph type="pic" idx="2"/>
          </p:nvPr>
        </p:nvSpPr>
        <p:spPr>
          <a:xfrm>
            <a:off x="0" y="0"/>
            <a:ext cx="4572000" cy="5143500"/>
          </a:xfrm>
          <a:prstGeom prst="rect">
            <a:avLst/>
          </a:prstGeom>
          <a:solidFill>
            <a:schemeClr val="lt2"/>
          </a:solidFill>
          <a:ln>
            <a:noFill/>
          </a:ln>
        </p:spPr>
      </p:sp>
      <p:pic>
        <p:nvPicPr>
          <p:cNvPr id="75" name="Google Shape;75;p19"/>
          <p:cNvPicPr preferRelativeResize="0"/>
          <p:nvPr/>
        </p:nvPicPr>
        <p:blipFill rotWithShape="1">
          <a:blip r:embed="rId2">
            <a:alphaModFix amt="10000"/>
          </a:blip>
          <a:srcRect/>
          <a:stretch/>
        </p:blipFill>
        <p:spPr>
          <a:xfrm>
            <a:off x="0" y="0"/>
            <a:ext cx="610968" cy="5143500"/>
          </a:xfrm>
          <a:prstGeom prst="rect">
            <a:avLst/>
          </a:prstGeom>
          <a:noFill/>
          <a:ln>
            <a:noFill/>
          </a:ln>
        </p:spPr>
      </p:pic>
      <p:sp>
        <p:nvSpPr>
          <p:cNvPr id="76" name="Google Shape;76;p19"/>
          <p:cNvSpPr txBox="1"/>
          <p:nvPr/>
        </p:nvSpPr>
        <p:spPr>
          <a:xfrm>
            <a:off x="19959" y="4827150"/>
            <a:ext cx="312336" cy="31635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1400"/>
              <a:buFont typeface="Arial"/>
              <a:buNone/>
            </a:pPr>
            <a:fld id="{00000000-1234-1234-1234-123412341234}" type="slidenum">
              <a:rPr lang="en" sz="1100" b="0" i="0" u="none" strike="noStrike" cap="none">
                <a:solidFill>
                  <a:schemeClr val="dk2"/>
                </a:solidFill>
                <a:latin typeface="Trebuchet MS"/>
                <a:ea typeface="Trebuchet MS"/>
                <a:cs typeface="Trebuchet MS"/>
                <a:sym typeface="Trebuchet MS"/>
              </a:rPr>
              <a:t>‹#›</a:t>
            </a:fld>
            <a:endParaRPr sz="1100" b="0" i="0" u="none" strike="noStrike" cap="none">
              <a:solidFill>
                <a:schemeClr val="dk2"/>
              </a:solidFill>
              <a:latin typeface="Trebuchet MS"/>
              <a:ea typeface="Trebuchet MS"/>
              <a:cs typeface="Trebuchet MS"/>
              <a:sym typeface="Trebuchet MS"/>
            </a:endParaRPr>
          </a:p>
        </p:txBody>
      </p:sp>
    </p:spTree>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14_Custom Layout">
  <p:cSld name="14_Custom Layout">
    <p:spTree>
      <p:nvGrpSpPr>
        <p:cNvPr id="1" name="Shape 77"/>
        <p:cNvGrpSpPr/>
        <p:nvPr/>
      </p:nvGrpSpPr>
      <p:grpSpPr>
        <a:xfrm>
          <a:off x="0" y="0"/>
          <a:ext cx="0" cy="0"/>
          <a:chOff x="0" y="0"/>
          <a:chExt cx="0" cy="0"/>
        </a:xfrm>
      </p:grpSpPr>
      <p:sp>
        <p:nvSpPr>
          <p:cNvPr id="78" name="Google Shape;78;p20"/>
          <p:cNvSpPr/>
          <p:nvPr/>
        </p:nvSpPr>
        <p:spPr>
          <a:xfrm>
            <a:off x="101438" y="4749244"/>
            <a:ext cx="239175" cy="262575"/>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Trebuchet MS"/>
              <a:ea typeface="Trebuchet MS"/>
              <a:cs typeface="Trebuchet MS"/>
              <a:sym typeface="Trebuchet MS"/>
            </a:endParaRPr>
          </a:p>
        </p:txBody>
      </p:sp>
      <p:sp>
        <p:nvSpPr>
          <p:cNvPr id="79" name="Google Shape;79;p20"/>
          <p:cNvSpPr txBox="1"/>
          <p:nvPr/>
        </p:nvSpPr>
        <p:spPr>
          <a:xfrm>
            <a:off x="78263" y="4788544"/>
            <a:ext cx="285525" cy="31635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 sz="1100" b="0" i="0" u="none" strike="noStrike" cap="none">
                <a:solidFill>
                  <a:schemeClr val="dk2"/>
                </a:solidFill>
                <a:latin typeface="Trebuchet MS"/>
                <a:ea typeface="Trebuchet MS"/>
                <a:cs typeface="Trebuchet MS"/>
                <a:sym typeface="Trebuchet MS"/>
              </a:rPr>
              <a:t>‹#›</a:t>
            </a:fld>
            <a:endParaRPr sz="1100" b="0" i="0" u="none" strike="noStrike" cap="none">
              <a:solidFill>
                <a:schemeClr val="dk2"/>
              </a:solidFill>
              <a:latin typeface="Trebuchet MS"/>
              <a:ea typeface="Trebuchet MS"/>
              <a:cs typeface="Trebuchet MS"/>
              <a:sym typeface="Trebuchet M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19_Custom Layout">
  <p:cSld name="19_Custom Layout">
    <p:spTree>
      <p:nvGrpSpPr>
        <p:cNvPr id="1" name="Shape 80"/>
        <p:cNvGrpSpPr/>
        <p:nvPr/>
      </p:nvGrpSpPr>
      <p:grpSpPr>
        <a:xfrm>
          <a:off x="0" y="0"/>
          <a:ext cx="0" cy="0"/>
          <a:chOff x="0" y="0"/>
          <a:chExt cx="0" cy="0"/>
        </a:xfrm>
      </p:grpSpPr>
      <p:sp>
        <p:nvSpPr>
          <p:cNvPr id="81" name="Google Shape;81;p21"/>
          <p:cNvSpPr>
            <a:spLocks noGrp="1"/>
          </p:cNvSpPr>
          <p:nvPr>
            <p:ph type="pic" idx="2"/>
          </p:nvPr>
        </p:nvSpPr>
        <p:spPr>
          <a:xfrm>
            <a:off x="5739381" y="0"/>
            <a:ext cx="3054381" cy="5143500"/>
          </a:xfrm>
          <a:prstGeom prst="rect">
            <a:avLst/>
          </a:prstGeom>
          <a:noFill/>
          <a:ln>
            <a:noFill/>
          </a:ln>
        </p:spPr>
      </p:sp>
      <p:sp>
        <p:nvSpPr>
          <p:cNvPr id="82" name="Google Shape;82;p21"/>
          <p:cNvSpPr/>
          <p:nvPr/>
        </p:nvSpPr>
        <p:spPr>
          <a:xfrm>
            <a:off x="101438" y="4749244"/>
            <a:ext cx="239175" cy="262575"/>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Trebuchet MS"/>
              <a:ea typeface="Trebuchet MS"/>
              <a:cs typeface="Trebuchet MS"/>
              <a:sym typeface="Trebuchet MS"/>
            </a:endParaRPr>
          </a:p>
        </p:txBody>
      </p:sp>
      <p:sp>
        <p:nvSpPr>
          <p:cNvPr id="83" name="Google Shape;83;p21"/>
          <p:cNvSpPr txBox="1"/>
          <p:nvPr/>
        </p:nvSpPr>
        <p:spPr>
          <a:xfrm>
            <a:off x="78263" y="4788544"/>
            <a:ext cx="285525" cy="31635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1400"/>
              <a:buFont typeface="Arial"/>
              <a:buNone/>
            </a:pPr>
            <a:fld id="{00000000-1234-1234-1234-123412341234}" type="slidenum">
              <a:rPr lang="en" sz="1100" b="0" i="0" u="none" strike="noStrike" cap="none">
                <a:solidFill>
                  <a:schemeClr val="dk2"/>
                </a:solidFill>
                <a:latin typeface="Trebuchet MS"/>
                <a:ea typeface="Trebuchet MS"/>
                <a:cs typeface="Trebuchet MS"/>
                <a:sym typeface="Trebuchet MS"/>
              </a:rPr>
              <a:t>‹#›</a:t>
            </a:fld>
            <a:endParaRPr sz="1100" b="0" i="0" u="none" strike="noStrike" cap="none">
              <a:solidFill>
                <a:schemeClr val="dk2"/>
              </a:solidFill>
              <a:latin typeface="Trebuchet MS"/>
              <a:ea typeface="Trebuchet MS"/>
              <a:cs typeface="Trebuchet MS"/>
              <a:sym typeface="Trebuchet M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rm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endParaRPr/>
          </a:p>
        </p:txBody>
      </p:sp>
      <p:sp>
        <p:nvSpPr>
          <p:cNvPr id="52" name="Google Shape;52;p13"/>
          <p:cNvSpPr txBox="1">
            <a:spLocks noGrp="1"/>
          </p:cNvSpPr>
          <p:nvPr>
            <p:ph type="body" idx="1"/>
          </p:nvPr>
        </p:nvSpPr>
        <p:spPr>
          <a:xfrm>
            <a:off x="628650" y="1369219"/>
            <a:ext cx="7886700" cy="3263504"/>
          </a:xfrm>
          <a:prstGeom prst="rect">
            <a:avLst/>
          </a:prstGeom>
          <a:noFill/>
          <a:ln>
            <a:noFill/>
          </a:ln>
        </p:spPr>
        <p:txBody>
          <a:bodyPr spcFirstLastPara="1" wrap="square" lIns="68575" tIns="34275" rIns="68575" bIns="34275" anchor="t" anchorCtr="0">
            <a:normAutofit/>
          </a:bodyPr>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pic>
        <p:nvPicPr>
          <p:cNvPr id="53" name="Google Shape;53;p13"/>
          <p:cNvPicPr preferRelativeResize="0"/>
          <p:nvPr/>
        </p:nvPicPr>
        <p:blipFill rotWithShape="1">
          <a:blip r:embed="rId9">
            <a:alphaModFix/>
          </a:blip>
          <a:srcRect/>
          <a:stretch/>
        </p:blipFill>
        <p:spPr>
          <a:xfrm>
            <a:off x="8438531" y="145348"/>
            <a:ext cx="553192" cy="56087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4" r:id="rId5"/>
    <p:sldLayoutId id="2147483665" r:id="rId6"/>
    <p:sldLayoutId id="2147483666"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23.png"/></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slides/_rels/slide2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image" Target="../media/image29.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7.xml"/><Relationship Id="rId1" Type="http://schemas.openxmlformats.org/officeDocument/2006/relationships/slideLayout" Target="../slideLayouts/slideLayout3.xml"/><Relationship Id="rId5" Type="http://schemas.openxmlformats.org/officeDocument/2006/relationships/image" Target="../media/image15.png"/><Relationship Id="rId4" Type="http://schemas.openxmlformats.org/officeDocument/2006/relationships/image" Target="../media/image32.png"/></Relationships>
</file>

<file path=ppt/slides/_rels/slide3.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hyperlink" Target="https://confluence.ihtsdotools.org/display/USRG/Mapping+Guidance+for+EDQM+to+SNOMED+CT+Pharmaceutical+Dose+Form+Mapping" TargetMode="External"/><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hyperlink" Target="https://confluence.ihtsdotools.org/display/USRG/Guidance+for+Implementation+of+the+EDQM+PDF+to+SNOMED+CT+PDF+mapping" TargetMode="External"/><Relationship Id="rId5" Type="http://schemas.openxmlformats.org/officeDocument/2006/relationships/hyperlink" Target="https://confluence.ihtsdotools.org/display/USRG/Issues+for+discussion+with+SNOMED+CT" TargetMode="External"/><Relationship Id="rId4" Type="http://schemas.openxmlformats.org/officeDocument/2006/relationships/hyperlink" Target="https://confluence.ihtsdotools.org/display/USRG/Issues+for+discussion+with+EDQM"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pic>
        <p:nvPicPr>
          <p:cNvPr id="88" name="Google Shape;88;p22"/>
          <p:cNvPicPr preferRelativeResize="0"/>
          <p:nvPr/>
        </p:nvPicPr>
        <p:blipFill rotWithShape="1">
          <a:blip r:embed="rId3">
            <a:alphaModFix/>
          </a:blip>
          <a:srcRect/>
          <a:stretch/>
        </p:blipFill>
        <p:spPr>
          <a:xfrm>
            <a:off x="3713" y="0"/>
            <a:ext cx="9144001" cy="5143500"/>
          </a:xfrm>
          <a:prstGeom prst="rect">
            <a:avLst/>
          </a:prstGeom>
          <a:noFill/>
          <a:ln>
            <a:noFill/>
          </a:ln>
        </p:spPr>
      </p:pic>
      <p:sp>
        <p:nvSpPr>
          <p:cNvPr id="89" name="Google Shape;89;p22"/>
          <p:cNvSpPr/>
          <p:nvPr/>
        </p:nvSpPr>
        <p:spPr>
          <a:xfrm>
            <a:off x="0" y="0"/>
            <a:ext cx="9151425" cy="5143500"/>
          </a:xfrm>
          <a:prstGeom prst="rect">
            <a:avLst/>
          </a:prstGeom>
          <a:solidFill>
            <a:srgbClr val="1DA8DE">
              <a:alpha val="74901"/>
            </a:srgbClr>
          </a:solid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Trebuchet MS"/>
              <a:ea typeface="Trebuchet MS"/>
              <a:cs typeface="Trebuchet MS"/>
              <a:sym typeface="Trebuchet MS"/>
            </a:endParaRPr>
          </a:p>
        </p:txBody>
      </p:sp>
      <p:sp>
        <p:nvSpPr>
          <p:cNvPr id="90" name="Google Shape;90;p22"/>
          <p:cNvSpPr txBox="1">
            <a:spLocks noGrp="1"/>
          </p:cNvSpPr>
          <p:nvPr>
            <p:ph type="title"/>
          </p:nvPr>
        </p:nvSpPr>
        <p:spPr>
          <a:xfrm>
            <a:off x="431100" y="1432613"/>
            <a:ext cx="8289225" cy="1571625"/>
          </a:xfrm>
          <a:prstGeom prst="rect">
            <a:avLst/>
          </a:prstGeom>
          <a:noFill/>
          <a:ln w="9525" cap="flat" cmpd="sng">
            <a:solidFill>
              <a:schemeClr val="lt1"/>
            </a:solidFill>
            <a:prstDash val="solid"/>
            <a:round/>
            <a:headEnd type="none" w="sm" len="sm"/>
            <a:tailEnd type="none" w="sm" len="sm"/>
          </a:ln>
        </p:spPr>
        <p:txBody>
          <a:bodyPr spcFirstLastPara="1" wrap="square" lIns="162000" tIns="162000" rIns="162000" bIns="34275" anchor="ctr" anchorCtr="0">
            <a:noAutofit/>
          </a:bodyPr>
          <a:lstStyle/>
          <a:p>
            <a:pPr marL="0" lvl="0" indent="0" algn="ctr" rtl="0">
              <a:lnSpc>
                <a:spcPct val="100000"/>
              </a:lnSpc>
              <a:spcBef>
                <a:spcPts val="0"/>
              </a:spcBef>
              <a:spcAft>
                <a:spcPts val="0"/>
              </a:spcAft>
              <a:buClr>
                <a:schemeClr val="lt1"/>
              </a:buClr>
              <a:buSzPts val="4500"/>
              <a:buFont typeface="Helvetica Neue"/>
              <a:buNone/>
            </a:pPr>
            <a:r>
              <a:rPr lang="en" sz="4100" b="0" i="0">
                <a:solidFill>
                  <a:schemeClr val="lt1"/>
                </a:solidFill>
              </a:rPr>
              <a:t>SNOMED CT DEUSG Subgroup</a:t>
            </a:r>
            <a:endParaRPr sz="4100" b="0" i="0">
              <a:solidFill>
                <a:schemeClr val="lt1"/>
              </a:solidFill>
            </a:endParaRPr>
          </a:p>
          <a:p>
            <a:pPr marL="0" lvl="0" indent="0" algn="ctr" rtl="0">
              <a:lnSpc>
                <a:spcPct val="100000"/>
              </a:lnSpc>
              <a:spcBef>
                <a:spcPts val="0"/>
              </a:spcBef>
              <a:spcAft>
                <a:spcPts val="0"/>
              </a:spcAft>
              <a:buClr>
                <a:schemeClr val="lt1"/>
              </a:buClr>
              <a:buSzPts val="4500"/>
              <a:buFont typeface="Helvetica Neue"/>
              <a:buNone/>
            </a:pPr>
            <a:r>
              <a:rPr lang="en" sz="4100" b="0" i="0">
                <a:solidFill>
                  <a:schemeClr val="lt1"/>
                </a:solidFill>
              </a:rPr>
              <a:t>EDQM Dose Form Mapping</a:t>
            </a:r>
            <a:endParaRPr sz="4100" b="0" i="0">
              <a:solidFill>
                <a:schemeClr val="lt1"/>
              </a:solidFill>
            </a:endParaRPr>
          </a:p>
        </p:txBody>
      </p:sp>
      <p:sp>
        <p:nvSpPr>
          <p:cNvPr id="91" name="Google Shape;91;p22"/>
          <p:cNvSpPr txBox="1"/>
          <p:nvPr/>
        </p:nvSpPr>
        <p:spPr>
          <a:xfrm>
            <a:off x="2254275" y="3958077"/>
            <a:ext cx="4642875" cy="311625"/>
          </a:xfrm>
          <a:prstGeom prst="rect">
            <a:avLst/>
          </a:prstGeom>
          <a:noFill/>
          <a:ln>
            <a:noFill/>
          </a:ln>
        </p:spPr>
        <p:txBody>
          <a:bodyPr spcFirstLastPara="1" wrap="square" lIns="68575" tIns="34275" rIns="68575" bIns="34275" anchor="t" anchorCtr="0">
            <a:noAutofit/>
          </a:bodyPr>
          <a:lstStyle/>
          <a:p>
            <a:pPr marL="0" marR="0" lvl="0" indent="0" algn="ctr" rtl="0">
              <a:lnSpc>
                <a:spcPct val="150000"/>
              </a:lnSpc>
              <a:spcBef>
                <a:spcPts val="0"/>
              </a:spcBef>
              <a:spcAft>
                <a:spcPts val="0"/>
              </a:spcAft>
              <a:buClr>
                <a:srgbClr val="000000"/>
              </a:buClr>
              <a:buSzPts val="1100"/>
              <a:buFont typeface="Arial"/>
              <a:buNone/>
            </a:pPr>
            <a:r>
              <a:rPr lang="en" sz="1500" b="0" i="0" u="none" strike="noStrike" cap="none" dirty="0">
                <a:solidFill>
                  <a:schemeClr val="lt2"/>
                </a:solidFill>
                <a:latin typeface="Trebuchet MS"/>
                <a:ea typeface="Trebuchet MS"/>
                <a:cs typeface="Trebuchet MS"/>
                <a:sym typeface="Trebuchet MS"/>
              </a:rPr>
              <a:t>Thursday 13</a:t>
            </a:r>
            <a:r>
              <a:rPr lang="en" sz="1500" b="0" i="0" u="none" strike="noStrike" cap="none" baseline="30000" dirty="0">
                <a:solidFill>
                  <a:schemeClr val="lt2"/>
                </a:solidFill>
                <a:latin typeface="Trebuchet MS"/>
                <a:ea typeface="Trebuchet MS"/>
                <a:cs typeface="Trebuchet MS"/>
                <a:sym typeface="Trebuchet MS"/>
              </a:rPr>
              <a:t>th</a:t>
            </a:r>
            <a:r>
              <a:rPr lang="en" sz="1500" b="0" i="0" u="none" strike="noStrike" cap="none" dirty="0">
                <a:solidFill>
                  <a:schemeClr val="lt2"/>
                </a:solidFill>
                <a:latin typeface="Trebuchet MS"/>
                <a:ea typeface="Trebuchet MS"/>
                <a:cs typeface="Trebuchet MS"/>
                <a:sym typeface="Trebuchet MS"/>
              </a:rPr>
              <a:t> January 2022</a:t>
            </a:r>
            <a:endParaRPr sz="1500" b="0" i="0" u="none" strike="noStrike" cap="none" dirty="0">
              <a:solidFill>
                <a:srgbClr val="000000"/>
              </a:solidFill>
              <a:latin typeface="Trebuchet MS"/>
              <a:ea typeface="Trebuchet MS"/>
              <a:cs typeface="Trebuchet MS"/>
              <a:sym typeface="Trebuchet MS"/>
            </a:endParaRPr>
          </a:p>
        </p:txBody>
      </p:sp>
      <p:sp>
        <p:nvSpPr>
          <p:cNvPr id="92" name="Google Shape;92;p22"/>
          <p:cNvSpPr txBox="1"/>
          <p:nvPr/>
        </p:nvSpPr>
        <p:spPr>
          <a:xfrm>
            <a:off x="1356638" y="3206528"/>
            <a:ext cx="6438150" cy="751549"/>
          </a:xfrm>
          <a:prstGeom prst="rect">
            <a:avLst/>
          </a:prstGeom>
          <a:solidFill>
            <a:schemeClr val="lt1"/>
          </a:solidFill>
          <a:ln>
            <a:noFill/>
          </a:ln>
        </p:spPr>
        <p:txBody>
          <a:bodyPr spcFirstLastPara="1" wrap="square" lIns="68575" tIns="81000" rIns="68575" bIns="81000" anchor="ctr" anchorCtr="0">
            <a:noAutofit/>
          </a:bodyPr>
          <a:lstStyle/>
          <a:p>
            <a:pPr marL="76200" marR="0" lvl="0" indent="0" algn="ctr" rtl="0">
              <a:lnSpc>
                <a:spcPct val="100000"/>
              </a:lnSpc>
              <a:spcBef>
                <a:spcPts val="0"/>
              </a:spcBef>
              <a:spcAft>
                <a:spcPts val="0"/>
              </a:spcAft>
              <a:buClr>
                <a:srgbClr val="000000"/>
              </a:buClr>
              <a:buSzPts val="1500"/>
              <a:buFont typeface="Arial"/>
              <a:buNone/>
            </a:pPr>
            <a:r>
              <a:rPr lang="en" sz="1500" b="0" i="1" u="none" strike="noStrike" cap="none">
                <a:solidFill>
                  <a:schemeClr val="dk1"/>
                </a:solidFill>
                <a:latin typeface="Trebuchet MS"/>
                <a:ea typeface="Trebuchet MS"/>
                <a:cs typeface="Trebuchet MS"/>
                <a:sym typeface="Trebuchet MS"/>
              </a:rPr>
              <a:t>Linda Bird, SNOMED International</a:t>
            </a:r>
            <a:endParaRPr sz="1500" b="0" i="1" u="none" strike="noStrike" cap="none">
              <a:solidFill>
                <a:schemeClr val="dk1"/>
              </a:solidFill>
              <a:latin typeface="Trebuchet MS"/>
              <a:ea typeface="Trebuchet MS"/>
              <a:cs typeface="Trebuchet MS"/>
              <a:sym typeface="Trebuchet MS"/>
            </a:endParaRPr>
          </a:p>
          <a:p>
            <a:pPr marL="76200" marR="0" lvl="0" indent="0" algn="ctr" rtl="0">
              <a:lnSpc>
                <a:spcPct val="100000"/>
              </a:lnSpc>
              <a:spcBef>
                <a:spcPts val="0"/>
              </a:spcBef>
              <a:spcAft>
                <a:spcPts val="0"/>
              </a:spcAft>
              <a:buClr>
                <a:srgbClr val="000000"/>
              </a:buClr>
              <a:buSzPts val="1500"/>
              <a:buFont typeface="Arial"/>
              <a:buNone/>
            </a:pPr>
            <a:r>
              <a:rPr lang="en" sz="1500" b="0" i="1" u="none" strike="noStrike" cap="none">
                <a:solidFill>
                  <a:schemeClr val="dk1"/>
                </a:solidFill>
                <a:latin typeface="Trebuchet MS"/>
                <a:ea typeface="Trebuchet MS"/>
                <a:cs typeface="Trebuchet MS"/>
                <a:sym typeface="Trebuchet MS"/>
              </a:rPr>
              <a:t>Julie James, Blue Wave Informatics</a:t>
            </a:r>
            <a:endParaRPr sz="1500" b="0" i="1" u="none" strike="noStrike" cap="none">
              <a:solidFill>
                <a:schemeClr val="dk1"/>
              </a:solidFill>
              <a:latin typeface="Trebuchet MS"/>
              <a:ea typeface="Trebuchet MS"/>
              <a:cs typeface="Trebuchet MS"/>
              <a:sym typeface="Trebuchet MS"/>
            </a:endParaRPr>
          </a:p>
        </p:txBody>
      </p:sp>
      <p:pic>
        <p:nvPicPr>
          <p:cNvPr id="93" name="Google Shape;93;p22"/>
          <p:cNvPicPr preferRelativeResize="0"/>
          <p:nvPr/>
        </p:nvPicPr>
        <p:blipFill rotWithShape="1">
          <a:blip r:embed="rId4">
            <a:alphaModFix/>
          </a:blip>
          <a:srcRect/>
          <a:stretch/>
        </p:blipFill>
        <p:spPr>
          <a:xfrm>
            <a:off x="3613087" y="260513"/>
            <a:ext cx="1925251" cy="855667"/>
          </a:xfrm>
          <a:prstGeom prst="rect">
            <a:avLst/>
          </a:prstGeom>
          <a:noFill/>
          <a:ln>
            <a:noFill/>
          </a:ln>
        </p:spPr>
      </p:pic>
      <p:pic>
        <p:nvPicPr>
          <p:cNvPr id="94" name="Google Shape;94;p22"/>
          <p:cNvPicPr preferRelativeResize="0"/>
          <p:nvPr/>
        </p:nvPicPr>
        <p:blipFill rotWithShape="1">
          <a:blip r:embed="rId5">
            <a:alphaModFix/>
          </a:blip>
          <a:srcRect/>
          <a:stretch/>
        </p:blipFill>
        <p:spPr>
          <a:xfrm>
            <a:off x="1994503" y="4467920"/>
            <a:ext cx="5540512" cy="417104"/>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pic>
        <p:nvPicPr>
          <p:cNvPr id="108" name="Google Shape;108;p24" descr="A person preparing food inside of it&#10;&#10;Description automatically generated"/>
          <p:cNvPicPr preferRelativeResize="0">
            <a:picLocks noGrp="1"/>
          </p:cNvPicPr>
          <p:nvPr>
            <p:ph type="pic" idx="2"/>
          </p:nvPr>
        </p:nvPicPr>
        <p:blipFill rotWithShape="1">
          <a:blip r:embed="rId3">
            <a:alphaModFix/>
          </a:blip>
          <a:srcRect/>
          <a:stretch/>
        </p:blipFill>
        <p:spPr>
          <a:xfrm>
            <a:off x="0" y="1"/>
            <a:ext cx="8302500" cy="5138550"/>
          </a:xfrm>
          <a:prstGeom prst="rect">
            <a:avLst/>
          </a:prstGeom>
          <a:solidFill>
            <a:schemeClr val="lt2"/>
          </a:solidFill>
          <a:ln>
            <a:noFill/>
          </a:ln>
        </p:spPr>
      </p:pic>
      <p:sp>
        <p:nvSpPr>
          <p:cNvPr id="109" name="Google Shape;109;p24"/>
          <p:cNvSpPr/>
          <p:nvPr/>
        </p:nvSpPr>
        <p:spPr>
          <a:xfrm>
            <a:off x="1" y="0"/>
            <a:ext cx="8302500" cy="5143500"/>
          </a:xfrm>
          <a:prstGeom prst="rect">
            <a:avLst/>
          </a:prstGeom>
          <a:solidFill>
            <a:schemeClr val="dk2">
              <a:alpha val="69019"/>
            </a:schemeClr>
          </a:solidFill>
          <a:ln>
            <a:noFill/>
          </a:ln>
        </p:spPr>
        <p:txBody>
          <a:bodyPr spcFirstLastPara="1" wrap="square" lIns="51425" tIns="25700" rIns="51425" bIns="25700" anchor="ctr" anchorCtr="0">
            <a:noAutofit/>
          </a:bodyPr>
          <a:lstStyle/>
          <a:p>
            <a:pPr marL="0" marR="0" lvl="0" indent="0" algn="ctr" rtl="0">
              <a:lnSpc>
                <a:spcPct val="100000"/>
              </a:lnSpc>
              <a:spcBef>
                <a:spcPts val="0"/>
              </a:spcBef>
              <a:spcAft>
                <a:spcPts val="0"/>
              </a:spcAft>
              <a:buClr>
                <a:srgbClr val="000000"/>
              </a:buClr>
              <a:buSzPts val="2100"/>
              <a:buFont typeface="Arial"/>
              <a:buNone/>
            </a:pPr>
            <a:endParaRPr sz="2100" b="0" i="0" u="none" strike="noStrike" cap="none">
              <a:solidFill>
                <a:schemeClr val="lt1"/>
              </a:solidFill>
              <a:latin typeface="Trebuchet MS"/>
              <a:ea typeface="Trebuchet MS"/>
              <a:cs typeface="Trebuchet MS"/>
              <a:sym typeface="Trebuchet MS"/>
            </a:endParaRPr>
          </a:p>
        </p:txBody>
      </p:sp>
      <p:sp>
        <p:nvSpPr>
          <p:cNvPr id="110" name="Google Shape;110;p24"/>
          <p:cNvSpPr txBox="1"/>
          <p:nvPr/>
        </p:nvSpPr>
        <p:spPr>
          <a:xfrm>
            <a:off x="685800" y="2038575"/>
            <a:ext cx="7167375" cy="1271250"/>
          </a:xfrm>
          <a:prstGeom prst="rect">
            <a:avLst/>
          </a:prstGeom>
          <a:noFill/>
          <a:ln>
            <a:noFill/>
          </a:ln>
        </p:spPr>
        <p:txBody>
          <a:bodyPr spcFirstLastPara="1" wrap="square" lIns="0" tIns="34275" rIns="68575" bIns="34275" anchor="t" anchorCtr="0">
            <a:noAutofit/>
          </a:bodyPr>
          <a:lstStyle/>
          <a:p>
            <a:pPr marL="0" marR="0" lvl="0" indent="0" algn="l" rtl="0">
              <a:lnSpc>
                <a:spcPct val="100000"/>
              </a:lnSpc>
              <a:spcBef>
                <a:spcPts val="0"/>
              </a:spcBef>
              <a:spcAft>
                <a:spcPts val="0"/>
              </a:spcAft>
              <a:buClr>
                <a:srgbClr val="000000"/>
              </a:buClr>
              <a:buSzPts val="4100"/>
              <a:buFont typeface="Arial"/>
              <a:buNone/>
            </a:pPr>
            <a:r>
              <a:rPr lang="en" sz="4100" b="1" dirty="0">
                <a:solidFill>
                  <a:schemeClr val="lt1"/>
                </a:solidFill>
                <a:latin typeface="Trebuchet MS"/>
                <a:ea typeface="Trebuchet MS"/>
                <a:cs typeface="Trebuchet MS"/>
                <a:sym typeface="Trebuchet MS"/>
              </a:rPr>
              <a:t>Issues for discussion</a:t>
            </a:r>
            <a:endParaRPr sz="4100" b="1" dirty="0">
              <a:solidFill>
                <a:schemeClr val="lt1"/>
              </a:solidFill>
              <a:latin typeface="Trebuchet MS"/>
              <a:ea typeface="Trebuchet MS"/>
              <a:cs typeface="Trebuchet MS"/>
              <a:sym typeface="Trebuchet MS"/>
            </a:endParaRPr>
          </a:p>
        </p:txBody>
      </p:sp>
      <p:pic>
        <p:nvPicPr>
          <p:cNvPr id="111" name="Google Shape;111;p24"/>
          <p:cNvPicPr preferRelativeResize="0"/>
          <p:nvPr/>
        </p:nvPicPr>
        <p:blipFill rotWithShape="1">
          <a:blip r:embed="rId4">
            <a:alphaModFix/>
          </a:blip>
          <a:srcRect/>
          <a:stretch/>
        </p:blipFill>
        <p:spPr>
          <a:xfrm>
            <a:off x="685800" y="4694735"/>
            <a:ext cx="3801623" cy="249913"/>
          </a:xfrm>
          <a:prstGeom prst="rect">
            <a:avLst/>
          </a:prstGeom>
          <a:noFill/>
          <a:ln>
            <a:noFill/>
          </a:ln>
        </p:spPr>
      </p:pic>
    </p:spTree>
    <p:extLst>
      <p:ext uri="{BB962C8B-B14F-4D97-AF65-F5344CB8AC3E}">
        <p14:creationId xmlns:p14="http://schemas.microsoft.com/office/powerpoint/2010/main" val="16244435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333790" y="326869"/>
            <a:ext cx="7886700" cy="994275"/>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800" dirty="0">
                <a:solidFill>
                  <a:schemeClr val="dk2"/>
                </a:solidFill>
              </a:rPr>
              <a:t>Prolonged release </a:t>
            </a:r>
            <a:r>
              <a:rPr lang="en" sz="2800" b="1" dirty="0">
                <a:solidFill>
                  <a:schemeClr val="dk2"/>
                </a:solidFill>
              </a:rPr>
              <a:t>and</a:t>
            </a:r>
            <a:r>
              <a:rPr lang="en" sz="2800" dirty="0">
                <a:solidFill>
                  <a:schemeClr val="dk2"/>
                </a:solidFill>
              </a:rPr>
              <a:t> gastro-resistant</a:t>
            </a:r>
            <a:endParaRPr sz="2800" dirty="0">
              <a:solidFill>
                <a:schemeClr val="dk2"/>
              </a:solidFill>
            </a:endParaRPr>
          </a:p>
        </p:txBody>
      </p:sp>
      <p:sp>
        <p:nvSpPr>
          <p:cNvPr id="2" name="TextBox 1">
            <a:extLst>
              <a:ext uri="{FF2B5EF4-FFF2-40B4-BE49-F238E27FC236}">
                <a16:creationId xmlns:a16="http://schemas.microsoft.com/office/drawing/2014/main" id="{044CD51F-3BF0-4AC3-A26E-BA8375B931C8}"/>
              </a:ext>
            </a:extLst>
          </p:cNvPr>
          <p:cNvSpPr txBox="1"/>
          <p:nvPr/>
        </p:nvSpPr>
        <p:spPr>
          <a:xfrm>
            <a:off x="418011" y="1397726"/>
            <a:ext cx="8203475" cy="1384995"/>
          </a:xfrm>
          <a:prstGeom prst="rect">
            <a:avLst/>
          </a:prstGeom>
          <a:noFill/>
        </p:spPr>
        <p:txBody>
          <a:bodyPr wrap="square" rtlCol="0">
            <a:spAutoFit/>
          </a:bodyPr>
          <a:lstStyle/>
          <a:p>
            <a:r>
              <a:rPr lang="en-GB" dirty="0"/>
              <a:t>Query from the Content Team about a request for a product to have a “prolonged release” dose form, although the supporting literature has it as a “gastro-resistant, prolonged release” dose form</a:t>
            </a:r>
          </a:p>
          <a:p>
            <a:endParaRPr lang="en-GB" dirty="0"/>
          </a:p>
          <a:p>
            <a:endParaRPr lang="en-GB" dirty="0"/>
          </a:p>
          <a:p>
            <a:r>
              <a:rPr lang="en-GB" dirty="0"/>
              <a:t>What do we think?</a:t>
            </a:r>
          </a:p>
          <a:p>
            <a:endParaRPr lang="en-GB" dirty="0"/>
          </a:p>
        </p:txBody>
      </p:sp>
    </p:spTree>
    <p:extLst>
      <p:ext uri="{BB962C8B-B14F-4D97-AF65-F5344CB8AC3E}">
        <p14:creationId xmlns:p14="http://schemas.microsoft.com/office/powerpoint/2010/main" val="23543512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333790" y="326869"/>
            <a:ext cx="7886700" cy="994275"/>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800" dirty="0">
                <a:solidFill>
                  <a:schemeClr val="dk2"/>
                </a:solidFill>
              </a:rPr>
              <a:t>Prolonged release </a:t>
            </a:r>
            <a:r>
              <a:rPr lang="en" sz="2800" b="1" dirty="0">
                <a:solidFill>
                  <a:schemeClr val="dk2"/>
                </a:solidFill>
              </a:rPr>
              <a:t>and</a:t>
            </a:r>
            <a:r>
              <a:rPr lang="en" sz="2800" dirty="0">
                <a:solidFill>
                  <a:schemeClr val="dk2"/>
                </a:solidFill>
              </a:rPr>
              <a:t> gastro-resistant</a:t>
            </a:r>
            <a:endParaRPr sz="2800" dirty="0">
              <a:solidFill>
                <a:schemeClr val="dk2"/>
              </a:solidFill>
            </a:endParaRPr>
          </a:p>
        </p:txBody>
      </p:sp>
      <p:sp>
        <p:nvSpPr>
          <p:cNvPr id="2" name="TextBox 1">
            <a:extLst>
              <a:ext uri="{FF2B5EF4-FFF2-40B4-BE49-F238E27FC236}">
                <a16:creationId xmlns:a16="http://schemas.microsoft.com/office/drawing/2014/main" id="{044CD51F-3BF0-4AC3-A26E-BA8375B931C8}"/>
              </a:ext>
            </a:extLst>
          </p:cNvPr>
          <p:cNvSpPr txBox="1"/>
          <p:nvPr/>
        </p:nvSpPr>
        <p:spPr>
          <a:xfrm>
            <a:off x="418011" y="1397726"/>
            <a:ext cx="8203475" cy="954107"/>
          </a:xfrm>
          <a:prstGeom prst="rect">
            <a:avLst/>
          </a:prstGeom>
          <a:noFill/>
        </p:spPr>
        <p:txBody>
          <a:bodyPr wrap="square" rtlCol="0">
            <a:spAutoFit/>
          </a:bodyPr>
          <a:lstStyle/>
          <a:p>
            <a:r>
              <a:rPr lang="en-GB" dirty="0"/>
              <a:t>Various products have been described with dose forms that are both gastro-resistant AND prolonged release; in the UK we have several, most of which are for </a:t>
            </a:r>
            <a:r>
              <a:rPr lang="en-GB" dirty="0" err="1"/>
              <a:t>mesalazine</a:t>
            </a:r>
            <a:r>
              <a:rPr lang="en-GB" dirty="0"/>
              <a:t>, but also one for beclomethasone</a:t>
            </a:r>
          </a:p>
          <a:p>
            <a:endParaRPr lang="en-GB" dirty="0"/>
          </a:p>
        </p:txBody>
      </p:sp>
      <p:pic>
        <p:nvPicPr>
          <p:cNvPr id="4" name="Picture 3">
            <a:extLst>
              <a:ext uri="{FF2B5EF4-FFF2-40B4-BE49-F238E27FC236}">
                <a16:creationId xmlns:a16="http://schemas.microsoft.com/office/drawing/2014/main" id="{5E146CD1-6E5C-4125-AB81-5F1B22C78104}"/>
              </a:ext>
            </a:extLst>
          </p:cNvPr>
          <p:cNvPicPr>
            <a:picLocks noChangeAspect="1"/>
          </p:cNvPicPr>
          <p:nvPr/>
        </p:nvPicPr>
        <p:blipFill>
          <a:blip r:embed="rId3"/>
          <a:stretch>
            <a:fillRect/>
          </a:stretch>
        </p:blipFill>
        <p:spPr>
          <a:xfrm>
            <a:off x="184027" y="2442949"/>
            <a:ext cx="5360824" cy="2153118"/>
          </a:xfrm>
          <a:prstGeom prst="rect">
            <a:avLst/>
          </a:prstGeom>
        </p:spPr>
      </p:pic>
      <p:pic>
        <p:nvPicPr>
          <p:cNvPr id="7" name="Picture 6">
            <a:extLst>
              <a:ext uri="{FF2B5EF4-FFF2-40B4-BE49-F238E27FC236}">
                <a16:creationId xmlns:a16="http://schemas.microsoft.com/office/drawing/2014/main" id="{671E967F-1706-4267-8DAD-CD6465B68CAF}"/>
              </a:ext>
            </a:extLst>
          </p:cNvPr>
          <p:cNvPicPr>
            <a:picLocks noChangeAspect="1"/>
          </p:cNvPicPr>
          <p:nvPr/>
        </p:nvPicPr>
        <p:blipFill>
          <a:blip r:embed="rId4"/>
          <a:stretch>
            <a:fillRect/>
          </a:stretch>
        </p:blipFill>
        <p:spPr>
          <a:xfrm>
            <a:off x="5165214" y="2442949"/>
            <a:ext cx="3794759" cy="2083137"/>
          </a:xfrm>
          <a:prstGeom prst="rect">
            <a:avLst/>
          </a:prstGeom>
        </p:spPr>
      </p:pic>
    </p:spTree>
    <p:extLst>
      <p:ext uri="{BB962C8B-B14F-4D97-AF65-F5344CB8AC3E}">
        <p14:creationId xmlns:p14="http://schemas.microsoft.com/office/powerpoint/2010/main" val="28616169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372978" y="187118"/>
            <a:ext cx="7886700" cy="994275"/>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800" dirty="0">
                <a:solidFill>
                  <a:schemeClr val="dk2"/>
                </a:solidFill>
              </a:rPr>
              <a:t>SNOMED CT does currently allow both PR and GR in a single PDF:</a:t>
            </a:r>
            <a:endParaRPr sz="2800" dirty="0">
              <a:solidFill>
                <a:schemeClr val="dk2"/>
              </a:solidFill>
            </a:endParaRPr>
          </a:p>
        </p:txBody>
      </p:sp>
      <p:pic>
        <p:nvPicPr>
          <p:cNvPr id="13" name="Picture 12">
            <a:extLst>
              <a:ext uri="{FF2B5EF4-FFF2-40B4-BE49-F238E27FC236}">
                <a16:creationId xmlns:a16="http://schemas.microsoft.com/office/drawing/2014/main" id="{509533B4-16E6-4EB7-B2FC-E4D57046E8A6}"/>
              </a:ext>
            </a:extLst>
          </p:cNvPr>
          <p:cNvPicPr>
            <a:picLocks noChangeAspect="1"/>
          </p:cNvPicPr>
          <p:nvPr/>
        </p:nvPicPr>
        <p:blipFill>
          <a:blip r:embed="rId3"/>
          <a:stretch>
            <a:fillRect/>
          </a:stretch>
        </p:blipFill>
        <p:spPr>
          <a:xfrm>
            <a:off x="1642707" y="1295560"/>
            <a:ext cx="6126643" cy="3263376"/>
          </a:xfrm>
          <a:prstGeom prst="rect">
            <a:avLst/>
          </a:prstGeom>
        </p:spPr>
      </p:pic>
    </p:spTree>
    <p:extLst>
      <p:ext uri="{BB962C8B-B14F-4D97-AF65-F5344CB8AC3E}">
        <p14:creationId xmlns:p14="http://schemas.microsoft.com/office/powerpoint/2010/main" val="12745741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372978" y="187118"/>
            <a:ext cx="7886700" cy="994275"/>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GB" sz="2800" dirty="0">
                <a:solidFill>
                  <a:schemeClr val="dk2"/>
                </a:solidFill>
              </a:rPr>
              <a:t>Although the Ed Guide and MRCM has 0…1 for Release Characteristic….</a:t>
            </a:r>
          </a:p>
        </p:txBody>
      </p:sp>
      <p:pic>
        <p:nvPicPr>
          <p:cNvPr id="5" name="Picture 4">
            <a:extLst>
              <a:ext uri="{FF2B5EF4-FFF2-40B4-BE49-F238E27FC236}">
                <a16:creationId xmlns:a16="http://schemas.microsoft.com/office/drawing/2014/main" id="{A114A3D1-A3EE-4B4D-B476-A36879788D37}"/>
              </a:ext>
            </a:extLst>
          </p:cNvPr>
          <p:cNvPicPr>
            <a:picLocks noChangeAspect="1"/>
          </p:cNvPicPr>
          <p:nvPr/>
        </p:nvPicPr>
        <p:blipFill>
          <a:blip r:embed="rId3"/>
          <a:stretch>
            <a:fillRect/>
          </a:stretch>
        </p:blipFill>
        <p:spPr>
          <a:xfrm>
            <a:off x="293915" y="1176853"/>
            <a:ext cx="8745477" cy="789240"/>
          </a:xfrm>
          <a:prstGeom prst="rect">
            <a:avLst/>
          </a:prstGeom>
        </p:spPr>
      </p:pic>
      <p:sp>
        <p:nvSpPr>
          <p:cNvPr id="11" name="TextBox 10">
            <a:extLst>
              <a:ext uri="{FF2B5EF4-FFF2-40B4-BE49-F238E27FC236}">
                <a16:creationId xmlns:a16="http://schemas.microsoft.com/office/drawing/2014/main" id="{3EC9E045-A853-4B3E-BE53-EFADC6C4CA43}"/>
              </a:ext>
            </a:extLst>
          </p:cNvPr>
          <p:cNvSpPr txBox="1"/>
          <p:nvPr/>
        </p:nvSpPr>
        <p:spPr>
          <a:xfrm>
            <a:off x="372978" y="2087260"/>
            <a:ext cx="8353011" cy="646331"/>
          </a:xfrm>
          <a:prstGeom prst="rect">
            <a:avLst/>
          </a:prstGeom>
          <a:noFill/>
        </p:spPr>
        <p:txBody>
          <a:bodyPr wrap="square" rtlCol="0">
            <a:spAutoFit/>
          </a:bodyPr>
          <a:lstStyle/>
          <a:p>
            <a:r>
              <a:rPr lang="en-GB" sz="1800" dirty="0"/>
              <a:t>There are single “release characteristic concepts” that contain two characteristics within them</a:t>
            </a:r>
          </a:p>
        </p:txBody>
      </p:sp>
      <p:pic>
        <p:nvPicPr>
          <p:cNvPr id="6" name="Picture 5">
            <a:extLst>
              <a:ext uri="{FF2B5EF4-FFF2-40B4-BE49-F238E27FC236}">
                <a16:creationId xmlns:a16="http://schemas.microsoft.com/office/drawing/2014/main" id="{1376FB0F-6F62-43F1-AC85-C3079E7AA98A}"/>
              </a:ext>
            </a:extLst>
          </p:cNvPr>
          <p:cNvPicPr>
            <a:picLocks noChangeAspect="1"/>
          </p:cNvPicPr>
          <p:nvPr/>
        </p:nvPicPr>
        <p:blipFill>
          <a:blip r:embed="rId4"/>
          <a:stretch>
            <a:fillRect/>
          </a:stretch>
        </p:blipFill>
        <p:spPr>
          <a:xfrm>
            <a:off x="3555662" y="2355058"/>
            <a:ext cx="3585264" cy="1496830"/>
          </a:xfrm>
          <a:prstGeom prst="rect">
            <a:avLst/>
          </a:prstGeom>
        </p:spPr>
      </p:pic>
      <p:sp>
        <p:nvSpPr>
          <p:cNvPr id="7" name="Google Shape;117;p25">
            <a:extLst>
              <a:ext uri="{FF2B5EF4-FFF2-40B4-BE49-F238E27FC236}">
                <a16:creationId xmlns:a16="http://schemas.microsoft.com/office/drawing/2014/main" id="{ED1CD98F-95AD-4189-AC3B-513EECF462A8}"/>
              </a:ext>
            </a:extLst>
          </p:cNvPr>
          <p:cNvSpPr txBox="1">
            <a:spLocks/>
          </p:cNvSpPr>
          <p:nvPr/>
        </p:nvSpPr>
        <p:spPr>
          <a:xfrm>
            <a:off x="354070" y="3907256"/>
            <a:ext cx="8405262" cy="994275"/>
          </a:xfrm>
          <a:prstGeom prst="rect">
            <a:avLst/>
          </a:prstGeom>
          <a:noFill/>
          <a:ln>
            <a:noFill/>
          </a:ln>
        </p:spPr>
        <p:txBody>
          <a:bodyPr spcFirstLastPara="1" wrap="square" lIns="68575" tIns="34275" rIns="68575" bIns="34275" anchor="ctr" anchorCtr="0">
            <a:normAutofit fontScale="85000" lnSpcReduction="20000"/>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1400"/>
              <a:buFont typeface="Calibri"/>
              <a:buNone/>
              <a:defRPr sz="3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r>
              <a:rPr lang="en-GB" sz="2000" dirty="0">
                <a:solidFill>
                  <a:schemeClr val="dk2"/>
                </a:solidFill>
              </a:rPr>
              <a:t>So, in SNOMED CT a PDF can effectively have two release characteristics</a:t>
            </a:r>
          </a:p>
          <a:p>
            <a:endParaRPr lang="en-GB" sz="2000" dirty="0">
              <a:solidFill>
                <a:schemeClr val="dk2"/>
              </a:solidFill>
            </a:endParaRPr>
          </a:p>
          <a:p>
            <a:r>
              <a:rPr lang="en-GB" sz="2000" dirty="0">
                <a:solidFill>
                  <a:schemeClr val="accent2">
                    <a:lumMod val="75000"/>
                  </a:schemeClr>
                </a:solidFill>
              </a:rPr>
              <a:t>The group wondered if this felt like a bit of a “trick” to get around a 0..1 cardinality for the characteristic, but understood that it was reflecting the requirement that some products currently have </a:t>
            </a:r>
          </a:p>
        </p:txBody>
      </p:sp>
    </p:spTree>
    <p:extLst>
      <p:ext uri="{BB962C8B-B14F-4D97-AF65-F5344CB8AC3E}">
        <p14:creationId xmlns:p14="http://schemas.microsoft.com/office/powerpoint/2010/main" val="24501360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372978" y="187118"/>
            <a:ext cx="7886700" cy="994275"/>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800" dirty="0">
                <a:solidFill>
                  <a:schemeClr val="dk2"/>
                </a:solidFill>
              </a:rPr>
              <a:t>And these types of PDF can be used in CDs:</a:t>
            </a:r>
            <a:endParaRPr sz="2800" dirty="0">
              <a:solidFill>
                <a:schemeClr val="dk2"/>
              </a:solidFill>
            </a:endParaRPr>
          </a:p>
        </p:txBody>
      </p:sp>
      <p:pic>
        <p:nvPicPr>
          <p:cNvPr id="3" name="Picture 2">
            <a:extLst>
              <a:ext uri="{FF2B5EF4-FFF2-40B4-BE49-F238E27FC236}">
                <a16:creationId xmlns:a16="http://schemas.microsoft.com/office/drawing/2014/main" id="{F32EA5C5-9FE2-4583-BA99-FD92F6ED52FC}"/>
              </a:ext>
            </a:extLst>
          </p:cNvPr>
          <p:cNvPicPr>
            <a:picLocks noChangeAspect="1"/>
          </p:cNvPicPr>
          <p:nvPr/>
        </p:nvPicPr>
        <p:blipFill>
          <a:blip r:embed="rId3"/>
          <a:stretch>
            <a:fillRect/>
          </a:stretch>
        </p:blipFill>
        <p:spPr>
          <a:xfrm>
            <a:off x="627176" y="1339747"/>
            <a:ext cx="7678222" cy="2124371"/>
          </a:xfrm>
          <a:prstGeom prst="rect">
            <a:avLst/>
          </a:prstGeom>
        </p:spPr>
      </p:pic>
    </p:spTree>
    <p:extLst>
      <p:ext uri="{BB962C8B-B14F-4D97-AF65-F5344CB8AC3E}">
        <p14:creationId xmlns:p14="http://schemas.microsoft.com/office/powerpoint/2010/main" val="31799590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372978" y="187118"/>
            <a:ext cx="7886700" cy="994275"/>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800" dirty="0">
                <a:solidFill>
                  <a:schemeClr val="dk2"/>
                </a:solidFill>
              </a:rPr>
              <a:t>SNOMED CT builds these release characteristics into a hierarchy:</a:t>
            </a:r>
            <a:endParaRPr sz="2800" dirty="0">
              <a:solidFill>
                <a:schemeClr val="dk2"/>
              </a:solidFill>
            </a:endParaRPr>
          </a:p>
        </p:txBody>
      </p:sp>
      <p:pic>
        <p:nvPicPr>
          <p:cNvPr id="4" name="Picture 3">
            <a:extLst>
              <a:ext uri="{FF2B5EF4-FFF2-40B4-BE49-F238E27FC236}">
                <a16:creationId xmlns:a16="http://schemas.microsoft.com/office/drawing/2014/main" id="{ECDD9234-5325-46A0-B643-78FD919A53AE}"/>
              </a:ext>
            </a:extLst>
          </p:cNvPr>
          <p:cNvPicPr>
            <a:picLocks noChangeAspect="1"/>
          </p:cNvPicPr>
          <p:nvPr/>
        </p:nvPicPr>
        <p:blipFill>
          <a:blip r:embed="rId3"/>
          <a:stretch>
            <a:fillRect/>
          </a:stretch>
        </p:blipFill>
        <p:spPr>
          <a:xfrm>
            <a:off x="2103044" y="1544805"/>
            <a:ext cx="4937912" cy="2458837"/>
          </a:xfrm>
          <a:prstGeom prst="rect">
            <a:avLst/>
          </a:prstGeom>
        </p:spPr>
      </p:pic>
    </p:spTree>
    <p:extLst>
      <p:ext uri="{BB962C8B-B14F-4D97-AF65-F5344CB8AC3E}">
        <p14:creationId xmlns:p14="http://schemas.microsoft.com/office/powerpoint/2010/main" val="23531221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372978" y="187118"/>
            <a:ext cx="7886700" cy="994275"/>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800" dirty="0">
                <a:solidFill>
                  <a:schemeClr val="dk2"/>
                </a:solidFill>
              </a:rPr>
              <a:t>Which, if we take away the multiple concepts, looks like this:</a:t>
            </a:r>
            <a:endParaRPr sz="2800" dirty="0">
              <a:solidFill>
                <a:schemeClr val="dk2"/>
              </a:solidFill>
            </a:endParaRPr>
          </a:p>
        </p:txBody>
      </p:sp>
      <p:pic>
        <p:nvPicPr>
          <p:cNvPr id="4" name="Picture 3">
            <a:extLst>
              <a:ext uri="{FF2B5EF4-FFF2-40B4-BE49-F238E27FC236}">
                <a16:creationId xmlns:a16="http://schemas.microsoft.com/office/drawing/2014/main" id="{ECDD9234-5325-46A0-B643-78FD919A53AE}"/>
              </a:ext>
            </a:extLst>
          </p:cNvPr>
          <p:cNvPicPr>
            <a:picLocks noChangeAspect="1"/>
          </p:cNvPicPr>
          <p:nvPr/>
        </p:nvPicPr>
        <p:blipFill>
          <a:blip r:embed="rId3"/>
          <a:stretch>
            <a:fillRect/>
          </a:stretch>
        </p:blipFill>
        <p:spPr>
          <a:xfrm>
            <a:off x="5859379" y="3483667"/>
            <a:ext cx="2957552" cy="1472715"/>
          </a:xfrm>
          <a:prstGeom prst="rect">
            <a:avLst/>
          </a:prstGeom>
        </p:spPr>
      </p:pic>
      <p:graphicFrame>
        <p:nvGraphicFramePr>
          <p:cNvPr id="3" name="Table 4">
            <a:extLst>
              <a:ext uri="{FF2B5EF4-FFF2-40B4-BE49-F238E27FC236}">
                <a16:creationId xmlns:a16="http://schemas.microsoft.com/office/drawing/2014/main" id="{7A2D9B02-0B49-4576-B774-3B8B163C8656}"/>
              </a:ext>
            </a:extLst>
          </p:cNvPr>
          <p:cNvGraphicFramePr>
            <a:graphicFrameLocks noGrp="1"/>
          </p:cNvGraphicFramePr>
          <p:nvPr>
            <p:extLst>
              <p:ext uri="{D42A27DB-BD31-4B8C-83A1-F6EECF244321}">
                <p14:modId xmlns:p14="http://schemas.microsoft.com/office/powerpoint/2010/main" val="172854117"/>
              </p:ext>
            </p:extLst>
          </p:nvPr>
        </p:nvGraphicFramePr>
        <p:xfrm>
          <a:off x="682534" y="1181393"/>
          <a:ext cx="8088489" cy="1854200"/>
        </p:xfrm>
        <a:graphic>
          <a:graphicData uri="http://schemas.openxmlformats.org/drawingml/2006/table">
            <a:tbl>
              <a:tblPr firstRow="1" bandRow="1">
                <a:tableStyleId>{D6F7878D-4083-4F37-8A3B-88BDCE471C18}</a:tableStyleId>
              </a:tblPr>
              <a:tblGrid>
                <a:gridCol w="2066510">
                  <a:extLst>
                    <a:ext uri="{9D8B030D-6E8A-4147-A177-3AD203B41FA5}">
                      <a16:colId xmlns:a16="http://schemas.microsoft.com/office/drawing/2014/main" val="1641735989"/>
                    </a:ext>
                  </a:extLst>
                </a:gridCol>
                <a:gridCol w="2244065">
                  <a:extLst>
                    <a:ext uri="{9D8B030D-6E8A-4147-A177-3AD203B41FA5}">
                      <a16:colId xmlns:a16="http://schemas.microsoft.com/office/drawing/2014/main" val="3356020583"/>
                    </a:ext>
                  </a:extLst>
                </a:gridCol>
                <a:gridCol w="1888957">
                  <a:extLst>
                    <a:ext uri="{9D8B030D-6E8A-4147-A177-3AD203B41FA5}">
                      <a16:colId xmlns:a16="http://schemas.microsoft.com/office/drawing/2014/main" val="1728739731"/>
                    </a:ext>
                  </a:extLst>
                </a:gridCol>
                <a:gridCol w="1888957">
                  <a:extLst>
                    <a:ext uri="{9D8B030D-6E8A-4147-A177-3AD203B41FA5}">
                      <a16:colId xmlns:a16="http://schemas.microsoft.com/office/drawing/2014/main" val="1876564899"/>
                    </a:ext>
                  </a:extLst>
                </a:gridCol>
              </a:tblGrid>
              <a:tr h="370840">
                <a:tc>
                  <a:txBody>
                    <a:bodyPr/>
                    <a:lstStyle/>
                    <a:p>
                      <a:r>
                        <a:rPr lang="en-GB" dirty="0"/>
                        <a:t>Release characteristic</a:t>
                      </a:r>
                    </a:p>
                  </a:txBody>
                  <a:tcPr/>
                </a:tc>
                <a:tc>
                  <a:txBody>
                    <a:bodyPr/>
                    <a:lstStyle/>
                    <a:p>
                      <a:endParaRPr lang="en-GB"/>
                    </a:p>
                  </a:txBody>
                  <a:tcPr/>
                </a:tc>
                <a:tc>
                  <a:txBody>
                    <a:bodyPr/>
                    <a:lstStyle/>
                    <a:p>
                      <a:endParaRPr lang="en-GB" dirty="0"/>
                    </a:p>
                  </a:txBody>
                  <a:tcPr/>
                </a:tc>
                <a:tc>
                  <a:txBody>
                    <a:bodyPr/>
                    <a:lstStyle/>
                    <a:p>
                      <a:endParaRPr lang="en-GB"/>
                    </a:p>
                  </a:txBody>
                  <a:tcPr/>
                </a:tc>
                <a:extLst>
                  <a:ext uri="{0D108BD9-81ED-4DB2-BD59-A6C34878D82A}">
                    <a16:rowId xmlns:a16="http://schemas.microsoft.com/office/drawing/2014/main" val="2564498445"/>
                  </a:ext>
                </a:extLst>
              </a:tr>
              <a:tr h="370840">
                <a:tc>
                  <a:txBody>
                    <a:bodyPr/>
                    <a:lstStyle/>
                    <a:p>
                      <a:endParaRPr lang="en-GB"/>
                    </a:p>
                  </a:txBody>
                  <a:tcPr/>
                </a:tc>
                <a:tc>
                  <a:txBody>
                    <a:bodyPr/>
                    <a:lstStyle/>
                    <a:p>
                      <a:r>
                        <a:rPr lang="en-GB" dirty="0"/>
                        <a:t>Conventional release</a:t>
                      </a:r>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3519669891"/>
                  </a:ext>
                </a:extLst>
              </a:tr>
              <a:tr h="370840">
                <a:tc>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dirty="0"/>
                        <a:t>Modified release</a:t>
                      </a:r>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1965021939"/>
                  </a:ext>
                </a:extLst>
              </a:tr>
              <a:tr h="370840">
                <a:tc>
                  <a:txBody>
                    <a:bodyPr/>
                    <a:lstStyle/>
                    <a:p>
                      <a:endParaRPr lang="en-GB"/>
                    </a:p>
                  </a:txBody>
                  <a:tcPr/>
                </a:tc>
                <a:tc>
                  <a:txBody>
                    <a:bodyPr/>
                    <a:lstStyle/>
                    <a:p>
                      <a:endParaRPr lang="en-GB" dirty="0"/>
                    </a:p>
                  </a:txBody>
                  <a:tcPr/>
                </a:tc>
                <a:tc>
                  <a:txBody>
                    <a:bodyPr/>
                    <a:lstStyle/>
                    <a:p>
                      <a:r>
                        <a:rPr lang="en-GB" dirty="0"/>
                        <a:t>Delayed release</a:t>
                      </a:r>
                    </a:p>
                  </a:txBody>
                  <a:tcPr/>
                </a:tc>
                <a:tc>
                  <a:txBody>
                    <a:bodyPr/>
                    <a:lstStyle/>
                    <a:p>
                      <a:r>
                        <a:rPr lang="en-GB" dirty="0"/>
                        <a:t>Dual delayed release</a:t>
                      </a:r>
                    </a:p>
                  </a:txBody>
                  <a:tcPr/>
                </a:tc>
                <a:extLst>
                  <a:ext uri="{0D108BD9-81ED-4DB2-BD59-A6C34878D82A}">
                    <a16:rowId xmlns:a16="http://schemas.microsoft.com/office/drawing/2014/main" val="2134502979"/>
                  </a:ext>
                </a:extLst>
              </a:tr>
              <a:tr h="370840">
                <a:tc>
                  <a:txBody>
                    <a:bodyPr/>
                    <a:lstStyle/>
                    <a:p>
                      <a:endParaRPr lang="en-GB" dirty="0"/>
                    </a:p>
                  </a:txBody>
                  <a:tcPr/>
                </a:tc>
                <a:tc>
                  <a:txBody>
                    <a:bodyPr/>
                    <a:lstStyle/>
                    <a:p>
                      <a:endParaRPr lang="en-GB" dirty="0"/>
                    </a:p>
                  </a:txBody>
                  <a:tcPr/>
                </a:tc>
                <a:tc>
                  <a:txBody>
                    <a:bodyPr/>
                    <a:lstStyle/>
                    <a:p>
                      <a:r>
                        <a:rPr lang="en-GB" dirty="0"/>
                        <a:t>Prolonged release</a:t>
                      </a:r>
                    </a:p>
                  </a:txBody>
                  <a:tcPr/>
                </a:tc>
                <a:tc>
                  <a:txBody>
                    <a:bodyPr/>
                    <a:lstStyle/>
                    <a:p>
                      <a:endParaRPr lang="en-GB" dirty="0"/>
                    </a:p>
                  </a:txBody>
                  <a:tcPr/>
                </a:tc>
                <a:extLst>
                  <a:ext uri="{0D108BD9-81ED-4DB2-BD59-A6C34878D82A}">
                    <a16:rowId xmlns:a16="http://schemas.microsoft.com/office/drawing/2014/main" val="3510210958"/>
                  </a:ext>
                </a:extLst>
              </a:tr>
            </a:tbl>
          </a:graphicData>
        </a:graphic>
      </p:graphicFrame>
    </p:spTree>
    <p:extLst>
      <p:ext uri="{BB962C8B-B14F-4D97-AF65-F5344CB8AC3E}">
        <p14:creationId xmlns:p14="http://schemas.microsoft.com/office/powerpoint/2010/main" val="37221982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372978" y="187118"/>
            <a:ext cx="7886700" cy="994275"/>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800" dirty="0">
                <a:solidFill>
                  <a:schemeClr val="dk2"/>
                </a:solidFill>
              </a:rPr>
              <a:t>However, the EDQM principle is as follows:</a:t>
            </a:r>
            <a:endParaRPr sz="2800" dirty="0">
              <a:solidFill>
                <a:schemeClr val="dk2"/>
              </a:solidFill>
            </a:endParaRPr>
          </a:p>
        </p:txBody>
      </p:sp>
      <p:pic>
        <p:nvPicPr>
          <p:cNvPr id="4" name="Picture 3">
            <a:extLst>
              <a:ext uri="{FF2B5EF4-FFF2-40B4-BE49-F238E27FC236}">
                <a16:creationId xmlns:a16="http://schemas.microsoft.com/office/drawing/2014/main" id="{B6113FCB-21D0-4047-A29B-629C6B81FB37}"/>
              </a:ext>
            </a:extLst>
          </p:cNvPr>
          <p:cNvPicPr>
            <a:picLocks noChangeAspect="1"/>
          </p:cNvPicPr>
          <p:nvPr/>
        </p:nvPicPr>
        <p:blipFill>
          <a:blip r:embed="rId3"/>
          <a:stretch>
            <a:fillRect/>
          </a:stretch>
        </p:blipFill>
        <p:spPr>
          <a:xfrm>
            <a:off x="227197" y="1181393"/>
            <a:ext cx="8402223" cy="3781953"/>
          </a:xfrm>
          <a:prstGeom prst="rect">
            <a:avLst/>
          </a:prstGeom>
        </p:spPr>
      </p:pic>
    </p:spTree>
    <p:extLst>
      <p:ext uri="{BB962C8B-B14F-4D97-AF65-F5344CB8AC3E}">
        <p14:creationId xmlns:p14="http://schemas.microsoft.com/office/powerpoint/2010/main" val="28707514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319066" y="170114"/>
            <a:ext cx="7886700" cy="994275"/>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800" dirty="0">
                <a:solidFill>
                  <a:schemeClr val="dk2"/>
                </a:solidFill>
              </a:rPr>
              <a:t>Discussion: will products change?</a:t>
            </a:r>
            <a:endParaRPr sz="2800" dirty="0">
              <a:solidFill>
                <a:schemeClr val="dk2"/>
              </a:solidFill>
            </a:endParaRPr>
          </a:p>
        </p:txBody>
      </p:sp>
      <p:sp>
        <p:nvSpPr>
          <p:cNvPr id="2" name="TextBox 1">
            <a:extLst>
              <a:ext uri="{FF2B5EF4-FFF2-40B4-BE49-F238E27FC236}">
                <a16:creationId xmlns:a16="http://schemas.microsoft.com/office/drawing/2014/main" id="{044CD51F-3BF0-4AC3-A26E-BA8375B931C8}"/>
              </a:ext>
            </a:extLst>
          </p:cNvPr>
          <p:cNvSpPr txBox="1"/>
          <p:nvPr/>
        </p:nvSpPr>
        <p:spPr>
          <a:xfrm>
            <a:off x="333790" y="1031435"/>
            <a:ext cx="8203475" cy="2462213"/>
          </a:xfrm>
          <a:prstGeom prst="rect">
            <a:avLst/>
          </a:prstGeom>
          <a:noFill/>
        </p:spPr>
        <p:txBody>
          <a:bodyPr wrap="square" rtlCol="0">
            <a:spAutoFit/>
          </a:bodyPr>
          <a:lstStyle/>
          <a:p>
            <a:r>
              <a:rPr lang="en-GB" dirty="0"/>
              <a:t>Clearly, products in Europe are currently described using these deprecated multiple release characteristic dose forms.  BUT – will this change?</a:t>
            </a:r>
          </a:p>
          <a:p>
            <a:endParaRPr lang="en-GB" dirty="0"/>
          </a:p>
          <a:p>
            <a:r>
              <a:rPr lang="en-GB" b="1" dirty="0"/>
              <a:t>Norway: </a:t>
            </a:r>
            <a:r>
              <a:rPr lang="en-GB" dirty="0"/>
              <a:t>does expect authorised dose forms for these products to change </a:t>
            </a:r>
          </a:p>
          <a:p>
            <a:r>
              <a:rPr lang="en-GB" dirty="0"/>
              <a:t>	As a result of the regular product reorganisation process (although some pharma are better than others at moving forward with new standards)</a:t>
            </a:r>
          </a:p>
          <a:p>
            <a:r>
              <a:rPr lang="en-GB" dirty="0"/>
              <a:t>	As a result of the implementation of SPOR which will “force” pharma to use correct and current concepts for dose forms</a:t>
            </a:r>
          </a:p>
          <a:p>
            <a:r>
              <a:rPr lang="en-GB" dirty="0"/>
              <a:t>Therefore, in their mapping, Norway have mapped these “multiple release” concepts as EDQM says, to the appropriate prolonged release concept</a:t>
            </a:r>
          </a:p>
          <a:p>
            <a:endParaRPr lang="en-GB" dirty="0"/>
          </a:p>
        </p:txBody>
      </p:sp>
      <p:pic>
        <p:nvPicPr>
          <p:cNvPr id="7" name="Picture 6">
            <a:extLst>
              <a:ext uri="{FF2B5EF4-FFF2-40B4-BE49-F238E27FC236}">
                <a16:creationId xmlns:a16="http://schemas.microsoft.com/office/drawing/2014/main" id="{671E967F-1706-4267-8DAD-CD6465B68CAF}"/>
              </a:ext>
            </a:extLst>
          </p:cNvPr>
          <p:cNvPicPr>
            <a:picLocks noChangeAspect="1"/>
          </p:cNvPicPr>
          <p:nvPr/>
        </p:nvPicPr>
        <p:blipFill>
          <a:blip r:embed="rId3"/>
          <a:stretch>
            <a:fillRect/>
          </a:stretch>
        </p:blipFill>
        <p:spPr>
          <a:xfrm>
            <a:off x="5769086" y="3297036"/>
            <a:ext cx="2768179" cy="1519595"/>
          </a:xfrm>
          <a:prstGeom prst="rect">
            <a:avLst/>
          </a:prstGeom>
        </p:spPr>
      </p:pic>
      <p:sp>
        <p:nvSpPr>
          <p:cNvPr id="3" name="TextBox 2">
            <a:extLst>
              <a:ext uri="{FF2B5EF4-FFF2-40B4-BE49-F238E27FC236}">
                <a16:creationId xmlns:a16="http://schemas.microsoft.com/office/drawing/2014/main" id="{A76F50D5-01BB-4D3B-8D56-6A1C1EB738E7}"/>
              </a:ext>
            </a:extLst>
          </p:cNvPr>
          <p:cNvSpPr txBox="1"/>
          <p:nvPr/>
        </p:nvSpPr>
        <p:spPr>
          <a:xfrm>
            <a:off x="319066" y="3247199"/>
            <a:ext cx="5270176" cy="1815882"/>
          </a:xfrm>
          <a:prstGeom prst="rect">
            <a:avLst/>
          </a:prstGeom>
          <a:noFill/>
        </p:spPr>
        <p:txBody>
          <a:bodyPr wrap="square" rtlCol="0">
            <a:spAutoFit/>
          </a:bodyPr>
          <a:lstStyle/>
          <a:p>
            <a:r>
              <a:rPr lang="en-GB" b="1" dirty="0"/>
              <a:t>NZ: </a:t>
            </a:r>
            <a:r>
              <a:rPr lang="en-GB" dirty="0"/>
              <a:t>has examples of where dose forms have evolved in the regulatory information and would prefer that concepts had only one release characteristic (prolonged)</a:t>
            </a:r>
          </a:p>
          <a:p>
            <a:endParaRPr lang="en-GB" dirty="0"/>
          </a:p>
          <a:p>
            <a:r>
              <a:rPr lang="en-GB" b="1" dirty="0"/>
              <a:t>France:</a:t>
            </a:r>
            <a:r>
              <a:rPr lang="en-GB" dirty="0"/>
              <a:t> is not always swift to change to new standards, and currently information on dose form is not always clinically consistent (e.g. conv release dose form stated, but reading posology clearly indicates that dose form is gastro-resistant</a:t>
            </a:r>
            <a:endParaRPr lang="en-GB" b="1" dirty="0"/>
          </a:p>
        </p:txBody>
      </p:sp>
    </p:spTree>
    <p:extLst>
      <p:ext uri="{BB962C8B-B14F-4D97-AF65-F5344CB8AC3E}">
        <p14:creationId xmlns:p14="http://schemas.microsoft.com/office/powerpoint/2010/main" val="33530155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8" name="Google Shape;118;p25"/>
          <p:cNvSpPr txBox="1"/>
          <p:nvPr/>
        </p:nvSpPr>
        <p:spPr>
          <a:xfrm>
            <a:off x="733697" y="1657351"/>
            <a:ext cx="7960200" cy="1107965"/>
          </a:xfrm>
          <a:prstGeom prst="rect">
            <a:avLst/>
          </a:prstGeom>
          <a:noFill/>
          <a:ln>
            <a:noFill/>
          </a:ln>
        </p:spPr>
        <p:txBody>
          <a:bodyPr spcFirstLastPara="1" wrap="square" lIns="91425" tIns="91425" rIns="91425" bIns="91425" anchor="ctr" anchorCtr="0">
            <a:spAutoFit/>
          </a:bodyPr>
          <a:lstStyle/>
          <a:p>
            <a:pPr marL="0" lvl="0" indent="0" algn="l" rtl="0">
              <a:spcBef>
                <a:spcPts val="0"/>
              </a:spcBef>
              <a:spcAft>
                <a:spcPts val="0"/>
              </a:spcAft>
              <a:buNone/>
            </a:pPr>
            <a:endParaRPr lang="en-GB" dirty="0">
              <a:latin typeface="Calibri"/>
              <a:ea typeface="Calibri"/>
              <a:cs typeface="Calibri"/>
              <a:sym typeface="Calibri"/>
            </a:endParaRPr>
          </a:p>
          <a:p>
            <a:pPr marL="0" lvl="0" indent="0" algn="ctr" rtl="0">
              <a:spcBef>
                <a:spcPts val="0"/>
              </a:spcBef>
              <a:spcAft>
                <a:spcPts val="0"/>
              </a:spcAft>
              <a:buNone/>
            </a:pPr>
            <a:r>
              <a:rPr lang="en-GB" sz="3200" dirty="0">
                <a:solidFill>
                  <a:schemeClr val="accent5">
                    <a:lumMod val="75000"/>
                  </a:schemeClr>
                </a:solidFill>
                <a:latin typeface="Calibri"/>
                <a:ea typeface="Calibri"/>
                <a:cs typeface="Calibri"/>
                <a:sym typeface="Calibri"/>
              </a:rPr>
              <a:t>Happy New Year</a:t>
            </a:r>
          </a:p>
          <a:p>
            <a:pPr marL="0" lvl="0" indent="0" algn="l" rtl="0">
              <a:spcBef>
                <a:spcPts val="0"/>
              </a:spcBef>
              <a:spcAft>
                <a:spcPts val="0"/>
              </a:spcAft>
              <a:buNone/>
            </a:pPr>
            <a:endParaRPr lang="en-GB" dirty="0">
              <a:latin typeface="Calibri"/>
              <a:ea typeface="Calibri"/>
              <a:cs typeface="Calibri"/>
              <a:sym typeface="Calibri"/>
            </a:endParaRPr>
          </a:p>
        </p:txBody>
      </p:sp>
      <p:pic>
        <p:nvPicPr>
          <p:cNvPr id="3" name="Graphic 2" descr="Fireworks with solid fill">
            <a:extLst>
              <a:ext uri="{FF2B5EF4-FFF2-40B4-BE49-F238E27FC236}">
                <a16:creationId xmlns:a16="http://schemas.microsoft.com/office/drawing/2014/main" id="{EF374DFF-0C36-4A08-B9A1-A853E254041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45029" y="3341178"/>
            <a:ext cx="914400" cy="914400"/>
          </a:xfrm>
          <a:prstGeom prst="rect">
            <a:avLst/>
          </a:prstGeom>
        </p:spPr>
      </p:pic>
      <p:pic>
        <p:nvPicPr>
          <p:cNvPr id="5" name="Graphic 4" descr="Shooting star outline">
            <a:extLst>
              <a:ext uri="{FF2B5EF4-FFF2-40B4-BE49-F238E27FC236}">
                <a16:creationId xmlns:a16="http://schemas.microsoft.com/office/drawing/2014/main" id="{74672D93-542E-4206-A346-3337DD0EBCA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114800" y="3341178"/>
            <a:ext cx="914400" cy="914400"/>
          </a:xfrm>
          <a:prstGeom prst="rect">
            <a:avLst/>
          </a:prstGeom>
        </p:spPr>
      </p:pic>
      <p:pic>
        <p:nvPicPr>
          <p:cNvPr id="8" name="Graphic 7" descr="Fireworks with solid fill">
            <a:extLst>
              <a:ext uri="{FF2B5EF4-FFF2-40B4-BE49-F238E27FC236}">
                <a16:creationId xmlns:a16="http://schemas.microsoft.com/office/drawing/2014/main" id="{043AFB5D-3C8C-4BBD-AC7E-A610BDA0A61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421880" y="3487046"/>
            <a:ext cx="914400" cy="914400"/>
          </a:xfrm>
          <a:prstGeom prst="rect">
            <a:avLst/>
          </a:prstGeom>
        </p:spPr>
      </p:pic>
      <p:pic>
        <p:nvPicPr>
          <p:cNvPr id="9" name="Graphic 8" descr="Fireworks with solid fill">
            <a:extLst>
              <a:ext uri="{FF2B5EF4-FFF2-40B4-BE49-F238E27FC236}">
                <a16:creationId xmlns:a16="http://schemas.microsoft.com/office/drawing/2014/main" id="{0072B527-FF01-4E24-8147-A6AA179AD047}"/>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33697" y="515247"/>
            <a:ext cx="914400" cy="914400"/>
          </a:xfrm>
          <a:prstGeom prst="rect">
            <a:avLst/>
          </a:prstGeom>
        </p:spPr>
      </p:pic>
      <p:pic>
        <p:nvPicPr>
          <p:cNvPr id="10" name="Graphic 9" descr="Fireworks with solid fill">
            <a:extLst>
              <a:ext uri="{FF2B5EF4-FFF2-40B4-BE49-F238E27FC236}">
                <a16:creationId xmlns:a16="http://schemas.microsoft.com/office/drawing/2014/main" id="{280CB93A-3DFA-4A49-9E78-B50F19FCE76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352212" y="430725"/>
            <a:ext cx="914400" cy="914400"/>
          </a:xfrm>
          <a:prstGeom prst="rect">
            <a:avLst/>
          </a:prstGeom>
        </p:spPr>
      </p:pic>
      <p:pic>
        <p:nvPicPr>
          <p:cNvPr id="11" name="Graphic 10" descr="Shooting star outline">
            <a:extLst>
              <a:ext uri="{FF2B5EF4-FFF2-40B4-BE49-F238E27FC236}">
                <a16:creationId xmlns:a16="http://schemas.microsoft.com/office/drawing/2014/main" id="{98F00398-3BD7-4058-8CC5-964C6F799AB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114800" y="515247"/>
            <a:ext cx="914400" cy="914400"/>
          </a:xfrm>
          <a:prstGeom prst="rect">
            <a:avLst/>
          </a:prstGeom>
        </p:spPr>
      </p:pic>
    </p:spTree>
    <p:extLst>
      <p:ext uri="{BB962C8B-B14F-4D97-AF65-F5344CB8AC3E}">
        <p14:creationId xmlns:p14="http://schemas.microsoft.com/office/powerpoint/2010/main" val="18719795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D495DD-6C7B-4D54-9BF3-F96F9DD9EA69}"/>
              </a:ext>
            </a:extLst>
          </p:cNvPr>
          <p:cNvSpPr>
            <a:spLocks noGrp="1"/>
          </p:cNvSpPr>
          <p:nvPr>
            <p:ph type="title"/>
          </p:nvPr>
        </p:nvSpPr>
        <p:spPr/>
        <p:txBody>
          <a:bodyPr>
            <a:normAutofit/>
          </a:bodyPr>
          <a:lstStyle/>
          <a:p>
            <a:r>
              <a:rPr lang="en-GB" sz="2800" dirty="0">
                <a:solidFill>
                  <a:schemeClr val="dk2"/>
                </a:solidFill>
              </a:rPr>
              <a:t>EDQM Release Characteristics</a:t>
            </a:r>
          </a:p>
        </p:txBody>
      </p:sp>
      <p:pic>
        <p:nvPicPr>
          <p:cNvPr id="5" name="Picture 4">
            <a:extLst>
              <a:ext uri="{FF2B5EF4-FFF2-40B4-BE49-F238E27FC236}">
                <a16:creationId xmlns:a16="http://schemas.microsoft.com/office/drawing/2014/main" id="{BB5A813D-9392-44C5-9DF7-466678D64AA5}"/>
              </a:ext>
            </a:extLst>
          </p:cNvPr>
          <p:cNvPicPr>
            <a:picLocks noChangeAspect="1"/>
          </p:cNvPicPr>
          <p:nvPr/>
        </p:nvPicPr>
        <p:blipFill>
          <a:blip r:embed="rId2"/>
          <a:stretch>
            <a:fillRect/>
          </a:stretch>
        </p:blipFill>
        <p:spPr>
          <a:xfrm>
            <a:off x="5770531" y="273844"/>
            <a:ext cx="2236999" cy="1379289"/>
          </a:xfrm>
          <a:prstGeom prst="rect">
            <a:avLst/>
          </a:prstGeom>
        </p:spPr>
      </p:pic>
      <p:graphicFrame>
        <p:nvGraphicFramePr>
          <p:cNvPr id="6" name="Table 6">
            <a:extLst>
              <a:ext uri="{FF2B5EF4-FFF2-40B4-BE49-F238E27FC236}">
                <a16:creationId xmlns:a16="http://schemas.microsoft.com/office/drawing/2014/main" id="{A8DEE90A-8212-48F9-ACE6-47351E8AB08A}"/>
              </a:ext>
            </a:extLst>
          </p:cNvPr>
          <p:cNvGraphicFramePr>
            <a:graphicFrameLocks noGrp="1"/>
          </p:cNvGraphicFramePr>
          <p:nvPr>
            <p:extLst>
              <p:ext uri="{D42A27DB-BD31-4B8C-83A1-F6EECF244321}">
                <p14:modId xmlns:p14="http://schemas.microsoft.com/office/powerpoint/2010/main" val="2274598395"/>
              </p:ext>
            </p:extLst>
          </p:nvPr>
        </p:nvGraphicFramePr>
        <p:xfrm>
          <a:off x="300445" y="1653133"/>
          <a:ext cx="8543110" cy="3266440"/>
        </p:xfrm>
        <a:graphic>
          <a:graphicData uri="http://schemas.openxmlformats.org/drawingml/2006/table">
            <a:tbl>
              <a:tblPr firstRow="1" bandRow="1">
                <a:tableStyleId>{D6F7878D-4083-4F37-8A3B-88BDCE471C18}</a:tableStyleId>
              </a:tblPr>
              <a:tblGrid>
                <a:gridCol w="855617">
                  <a:extLst>
                    <a:ext uri="{9D8B030D-6E8A-4147-A177-3AD203B41FA5}">
                      <a16:colId xmlns:a16="http://schemas.microsoft.com/office/drawing/2014/main" val="264501420"/>
                    </a:ext>
                  </a:extLst>
                </a:gridCol>
                <a:gridCol w="1077686">
                  <a:extLst>
                    <a:ext uri="{9D8B030D-6E8A-4147-A177-3AD203B41FA5}">
                      <a16:colId xmlns:a16="http://schemas.microsoft.com/office/drawing/2014/main" val="1167831133"/>
                    </a:ext>
                  </a:extLst>
                </a:gridCol>
                <a:gridCol w="4382588">
                  <a:extLst>
                    <a:ext uri="{9D8B030D-6E8A-4147-A177-3AD203B41FA5}">
                      <a16:colId xmlns:a16="http://schemas.microsoft.com/office/drawing/2014/main" val="3401950941"/>
                    </a:ext>
                  </a:extLst>
                </a:gridCol>
                <a:gridCol w="2227219">
                  <a:extLst>
                    <a:ext uri="{9D8B030D-6E8A-4147-A177-3AD203B41FA5}">
                      <a16:colId xmlns:a16="http://schemas.microsoft.com/office/drawing/2014/main" val="680516450"/>
                    </a:ext>
                  </a:extLst>
                </a:gridCol>
              </a:tblGrid>
              <a:tr h="370840">
                <a:tc>
                  <a:txBody>
                    <a:bodyPr/>
                    <a:lstStyle/>
                    <a:p>
                      <a:r>
                        <a:rPr lang="en-GB" sz="1000" b="1" dirty="0"/>
                        <a:t>ID</a:t>
                      </a:r>
                    </a:p>
                  </a:txBody>
                  <a:tcPr>
                    <a:solidFill>
                      <a:schemeClr val="bg2">
                        <a:lumMod val="20000"/>
                        <a:lumOff val="80000"/>
                      </a:schemeClr>
                    </a:solidFill>
                  </a:tcPr>
                </a:tc>
                <a:tc>
                  <a:txBody>
                    <a:bodyPr/>
                    <a:lstStyle/>
                    <a:p>
                      <a:r>
                        <a:rPr lang="en-GB" sz="1000" b="1" dirty="0"/>
                        <a:t>Name</a:t>
                      </a:r>
                    </a:p>
                  </a:txBody>
                  <a:tcPr>
                    <a:solidFill>
                      <a:schemeClr val="bg2">
                        <a:lumMod val="20000"/>
                        <a:lumOff val="80000"/>
                      </a:schemeClr>
                    </a:solidFill>
                  </a:tcPr>
                </a:tc>
                <a:tc>
                  <a:txBody>
                    <a:bodyPr/>
                    <a:lstStyle/>
                    <a:p>
                      <a:r>
                        <a:rPr lang="en-GB" sz="1000" b="1" dirty="0"/>
                        <a:t>Definition</a:t>
                      </a:r>
                    </a:p>
                  </a:txBody>
                  <a:tcPr>
                    <a:solidFill>
                      <a:schemeClr val="bg2">
                        <a:lumMod val="20000"/>
                        <a:lumOff val="80000"/>
                      </a:schemeClr>
                    </a:solidFill>
                  </a:tcPr>
                </a:tc>
                <a:tc>
                  <a:txBody>
                    <a:bodyPr/>
                    <a:lstStyle/>
                    <a:p>
                      <a:r>
                        <a:rPr lang="en-GB" sz="1000" b="1" dirty="0"/>
                        <a:t>JMJ Comments</a:t>
                      </a:r>
                    </a:p>
                  </a:txBody>
                  <a:tcPr>
                    <a:solidFill>
                      <a:schemeClr val="bg2">
                        <a:lumMod val="20000"/>
                        <a:lumOff val="80000"/>
                      </a:schemeClr>
                    </a:solidFill>
                  </a:tcPr>
                </a:tc>
                <a:extLst>
                  <a:ext uri="{0D108BD9-81ED-4DB2-BD59-A6C34878D82A}">
                    <a16:rowId xmlns:a16="http://schemas.microsoft.com/office/drawing/2014/main" val="3926497905"/>
                  </a:ext>
                </a:extLst>
              </a:tr>
              <a:tr h="370840">
                <a:tc>
                  <a:txBody>
                    <a:bodyPr/>
                    <a:lstStyle/>
                    <a:p>
                      <a:r>
                        <a:rPr lang="en-GB" sz="1000" dirty="0"/>
                        <a:t>RCA-0047</a:t>
                      </a:r>
                    </a:p>
                  </a:txBody>
                  <a:tcPr/>
                </a:tc>
                <a:tc>
                  <a:txBody>
                    <a:bodyPr/>
                    <a:lstStyle/>
                    <a:p>
                      <a:r>
                        <a:rPr lang="en-GB" sz="1000" dirty="0"/>
                        <a:t>Conventional</a:t>
                      </a:r>
                    </a:p>
                  </a:txBody>
                  <a:tcPr/>
                </a:tc>
                <a:tc>
                  <a:txBody>
                    <a:bodyPr/>
                    <a:lstStyle/>
                    <a:p>
                      <a:r>
                        <a:rPr lang="en-GB" sz="1000" b="0" i="0" u="none" strike="noStrike" cap="none" dirty="0">
                          <a:solidFill>
                            <a:srgbClr val="000000"/>
                          </a:solidFill>
                          <a:latin typeface="Arial"/>
                          <a:ea typeface="Arial"/>
                          <a:cs typeface="Arial"/>
                          <a:sym typeface="Arial"/>
                        </a:rPr>
                        <a:t>Release of the substance(s) in a way that is </a:t>
                      </a:r>
                      <a:r>
                        <a:rPr lang="en-GB" sz="1000" b="1" i="0" u="none" strike="noStrike" cap="none" dirty="0">
                          <a:solidFill>
                            <a:srgbClr val="000000"/>
                          </a:solidFill>
                          <a:latin typeface="Arial"/>
                          <a:ea typeface="Arial"/>
                          <a:cs typeface="Arial"/>
                          <a:sym typeface="Arial"/>
                        </a:rPr>
                        <a:t>not deliberately modified </a:t>
                      </a:r>
                      <a:r>
                        <a:rPr lang="en-GB" sz="1000" b="0" i="0" u="none" strike="noStrike" cap="none" dirty="0">
                          <a:solidFill>
                            <a:srgbClr val="000000"/>
                          </a:solidFill>
                          <a:latin typeface="Arial"/>
                          <a:ea typeface="Arial"/>
                          <a:cs typeface="Arial"/>
                          <a:sym typeface="Arial"/>
                        </a:rPr>
                        <a:t>by a special formulation design and/or manufacturing method</a:t>
                      </a:r>
                      <a:endParaRPr lang="en-GB" sz="1000" dirty="0"/>
                    </a:p>
                  </a:txBody>
                  <a:tcPr/>
                </a:tc>
                <a:tc>
                  <a:txBody>
                    <a:bodyPr/>
                    <a:lstStyle/>
                    <a:p>
                      <a:r>
                        <a:rPr lang="en-GB" sz="1000" dirty="0"/>
                        <a:t>The pharmacokinetic pattern is the standard one for the substance</a:t>
                      </a:r>
                    </a:p>
                  </a:txBody>
                  <a:tcPr/>
                </a:tc>
                <a:extLst>
                  <a:ext uri="{0D108BD9-81ED-4DB2-BD59-A6C34878D82A}">
                    <a16:rowId xmlns:a16="http://schemas.microsoft.com/office/drawing/2014/main" val="3261220751"/>
                  </a:ext>
                </a:extLst>
              </a:tr>
              <a:tr h="370840">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000" dirty="0"/>
                        <a:t>RCA-0044</a:t>
                      </a:r>
                    </a:p>
                  </a:txBody>
                  <a:tcPr/>
                </a:tc>
                <a:tc>
                  <a:txBody>
                    <a:bodyPr/>
                    <a:lstStyle/>
                    <a:p>
                      <a:r>
                        <a:rPr lang="en-GB" sz="1000" dirty="0"/>
                        <a:t>Delayed</a:t>
                      </a:r>
                    </a:p>
                  </a:txBody>
                  <a:tcPr/>
                </a:tc>
                <a:tc>
                  <a:txBody>
                    <a:bodyPr/>
                    <a:lstStyle/>
                    <a:p>
                      <a:pPr marR="0" algn="l" rtl="0">
                        <a:lnSpc>
                          <a:spcPct val="100000"/>
                        </a:lnSpc>
                        <a:spcBef>
                          <a:spcPts val="0"/>
                        </a:spcBef>
                        <a:spcAft>
                          <a:spcPts val="0"/>
                        </a:spcAft>
                        <a:buClr>
                          <a:srgbClr val="000000"/>
                        </a:buClr>
                        <a:buFont typeface="Arial"/>
                      </a:pPr>
                      <a:r>
                        <a:rPr lang="en-GB" sz="1000" b="0" i="0" u="none" strike="noStrike" cap="none" dirty="0">
                          <a:solidFill>
                            <a:srgbClr val="000000"/>
                          </a:solidFill>
                          <a:latin typeface="Arial"/>
                          <a:ea typeface="Arial"/>
                          <a:cs typeface="Arial"/>
                          <a:sym typeface="Arial"/>
                        </a:rPr>
                        <a:t>Release of the substance(s) </a:t>
                      </a:r>
                      <a:r>
                        <a:rPr lang="en-GB" sz="1000" b="1" i="0" u="none" strike="noStrike" cap="none" dirty="0">
                          <a:solidFill>
                            <a:srgbClr val="000000"/>
                          </a:solidFill>
                          <a:latin typeface="Arial"/>
                          <a:ea typeface="Arial"/>
                          <a:cs typeface="Arial"/>
                          <a:sym typeface="Arial"/>
                        </a:rPr>
                        <a:t>at a later time </a:t>
                      </a:r>
                      <a:r>
                        <a:rPr lang="en-GB" sz="1000" b="0" i="0" u="none" strike="noStrike" cap="none" dirty="0">
                          <a:solidFill>
                            <a:srgbClr val="000000"/>
                          </a:solidFill>
                          <a:latin typeface="Arial"/>
                          <a:ea typeface="Arial"/>
                          <a:cs typeface="Arial"/>
                          <a:sym typeface="Arial"/>
                        </a:rPr>
                        <a:t>than would be achieved with a conventional-release product, achieved by a special formulation design and/or manufacturing method; </a:t>
                      </a:r>
                      <a:r>
                        <a:rPr lang="en-GB" sz="1000" b="1" i="0" u="none" strike="noStrike" cap="none" dirty="0">
                          <a:solidFill>
                            <a:srgbClr val="000000"/>
                          </a:solidFill>
                          <a:latin typeface="Arial"/>
                          <a:ea typeface="Arial"/>
                          <a:cs typeface="Arial"/>
                          <a:sym typeface="Arial"/>
                        </a:rPr>
                        <a:t>enteric-coated</a:t>
                      </a:r>
                      <a:r>
                        <a:rPr lang="en-GB" sz="1000" b="0" i="0" u="none" strike="noStrike" cap="none" dirty="0">
                          <a:solidFill>
                            <a:srgbClr val="000000"/>
                          </a:solidFill>
                          <a:latin typeface="Arial"/>
                          <a:ea typeface="Arial"/>
                          <a:cs typeface="Arial"/>
                          <a:sym typeface="Arial"/>
                        </a:rPr>
                        <a:t> and other </a:t>
                      </a:r>
                      <a:r>
                        <a:rPr lang="en-GB" sz="1000" b="1" i="0" u="none" strike="noStrike" cap="none" dirty="0">
                          <a:solidFill>
                            <a:srgbClr val="000000"/>
                          </a:solidFill>
                          <a:latin typeface="Arial"/>
                          <a:ea typeface="Arial"/>
                          <a:cs typeface="Arial"/>
                          <a:sym typeface="Arial"/>
                        </a:rPr>
                        <a:t>gastro-resistant products are included</a:t>
                      </a:r>
                      <a:endParaRPr lang="en-GB" sz="1000" b="1" i="0" u="none" strike="noStrike" cap="none" dirty="0">
                        <a:solidFill>
                          <a:srgbClr val="000000"/>
                        </a:solidFill>
                        <a:latin typeface="Arial"/>
                        <a:cs typeface="Arial"/>
                        <a:sym typeface="Arial"/>
                      </a:endParaRPr>
                    </a:p>
                  </a:txBody>
                  <a:tcPr/>
                </a:tc>
                <a:tc>
                  <a:txBody>
                    <a:bodyPr/>
                    <a:lstStyle/>
                    <a:p>
                      <a:pPr marR="0" algn="l" rtl="0">
                        <a:lnSpc>
                          <a:spcPct val="100000"/>
                        </a:lnSpc>
                        <a:spcBef>
                          <a:spcPts val="0"/>
                        </a:spcBef>
                        <a:spcAft>
                          <a:spcPts val="0"/>
                        </a:spcAft>
                        <a:buClr>
                          <a:srgbClr val="000000"/>
                        </a:buClr>
                        <a:buFont typeface="Arial"/>
                      </a:pPr>
                      <a:r>
                        <a:rPr lang="en-GB" sz="1000" b="0" i="0" u="none" strike="noStrike" cap="none" dirty="0">
                          <a:solidFill>
                            <a:srgbClr val="000000"/>
                          </a:solidFill>
                          <a:latin typeface="Arial"/>
                          <a:cs typeface="Arial"/>
                          <a:sym typeface="Arial"/>
                        </a:rPr>
                        <a:t>“At a later (point in) time” could be equated to “beyond the stomach” – as in gastro-resistant</a:t>
                      </a:r>
                    </a:p>
                  </a:txBody>
                  <a:tcPr/>
                </a:tc>
                <a:extLst>
                  <a:ext uri="{0D108BD9-81ED-4DB2-BD59-A6C34878D82A}">
                    <a16:rowId xmlns:a16="http://schemas.microsoft.com/office/drawing/2014/main" val="2483025592"/>
                  </a:ext>
                </a:extLst>
              </a:tr>
              <a:tr h="370840">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000" dirty="0"/>
                        <a:t>RCA-0046</a:t>
                      </a:r>
                    </a:p>
                  </a:txBody>
                  <a:tcPr/>
                </a:tc>
                <a:tc>
                  <a:txBody>
                    <a:bodyPr/>
                    <a:lstStyle/>
                    <a:p>
                      <a:r>
                        <a:rPr lang="en-GB" sz="1000" dirty="0"/>
                        <a:t>Modified</a:t>
                      </a:r>
                    </a:p>
                  </a:txBody>
                  <a:tcPr/>
                </a:tc>
                <a:tc>
                  <a:txBody>
                    <a:bodyPr/>
                    <a:lstStyle/>
                    <a:p>
                      <a:r>
                        <a:rPr lang="en-GB" sz="1000" dirty="0"/>
                        <a:t>Release of the substance(s) in a way that </a:t>
                      </a:r>
                      <a:r>
                        <a:rPr lang="en-GB" sz="1000" b="1" dirty="0"/>
                        <a:t>differs from that which would be achieved with a conventional-release product</a:t>
                      </a:r>
                      <a:r>
                        <a:rPr lang="en-GB" sz="1000" dirty="0"/>
                        <a:t>, which is achieved by a special formulation design and/or manufacturing method, </a:t>
                      </a:r>
                      <a:r>
                        <a:rPr lang="en-GB" sz="1000" b="1" dirty="0"/>
                        <a:t>but which is not classified as delayed-release or prolonged-release</a:t>
                      </a:r>
                      <a:r>
                        <a:rPr lang="en-GB" sz="1000" dirty="0"/>
                        <a:t>; pulsatile-release products are included</a:t>
                      </a:r>
                    </a:p>
                  </a:txBody>
                  <a:tcPr/>
                </a:tc>
                <a:tc>
                  <a:txBody>
                    <a:bodyPr/>
                    <a:lstStyle/>
                    <a:p>
                      <a:r>
                        <a:rPr lang="en-GB" sz="1000" dirty="0"/>
                        <a:t>Difficult to manage, as this is “defined by negation” (i.e. NOT conventional, NOT prolonged, NOT delayed) – so is any other modification</a:t>
                      </a:r>
                    </a:p>
                  </a:txBody>
                  <a:tcPr/>
                </a:tc>
                <a:extLst>
                  <a:ext uri="{0D108BD9-81ED-4DB2-BD59-A6C34878D82A}">
                    <a16:rowId xmlns:a16="http://schemas.microsoft.com/office/drawing/2014/main" val="349930727"/>
                  </a:ext>
                </a:extLst>
              </a:tr>
              <a:tr h="370840">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000" dirty="0"/>
                        <a:t>RCA-0045</a:t>
                      </a:r>
                    </a:p>
                  </a:txBody>
                  <a:tcPr/>
                </a:tc>
                <a:tc>
                  <a:txBody>
                    <a:bodyPr/>
                    <a:lstStyle/>
                    <a:p>
                      <a:r>
                        <a:rPr lang="en-GB" sz="1000" dirty="0"/>
                        <a:t>Prolonged</a:t>
                      </a:r>
                    </a:p>
                  </a:txBody>
                  <a:tcPr/>
                </a:tc>
                <a:tc>
                  <a:txBody>
                    <a:bodyPr/>
                    <a:lstStyle/>
                    <a:p>
                      <a:r>
                        <a:rPr lang="en-GB" sz="1000" dirty="0"/>
                        <a:t>Release of the substance(s) over a </a:t>
                      </a:r>
                      <a:r>
                        <a:rPr lang="en-GB" sz="1000" b="1" dirty="0"/>
                        <a:t>longer duration </a:t>
                      </a:r>
                      <a:r>
                        <a:rPr lang="en-GB" sz="1000" dirty="0"/>
                        <a:t>than would be achieved with a conventional-release product, achieved by a special formulation design and/or manufacturing method</a:t>
                      </a:r>
                    </a:p>
                  </a:txBody>
                  <a:tcPr/>
                </a:tc>
                <a:tc>
                  <a:txBody>
                    <a:bodyPr/>
                    <a:lstStyle/>
                    <a:p>
                      <a:r>
                        <a:rPr lang="en-GB" sz="1000" dirty="0"/>
                        <a:t>Here the focus is clearly duration of release, not when it starts</a:t>
                      </a:r>
                    </a:p>
                  </a:txBody>
                  <a:tcPr/>
                </a:tc>
                <a:extLst>
                  <a:ext uri="{0D108BD9-81ED-4DB2-BD59-A6C34878D82A}">
                    <a16:rowId xmlns:a16="http://schemas.microsoft.com/office/drawing/2014/main" val="4135957030"/>
                  </a:ext>
                </a:extLst>
              </a:tr>
              <a:tr h="370840">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000" dirty="0"/>
                        <a:t>RCA-0048</a:t>
                      </a:r>
                    </a:p>
                  </a:txBody>
                  <a:tcPr/>
                </a:tc>
                <a:tc>
                  <a:txBody>
                    <a:bodyPr/>
                    <a:lstStyle/>
                    <a:p>
                      <a:r>
                        <a:rPr lang="en-GB" sz="1000" dirty="0"/>
                        <a:t>Unknown</a:t>
                      </a:r>
                    </a:p>
                  </a:txBody>
                  <a:tcPr/>
                </a:tc>
                <a:tc>
                  <a:txBody>
                    <a:bodyPr/>
                    <a:lstStyle/>
                    <a:p>
                      <a:r>
                        <a:rPr lang="en-GB" sz="1000" dirty="0"/>
                        <a:t>Release of the substance(s) in a way that is unknown or not specified</a:t>
                      </a:r>
                    </a:p>
                  </a:txBody>
                  <a:tcPr/>
                </a:tc>
                <a:tc>
                  <a:txBody>
                    <a:bodyPr/>
                    <a:lstStyle/>
                    <a:p>
                      <a:r>
                        <a:rPr lang="en-GB" sz="1000" dirty="0"/>
                        <a:t>Trust this is never used – surely we should always know!</a:t>
                      </a:r>
                    </a:p>
                  </a:txBody>
                  <a:tcPr/>
                </a:tc>
                <a:extLst>
                  <a:ext uri="{0D108BD9-81ED-4DB2-BD59-A6C34878D82A}">
                    <a16:rowId xmlns:a16="http://schemas.microsoft.com/office/drawing/2014/main" val="833079410"/>
                  </a:ext>
                </a:extLst>
              </a:tr>
            </a:tbl>
          </a:graphicData>
        </a:graphic>
      </p:graphicFrame>
    </p:spTree>
    <p:extLst>
      <p:ext uri="{BB962C8B-B14F-4D97-AF65-F5344CB8AC3E}">
        <p14:creationId xmlns:p14="http://schemas.microsoft.com/office/powerpoint/2010/main" val="13967485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386042" y="163584"/>
            <a:ext cx="7886700" cy="994275"/>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800" dirty="0">
                <a:solidFill>
                  <a:schemeClr val="dk2"/>
                </a:solidFill>
              </a:rPr>
              <a:t>WHO Monograph on “Tablets”</a:t>
            </a:r>
            <a:endParaRPr sz="2800" dirty="0">
              <a:solidFill>
                <a:schemeClr val="dk2"/>
              </a:solidFill>
            </a:endParaRPr>
          </a:p>
        </p:txBody>
      </p:sp>
      <p:sp>
        <p:nvSpPr>
          <p:cNvPr id="118" name="Google Shape;118;p25"/>
          <p:cNvSpPr txBox="1"/>
          <p:nvPr/>
        </p:nvSpPr>
        <p:spPr>
          <a:xfrm>
            <a:off x="333790" y="828702"/>
            <a:ext cx="8476420" cy="3877954"/>
          </a:xfrm>
          <a:prstGeom prst="rect">
            <a:avLst/>
          </a:prstGeom>
          <a:noFill/>
          <a:ln>
            <a:noFill/>
          </a:ln>
        </p:spPr>
        <p:txBody>
          <a:bodyPr spcFirstLastPara="1" wrap="square" lIns="91425" tIns="91425" rIns="91425" bIns="91425" anchor="ctr" anchorCtr="0">
            <a:spAutoFit/>
          </a:bodyPr>
          <a:lstStyle/>
          <a:p>
            <a:pPr lvl="0" algn="l" rtl="0">
              <a:spcBef>
                <a:spcPts val="0"/>
              </a:spcBef>
              <a:spcAft>
                <a:spcPts val="0"/>
              </a:spcAft>
            </a:pPr>
            <a:r>
              <a:rPr lang="en-GB" sz="1600" b="1" dirty="0">
                <a:latin typeface="Calibri"/>
                <a:ea typeface="Calibri"/>
                <a:cs typeface="Calibri"/>
                <a:sym typeface="Calibri"/>
              </a:rPr>
              <a:t>Lists different classes of tablets</a:t>
            </a:r>
          </a:p>
          <a:p>
            <a:pPr marL="285750" lvl="0" indent="-285750" algn="l" rtl="0">
              <a:spcBef>
                <a:spcPts val="0"/>
              </a:spcBef>
              <a:spcAft>
                <a:spcPts val="0"/>
              </a:spcAft>
              <a:buFont typeface="Wingdings" panose="05000000000000000000" pitchFamily="2" charset="2"/>
              <a:buChar char="v"/>
            </a:pPr>
            <a:r>
              <a:rPr lang="en-GB" sz="1600" dirty="0">
                <a:latin typeface="Calibri"/>
                <a:ea typeface="Calibri"/>
                <a:cs typeface="Calibri"/>
                <a:sym typeface="Calibri"/>
              </a:rPr>
              <a:t>Uncoated – no modification on release</a:t>
            </a:r>
          </a:p>
          <a:p>
            <a:pPr marL="285750" lvl="0" indent="-285750" algn="l" rtl="0">
              <a:spcBef>
                <a:spcPts val="0"/>
              </a:spcBef>
              <a:spcAft>
                <a:spcPts val="0"/>
              </a:spcAft>
              <a:buFont typeface="Wingdings" panose="05000000000000000000" pitchFamily="2" charset="2"/>
              <a:buChar char="v"/>
            </a:pPr>
            <a:r>
              <a:rPr lang="en-GB" sz="1600" dirty="0">
                <a:latin typeface="Calibri"/>
                <a:ea typeface="Calibri"/>
                <a:cs typeface="Calibri"/>
                <a:sym typeface="Calibri"/>
              </a:rPr>
              <a:t>Coated (includes film coating and sugar coating) – layers of mixture substances for coating</a:t>
            </a:r>
            <a:br>
              <a:rPr lang="en-GB" sz="1600" dirty="0">
                <a:latin typeface="Calibri"/>
                <a:ea typeface="Calibri"/>
                <a:cs typeface="Calibri"/>
                <a:sym typeface="Calibri"/>
              </a:rPr>
            </a:br>
            <a:r>
              <a:rPr lang="en-GB" sz="1600" dirty="0" err="1">
                <a:latin typeface="Calibri"/>
                <a:ea typeface="Calibri"/>
                <a:cs typeface="Calibri"/>
                <a:sym typeface="Calibri"/>
              </a:rPr>
              <a:t>Coating</a:t>
            </a:r>
            <a:r>
              <a:rPr lang="en-GB" sz="1600" dirty="0">
                <a:latin typeface="Calibri"/>
                <a:ea typeface="Calibri"/>
                <a:cs typeface="Calibri"/>
                <a:sym typeface="Calibri"/>
              </a:rPr>
              <a:t> may modify active substance release</a:t>
            </a:r>
          </a:p>
          <a:p>
            <a:pPr marL="285750" lvl="0" indent="-285750" algn="l" rtl="0">
              <a:spcBef>
                <a:spcPts val="0"/>
              </a:spcBef>
              <a:spcAft>
                <a:spcPts val="0"/>
              </a:spcAft>
              <a:buFont typeface="Wingdings" panose="05000000000000000000" pitchFamily="2" charset="2"/>
              <a:buChar char="v"/>
            </a:pPr>
            <a:r>
              <a:rPr lang="en-GB" sz="1600" dirty="0">
                <a:latin typeface="Calibri"/>
                <a:ea typeface="Calibri"/>
                <a:cs typeface="Calibri"/>
                <a:sym typeface="Calibri"/>
              </a:rPr>
              <a:t>Soluble – coated or film coated; dissolve in water to give clear or slightly opalescent solution  </a:t>
            </a:r>
          </a:p>
          <a:p>
            <a:pPr marL="285750" lvl="0" indent="-285750" algn="l" rtl="0">
              <a:spcBef>
                <a:spcPts val="0"/>
              </a:spcBef>
              <a:spcAft>
                <a:spcPts val="0"/>
              </a:spcAft>
              <a:buFont typeface="Wingdings" panose="05000000000000000000" pitchFamily="2" charset="2"/>
              <a:buChar char="v"/>
            </a:pPr>
            <a:r>
              <a:rPr lang="en-GB" sz="1600" dirty="0">
                <a:latin typeface="Calibri"/>
                <a:ea typeface="Calibri"/>
                <a:cs typeface="Calibri"/>
                <a:sym typeface="Calibri"/>
              </a:rPr>
              <a:t>Dispersible - coated or film coated; disperse in water to give a homogenous dispersion</a:t>
            </a:r>
          </a:p>
          <a:p>
            <a:pPr marL="285750" lvl="0" indent="-285750" algn="l" rtl="0">
              <a:spcBef>
                <a:spcPts val="0"/>
              </a:spcBef>
              <a:spcAft>
                <a:spcPts val="0"/>
              </a:spcAft>
              <a:buFont typeface="Wingdings" panose="05000000000000000000" pitchFamily="2" charset="2"/>
              <a:buChar char="v"/>
            </a:pPr>
            <a:r>
              <a:rPr lang="en-GB" sz="1600" dirty="0">
                <a:latin typeface="Calibri"/>
                <a:ea typeface="Calibri"/>
                <a:cs typeface="Calibri"/>
                <a:sym typeface="Calibri"/>
              </a:rPr>
              <a:t>Effervescent – uncoated; contain acid substances and carbonates that react rapidly in the presence of water to release CO</a:t>
            </a:r>
            <a:r>
              <a:rPr lang="en-GB" sz="1600" baseline="-25000" dirty="0">
                <a:latin typeface="Calibri"/>
                <a:ea typeface="Calibri"/>
                <a:cs typeface="Calibri"/>
                <a:sym typeface="Calibri"/>
              </a:rPr>
              <a:t>2</a:t>
            </a:r>
            <a:r>
              <a:rPr lang="en-GB" sz="1600" dirty="0">
                <a:latin typeface="Calibri"/>
                <a:ea typeface="Calibri"/>
                <a:cs typeface="Calibri"/>
                <a:sym typeface="Calibri"/>
              </a:rPr>
              <a:t>; dissolve or disperse in water</a:t>
            </a:r>
          </a:p>
          <a:p>
            <a:pPr marL="285750" lvl="0" indent="-285750" algn="l" rtl="0">
              <a:spcBef>
                <a:spcPts val="0"/>
              </a:spcBef>
              <a:spcAft>
                <a:spcPts val="0"/>
              </a:spcAft>
              <a:buFont typeface="Wingdings" panose="05000000000000000000" pitchFamily="2" charset="2"/>
              <a:buChar char="v"/>
            </a:pPr>
            <a:r>
              <a:rPr lang="en-GB" sz="1600" dirty="0">
                <a:latin typeface="Calibri"/>
                <a:ea typeface="Calibri"/>
                <a:cs typeface="Calibri"/>
                <a:sym typeface="Calibri"/>
              </a:rPr>
              <a:t>Chewable; uncoated; intended to be chewed before swallowing should be easily crushed and palatable</a:t>
            </a:r>
          </a:p>
          <a:p>
            <a:pPr marL="285750" lvl="0" indent="-285750" algn="l" rtl="0">
              <a:spcBef>
                <a:spcPts val="0"/>
              </a:spcBef>
              <a:spcAft>
                <a:spcPts val="0"/>
              </a:spcAft>
              <a:buFont typeface="Wingdings" panose="05000000000000000000" pitchFamily="2" charset="2"/>
              <a:buChar char="v"/>
            </a:pPr>
            <a:r>
              <a:rPr lang="en-GB" sz="1600" dirty="0">
                <a:latin typeface="Calibri"/>
                <a:ea typeface="Calibri"/>
                <a:cs typeface="Calibri"/>
                <a:sym typeface="Calibri"/>
              </a:rPr>
              <a:t>Oromucosal (including sublingual and buccal); usually uncoated</a:t>
            </a:r>
          </a:p>
          <a:p>
            <a:pPr marL="285750" lvl="0" indent="-285750" algn="l" rtl="0">
              <a:spcBef>
                <a:spcPts val="0"/>
              </a:spcBef>
              <a:spcAft>
                <a:spcPts val="0"/>
              </a:spcAft>
              <a:buFont typeface="Wingdings" panose="05000000000000000000" pitchFamily="2" charset="2"/>
              <a:buChar char="v"/>
            </a:pPr>
            <a:r>
              <a:rPr lang="en-GB" sz="1600" dirty="0">
                <a:latin typeface="Calibri"/>
                <a:ea typeface="Calibri"/>
                <a:cs typeface="Calibri"/>
                <a:sym typeface="Calibri"/>
              </a:rPr>
              <a:t>Modified-release – coated, uncoated matrix; modify </a:t>
            </a:r>
            <a:r>
              <a:rPr lang="en-GB" sz="1600" b="1" dirty="0">
                <a:latin typeface="Calibri"/>
                <a:ea typeface="Calibri"/>
                <a:cs typeface="Calibri"/>
                <a:sym typeface="Calibri"/>
              </a:rPr>
              <a:t>rate</a:t>
            </a:r>
            <a:r>
              <a:rPr lang="en-GB" sz="1600" dirty="0">
                <a:latin typeface="Calibri"/>
                <a:ea typeface="Calibri"/>
                <a:cs typeface="Calibri"/>
                <a:sym typeface="Calibri"/>
              </a:rPr>
              <a:t>, </a:t>
            </a:r>
            <a:r>
              <a:rPr lang="en-GB" sz="1600" b="1" dirty="0">
                <a:latin typeface="Calibri"/>
                <a:ea typeface="Calibri"/>
                <a:cs typeface="Calibri"/>
                <a:sym typeface="Calibri"/>
              </a:rPr>
              <a:t>place</a:t>
            </a:r>
            <a:r>
              <a:rPr lang="en-GB" sz="1600" dirty="0">
                <a:latin typeface="Calibri"/>
                <a:ea typeface="Calibri"/>
                <a:cs typeface="Calibri"/>
                <a:sym typeface="Calibri"/>
              </a:rPr>
              <a:t> or </a:t>
            </a:r>
            <a:r>
              <a:rPr lang="en-GB" sz="1600" b="1" dirty="0">
                <a:latin typeface="Calibri"/>
                <a:ea typeface="Calibri"/>
                <a:cs typeface="Calibri"/>
                <a:sym typeface="Calibri"/>
              </a:rPr>
              <a:t>time</a:t>
            </a:r>
            <a:r>
              <a:rPr lang="en-GB" sz="1600" dirty="0">
                <a:latin typeface="Calibri"/>
                <a:ea typeface="Calibri"/>
                <a:cs typeface="Calibri"/>
                <a:sym typeface="Calibri"/>
              </a:rPr>
              <a:t> of release of active </a:t>
            </a:r>
          </a:p>
          <a:p>
            <a:pPr lvl="0" algn="l" rtl="0">
              <a:spcBef>
                <a:spcPts val="0"/>
              </a:spcBef>
              <a:spcAft>
                <a:spcPts val="0"/>
              </a:spcAft>
            </a:pPr>
            <a:r>
              <a:rPr lang="en-GB" sz="1600" dirty="0">
                <a:latin typeface="Calibri"/>
                <a:ea typeface="Calibri"/>
                <a:cs typeface="Calibri"/>
                <a:sym typeface="Calibri"/>
              </a:rPr>
              <a:t>including</a:t>
            </a:r>
          </a:p>
          <a:p>
            <a:pPr lvl="6"/>
            <a:r>
              <a:rPr lang="en-GB" sz="1600" dirty="0">
                <a:latin typeface="Calibri"/>
                <a:ea typeface="Calibri"/>
                <a:cs typeface="Calibri"/>
                <a:sym typeface="Calibri"/>
              </a:rPr>
              <a:t>	Delayed release (gastro-resistant, enteric coated) – disintegrate in intestinal fluid</a:t>
            </a:r>
          </a:p>
          <a:p>
            <a:pPr lvl="6"/>
            <a:r>
              <a:rPr lang="en-GB" sz="1600" dirty="0">
                <a:latin typeface="Calibri"/>
                <a:ea typeface="Calibri"/>
                <a:cs typeface="Calibri"/>
                <a:sym typeface="Calibri"/>
              </a:rPr>
              <a:t>	Sustained release (extended, prolonged) – </a:t>
            </a:r>
            <a:r>
              <a:rPr lang="en-GB" sz="1600" b="1" dirty="0">
                <a:latin typeface="Calibri"/>
                <a:ea typeface="Calibri"/>
                <a:cs typeface="Calibri"/>
                <a:sym typeface="Calibri"/>
              </a:rPr>
              <a:t>slow the rate </a:t>
            </a:r>
            <a:r>
              <a:rPr lang="en-GB" sz="1600" dirty="0">
                <a:latin typeface="Calibri"/>
                <a:ea typeface="Calibri"/>
                <a:cs typeface="Calibri"/>
                <a:sym typeface="Calibri"/>
              </a:rPr>
              <a:t>of release</a:t>
            </a:r>
          </a:p>
        </p:txBody>
      </p:sp>
    </p:spTree>
    <p:extLst>
      <p:ext uri="{BB962C8B-B14F-4D97-AF65-F5344CB8AC3E}">
        <p14:creationId xmlns:p14="http://schemas.microsoft.com/office/powerpoint/2010/main" val="32906428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386042" y="163584"/>
            <a:ext cx="7886700" cy="994275"/>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800" dirty="0">
                <a:solidFill>
                  <a:schemeClr val="dk2"/>
                </a:solidFill>
              </a:rPr>
              <a:t>Thoughts?</a:t>
            </a:r>
            <a:endParaRPr sz="2800" dirty="0">
              <a:solidFill>
                <a:schemeClr val="dk2"/>
              </a:solidFill>
            </a:endParaRPr>
          </a:p>
        </p:txBody>
      </p:sp>
      <p:sp>
        <p:nvSpPr>
          <p:cNvPr id="118" name="Google Shape;118;p25"/>
          <p:cNvSpPr txBox="1"/>
          <p:nvPr/>
        </p:nvSpPr>
        <p:spPr>
          <a:xfrm>
            <a:off x="477481" y="981978"/>
            <a:ext cx="8372604" cy="3631733"/>
          </a:xfrm>
          <a:prstGeom prst="rect">
            <a:avLst/>
          </a:prstGeom>
          <a:noFill/>
          <a:ln>
            <a:noFill/>
          </a:ln>
        </p:spPr>
        <p:txBody>
          <a:bodyPr spcFirstLastPara="1" wrap="square" lIns="91425" tIns="91425" rIns="91425" bIns="91425" anchor="ctr" anchorCtr="0">
            <a:spAutoFit/>
          </a:bodyPr>
          <a:lstStyle/>
          <a:p>
            <a:pPr lvl="0" algn="l" rtl="0">
              <a:spcBef>
                <a:spcPts val="0"/>
              </a:spcBef>
              <a:spcAft>
                <a:spcPts val="0"/>
              </a:spcAft>
            </a:pPr>
            <a:r>
              <a:rPr lang="en-GB" sz="1600" dirty="0">
                <a:latin typeface="Calibri"/>
                <a:ea typeface="Calibri"/>
                <a:cs typeface="Calibri"/>
                <a:sym typeface="Calibri"/>
              </a:rPr>
              <a:t>Is the WHO set of definitions closer to SNOMED CT than the EDQM ones?</a:t>
            </a:r>
          </a:p>
          <a:p>
            <a:pPr lvl="0" algn="l" rtl="0">
              <a:spcBef>
                <a:spcPts val="0"/>
              </a:spcBef>
              <a:spcAft>
                <a:spcPts val="0"/>
              </a:spcAft>
            </a:pPr>
            <a:r>
              <a:rPr lang="en-GB" sz="1600" dirty="0">
                <a:solidFill>
                  <a:schemeClr val="accent2">
                    <a:lumMod val="75000"/>
                  </a:schemeClr>
                </a:solidFill>
                <a:latin typeface="Calibri"/>
                <a:ea typeface="Calibri"/>
                <a:cs typeface="Calibri"/>
                <a:sym typeface="Calibri"/>
              </a:rPr>
              <a:t>It feels like it is</a:t>
            </a:r>
            <a:br>
              <a:rPr lang="en-GB" sz="1600" dirty="0">
                <a:solidFill>
                  <a:schemeClr val="accent2">
                    <a:lumMod val="75000"/>
                  </a:schemeClr>
                </a:solidFill>
                <a:latin typeface="Calibri"/>
                <a:ea typeface="Calibri"/>
                <a:cs typeface="Calibri"/>
                <a:sym typeface="Calibri"/>
              </a:rPr>
            </a:br>
            <a:r>
              <a:rPr lang="en-GB" sz="1600" dirty="0">
                <a:solidFill>
                  <a:schemeClr val="accent2">
                    <a:lumMod val="75000"/>
                  </a:schemeClr>
                </a:solidFill>
                <a:latin typeface="Calibri"/>
                <a:ea typeface="Calibri"/>
                <a:cs typeface="Calibri"/>
                <a:sym typeface="Calibri"/>
              </a:rPr>
              <a:t>Norway has authored additional concepts in their work in order to get a closer match to map to EDQM (more discussion of this to come – Julie will have some more slides)</a:t>
            </a:r>
          </a:p>
          <a:p>
            <a:pPr lvl="0" algn="l" rtl="0">
              <a:spcBef>
                <a:spcPts val="0"/>
              </a:spcBef>
              <a:spcAft>
                <a:spcPts val="0"/>
              </a:spcAft>
            </a:pPr>
            <a:endParaRPr lang="en-GB" sz="1600" dirty="0">
              <a:latin typeface="Calibri"/>
              <a:ea typeface="Calibri"/>
              <a:cs typeface="Calibri"/>
              <a:sym typeface="Calibri"/>
            </a:endParaRPr>
          </a:p>
          <a:p>
            <a:pPr lvl="0" algn="l" rtl="0">
              <a:spcBef>
                <a:spcPts val="0"/>
              </a:spcBef>
              <a:spcAft>
                <a:spcPts val="0"/>
              </a:spcAft>
            </a:pPr>
            <a:r>
              <a:rPr lang="en-GB" sz="1600" dirty="0">
                <a:latin typeface="Calibri"/>
                <a:ea typeface="Calibri"/>
                <a:cs typeface="Calibri"/>
                <a:sym typeface="Calibri"/>
              </a:rPr>
              <a:t>Should there be combinations of release characteristics in a dose form?</a:t>
            </a:r>
          </a:p>
          <a:p>
            <a:pPr lvl="0" algn="l" rtl="0">
              <a:spcBef>
                <a:spcPts val="0"/>
              </a:spcBef>
              <a:spcAft>
                <a:spcPts val="0"/>
              </a:spcAft>
            </a:pPr>
            <a:r>
              <a:rPr lang="en-GB" sz="1600" dirty="0">
                <a:solidFill>
                  <a:schemeClr val="accent2">
                    <a:lumMod val="75000"/>
                  </a:schemeClr>
                </a:solidFill>
                <a:latin typeface="Calibri"/>
                <a:ea typeface="Calibri"/>
                <a:cs typeface="Calibri"/>
                <a:sym typeface="Calibri"/>
              </a:rPr>
              <a:t>Possibly; currently “the trick works”….but is it pharmaceutically correct and supportive of our use cases?</a:t>
            </a:r>
            <a:endParaRPr lang="en-GB" sz="1600" dirty="0">
              <a:latin typeface="Calibri"/>
              <a:ea typeface="Calibri"/>
              <a:cs typeface="Calibri"/>
              <a:sym typeface="Calibri"/>
            </a:endParaRPr>
          </a:p>
          <a:p>
            <a:pPr lvl="0" algn="l" rtl="0">
              <a:spcBef>
                <a:spcPts val="0"/>
              </a:spcBef>
              <a:spcAft>
                <a:spcPts val="0"/>
              </a:spcAft>
            </a:pPr>
            <a:endParaRPr lang="en-GB" sz="1600" dirty="0">
              <a:latin typeface="Calibri"/>
              <a:ea typeface="Calibri"/>
              <a:cs typeface="Calibri"/>
              <a:sym typeface="Calibri"/>
            </a:endParaRPr>
          </a:p>
          <a:p>
            <a:pPr lvl="0" algn="l" rtl="0">
              <a:spcBef>
                <a:spcPts val="0"/>
              </a:spcBef>
              <a:spcAft>
                <a:spcPts val="0"/>
              </a:spcAft>
            </a:pPr>
            <a:r>
              <a:rPr lang="en-GB" sz="1600" dirty="0">
                <a:latin typeface="Calibri"/>
                <a:ea typeface="Calibri"/>
                <a:cs typeface="Calibri"/>
                <a:sym typeface="Calibri"/>
              </a:rPr>
              <a:t>What about “pulsatile” release?  (Intermittent, repeating, rhythmic pattern of release)</a:t>
            </a:r>
          </a:p>
          <a:p>
            <a:pPr lvl="0" algn="l" rtl="0">
              <a:spcBef>
                <a:spcPts val="0"/>
              </a:spcBef>
              <a:spcAft>
                <a:spcPts val="0"/>
              </a:spcAft>
            </a:pPr>
            <a:r>
              <a:rPr lang="en-GB" sz="1600" dirty="0">
                <a:solidFill>
                  <a:schemeClr val="accent2">
                    <a:lumMod val="75000"/>
                  </a:schemeClr>
                </a:solidFill>
                <a:latin typeface="Calibri"/>
                <a:ea typeface="Calibri"/>
                <a:cs typeface="Calibri"/>
                <a:sym typeface="Calibri"/>
              </a:rPr>
              <a:t>We have some examples – Ventolin </a:t>
            </a:r>
            <a:r>
              <a:rPr lang="en-GB" sz="1600" dirty="0" err="1">
                <a:solidFill>
                  <a:schemeClr val="accent2">
                    <a:lumMod val="75000"/>
                  </a:schemeClr>
                </a:solidFill>
                <a:latin typeface="Calibri"/>
                <a:ea typeface="Calibri"/>
                <a:cs typeface="Calibri"/>
                <a:sym typeface="Calibri"/>
              </a:rPr>
              <a:t>Spandets</a:t>
            </a:r>
            <a:r>
              <a:rPr lang="en-GB" sz="1600" dirty="0">
                <a:solidFill>
                  <a:schemeClr val="accent2">
                    <a:lumMod val="75000"/>
                  </a:schemeClr>
                </a:solidFill>
                <a:latin typeface="Calibri"/>
                <a:ea typeface="Calibri"/>
                <a:cs typeface="Calibri"/>
                <a:sym typeface="Calibri"/>
              </a:rPr>
              <a:t> (salbutamol); QUASYM LP (methylphenidate); a </a:t>
            </a:r>
            <a:r>
              <a:rPr lang="en-GB" sz="1600" dirty="0" err="1">
                <a:solidFill>
                  <a:schemeClr val="accent2">
                    <a:lumMod val="75000"/>
                  </a:schemeClr>
                </a:solidFill>
                <a:latin typeface="Calibri"/>
                <a:ea typeface="Calibri"/>
                <a:cs typeface="Calibri"/>
                <a:sym typeface="Calibri"/>
              </a:rPr>
              <a:t>guiaphenesin</a:t>
            </a:r>
            <a:r>
              <a:rPr lang="en-GB" sz="1600" dirty="0">
                <a:solidFill>
                  <a:schemeClr val="accent2">
                    <a:lumMod val="75000"/>
                  </a:schemeClr>
                </a:solidFill>
                <a:latin typeface="Calibri"/>
                <a:ea typeface="Calibri"/>
                <a:cs typeface="Calibri"/>
                <a:sym typeface="Calibri"/>
              </a:rPr>
              <a:t> product</a:t>
            </a:r>
          </a:p>
          <a:p>
            <a:pPr lvl="0" algn="l" rtl="0">
              <a:spcBef>
                <a:spcPts val="0"/>
              </a:spcBef>
              <a:spcAft>
                <a:spcPts val="0"/>
              </a:spcAft>
            </a:pPr>
            <a:endParaRPr lang="en-GB" sz="1600" dirty="0">
              <a:latin typeface="Calibri"/>
              <a:ea typeface="Calibri"/>
              <a:cs typeface="Calibri"/>
              <a:sym typeface="Calibri"/>
            </a:endParaRPr>
          </a:p>
          <a:p>
            <a:pPr lvl="0" algn="l" rtl="0">
              <a:spcBef>
                <a:spcPts val="0"/>
              </a:spcBef>
              <a:spcAft>
                <a:spcPts val="0"/>
              </a:spcAft>
            </a:pPr>
            <a:r>
              <a:rPr lang="en-GB" sz="1600" dirty="0">
                <a:latin typeface="Calibri"/>
                <a:ea typeface="Calibri"/>
                <a:cs typeface="Calibri"/>
                <a:sym typeface="Calibri"/>
              </a:rPr>
              <a:t>Is this only appropriate for oral products?  What about parenteral products?</a:t>
            </a:r>
          </a:p>
        </p:txBody>
      </p:sp>
    </p:spTree>
    <p:extLst>
      <p:ext uri="{BB962C8B-B14F-4D97-AF65-F5344CB8AC3E}">
        <p14:creationId xmlns:p14="http://schemas.microsoft.com/office/powerpoint/2010/main" val="21355652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B2B9B0-3D3D-4A5C-98C7-91D551B28DFC}"/>
              </a:ext>
            </a:extLst>
          </p:cNvPr>
          <p:cNvSpPr>
            <a:spLocks noGrp="1"/>
          </p:cNvSpPr>
          <p:nvPr>
            <p:ph type="title"/>
          </p:nvPr>
        </p:nvSpPr>
        <p:spPr/>
        <p:txBody>
          <a:bodyPr/>
          <a:lstStyle/>
          <a:p>
            <a:r>
              <a:rPr lang="en" sz="3600" dirty="0">
                <a:solidFill>
                  <a:schemeClr val="dk2"/>
                </a:solidFill>
              </a:rPr>
              <a:t>Thoughts?</a:t>
            </a:r>
            <a:endParaRPr lang="en-GB" dirty="0"/>
          </a:p>
        </p:txBody>
      </p:sp>
      <p:sp>
        <p:nvSpPr>
          <p:cNvPr id="3" name="Text Placeholder 2">
            <a:extLst>
              <a:ext uri="{FF2B5EF4-FFF2-40B4-BE49-F238E27FC236}">
                <a16:creationId xmlns:a16="http://schemas.microsoft.com/office/drawing/2014/main" id="{FF75BB92-F230-46F8-AF27-A9893337D3D2}"/>
              </a:ext>
            </a:extLst>
          </p:cNvPr>
          <p:cNvSpPr>
            <a:spLocks noGrp="1"/>
          </p:cNvSpPr>
          <p:nvPr>
            <p:ph type="body" idx="1"/>
          </p:nvPr>
        </p:nvSpPr>
        <p:spPr/>
        <p:txBody>
          <a:bodyPr/>
          <a:lstStyle/>
          <a:p>
            <a:pPr marL="139700" indent="0">
              <a:buNone/>
            </a:pPr>
            <a:r>
              <a:rPr lang="en-GB" dirty="0">
                <a:solidFill>
                  <a:schemeClr val="accent2">
                    <a:lumMod val="75000"/>
                  </a:schemeClr>
                </a:solidFill>
              </a:rPr>
              <a:t>For the specific CRS request, this group advises to accept that the CD should use “prolonged release” only in the dose form</a:t>
            </a:r>
          </a:p>
        </p:txBody>
      </p:sp>
    </p:spTree>
    <p:extLst>
      <p:ext uri="{BB962C8B-B14F-4D97-AF65-F5344CB8AC3E}">
        <p14:creationId xmlns:p14="http://schemas.microsoft.com/office/powerpoint/2010/main" val="25428074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386042" y="163584"/>
            <a:ext cx="7886700" cy="994275"/>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800" dirty="0">
                <a:solidFill>
                  <a:schemeClr val="dk2"/>
                </a:solidFill>
              </a:rPr>
              <a:t>Oral and inhalation solutions</a:t>
            </a:r>
            <a:endParaRPr sz="2800" dirty="0">
              <a:solidFill>
                <a:schemeClr val="dk2"/>
              </a:solidFill>
            </a:endParaRPr>
          </a:p>
        </p:txBody>
      </p:sp>
      <p:sp>
        <p:nvSpPr>
          <p:cNvPr id="118" name="Google Shape;118;p25"/>
          <p:cNvSpPr txBox="1"/>
          <p:nvPr/>
        </p:nvSpPr>
        <p:spPr>
          <a:xfrm>
            <a:off x="386042" y="1011033"/>
            <a:ext cx="8301102" cy="677078"/>
          </a:xfrm>
          <a:prstGeom prst="rect">
            <a:avLst/>
          </a:prstGeom>
          <a:noFill/>
          <a:ln>
            <a:noFill/>
          </a:ln>
        </p:spPr>
        <p:txBody>
          <a:bodyPr spcFirstLastPara="1" wrap="square" lIns="91425" tIns="91425" rIns="91425" bIns="91425" anchor="ctr" anchorCtr="0">
            <a:spAutoFit/>
          </a:bodyPr>
          <a:lstStyle/>
          <a:p>
            <a:pPr lvl="0" algn="l" rtl="0">
              <a:spcBef>
                <a:spcPts val="0"/>
              </a:spcBef>
              <a:spcAft>
                <a:spcPts val="0"/>
              </a:spcAft>
            </a:pPr>
            <a:r>
              <a:rPr lang="en-GB" sz="1600" dirty="0">
                <a:latin typeface="Calibri"/>
                <a:ea typeface="Calibri"/>
                <a:cs typeface="Calibri"/>
                <a:sym typeface="Calibri"/>
              </a:rPr>
              <a:t>Should the dose form reference both sites of administration, or is the oral use “subsidiary” and therefore not part of the dose form?</a:t>
            </a:r>
          </a:p>
        </p:txBody>
      </p:sp>
      <p:pic>
        <p:nvPicPr>
          <p:cNvPr id="3" name="Picture 2">
            <a:extLst>
              <a:ext uri="{FF2B5EF4-FFF2-40B4-BE49-F238E27FC236}">
                <a16:creationId xmlns:a16="http://schemas.microsoft.com/office/drawing/2014/main" id="{764D7579-48F7-4809-B33E-0AD9B10026A7}"/>
              </a:ext>
            </a:extLst>
          </p:cNvPr>
          <p:cNvPicPr>
            <a:picLocks noChangeAspect="1"/>
          </p:cNvPicPr>
          <p:nvPr/>
        </p:nvPicPr>
        <p:blipFill>
          <a:blip r:embed="rId3"/>
          <a:stretch>
            <a:fillRect/>
          </a:stretch>
        </p:blipFill>
        <p:spPr>
          <a:xfrm>
            <a:off x="386042" y="1688111"/>
            <a:ext cx="6315956" cy="1095528"/>
          </a:xfrm>
          <a:prstGeom prst="rect">
            <a:avLst/>
          </a:prstGeom>
        </p:spPr>
      </p:pic>
      <p:pic>
        <p:nvPicPr>
          <p:cNvPr id="5" name="Picture 4">
            <a:extLst>
              <a:ext uri="{FF2B5EF4-FFF2-40B4-BE49-F238E27FC236}">
                <a16:creationId xmlns:a16="http://schemas.microsoft.com/office/drawing/2014/main" id="{F6A780BD-7D01-490E-8D7A-7C0EBED6A267}"/>
              </a:ext>
            </a:extLst>
          </p:cNvPr>
          <p:cNvPicPr>
            <a:picLocks noChangeAspect="1"/>
          </p:cNvPicPr>
          <p:nvPr/>
        </p:nvPicPr>
        <p:blipFill>
          <a:blip r:embed="rId4"/>
          <a:stretch>
            <a:fillRect/>
          </a:stretch>
        </p:blipFill>
        <p:spPr>
          <a:xfrm>
            <a:off x="3163319" y="2874597"/>
            <a:ext cx="5830114" cy="2105319"/>
          </a:xfrm>
          <a:prstGeom prst="rect">
            <a:avLst/>
          </a:prstGeom>
        </p:spPr>
      </p:pic>
    </p:spTree>
    <p:extLst>
      <p:ext uri="{BB962C8B-B14F-4D97-AF65-F5344CB8AC3E}">
        <p14:creationId xmlns:p14="http://schemas.microsoft.com/office/powerpoint/2010/main" val="35299447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281539" y="65613"/>
            <a:ext cx="7886700" cy="994275"/>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800" dirty="0">
                <a:solidFill>
                  <a:schemeClr val="dk2"/>
                </a:solidFill>
              </a:rPr>
              <a:t>What principles apply to help with the decision (1)?</a:t>
            </a:r>
            <a:endParaRPr sz="2800" dirty="0">
              <a:solidFill>
                <a:schemeClr val="dk2"/>
              </a:solidFill>
            </a:endParaRPr>
          </a:p>
        </p:txBody>
      </p:sp>
      <p:sp>
        <p:nvSpPr>
          <p:cNvPr id="118" name="Google Shape;118;p25"/>
          <p:cNvSpPr txBox="1"/>
          <p:nvPr/>
        </p:nvSpPr>
        <p:spPr>
          <a:xfrm>
            <a:off x="365760" y="1072968"/>
            <a:ext cx="8412479" cy="2893069"/>
          </a:xfrm>
          <a:prstGeom prst="rect">
            <a:avLst/>
          </a:prstGeom>
          <a:noFill/>
          <a:ln>
            <a:noFill/>
          </a:ln>
        </p:spPr>
        <p:txBody>
          <a:bodyPr spcFirstLastPara="1" wrap="square" lIns="91425" tIns="91425" rIns="91425" bIns="91425" anchor="ctr" anchorCtr="0">
            <a:spAutoFit/>
          </a:bodyPr>
          <a:lstStyle/>
          <a:p>
            <a:pPr lvl="0" algn="l" rtl="0">
              <a:spcBef>
                <a:spcPts val="0"/>
              </a:spcBef>
              <a:spcAft>
                <a:spcPts val="0"/>
              </a:spcAft>
            </a:pPr>
            <a:r>
              <a:rPr lang="en-GB" sz="1600" dirty="0">
                <a:latin typeface="Calibri"/>
                <a:ea typeface="Calibri"/>
                <a:cs typeface="Calibri"/>
                <a:sym typeface="Calibri"/>
              </a:rPr>
              <a:t>We are currently proposing to add “oral and rectal” dose forms……Is this different and if so, why?</a:t>
            </a:r>
          </a:p>
          <a:p>
            <a:pPr lvl="0" algn="l" rtl="0">
              <a:spcBef>
                <a:spcPts val="0"/>
              </a:spcBef>
              <a:spcAft>
                <a:spcPts val="0"/>
              </a:spcAft>
            </a:pPr>
            <a:endParaRPr lang="en-GB" sz="1600" dirty="0">
              <a:solidFill>
                <a:schemeClr val="accent2">
                  <a:lumMod val="75000"/>
                </a:schemeClr>
              </a:solidFill>
              <a:latin typeface="Calibri"/>
              <a:ea typeface="Calibri"/>
              <a:cs typeface="Calibri"/>
              <a:sym typeface="Calibri"/>
            </a:endParaRPr>
          </a:p>
          <a:p>
            <a:pPr lvl="0" algn="l" rtl="0">
              <a:spcBef>
                <a:spcPts val="0"/>
              </a:spcBef>
              <a:spcAft>
                <a:spcPts val="0"/>
              </a:spcAft>
            </a:pPr>
            <a:r>
              <a:rPr lang="en-GB" sz="1600" dirty="0">
                <a:solidFill>
                  <a:schemeClr val="accent2">
                    <a:lumMod val="75000"/>
                  </a:schemeClr>
                </a:solidFill>
                <a:latin typeface="Calibri"/>
                <a:ea typeface="Calibri"/>
                <a:cs typeface="Calibri"/>
                <a:sym typeface="Calibri"/>
              </a:rPr>
              <a:t>Our primary use cases are:</a:t>
            </a:r>
          </a:p>
          <a:p>
            <a:pPr marL="285750" lvl="0" indent="-285750" algn="l" rtl="0">
              <a:spcBef>
                <a:spcPts val="0"/>
              </a:spcBef>
              <a:spcAft>
                <a:spcPts val="0"/>
              </a:spcAft>
              <a:buFont typeface="Arial" panose="020B0604020202020204" pitchFamily="34" charset="0"/>
              <a:buChar char="•"/>
            </a:pPr>
            <a:r>
              <a:rPr lang="en-GB" sz="1600" dirty="0">
                <a:solidFill>
                  <a:schemeClr val="accent2">
                    <a:lumMod val="75000"/>
                  </a:schemeClr>
                </a:solidFill>
                <a:latin typeface="Calibri"/>
                <a:ea typeface="Calibri"/>
                <a:cs typeface="Calibri"/>
                <a:sym typeface="Calibri"/>
              </a:rPr>
              <a:t>authoring national extensions</a:t>
            </a:r>
          </a:p>
          <a:p>
            <a:pPr marL="285750" lvl="0" indent="-285750" algn="l" rtl="0">
              <a:spcBef>
                <a:spcPts val="0"/>
              </a:spcBef>
              <a:spcAft>
                <a:spcPts val="0"/>
              </a:spcAft>
              <a:buFont typeface="Arial" panose="020B0604020202020204" pitchFamily="34" charset="0"/>
              <a:buChar char="•"/>
            </a:pPr>
            <a:r>
              <a:rPr lang="en-GB" sz="1600" dirty="0">
                <a:solidFill>
                  <a:schemeClr val="accent2">
                    <a:lumMod val="75000"/>
                  </a:schemeClr>
                </a:solidFill>
                <a:latin typeface="Calibri"/>
                <a:ea typeface="Calibri"/>
                <a:cs typeface="Calibri"/>
                <a:sym typeface="Calibri"/>
              </a:rPr>
              <a:t>mapping between different MPD</a:t>
            </a:r>
          </a:p>
          <a:p>
            <a:pPr marL="285750" lvl="0" indent="-285750" algn="l" rtl="0">
              <a:spcBef>
                <a:spcPts val="0"/>
              </a:spcBef>
              <a:spcAft>
                <a:spcPts val="0"/>
              </a:spcAft>
              <a:buFont typeface="Arial" panose="020B0604020202020204" pitchFamily="34" charset="0"/>
              <a:buChar char="•"/>
            </a:pPr>
            <a:r>
              <a:rPr lang="en-GB" sz="1600" dirty="0">
                <a:solidFill>
                  <a:schemeClr val="accent2">
                    <a:lumMod val="75000"/>
                  </a:schemeClr>
                </a:solidFill>
                <a:latin typeface="Calibri"/>
                <a:ea typeface="Calibri"/>
                <a:cs typeface="Calibri"/>
                <a:sym typeface="Calibri"/>
              </a:rPr>
              <a:t>decision support</a:t>
            </a:r>
          </a:p>
          <a:p>
            <a:pPr marL="285750" lvl="0" indent="-285750" algn="l" rtl="0">
              <a:spcBef>
                <a:spcPts val="0"/>
              </a:spcBef>
              <a:spcAft>
                <a:spcPts val="0"/>
              </a:spcAft>
              <a:buFont typeface="Arial" panose="020B0604020202020204" pitchFamily="34" charset="0"/>
              <a:buChar char="•"/>
            </a:pPr>
            <a:r>
              <a:rPr lang="en-GB" sz="1600" dirty="0">
                <a:solidFill>
                  <a:schemeClr val="accent2">
                    <a:lumMod val="75000"/>
                  </a:schemeClr>
                </a:solidFill>
                <a:latin typeface="Calibri"/>
                <a:ea typeface="Calibri"/>
                <a:cs typeface="Calibri"/>
                <a:sym typeface="Calibri"/>
              </a:rPr>
              <a:t>international interoperability</a:t>
            </a:r>
          </a:p>
          <a:p>
            <a:pPr lvl="0" algn="l" rtl="0">
              <a:spcBef>
                <a:spcPts val="0"/>
              </a:spcBef>
              <a:spcAft>
                <a:spcPts val="0"/>
              </a:spcAft>
            </a:pPr>
            <a:r>
              <a:rPr lang="en-GB" sz="1600" dirty="0">
                <a:solidFill>
                  <a:schemeClr val="accent2">
                    <a:lumMod val="75000"/>
                  </a:schemeClr>
                </a:solidFill>
                <a:latin typeface="Calibri"/>
                <a:ea typeface="Calibri"/>
                <a:cs typeface="Calibri"/>
                <a:sym typeface="Calibri"/>
              </a:rPr>
              <a:t>for </a:t>
            </a:r>
            <a:r>
              <a:rPr lang="en-GB" sz="1600" dirty="0">
                <a:solidFill>
                  <a:schemeClr val="accent2">
                    <a:lumMod val="75000"/>
                  </a:schemeClr>
                </a:solidFill>
                <a:latin typeface="Calibri"/>
                <a:cs typeface="Calibri"/>
                <a:sym typeface="Calibri"/>
              </a:rPr>
              <a:t>example</a:t>
            </a:r>
            <a:r>
              <a:rPr lang="en-GB" sz="1600" dirty="0">
                <a:solidFill>
                  <a:schemeClr val="accent2">
                    <a:lumMod val="75000"/>
                  </a:schemeClr>
                </a:solidFill>
                <a:latin typeface="Calibri"/>
                <a:ea typeface="Calibri"/>
                <a:cs typeface="Calibri"/>
                <a:sym typeface="Calibri"/>
              </a:rPr>
              <a:t>: </a:t>
            </a:r>
            <a:r>
              <a:rPr lang="en-GB" sz="1600" dirty="0">
                <a:solidFill>
                  <a:schemeClr val="accent2">
                    <a:lumMod val="75000"/>
                  </a:schemeClr>
                </a:solidFill>
                <a:latin typeface="Calibri"/>
                <a:cs typeface="Calibri"/>
                <a:sym typeface="Calibri"/>
              </a:rPr>
              <a:t>to help find “equivalent products” across MPD to support understanding of patient summaries across borders</a:t>
            </a:r>
          </a:p>
          <a:p>
            <a:pPr lvl="0" algn="l" rtl="0">
              <a:spcBef>
                <a:spcPts val="0"/>
              </a:spcBef>
              <a:spcAft>
                <a:spcPts val="0"/>
              </a:spcAft>
            </a:pPr>
            <a:endParaRPr lang="en-GB" sz="1600" dirty="0">
              <a:solidFill>
                <a:schemeClr val="accent2">
                  <a:lumMod val="75000"/>
                </a:schemeClr>
              </a:solidFill>
              <a:latin typeface="Calibri"/>
              <a:ea typeface="Calibri"/>
              <a:cs typeface="Calibri"/>
              <a:sym typeface="Calibri"/>
            </a:endParaRPr>
          </a:p>
          <a:p>
            <a:pPr lvl="0" algn="l" rtl="0">
              <a:spcBef>
                <a:spcPts val="0"/>
              </a:spcBef>
              <a:spcAft>
                <a:spcPts val="0"/>
              </a:spcAft>
            </a:pPr>
            <a:endParaRPr lang="en-GB" sz="1600" dirty="0">
              <a:solidFill>
                <a:schemeClr val="accent2">
                  <a:lumMod val="75000"/>
                </a:schemeClr>
              </a:solidFill>
              <a:latin typeface="Calibri"/>
              <a:ea typeface="Calibri"/>
              <a:cs typeface="Calibri"/>
              <a:sym typeface="Calibri"/>
            </a:endParaRPr>
          </a:p>
        </p:txBody>
      </p:sp>
    </p:spTree>
    <p:extLst>
      <p:ext uri="{BB962C8B-B14F-4D97-AF65-F5344CB8AC3E}">
        <p14:creationId xmlns:p14="http://schemas.microsoft.com/office/powerpoint/2010/main" val="32786783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281539" y="65613"/>
            <a:ext cx="7886700" cy="994275"/>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800" dirty="0">
                <a:solidFill>
                  <a:schemeClr val="dk2"/>
                </a:solidFill>
              </a:rPr>
              <a:t>What principles apply to help with the decision (2)?</a:t>
            </a:r>
            <a:endParaRPr sz="2800" dirty="0">
              <a:solidFill>
                <a:schemeClr val="dk2"/>
              </a:solidFill>
            </a:endParaRPr>
          </a:p>
        </p:txBody>
      </p:sp>
      <p:sp>
        <p:nvSpPr>
          <p:cNvPr id="118" name="Google Shape;118;p25"/>
          <p:cNvSpPr txBox="1"/>
          <p:nvPr/>
        </p:nvSpPr>
        <p:spPr>
          <a:xfrm>
            <a:off x="133895" y="1003092"/>
            <a:ext cx="8876210" cy="3385512"/>
          </a:xfrm>
          <a:prstGeom prst="rect">
            <a:avLst/>
          </a:prstGeom>
          <a:noFill/>
          <a:ln>
            <a:noFill/>
          </a:ln>
        </p:spPr>
        <p:txBody>
          <a:bodyPr spcFirstLastPara="1" wrap="square" lIns="91425" tIns="91425" rIns="91425" bIns="91425" anchor="ctr" anchorCtr="0">
            <a:spAutoFit/>
          </a:bodyPr>
          <a:lstStyle/>
          <a:p>
            <a:pPr lvl="0" algn="l" rtl="0">
              <a:spcBef>
                <a:spcPts val="0"/>
              </a:spcBef>
              <a:spcAft>
                <a:spcPts val="0"/>
              </a:spcAft>
            </a:pPr>
            <a:endParaRPr lang="en-GB" sz="1600" dirty="0">
              <a:solidFill>
                <a:schemeClr val="accent2">
                  <a:lumMod val="75000"/>
                </a:schemeClr>
              </a:solidFill>
              <a:latin typeface="Calibri"/>
              <a:ea typeface="Calibri"/>
              <a:cs typeface="Calibri"/>
              <a:sym typeface="Calibri"/>
            </a:endParaRPr>
          </a:p>
          <a:p>
            <a:pPr lvl="0" algn="l" rtl="0">
              <a:spcBef>
                <a:spcPts val="0"/>
              </a:spcBef>
              <a:spcAft>
                <a:spcPts val="0"/>
              </a:spcAft>
            </a:pPr>
            <a:r>
              <a:rPr lang="en-GB" sz="1600" dirty="0">
                <a:solidFill>
                  <a:schemeClr val="accent2">
                    <a:lumMod val="75000"/>
                  </a:schemeClr>
                </a:solidFill>
                <a:latin typeface="Calibri"/>
                <a:ea typeface="Calibri"/>
                <a:cs typeface="Calibri"/>
                <a:sym typeface="Calibri"/>
              </a:rPr>
              <a:t>Several countries (especially France) have specifically oral formulations of acetylcysteine for use as a mucolytic – therefore clearly “oral acetylcysteine” and “inhalational acetylcysteine” are valid concepts that we already have in SNOMED CT.  Any clinician looking at a patient summary and wondering about “oral acetylcysteine” or “inhalational acetylcysteine” will see their global applicability</a:t>
            </a:r>
          </a:p>
          <a:p>
            <a:pPr lvl="0" algn="l" rtl="0">
              <a:spcBef>
                <a:spcPts val="0"/>
              </a:spcBef>
              <a:spcAft>
                <a:spcPts val="0"/>
              </a:spcAft>
            </a:pPr>
            <a:endParaRPr lang="en-GB" sz="1600" dirty="0">
              <a:solidFill>
                <a:schemeClr val="accent2">
                  <a:lumMod val="75000"/>
                </a:schemeClr>
              </a:solidFill>
              <a:latin typeface="Calibri"/>
              <a:ea typeface="Calibri"/>
              <a:cs typeface="Calibri"/>
              <a:sym typeface="Calibri"/>
            </a:endParaRPr>
          </a:p>
          <a:p>
            <a:pPr lvl="0" algn="l" rtl="0">
              <a:spcBef>
                <a:spcPts val="0"/>
              </a:spcBef>
              <a:spcAft>
                <a:spcPts val="0"/>
              </a:spcAft>
            </a:pPr>
            <a:r>
              <a:rPr lang="en-GB" sz="1600" dirty="0">
                <a:solidFill>
                  <a:schemeClr val="accent2">
                    <a:lumMod val="75000"/>
                  </a:schemeClr>
                </a:solidFill>
                <a:latin typeface="Calibri"/>
                <a:ea typeface="Calibri"/>
                <a:cs typeface="Calibri"/>
                <a:sym typeface="Calibri"/>
              </a:rPr>
              <a:t>For national extensions, we aim to reflect as much as possible (given what we have just discussed about the prolonged-release, gastro-resistant) what is present in the authorisation (for us in Europe SmPC section 3).  In this case, the authorised literature (from the FDA) says “inhalation solution” so the oral use is a small extra part and should not be part of the dose form.  This is in contrast to the “oral and rectal” which is clearly part of the dose form, because, as the definition states, there is not a </a:t>
            </a:r>
            <a:r>
              <a:rPr lang="en-GB" sz="1600" i="1" dirty="0">
                <a:solidFill>
                  <a:schemeClr val="accent2">
                    <a:lumMod val="75000"/>
                  </a:schemeClr>
                </a:solidFill>
                <a:latin typeface="Calibri"/>
                <a:ea typeface="Calibri"/>
                <a:cs typeface="Calibri"/>
                <a:sym typeface="Calibri"/>
              </a:rPr>
              <a:t>single predominant </a:t>
            </a:r>
            <a:r>
              <a:rPr lang="en-GB" sz="1600" dirty="0">
                <a:solidFill>
                  <a:schemeClr val="accent2">
                    <a:lumMod val="75000"/>
                  </a:schemeClr>
                </a:solidFill>
                <a:latin typeface="Calibri"/>
                <a:ea typeface="Calibri"/>
                <a:cs typeface="Calibri"/>
                <a:sym typeface="Calibri"/>
              </a:rPr>
              <a:t>intended site</a:t>
            </a:r>
          </a:p>
          <a:p>
            <a:pPr lvl="0" algn="l" rtl="0">
              <a:spcBef>
                <a:spcPts val="0"/>
              </a:spcBef>
              <a:spcAft>
                <a:spcPts val="0"/>
              </a:spcAft>
            </a:pPr>
            <a:endParaRPr lang="en-GB" sz="1600" dirty="0">
              <a:solidFill>
                <a:schemeClr val="accent2">
                  <a:lumMod val="75000"/>
                </a:schemeClr>
              </a:solidFill>
              <a:latin typeface="Calibri"/>
              <a:ea typeface="Calibri"/>
              <a:cs typeface="Calibri"/>
              <a:sym typeface="Calibri"/>
            </a:endParaRPr>
          </a:p>
        </p:txBody>
      </p:sp>
    </p:spTree>
    <p:extLst>
      <p:ext uri="{BB962C8B-B14F-4D97-AF65-F5344CB8AC3E}">
        <p14:creationId xmlns:p14="http://schemas.microsoft.com/office/powerpoint/2010/main" val="19371497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386042" y="163584"/>
            <a:ext cx="7886700" cy="994275"/>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800" dirty="0">
                <a:solidFill>
                  <a:schemeClr val="dk2"/>
                </a:solidFill>
              </a:rPr>
              <a:t>Next actions</a:t>
            </a:r>
            <a:endParaRPr sz="2800" dirty="0">
              <a:solidFill>
                <a:schemeClr val="dk2"/>
              </a:solidFill>
            </a:endParaRPr>
          </a:p>
        </p:txBody>
      </p:sp>
      <p:sp>
        <p:nvSpPr>
          <p:cNvPr id="118" name="Google Shape;118;p25"/>
          <p:cNvSpPr txBox="1"/>
          <p:nvPr/>
        </p:nvSpPr>
        <p:spPr>
          <a:xfrm>
            <a:off x="386042" y="1669720"/>
            <a:ext cx="8301102" cy="430857"/>
          </a:xfrm>
          <a:prstGeom prst="rect">
            <a:avLst/>
          </a:prstGeom>
          <a:noFill/>
          <a:ln>
            <a:noFill/>
          </a:ln>
        </p:spPr>
        <p:txBody>
          <a:bodyPr spcFirstLastPara="1" wrap="square" lIns="91425" tIns="91425" rIns="91425" bIns="91425" anchor="ctr" anchorCtr="0">
            <a:spAutoFit/>
          </a:bodyPr>
          <a:lstStyle/>
          <a:p>
            <a:pPr lvl="0" algn="l" rtl="0">
              <a:spcBef>
                <a:spcPts val="0"/>
              </a:spcBef>
              <a:spcAft>
                <a:spcPts val="0"/>
              </a:spcAft>
            </a:pPr>
            <a:r>
              <a:rPr lang="en-GB" sz="1600" dirty="0">
                <a:latin typeface="Calibri"/>
                <a:ea typeface="Calibri"/>
                <a:cs typeface="Calibri"/>
                <a:sym typeface="Calibri"/>
              </a:rPr>
              <a:t>Julie will prepare more items for discussion….</a:t>
            </a:r>
          </a:p>
        </p:txBody>
      </p:sp>
    </p:spTree>
    <p:extLst>
      <p:ext uri="{BB962C8B-B14F-4D97-AF65-F5344CB8AC3E}">
        <p14:creationId xmlns:p14="http://schemas.microsoft.com/office/powerpoint/2010/main" val="7098003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pic>
        <p:nvPicPr>
          <p:cNvPr id="290" name="Google Shape;290;p48" descr="A group of people sitting at a table&#10;&#10;Description automatically generated"/>
          <p:cNvPicPr preferRelativeResize="0">
            <a:picLocks noGrp="1"/>
          </p:cNvPicPr>
          <p:nvPr>
            <p:ph type="pic" idx="2"/>
          </p:nvPr>
        </p:nvPicPr>
        <p:blipFill rotWithShape="1">
          <a:blip r:embed="rId3">
            <a:alphaModFix/>
          </a:blip>
          <a:srcRect/>
          <a:stretch/>
        </p:blipFill>
        <p:spPr>
          <a:xfrm>
            <a:off x="0" y="0"/>
            <a:ext cx="4572000" cy="5143500"/>
          </a:xfrm>
          <a:prstGeom prst="rect">
            <a:avLst/>
          </a:prstGeom>
          <a:solidFill>
            <a:schemeClr val="lt2"/>
          </a:solidFill>
          <a:ln>
            <a:noFill/>
          </a:ln>
        </p:spPr>
      </p:pic>
      <p:sp>
        <p:nvSpPr>
          <p:cNvPr id="291" name="Google Shape;291;p48"/>
          <p:cNvSpPr txBox="1"/>
          <p:nvPr/>
        </p:nvSpPr>
        <p:spPr>
          <a:xfrm>
            <a:off x="1647968" y="1877717"/>
            <a:ext cx="2924100" cy="1388025"/>
          </a:xfrm>
          <a:prstGeom prst="rect">
            <a:avLst/>
          </a:prstGeom>
          <a:solidFill>
            <a:schemeClr val="accent1"/>
          </a:solidFill>
          <a:ln>
            <a:noFill/>
          </a:ln>
        </p:spPr>
        <p:txBody>
          <a:bodyPr spcFirstLastPara="1" wrap="square" lIns="270000" tIns="270000" rIns="270000" bIns="2700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 sz="2400" b="0" i="0" u="none" strike="noStrike" cap="none">
                <a:solidFill>
                  <a:schemeClr val="lt1"/>
                </a:solidFill>
                <a:latin typeface="Trebuchet MS"/>
                <a:ea typeface="Trebuchet MS"/>
                <a:cs typeface="Trebuchet MS"/>
                <a:sym typeface="Trebuchet MS"/>
              </a:rPr>
              <a:t>NEXT STEPS</a:t>
            </a:r>
            <a:endParaRPr sz="1100" b="0" i="0" u="none" strike="noStrike" cap="none">
              <a:solidFill>
                <a:srgbClr val="000000"/>
              </a:solidFill>
              <a:latin typeface="Trebuchet MS"/>
              <a:ea typeface="Trebuchet MS"/>
              <a:cs typeface="Trebuchet MS"/>
              <a:sym typeface="Trebuchet MS"/>
            </a:endParaRPr>
          </a:p>
        </p:txBody>
      </p:sp>
      <p:sp>
        <p:nvSpPr>
          <p:cNvPr id="292" name="Google Shape;292;p48"/>
          <p:cNvSpPr txBox="1"/>
          <p:nvPr/>
        </p:nvSpPr>
        <p:spPr>
          <a:xfrm>
            <a:off x="4960961" y="0"/>
            <a:ext cx="3557700" cy="5143500"/>
          </a:xfrm>
          <a:prstGeom prst="rect">
            <a:avLst/>
          </a:prstGeom>
          <a:noFill/>
          <a:ln>
            <a:noFill/>
          </a:ln>
        </p:spPr>
        <p:txBody>
          <a:bodyPr spcFirstLastPara="1" wrap="square" lIns="68575" tIns="34275" rIns="68575" bIns="34275" anchor="ctr" anchorCtr="0">
            <a:noAutofit/>
          </a:bodyPr>
          <a:lstStyle/>
          <a:p>
            <a:pPr marL="419100" marR="0" lvl="0" indent="-336550" algn="l" rtl="0">
              <a:lnSpc>
                <a:spcPct val="150000"/>
              </a:lnSpc>
              <a:spcBef>
                <a:spcPts val="800"/>
              </a:spcBef>
              <a:spcAft>
                <a:spcPts val="0"/>
              </a:spcAft>
              <a:buClr>
                <a:srgbClr val="00B0F0"/>
              </a:buClr>
              <a:buSzPts val="1500"/>
              <a:buFont typeface="Arial"/>
              <a:buChar char="•"/>
            </a:pPr>
            <a:r>
              <a:rPr lang="en" sz="1800" b="1" i="0" u="none" strike="noStrike" cap="none" dirty="0">
                <a:solidFill>
                  <a:schemeClr val="dk1"/>
                </a:solidFill>
                <a:latin typeface="Trebuchet MS"/>
                <a:ea typeface="Trebuchet MS"/>
                <a:cs typeface="Trebuchet MS"/>
                <a:sym typeface="Trebuchet MS"/>
              </a:rPr>
              <a:t>Next meeting on</a:t>
            </a:r>
            <a:br>
              <a:rPr lang="en" sz="1800" b="1" i="0" u="none" strike="noStrike" cap="none" dirty="0">
                <a:solidFill>
                  <a:schemeClr val="dk1"/>
                </a:solidFill>
                <a:latin typeface="Trebuchet MS"/>
                <a:ea typeface="Trebuchet MS"/>
                <a:cs typeface="Trebuchet MS"/>
                <a:sym typeface="Trebuchet MS"/>
              </a:rPr>
            </a:br>
            <a:r>
              <a:rPr lang="en" sz="1800" b="1" i="0" u="none" strike="noStrike" cap="none" dirty="0">
                <a:solidFill>
                  <a:schemeClr val="dk1"/>
                </a:solidFill>
                <a:latin typeface="Trebuchet MS"/>
                <a:ea typeface="Trebuchet MS"/>
                <a:cs typeface="Trebuchet MS"/>
                <a:sym typeface="Trebuchet MS"/>
              </a:rPr>
              <a:t>Thursday </a:t>
            </a:r>
            <a:r>
              <a:rPr lang="en" sz="1800" b="1" dirty="0">
                <a:solidFill>
                  <a:schemeClr val="dk1"/>
                </a:solidFill>
                <a:latin typeface="Trebuchet MS"/>
                <a:ea typeface="Trebuchet MS"/>
                <a:cs typeface="Trebuchet MS"/>
                <a:sym typeface="Trebuchet MS"/>
              </a:rPr>
              <a:t>27</a:t>
            </a:r>
            <a:r>
              <a:rPr lang="en" sz="1800" b="1" baseline="30000" dirty="0">
                <a:solidFill>
                  <a:schemeClr val="dk1"/>
                </a:solidFill>
                <a:latin typeface="Trebuchet MS"/>
                <a:ea typeface="Trebuchet MS"/>
                <a:cs typeface="Trebuchet MS"/>
                <a:sym typeface="Trebuchet MS"/>
              </a:rPr>
              <a:t>th</a:t>
            </a:r>
            <a:r>
              <a:rPr lang="en" sz="1800" b="1" dirty="0">
                <a:solidFill>
                  <a:schemeClr val="dk1"/>
                </a:solidFill>
                <a:latin typeface="Trebuchet MS"/>
                <a:ea typeface="Trebuchet MS"/>
                <a:cs typeface="Trebuchet MS"/>
                <a:sym typeface="Trebuchet MS"/>
              </a:rPr>
              <a:t> January 2022</a:t>
            </a:r>
            <a:br>
              <a:rPr lang="en" sz="1800" b="1" i="0" u="none" strike="noStrike" cap="none" dirty="0">
                <a:solidFill>
                  <a:schemeClr val="dk1"/>
                </a:solidFill>
                <a:latin typeface="Trebuchet MS"/>
                <a:ea typeface="Trebuchet MS"/>
                <a:cs typeface="Trebuchet MS"/>
                <a:sym typeface="Trebuchet MS"/>
              </a:rPr>
            </a:br>
            <a:r>
              <a:rPr lang="en" sz="1800" b="1" i="0" u="none" strike="noStrike" cap="none" dirty="0">
                <a:solidFill>
                  <a:schemeClr val="dk1"/>
                </a:solidFill>
                <a:latin typeface="Trebuchet MS"/>
                <a:ea typeface="Trebuchet MS"/>
                <a:cs typeface="Trebuchet MS"/>
                <a:sym typeface="Trebuchet MS"/>
              </a:rPr>
              <a:t>at </a:t>
            </a:r>
            <a:r>
              <a:rPr lang="en" sz="1800" b="1" i="0" u="none" strike="noStrike" cap="none" dirty="0">
                <a:solidFill>
                  <a:srgbClr val="FF0000"/>
                </a:solidFill>
                <a:latin typeface="Trebuchet MS"/>
                <a:ea typeface="Trebuchet MS"/>
                <a:cs typeface="Trebuchet MS"/>
                <a:sym typeface="Trebuchet MS"/>
              </a:rPr>
              <a:t>10:00 UTC</a:t>
            </a:r>
            <a:endParaRPr sz="1400" b="1" i="0" u="none" strike="noStrike" cap="none" dirty="0">
              <a:solidFill>
                <a:srgbClr val="FF0000"/>
              </a:solidFill>
              <a:latin typeface="Trebuchet MS"/>
              <a:ea typeface="Trebuchet MS"/>
              <a:cs typeface="Trebuchet MS"/>
              <a:sym typeface="Trebuchet MS"/>
            </a:endParaRPr>
          </a:p>
        </p:txBody>
      </p:sp>
      <p:sp>
        <p:nvSpPr>
          <p:cNvPr id="293" name="Google Shape;293;p48"/>
          <p:cNvSpPr txBox="1"/>
          <p:nvPr/>
        </p:nvSpPr>
        <p:spPr>
          <a:xfrm>
            <a:off x="74044" y="4816255"/>
            <a:ext cx="285525" cy="31635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1400"/>
              <a:buFont typeface="Arial"/>
              <a:buNone/>
            </a:pPr>
            <a:fld id="{00000000-1234-1234-1234-123412341234}" type="slidenum">
              <a:rPr lang="en" sz="1100" b="0" i="0" u="none" strike="noStrike" cap="none">
                <a:solidFill>
                  <a:schemeClr val="dk2"/>
                </a:solidFill>
                <a:latin typeface="Trebuchet MS"/>
                <a:ea typeface="Trebuchet MS"/>
                <a:cs typeface="Trebuchet MS"/>
                <a:sym typeface="Trebuchet MS"/>
              </a:rPr>
              <a:t>28</a:t>
            </a:fld>
            <a:endParaRPr sz="1100" b="0" i="0" u="none" strike="noStrike" cap="none">
              <a:solidFill>
                <a:schemeClr val="dk2"/>
              </a:solidFill>
              <a:latin typeface="Trebuchet MS"/>
              <a:ea typeface="Trebuchet MS"/>
              <a:cs typeface="Trebuchet MS"/>
              <a:sym typeface="Trebuchet MS"/>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pic>
        <p:nvPicPr>
          <p:cNvPr id="298" name="Google Shape;298;p49"/>
          <p:cNvPicPr preferRelativeResize="0"/>
          <p:nvPr/>
        </p:nvPicPr>
        <p:blipFill rotWithShape="1">
          <a:blip r:embed="rId3">
            <a:alphaModFix/>
          </a:blip>
          <a:srcRect/>
          <a:stretch/>
        </p:blipFill>
        <p:spPr>
          <a:xfrm>
            <a:off x="0" y="0"/>
            <a:ext cx="9183132" cy="5143500"/>
          </a:xfrm>
          <a:prstGeom prst="rect">
            <a:avLst/>
          </a:prstGeom>
          <a:noFill/>
          <a:ln>
            <a:noFill/>
          </a:ln>
        </p:spPr>
      </p:pic>
      <p:sp>
        <p:nvSpPr>
          <p:cNvPr id="299" name="Google Shape;299;p49"/>
          <p:cNvSpPr/>
          <p:nvPr/>
        </p:nvSpPr>
        <p:spPr>
          <a:xfrm>
            <a:off x="1" y="0"/>
            <a:ext cx="9183132" cy="5143500"/>
          </a:xfrm>
          <a:prstGeom prst="rect">
            <a:avLst/>
          </a:prstGeom>
          <a:solidFill>
            <a:schemeClr val="dk2">
              <a:alpha val="81960"/>
            </a:schemeClr>
          </a:solidFill>
          <a:ln>
            <a:noFill/>
          </a:ln>
        </p:spPr>
        <p:txBody>
          <a:bodyPr spcFirstLastPara="1" wrap="square" lIns="51425" tIns="25700" rIns="51425" bIns="25700" anchor="ctr" anchorCtr="0">
            <a:noAutofit/>
          </a:bodyPr>
          <a:lstStyle/>
          <a:p>
            <a:pPr marL="0" marR="0" lvl="0" indent="0" algn="ctr" rtl="0">
              <a:lnSpc>
                <a:spcPct val="100000"/>
              </a:lnSpc>
              <a:spcBef>
                <a:spcPts val="0"/>
              </a:spcBef>
              <a:spcAft>
                <a:spcPts val="0"/>
              </a:spcAft>
              <a:buClr>
                <a:srgbClr val="000000"/>
              </a:buClr>
              <a:buSzPts val="2100"/>
              <a:buFont typeface="Arial"/>
              <a:buNone/>
            </a:pPr>
            <a:endParaRPr sz="2100" b="0" i="0" u="none" strike="noStrike" cap="none">
              <a:solidFill>
                <a:schemeClr val="lt1"/>
              </a:solidFill>
              <a:latin typeface="Trebuchet MS"/>
              <a:ea typeface="Trebuchet MS"/>
              <a:cs typeface="Trebuchet MS"/>
              <a:sym typeface="Trebuchet MS"/>
            </a:endParaRPr>
          </a:p>
        </p:txBody>
      </p:sp>
      <p:cxnSp>
        <p:nvCxnSpPr>
          <p:cNvPr id="300" name="Google Shape;300;p49"/>
          <p:cNvCxnSpPr/>
          <p:nvPr/>
        </p:nvCxnSpPr>
        <p:spPr>
          <a:xfrm flipH="1">
            <a:off x="2490477" y="883418"/>
            <a:ext cx="7875" cy="1450125"/>
          </a:xfrm>
          <a:prstGeom prst="straightConnector1">
            <a:avLst/>
          </a:prstGeom>
          <a:noFill/>
          <a:ln w="28575" cap="flat" cmpd="sng">
            <a:solidFill>
              <a:srgbClr val="FFFFFF"/>
            </a:solidFill>
            <a:prstDash val="solid"/>
            <a:miter lim="800000"/>
            <a:headEnd type="none" w="sm" len="sm"/>
            <a:tailEnd type="none" w="sm" len="sm"/>
          </a:ln>
        </p:spPr>
      </p:cxnSp>
      <p:sp>
        <p:nvSpPr>
          <p:cNvPr id="301" name="Google Shape;301;p49"/>
          <p:cNvSpPr/>
          <p:nvPr/>
        </p:nvSpPr>
        <p:spPr>
          <a:xfrm>
            <a:off x="2671875" y="828676"/>
            <a:ext cx="3828825" cy="3686175"/>
          </a:xfrm>
          <a:prstGeom prst="rect">
            <a:avLst/>
          </a:prstGeom>
          <a:solidFill>
            <a:srgbClr val="FFFFFF"/>
          </a:solidFill>
          <a:ln>
            <a:noFill/>
          </a:ln>
          <a:effectLst>
            <a:outerShdw blurRad="317500" sx="102000" sy="102000" algn="ctr" rotWithShape="0">
              <a:srgbClr val="7F7F7F">
                <a:alpha val="40000"/>
              </a:srgbClr>
            </a:outerShdw>
          </a:effectLst>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Trebuchet MS"/>
              <a:ea typeface="Trebuchet MS"/>
              <a:cs typeface="Trebuchet MS"/>
              <a:sym typeface="Trebuchet MS"/>
            </a:endParaRPr>
          </a:p>
        </p:txBody>
      </p:sp>
      <p:sp>
        <p:nvSpPr>
          <p:cNvPr id="302" name="Google Shape;302;p49"/>
          <p:cNvSpPr txBox="1"/>
          <p:nvPr/>
        </p:nvSpPr>
        <p:spPr>
          <a:xfrm>
            <a:off x="2866388" y="1285902"/>
            <a:ext cx="3439800" cy="438525"/>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2400"/>
              <a:buFont typeface="Arial"/>
              <a:buNone/>
            </a:pPr>
            <a:r>
              <a:rPr lang="en" sz="3600" b="0" i="0" u="none" strike="noStrike" cap="none">
                <a:solidFill>
                  <a:schemeClr val="dk1"/>
                </a:solidFill>
                <a:latin typeface="Trebuchet MS"/>
                <a:ea typeface="Trebuchet MS"/>
                <a:cs typeface="Trebuchet MS"/>
                <a:sym typeface="Trebuchet MS"/>
              </a:rPr>
              <a:t>THANK YOU</a:t>
            </a:r>
            <a:endParaRPr sz="3600" b="0" i="0" u="none" strike="noStrike" cap="none">
              <a:solidFill>
                <a:schemeClr val="dk1"/>
              </a:solidFill>
              <a:latin typeface="Trebuchet MS"/>
              <a:ea typeface="Trebuchet MS"/>
              <a:cs typeface="Trebuchet MS"/>
              <a:sym typeface="Trebuchet MS"/>
            </a:endParaRPr>
          </a:p>
        </p:txBody>
      </p:sp>
      <p:cxnSp>
        <p:nvCxnSpPr>
          <p:cNvPr id="303" name="Google Shape;303;p49"/>
          <p:cNvCxnSpPr/>
          <p:nvPr/>
        </p:nvCxnSpPr>
        <p:spPr>
          <a:xfrm>
            <a:off x="4307738" y="2100220"/>
            <a:ext cx="557100" cy="0"/>
          </a:xfrm>
          <a:prstGeom prst="straightConnector1">
            <a:avLst/>
          </a:prstGeom>
          <a:noFill/>
          <a:ln w="50800" cap="flat" cmpd="sng">
            <a:solidFill>
              <a:srgbClr val="D8DAE5"/>
            </a:solidFill>
            <a:prstDash val="solid"/>
            <a:miter lim="800000"/>
            <a:headEnd type="none" w="sm" len="sm"/>
            <a:tailEnd type="none" w="sm" len="sm"/>
          </a:ln>
        </p:spPr>
      </p:cxnSp>
      <p:pic>
        <p:nvPicPr>
          <p:cNvPr id="304" name="Google Shape;304;p49"/>
          <p:cNvPicPr preferRelativeResize="0"/>
          <p:nvPr/>
        </p:nvPicPr>
        <p:blipFill rotWithShape="1">
          <a:blip r:embed="rId4">
            <a:alphaModFix/>
          </a:blip>
          <a:srcRect/>
          <a:stretch/>
        </p:blipFill>
        <p:spPr>
          <a:xfrm>
            <a:off x="3871163" y="2407444"/>
            <a:ext cx="1430250" cy="1450125"/>
          </a:xfrm>
          <a:prstGeom prst="rect">
            <a:avLst/>
          </a:prstGeom>
          <a:noFill/>
          <a:ln>
            <a:noFill/>
          </a:ln>
        </p:spPr>
      </p:pic>
      <p:sp>
        <p:nvSpPr>
          <p:cNvPr id="305" name="Google Shape;305;p49"/>
          <p:cNvSpPr/>
          <p:nvPr/>
        </p:nvSpPr>
        <p:spPr>
          <a:xfrm>
            <a:off x="2671875" y="4376663"/>
            <a:ext cx="3828825" cy="174375"/>
          </a:xfrm>
          <a:prstGeom prst="rect">
            <a:avLst/>
          </a:prstGeom>
          <a:solidFill>
            <a:schemeClr val="accent4"/>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Trebuchet MS"/>
              <a:ea typeface="Trebuchet MS"/>
              <a:cs typeface="Trebuchet MS"/>
              <a:sym typeface="Trebuchet MS"/>
            </a:endParaRPr>
          </a:p>
        </p:txBody>
      </p:sp>
      <p:sp>
        <p:nvSpPr>
          <p:cNvPr id="306" name="Google Shape;306;p49"/>
          <p:cNvSpPr txBox="1"/>
          <p:nvPr/>
        </p:nvSpPr>
        <p:spPr>
          <a:xfrm rot="-5400000">
            <a:off x="1296879" y="3315770"/>
            <a:ext cx="2351025" cy="148725"/>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700"/>
              <a:buFont typeface="Arial"/>
              <a:buNone/>
            </a:pPr>
            <a:r>
              <a:rPr lang="en" sz="800" b="0" i="0" u="none" strike="noStrike" cap="none">
                <a:solidFill>
                  <a:schemeClr val="lt1"/>
                </a:solidFill>
                <a:latin typeface="Trebuchet MS"/>
                <a:ea typeface="Trebuchet MS"/>
                <a:cs typeface="Trebuchet MS"/>
                <a:sym typeface="Trebuchet MS"/>
              </a:rPr>
              <a:t>SNOMED International: Delivering SNOMED CT</a:t>
            </a:r>
            <a:endParaRPr sz="800" b="0" i="0" u="none" strike="noStrike" cap="none">
              <a:solidFill>
                <a:schemeClr val="lt1"/>
              </a:solidFill>
              <a:latin typeface="Trebuchet MS"/>
              <a:ea typeface="Trebuchet MS"/>
              <a:cs typeface="Trebuchet MS"/>
              <a:sym typeface="Trebuchet MS"/>
            </a:endParaRPr>
          </a:p>
        </p:txBody>
      </p:sp>
      <p:pic>
        <p:nvPicPr>
          <p:cNvPr id="307" name="Google Shape;307;p49"/>
          <p:cNvPicPr preferRelativeResize="0"/>
          <p:nvPr/>
        </p:nvPicPr>
        <p:blipFill rotWithShape="1">
          <a:blip r:embed="rId5">
            <a:alphaModFix/>
          </a:blip>
          <a:srcRect/>
          <a:stretch/>
        </p:blipFill>
        <p:spPr>
          <a:xfrm>
            <a:off x="2704365" y="4639057"/>
            <a:ext cx="3801614" cy="24991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pic>
        <p:nvPicPr>
          <p:cNvPr id="99" name="Google Shape;99;p23" descr="A picture containing game&#10;&#10;Description automatically generated"/>
          <p:cNvPicPr preferRelativeResize="0"/>
          <p:nvPr/>
        </p:nvPicPr>
        <p:blipFill rotWithShape="1">
          <a:blip r:embed="rId3">
            <a:alphaModFix/>
          </a:blip>
          <a:srcRect l="47593"/>
          <a:stretch/>
        </p:blipFill>
        <p:spPr>
          <a:xfrm>
            <a:off x="0" y="0"/>
            <a:ext cx="4572000" cy="5143500"/>
          </a:xfrm>
          <a:prstGeom prst="rect">
            <a:avLst/>
          </a:prstGeom>
          <a:noFill/>
          <a:ln>
            <a:noFill/>
          </a:ln>
        </p:spPr>
      </p:pic>
      <p:sp>
        <p:nvSpPr>
          <p:cNvPr id="100" name="Google Shape;100;p23"/>
          <p:cNvSpPr txBox="1"/>
          <p:nvPr/>
        </p:nvSpPr>
        <p:spPr>
          <a:xfrm>
            <a:off x="1647968" y="1877717"/>
            <a:ext cx="2924032" cy="1388067"/>
          </a:xfrm>
          <a:prstGeom prst="rect">
            <a:avLst/>
          </a:prstGeom>
          <a:solidFill>
            <a:schemeClr val="dk2"/>
          </a:solidFill>
          <a:ln>
            <a:noFill/>
          </a:ln>
        </p:spPr>
        <p:txBody>
          <a:bodyPr spcFirstLastPara="1" wrap="square" lIns="270000" tIns="270000" rIns="270000" bIns="2700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 sz="2400" b="0" i="0" u="none" strike="noStrike" cap="none">
                <a:solidFill>
                  <a:schemeClr val="lt1"/>
                </a:solidFill>
                <a:latin typeface="Trebuchet MS"/>
                <a:ea typeface="Trebuchet MS"/>
                <a:cs typeface="Trebuchet MS"/>
                <a:sym typeface="Trebuchet MS"/>
              </a:rPr>
              <a:t>AGENDA</a:t>
            </a:r>
            <a:endParaRPr sz="1100" b="0" i="0" u="none" strike="noStrike" cap="none">
              <a:solidFill>
                <a:srgbClr val="000000"/>
              </a:solidFill>
              <a:latin typeface="Trebuchet MS"/>
              <a:ea typeface="Trebuchet MS"/>
              <a:cs typeface="Trebuchet MS"/>
              <a:sym typeface="Trebuchet MS"/>
            </a:endParaRPr>
          </a:p>
        </p:txBody>
      </p:sp>
      <p:sp>
        <p:nvSpPr>
          <p:cNvPr id="101" name="Google Shape;101;p23"/>
          <p:cNvSpPr txBox="1"/>
          <p:nvPr/>
        </p:nvSpPr>
        <p:spPr>
          <a:xfrm>
            <a:off x="5289169" y="910838"/>
            <a:ext cx="3566475" cy="3073725"/>
          </a:xfrm>
          <a:prstGeom prst="rect">
            <a:avLst/>
          </a:prstGeom>
          <a:noFill/>
          <a:ln>
            <a:noFill/>
          </a:ln>
        </p:spPr>
        <p:txBody>
          <a:bodyPr spcFirstLastPara="1" wrap="square" lIns="68575" tIns="34275" rIns="68575" bIns="34275" anchor="ctr" anchorCtr="0">
            <a:noAutofit/>
          </a:bodyPr>
          <a:lstStyle/>
          <a:p>
            <a:pPr marL="419100" marR="0" lvl="0" indent="-336550" algn="l" rtl="0">
              <a:lnSpc>
                <a:spcPct val="150000"/>
              </a:lnSpc>
              <a:spcBef>
                <a:spcPts val="500"/>
              </a:spcBef>
              <a:spcAft>
                <a:spcPts val="0"/>
              </a:spcAft>
              <a:buClr>
                <a:schemeClr val="dk2"/>
              </a:buClr>
              <a:buSzPts val="1500"/>
              <a:buFont typeface="Arial"/>
              <a:buAutoNum type="arabicPeriod"/>
            </a:pPr>
            <a:r>
              <a:rPr lang="en" sz="1500" b="0" i="0" u="none" strike="noStrike" cap="none" dirty="0">
                <a:solidFill>
                  <a:schemeClr val="dk1"/>
                </a:solidFill>
                <a:latin typeface="Trebuchet MS"/>
                <a:ea typeface="Trebuchet MS"/>
                <a:cs typeface="Trebuchet MS"/>
                <a:sym typeface="Trebuchet MS"/>
              </a:rPr>
              <a:t>Welcome</a:t>
            </a:r>
            <a:endParaRPr sz="1500" b="0" i="0" u="none" strike="noStrike" cap="none" dirty="0">
              <a:solidFill>
                <a:schemeClr val="dk1"/>
              </a:solidFill>
              <a:latin typeface="Trebuchet MS"/>
              <a:ea typeface="Trebuchet MS"/>
              <a:cs typeface="Trebuchet MS"/>
              <a:sym typeface="Trebuchet MS"/>
            </a:endParaRPr>
          </a:p>
          <a:p>
            <a:pPr marL="419100" marR="0" lvl="0" indent="-336550" algn="l" rtl="0">
              <a:lnSpc>
                <a:spcPct val="150000"/>
              </a:lnSpc>
              <a:spcBef>
                <a:spcPts val="500"/>
              </a:spcBef>
              <a:spcAft>
                <a:spcPts val="0"/>
              </a:spcAft>
              <a:buClr>
                <a:schemeClr val="dk2"/>
              </a:buClr>
              <a:buSzPts val="1500"/>
              <a:buFont typeface="Trebuchet MS"/>
              <a:buAutoNum type="arabicPeriod"/>
            </a:pPr>
            <a:r>
              <a:rPr lang="en" sz="1500" dirty="0">
                <a:solidFill>
                  <a:schemeClr val="dk1"/>
                </a:solidFill>
                <a:latin typeface="Trebuchet MS"/>
                <a:ea typeface="Trebuchet MS"/>
                <a:cs typeface="Trebuchet MS"/>
                <a:sym typeface="Trebuchet MS"/>
              </a:rPr>
              <a:t>Spreadsheet update</a:t>
            </a:r>
          </a:p>
          <a:p>
            <a:pPr marL="419100" marR="0" lvl="0" indent="-336550" algn="l" rtl="0">
              <a:lnSpc>
                <a:spcPct val="150000"/>
              </a:lnSpc>
              <a:spcBef>
                <a:spcPts val="500"/>
              </a:spcBef>
              <a:spcAft>
                <a:spcPts val="0"/>
              </a:spcAft>
              <a:buClr>
                <a:schemeClr val="dk2"/>
              </a:buClr>
              <a:buSzPts val="1500"/>
              <a:buFont typeface="Trebuchet MS"/>
              <a:buAutoNum type="arabicPeriod"/>
            </a:pPr>
            <a:r>
              <a:rPr lang="en" sz="1500" dirty="0">
                <a:solidFill>
                  <a:schemeClr val="dk1"/>
                </a:solidFill>
                <a:latin typeface="Trebuchet MS"/>
                <a:ea typeface="Trebuchet MS"/>
                <a:cs typeface="Trebuchet MS"/>
                <a:sym typeface="Trebuchet MS"/>
              </a:rPr>
              <a:t>Issues discussion</a:t>
            </a:r>
          </a:p>
          <a:p>
            <a:pPr marL="419100" marR="0" lvl="0" indent="-336550" algn="l" rtl="0">
              <a:lnSpc>
                <a:spcPct val="150000"/>
              </a:lnSpc>
              <a:spcBef>
                <a:spcPts val="500"/>
              </a:spcBef>
              <a:spcAft>
                <a:spcPts val="0"/>
              </a:spcAft>
              <a:buClr>
                <a:schemeClr val="dk2"/>
              </a:buClr>
              <a:buSzPts val="1500"/>
              <a:buFont typeface="Arial"/>
              <a:buAutoNum type="arabicPeriod"/>
            </a:pPr>
            <a:r>
              <a:rPr lang="en" sz="1500" b="0" i="0" u="none" strike="noStrike" cap="none" dirty="0">
                <a:solidFill>
                  <a:schemeClr val="dk1"/>
                </a:solidFill>
                <a:latin typeface="Trebuchet MS"/>
                <a:ea typeface="Trebuchet MS"/>
                <a:cs typeface="Trebuchet MS"/>
                <a:sym typeface="Trebuchet MS"/>
              </a:rPr>
              <a:t>Next meeting</a:t>
            </a:r>
            <a:endParaRPr sz="1100" b="0" i="0" u="none" strike="noStrike" cap="none" dirty="0">
              <a:solidFill>
                <a:srgbClr val="000000"/>
              </a:solidFill>
              <a:latin typeface="Arial"/>
              <a:ea typeface="Arial"/>
              <a:cs typeface="Arial"/>
              <a:sym typeface="Arial"/>
            </a:endParaRPr>
          </a:p>
        </p:txBody>
      </p:sp>
      <p:sp>
        <p:nvSpPr>
          <p:cNvPr id="102" name="Google Shape;102;p23"/>
          <p:cNvSpPr/>
          <p:nvPr/>
        </p:nvSpPr>
        <p:spPr>
          <a:xfrm>
            <a:off x="4960961" y="4328162"/>
            <a:ext cx="3184367" cy="626845"/>
          </a:xfrm>
          <a:prstGeom prst="rect">
            <a:avLst/>
          </a:prstGeom>
          <a:solidFill>
            <a:schemeClr val="lt1"/>
          </a:solidFill>
          <a:ln w="9525" cap="flat" cmpd="sng">
            <a:solidFill>
              <a:schemeClr val="lt2"/>
            </a:solidFill>
            <a:prstDash val="solid"/>
            <a:round/>
            <a:headEnd type="none" w="sm" len="sm"/>
            <a:tailEnd type="none" w="sm" len="sm"/>
          </a:ln>
        </p:spPr>
        <p:txBody>
          <a:bodyPr spcFirstLastPara="1" wrap="square" lIns="135000" tIns="67500" rIns="135000" bIns="67500" anchor="t" anchorCtr="0">
            <a:noAutofit/>
          </a:bodyPr>
          <a:lstStyle/>
          <a:p>
            <a:pPr marL="0" marR="0" lvl="0" indent="0" algn="l" rtl="0">
              <a:lnSpc>
                <a:spcPct val="150000"/>
              </a:lnSpc>
              <a:spcBef>
                <a:spcPts val="0"/>
              </a:spcBef>
              <a:spcAft>
                <a:spcPts val="0"/>
              </a:spcAft>
              <a:buClr>
                <a:srgbClr val="000000"/>
              </a:buClr>
              <a:buSzPts val="900"/>
              <a:buFont typeface="Arial"/>
              <a:buNone/>
            </a:pPr>
            <a:r>
              <a:rPr lang="en" sz="1800" b="1" i="0" u="none" strike="noStrike" cap="none">
                <a:solidFill>
                  <a:schemeClr val="dk2"/>
                </a:solidFill>
                <a:latin typeface="Trebuchet MS"/>
                <a:ea typeface="Trebuchet MS"/>
                <a:cs typeface="Trebuchet MS"/>
                <a:sym typeface="Trebuchet MS"/>
              </a:rPr>
              <a:t>http://snomed.org/deusg</a:t>
            </a:r>
            <a:endParaRPr sz="2100" b="1" i="0" u="none" strike="noStrike" cap="none">
              <a:solidFill>
                <a:srgbClr val="000000"/>
              </a:solidFill>
              <a:latin typeface="Trebuchet MS"/>
              <a:ea typeface="Trebuchet MS"/>
              <a:cs typeface="Trebuchet MS"/>
              <a:sym typeface="Trebuchet M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pic>
        <p:nvPicPr>
          <p:cNvPr id="108" name="Google Shape;108;p24" descr="A person preparing food inside of it&#10;&#10;Description automatically generated"/>
          <p:cNvPicPr preferRelativeResize="0">
            <a:picLocks noGrp="1"/>
          </p:cNvPicPr>
          <p:nvPr>
            <p:ph type="pic" idx="2"/>
          </p:nvPr>
        </p:nvPicPr>
        <p:blipFill rotWithShape="1">
          <a:blip r:embed="rId3">
            <a:alphaModFix/>
          </a:blip>
          <a:srcRect/>
          <a:stretch/>
        </p:blipFill>
        <p:spPr>
          <a:xfrm>
            <a:off x="0" y="1"/>
            <a:ext cx="8302500" cy="5138550"/>
          </a:xfrm>
          <a:prstGeom prst="rect">
            <a:avLst/>
          </a:prstGeom>
          <a:solidFill>
            <a:schemeClr val="lt2"/>
          </a:solidFill>
          <a:ln>
            <a:noFill/>
          </a:ln>
        </p:spPr>
      </p:pic>
      <p:sp>
        <p:nvSpPr>
          <p:cNvPr id="109" name="Google Shape;109;p24"/>
          <p:cNvSpPr/>
          <p:nvPr/>
        </p:nvSpPr>
        <p:spPr>
          <a:xfrm>
            <a:off x="1" y="0"/>
            <a:ext cx="8302500" cy="5143500"/>
          </a:xfrm>
          <a:prstGeom prst="rect">
            <a:avLst/>
          </a:prstGeom>
          <a:solidFill>
            <a:schemeClr val="dk2">
              <a:alpha val="69019"/>
            </a:schemeClr>
          </a:solidFill>
          <a:ln>
            <a:noFill/>
          </a:ln>
        </p:spPr>
        <p:txBody>
          <a:bodyPr spcFirstLastPara="1" wrap="square" lIns="51425" tIns="25700" rIns="51425" bIns="25700" anchor="ctr" anchorCtr="0">
            <a:noAutofit/>
          </a:bodyPr>
          <a:lstStyle/>
          <a:p>
            <a:pPr marL="0" marR="0" lvl="0" indent="0" algn="ctr" rtl="0">
              <a:lnSpc>
                <a:spcPct val="100000"/>
              </a:lnSpc>
              <a:spcBef>
                <a:spcPts val="0"/>
              </a:spcBef>
              <a:spcAft>
                <a:spcPts val="0"/>
              </a:spcAft>
              <a:buClr>
                <a:srgbClr val="000000"/>
              </a:buClr>
              <a:buSzPts val="2100"/>
              <a:buFont typeface="Arial"/>
              <a:buNone/>
            </a:pPr>
            <a:endParaRPr sz="2100" b="0" i="0" u="none" strike="noStrike" cap="none">
              <a:solidFill>
                <a:schemeClr val="lt1"/>
              </a:solidFill>
              <a:latin typeface="Trebuchet MS"/>
              <a:ea typeface="Trebuchet MS"/>
              <a:cs typeface="Trebuchet MS"/>
              <a:sym typeface="Trebuchet MS"/>
            </a:endParaRPr>
          </a:p>
        </p:txBody>
      </p:sp>
      <p:sp>
        <p:nvSpPr>
          <p:cNvPr id="110" name="Google Shape;110;p24"/>
          <p:cNvSpPr txBox="1"/>
          <p:nvPr/>
        </p:nvSpPr>
        <p:spPr>
          <a:xfrm>
            <a:off x="685800" y="2038575"/>
            <a:ext cx="7167375" cy="1271250"/>
          </a:xfrm>
          <a:prstGeom prst="rect">
            <a:avLst/>
          </a:prstGeom>
          <a:noFill/>
          <a:ln>
            <a:noFill/>
          </a:ln>
        </p:spPr>
        <p:txBody>
          <a:bodyPr spcFirstLastPara="1" wrap="square" lIns="0" tIns="34275" rIns="68575" bIns="34275" anchor="t" anchorCtr="0">
            <a:noAutofit/>
          </a:bodyPr>
          <a:lstStyle/>
          <a:p>
            <a:pPr marL="0" marR="0" lvl="0" indent="0" algn="l" rtl="0">
              <a:lnSpc>
                <a:spcPct val="100000"/>
              </a:lnSpc>
              <a:spcBef>
                <a:spcPts val="0"/>
              </a:spcBef>
              <a:spcAft>
                <a:spcPts val="0"/>
              </a:spcAft>
              <a:buClr>
                <a:srgbClr val="000000"/>
              </a:buClr>
              <a:buSzPts val="4100"/>
              <a:buFont typeface="Arial"/>
              <a:buNone/>
            </a:pPr>
            <a:r>
              <a:rPr lang="en" sz="4100" b="1" dirty="0">
                <a:solidFill>
                  <a:schemeClr val="lt1"/>
                </a:solidFill>
                <a:latin typeface="Trebuchet MS"/>
                <a:ea typeface="Trebuchet MS"/>
                <a:cs typeface="Trebuchet MS"/>
                <a:sym typeface="Trebuchet MS"/>
              </a:rPr>
              <a:t>Next steps for the mapping</a:t>
            </a:r>
            <a:endParaRPr sz="4100" b="1" dirty="0">
              <a:solidFill>
                <a:schemeClr val="lt1"/>
              </a:solidFill>
              <a:latin typeface="Trebuchet MS"/>
              <a:ea typeface="Trebuchet MS"/>
              <a:cs typeface="Trebuchet MS"/>
              <a:sym typeface="Trebuchet MS"/>
            </a:endParaRPr>
          </a:p>
        </p:txBody>
      </p:sp>
      <p:pic>
        <p:nvPicPr>
          <p:cNvPr id="111" name="Google Shape;111;p24"/>
          <p:cNvPicPr preferRelativeResize="0"/>
          <p:nvPr/>
        </p:nvPicPr>
        <p:blipFill rotWithShape="1">
          <a:blip r:embed="rId4">
            <a:alphaModFix/>
          </a:blip>
          <a:srcRect/>
          <a:stretch/>
        </p:blipFill>
        <p:spPr>
          <a:xfrm>
            <a:off x="685800" y="4694735"/>
            <a:ext cx="3801623" cy="249913"/>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628650" y="273844"/>
            <a:ext cx="7886700" cy="994275"/>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800" dirty="0">
                <a:solidFill>
                  <a:schemeClr val="dk2"/>
                </a:solidFill>
              </a:rPr>
              <a:t>Our documentation</a:t>
            </a:r>
            <a:endParaRPr sz="2800" dirty="0">
              <a:solidFill>
                <a:schemeClr val="dk2"/>
              </a:solidFill>
            </a:endParaRPr>
          </a:p>
        </p:txBody>
      </p:sp>
      <p:sp>
        <p:nvSpPr>
          <p:cNvPr id="118" name="Google Shape;118;p25"/>
          <p:cNvSpPr txBox="1"/>
          <p:nvPr/>
        </p:nvSpPr>
        <p:spPr>
          <a:xfrm>
            <a:off x="636814" y="1121644"/>
            <a:ext cx="7960200" cy="3631733"/>
          </a:xfrm>
          <a:prstGeom prst="rect">
            <a:avLst/>
          </a:prstGeom>
          <a:noFill/>
          <a:ln>
            <a:noFill/>
          </a:ln>
        </p:spPr>
        <p:txBody>
          <a:bodyPr spcFirstLastPara="1" wrap="square" lIns="91425" tIns="91425" rIns="91425" bIns="91425" anchor="ctr" anchorCtr="0">
            <a:spAutoFit/>
          </a:bodyPr>
          <a:lstStyle/>
          <a:p>
            <a:pPr marL="0" lvl="0" indent="0" algn="l" rtl="0">
              <a:spcBef>
                <a:spcPts val="0"/>
              </a:spcBef>
              <a:spcAft>
                <a:spcPts val="0"/>
              </a:spcAft>
              <a:buNone/>
            </a:pPr>
            <a:endParaRPr lang="en-GB" dirty="0">
              <a:latin typeface="Calibri"/>
              <a:ea typeface="Calibri"/>
              <a:cs typeface="Calibri"/>
              <a:sym typeface="Calibri"/>
            </a:endParaRPr>
          </a:p>
          <a:p>
            <a:pPr marL="0" lvl="0" indent="0" algn="l" rtl="0">
              <a:spcBef>
                <a:spcPts val="0"/>
              </a:spcBef>
              <a:spcAft>
                <a:spcPts val="0"/>
              </a:spcAft>
              <a:buNone/>
            </a:pPr>
            <a:r>
              <a:rPr lang="en-GB" dirty="0">
                <a:latin typeface="Calibri"/>
                <a:ea typeface="Calibri"/>
                <a:cs typeface="Calibri"/>
                <a:sym typeface="Calibri"/>
              </a:rPr>
              <a:t>Mapping Guidance:</a:t>
            </a:r>
            <a:endParaRPr dirty="0">
              <a:latin typeface="Calibri"/>
              <a:ea typeface="Calibri"/>
              <a:cs typeface="Calibri"/>
              <a:sym typeface="Calibri"/>
            </a:endParaRPr>
          </a:p>
          <a:p>
            <a:pPr marL="0" lvl="0" indent="0" algn="l" rtl="0">
              <a:spcBef>
                <a:spcPts val="0"/>
              </a:spcBef>
              <a:spcAft>
                <a:spcPts val="0"/>
              </a:spcAft>
              <a:buNone/>
            </a:pPr>
            <a:r>
              <a:rPr lang="en" u="sng" dirty="0">
                <a:solidFill>
                  <a:schemeClr val="hlink"/>
                </a:solidFill>
                <a:latin typeface="Calibri"/>
                <a:ea typeface="Calibri"/>
                <a:cs typeface="Calibri"/>
                <a:sym typeface="Calibri"/>
                <a:hlinkClick r:id="rId3"/>
              </a:rPr>
              <a:t>https://confluence.ihtsdotools.org/display/USRG/Mapping+Guidance+for+EDQM+to+SNOMED+CT+Pharmaceutical+Dose+Form+Mapping</a:t>
            </a:r>
            <a:r>
              <a:rPr lang="en" dirty="0">
                <a:latin typeface="Calibri"/>
                <a:ea typeface="Calibri"/>
                <a:cs typeface="Calibri"/>
                <a:sym typeface="Calibri"/>
              </a:rPr>
              <a:t> </a:t>
            </a:r>
            <a:endParaRPr dirty="0">
              <a:latin typeface="Calibri"/>
              <a:ea typeface="Calibri"/>
              <a:cs typeface="Calibri"/>
              <a:sym typeface="Calibri"/>
            </a:endParaRPr>
          </a:p>
          <a:p>
            <a:pPr marL="0" lvl="0" indent="0" algn="l" rtl="0">
              <a:spcBef>
                <a:spcPts val="0"/>
              </a:spcBef>
              <a:spcAft>
                <a:spcPts val="0"/>
              </a:spcAft>
              <a:buNone/>
            </a:pPr>
            <a:endParaRPr dirty="0">
              <a:latin typeface="Calibri"/>
              <a:ea typeface="Calibri"/>
              <a:cs typeface="Calibri"/>
              <a:sym typeface="Calibri"/>
            </a:endParaRPr>
          </a:p>
          <a:p>
            <a:pPr marL="0" lvl="0" indent="0" algn="l" rtl="0">
              <a:spcBef>
                <a:spcPts val="0"/>
              </a:spcBef>
              <a:spcAft>
                <a:spcPts val="0"/>
              </a:spcAft>
              <a:buNone/>
            </a:pPr>
            <a:r>
              <a:rPr lang="en" dirty="0">
                <a:latin typeface="Calibri"/>
                <a:ea typeface="Calibri"/>
                <a:cs typeface="Calibri"/>
                <a:sym typeface="Calibri"/>
              </a:rPr>
              <a:t>“EDQM discussion items” List</a:t>
            </a:r>
            <a:endParaRPr dirty="0">
              <a:latin typeface="Calibri"/>
              <a:ea typeface="Calibri"/>
              <a:cs typeface="Calibri"/>
              <a:sym typeface="Calibri"/>
            </a:endParaRPr>
          </a:p>
          <a:p>
            <a:pPr marL="0" lvl="0" indent="0" algn="l" rtl="0">
              <a:spcBef>
                <a:spcPts val="0"/>
              </a:spcBef>
              <a:spcAft>
                <a:spcPts val="0"/>
              </a:spcAft>
              <a:buNone/>
            </a:pPr>
            <a:r>
              <a:rPr lang="en" u="sng" dirty="0">
                <a:solidFill>
                  <a:schemeClr val="hlink"/>
                </a:solidFill>
                <a:latin typeface="Calibri"/>
                <a:ea typeface="Calibri"/>
                <a:cs typeface="Calibri"/>
                <a:sym typeface="Calibri"/>
                <a:hlinkClick r:id="rId4"/>
              </a:rPr>
              <a:t>https://confluence.ihtsdotools.org/display/USRG/Issues+for+discussion+with+EDQM</a:t>
            </a:r>
            <a:r>
              <a:rPr lang="en" dirty="0">
                <a:latin typeface="Calibri"/>
                <a:ea typeface="Calibri"/>
                <a:cs typeface="Calibri"/>
                <a:sym typeface="Calibri"/>
              </a:rPr>
              <a:t> </a:t>
            </a:r>
            <a:endParaRPr dirty="0">
              <a:latin typeface="Calibri"/>
              <a:ea typeface="Calibri"/>
              <a:cs typeface="Calibri"/>
              <a:sym typeface="Calibri"/>
            </a:endParaRPr>
          </a:p>
          <a:p>
            <a:pPr marL="0" lvl="0" indent="0" algn="l" rtl="0">
              <a:spcBef>
                <a:spcPts val="0"/>
              </a:spcBef>
              <a:spcAft>
                <a:spcPts val="0"/>
              </a:spcAft>
              <a:buNone/>
            </a:pPr>
            <a:endParaRPr dirty="0">
              <a:latin typeface="Calibri"/>
              <a:ea typeface="Calibri"/>
              <a:cs typeface="Calibri"/>
              <a:sym typeface="Calibri"/>
            </a:endParaRPr>
          </a:p>
          <a:p>
            <a:pPr marL="0" lvl="0" indent="0" algn="l" rtl="0">
              <a:spcBef>
                <a:spcPts val="0"/>
              </a:spcBef>
              <a:spcAft>
                <a:spcPts val="0"/>
              </a:spcAft>
              <a:buNone/>
            </a:pPr>
            <a:r>
              <a:rPr lang="en" dirty="0">
                <a:latin typeface="Calibri"/>
                <a:ea typeface="Calibri"/>
                <a:cs typeface="Calibri"/>
                <a:sym typeface="Calibri"/>
              </a:rPr>
              <a:t>“SNOMED CT discussion items” List</a:t>
            </a:r>
            <a:endParaRPr dirty="0">
              <a:latin typeface="Calibri"/>
              <a:ea typeface="Calibri"/>
              <a:cs typeface="Calibri"/>
              <a:sym typeface="Calibri"/>
            </a:endParaRPr>
          </a:p>
          <a:p>
            <a:pPr marL="0" lvl="0" indent="0" algn="l" rtl="0">
              <a:spcBef>
                <a:spcPts val="0"/>
              </a:spcBef>
              <a:spcAft>
                <a:spcPts val="0"/>
              </a:spcAft>
              <a:buNone/>
            </a:pPr>
            <a:r>
              <a:rPr lang="en" u="sng" dirty="0">
                <a:solidFill>
                  <a:schemeClr val="hlink"/>
                </a:solidFill>
                <a:latin typeface="Calibri"/>
                <a:ea typeface="Calibri"/>
                <a:cs typeface="Calibri"/>
                <a:sym typeface="Calibri"/>
                <a:hlinkClick r:id="rId5"/>
              </a:rPr>
              <a:t>https://confluence.ihtsdotools.org/display/USRG/Issues+for+discussion+with+SNOMED+CT</a:t>
            </a:r>
            <a:r>
              <a:rPr lang="en" dirty="0">
                <a:latin typeface="Calibri"/>
                <a:ea typeface="Calibri"/>
                <a:cs typeface="Calibri"/>
                <a:sym typeface="Calibri"/>
              </a:rPr>
              <a:t> </a:t>
            </a:r>
          </a:p>
          <a:p>
            <a:pPr marL="0" lvl="0" indent="0" algn="l" rtl="0">
              <a:spcBef>
                <a:spcPts val="0"/>
              </a:spcBef>
              <a:spcAft>
                <a:spcPts val="0"/>
              </a:spcAft>
              <a:buNone/>
            </a:pPr>
            <a:endParaRPr lang="en" dirty="0">
              <a:latin typeface="Calibri"/>
              <a:ea typeface="Calibri"/>
              <a:cs typeface="Calibri"/>
              <a:sym typeface="Calibri"/>
            </a:endParaRPr>
          </a:p>
          <a:p>
            <a:pPr marL="0" lvl="0" indent="0" algn="l" rtl="0">
              <a:spcBef>
                <a:spcPts val="0"/>
              </a:spcBef>
              <a:spcAft>
                <a:spcPts val="0"/>
              </a:spcAft>
              <a:buNone/>
            </a:pPr>
            <a:r>
              <a:rPr lang="en" b="1" dirty="0">
                <a:solidFill>
                  <a:srgbClr val="FF0000"/>
                </a:solidFill>
                <a:latin typeface="Calibri"/>
                <a:ea typeface="Calibri"/>
                <a:cs typeface="Calibri"/>
                <a:sym typeface="Calibri"/>
              </a:rPr>
              <a:t>New page (almost no content yet): IMPLEMENTATION guidance (as opposed to mapping guidance)</a:t>
            </a:r>
          </a:p>
          <a:p>
            <a:pPr marL="0" lvl="0" indent="0" algn="l" rtl="0">
              <a:spcBef>
                <a:spcPts val="0"/>
              </a:spcBef>
              <a:spcAft>
                <a:spcPts val="0"/>
              </a:spcAft>
              <a:buNone/>
            </a:pPr>
            <a:r>
              <a:rPr lang="en-GB" dirty="0">
                <a:latin typeface="Calibri"/>
                <a:ea typeface="Calibri"/>
                <a:cs typeface="Calibri"/>
                <a:sym typeface="Calibri"/>
                <a:hlinkClick r:id="rId6"/>
              </a:rPr>
              <a:t>https://confluence.ihtsdotools.org/display/USRG/Guidance+for+Implementation+of+the+EDQM+PDF+to+SNOMED+CT+PDF+mapping</a:t>
            </a:r>
            <a:r>
              <a:rPr lang="en" dirty="0">
                <a:latin typeface="Calibri"/>
                <a:ea typeface="Calibri"/>
                <a:cs typeface="Calibri"/>
                <a:sym typeface="Calibri"/>
              </a:rPr>
              <a:t> </a:t>
            </a:r>
            <a:endParaRPr dirty="0">
              <a:latin typeface="Calibri"/>
              <a:ea typeface="Calibri"/>
              <a:cs typeface="Calibri"/>
              <a:sym typeface="Calibri"/>
            </a:endParaRPr>
          </a:p>
          <a:p>
            <a:pPr marL="0" lvl="0" indent="0" algn="l" rtl="0">
              <a:spcBef>
                <a:spcPts val="0"/>
              </a:spcBef>
              <a:spcAft>
                <a:spcPts val="0"/>
              </a:spcAft>
              <a:buNone/>
            </a:pPr>
            <a:endParaRPr dirty="0">
              <a:latin typeface="Calibri"/>
              <a:ea typeface="Calibri"/>
              <a:cs typeface="Calibri"/>
              <a:sym typeface="Calibri"/>
            </a:endParaRPr>
          </a:p>
          <a:p>
            <a:pPr marL="0" lvl="0" indent="0" algn="l" rtl="0">
              <a:spcBef>
                <a:spcPts val="0"/>
              </a:spcBef>
              <a:spcAft>
                <a:spcPts val="0"/>
              </a:spcAft>
              <a:buNone/>
            </a:pPr>
            <a:endParaRPr dirty="0">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333790" y="326869"/>
            <a:ext cx="7886700" cy="994275"/>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800" dirty="0">
                <a:solidFill>
                  <a:schemeClr val="dk2"/>
                </a:solidFill>
              </a:rPr>
              <a:t>Mapping Spreadsheet update</a:t>
            </a:r>
            <a:endParaRPr sz="2800" dirty="0">
              <a:solidFill>
                <a:schemeClr val="dk2"/>
              </a:solidFill>
            </a:endParaRPr>
          </a:p>
        </p:txBody>
      </p:sp>
      <p:sp>
        <p:nvSpPr>
          <p:cNvPr id="118" name="Google Shape;118;p25"/>
          <p:cNvSpPr txBox="1"/>
          <p:nvPr/>
        </p:nvSpPr>
        <p:spPr>
          <a:xfrm>
            <a:off x="419386" y="1615059"/>
            <a:ext cx="8169464" cy="430857"/>
          </a:xfrm>
          <a:prstGeom prst="rect">
            <a:avLst/>
          </a:prstGeom>
          <a:noFill/>
          <a:ln>
            <a:noFill/>
          </a:ln>
        </p:spPr>
        <p:txBody>
          <a:bodyPr spcFirstLastPara="1" wrap="square" lIns="91425" tIns="91425" rIns="91425" bIns="91425" anchor="ctr" anchorCtr="0">
            <a:spAutoFit/>
          </a:bodyPr>
          <a:lstStyle/>
          <a:p>
            <a:pPr marL="285750" lvl="0" indent="-285750" algn="l" rtl="0">
              <a:spcBef>
                <a:spcPts val="0"/>
              </a:spcBef>
              <a:spcAft>
                <a:spcPts val="0"/>
              </a:spcAft>
              <a:buFont typeface="Wingdings" panose="05000000000000000000" pitchFamily="2" charset="2"/>
              <a:buChar char="v"/>
            </a:pPr>
            <a:r>
              <a:rPr lang="en-GB" sz="1600" dirty="0">
                <a:latin typeface="Calibri"/>
                <a:ea typeface="Calibri"/>
                <a:cs typeface="Calibri"/>
                <a:sym typeface="Calibri"/>
              </a:rPr>
              <a:t>Added (Cut/Trans) content to Map RC1 as agreed from our last meeting </a:t>
            </a:r>
          </a:p>
        </p:txBody>
      </p:sp>
      <p:pic>
        <p:nvPicPr>
          <p:cNvPr id="6" name="Picture 5">
            <a:extLst>
              <a:ext uri="{FF2B5EF4-FFF2-40B4-BE49-F238E27FC236}">
                <a16:creationId xmlns:a16="http://schemas.microsoft.com/office/drawing/2014/main" id="{EB26C6EF-9AF7-4EDC-A3EA-8148393BC9A1}"/>
              </a:ext>
            </a:extLst>
          </p:cNvPr>
          <p:cNvPicPr>
            <a:picLocks noChangeAspect="1"/>
          </p:cNvPicPr>
          <p:nvPr/>
        </p:nvPicPr>
        <p:blipFill>
          <a:blip r:embed="rId3"/>
          <a:stretch>
            <a:fillRect/>
          </a:stretch>
        </p:blipFill>
        <p:spPr>
          <a:xfrm>
            <a:off x="131498" y="3979612"/>
            <a:ext cx="8745240" cy="478564"/>
          </a:xfrm>
          <a:prstGeom prst="rect">
            <a:avLst/>
          </a:prstGeom>
        </p:spPr>
      </p:pic>
    </p:spTree>
    <p:extLst>
      <p:ext uri="{BB962C8B-B14F-4D97-AF65-F5344CB8AC3E}">
        <p14:creationId xmlns:p14="http://schemas.microsoft.com/office/powerpoint/2010/main" val="19146646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314196" y="95685"/>
            <a:ext cx="7886700" cy="994275"/>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800" dirty="0">
                <a:solidFill>
                  <a:schemeClr val="dk2"/>
                </a:solidFill>
              </a:rPr>
              <a:t>Capsules and Role Groups update</a:t>
            </a:r>
            <a:endParaRPr sz="2800" dirty="0">
              <a:solidFill>
                <a:schemeClr val="dk2"/>
              </a:solidFill>
            </a:endParaRPr>
          </a:p>
        </p:txBody>
      </p:sp>
      <p:sp>
        <p:nvSpPr>
          <p:cNvPr id="118" name="Google Shape;118;p25"/>
          <p:cNvSpPr txBox="1"/>
          <p:nvPr/>
        </p:nvSpPr>
        <p:spPr>
          <a:xfrm>
            <a:off x="314196" y="1242318"/>
            <a:ext cx="8169464" cy="2154406"/>
          </a:xfrm>
          <a:prstGeom prst="rect">
            <a:avLst/>
          </a:prstGeom>
          <a:noFill/>
          <a:ln>
            <a:noFill/>
          </a:ln>
        </p:spPr>
        <p:txBody>
          <a:bodyPr spcFirstLastPara="1" wrap="square" lIns="91425" tIns="91425" rIns="91425" bIns="91425" anchor="ctr" anchorCtr="0">
            <a:spAutoFit/>
          </a:bodyPr>
          <a:lstStyle/>
          <a:p>
            <a:pPr marL="285750" lvl="0" indent="-285750" algn="l" rtl="0">
              <a:spcBef>
                <a:spcPts val="0"/>
              </a:spcBef>
              <a:spcAft>
                <a:spcPts val="0"/>
              </a:spcAft>
              <a:buFont typeface="Wingdings" panose="05000000000000000000" pitchFamily="2" charset="2"/>
              <a:buChar char="v"/>
            </a:pPr>
            <a:r>
              <a:rPr lang="en-GB" sz="1600" dirty="0">
                <a:latin typeface="Calibri"/>
                <a:ea typeface="Calibri"/>
                <a:cs typeface="Calibri"/>
                <a:sym typeface="Calibri"/>
              </a:rPr>
              <a:t>Need to progress the role grouping for dose form attributes BEFORE we request any more new dose form concepts</a:t>
            </a:r>
          </a:p>
          <a:p>
            <a:pPr lvl="0" algn="l" rtl="0">
              <a:spcBef>
                <a:spcPts val="0"/>
              </a:spcBef>
              <a:spcAft>
                <a:spcPts val="0"/>
              </a:spcAft>
            </a:pPr>
            <a:r>
              <a:rPr lang="en-GB" sz="1600" dirty="0">
                <a:latin typeface="Calibri"/>
                <a:ea typeface="Calibri"/>
                <a:cs typeface="Calibri"/>
                <a:sym typeface="Calibri"/>
              </a:rPr>
              <a:t>Content Team will hold existing CRS requests until we have what we think is the “full set”</a:t>
            </a:r>
          </a:p>
          <a:p>
            <a:pPr marL="285750" lvl="0" indent="-285750" algn="l" rtl="0">
              <a:spcBef>
                <a:spcPts val="0"/>
              </a:spcBef>
              <a:spcAft>
                <a:spcPts val="0"/>
              </a:spcAft>
              <a:buFont typeface="Wingdings" panose="05000000000000000000" pitchFamily="2" charset="2"/>
              <a:buChar char="v"/>
            </a:pPr>
            <a:endParaRPr lang="en-GB" sz="1600" dirty="0">
              <a:latin typeface="Calibri"/>
              <a:ea typeface="Calibri"/>
              <a:cs typeface="Calibri"/>
              <a:sym typeface="Calibri"/>
            </a:endParaRPr>
          </a:p>
          <a:p>
            <a:pPr marL="285750" lvl="0" indent="-285750" algn="l" rtl="0">
              <a:spcBef>
                <a:spcPts val="0"/>
              </a:spcBef>
              <a:spcAft>
                <a:spcPts val="0"/>
              </a:spcAft>
              <a:buFont typeface="Wingdings" panose="05000000000000000000" pitchFamily="2" charset="2"/>
              <a:buChar char="v"/>
            </a:pPr>
            <a:r>
              <a:rPr lang="en-GB" sz="1600" dirty="0">
                <a:latin typeface="Calibri"/>
                <a:ea typeface="Calibri"/>
                <a:cs typeface="Calibri"/>
                <a:sym typeface="Calibri"/>
              </a:rPr>
              <a:t>Currently, our testing is of the role groups is giving some “pause for thought” – more information coming as soon as possible</a:t>
            </a:r>
          </a:p>
          <a:p>
            <a:pPr marL="285750" lvl="0" indent="-285750" algn="l" rtl="0">
              <a:spcBef>
                <a:spcPts val="0"/>
              </a:spcBef>
              <a:spcAft>
                <a:spcPts val="0"/>
              </a:spcAft>
              <a:buFont typeface="Wingdings" panose="05000000000000000000" pitchFamily="2" charset="2"/>
              <a:buChar char="v"/>
            </a:pPr>
            <a:endParaRPr lang="en-GB" sz="1600" dirty="0">
              <a:latin typeface="Calibri"/>
              <a:ea typeface="Calibri"/>
              <a:cs typeface="Calibri"/>
              <a:sym typeface="Calibri"/>
            </a:endParaRPr>
          </a:p>
          <a:p>
            <a:pPr lvl="6"/>
            <a:r>
              <a:rPr lang="en-GB" sz="1600" dirty="0">
                <a:latin typeface="Calibri"/>
                <a:ea typeface="Calibri"/>
                <a:cs typeface="Calibri"/>
                <a:sym typeface="Calibri"/>
              </a:rPr>
              <a:t>	</a:t>
            </a:r>
          </a:p>
        </p:txBody>
      </p:sp>
    </p:spTree>
    <p:extLst>
      <p:ext uri="{BB962C8B-B14F-4D97-AF65-F5344CB8AC3E}">
        <p14:creationId xmlns:p14="http://schemas.microsoft.com/office/powerpoint/2010/main" val="23269239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314196" y="95685"/>
            <a:ext cx="7886700" cy="994275"/>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800" dirty="0">
                <a:solidFill>
                  <a:schemeClr val="dk2"/>
                </a:solidFill>
              </a:rPr>
              <a:t>Role Groups update</a:t>
            </a:r>
            <a:endParaRPr sz="2800" dirty="0">
              <a:solidFill>
                <a:schemeClr val="dk2"/>
              </a:solidFill>
            </a:endParaRPr>
          </a:p>
        </p:txBody>
      </p:sp>
      <p:sp>
        <p:nvSpPr>
          <p:cNvPr id="118" name="Google Shape;118;p25"/>
          <p:cNvSpPr txBox="1"/>
          <p:nvPr/>
        </p:nvSpPr>
        <p:spPr>
          <a:xfrm>
            <a:off x="415422" y="892582"/>
            <a:ext cx="8169464" cy="2893069"/>
          </a:xfrm>
          <a:prstGeom prst="rect">
            <a:avLst/>
          </a:prstGeom>
          <a:noFill/>
          <a:ln>
            <a:noFill/>
          </a:ln>
        </p:spPr>
        <p:txBody>
          <a:bodyPr spcFirstLastPara="1" wrap="square" lIns="91425" tIns="91425" rIns="91425" bIns="91425" anchor="ctr" anchorCtr="0">
            <a:spAutoFit/>
          </a:bodyPr>
          <a:lstStyle/>
          <a:p>
            <a:pPr marL="285750" lvl="6" indent="-285750">
              <a:buFont typeface="Wingdings" panose="05000000000000000000" pitchFamily="2" charset="2"/>
              <a:buChar char="v"/>
            </a:pPr>
            <a:r>
              <a:rPr lang="en-GB" sz="1600" dirty="0">
                <a:latin typeface="Calibri"/>
                <a:ea typeface="Calibri"/>
                <a:cs typeface="Calibri"/>
                <a:sym typeface="Calibri"/>
              </a:rPr>
              <a:t>All the existing intended site grouper concepts would need to change from being ungrouped to being grouped</a:t>
            </a:r>
          </a:p>
          <a:p>
            <a:pPr marL="285750" lvl="6" indent="-285750">
              <a:buFont typeface="Wingdings" panose="05000000000000000000" pitchFamily="2" charset="2"/>
              <a:buChar char="v"/>
            </a:pPr>
            <a:r>
              <a:rPr lang="en-GB" sz="1600" dirty="0">
                <a:latin typeface="Calibri"/>
                <a:ea typeface="Calibri"/>
                <a:cs typeface="Calibri"/>
                <a:sym typeface="Calibri"/>
              </a:rPr>
              <a:t>All the existing PDFs would need to change from having their attributes ungrouped to having them grouped</a:t>
            </a:r>
          </a:p>
          <a:p>
            <a:pPr lvl="6"/>
            <a:endParaRPr lang="en-GB" sz="1600" dirty="0">
              <a:latin typeface="Calibri"/>
              <a:ea typeface="Calibri"/>
              <a:cs typeface="Calibri"/>
              <a:sym typeface="Calibri"/>
            </a:endParaRPr>
          </a:p>
          <a:p>
            <a:pPr lvl="6"/>
            <a:r>
              <a:rPr lang="en-GB" sz="1600" dirty="0">
                <a:solidFill>
                  <a:schemeClr val="accent5">
                    <a:lumMod val="75000"/>
                  </a:schemeClr>
                </a:solidFill>
                <a:latin typeface="Calibri"/>
                <a:ea typeface="Calibri"/>
                <a:cs typeface="Calibri"/>
                <a:sym typeface="Calibri"/>
              </a:rPr>
              <a:t>We need to consider the value of this work, as it will affect </a:t>
            </a:r>
            <a:r>
              <a:rPr lang="en-GB" sz="1600" b="1" dirty="0">
                <a:solidFill>
                  <a:schemeClr val="accent5">
                    <a:lumMod val="75000"/>
                  </a:schemeClr>
                </a:solidFill>
                <a:latin typeface="Calibri"/>
                <a:ea typeface="Calibri"/>
                <a:cs typeface="Calibri"/>
                <a:sym typeface="Calibri"/>
              </a:rPr>
              <a:t>500ish concepts </a:t>
            </a:r>
            <a:r>
              <a:rPr lang="en-GB" sz="1600" dirty="0">
                <a:solidFill>
                  <a:schemeClr val="accent5">
                    <a:lumMod val="75000"/>
                  </a:schemeClr>
                </a:solidFill>
                <a:latin typeface="Calibri"/>
                <a:ea typeface="Calibri"/>
                <a:cs typeface="Calibri"/>
                <a:sym typeface="Calibri"/>
              </a:rPr>
              <a:t>(the clinical drug classification should stay the same, once all the groupers PDFs were updated)</a:t>
            </a:r>
          </a:p>
          <a:p>
            <a:pPr lvl="6"/>
            <a:endParaRPr lang="en-GB" sz="1600" b="1" dirty="0">
              <a:solidFill>
                <a:schemeClr val="accent5">
                  <a:lumMod val="75000"/>
                </a:schemeClr>
              </a:solidFill>
              <a:latin typeface="Calibri"/>
              <a:ea typeface="Calibri"/>
              <a:cs typeface="Calibri"/>
              <a:sym typeface="Calibri"/>
            </a:endParaRPr>
          </a:p>
          <a:p>
            <a:pPr lvl="6"/>
            <a:r>
              <a:rPr lang="en-GB" sz="1600" b="1" dirty="0">
                <a:solidFill>
                  <a:schemeClr val="accent5">
                    <a:lumMod val="75000"/>
                  </a:schemeClr>
                </a:solidFill>
                <a:latin typeface="Calibri"/>
                <a:ea typeface="Calibri"/>
                <a:cs typeface="Calibri"/>
                <a:sym typeface="Calibri"/>
              </a:rPr>
              <a:t>Benefits of change </a:t>
            </a:r>
            <a:r>
              <a:rPr lang="en-GB" sz="1600" dirty="0">
                <a:solidFill>
                  <a:schemeClr val="accent5">
                    <a:lumMod val="75000"/>
                  </a:schemeClr>
                </a:solidFill>
                <a:latin typeface="Calibri"/>
                <a:ea typeface="Calibri"/>
                <a:cs typeface="Calibri"/>
                <a:sym typeface="Calibri"/>
              </a:rPr>
              <a:t>include being more understandable, reproducible and usable (URU) and being able to manage dose form concepts well on into the future</a:t>
            </a:r>
          </a:p>
          <a:p>
            <a:pPr marL="285750" lvl="0" indent="-285750" algn="l" rtl="0">
              <a:spcBef>
                <a:spcPts val="0"/>
              </a:spcBef>
              <a:spcAft>
                <a:spcPts val="0"/>
              </a:spcAft>
              <a:buFont typeface="Wingdings" panose="05000000000000000000" pitchFamily="2" charset="2"/>
              <a:buChar char="v"/>
            </a:pPr>
            <a:endParaRPr lang="en-GB" sz="1600" dirty="0">
              <a:latin typeface="Calibri"/>
              <a:ea typeface="Calibri"/>
              <a:cs typeface="Calibri"/>
              <a:sym typeface="Calibri"/>
            </a:endParaRPr>
          </a:p>
        </p:txBody>
      </p:sp>
    </p:spTree>
    <p:extLst>
      <p:ext uri="{BB962C8B-B14F-4D97-AF65-F5344CB8AC3E}">
        <p14:creationId xmlns:p14="http://schemas.microsoft.com/office/powerpoint/2010/main" val="42295849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BCDD1A-A7C7-485E-80F7-2521A9DCC3CA}"/>
              </a:ext>
            </a:extLst>
          </p:cNvPr>
          <p:cNvSpPr>
            <a:spLocks noGrp="1"/>
          </p:cNvSpPr>
          <p:nvPr>
            <p:ph type="title"/>
          </p:nvPr>
        </p:nvSpPr>
        <p:spPr>
          <a:xfrm>
            <a:off x="215536" y="69710"/>
            <a:ext cx="7886700" cy="994172"/>
          </a:xfrm>
        </p:spPr>
        <p:txBody>
          <a:bodyPr/>
          <a:lstStyle/>
          <a:p>
            <a:r>
              <a:rPr lang="en-GB" sz="2800" dirty="0">
                <a:solidFill>
                  <a:schemeClr val="dk2"/>
                </a:solidFill>
              </a:rPr>
              <a:t>Chewable capsules</a:t>
            </a:r>
          </a:p>
        </p:txBody>
      </p:sp>
      <p:pic>
        <p:nvPicPr>
          <p:cNvPr id="9" name="Picture 8">
            <a:extLst>
              <a:ext uri="{FF2B5EF4-FFF2-40B4-BE49-F238E27FC236}">
                <a16:creationId xmlns:a16="http://schemas.microsoft.com/office/drawing/2014/main" id="{3202EBF2-6429-463B-BC4A-6F434F1C0A7E}"/>
              </a:ext>
            </a:extLst>
          </p:cNvPr>
          <p:cNvPicPr>
            <a:picLocks noChangeAspect="1"/>
          </p:cNvPicPr>
          <p:nvPr/>
        </p:nvPicPr>
        <p:blipFill>
          <a:blip r:embed="rId3"/>
          <a:stretch>
            <a:fillRect/>
          </a:stretch>
        </p:blipFill>
        <p:spPr>
          <a:xfrm>
            <a:off x="153278" y="1063882"/>
            <a:ext cx="4725026" cy="983410"/>
          </a:xfrm>
          <a:prstGeom prst="rect">
            <a:avLst/>
          </a:prstGeom>
        </p:spPr>
      </p:pic>
      <p:sp>
        <p:nvSpPr>
          <p:cNvPr id="10" name="TextBox 9">
            <a:extLst>
              <a:ext uri="{FF2B5EF4-FFF2-40B4-BE49-F238E27FC236}">
                <a16:creationId xmlns:a16="http://schemas.microsoft.com/office/drawing/2014/main" id="{DE2CA84B-99A9-470A-B456-2E4A9D0595CE}"/>
              </a:ext>
            </a:extLst>
          </p:cNvPr>
          <p:cNvSpPr txBox="1"/>
          <p:nvPr/>
        </p:nvSpPr>
        <p:spPr>
          <a:xfrm>
            <a:off x="4940562" y="183102"/>
            <a:ext cx="3870908" cy="1938992"/>
          </a:xfrm>
          <a:prstGeom prst="rect">
            <a:avLst/>
          </a:prstGeom>
          <a:noFill/>
        </p:spPr>
        <p:txBody>
          <a:bodyPr wrap="square" rtlCol="0">
            <a:spAutoFit/>
          </a:bodyPr>
          <a:lstStyle/>
          <a:p>
            <a:r>
              <a:rPr lang="en-GB" sz="1200" dirty="0"/>
              <a:t>For “chewable”, there is currently only this.</a:t>
            </a:r>
          </a:p>
          <a:p>
            <a:r>
              <a:rPr lang="en-GB" sz="1200" dirty="0"/>
              <a:t>EDQM has only “chewable soft capsule”</a:t>
            </a:r>
          </a:p>
          <a:p>
            <a:r>
              <a:rPr lang="en-GB" sz="1200" dirty="0"/>
              <a:t>Do we:</a:t>
            </a:r>
          </a:p>
          <a:p>
            <a:r>
              <a:rPr lang="en-GB" sz="1200" b="1" dirty="0">
                <a:solidFill>
                  <a:srgbClr val="00B050"/>
                </a:solidFill>
              </a:rPr>
              <a:t>Ask for a new concept to be authored that is explicitly “chewable soft”?</a:t>
            </a:r>
          </a:p>
          <a:p>
            <a:r>
              <a:rPr lang="en-GB" sz="1200" dirty="0">
                <a:solidFill>
                  <a:srgbClr val="00B050"/>
                </a:solidFill>
              </a:rPr>
              <a:t>The new concept should </a:t>
            </a:r>
            <a:r>
              <a:rPr lang="en-GB" sz="1200" i="1" dirty="0">
                <a:solidFill>
                  <a:srgbClr val="00B050"/>
                </a:solidFill>
              </a:rPr>
              <a:t>replace</a:t>
            </a:r>
            <a:r>
              <a:rPr lang="en-GB" sz="1200" dirty="0">
                <a:solidFill>
                  <a:srgbClr val="00B050"/>
                </a:solidFill>
              </a:rPr>
              <a:t> the current chewable capsule as current concept is “ambiguous”.  There is no requirement for a grouper concept because a chewable hard capsule is an oxymoron</a:t>
            </a:r>
          </a:p>
          <a:p>
            <a:r>
              <a:rPr lang="en-GB" sz="1200" dirty="0"/>
              <a:t>What about chew </a:t>
            </a:r>
            <a:r>
              <a:rPr lang="en-GB" sz="1200" i="1" dirty="0"/>
              <a:t>and</a:t>
            </a:r>
            <a:r>
              <a:rPr lang="en-GB" sz="1200" dirty="0"/>
              <a:t> swallow as methods? </a:t>
            </a:r>
            <a:r>
              <a:rPr lang="en-GB" sz="1200" b="1" dirty="0">
                <a:solidFill>
                  <a:srgbClr val="FFC000"/>
                </a:solidFill>
              </a:rPr>
              <a:t>- Test</a:t>
            </a:r>
          </a:p>
        </p:txBody>
      </p:sp>
      <p:sp>
        <p:nvSpPr>
          <p:cNvPr id="3" name="TextBox 2">
            <a:extLst>
              <a:ext uri="{FF2B5EF4-FFF2-40B4-BE49-F238E27FC236}">
                <a16:creationId xmlns:a16="http://schemas.microsoft.com/office/drawing/2014/main" id="{2CE9E68F-9962-493C-80BE-9D583754054F}"/>
              </a:ext>
            </a:extLst>
          </p:cNvPr>
          <p:cNvSpPr txBox="1"/>
          <p:nvPr/>
        </p:nvSpPr>
        <p:spPr>
          <a:xfrm>
            <a:off x="76303" y="781450"/>
            <a:ext cx="4878976" cy="246221"/>
          </a:xfrm>
          <a:prstGeom prst="rect">
            <a:avLst/>
          </a:prstGeom>
          <a:noFill/>
        </p:spPr>
        <p:txBody>
          <a:bodyPr wrap="square" rtlCol="0">
            <a:spAutoFit/>
          </a:bodyPr>
          <a:lstStyle/>
          <a:p>
            <a:r>
              <a:rPr lang="en-GB" sz="1000" dirty="0"/>
              <a:t>Products include an ibuprofen for children and a GTN product in Germany/Mexico</a:t>
            </a:r>
          </a:p>
        </p:txBody>
      </p:sp>
      <p:pic>
        <p:nvPicPr>
          <p:cNvPr id="6" name="Picture 5">
            <a:extLst>
              <a:ext uri="{FF2B5EF4-FFF2-40B4-BE49-F238E27FC236}">
                <a16:creationId xmlns:a16="http://schemas.microsoft.com/office/drawing/2014/main" id="{14615101-660E-4903-BA6B-0F0644FF17D1}"/>
              </a:ext>
            </a:extLst>
          </p:cNvPr>
          <p:cNvPicPr>
            <a:picLocks noChangeAspect="1"/>
          </p:cNvPicPr>
          <p:nvPr/>
        </p:nvPicPr>
        <p:blipFill>
          <a:blip r:embed="rId4"/>
          <a:stretch>
            <a:fillRect/>
          </a:stretch>
        </p:blipFill>
        <p:spPr>
          <a:xfrm>
            <a:off x="215536" y="2147137"/>
            <a:ext cx="4529756" cy="2957486"/>
          </a:xfrm>
          <a:prstGeom prst="rect">
            <a:avLst/>
          </a:prstGeom>
        </p:spPr>
      </p:pic>
      <p:sp>
        <p:nvSpPr>
          <p:cNvPr id="7" name="TextBox 6">
            <a:extLst>
              <a:ext uri="{FF2B5EF4-FFF2-40B4-BE49-F238E27FC236}">
                <a16:creationId xmlns:a16="http://schemas.microsoft.com/office/drawing/2014/main" id="{78D8880A-9909-4D4F-880D-C056188ABFED}"/>
              </a:ext>
            </a:extLst>
          </p:cNvPr>
          <p:cNvSpPr txBox="1"/>
          <p:nvPr/>
        </p:nvSpPr>
        <p:spPr>
          <a:xfrm>
            <a:off x="5055975" y="2557881"/>
            <a:ext cx="3640081" cy="1107996"/>
          </a:xfrm>
          <a:prstGeom prst="rect">
            <a:avLst/>
          </a:prstGeom>
          <a:noFill/>
        </p:spPr>
        <p:txBody>
          <a:bodyPr wrap="square" rtlCol="0">
            <a:spAutoFit/>
          </a:bodyPr>
          <a:lstStyle/>
          <a:p>
            <a:r>
              <a:rPr lang="en-GB" dirty="0">
                <a:solidFill>
                  <a:schemeClr val="accent2">
                    <a:lumMod val="75000"/>
                  </a:schemeClr>
                </a:solidFill>
              </a:rPr>
              <a:t>Testing (with help from Alejandro) shows we </a:t>
            </a:r>
            <a:r>
              <a:rPr lang="en-GB" b="1" dirty="0">
                <a:solidFill>
                  <a:schemeClr val="accent2">
                    <a:lumMod val="75000"/>
                  </a:schemeClr>
                </a:solidFill>
              </a:rPr>
              <a:t>can</a:t>
            </a:r>
            <a:r>
              <a:rPr lang="en-GB" dirty="0">
                <a:solidFill>
                  <a:schemeClr val="accent2">
                    <a:lumMod val="75000"/>
                  </a:schemeClr>
                </a:solidFill>
              </a:rPr>
              <a:t> have “chew” </a:t>
            </a:r>
            <a:r>
              <a:rPr lang="en-GB" b="1" dirty="0">
                <a:solidFill>
                  <a:schemeClr val="accent2">
                    <a:lumMod val="75000"/>
                  </a:schemeClr>
                </a:solidFill>
              </a:rPr>
              <a:t>and</a:t>
            </a:r>
            <a:r>
              <a:rPr lang="en-GB" dirty="0">
                <a:solidFill>
                  <a:schemeClr val="accent2">
                    <a:lumMod val="75000"/>
                  </a:schemeClr>
                </a:solidFill>
              </a:rPr>
              <a:t> “swallow” as methods</a:t>
            </a:r>
          </a:p>
          <a:p>
            <a:r>
              <a:rPr lang="en-GB" sz="1100" i="1" dirty="0">
                <a:solidFill>
                  <a:schemeClr val="accent2">
                    <a:lumMod val="75000"/>
                  </a:schemeClr>
                </a:solidFill>
              </a:rPr>
              <a:t>Two role groups, each with the site and the method (cannot have one role group with two methods)</a:t>
            </a:r>
          </a:p>
        </p:txBody>
      </p:sp>
    </p:spTree>
    <p:extLst>
      <p:ext uri="{BB962C8B-B14F-4D97-AF65-F5344CB8AC3E}">
        <p14:creationId xmlns:p14="http://schemas.microsoft.com/office/powerpoint/2010/main" val="832237604"/>
      </p:ext>
    </p:extLst>
  </p:cSld>
  <p:clrMapOvr>
    <a:masterClrMapping/>
  </p:clrMapOvr>
</p:sld>
</file>

<file path=ppt/theme/theme1.xml><?xml version="1.0" encoding="utf-8"?>
<a:theme xmlns:a="http://schemas.openxmlformats.org/drawingml/2006/main" name="Office Theme">
  <a:themeElements>
    <a:clrScheme name="Custom 9">
      <a:dk1>
        <a:srgbClr val="424A55"/>
      </a:dk1>
      <a:lt1>
        <a:srgbClr val="FFFFFF"/>
      </a:lt1>
      <a:dk2>
        <a:srgbClr val="1DA8DE"/>
      </a:dk2>
      <a:lt2>
        <a:srgbClr val="F1F2F1"/>
      </a:lt2>
      <a:accent1>
        <a:srgbClr val="124E6B"/>
      </a:accent1>
      <a:accent2>
        <a:srgbClr val="27ABB8"/>
      </a:accent2>
      <a:accent3>
        <a:srgbClr val="7F71AC"/>
      </a:accent3>
      <a:accent4>
        <a:srgbClr val="F5A53B"/>
      </a:accent4>
      <a:accent5>
        <a:srgbClr val="6EBAA0"/>
      </a:accent5>
      <a:accent6>
        <a:srgbClr val="EC4B57"/>
      </a:accent6>
      <a:hlink>
        <a:srgbClr val="1DA7DD"/>
      </a:hlink>
      <a:folHlink>
        <a:srgbClr val="1DA8D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D0D549AA3AA2D4AB9FE4A7131A82936" ma:contentTypeVersion="10" ma:contentTypeDescription="Create a new document." ma:contentTypeScope="" ma:versionID="458191b9233e6cbb841d22d0cd9a845f">
  <xsd:schema xmlns:xsd="http://www.w3.org/2001/XMLSchema" xmlns:xs="http://www.w3.org/2001/XMLSchema" xmlns:p="http://schemas.microsoft.com/office/2006/metadata/properties" xmlns:ns2="8adf55b2-e31d-42df-b888-bc8005a32aed" targetNamespace="http://schemas.microsoft.com/office/2006/metadata/properties" ma:root="true" ma:fieldsID="736fce75dca8f2d9e2a9ede8667f7514" ns2:_="">
    <xsd:import namespace="8adf55b2-e31d-42df-b888-bc8005a32aed"/>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Location" minOccurs="0"/>
                <xsd:element ref="ns2:MediaServiceOCR"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adf55b2-e31d-42df-b888-bc8005a32ae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6614FF4-9DE1-4702-A0E5-21CAE53B4CB7}">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9907DA0A-7F96-490D-9A06-E347A57BCE42}">
  <ds:schemaRefs>
    <ds:schemaRef ds:uri="http://schemas.microsoft.com/sharepoint/v3/contenttype/forms"/>
  </ds:schemaRefs>
</ds:datastoreItem>
</file>

<file path=customXml/itemProps3.xml><?xml version="1.0" encoding="utf-8"?>
<ds:datastoreItem xmlns:ds="http://schemas.openxmlformats.org/officeDocument/2006/customXml" ds:itemID="{C8808A49-A048-4DF8-B1DF-0566D9DD652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adf55b2-e31d-42df-b888-bc8005a32ae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5260</TotalTime>
  <Words>1895</Words>
  <Application>Microsoft Office PowerPoint</Application>
  <PresentationFormat>On-screen Show (16:9)</PresentationFormat>
  <Paragraphs>184</Paragraphs>
  <Slides>29</Slides>
  <Notes>27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29</vt:i4>
      </vt:variant>
    </vt:vector>
  </HeadingPairs>
  <TitlesOfParts>
    <vt:vector size="35" baseType="lpstr">
      <vt:lpstr>Arial</vt:lpstr>
      <vt:lpstr>Wingdings</vt:lpstr>
      <vt:lpstr>Calibri</vt:lpstr>
      <vt:lpstr>Helvetica Neue</vt:lpstr>
      <vt:lpstr>Trebuchet MS</vt:lpstr>
      <vt:lpstr>Office Theme</vt:lpstr>
      <vt:lpstr>SNOMED CT DEUSG Subgroup EDQM Dose Form Mapping</vt:lpstr>
      <vt:lpstr>PowerPoint Presentation</vt:lpstr>
      <vt:lpstr>PowerPoint Presentation</vt:lpstr>
      <vt:lpstr>PowerPoint Presentation</vt:lpstr>
      <vt:lpstr>Our documentation</vt:lpstr>
      <vt:lpstr>Mapping Spreadsheet update</vt:lpstr>
      <vt:lpstr>Capsules and Role Groups update</vt:lpstr>
      <vt:lpstr>Role Groups update</vt:lpstr>
      <vt:lpstr>Chewable capsules</vt:lpstr>
      <vt:lpstr>PowerPoint Presentation</vt:lpstr>
      <vt:lpstr>Prolonged release and gastro-resistant</vt:lpstr>
      <vt:lpstr>Prolonged release and gastro-resistant</vt:lpstr>
      <vt:lpstr>SNOMED CT does currently allow both PR and GR in a single PDF:</vt:lpstr>
      <vt:lpstr>Although the Ed Guide and MRCM has 0…1 for Release Characteristic….</vt:lpstr>
      <vt:lpstr>And these types of PDF can be used in CDs:</vt:lpstr>
      <vt:lpstr>SNOMED CT builds these release characteristics into a hierarchy:</vt:lpstr>
      <vt:lpstr>Which, if we take away the multiple concepts, looks like this:</vt:lpstr>
      <vt:lpstr>However, the EDQM principle is as follows:</vt:lpstr>
      <vt:lpstr>Discussion: will products change?</vt:lpstr>
      <vt:lpstr>EDQM Release Characteristics</vt:lpstr>
      <vt:lpstr>WHO Monograph on “Tablets”</vt:lpstr>
      <vt:lpstr>Thoughts?</vt:lpstr>
      <vt:lpstr>Thoughts?</vt:lpstr>
      <vt:lpstr>Oral and inhalation solutions</vt:lpstr>
      <vt:lpstr>What principles apply to help with the decision (1)?</vt:lpstr>
      <vt:lpstr>What principles apply to help with the decision (2)?</vt:lpstr>
      <vt:lpstr>Next actions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SNOMED CT DEUSG Subgroup EDQM Dose Form Mapping</dc:title>
  <dc:creator>Julie James</dc:creator>
  <cp:lastModifiedBy>Julie</cp:lastModifiedBy>
  <cp:revision>16</cp:revision>
  <dcterms:modified xsi:type="dcterms:W3CDTF">2022-01-13T18:05:00Z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0x0101004D0D549AA3AA2D4AB9FE4A7131A82936</vt:lpwstr>
  </property>
</Properties>
</file>