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0"/>
  </p:notesMasterIdLst>
  <p:sldIdLst>
    <p:sldId id="256" r:id="rId5"/>
    <p:sldId id="257" r:id="rId6"/>
    <p:sldId id="258" r:id="rId7"/>
    <p:sldId id="294" r:id="rId8"/>
    <p:sldId id="299" r:id="rId9"/>
    <p:sldId id="259" r:id="rId10"/>
    <p:sldId id="260" r:id="rId11"/>
    <p:sldId id="270" r:id="rId12"/>
    <p:sldId id="300" r:id="rId13"/>
    <p:sldId id="284" r:id="rId14"/>
    <p:sldId id="285" r:id="rId15"/>
    <p:sldId id="291" r:id="rId16"/>
    <p:sldId id="292" r:id="rId17"/>
    <p:sldId id="293" r:id="rId18"/>
    <p:sldId id="298" r:id="rId19"/>
    <p:sldId id="301" r:id="rId20"/>
    <p:sldId id="295" r:id="rId21"/>
    <p:sldId id="296" r:id="rId22"/>
    <p:sldId id="297" r:id="rId23"/>
    <p:sldId id="302" r:id="rId24"/>
    <p:sldId id="279" r:id="rId25"/>
    <p:sldId id="280" r:id="rId26"/>
    <p:sldId id="281" r:id="rId27"/>
    <p:sldId id="282" r:id="rId28"/>
    <p:sldId id="283"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Trebuchet MS" panose="020B0603020202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0F8BDC-CB16-4413-8897-59452B977EF5}" v="3" dt="2021-10-21T15:56:47.217"/>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4660"/>
  </p:normalViewPr>
  <p:slideViewPr>
    <p:cSldViewPr snapToGrid="0">
      <p:cViewPr varScale="1">
        <p:scale>
          <a:sx n="149" d="100"/>
          <a:sy n="149" d="100"/>
        </p:scale>
        <p:origin x="708"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font" Target="fonts/font8.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270F8BDC-CB16-4413-8897-59452B977EF5}"/>
    <pc:docChg chg="custSel addSld modSld">
      <pc:chgData name="Julie" userId="01467a90-d4f5-454b-aa5f-891feffaa140" providerId="ADAL" clId="{270F8BDC-CB16-4413-8897-59452B977EF5}" dt="2021-10-21T16:10:39.467" v="270" actId="403"/>
      <pc:docMkLst>
        <pc:docMk/>
      </pc:docMkLst>
      <pc:sldChg chg="modSp mod">
        <pc:chgData name="Julie" userId="01467a90-d4f5-454b-aa5f-891feffaa140" providerId="ADAL" clId="{270F8BDC-CB16-4413-8897-59452B977EF5}" dt="2021-10-21T16:10:29.897" v="268" actId="6549"/>
        <pc:sldMkLst>
          <pc:docMk/>
          <pc:sldMk cId="0" sldId="256"/>
        </pc:sldMkLst>
        <pc:spChg chg="mod">
          <ac:chgData name="Julie" userId="01467a90-d4f5-454b-aa5f-891feffaa140" providerId="ADAL" clId="{270F8BDC-CB16-4413-8897-59452B977EF5}" dt="2021-10-21T16:10:29.897" v="268" actId="6549"/>
          <ac:spMkLst>
            <pc:docMk/>
            <pc:sldMk cId="0" sldId="256"/>
            <ac:spMk id="91" creationId="{00000000-0000-0000-0000-000000000000}"/>
          </ac:spMkLst>
        </pc:spChg>
      </pc:sldChg>
      <pc:sldChg chg="addSp delSp modSp add mod">
        <pc:chgData name="Julie" userId="01467a90-d4f5-454b-aa5f-891feffaa140" providerId="ADAL" clId="{270F8BDC-CB16-4413-8897-59452B977EF5}" dt="2021-10-21T16:10:39.467" v="270" actId="403"/>
        <pc:sldMkLst>
          <pc:docMk/>
          <pc:sldMk cId="62974384" sldId="302"/>
        </pc:sldMkLst>
        <pc:spChg chg="add mod">
          <ac:chgData name="Julie" userId="01467a90-d4f5-454b-aa5f-891feffaa140" providerId="ADAL" clId="{270F8BDC-CB16-4413-8897-59452B977EF5}" dt="2021-10-21T16:10:39.467" v="270" actId="403"/>
          <ac:spMkLst>
            <pc:docMk/>
            <pc:sldMk cId="62974384" sldId="302"/>
            <ac:spMk id="2" creationId="{DCF1B94B-2013-47CC-9F14-532F79761375}"/>
          </ac:spMkLst>
        </pc:spChg>
        <pc:spChg chg="del mod">
          <ac:chgData name="Julie" userId="01467a90-d4f5-454b-aa5f-891feffaa140" providerId="ADAL" clId="{270F8BDC-CB16-4413-8897-59452B977EF5}" dt="2021-10-21T15:56:16.159" v="5" actId="478"/>
          <ac:spMkLst>
            <pc:docMk/>
            <pc:sldMk cId="62974384" sldId="302"/>
            <ac:spMk id="7" creationId="{FE8ED3F1-39DE-43E9-A7E3-97E856CAFE7B}"/>
          </ac:spMkLst>
        </pc:spChg>
        <pc:spChg chg="mod">
          <ac:chgData name="Julie" userId="01467a90-d4f5-454b-aa5f-891feffaa140" providerId="ADAL" clId="{270F8BDC-CB16-4413-8897-59452B977EF5}" dt="2021-10-21T15:56:26.408" v="50" actId="20577"/>
          <ac:spMkLst>
            <pc:docMk/>
            <pc:sldMk cId="62974384" sldId="302"/>
            <ac:spMk id="285" creationId="{00000000-0000-0000-0000-000000000000}"/>
          </ac:spMkLst>
        </pc:spChg>
        <pc:picChg chg="del">
          <ac:chgData name="Julie" userId="01467a90-d4f5-454b-aa5f-891feffaa140" providerId="ADAL" clId="{270F8BDC-CB16-4413-8897-59452B977EF5}" dt="2021-10-21T15:56:12.025" v="1" actId="478"/>
          <ac:picMkLst>
            <pc:docMk/>
            <pc:sldMk cId="62974384" sldId="302"/>
            <ac:picMk id="4" creationId="{1786D6AB-B1AD-451F-9661-3271B3BA881B}"/>
          </ac:picMkLst>
        </pc:picChg>
        <pc:picChg chg="del">
          <ac:chgData name="Julie" userId="01467a90-d4f5-454b-aa5f-891feffaa140" providerId="ADAL" clId="{270F8BDC-CB16-4413-8897-59452B977EF5}" dt="2021-10-21T15:56:12.727" v="2" actId="478"/>
          <ac:picMkLst>
            <pc:docMk/>
            <pc:sldMk cId="62974384" sldId="302"/>
            <ac:picMk id="6" creationId="{58AC02E3-7867-4E23-8306-52C5104C3BC8}"/>
          </ac:picMkLst>
        </pc:picChg>
        <pc:picChg chg="del">
          <ac:chgData name="Julie" userId="01467a90-d4f5-454b-aa5f-891feffaa140" providerId="ADAL" clId="{270F8BDC-CB16-4413-8897-59452B977EF5}" dt="2021-10-21T15:56:16.877" v="6" actId="478"/>
          <ac:picMkLst>
            <pc:docMk/>
            <pc:sldMk cId="62974384" sldId="302"/>
            <ac:picMk id="12" creationId="{54798773-AED9-49CA-BEFC-6C517D16CEE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11</a:t>
            </a:fld>
            <a:endParaRPr/>
          </a:p>
        </p:txBody>
      </p:sp>
    </p:spTree>
    <p:extLst>
      <p:ext uri="{BB962C8B-B14F-4D97-AF65-F5344CB8AC3E}">
        <p14:creationId xmlns:p14="http://schemas.microsoft.com/office/powerpoint/2010/main" val="916274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f60a2dcffe_0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gf60a2dcffe_0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gf60a2dcffe_0_10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12</a:t>
            </a:fld>
            <a:endParaRPr/>
          </a:p>
        </p:txBody>
      </p:sp>
    </p:spTree>
    <p:extLst>
      <p:ext uri="{BB962C8B-B14F-4D97-AF65-F5344CB8AC3E}">
        <p14:creationId xmlns:p14="http://schemas.microsoft.com/office/powerpoint/2010/main" val="4125550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f60a2dcffe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gf60a2dcffe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f60a2dcffe_0_1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13</a:t>
            </a:fld>
            <a:endParaRPr/>
          </a:p>
        </p:txBody>
      </p:sp>
    </p:spTree>
    <p:extLst>
      <p:ext uri="{BB962C8B-B14F-4D97-AF65-F5344CB8AC3E}">
        <p14:creationId xmlns:p14="http://schemas.microsoft.com/office/powerpoint/2010/main" val="2639311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Intended site concepts are primitive but have text definitions</a:t>
            </a:r>
            <a:endParaRPr dirty="0"/>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14</a:t>
            </a:fld>
            <a:endParaRPr/>
          </a:p>
        </p:txBody>
      </p:sp>
    </p:spTree>
    <p:extLst>
      <p:ext uri="{BB962C8B-B14F-4D97-AF65-F5344CB8AC3E}">
        <p14:creationId xmlns:p14="http://schemas.microsoft.com/office/powerpoint/2010/main" val="3610981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15</a:t>
            </a:fld>
            <a:endParaRPr/>
          </a:p>
        </p:txBody>
      </p:sp>
    </p:spTree>
    <p:extLst>
      <p:ext uri="{BB962C8B-B14F-4D97-AF65-F5344CB8AC3E}">
        <p14:creationId xmlns:p14="http://schemas.microsoft.com/office/powerpoint/2010/main" val="2303241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17</a:t>
            </a:fld>
            <a:endParaRPr/>
          </a:p>
        </p:txBody>
      </p:sp>
    </p:spTree>
    <p:extLst>
      <p:ext uri="{BB962C8B-B14F-4D97-AF65-F5344CB8AC3E}">
        <p14:creationId xmlns:p14="http://schemas.microsoft.com/office/powerpoint/2010/main" val="9802855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18</a:t>
            </a:fld>
            <a:endParaRPr/>
          </a:p>
        </p:txBody>
      </p:sp>
    </p:spTree>
    <p:extLst>
      <p:ext uri="{BB962C8B-B14F-4D97-AF65-F5344CB8AC3E}">
        <p14:creationId xmlns:p14="http://schemas.microsoft.com/office/powerpoint/2010/main" val="39410874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19</a:t>
            </a:fld>
            <a:endParaRPr/>
          </a:p>
        </p:txBody>
      </p:sp>
    </p:spTree>
    <p:extLst>
      <p:ext uri="{BB962C8B-B14F-4D97-AF65-F5344CB8AC3E}">
        <p14:creationId xmlns:p14="http://schemas.microsoft.com/office/powerpoint/2010/main" val="1135292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0a2dcffe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0a2dcffe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0a2dcffe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20</a:t>
            </a:fld>
            <a:endParaRPr/>
          </a:p>
        </p:txBody>
      </p:sp>
    </p:spTree>
    <p:extLst>
      <p:ext uri="{BB962C8B-B14F-4D97-AF65-F5344CB8AC3E}">
        <p14:creationId xmlns:p14="http://schemas.microsoft.com/office/powerpoint/2010/main" val="1297213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f60a2dcffe_0_1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gf60a2dcffe_0_1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gf60a2dcffe_0_1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f616c940dd_2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gf616c940dd_2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74" name="Google Shape;274;gf616c940dd_2_1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22</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16c940dd_2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16c940dd_2_1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16c940dd_2_1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23</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extLst>
      <p:ext uri="{BB962C8B-B14F-4D97-AF65-F5344CB8AC3E}">
        <p14:creationId xmlns:p14="http://schemas.microsoft.com/office/powerpoint/2010/main" val="1573351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38507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f60a2dcffe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gf60a2dcffe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 name="Google Shape;122;gf60a2dcffe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10</a:t>
            </a:fld>
            <a:endParaRPr/>
          </a:p>
        </p:txBody>
      </p:sp>
    </p:spTree>
    <p:extLst>
      <p:ext uri="{BB962C8B-B14F-4D97-AF65-F5344CB8AC3E}">
        <p14:creationId xmlns:p14="http://schemas.microsoft.com/office/powerpoint/2010/main" val="2610713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hyperlink" Target="https://www.medicines.org.uk/emc/product/1002/smpc"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medicines.org.uk/emc/product/1439"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ines.org.uk/emc/product/3692/smpc"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jmi@snomed.org"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21</a:t>
            </a:r>
            <a:r>
              <a:rPr lang="en" sz="1500" b="0" i="0" u="none" strike="noStrike" cap="none" baseline="30000" dirty="0">
                <a:solidFill>
                  <a:schemeClr val="lt2"/>
                </a:solidFill>
                <a:latin typeface="Trebuchet MS"/>
                <a:ea typeface="Trebuchet MS"/>
                <a:cs typeface="Trebuchet MS"/>
                <a:sym typeface="Trebuchet MS"/>
              </a:rPr>
              <a:t>st</a:t>
            </a:r>
            <a:r>
              <a:rPr lang="en" sz="1500" b="0" i="0" u="none" strike="noStrike" cap="none" dirty="0">
                <a:solidFill>
                  <a:schemeClr val="lt2"/>
                </a:solidFill>
                <a:latin typeface="Trebuchet MS"/>
                <a:ea typeface="Trebuchet MS"/>
                <a:cs typeface="Trebuchet MS"/>
                <a:sym typeface="Trebuchet MS"/>
              </a:rPr>
              <a:t> </a:t>
            </a:r>
            <a:r>
              <a:rPr lang="en" sz="1500" dirty="0">
                <a:solidFill>
                  <a:schemeClr val="lt2"/>
                </a:solidFill>
                <a:latin typeface="Trebuchet MS"/>
                <a:ea typeface="Trebuchet MS"/>
                <a:cs typeface="Trebuchet MS"/>
                <a:sym typeface="Trebuchet MS"/>
              </a:rPr>
              <a:t>October</a:t>
            </a:r>
            <a:r>
              <a:rPr lang="en" sz="1500" b="0" i="0" u="none" strike="noStrike" cap="none" dirty="0">
                <a:solidFill>
                  <a:schemeClr val="lt2"/>
                </a:solidFill>
                <a:latin typeface="Trebuchet MS"/>
                <a:ea typeface="Trebuchet MS"/>
                <a:cs typeface="Trebuchet MS"/>
                <a:sym typeface="Trebuchet MS"/>
              </a:rPr>
              <a:t> 2021</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62776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Multiple site dose forms: follow up</a:t>
            </a:r>
            <a:endParaRPr sz="2600" dirty="0">
              <a:solidFill>
                <a:schemeClr val="dk2"/>
              </a:solidFill>
            </a:endParaRPr>
          </a:p>
        </p:txBody>
      </p:sp>
      <p:graphicFrame>
        <p:nvGraphicFramePr>
          <p:cNvPr id="2" name="Table 2">
            <a:extLst>
              <a:ext uri="{FF2B5EF4-FFF2-40B4-BE49-F238E27FC236}">
                <a16:creationId xmlns:a16="http://schemas.microsoft.com/office/drawing/2014/main" id="{C1387C91-83FF-4BF6-8AC3-4129870FD1FB}"/>
              </a:ext>
            </a:extLst>
          </p:cNvPr>
          <p:cNvGraphicFramePr>
            <a:graphicFrameLocks noGrp="1"/>
          </p:cNvGraphicFramePr>
          <p:nvPr>
            <p:extLst>
              <p:ext uri="{D42A27DB-BD31-4B8C-83A1-F6EECF244321}">
                <p14:modId xmlns:p14="http://schemas.microsoft.com/office/powerpoint/2010/main" val="4081417237"/>
              </p:ext>
            </p:extLst>
          </p:nvPr>
        </p:nvGraphicFramePr>
        <p:xfrm>
          <a:off x="364482" y="775957"/>
          <a:ext cx="8415036" cy="4318022"/>
        </p:xfrm>
        <a:graphic>
          <a:graphicData uri="http://schemas.openxmlformats.org/drawingml/2006/table">
            <a:tbl>
              <a:tblPr firstRow="1" bandRow="1">
                <a:tableStyleId>{D6F7878D-4083-4F37-8A3B-88BDCE471C18}</a:tableStyleId>
              </a:tblPr>
              <a:tblGrid>
                <a:gridCol w="1163781">
                  <a:extLst>
                    <a:ext uri="{9D8B030D-6E8A-4147-A177-3AD203B41FA5}">
                      <a16:colId xmlns:a16="http://schemas.microsoft.com/office/drawing/2014/main" val="1908333647"/>
                    </a:ext>
                  </a:extLst>
                </a:gridCol>
                <a:gridCol w="3331486">
                  <a:extLst>
                    <a:ext uri="{9D8B030D-6E8A-4147-A177-3AD203B41FA5}">
                      <a16:colId xmlns:a16="http://schemas.microsoft.com/office/drawing/2014/main" val="3943267707"/>
                    </a:ext>
                  </a:extLst>
                </a:gridCol>
                <a:gridCol w="3043736">
                  <a:extLst>
                    <a:ext uri="{9D8B030D-6E8A-4147-A177-3AD203B41FA5}">
                      <a16:colId xmlns:a16="http://schemas.microsoft.com/office/drawing/2014/main" val="3155856463"/>
                    </a:ext>
                  </a:extLst>
                </a:gridCol>
                <a:gridCol w="876033">
                  <a:extLst>
                    <a:ext uri="{9D8B030D-6E8A-4147-A177-3AD203B41FA5}">
                      <a16:colId xmlns:a16="http://schemas.microsoft.com/office/drawing/2014/main" val="2036020039"/>
                    </a:ext>
                  </a:extLst>
                </a:gridCol>
              </a:tblGrid>
              <a:tr h="362215">
                <a:tc>
                  <a:txBody>
                    <a:bodyPr/>
                    <a:lstStyle/>
                    <a:p>
                      <a:r>
                        <a:rPr lang="en-GB" sz="1100" b="1" dirty="0"/>
                        <a:t>EDQM Code</a:t>
                      </a:r>
                    </a:p>
                  </a:txBody>
                  <a:tcPr>
                    <a:solidFill>
                      <a:schemeClr val="accent2">
                        <a:lumMod val="20000"/>
                        <a:lumOff val="80000"/>
                      </a:schemeClr>
                    </a:solidFill>
                  </a:tcPr>
                </a:tc>
                <a:tc>
                  <a:txBody>
                    <a:bodyPr/>
                    <a:lstStyle/>
                    <a:p>
                      <a:r>
                        <a:rPr lang="en-GB" sz="1100" b="1" dirty="0"/>
                        <a:t>EDQM Name</a:t>
                      </a:r>
                    </a:p>
                  </a:txBody>
                  <a:tcPr>
                    <a:solidFill>
                      <a:schemeClr val="accent2">
                        <a:lumMod val="20000"/>
                        <a:lumOff val="80000"/>
                      </a:schemeClr>
                    </a:solidFill>
                  </a:tcPr>
                </a:tc>
                <a:tc>
                  <a:txBody>
                    <a:bodyPr/>
                    <a:lstStyle/>
                    <a:p>
                      <a:r>
                        <a:rPr lang="en-GB" sz="1100" b="1" dirty="0"/>
                        <a:t>Comments</a:t>
                      </a:r>
                    </a:p>
                  </a:txBody>
                  <a:tcPr>
                    <a:solidFill>
                      <a:schemeClr val="accent2">
                        <a:lumMod val="20000"/>
                        <a:lumOff val="80000"/>
                      </a:schemeClr>
                    </a:solidFill>
                  </a:tcPr>
                </a:tc>
                <a:tc>
                  <a:txBody>
                    <a:bodyPr/>
                    <a:lstStyle/>
                    <a:p>
                      <a:r>
                        <a:rPr lang="en-GB" sz="1100" b="1"/>
                        <a:t>Request addition?</a:t>
                      </a:r>
                    </a:p>
                  </a:txBody>
                  <a:tcPr>
                    <a:solidFill>
                      <a:schemeClr val="accent2">
                        <a:lumMod val="20000"/>
                        <a:lumOff val="80000"/>
                      </a:schemeClr>
                    </a:solidFill>
                  </a:tcPr>
                </a:tc>
                <a:extLst>
                  <a:ext uri="{0D108BD9-81ED-4DB2-BD59-A6C34878D82A}">
                    <a16:rowId xmlns:a16="http://schemas.microsoft.com/office/drawing/2014/main" val="3231419409"/>
                  </a:ext>
                </a:extLst>
              </a:tr>
              <a:tr h="266692">
                <a:tc>
                  <a:txBody>
                    <a:bodyPr/>
                    <a:lstStyle/>
                    <a:p>
                      <a:r>
                        <a:rPr lang="en-GB" sz="1050" b="0" i="0" u="none" strike="noStrike" cap="none" dirty="0">
                          <a:solidFill>
                            <a:srgbClr val="000000"/>
                          </a:solidFill>
                          <a:effectLst/>
                          <a:latin typeface="Arial"/>
                          <a:ea typeface="Arial"/>
                          <a:cs typeface="Arial"/>
                          <a:sym typeface="Arial"/>
                        </a:rPr>
                        <a:t>50020200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Ear/nasal drops, suspension</a:t>
                      </a:r>
                      <a:endParaRPr lang="en-GB" sz="1050" dirty="0"/>
                    </a:p>
                  </a:txBody>
                  <a:tcPr/>
                </a:tc>
                <a:tc>
                  <a:txBody>
                    <a:bodyPr/>
                    <a:lstStyle/>
                    <a:p>
                      <a:r>
                        <a:rPr lang="en-GB" sz="1050" dirty="0"/>
                        <a:t>Any products? – Spanish product – NEO-HUBBER </a:t>
                      </a:r>
                      <a:r>
                        <a:rPr lang="en-GB" sz="1050" dirty="0" err="1"/>
                        <a:t>gotas</a:t>
                      </a:r>
                      <a:r>
                        <a:rPr lang="en-GB" sz="1050" dirty="0"/>
                        <a:t>; </a:t>
                      </a:r>
                    </a:p>
                  </a:txBody>
                  <a:tcPr/>
                </a:tc>
                <a:tc>
                  <a:txBody>
                    <a:bodyPr/>
                    <a:lstStyle/>
                    <a:p>
                      <a:r>
                        <a:rPr lang="en-GB" sz="1050" dirty="0"/>
                        <a:t>Yes</a:t>
                      </a:r>
                    </a:p>
                  </a:txBody>
                  <a:tcPr/>
                </a:tc>
                <a:extLst>
                  <a:ext uri="{0D108BD9-81ED-4DB2-BD59-A6C34878D82A}">
                    <a16:rowId xmlns:a16="http://schemas.microsoft.com/office/drawing/2014/main" val="1352566540"/>
                  </a:ext>
                </a:extLst>
              </a:tr>
              <a:tr h="274810">
                <a:tc>
                  <a:txBody>
                    <a:bodyPr/>
                    <a:lstStyle/>
                    <a:p>
                      <a:r>
                        <a:rPr lang="en-GB" sz="1050" b="0" i="0" u="none" strike="noStrike" cap="none" dirty="0">
                          <a:solidFill>
                            <a:srgbClr val="000000"/>
                          </a:solidFill>
                          <a:effectLst/>
                          <a:latin typeface="Arial"/>
                          <a:ea typeface="Arial"/>
                          <a:cs typeface="Arial"/>
                          <a:sym typeface="Arial"/>
                        </a:rPr>
                        <a:t>50039500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Oromucosal/laryngopharyngeal solution</a:t>
                      </a:r>
                      <a:endParaRPr lang="en-GB" sz="105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t>Any products? – No products in UK/France</a:t>
                      </a:r>
                    </a:p>
                  </a:txBody>
                  <a:tcPr/>
                </a:tc>
                <a:tc>
                  <a:txBody>
                    <a:bodyPr/>
                    <a:lstStyle/>
                    <a:p>
                      <a:endParaRPr lang="en-GB" sz="1050" dirty="0"/>
                    </a:p>
                  </a:txBody>
                  <a:tcPr/>
                </a:tc>
                <a:extLst>
                  <a:ext uri="{0D108BD9-81ED-4DB2-BD59-A6C34878D82A}">
                    <a16:rowId xmlns:a16="http://schemas.microsoft.com/office/drawing/2014/main" val="3800880799"/>
                  </a:ext>
                </a:extLst>
              </a:tr>
              <a:tr h="401909">
                <a:tc>
                  <a:txBody>
                    <a:bodyPr/>
                    <a:lstStyle/>
                    <a:p>
                      <a:r>
                        <a:rPr lang="en-GB" sz="1050" b="0" i="0" u="none" strike="noStrike" cap="none" dirty="0">
                          <a:solidFill>
                            <a:srgbClr val="000000"/>
                          </a:solidFill>
                          <a:effectLst/>
                          <a:latin typeface="Arial"/>
                          <a:ea typeface="Arial"/>
                          <a:cs typeface="Arial"/>
                          <a:sym typeface="Arial"/>
                        </a:rPr>
                        <a:t>50040500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Oromucosal/laryngopharyngeal solution/spray, solution</a:t>
                      </a:r>
                      <a:endParaRPr lang="en-GB" sz="105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t>Any products? – No products in UK/France</a:t>
                      </a:r>
                    </a:p>
                  </a:txBody>
                  <a:tcPr/>
                </a:tc>
                <a:tc>
                  <a:txBody>
                    <a:bodyPr/>
                    <a:lstStyle/>
                    <a:p>
                      <a:endParaRPr lang="en-GB" sz="1050" dirty="0"/>
                    </a:p>
                  </a:txBody>
                  <a:tcPr/>
                </a:tc>
                <a:extLst>
                  <a:ext uri="{0D108BD9-81ED-4DB2-BD59-A6C34878D82A}">
                    <a16:rowId xmlns:a16="http://schemas.microsoft.com/office/drawing/2014/main" val="899978149"/>
                  </a:ext>
                </a:extLst>
              </a:tr>
              <a:tr h="245611">
                <a:tc>
                  <a:txBody>
                    <a:bodyPr/>
                    <a:lstStyle/>
                    <a:p>
                      <a:r>
                        <a:rPr lang="en-GB" sz="1050" b="0" i="0" u="none" strike="noStrike" cap="none" dirty="0">
                          <a:solidFill>
                            <a:srgbClr val="000000"/>
                          </a:solidFill>
                          <a:effectLst/>
                          <a:latin typeface="Arial"/>
                          <a:ea typeface="Arial"/>
                          <a:cs typeface="Arial"/>
                          <a:sym typeface="Arial"/>
                        </a:rPr>
                        <a:t>50029150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Granules for oral/rectal suspension</a:t>
                      </a:r>
                      <a:endParaRPr lang="en-GB" sz="105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t>Any products? – </a:t>
                      </a:r>
                      <a:r>
                        <a:rPr lang="en-GB" sz="1050" dirty="0" err="1"/>
                        <a:t>Resaliki</a:t>
                      </a:r>
                      <a:r>
                        <a:rPr lang="en-GB" sz="1050" dirty="0"/>
                        <a:t> (Fr)</a:t>
                      </a:r>
                    </a:p>
                  </a:txBody>
                  <a:tcPr/>
                </a:tc>
                <a:tc>
                  <a:txBody>
                    <a:bodyPr/>
                    <a:lstStyle/>
                    <a:p>
                      <a:r>
                        <a:rPr lang="en-GB" sz="1050" dirty="0"/>
                        <a:t>Yes</a:t>
                      </a:r>
                    </a:p>
                  </a:txBody>
                  <a:tcPr/>
                </a:tc>
                <a:extLst>
                  <a:ext uri="{0D108BD9-81ED-4DB2-BD59-A6C34878D82A}">
                    <a16:rowId xmlns:a16="http://schemas.microsoft.com/office/drawing/2014/main" val="3060158667"/>
                  </a:ext>
                </a:extLst>
              </a:tr>
              <a:tr h="270594">
                <a:tc>
                  <a:txBody>
                    <a:bodyPr/>
                    <a:lstStyle/>
                    <a:p>
                      <a:r>
                        <a:rPr lang="en-GB" sz="1050" b="0" i="0" u="none" strike="noStrike" cap="none" dirty="0">
                          <a:solidFill>
                            <a:srgbClr val="000000"/>
                          </a:solidFill>
                          <a:effectLst/>
                          <a:latin typeface="Arial"/>
                          <a:ea typeface="Arial"/>
                          <a:cs typeface="Arial"/>
                          <a:sym typeface="Arial"/>
                        </a:rPr>
                        <a:t>50037900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Oral/rectal solution</a:t>
                      </a:r>
                      <a:endParaRPr lang="en-GB" sz="1050" dirty="0"/>
                    </a:p>
                  </a:txBody>
                  <a:tcPr/>
                </a:tc>
                <a:tc>
                  <a:txBody>
                    <a:bodyPr/>
                    <a:lstStyle/>
                    <a:p>
                      <a:r>
                        <a:rPr lang="en-GB" sz="1050" dirty="0" err="1"/>
                        <a:t>Gastromiro</a:t>
                      </a:r>
                      <a:endParaRPr lang="en-GB" sz="1050" dirty="0"/>
                    </a:p>
                    <a:p>
                      <a:r>
                        <a:rPr lang="en-GB" sz="1050" dirty="0">
                          <a:hlinkClick r:id="rId3"/>
                        </a:rPr>
                        <a:t>https://www.medicines.org.uk/emc/product/1002/smpc</a:t>
                      </a:r>
                      <a:r>
                        <a:rPr lang="en-GB" sz="1050" dirty="0"/>
                        <a:t> </a:t>
                      </a:r>
                    </a:p>
                  </a:txBody>
                  <a:tcPr/>
                </a:tc>
                <a:tc>
                  <a:txBody>
                    <a:bodyPr/>
                    <a:lstStyle/>
                    <a:p>
                      <a:r>
                        <a:rPr lang="en-GB" sz="1050" dirty="0"/>
                        <a:t>Yes</a:t>
                      </a:r>
                    </a:p>
                  </a:txBody>
                  <a:tcPr/>
                </a:tc>
                <a:extLst>
                  <a:ext uri="{0D108BD9-81ED-4DB2-BD59-A6C34878D82A}">
                    <a16:rowId xmlns:a16="http://schemas.microsoft.com/office/drawing/2014/main" val="1094934473"/>
                  </a:ext>
                </a:extLst>
              </a:tr>
              <a:tr h="249827">
                <a:tc>
                  <a:txBody>
                    <a:bodyPr/>
                    <a:lstStyle/>
                    <a:p>
                      <a:r>
                        <a:rPr lang="en-GB" sz="1050" b="0" i="0" u="none" strike="noStrike" cap="none" dirty="0">
                          <a:solidFill>
                            <a:srgbClr val="000000"/>
                          </a:solidFill>
                          <a:effectLst/>
                          <a:latin typeface="Arial"/>
                          <a:ea typeface="Arial"/>
                          <a:cs typeface="Arial"/>
                          <a:sym typeface="Arial"/>
                        </a:rPr>
                        <a:t>50052000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Powder for oral/rectal suspension</a:t>
                      </a:r>
                      <a:endParaRPr lang="en-GB" sz="1050" dirty="0"/>
                    </a:p>
                  </a:txBody>
                  <a:tcPr/>
                </a:tc>
                <a:tc>
                  <a:txBody>
                    <a:bodyPr/>
                    <a:lstStyle/>
                    <a:p>
                      <a:r>
                        <a:rPr lang="en-GB" sz="1050" dirty="0"/>
                        <a:t>Calcium </a:t>
                      </a:r>
                      <a:r>
                        <a:rPr lang="en-GB" sz="1050" dirty="0" err="1"/>
                        <a:t>Resonium</a:t>
                      </a:r>
                      <a:r>
                        <a:rPr lang="en-GB" sz="1050" dirty="0"/>
                        <a:t> 99.934% w/w Powder for Oral/Rectal Suspension </a:t>
                      </a:r>
                      <a:r>
                        <a:rPr lang="en-GB" sz="1050" dirty="0">
                          <a:hlinkClick r:id="rId4"/>
                        </a:rPr>
                        <a:t>https://www.medicines.org.uk/emc/product/1439</a:t>
                      </a:r>
                      <a:endParaRPr lang="en-GB" sz="1050" dirty="0"/>
                    </a:p>
                  </a:txBody>
                  <a:tcPr/>
                </a:tc>
                <a:tc>
                  <a:txBody>
                    <a:bodyPr/>
                    <a:lstStyle/>
                    <a:p>
                      <a:r>
                        <a:rPr lang="en-GB" sz="1050" dirty="0"/>
                        <a:t>Yes</a:t>
                      </a:r>
                    </a:p>
                  </a:txBody>
                  <a:tcPr/>
                </a:tc>
                <a:extLst>
                  <a:ext uri="{0D108BD9-81ED-4DB2-BD59-A6C34878D82A}">
                    <a16:rowId xmlns:a16="http://schemas.microsoft.com/office/drawing/2014/main" val="3727965442"/>
                  </a:ext>
                </a:extLst>
              </a:tr>
              <a:tr h="256072">
                <a:tc>
                  <a:txBody>
                    <a:bodyPr/>
                    <a:lstStyle/>
                    <a:p>
                      <a:r>
                        <a:rPr lang="en-GB" sz="1050" b="0" i="0" u="none" strike="noStrike" cap="none" dirty="0">
                          <a:solidFill>
                            <a:srgbClr val="000000"/>
                          </a:solidFill>
                          <a:effectLst/>
                          <a:latin typeface="Arial"/>
                          <a:ea typeface="Arial"/>
                          <a:cs typeface="Arial"/>
                          <a:sym typeface="Arial"/>
                        </a:rPr>
                        <a:t>50033400</a:t>
                      </a:r>
                      <a:endParaRPr lang="en-GB" sz="1050" dirty="0"/>
                    </a:p>
                  </a:txBody>
                  <a:tcPr/>
                </a:tc>
                <a:tc>
                  <a:txBody>
                    <a:bodyPr/>
                    <a:lstStyle/>
                    <a:p>
                      <a:r>
                        <a:rPr lang="en-GB" sz="1050" b="0" i="0" u="none" strike="noStrike" cap="none" dirty="0">
                          <a:solidFill>
                            <a:srgbClr val="000000"/>
                          </a:solidFill>
                          <a:effectLst/>
                          <a:latin typeface="Arial"/>
                          <a:ea typeface="Arial"/>
                          <a:cs typeface="Arial"/>
                          <a:sym typeface="Arial"/>
                        </a:rPr>
                        <a:t>Intravesical solution/solution for injection</a:t>
                      </a:r>
                      <a:endParaRPr lang="en-GB" sz="1050" dirty="0"/>
                    </a:p>
                  </a:txBody>
                  <a:tcPr/>
                </a:tc>
                <a:tc>
                  <a:txBody>
                    <a:bodyPr/>
                    <a:lstStyle/>
                    <a:p>
                      <a:r>
                        <a:rPr lang="en-GB" sz="1050" dirty="0"/>
                        <a:t>This is the </a:t>
                      </a:r>
                      <a:r>
                        <a:rPr lang="en-GB" sz="1050" dirty="0" err="1"/>
                        <a:t>AdmDF</a:t>
                      </a:r>
                      <a:r>
                        <a:rPr lang="en-GB" sz="1050" dirty="0"/>
                        <a:t> for </a:t>
                      </a:r>
                      <a:r>
                        <a:rPr lang="en-GB" sz="1050" b="0" i="0" u="none" strike="noStrike" cap="none" dirty="0">
                          <a:solidFill>
                            <a:srgbClr val="000000"/>
                          </a:solidFill>
                          <a:effectLst/>
                          <a:latin typeface="Arial"/>
                          <a:ea typeface="Arial"/>
                          <a:cs typeface="Arial"/>
                          <a:sym typeface="Arial"/>
                        </a:rPr>
                        <a:t>50050500</a:t>
                      </a:r>
                      <a:endParaRPr lang="en-GB" sz="1050" dirty="0"/>
                    </a:p>
                  </a:txBody>
                  <a:tcPr/>
                </a:tc>
                <a:tc>
                  <a:txBody>
                    <a:bodyPr/>
                    <a:lstStyle/>
                    <a:p>
                      <a:r>
                        <a:rPr lang="en-GB" sz="1050" dirty="0"/>
                        <a:t>Yes</a:t>
                      </a:r>
                    </a:p>
                  </a:txBody>
                  <a:tcPr/>
                </a:tc>
                <a:extLst>
                  <a:ext uri="{0D108BD9-81ED-4DB2-BD59-A6C34878D82A}">
                    <a16:rowId xmlns:a16="http://schemas.microsoft.com/office/drawing/2014/main" val="2729214485"/>
                  </a:ext>
                </a:extLst>
              </a:tr>
              <a:tr h="281056">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ea typeface="Arial"/>
                          <a:cs typeface="Arial"/>
                          <a:sym typeface="Arial"/>
                        </a:rPr>
                        <a:t>50050500</a:t>
                      </a:r>
                      <a:endParaRPr lang="en-GB" sz="1050" b="0" i="0" u="none" strike="noStrike" cap="none" dirty="0">
                        <a:solidFill>
                          <a:srgbClr val="000000"/>
                        </a:solidFill>
                        <a:effectLst/>
                        <a:latin typeface="Arial"/>
                        <a:cs typeface="Arial"/>
                        <a:sym typeface="Arial"/>
                      </a:endParaRPr>
                    </a:p>
                  </a:txBody>
                  <a:tcPr/>
                </a:tc>
                <a:tc>
                  <a:txBody>
                    <a:bodyPr/>
                    <a:lstStyle/>
                    <a:p>
                      <a:pPr marR="0" algn="l" rtl="0" fontAlgn="ctr">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ea typeface="Arial"/>
                          <a:cs typeface="Arial"/>
                          <a:sym typeface="Arial"/>
                        </a:rPr>
                        <a:t>Powder for intravesical solution/solution for injection</a:t>
                      </a:r>
                      <a:endParaRPr lang="en-GB" sz="1050" b="0" i="0" u="none" strike="noStrike" cap="none" dirty="0">
                        <a:solidFill>
                          <a:srgbClr val="000000"/>
                        </a:solidFill>
                        <a:effectLst/>
                        <a:latin typeface="Arial"/>
                        <a:cs typeface="Arial"/>
                        <a:sym typeface="Arial"/>
                      </a:endParaRPr>
                    </a:p>
                  </a:txBody>
                  <a:tcPr/>
                </a:tc>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Mitomycin 10 mg powder for solution for injection/infusion or intravesical use</a:t>
                      </a:r>
                    </a:p>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https://www.medicines.org.uk/emc/product/1957/smpc</a:t>
                      </a:r>
                    </a:p>
                  </a:txBody>
                  <a:tcPr/>
                </a:tc>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Yes</a:t>
                      </a:r>
                    </a:p>
                  </a:txBody>
                  <a:tcPr/>
                </a:tc>
                <a:extLst>
                  <a:ext uri="{0D108BD9-81ED-4DB2-BD59-A6C34878D82A}">
                    <a16:rowId xmlns:a16="http://schemas.microsoft.com/office/drawing/2014/main" val="2399047578"/>
                  </a:ext>
                </a:extLst>
              </a:tr>
              <a:tr h="249827">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50038500</a:t>
                      </a:r>
                    </a:p>
                  </a:txBody>
                  <a:tcPr/>
                </a:tc>
                <a:tc>
                  <a:txBody>
                    <a:bodyPr/>
                    <a:lstStyle/>
                    <a:p>
                      <a:pPr marR="0" algn="l" rtl="0" fontAlgn="ctr">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Oral solution/concentrate for nebuliser solution</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t>Any products? PECTODIL Spanish product also LATAM </a:t>
                      </a:r>
                      <a:r>
                        <a:rPr lang="en-GB" sz="1050" dirty="0" err="1"/>
                        <a:t>Bisolvon</a:t>
                      </a:r>
                      <a:endParaRPr lang="en-GB" sz="1050" dirty="0"/>
                    </a:p>
                  </a:txBody>
                  <a:tcPr/>
                </a:tc>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Yes</a:t>
                      </a:r>
                    </a:p>
                  </a:txBody>
                  <a:tcPr/>
                </a:tc>
                <a:extLst>
                  <a:ext uri="{0D108BD9-81ED-4DB2-BD59-A6C34878D82A}">
                    <a16:rowId xmlns:a16="http://schemas.microsoft.com/office/drawing/2014/main" val="3677220686"/>
                  </a:ext>
                </a:extLst>
              </a:tr>
            </a:tbl>
          </a:graphicData>
        </a:graphic>
      </p:graphicFrame>
    </p:spTree>
    <p:extLst>
      <p:ext uri="{BB962C8B-B14F-4D97-AF65-F5344CB8AC3E}">
        <p14:creationId xmlns:p14="http://schemas.microsoft.com/office/powerpoint/2010/main" val="3015495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62776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Multiple site dose forms: follow up</a:t>
            </a:r>
            <a:endParaRPr sz="2600" dirty="0">
              <a:solidFill>
                <a:schemeClr val="dk2"/>
              </a:solidFill>
            </a:endParaRPr>
          </a:p>
        </p:txBody>
      </p:sp>
      <p:graphicFrame>
        <p:nvGraphicFramePr>
          <p:cNvPr id="2" name="Table 2">
            <a:extLst>
              <a:ext uri="{FF2B5EF4-FFF2-40B4-BE49-F238E27FC236}">
                <a16:creationId xmlns:a16="http://schemas.microsoft.com/office/drawing/2014/main" id="{C1387C91-83FF-4BF6-8AC3-4129870FD1FB}"/>
              </a:ext>
            </a:extLst>
          </p:cNvPr>
          <p:cNvGraphicFramePr>
            <a:graphicFrameLocks noGrp="1"/>
          </p:cNvGraphicFramePr>
          <p:nvPr>
            <p:extLst>
              <p:ext uri="{D42A27DB-BD31-4B8C-83A1-F6EECF244321}">
                <p14:modId xmlns:p14="http://schemas.microsoft.com/office/powerpoint/2010/main" val="3572682588"/>
              </p:ext>
            </p:extLst>
          </p:nvPr>
        </p:nvGraphicFramePr>
        <p:xfrm>
          <a:off x="364482" y="853269"/>
          <a:ext cx="8415036" cy="3025481"/>
        </p:xfrm>
        <a:graphic>
          <a:graphicData uri="http://schemas.openxmlformats.org/drawingml/2006/table">
            <a:tbl>
              <a:tblPr firstRow="1" bandRow="1">
                <a:tableStyleId>{D6F7878D-4083-4F37-8A3B-88BDCE471C18}</a:tableStyleId>
              </a:tblPr>
              <a:tblGrid>
                <a:gridCol w="1163781">
                  <a:extLst>
                    <a:ext uri="{9D8B030D-6E8A-4147-A177-3AD203B41FA5}">
                      <a16:colId xmlns:a16="http://schemas.microsoft.com/office/drawing/2014/main" val="1908333647"/>
                    </a:ext>
                  </a:extLst>
                </a:gridCol>
                <a:gridCol w="3331486">
                  <a:extLst>
                    <a:ext uri="{9D8B030D-6E8A-4147-A177-3AD203B41FA5}">
                      <a16:colId xmlns:a16="http://schemas.microsoft.com/office/drawing/2014/main" val="3943267707"/>
                    </a:ext>
                  </a:extLst>
                </a:gridCol>
                <a:gridCol w="1816010">
                  <a:extLst>
                    <a:ext uri="{9D8B030D-6E8A-4147-A177-3AD203B41FA5}">
                      <a16:colId xmlns:a16="http://schemas.microsoft.com/office/drawing/2014/main" val="3155856463"/>
                    </a:ext>
                  </a:extLst>
                </a:gridCol>
                <a:gridCol w="2103759">
                  <a:extLst>
                    <a:ext uri="{9D8B030D-6E8A-4147-A177-3AD203B41FA5}">
                      <a16:colId xmlns:a16="http://schemas.microsoft.com/office/drawing/2014/main" val="2036020039"/>
                    </a:ext>
                  </a:extLst>
                </a:gridCol>
              </a:tblGrid>
              <a:tr h="362215">
                <a:tc>
                  <a:txBody>
                    <a:bodyPr/>
                    <a:lstStyle/>
                    <a:p>
                      <a:r>
                        <a:rPr lang="en-GB" sz="1100" b="1" dirty="0"/>
                        <a:t>EDQM Code</a:t>
                      </a:r>
                    </a:p>
                  </a:txBody>
                  <a:tcPr>
                    <a:solidFill>
                      <a:schemeClr val="accent2">
                        <a:lumMod val="20000"/>
                        <a:lumOff val="80000"/>
                      </a:schemeClr>
                    </a:solidFill>
                  </a:tcPr>
                </a:tc>
                <a:tc>
                  <a:txBody>
                    <a:bodyPr/>
                    <a:lstStyle/>
                    <a:p>
                      <a:r>
                        <a:rPr lang="en-GB" sz="1100" b="1" dirty="0"/>
                        <a:t>EDQM Name</a:t>
                      </a:r>
                    </a:p>
                  </a:txBody>
                  <a:tcPr>
                    <a:solidFill>
                      <a:schemeClr val="accent2">
                        <a:lumMod val="20000"/>
                        <a:lumOff val="80000"/>
                      </a:schemeClr>
                    </a:solidFill>
                  </a:tcPr>
                </a:tc>
                <a:tc>
                  <a:txBody>
                    <a:bodyPr/>
                    <a:lstStyle/>
                    <a:p>
                      <a:r>
                        <a:rPr lang="en-GB" sz="1100" b="1" dirty="0"/>
                        <a:t>Comments</a:t>
                      </a:r>
                    </a:p>
                  </a:txBody>
                  <a:tcPr>
                    <a:solidFill>
                      <a:schemeClr val="accent2">
                        <a:lumMod val="20000"/>
                        <a:lumOff val="80000"/>
                      </a:schemeClr>
                    </a:solidFill>
                  </a:tcPr>
                </a:tc>
                <a:tc>
                  <a:txBody>
                    <a:bodyPr/>
                    <a:lstStyle/>
                    <a:p>
                      <a:endParaRPr lang="en-GB" sz="1100" b="1"/>
                    </a:p>
                  </a:txBody>
                  <a:tcPr>
                    <a:solidFill>
                      <a:schemeClr val="accent2">
                        <a:lumMod val="20000"/>
                        <a:lumOff val="80000"/>
                      </a:schemeClr>
                    </a:solidFill>
                  </a:tcPr>
                </a:tc>
                <a:extLst>
                  <a:ext uri="{0D108BD9-81ED-4DB2-BD59-A6C34878D82A}">
                    <a16:rowId xmlns:a16="http://schemas.microsoft.com/office/drawing/2014/main" val="3231419409"/>
                  </a:ext>
                </a:extLst>
              </a:tr>
              <a:tr h="266692">
                <a:tc>
                  <a:txBody>
                    <a:bodyPr/>
                    <a:lstStyle/>
                    <a:p>
                      <a:r>
                        <a:rPr lang="en-GB" sz="1050" dirty="0"/>
                        <a:t>50024500</a:t>
                      </a:r>
                    </a:p>
                  </a:txBody>
                  <a:tcPr/>
                </a:tc>
                <a:tc>
                  <a:txBody>
                    <a:bodyPr/>
                    <a:lstStyle/>
                    <a:p>
                      <a:r>
                        <a:rPr lang="en-GB" sz="1050" dirty="0"/>
                        <a:t>Gargle/nasal wash</a:t>
                      </a:r>
                    </a:p>
                  </a:txBody>
                  <a:tcPr/>
                </a:tc>
                <a:tc>
                  <a:txBody>
                    <a:bodyPr/>
                    <a:lstStyle/>
                    <a:p>
                      <a:r>
                        <a:rPr lang="en-GB" sz="1050" dirty="0"/>
                        <a:t>Any products?</a:t>
                      </a:r>
                    </a:p>
                  </a:txBody>
                  <a:tcPr/>
                </a:tc>
                <a:tc>
                  <a:txBody>
                    <a:bodyPr/>
                    <a:lstStyle/>
                    <a:p>
                      <a:endParaRPr lang="en-GB" sz="1050"/>
                    </a:p>
                  </a:txBody>
                  <a:tcPr/>
                </a:tc>
                <a:extLst>
                  <a:ext uri="{0D108BD9-81ED-4DB2-BD59-A6C34878D82A}">
                    <a16:rowId xmlns:a16="http://schemas.microsoft.com/office/drawing/2014/main" val="1352566540"/>
                  </a:ext>
                </a:extLst>
              </a:tr>
              <a:tr h="274810">
                <a:tc>
                  <a:txBody>
                    <a:bodyPr/>
                    <a:lstStyle/>
                    <a:p>
                      <a:r>
                        <a:rPr lang="en-GB" sz="1050" dirty="0"/>
                        <a:t>50036500</a:t>
                      </a:r>
                    </a:p>
                  </a:txBody>
                  <a:tcPr/>
                </a:tc>
                <a:tc>
                  <a:txBody>
                    <a:bodyPr/>
                    <a:lstStyle/>
                    <a:p>
                      <a:r>
                        <a:rPr lang="en-GB" sz="1050" dirty="0"/>
                        <a:t>Nasal/oromucosal solution</a:t>
                      </a:r>
                    </a:p>
                  </a:txBody>
                  <a:tcPr/>
                </a:tc>
                <a:tc>
                  <a:txBody>
                    <a:bodyPr/>
                    <a:lstStyle/>
                    <a:p>
                      <a:r>
                        <a:rPr lang="en-GB" sz="1050" dirty="0"/>
                        <a:t>? Lidocaine Hydrochloride 5% w/v and Phenylephrine Hydrochloride 0.5% w/v Topical Solution</a:t>
                      </a:r>
                    </a:p>
                  </a:txBody>
                  <a:tcPr/>
                </a:tc>
                <a:tc>
                  <a:txBody>
                    <a:bodyPr/>
                    <a:lstStyle/>
                    <a:p>
                      <a:endParaRPr lang="en-GB" sz="1050" dirty="0"/>
                    </a:p>
                  </a:txBody>
                  <a:tcPr/>
                </a:tc>
                <a:extLst>
                  <a:ext uri="{0D108BD9-81ED-4DB2-BD59-A6C34878D82A}">
                    <a16:rowId xmlns:a16="http://schemas.microsoft.com/office/drawing/2014/main" val="3800880799"/>
                  </a:ext>
                </a:extLst>
              </a:tr>
              <a:tr h="296480">
                <a:tc>
                  <a:txBody>
                    <a:bodyPr/>
                    <a:lstStyle/>
                    <a:p>
                      <a:r>
                        <a:rPr lang="en-GB" sz="1050" dirty="0"/>
                        <a:t>50036700</a:t>
                      </a:r>
                    </a:p>
                  </a:txBody>
                  <a:tcPr/>
                </a:tc>
                <a:tc>
                  <a:txBody>
                    <a:bodyPr/>
                    <a:lstStyle/>
                    <a:p>
                      <a:r>
                        <a:rPr lang="en-GB" sz="1050" dirty="0"/>
                        <a:t>Nasal/oromucosal spray, solution</a:t>
                      </a:r>
                    </a:p>
                  </a:txBody>
                  <a:tcPr/>
                </a:tc>
                <a:tc>
                  <a:txBody>
                    <a:bodyPr/>
                    <a:lstStyle/>
                    <a:p>
                      <a:r>
                        <a:rPr lang="fr-FR" sz="1050" dirty="0" err="1"/>
                        <a:t>Cocaine</a:t>
                      </a:r>
                      <a:r>
                        <a:rPr lang="fr-FR" sz="1050" dirty="0"/>
                        <a:t> </a:t>
                      </a:r>
                      <a:r>
                        <a:rPr lang="fr-FR" sz="1050" dirty="0" err="1"/>
                        <a:t>Hydrochloride</a:t>
                      </a:r>
                      <a:r>
                        <a:rPr lang="fr-FR" sz="1050" dirty="0"/>
                        <a:t> Solution 10% w/v</a:t>
                      </a:r>
                    </a:p>
                    <a:p>
                      <a:r>
                        <a:rPr lang="en-GB" sz="1050" dirty="0">
                          <a:hlinkClick r:id="rId3"/>
                        </a:rPr>
                        <a:t>https://www.medicines.org.uk/emc/product/3692/smpc</a:t>
                      </a:r>
                      <a:r>
                        <a:rPr lang="en-GB" sz="1050" dirty="0"/>
                        <a:t> </a:t>
                      </a:r>
                    </a:p>
                  </a:txBody>
                  <a:tcPr/>
                </a:tc>
                <a:tc>
                  <a:txBody>
                    <a:bodyPr/>
                    <a:lstStyle/>
                    <a:p>
                      <a:endParaRPr lang="en-GB" sz="1050" dirty="0"/>
                    </a:p>
                  </a:txBody>
                  <a:tcPr/>
                </a:tc>
                <a:extLst>
                  <a:ext uri="{0D108BD9-81ED-4DB2-BD59-A6C34878D82A}">
                    <a16:rowId xmlns:a16="http://schemas.microsoft.com/office/drawing/2014/main" val="899978149"/>
                  </a:ext>
                </a:extLst>
              </a:tr>
              <a:tr h="245611">
                <a:tc>
                  <a:txBody>
                    <a:bodyPr/>
                    <a:lstStyle/>
                    <a:p>
                      <a:r>
                        <a:rPr lang="en-GB" sz="1050" dirty="0"/>
                        <a:t>50037400</a:t>
                      </a:r>
                    </a:p>
                  </a:txBody>
                  <a:tcPr/>
                </a:tc>
                <a:tc>
                  <a:txBody>
                    <a:bodyPr/>
                    <a:lstStyle/>
                    <a:p>
                      <a:r>
                        <a:rPr lang="en-GB" sz="1050" dirty="0"/>
                        <a:t>Nasal spray, solution/oromucosal solution</a:t>
                      </a:r>
                    </a:p>
                  </a:txBody>
                  <a:tcPr/>
                </a:tc>
                <a:tc>
                  <a:txBody>
                    <a:bodyPr/>
                    <a:lstStyle/>
                    <a:p>
                      <a:endParaRPr lang="en-GB" sz="1050" dirty="0"/>
                    </a:p>
                  </a:txBody>
                  <a:tcPr/>
                </a:tc>
                <a:tc>
                  <a:txBody>
                    <a:bodyPr/>
                    <a:lstStyle/>
                    <a:p>
                      <a:endParaRPr lang="en-GB" sz="1050" dirty="0"/>
                    </a:p>
                  </a:txBody>
                  <a:tcPr/>
                </a:tc>
                <a:extLst>
                  <a:ext uri="{0D108BD9-81ED-4DB2-BD59-A6C34878D82A}">
                    <a16:rowId xmlns:a16="http://schemas.microsoft.com/office/drawing/2014/main" val="3060158667"/>
                  </a:ext>
                </a:extLst>
              </a:tr>
              <a:tr h="270594">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13140000</a:t>
                      </a:r>
                    </a:p>
                  </a:txBody>
                  <a:tcPr/>
                </a:tc>
                <a:tc>
                  <a:txBody>
                    <a:bodyPr/>
                    <a:lstStyle/>
                    <a:p>
                      <a:pPr marR="0" algn="l" rtl="0" fontAlgn="ctr">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Cutaneous/oromucosal solution</a:t>
                      </a:r>
                    </a:p>
                  </a:txBody>
                  <a:tcPr/>
                </a:tc>
                <a:tc>
                  <a:txBody>
                    <a:bodyPr/>
                    <a:lstStyle/>
                    <a:p>
                      <a:r>
                        <a:rPr lang="en-GB" sz="1050" dirty="0"/>
                        <a:t>Non-sterile – quite recent</a:t>
                      </a:r>
                    </a:p>
                  </a:txBody>
                  <a:tcPr/>
                </a:tc>
                <a:tc>
                  <a:txBody>
                    <a:bodyPr/>
                    <a:lstStyle/>
                    <a:p>
                      <a:endParaRPr lang="en-GB" sz="1050" dirty="0"/>
                    </a:p>
                  </a:txBody>
                  <a:tcPr/>
                </a:tc>
                <a:extLst>
                  <a:ext uri="{0D108BD9-81ED-4DB2-BD59-A6C34878D82A}">
                    <a16:rowId xmlns:a16="http://schemas.microsoft.com/office/drawing/2014/main" val="1094934473"/>
                  </a:ext>
                </a:extLst>
              </a:tr>
              <a:tr h="249827">
                <a:tc>
                  <a:txBody>
                    <a:bodyPr/>
                    <a:lstStyle/>
                    <a:p>
                      <a:pPr marR="0" algn="l" rtl="0">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50015450</a:t>
                      </a:r>
                    </a:p>
                  </a:txBody>
                  <a:tcPr/>
                </a:tc>
                <a:tc>
                  <a:txBody>
                    <a:bodyPr/>
                    <a:lstStyle/>
                    <a:p>
                      <a:pPr marR="0" algn="l" rtl="0" fontAlgn="ctr">
                        <a:lnSpc>
                          <a:spcPct val="100000"/>
                        </a:lnSpc>
                        <a:spcBef>
                          <a:spcPts val="0"/>
                        </a:spcBef>
                        <a:spcAft>
                          <a:spcPts val="0"/>
                        </a:spcAft>
                        <a:buClr>
                          <a:srgbClr val="000000"/>
                        </a:buClr>
                        <a:buFont typeface="Arial"/>
                      </a:pPr>
                      <a:r>
                        <a:rPr lang="en-GB" sz="1050" b="0" i="0" u="none" strike="noStrike" cap="none" dirty="0">
                          <a:solidFill>
                            <a:srgbClr val="000000"/>
                          </a:solidFill>
                          <a:effectLst/>
                          <a:latin typeface="Arial"/>
                          <a:cs typeface="Arial"/>
                          <a:sym typeface="Arial"/>
                        </a:rPr>
                        <a:t>Cutaneous solution/concentrate for oromucosal solution</a:t>
                      </a:r>
                    </a:p>
                  </a:txBody>
                  <a:tcPr/>
                </a:tc>
                <a:tc>
                  <a:txBody>
                    <a:bodyPr/>
                    <a:lstStyle/>
                    <a:p>
                      <a:endParaRPr lang="en-GB" sz="1050" dirty="0"/>
                    </a:p>
                  </a:txBody>
                  <a:tcPr/>
                </a:tc>
                <a:tc>
                  <a:txBody>
                    <a:bodyPr/>
                    <a:lstStyle/>
                    <a:p>
                      <a:endParaRPr lang="en-GB" sz="1050" dirty="0"/>
                    </a:p>
                  </a:txBody>
                  <a:tcPr/>
                </a:tc>
                <a:extLst>
                  <a:ext uri="{0D108BD9-81ED-4DB2-BD59-A6C34878D82A}">
                    <a16:rowId xmlns:a16="http://schemas.microsoft.com/office/drawing/2014/main" val="3727965442"/>
                  </a:ext>
                </a:extLst>
              </a:tr>
            </a:tbl>
          </a:graphicData>
        </a:graphic>
      </p:graphicFrame>
      <p:sp>
        <p:nvSpPr>
          <p:cNvPr id="3" name="TextBox 2">
            <a:extLst>
              <a:ext uri="{FF2B5EF4-FFF2-40B4-BE49-F238E27FC236}">
                <a16:creationId xmlns:a16="http://schemas.microsoft.com/office/drawing/2014/main" id="{FA6E0ED2-210F-48FB-A7CA-008A9E7F6A51}"/>
              </a:ext>
            </a:extLst>
          </p:cNvPr>
          <p:cNvSpPr txBox="1"/>
          <p:nvPr/>
        </p:nvSpPr>
        <p:spPr>
          <a:xfrm>
            <a:off x="415636" y="4086026"/>
            <a:ext cx="8312728" cy="261610"/>
          </a:xfrm>
          <a:prstGeom prst="rect">
            <a:avLst/>
          </a:prstGeom>
          <a:noFill/>
        </p:spPr>
        <p:txBody>
          <a:bodyPr wrap="square" rtlCol="0">
            <a:spAutoFit/>
          </a:bodyPr>
          <a:lstStyle/>
          <a:p>
            <a:r>
              <a:rPr lang="en-GB" sz="1100" dirty="0"/>
              <a:t>A CRS has already been submitted for “Conventional release solution for intravesical or urethral irrigation”</a:t>
            </a:r>
          </a:p>
        </p:txBody>
      </p:sp>
    </p:spTree>
    <p:extLst>
      <p:ext uri="{BB962C8B-B14F-4D97-AF65-F5344CB8AC3E}">
        <p14:creationId xmlns:p14="http://schemas.microsoft.com/office/powerpoint/2010/main" val="4032666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Oromucosal (and Laryngopharyngeal) EDQM</a:t>
            </a:r>
            <a:endParaRPr sz="2600" dirty="0">
              <a:solidFill>
                <a:schemeClr val="dk2"/>
              </a:solidFill>
            </a:endParaRPr>
          </a:p>
        </p:txBody>
      </p:sp>
      <p:pic>
        <p:nvPicPr>
          <p:cNvPr id="271" name="Google Shape;271;p45"/>
          <p:cNvPicPr preferRelativeResize="0"/>
          <p:nvPr/>
        </p:nvPicPr>
        <p:blipFill>
          <a:blip r:embed="rId3">
            <a:alphaModFix/>
          </a:blip>
          <a:stretch>
            <a:fillRect/>
          </a:stretch>
        </p:blipFill>
        <p:spPr>
          <a:xfrm>
            <a:off x="963025" y="1569750"/>
            <a:ext cx="6286500" cy="504825"/>
          </a:xfrm>
          <a:prstGeom prst="rect">
            <a:avLst/>
          </a:prstGeom>
          <a:noFill/>
          <a:ln>
            <a:noFill/>
          </a:ln>
        </p:spPr>
      </p:pic>
      <p:sp>
        <p:nvSpPr>
          <p:cNvPr id="272" name="Google Shape;272;p45"/>
          <p:cNvSpPr txBox="1"/>
          <p:nvPr/>
        </p:nvSpPr>
        <p:spPr>
          <a:xfrm>
            <a:off x="936050" y="2364275"/>
            <a:ext cx="66006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No Laryngopharyngeal definition that I can find….so, as Olivier points out, the name is not fully reflected by the characteristics…</a:t>
            </a:r>
            <a:endParaRPr>
              <a:latin typeface="Calibri"/>
              <a:ea typeface="Calibri"/>
              <a:cs typeface="Calibri"/>
              <a:sym typeface="Calibri"/>
            </a:endParaRPr>
          </a:p>
          <a:p>
            <a:pPr marL="0" lvl="0" indent="0" algn="l" rtl="0">
              <a:spcBef>
                <a:spcPts val="0"/>
              </a:spcBef>
              <a:spcAft>
                <a:spcPts val="0"/>
              </a:spcAft>
              <a:buNone/>
            </a:pPr>
            <a:r>
              <a:rPr lang="en">
                <a:latin typeface="Calibri"/>
                <a:ea typeface="Calibri"/>
                <a:cs typeface="Calibri"/>
                <a:sym typeface="Calibri"/>
              </a:rPr>
              <a:t>But EDQM “implies” that the laryngopharynx is not part of the “mouth” </a:t>
            </a:r>
            <a:endParaRPr>
              <a:latin typeface="Calibri"/>
              <a:ea typeface="Calibri"/>
              <a:cs typeface="Calibri"/>
              <a:sym typeface="Calibri"/>
            </a:endParaRPr>
          </a:p>
        </p:txBody>
      </p:sp>
      <p:sp>
        <p:nvSpPr>
          <p:cNvPr id="5" name="TextBox 4">
            <a:extLst>
              <a:ext uri="{FF2B5EF4-FFF2-40B4-BE49-F238E27FC236}">
                <a16:creationId xmlns:a16="http://schemas.microsoft.com/office/drawing/2014/main" id="{1CEA45E1-CCF6-450E-B6F0-D306A7BADAFD}"/>
              </a:ext>
            </a:extLst>
          </p:cNvPr>
          <p:cNvSpPr txBox="1"/>
          <p:nvPr/>
        </p:nvSpPr>
        <p:spPr>
          <a:xfrm>
            <a:off x="530735" y="3195575"/>
            <a:ext cx="8453404" cy="1415772"/>
          </a:xfrm>
          <a:prstGeom prst="rect">
            <a:avLst/>
          </a:prstGeom>
          <a:noFill/>
        </p:spPr>
        <p:txBody>
          <a:bodyPr wrap="square" rtlCol="0">
            <a:spAutoFit/>
          </a:bodyPr>
          <a:lstStyle/>
          <a:p>
            <a:r>
              <a:rPr lang="en-GB" sz="1600" b="1" dirty="0">
                <a:solidFill>
                  <a:schemeClr val="accent1">
                    <a:lumMod val="60000"/>
                    <a:lumOff val="40000"/>
                  </a:schemeClr>
                </a:solidFill>
              </a:rPr>
              <a:t>Comments from Chris on “laryngopharyngeal:</a:t>
            </a:r>
          </a:p>
          <a:p>
            <a:pPr marL="285750" indent="-285750">
              <a:buFont typeface="Wingdings" panose="05000000000000000000" pitchFamily="2" charset="2"/>
              <a:buChar char="v"/>
            </a:pPr>
            <a:r>
              <a:rPr lang="en-GB" dirty="0"/>
              <a:t>This intended site could be added to EDQM….</a:t>
            </a:r>
          </a:p>
          <a:p>
            <a:br>
              <a:rPr lang="en-GB" dirty="0"/>
            </a:br>
            <a:r>
              <a:rPr lang="en-GB" i="1" dirty="0"/>
              <a:t>If the characteristics were to be definitional, or needed for mapping (e.g. as per the FDA suggestion) then this addition would be welcome</a:t>
            </a:r>
          </a:p>
          <a:p>
            <a:endParaRPr lang="en-GB" dirty="0"/>
          </a:p>
        </p:txBody>
      </p:sp>
    </p:spTree>
    <p:extLst>
      <p:ext uri="{BB962C8B-B14F-4D97-AF65-F5344CB8AC3E}">
        <p14:creationId xmlns:p14="http://schemas.microsoft.com/office/powerpoint/2010/main" val="2085789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a:solidFill>
                  <a:schemeClr val="dk2"/>
                </a:solidFill>
              </a:rPr>
              <a:t>Oromucosal and Laryngopharyngeal anatomy</a:t>
            </a:r>
            <a:endParaRPr sz="2600">
              <a:solidFill>
                <a:schemeClr val="dk2"/>
              </a:solidFill>
            </a:endParaRPr>
          </a:p>
        </p:txBody>
      </p:sp>
      <p:pic>
        <p:nvPicPr>
          <p:cNvPr id="279" name="Google Shape;279;p46"/>
          <p:cNvPicPr preferRelativeResize="0"/>
          <p:nvPr/>
        </p:nvPicPr>
        <p:blipFill>
          <a:blip r:embed="rId3">
            <a:alphaModFix/>
          </a:blip>
          <a:stretch>
            <a:fillRect/>
          </a:stretch>
        </p:blipFill>
        <p:spPr>
          <a:xfrm>
            <a:off x="1777134" y="1268050"/>
            <a:ext cx="4684100" cy="3151700"/>
          </a:xfrm>
          <a:prstGeom prst="rect">
            <a:avLst/>
          </a:prstGeom>
          <a:noFill/>
          <a:ln>
            <a:noFill/>
          </a:ln>
        </p:spPr>
      </p:pic>
    </p:spTree>
    <p:extLst>
      <p:ext uri="{BB962C8B-B14F-4D97-AF65-F5344CB8AC3E}">
        <p14:creationId xmlns:p14="http://schemas.microsoft.com/office/powerpoint/2010/main" val="1353185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155464" y="85659"/>
            <a:ext cx="7886700" cy="717418"/>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Oromucosal and Laryngopharyngeal : SNOMED CT</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89" name="Google Shape;289;p47"/>
          <p:cNvSpPr txBox="1"/>
          <p:nvPr/>
        </p:nvSpPr>
        <p:spPr>
          <a:xfrm>
            <a:off x="507727" y="1194514"/>
            <a:ext cx="2510432" cy="83096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latin typeface="Calibri"/>
                <a:ea typeface="Calibri"/>
                <a:cs typeface="Calibri"/>
                <a:sym typeface="Calibri"/>
              </a:rPr>
              <a:t>SNOMED CT also does not have a “laryngopharyngeal” intended administration site</a:t>
            </a:r>
            <a:endParaRPr dirty="0">
              <a:latin typeface="Calibri"/>
              <a:ea typeface="Calibri"/>
              <a:cs typeface="Calibri"/>
              <a:sym typeface="Calibri"/>
            </a:endParaRPr>
          </a:p>
        </p:txBody>
      </p:sp>
      <p:pic>
        <p:nvPicPr>
          <p:cNvPr id="3" name="Picture 2">
            <a:extLst>
              <a:ext uri="{FF2B5EF4-FFF2-40B4-BE49-F238E27FC236}">
                <a16:creationId xmlns:a16="http://schemas.microsoft.com/office/drawing/2014/main" id="{EC7E56FE-BCED-4452-AA8F-A2B6B0F77B99}"/>
              </a:ext>
            </a:extLst>
          </p:cNvPr>
          <p:cNvPicPr>
            <a:picLocks noChangeAspect="1"/>
          </p:cNvPicPr>
          <p:nvPr/>
        </p:nvPicPr>
        <p:blipFill>
          <a:blip r:embed="rId3"/>
          <a:stretch>
            <a:fillRect/>
          </a:stretch>
        </p:blipFill>
        <p:spPr>
          <a:xfrm>
            <a:off x="4381150" y="1268044"/>
            <a:ext cx="2619741" cy="914528"/>
          </a:xfrm>
          <a:prstGeom prst="rect">
            <a:avLst/>
          </a:prstGeom>
        </p:spPr>
      </p:pic>
      <p:pic>
        <p:nvPicPr>
          <p:cNvPr id="5" name="Picture 4">
            <a:extLst>
              <a:ext uri="{FF2B5EF4-FFF2-40B4-BE49-F238E27FC236}">
                <a16:creationId xmlns:a16="http://schemas.microsoft.com/office/drawing/2014/main" id="{9C14A1BB-80B2-4F61-A01F-C26E27F0915D}"/>
              </a:ext>
            </a:extLst>
          </p:cNvPr>
          <p:cNvPicPr>
            <a:picLocks noChangeAspect="1"/>
          </p:cNvPicPr>
          <p:nvPr/>
        </p:nvPicPr>
        <p:blipFill>
          <a:blip r:embed="rId4"/>
          <a:stretch>
            <a:fillRect/>
          </a:stretch>
        </p:blipFill>
        <p:spPr>
          <a:xfrm>
            <a:off x="692365" y="3024876"/>
            <a:ext cx="2588010" cy="831300"/>
          </a:xfrm>
          <a:prstGeom prst="rect">
            <a:avLst/>
          </a:prstGeom>
        </p:spPr>
      </p:pic>
      <p:pic>
        <p:nvPicPr>
          <p:cNvPr id="7" name="Picture 6">
            <a:extLst>
              <a:ext uri="{FF2B5EF4-FFF2-40B4-BE49-F238E27FC236}">
                <a16:creationId xmlns:a16="http://schemas.microsoft.com/office/drawing/2014/main" id="{E422862B-D12F-4981-BED1-C6D3B1B36211}"/>
              </a:ext>
            </a:extLst>
          </p:cNvPr>
          <p:cNvPicPr>
            <a:picLocks noChangeAspect="1"/>
          </p:cNvPicPr>
          <p:nvPr/>
        </p:nvPicPr>
        <p:blipFill>
          <a:blip r:embed="rId5"/>
          <a:stretch>
            <a:fillRect/>
          </a:stretch>
        </p:blipFill>
        <p:spPr>
          <a:xfrm>
            <a:off x="5691020" y="2960268"/>
            <a:ext cx="2387586" cy="732424"/>
          </a:xfrm>
          <a:prstGeom prst="rect">
            <a:avLst/>
          </a:prstGeom>
        </p:spPr>
      </p:pic>
      <p:pic>
        <p:nvPicPr>
          <p:cNvPr id="9" name="Picture 8">
            <a:extLst>
              <a:ext uri="{FF2B5EF4-FFF2-40B4-BE49-F238E27FC236}">
                <a16:creationId xmlns:a16="http://schemas.microsoft.com/office/drawing/2014/main" id="{36E423EE-1C59-424F-920A-D84A86A44314}"/>
              </a:ext>
            </a:extLst>
          </p:cNvPr>
          <p:cNvPicPr>
            <a:picLocks noChangeAspect="1"/>
          </p:cNvPicPr>
          <p:nvPr/>
        </p:nvPicPr>
        <p:blipFill>
          <a:blip r:embed="rId6"/>
          <a:stretch>
            <a:fillRect/>
          </a:stretch>
        </p:blipFill>
        <p:spPr>
          <a:xfrm>
            <a:off x="4702457" y="3849690"/>
            <a:ext cx="4001058" cy="609685"/>
          </a:xfrm>
          <a:prstGeom prst="rect">
            <a:avLst/>
          </a:prstGeom>
        </p:spPr>
      </p:pic>
      <p:pic>
        <p:nvPicPr>
          <p:cNvPr id="13" name="Picture 12">
            <a:extLst>
              <a:ext uri="{FF2B5EF4-FFF2-40B4-BE49-F238E27FC236}">
                <a16:creationId xmlns:a16="http://schemas.microsoft.com/office/drawing/2014/main" id="{B186AE32-4EDB-480C-85CB-2502E137A40A}"/>
              </a:ext>
            </a:extLst>
          </p:cNvPr>
          <p:cNvPicPr>
            <a:picLocks noChangeAspect="1"/>
          </p:cNvPicPr>
          <p:nvPr/>
        </p:nvPicPr>
        <p:blipFill>
          <a:blip r:embed="rId7"/>
          <a:stretch>
            <a:fillRect/>
          </a:stretch>
        </p:blipFill>
        <p:spPr>
          <a:xfrm>
            <a:off x="1876010" y="2375832"/>
            <a:ext cx="2284298" cy="971549"/>
          </a:xfrm>
          <a:prstGeom prst="rect">
            <a:avLst/>
          </a:prstGeom>
        </p:spPr>
      </p:pic>
      <p:sp>
        <p:nvSpPr>
          <p:cNvPr id="10" name="Google Shape;205;p37">
            <a:extLst>
              <a:ext uri="{FF2B5EF4-FFF2-40B4-BE49-F238E27FC236}">
                <a16:creationId xmlns:a16="http://schemas.microsoft.com/office/drawing/2014/main" id="{C5D1EEA3-1DDE-4EAA-BB72-B957299B98CC}"/>
              </a:ext>
            </a:extLst>
          </p:cNvPr>
          <p:cNvSpPr txBox="1">
            <a:spLocks/>
          </p:cNvSpPr>
          <p:nvPr/>
        </p:nvSpPr>
        <p:spPr>
          <a:xfrm>
            <a:off x="528908" y="872009"/>
            <a:ext cx="7886700" cy="423146"/>
          </a:xfrm>
          <a:prstGeom prst="rect">
            <a:avLst/>
          </a:prstGeom>
          <a:noFill/>
          <a:ln>
            <a:noFill/>
          </a:ln>
        </p:spPr>
        <p:txBody>
          <a:bodyPr spcFirstLastPara="1" wrap="square" lIns="68575" tIns="34275" rIns="68575" bIns="34275" anchor="ctr" anchorCtr="0">
            <a:normAutofit fontScale="975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000" dirty="0">
                <a:solidFill>
                  <a:schemeClr val="dk2"/>
                </a:solidFill>
              </a:rPr>
              <a:t>50039500: Oromucosal/laryngopharyngeal solution</a:t>
            </a:r>
          </a:p>
        </p:txBody>
      </p:sp>
    </p:spTree>
    <p:extLst>
      <p:ext uri="{BB962C8B-B14F-4D97-AF65-F5344CB8AC3E}">
        <p14:creationId xmlns:p14="http://schemas.microsoft.com/office/powerpoint/2010/main" val="740871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The EDQM “exceptions”</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 name="TextBox 1">
            <a:extLst>
              <a:ext uri="{FF2B5EF4-FFF2-40B4-BE49-F238E27FC236}">
                <a16:creationId xmlns:a16="http://schemas.microsoft.com/office/drawing/2014/main" id="{B00F5D01-166C-42D8-84BC-B136E0B8D5C1}"/>
              </a:ext>
            </a:extLst>
          </p:cNvPr>
          <p:cNvSpPr txBox="1"/>
          <p:nvPr/>
        </p:nvSpPr>
        <p:spPr>
          <a:xfrm>
            <a:off x="619991" y="1226799"/>
            <a:ext cx="6624205" cy="2462213"/>
          </a:xfrm>
          <a:prstGeom prst="rect">
            <a:avLst/>
          </a:prstGeom>
          <a:noFill/>
        </p:spPr>
        <p:txBody>
          <a:bodyPr wrap="square" rtlCol="0">
            <a:spAutoFit/>
          </a:bodyPr>
          <a:lstStyle/>
          <a:p>
            <a:r>
              <a:rPr lang="en-GB" b="1" dirty="0"/>
              <a:t>For example: </a:t>
            </a:r>
          </a:p>
          <a:p>
            <a:r>
              <a:rPr lang="en-GB" dirty="0"/>
              <a:t>EDQM: 10308300 - Oromucosal spray, suspension</a:t>
            </a:r>
          </a:p>
          <a:p>
            <a:r>
              <a:rPr lang="en-GB" dirty="0"/>
              <a:t>SNOMED CT: 761906003 – conventional release suspension for oromucosal spray</a:t>
            </a:r>
          </a:p>
          <a:p>
            <a:r>
              <a:rPr lang="en-GB" dirty="0"/>
              <a:t>Attributes match</a:t>
            </a:r>
          </a:p>
          <a:p>
            <a:endParaRPr lang="en-GB" dirty="0">
              <a:latin typeface="docs-Calibri"/>
            </a:endParaRPr>
          </a:p>
          <a:p>
            <a:r>
              <a:rPr lang="en-GB" b="0" i="0" dirty="0">
                <a:solidFill>
                  <a:srgbClr val="000000"/>
                </a:solidFill>
                <a:effectLst/>
                <a:latin typeface="docs-Calibri"/>
              </a:rPr>
              <a:t>BUT</a:t>
            </a:r>
            <a:endParaRPr lang="en-GB" dirty="0">
              <a:latin typeface="docs-Calibri"/>
            </a:endParaRPr>
          </a:p>
          <a:p>
            <a:r>
              <a:rPr lang="en-GB" b="0" i="0" dirty="0">
                <a:solidFill>
                  <a:srgbClr val="000000"/>
                </a:solidFill>
                <a:effectLst/>
                <a:latin typeface="docs-Calibri"/>
              </a:rPr>
              <a:t>EDQM: "Sublingual sprays are excluded."</a:t>
            </a:r>
            <a:br>
              <a:rPr lang="en-GB" b="0" i="0" dirty="0">
                <a:solidFill>
                  <a:srgbClr val="000000"/>
                </a:solidFill>
                <a:effectLst/>
                <a:latin typeface="docs-Calibri"/>
              </a:rPr>
            </a:br>
            <a:r>
              <a:rPr lang="en-GB" dirty="0">
                <a:latin typeface="docs-Calibri"/>
              </a:rPr>
              <a:t>whereas</a:t>
            </a:r>
          </a:p>
          <a:p>
            <a:r>
              <a:rPr lang="en-GB" b="0" i="0" dirty="0">
                <a:solidFill>
                  <a:srgbClr val="000000"/>
                </a:solidFill>
                <a:effectLst/>
                <a:latin typeface="docs-Calibri"/>
              </a:rPr>
              <a:t>SNOMED CT: sublingual int</a:t>
            </a:r>
            <a:r>
              <a:rPr lang="en-GB" dirty="0">
                <a:latin typeface="docs-Calibri"/>
              </a:rPr>
              <a:t>ended site is a child of </a:t>
            </a:r>
            <a:r>
              <a:rPr lang="en-GB" b="0" i="0" dirty="0">
                <a:solidFill>
                  <a:srgbClr val="000000"/>
                </a:solidFill>
                <a:effectLst/>
                <a:latin typeface="docs-Calibri"/>
              </a:rPr>
              <a:t>oromucosal intended site.</a:t>
            </a:r>
          </a:p>
          <a:p>
            <a:r>
              <a:rPr lang="en-GB" dirty="0">
                <a:latin typeface="docs-Calibri"/>
              </a:rPr>
              <a:t>Hence what looks like an exact match is not; S-CT is “broader than” EDQM</a:t>
            </a:r>
            <a:endParaRPr lang="en-GB" dirty="0"/>
          </a:p>
        </p:txBody>
      </p:sp>
      <p:pic>
        <p:nvPicPr>
          <p:cNvPr id="9" name="Picture 8">
            <a:extLst>
              <a:ext uri="{FF2B5EF4-FFF2-40B4-BE49-F238E27FC236}">
                <a16:creationId xmlns:a16="http://schemas.microsoft.com/office/drawing/2014/main" id="{6323A9BB-B944-4A2E-A68F-E20073A324ED}"/>
              </a:ext>
            </a:extLst>
          </p:cNvPr>
          <p:cNvPicPr>
            <a:picLocks noChangeAspect="1"/>
          </p:cNvPicPr>
          <p:nvPr/>
        </p:nvPicPr>
        <p:blipFill>
          <a:blip r:embed="rId3"/>
          <a:stretch>
            <a:fillRect/>
          </a:stretch>
        </p:blipFill>
        <p:spPr>
          <a:xfrm>
            <a:off x="5832069" y="312271"/>
            <a:ext cx="2619741" cy="914528"/>
          </a:xfrm>
          <a:prstGeom prst="rect">
            <a:avLst/>
          </a:prstGeom>
        </p:spPr>
      </p:pic>
      <p:sp>
        <p:nvSpPr>
          <p:cNvPr id="3" name="TextBox 2">
            <a:extLst>
              <a:ext uri="{FF2B5EF4-FFF2-40B4-BE49-F238E27FC236}">
                <a16:creationId xmlns:a16="http://schemas.microsoft.com/office/drawing/2014/main" id="{4F22D125-9D9A-4D98-94E0-DBF24460F7A3}"/>
              </a:ext>
            </a:extLst>
          </p:cNvPr>
          <p:cNvSpPr txBox="1"/>
          <p:nvPr/>
        </p:nvSpPr>
        <p:spPr>
          <a:xfrm>
            <a:off x="692726" y="3886200"/>
            <a:ext cx="7529946" cy="738664"/>
          </a:xfrm>
          <a:prstGeom prst="rect">
            <a:avLst/>
          </a:prstGeom>
          <a:noFill/>
        </p:spPr>
        <p:txBody>
          <a:bodyPr wrap="square" rtlCol="0">
            <a:spAutoFit/>
          </a:bodyPr>
          <a:lstStyle/>
          <a:p>
            <a:r>
              <a:rPr lang="en-GB" dirty="0"/>
              <a:t>Might it be that EDQM means “use “oromucosal spray, suspension” as a PDF when no more specific intended site is appropriate, so actually “oromucosal” does become an inclusive parent term rather than an exclusive one?</a:t>
            </a:r>
          </a:p>
        </p:txBody>
      </p:sp>
    </p:spTree>
    <p:extLst>
      <p:ext uri="{BB962C8B-B14F-4D97-AF65-F5344CB8AC3E}">
        <p14:creationId xmlns:p14="http://schemas.microsoft.com/office/powerpoint/2010/main" val="4153171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FCF94-2C76-4E22-B908-601F00739813}"/>
              </a:ext>
            </a:extLst>
          </p:cNvPr>
          <p:cNvSpPr>
            <a:spLocks noGrp="1"/>
          </p:cNvSpPr>
          <p:nvPr>
            <p:ph type="title"/>
          </p:nvPr>
        </p:nvSpPr>
        <p:spPr/>
        <p:txBody>
          <a:bodyPr>
            <a:normAutofit fontScale="90000"/>
          </a:bodyPr>
          <a:lstStyle/>
          <a:p>
            <a:r>
              <a:rPr lang="en-GB" sz="3600" dirty="0">
                <a:solidFill>
                  <a:schemeClr val="accent1">
                    <a:lumMod val="60000"/>
                    <a:lumOff val="40000"/>
                  </a:schemeClr>
                </a:solidFill>
              </a:rPr>
              <a:t>Comment from Chris on “Oromucosal” as an intended site</a:t>
            </a:r>
            <a:endParaRPr lang="en-GB" dirty="0"/>
          </a:p>
        </p:txBody>
      </p:sp>
      <p:sp>
        <p:nvSpPr>
          <p:cNvPr id="3" name="Text Placeholder 2">
            <a:extLst>
              <a:ext uri="{FF2B5EF4-FFF2-40B4-BE49-F238E27FC236}">
                <a16:creationId xmlns:a16="http://schemas.microsoft.com/office/drawing/2014/main" id="{7287CA3D-5472-48B5-8939-094DE3EDE179}"/>
              </a:ext>
            </a:extLst>
          </p:cNvPr>
          <p:cNvSpPr>
            <a:spLocks noGrp="1"/>
          </p:cNvSpPr>
          <p:nvPr>
            <p:ph type="body" idx="1"/>
          </p:nvPr>
        </p:nvSpPr>
        <p:spPr>
          <a:xfrm>
            <a:off x="628650" y="1369219"/>
            <a:ext cx="7886700" cy="3337064"/>
          </a:xfrm>
        </p:spPr>
        <p:txBody>
          <a:bodyPr>
            <a:normAutofit fontScale="92500" lnSpcReduction="20000"/>
          </a:bodyPr>
          <a:lstStyle/>
          <a:p>
            <a:pPr>
              <a:buFont typeface="Wingdings" panose="05000000000000000000" pitchFamily="2" charset="2"/>
              <a:buChar char="v"/>
            </a:pPr>
            <a:r>
              <a:rPr lang="en-GB" dirty="0"/>
              <a:t>The “oromucosal” concept originated as a header term when the dose forms were published as a list</a:t>
            </a:r>
          </a:p>
          <a:p>
            <a:pPr>
              <a:buFont typeface="Wingdings" panose="05000000000000000000" pitchFamily="2" charset="2"/>
              <a:buChar char="v"/>
            </a:pPr>
            <a:r>
              <a:rPr lang="en-GB" dirty="0"/>
              <a:t>The statements like “Sublingual sprays are excluded“ are guidance for manufacturers to avoid ambiguity when they are selecting dose forms for products, not statements about the intended site concept itself</a:t>
            </a:r>
          </a:p>
          <a:p>
            <a:pPr lvl="1">
              <a:buFont typeface="Wingdings" panose="05000000000000000000" pitchFamily="2" charset="2"/>
              <a:buChar char="v"/>
            </a:pPr>
            <a:r>
              <a:rPr lang="en-GB" dirty="0"/>
              <a:t>The intent is that “if the product is a sublingual spray, give it a sublingual spray dose form, DON’T give it a “oromucosal spray” dose form (just because the sublingual site “is part of” the oromucosal“)</a:t>
            </a:r>
          </a:p>
          <a:p>
            <a:pPr marL="139700" indent="0">
              <a:buNone/>
            </a:pPr>
            <a:r>
              <a:rPr lang="en-GB" i="1" dirty="0"/>
              <a:t>This makes the EDQM “oromucosal” similar to the SNOMED CT “oromucosal” – both act as grouper concepts</a:t>
            </a:r>
          </a:p>
          <a:p>
            <a:pPr marL="139700" indent="0">
              <a:buNone/>
            </a:pPr>
            <a:r>
              <a:rPr lang="en-GB" i="1" dirty="0"/>
              <a:t>We can therefore make 1..1 matches between the oromucosal, sublingual and buccal concepts in EDQM and SNOMED CT without being concerned by these exclusion statements “altering” concept meaning</a:t>
            </a:r>
          </a:p>
        </p:txBody>
      </p:sp>
    </p:spTree>
    <p:extLst>
      <p:ext uri="{BB962C8B-B14F-4D97-AF65-F5344CB8AC3E}">
        <p14:creationId xmlns:p14="http://schemas.microsoft.com/office/powerpoint/2010/main" val="2849193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SNOMED CT Body Structure</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90" name="Google Shape;290;p47"/>
          <p:cNvSpPr txBox="1"/>
          <p:nvPr/>
        </p:nvSpPr>
        <p:spPr>
          <a:xfrm>
            <a:off x="402653" y="1445135"/>
            <a:ext cx="7965844"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latin typeface="Calibri"/>
                <a:ea typeface="Calibri"/>
                <a:cs typeface="Calibri"/>
                <a:sym typeface="Calibri"/>
              </a:rPr>
              <a:t>Describes normal and abnormal body structures</a:t>
            </a:r>
          </a:p>
          <a:p>
            <a:pPr marL="0" lvl="0" indent="0" algn="l" rtl="0">
              <a:spcBef>
                <a:spcPts val="0"/>
              </a:spcBef>
              <a:spcAft>
                <a:spcPts val="0"/>
              </a:spcAft>
              <a:buNone/>
            </a:pPr>
            <a:r>
              <a:rPr lang="en-GB" dirty="0">
                <a:latin typeface="Calibri"/>
                <a:ea typeface="Calibri"/>
                <a:cs typeface="Calibri"/>
                <a:sym typeface="Calibri"/>
              </a:rPr>
              <a:t>Will only consider “normal” anatomy for intended site….</a:t>
            </a:r>
            <a:endParaRPr dirty="0">
              <a:latin typeface="Calibri"/>
              <a:ea typeface="Calibri"/>
              <a:cs typeface="Calibri"/>
              <a:sym typeface="Calibri"/>
            </a:endParaRPr>
          </a:p>
        </p:txBody>
      </p:sp>
      <p:pic>
        <p:nvPicPr>
          <p:cNvPr id="9" name="Picture 8" descr="Diagram&#10;&#10;Description automatically generated">
            <a:extLst>
              <a:ext uri="{FF2B5EF4-FFF2-40B4-BE49-F238E27FC236}">
                <a16:creationId xmlns:a16="http://schemas.microsoft.com/office/drawing/2014/main" id="{83293B88-9006-4B55-8C5C-8B169BFA7418}"/>
              </a:ext>
            </a:extLst>
          </p:cNvPr>
          <p:cNvPicPr>
            <a:picLocks noChangeAspect="1"/>
          </p:cNvPicPr>
          <p:nvPr/>
        </p:nvPicPr>
        <p:blipFill>
          <a:blip r:embed="rId3"/>
          <a:stretch>
            <a:fillRect/>
          </a:stretch>
        </p:blipFill>
        <p:spPr>
          <a:xfrm>
            <a:off x="628650" y="2203018"/>
            <a:ext cx="3482975" cy="2612390"/>
          </a:xfrm>
          <a:prstGeom prst="rect">
            <a:avLst/>
          </a:prstGeom>
        </p:spPr>
      </p:pic>
      <p:pic>
        <p:nvPicPr>
          <p:cNvPr id="10" name="Picture 9" descr="A picture containing diagram&#10;&#10;Description automatically generated">
            <a:extLst>
              <a:ext uri="{FF2B5EF4-FFF2-40B4-BE49-F238E27FC236}">
                <a16:creationId xmlns:a16="http://schemas.microsoft.com/office/drawing/2014/main" id="{5AF8F4A4-063D-4FD2-A277-75536EFCA2DB}"/>
              </a:ext>
            </a:extLst>
          </p:cNvPr>
          <p:cNvPicPr>
            <a:picLocks noChangeAspect="1"/>
          </p:cNvPicPr>
          <p:nvPr/>
        </p:nvPicPr>
        <p:blipFill>
          <a:blip r:embed="rId4"/>
          <a:stretch>
            <a:fillRect/>
          </a:stretch>
        </p:blipFill>
        <p:spPr>
          <a:xfrm>
            <a:off x="7189829" y="3509213"/>
            <a:ext cx="1325521" cy="994201"/>
          </a:xfrm>
          <a:prstGeom prst="rect">
            <a:avLst/>
          </a:prstGeom>
        </p:spPr>
      </p:pic>
      <p:pic>
        <p:nvPicPr>
          <p:cNvPr id="11" name="Picture 10" descr="Diagram&#10;&#10;Description automatically generated">
            <a:extLst>
              <a:ext uri="{FF2B5EF4-FFF2-40B4-BE49-F238E27FC236}">
                <a16:creationId xmlns:a16="http://schemas.microsoft.com/office/drawing/2014/main" id="{0B14E106-21E0-49D2-B060-5E62891D82AF}"/>
              </a:ext>
            </a:extLst>
          </p:cNvPr>
          <p:cNvPicPr>
            <a:picLocks noChangeAspect="1"/>
          </p:cNvPicPr>
          <p:nvPr/>
        </p:nvPicPr>
        <p:blipFill>
          <a:blip r:embed="rId5"/>
          <a:stretch>
            <a:fillRect/>
          </a:stretch>
        </p:blipFill>
        <p:spPr>
          <a:xfrm>
            <a:off x="4761623" y="3509213"/>
            <a:ext cx="1524078" cy="1143128"/>
          </a:xfrm>
          <a:prstGeom prst="rect">
            <a:avLst/>
          </a:prstGeom>
        </p:spPr>
      </p:pic>
      <p:pic>
        <p:nvPicPr>
          <p:cNvPr id="12" name="Picture 11" descr="Diagram&#10;&#10;Description automatically generated">
            <a:extLst>
              <a:ext uri="{FF2B5EF4-FFF2-40B4-BE49-F238E27FC236}">
                <a16:creationId xmlns:a16="http://schemas.microsoft.com/office/drawing/2014/main" id="{19BA8E23-D43F-4616-821F-E1000C0CF451}"/>
              </a:ext>
            </a:extLst>
          </p:cNvPr>
          <p:cNvPicPr>
            <a:picLocks noChangeAspect="1"/>
          </p:cNvPicPr>
          <p:nvPr/>
        </p:nvPicPr>
        <p:blipFill>
          <a:blip r:embed="rId6"/>
          <a:stretch>
            <a:fillRect/>
          </a:stretch>
        </p:blipFill>
        <p:spPr>
          <a:xfrm>
            <a:off x="5522557" y="1176408"/>
            <a:ext cx="2285012" cy="1713863"/>
          </a:xfrm>
          <a:prstGeom prst="rect">
            <a:avLst/>
          </a:prstGeom>
        </p:spPr>
      </p:pic>
      <p:cxnSp>
        <p:nvCxnSpPr>
          <p:cNvPr id="4" name="Straight Arrow Connector 3">
            <a:extLst>
              <a:ext uri="{FF2B5EF4-FFF2-40B4-BE49-F238E27FC236}">
                <a16:creationId xmlns:a16="http://schemas.microsoft.com/office/drawing/2014/main" id="{D98C893E-621D-4F72-BAED-5DA8EE7F1B9F}"/>
              </a:ext>
            </a:extLst>
          </p:cNvPr>
          <p:cNvCxnSpPr>
            <a:cxnSpLocks/>
            <a:stCxn id="11" idx="0"/>
          </p:cNvCxnSpPr>
          <p:nvPr/>
        </p:nvCxnSpPr>
        <p:spPr>
          <a:xfrm flipV="1">
            <a:off x="5523662" y="2890271"/>
            <a:ext cx="1036465" cy="618942"/>
          </a:xfrm>
          <a:prstGeom prst="straightConnector1">
            <a:avLst/>
          </a:prstGeom>
          <a:ln w="158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E7E6DE5-8CF7-435B-9BF0-F9DF4D3524D7}"/>
              </a:ext>
            </a:extLst>
          </p:cNvPr>
          <p:cNvCxnSpPr>
            <a:cxnSpLocks/>
          </p:cNvCxnSpPr>
          <p:nvPr/>
        </p:nvCxnSpPr>
        <p:spPr>
          <a:xfrm flipH="1" flipV="1">
            <a:off x="7001583" y="2890271"/>
            <a:ext cx="805986" cy="513606"/>
          </a:xfrm>
          <a:prstGeom prst="straightConnector1">
            <a:avLst/>
          </a:prstGeom>
          <a:ln w="15875">
            <a:tailEnd type="triangle" w="lg" len="lg"/>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572DB7F-4648-413B-8991-5B9A68B8C84A}"/>
              </a:ext>
            </a:extLst>
          </p:cNvPr>
          <p:cNvSpPr txBox="1"/>
          <p:nvPr/>
        </p:nvSpPr>
        <p:spPr>
          <a:xfrm>
            <a:off x="4761624" y="332509"/>
            <a:ext cx="4161928" cy="1071960"/>
          </a:xfrm>
          <a:prstGeom prst="rect">
            <a:avLst/>
          </a:prstGeom>
          <a:noFill/>
        </p:spPr>
        <p:txBody>
          <a:bodyPr wrap="square" rtlCol="0">
            <a:spAutoFit/>
          </a:bodyPr>
          <a:lstStyle/>
          <a:p>
            <a:pPr>
              <a:lnSpc>
                <a:spcPct val="107000"/>
              </a:lnSpc>
              <a:spcAft>
                <a:spcPts val="800"/>
              </a:spcAft>
            </a:pPr>
            <a:r>
              <a:rPr lang="en-GB" sz="1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Each ‘structure’ concept subsumes all the relevant ‘entire’ and ‘part’ concepts.</a:t>
            </a:r>
            <a:r>
              <a:rPr lang="en-GB"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This means that the ‘structure’ concepts support logi</a:t>
            </a:r>
            <a:r>
              <a:rPr lang="en-GB" sz="1000" dirty="0">
                <a:latin typeface="Arial" panose="020B0604020202020204" pitchFamily="34" charset="0"/>
                <a:ea typeface="Calibri" panose="020F0502020204030204" pitchFamily="34" charset="0"/>
                <a:cs typeface="Times New Roman" panose="02020603050405020304" pitchFamily="18" charset="0"/>
              </a:rPr>
              <a:t>c-</a:t>
            </a:r>
            <a:r>
              <a:rPr lang="en-GB"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based aggregation of references to the ‘entire’ body structure or its parts. </a:t>
            </a:r>
            <a:br>
              <a:rPr lang="en-GB"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br>
            <a:r>
              <a:rPr lang="en-GB"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The |Clinical finding| and |Procedure| concepts depend on anatomy to determine their structure.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1342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SNOMED CT Body Structure</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pic>
        <p:nvPicPr>
          <p:cNvPr id="288" name="Google Shape;288;p47"/>
          <p:cNvPicPr preferRelativeResize="0"/>
          <p:nvPr/>
        </p:nvPicPr>
        <p:blipFill>
          <a:blip r:embed="rId3">
            <a:alphaModFix/>
          </a:blip>
          <a:stretch>
            <a:fillRect/>
          </a:stretch>
        </p:blipFill>
        <p:spPr>
          <a:xfrm>
            <a:off x="628650" y="2355644"/>
            <a:ext cx="2905125" cy="1135255"/>
          </a:xfrm>
          <a:prstGeom prst="rect">
            <a:avLst/>
          </a:prstGeom>
          <a:noFill/>
          <a:ln>
            <a:noFill/>
          </a:ln>
        </p:spPr>
      </p:pic>
      <p:sp>
        <p:nvSpPr>
          <p:cNvPr id="290" name="Google Shape;290;p47"/>
          <p:cNvSpPr txBox="1"/>
          <p:nvPr/>
        </p:nvSpPr>
        <p:spPr>
          <a:xfrm>
            <a:off x="402653" y="1445135"/>
            <a:ext cx="7965844"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latin typeface="Calibri"/>
                <a:ea typeface="Calibri"/>
                <a:cs typeface="Calibri"/>
                <a:sym typeface="Calibri"/>
              </a:rPr>
              <a:t>Describes normal and abnormal body structures</a:t>
            </a:r>
          </a:p>
          <a:p>
            <a:pPr marL="0" lvl="0" indent="0" algn="l" rtl="0">
              <a:spcBef>
                <a:spcPts val="0"/>
              </a:spcBef>
              <a:spcAft>
                <a:spcPts val="0"/>
              </a:spcAft>
              <a:buNone/>
            </a:pPr>
            <a:r>
              <a:rPr lang="en-GB" dirty="0">
                <a:latin typeface="Calibri"/>
                <a:ea typeface="Calibri"/>
                <a:cs typeface="Calibri"/>
                <a:sym typeface="Calibri"/>
              </a:rPr>
              <a:t>Will only consider “normal” for intended site….</a:t>
            </a:r>
            <a:endParaRPr dirty="0">
              <a:latin typeface="Calibri"/>
              <a:ea typeface="Calibri"/>
              <a:cs typeface="Calibri"/>
              <a:sym typeface="Calibri"/>
            </a:endParaRPr>
          </a:p>
        </p:txBody>
      </p:sp>
      <p:pic>
        <p:nvPicPr>
          <p:cNvPr id="291" name="Google Shape;291;p47"/>
          <p:cNvPicPr preferRelativeResize="0"/>
          <p:nvPr/>
        </p:nvPicPr>
        <p:blipFill>
          <a:blip r:embed="rId4">
            <a:alphaModFix/>
          </a:blip>
          <a:stretch>
            <a:fillRect/>
          </a:stretch>
        </p:blipFill>
        <p:spPr>
          <a:xfrm>
            <a:off x="4301328" y="1556472"/>
            <a:ext cx="4895850" cy="1857375"/>
          </a:xfrm>
          <a:prstGeom prst="rect">
            <a:avLst/>
          </a:prstGeom>
          <a:noFill/>
          <a:ln>
            <a:noFill/>
          </a:ln>
        </p:spPr>
      </p:pic>
      <p:sp>
        <p:nvSpPr>
          <p:cNvPr id="2" name="TextBox 1">
            <a:extLst>
              <a:ext uri="{FF2B5EF4-FFF2-40B4-BE49-F238E27FC236}">
                <a16:creationId xmlns:a16="http://schemas.microsoft.com/office/drawing/2014/main" id="{7F10DF44-8BA3-4955-B8D4-44645F68BD17}"/>
              </a:ext>
            </a:extLst>
          </p:cNvPr>
          <p:cNvSpPr txBox="1"/>
          <p:nvPr/>
        </p:nvSpPr>
        <p:spPr>
          <a:xfrm>
            <a:off x="959161" y="4117997"/>
            <a:ext cx="6228151" cy="738664"/>
          </a:xfrm>
          <a:prstGeom prst="rect">
            <a:avLst/>
          </a:prstGeom>
          <a:noFill/>
        </p:spPr>
        <p:txBody>
          <a:bodyPr wrap="square" rtlCol="0">
            <a:spAutoFit/>
          </a:bodyPr>
          <a:lstStyle/>
          <a:p>
            <a:r>
              <a:rPr lang="en-GB" dirty="0"/>
              <a:t>Implies the laryngopharynx should be considered as a separate intended site from anything oromucosal and should be added – to EDQM and to SNOMED CT and used in PDF definition</a:t>
            </a:r>
          </a:p>
        </p:txBody>
      </p:sp>
    </p:spTree>
    <p:extLst>
      <p:ext uri="{BB962C8B-B14F-4D97-AF65-F5344CB8AC3E}">
        <p14:creationId xmlns:p14="http://schemas.microsoft.com/office/powerpoint/2010/main" val="2500195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Other “oromucosal” dose forms - gingival</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pic>
        <p:nvPicPr>
          <p:cNvPr id="4" name="Picture 3">
            <a:extLst>
              <a:ext uri="{FF2B5EF4-FFF2-40B4-BE49-F238E27FC236}">
                <a16:creationId xmlns:a16="http://schemas.microsoft.com/office/drawing/2014/main" id="{1786D6AB-B1AD-451F-9661-3271B3BA881B}"/>
              </a:ext>
            </a:extLst>
          </p:cNvPr>
          <p:cNvPicPr>
            <a:picLocks noChangeAspect="1"/>
          </p:cNvPicPr>
          <p:nvPr/>
        </p:nvPicPr>
        <p:blipFill>
          <a:blip r:embed="rId3"/>
          <a:stretch>
            <a:fillRect/>
          </a:stretch>
        </p:blipFill>
        <p:spPr>
          <a:xfrm>
            <a:off x="690733" y="1373641"/>
            <a:ext cx="2268448" cy="979557"/>
          </a:xfrm>
          <a:prstGeom prst="rect">
            <a:avLst/>
          </a:prstGeom>
        </p:spPr>
      </p:pic>
      <p:pic>
        <p:nvPicPr>
          <p:cNvPr id="6" name="Picture 5">
            <a:extLst>
              <a:ext uri="{FF2B5EF4-FFF2-40B4-BE49-F238E27FC236}">
                <a16:creationId xmlns:a16="http://schemas.microsoft.com/office/drawing/2014/main" id="{58AC02E3-7867-4E23-8306-52C5104C3BC8}"/>
              </a:ext>
            </a:extLst>
          </p:cNvPr>
          <p:cNvPicPr>
            <a:picLocks noChangeAspect="1"/>
          </p:cNvPicPr>
          <p:nvPr/>
        </p:nvPicPr>
        <p:blipFill>
          <a:blip r:embed="rId4"/>
          <a:stretch>
            <a:fillRect/>
          </a:stretch>
        </p:blipFill>
        <p:spPr>
          <a:xfrm>
            <a:off x="690733" y="2508120"/>
            <a:ext cx="2324424" cy="2210108"/>
          </a:xfrm>
          <a:prstGeom prst="rect">
            <a:avLst/>
          </a:prstGeom>
        </p:spPr>
      </p:pic>
      <p:pic>
        <p:nvPicPr>
          <p:cNvPr id="12" name="Picture 11">
            <a:extLst>
              <a:ext uri="{FF2B5EF4-FFF2-40B4-BE49-F238E27FC236}">
                <a16:creationId xmlns:a16="http://schemas.microsoft.com/office/drawing/2014/main" id="{54798773-AED9-49CA-BEFC-6C517D16CEEC}"/>
              </a:ext>
            </a:extLst>
          </p:cNvPr>
          <p:cNvPicPr>
            <a:picLocks noChangeAspect="1"/>
          </p:cNvPicPr>
          <p:nvPr/>
        </p:nvPicPr>
        <p:blipFill>
          <a:blip r:embed="rId5"/>
          <a:stretch>
            <a:fillRect/>
          </a:stretch>
        </p:blipFill>
        <p:spPr>
          <a:xfrm>
            <a:off x="5961039" y="1516248"/>
            <a:ext cx="2393252" cy="2592264"/>
          </a:xfrm>
          <a:prstGeom prst="rect">
            <a:avLst/>
          </a:prstGeom>
        </p:spPr>
      </p:pic>
      <p:sp>
        <p:nvSpPr>
          <p:cNvPr id="7" name="TextBox 6">
            <a:extLst>
              <a:ext uri="{FF2B5EF4-FFF2-40B4-BE49-F238E27FC236}">
                <a16:creationId xmlns:a16="http://schemas.microsoft.com/office/drawing/2014/main" id="{FE8ED3F1-39DE-43E9-A7E3-97E856CAFE7B}"/>
              </a:ext>
            </a:extLst>
          </p:cNvPr>
          <p:cNvSpPr txBox="1"/>
          <p:nvPr/>
        </p:nvSpPr>
        <p:spPr>
          <a:xfrm>
            <a:off x="3394364" y="1974273"/>
            <a:ext cx="2140527" cy="738664"/>
          </a:xfrm>
          <a:prstGeom prst="rect">
            <a:avLst/>
          </a:prstGeom>
          <a:noFill/>
        </p:spPr>
        <p:txBody>
          <a:bodyPr wrap="square" rtlCol="0">
            <a:spAutoFit/>
          </a:bodyPr>
          <a:lstStyle/>
          <a:p>
            <a:r>
              <a:rPr lang="en-GB" dirty="0"/>
              <a:t>Should “gingival” intended site be a child of oromucosal site?</a:t>
            </a:r>
          </a:p>
        </p:txBody>
      </p:sp>
    </p:spTree>
    <p:extLst>
      <p:ext uri="{BB962C8B-B14F-4D97-AF65-F5344CB8AC3E}">
        <p14:creationId xmlns:p14="http://schemas.microsoft.com/office/powerpoint/2010/main" val="2355076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Mapping activity and policy</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Request from Jane – map format requirements</a:t>
            </a:r>
            <a:endParaRPr sz="2600" dirty="0">
              <a:solidFill>
                <a:schemeClr val="dk2"/>
              </a:solidFill>
            </a:endParaRPr>
          </a:p>
        </p:txBody>
      </p:sp>
      <p:sp>
        <p:nvSpPr>
          <p:cNvPr id="286" name="Google Shape;286;p47"/>
          <p:cNvSpPr txBox="1"/>
          <p:nvPr/>
        </p:nvSpPr>
        <p:spPr>
          <a:xfrm>
            <a:off x="628650" y="1302775"/>
            <a:ext cx="7294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 name="TextBox 1">
            <a:extLst>
              <a:ext uri="{FF2B5EF4-FFF2-40B4-BE49-F238E27FC236}">
                <a16:creationId xmlns:a16="http://schemas.microsoft.com/office/drawing/2014/main" id="{DCF1B94B-2013-47CC-9F14-532F79761375}"/>
              </a:ext>
            </a:extLst>
          </p:cNvPr>
          <p:cNvSpPr txBox="1"/>
          <p:nvPr/>
        </p:nvSpPr>
        <p:spPr>
          <a:xfrm>
            <a:off x="908006" y="1995054"/>
            <a:ext cx="6643787" cy="923330"/>
          </a:xfrm>
          <a:prstGeom prst="rect">
            <a:avLst/>
          </a:prstGeom>
          <a:noFill/>
        </p:spPr>
        <p:txBody>
          <a:bodyPr wrap="square" rtlCol="0">
            <a:spAutoFit/>
          </a:bodyPr>
          <a:lstStyle/>
          <a:p>
            <a:r>
              <a:rPr lang="en-GB" sz="1800" dirty="0"/>
              <a:t>Please send to Jane by email (</a:t>
            </a:r>
            <a:r>
              <a:rPr lang="en-GB" sz="1800" dirty="0">
                <a:hlinkClick r:id="rId3"/>
              </a:rPr>
              <a:t>jmi@snomed.org</a:t>
            </a:r>
            <a:r>
              <a:rPr lang="en-GB" sz="1800" dirty="0"/>
              <a:t>) your requirements for the format of this map to support its actual use/implementation</a:t>
            </a:r>
          </a:p>
        </p:txBody>
      </p:sp>
    </p:spTree>
    <p:extLst>
      <p:ext uri="{BB962C8B-B14F-4D97-AF65-F5344CB8AC3E}">
        <p14:creationId xmlns:p14="http://schemas.microsoft.com/office/powerpoint/2010/main" val="62974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5"/>
          <p:cNvSpPr txBox="1">
            <a:spLocks noGrp="1"/>
          </p:cNvSpPr>
          <p:nvPr>
            <p:ph type="title"/>
          </p:nvPr>
        </p:nvSpPr>
        <p:spPr>
          <a:xfrm>
            <a:off x="1317246" y="1317247"/>
            <a:ext cx="4864145" cy="1834730"/>
          </a:xfrm>
          <a:prstGeom prst="rect">
            <a:avLst/>
          </a:prstGeom>
          <a:noFill/>
          <a:ln>
            <a:noFill/>
          </a:ln>
        </p:spPr>
        <p:txBody>
          <a:bodyPr spcFirstLastPara="1" wrap="square" lIns="68575" tIns="34275" rIns="68575" bIns="34275" anchor="ctr" anchorCtr="0">
            <a:normAutofit fontScale="90000"/>
          </a:bodyPr>
          <a:lstStyle/>
          <a:p>
            <a:pPr lvl="0" algn="l" rtl="0">
              <a:lnSpc>
                <a:spcPct val="90000"/>
              </a:lnSpc>
              <a:spcBef>
                <a:spcPts val="0"/>
              </a:spcBef>
              <a:spcAft>
                <a:spcPts val="0"/>
              </a:spcAft>
              <a:buClr>
                <a:schemeClr val="dk1"/>
              </a:buClr>
              <a:buSzPts val="1400"/>
            </a:pPr>
            <a:r>
              <a:rPr lang="en" sz="2600" dirty="0">
                <a:solidFill>
                  <a:schemeClr val="dk2"/>
                </a:solidFill>
              </a:rPr>
              <a:t>For next time….?</a:t>
            </a:r>
            <a:br>
              <a:rPr lang="en" sz="2600" dirty="0">
                <a:solidFill>
                  <a:schemeClr val="dk2"/>
                </a:solidFill>
              </a:rPr>
            </a:br>
            <a:br>
              <a:rPr lang="en" sz="2600" dirty="0">
                <a:solidFill>
                  <a:schemeClr val="dk2"/>
                </a:solidFill>
              </a:rPr>
            </a:br>
            <a:r>
              <a:rPr lang="en" sz="2600" dirty="0">
                <a:solidFill>
                  <a:schemeClr val="dk2"/>
                </a:solidFill>
              </a:rPr>
              <a:t>Drops/sprays</a:t>
            </a:r>
            <a:br>
              <a:rPr lang="en" sz="2600" dirty="0">
                <a:solidFill>
                  <a:schemeClr val="dk2"/>
                </a:solidFill>
              </a:rPr>
            </a:br>
            <a:r>
              <a:rPr lang="en" sz="2600" dirty="0">
                <a:solidFill>
                  <a:schemeClr val="dk2"/>
                </a:solidFill>
              </a:rPr>
              <a:t>Gingival site</a:t>
            </a:r>
            <a:br>
              <a:rPr lang="en" sz="2600" dirty="0">
                <a:solidFill>
                  <a:schemeClr val="dk2"/>
                </a:solidFill>
              </a:rPr>
            </a:br>
            <a:endParaRPr sz="2600" dirty="0">
              <a:solidFill>
                <a:schemeClr val="dk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46"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277" name="Google Shape;277;p46"/>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278" name="Google Shape;278;p46"/>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i="0" u="none" strike="noStrike" cap="none">
                <a:solidFill>
                  <a:schemeClr val="lt1"/>
                </a:solidFill>
                <a:latin typeface="Trebuchet MS"/>
                <a:ea typeface="Trebuchet MS"/>
                <a:cs typeface="Trebuchet MS"/>
                <a:sym typeface="Trebuchet MS"/>
              </a:rPr>
              <a:t>Next Steps</a:t>
            </a:r>
            <a:endParaRPr sz="4100" b="1" i="0" u="none" strike="noStrike" cap="none">
              <a:solidFill>
                <a:schemeClr val="lt1"/>
              </a:solidFill>
              <a:latin typeface="Trebuchet MS"/>
              <a:ea typeface="Trebuchet MS"/>
              <a:cs typeface="Trebuchet MS"/>
              <a:sym typeface="Trebuchet MS"/>
            </a:endParaRPr>
          </a:p>
        </p:txBody>
      </p:sp>
      <p:pic>
        <p:nvPicPr>
          <p:cNvPr id="279" name="Google Shape;279;p46"/>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5" name="Google Shape;285;p47">
            <a:extLst>
              <a:ext uri="{FF2B5EF4-FFF2-40B4-BE49-F238E27FC236}">
                <a16:creationId xmlns:a16="http://schemas.microsoft.com/office/drawing/2014/main" id="{C54BF010-80E9-46DA-8FBF-AA96F9005BC2}"/>
              </a:ext>
            </a:extLst>
          </p:cNvPr>
          <p:cNvPicPr preferRelativeResize="0"/>
          <p:nvPr/>
        </p:nvPicPr>
        <p:blipFill>
          <a:blip r:embed="rId3">
            <a:alphaModFix/>
          </a:blip>
          <a:stretch>
            <a:fillRect/>
          </a:stretch>
        </p:blipFill>
        <p:spPr>
          <a:xfrm>
            <a:off x="2430558" y="-178175"/>
            <a:ext cx="5358653" cy="3664324"/>
          </a:xfrm>
          <a:prstGeom prst="rect">
            <a:avLst/>
          </a:prstGeom>
          <a:noFill/>
          <a:ln>
            <a:noFill/>
          </a:ln>
        </p:spPr>
      </p:pic>
      <p:pic>
        <p:nvPicPr>
          <p:cNvPr id="285" name="Google Shape;285;p47"/>
          <p:cNvPicPr preferRelativeResize="0"/>
          <p:nvPr/>
        </p:nvPicPr>
        <p:blipFill>
          <a:blip r:embed="rId3">
            <a:alphaModFix/>
          </a:blip>
          <a:stretch>
            <a:fillRect/>
          </a:stretch>
        </p:blipFill>
        <p:spPr>
          <a:xfrm>
            <a:off x="1" y="51137"/>
            <a:ext cx="2709582" cy="1602851"/>
          </a:xfrm>
          <a:prstGeom prst="rect">
            <a:avLst/>
          </a:prstGeom>
          <a:noFill/>
          <a:ln>
            <a:noFill/>
          </a:ln>
        </p:spPr>
      </p:pic>
      <p:pic>
        <p:nvPicPr>
          <p:cNvPr id="3" name="Google Shape;285;p47">
            <a:extLst>
              <a:ext uri="{FF2B5EF4-FFF2-40B4-BE49-F238E27FC236}">
                <a16:creationId xmlns:a16="http://schemas.microsoft.com/office/drawing/2014/main" id="{CBD78AE4-E414-4AA5-B882-D271436E2481}"/>
              </a:ext>
            </a:extLst>
          </p:cNvPr>
          <p:cNvPicPr preferRelativeResize="0"/>
          <p:nvPr/>
        </p:nvPicPr>
        <p:blipFill>
          <a:blip r:embed="rId3">
            <a:alphaModFix/>
          </a:blip>
          <a:stretch>
            <a:fillRect/>
          </a:stretch>
        </p:blipFill>
        <p:spPr>
          <a:xfrm>
            <a:off x="0" y="3489513"/>
            <a:ext cx="2709582" cy="1602851"/>
          </a:xfrm>
          <a:prstGeom prst="rect">
            <a:avLst/>
          </a:prstGeom>
          <a:noFill/>
          <a:ln>
            <a:noFill/>
          </a:ln>
        </p:spPr>
      </p:pic>
      <p:pic>
        <p:nvPicPr>
          <p:cNvPr id="4" name="Google Shape;285;p47">
            <a:extLst>
              <a:ext uri="{FF2B5EF4-FFF2-40B4-BE49-F238E27FC236}">
                <a16:creationId xmlns:a16="http://schemas.microsoft.com/office/drawing/2014/main" id="{7F3337BA-1228-46FF-9B9B-17BAF77BDE15}"/>
              </a:ext>
            </a:extLst>
          </p:cNvPr>
          <p:cNvPicPr preferRelativeResize="0"/>
          <p:nvPr/>
        </p:nvPicPr>
        <p:blipFill>
          <a:blip r:embed="rId3">
            <a:alphaModFix/>
          </a:blip>
          <a:stretch>
            <a:fillRect/>
          </a:stretch>
        </p:blipFill>
        <p:spPr>
          <a:xfrm>
            <a:off x="6434420" y="3489512"/>
            <a:ext cx="2709582" cy="16028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dirty="0">
                <a:solidFill>
                  <a:schemeClr val="dk1"/>
                </a:solidFill>
                <a:latin typeface="Trebuchet MS"/>
                <a:ea typeface="Trebuchet MS"/>
                <a:cs typeface="Trebuchet MS"/>
                <a:sym typeface="Trebuchet MS"/>
              </a:rPr>
              <a:t>4</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November 2021</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10:00 UTC</a:t>
            </a:r>
            <a:endParaRPr sz="1400" b="1" i="0" u="none" strike="noStrike" cap="none" dirty="0">
              <a:solidFill>
                <a:schemeClr val="dk1"/>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24</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Mapping Activity and Challenges</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WELCOME Chris from EDQM</a:t>
            </a:r>
            <a:endParaRPr sz="2600" dirty="0">
              <a:solidFill>
                <a:schemeClr val="dk2"/>
              </a:solidFill>
            </a:endParaRPr>
          </a:p>
        </p:txBody>
      </p:sp>
      <p:sp>
        <p:nvSpPr>
          <p:cNvPr id="118" name="Google Shape;118;p25"/>
          <p:cNvSpPr txBox="1"/>
          <p:nvPr/>
        </p:nvSpPr>
        <p:spPr>
          <a:xfrm>
            <a:off x="555150" y="1740768"/>
            <a:ext cx="7960200" cy="1661963"/>
          </a:xfrm>
          <a:prstGeom prst="rect">
            <a:avLst/>
          </a:prstGeom>
          <a:noFill/>
          <a:ln>
            <a:noFill/>
          </a:ln>
        </p:spPr>
        <p:txBody>
          <a:bodyPr spcFirstLastPara="1" wrap="square" lIns="91425" tIns="91425" rIns="91425" bIns="91425" anchor="ctr" anchorCtr="0">
            <a:spAutoFit/>
          </a:bodyPr>
          <a:lstStyle/>
          <a:p>
            <a:r>
              <a:rPr lang="en-GB" sz="1800" b="1" dirty="0">
                <a:solidFill>
                  <a:srgbClr val="44546A"/>
                </a:solidFill>
                <a:effectLst/>
                <a:latin typeface="Calibri" panose="020F0502020204030204" pitchFamily="34" charset="0"/>
                <a:ea typeface="Calibri" panose="020F0502020204030204" pitchFamily="34" charset="0"/>
              </a:rPr>
              <a:t>Dr Christopher JARVIS (Chris)</a:t>
            </a:r>
            <a:endParaRPr lang="en-GB" sz="1800" dirty="0">
              <a:effectLst/>
              <a:latin typeface="Calibri" panose="020F0502020204030204" pitchFamily="34" charset="0"/>
              <a:ea typeface="Calibri" panose="020F0502020204030204" pitchFamily="34" charset="0"/>
            </a:endParaRPr>
          </a:p>
          <a:p>
            <a:r>
              <a:rPr lang="en-GB" sz="1800" dirty="0">
                <a:solidFill>
                  <a:srgbClr val="44546A"/>
                </a:solidFill>
                <a:effectLst/>
                <a:latin typeface="Calibri" panose="020F0502020204030204" pitchFamily="34" charset="0"/>
                <a:ea typeface="Calibri" panose="020F0502020204030204" pitchFamily="34" charset="0"/>
              </a:rPr>
              <a:t>Scientific Administrator – Standard Terms</a:t>
            </a:r>
            <a:endParaRPr lang="en-GB" sz="1800" dirty="0">
              <a:effectLst/>
              <a:latin typeface="Calibri" panose="020F0502020204030204" pitchFamily="34" charset="0"/>
              <a:ea typeface="Calibri" panose="020F0502020204030204" pitchFamily="34" charset="0"/>
            </a:endParaRPr>
          </a:p>
          <a:p>
            <a:r>
              <a:rPr lang="en-GB" sz="1800" dirty="0">
                <a:solidFill>
                  <a:srgbClr val="44546A"/>
                </a:solidFill>
                <a:effectLst/>
                <a:latin typeface="Calibri" panose="020F0502020204030204" pitchFamily="34" charset="0"/>
                <a:ea typeface="Calibri" panose="020F0502020204030204" pitchFamily="34" charset="0"/>
              </a:rPr>
              <a:t>IT &amp; Publications Division / European Pharmacopoeia Department</a:t>
            </a:r>
            <a:endParaRPr lang="en-GB"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pic>
        <p:nvPicPr>
          <p:cNvPr id="1026" name="Picture 4" descr="COE-logo-and-EDQM-Bilingual-colour">
            <a:extLst>
              <a:ext uri="{FF2B5EF4-FFF2-40B4-BE49-F238E27FC236}">
                <a16:creationId xmlns:a16="http://schemas.microsoft.com/office/drawing/2014/main" id="{A4A341BC-406D-4A9C-9919-74D12F4924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0845" y="3171545"/>
            <a:ext cx="27146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AEE83FF-2E4E-4A44-9FB3-19FE3B60EFE6}"/>
              </a:ext>
            </a:extLst>
          </p:cNvPr>
          <p:cNvPicPr>
            <a:picLocks noChangeAspect="1"/>
          </p:cNvPicPr>
          <p:nvPr/>
        </p:nvPicPr>
        <p:blipFill>
          <a:blip r:embed="rId4"/>
          <a:stretch>
            <a:fillRect/>
          </a:stretch>
        </p:blipFill>
        <p:spPr>
          <a:xfrm>
            <a:off x="7234193" y="878215"/>
            <a:ext cx="901277" cy="956741"/>
          </a:xfrm>
          <a:prstGeom prst="rect">
            <a:avLst/>
          </a:prstGeom>
        </p:spPr>
      </p:pic>
      <p:pic>
        <p:nvPicPr>
          <p:cNvPr id="5" name="Picture 4">
            <a:extLst>
              <a:ext uri="{FF2B5EF4-FFF2-40B4-BE49-F238E27FC236}">
                <a16:creationId xmlns:a16="http://schemas.microsoft.com/office/drawing/2014/main" id="{043E03A5-3A22-4226-AB19-C2151D8C8DA9}"/>
              </a:ext>
            </a:extLst>
          </p:cNvPr>
          <p:cNvPicPr>
            <a:picLocks noChangeAspect="1"/>
          </p:cNvPicPr>
          <p:nvPr/>
        </p:nvPicPr>
        <p:blipFill>
          <a:blip r:embed="rId5"/>
          <a:stretch>
            <a:fillRect/>
          </a:stretch>
        </p:blipFill>
        <p:spPr>
          <a:xfrm>
            <a:off x="201095" y="3402731"/>
            <a:ext cx="2573195" cy="1661963"/>
          </a:xfrm>
          <a:prstGeom prst="rect">
            <a:avLst/>
          </a:prstGeom>
        </p:spPr>
      </p:pic>
    </p:spTree>
    <p:extLst>
      <p:ext uri="{BB962C8B-B14F-4D97-AF65-F5344CB8AC3E}">
        <p14:creationId xmlns:p14="http://schemas.microsoft.com/office/powerpoint/2010/main" val="2795898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8A559-144A-4EB5-BA11-2A41FA97725D}"/>
              </a:ext>
            </a:extLst>
          </p:cNvPr>
          <p:cNvSpPr>
            <a:spLocks noGrp="1"/>
          </p:cNvSpPr>
          <p:nvPr>
            <p:ph type="title"/>
          </p:nvPr>
        </p:nvSpPr>
        <p:spPr/>
        <p:txBody>
          <a:bodyPr/>
          <a:lstStyle/>
          <a:p>
            <a:r>
              <a:rPr lang="en-GB" dirty="0"/>
              <a:t>Some comments from Chris</a:t>
            </a:r>
          </a:p>
        </p:txBody>
      </p:sp>
      <p:sp>
        <p:nvSpPr>
          <p:cNvPr id="3" name="Text Placeholder 2">
            <a:extLst>
              <a:ext uri="{FF2B5EF4-FFF2-40B4-BE49-F238E27FC236}">
                <a16:creationId xmlns:a16="http://schemas.microsoft.com/office/drawing/2014/main" id="{92C8C32E-449F-4DFF-A7CA-76A95CE1C6AF}"/>
              </a:ext>
            </a:extLst>
          </p:cNvPr>
          <p:cNvSpPr>
            <a:spLocks noGrp="1"/>
          </p:cNvSpPr>
          <p:nvPr>
            <p:ph type="body" idx="1"/>
          </p:nvPr>
        </p:nvSpPr>
        <p:spPr/>
        <p:txBody>
          <a:bodyPr/>
          <a:lstStyle/>
          <a:p>
            <a:pPr>
              <a:buFont typeface="Wingdings" panose="05000000000000000000" pitchFamily="2" charset="2"/>
              <a:buChar char="v"/>
            </a:pPr>
            <a:r>
              <a:rPr lang="en-GB" dirty="0"/>
              <a:t>The criteria for a new dose form to be included in the EDQM PDFs includes having a (draft) SmPC showing the concept</a:t>
            </a:r>
            <a:br>
              <a:rPr lang="en-GB" dirty="0"/>
            </a:br>
            <a:r>
              <a:rPr lang="en-GB" dirty="0"/>
              <a:t>So all new PDF concepts have “supporting evidence”</a:t>
            </a:r>
            <a:br>
              <a:rPr lang="en-GB" dirty="0"/>
            </a:br>
            <a:r>
              <a:rPr lang="en-GB" dirty="0"/>
              <a:t>Older concepts may not have that evidence – and the products they were originally used with may not be on the market any more</a:t>
            </a:r>
          </a:p>
          <a:p>
            <a:endParaRPr lang="en-GB" dirty="0"/>
          </a:p>
        </p:txBody>
      </p:sp>
    </p:spTree>
    <p:extLst>
      <p:ext uri="{BB962C8B-B14F-4D97-AF65-F5344CB8AC3E}">
        <p14:creationId xmlns:p14="http://schemas.microsoft.com/office/powerpoint/2010/main" val="1468984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a:solidFill>
                  <a:schemeClr val="dk2"/>
                </a:solidFill>
              </a:rPr>
              <a:t>What have I been doing?</a:t>
            </a:r>
            <a:endParaRPr sz="2600">
              <a:solidFill>
                <a:schemeClr val="dk2"/>
              </a:solidFill>
            </a:endParaRPr>
          </a:p>
        </p:txBody>
      </p:sp>
      <p:sp>
        <p:nvSpPr>
          <p:cNvPr id="118" name="Google Shape;118;p25"/>
          <p:cNvSpPr txBox="1"/>
          <p:nvPr/>
        </p:nvSpPr>
        <p:spPr>
          <a:xfrm>
            <a:off x="628650" y="1079049"/>
            <a:ext cx="7960200" cy="2985402"/>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GB" dirty="0">
                <a:latin typeface="Calibri"/>
                <a:ea typeface="Calibri"/>
                <a:cs typeface="Calibri"/>
                <a:sym typeface="Calibri"/>
              </a:rPr>
              <a:t>Continuing to update our documentation</a:t>
            </a:r>
          </a:p>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a:solidFill>
                  <a:schemeClr val="dk2"/>
                </a:solidFill>
              </a:rPr>
              <a:t>What have you been doing?</a:t>
            </a:r>
            <a:endParaRPr sz="2600">
              <a:solidFill>
                <a:schemeClr val="dk2"/>
              </a:solidFill>
            </a:endParaRPr>
          </a:p>
        </p:txBody>
      </p:sp>
      <p:sp>
        <p:nvSpPr>
          <p:cNvPr id="125" name="Google Shape;125;p26"/>
          <p:cNvSpPr txBox="1"/>
          <p:nvPr/>
        </p:nvSpPr>
        <p:spPr>
          <a:xfrm>
            <a:off x="696590" y="1187688"/>
            <a:ext cx="7960200" cy="830966"/>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 dirty="0">
                <a:latin typeface="Calibri"/>
                <a:ea typeface="Calibri"/>
                <a:cs typeface="Calibri"/>
                <a:sym typeface="Calibri"/>
              </a:rPr>
              <a:t>Your general thoughts, feedback and comments, please….</a:t>
            </a: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	Anything practical, or technical….</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
        <p:nvSpPr>
          <p:cNvPr id="2" name="TextBox 1">
            <a:extLst>
              <a:ext uri="{FF2B5EF4-FFF2-40B4-BE49-F238E27FC236}">
                <a16:creationId xmlns:a16="http://schemas.microsoft.com/office/drawing/2014/main" id="{CFDB430C-1344-4CCE-B065-6126AE0D424A}"/>
              </a:ext>
            </a:extLst>
          </p:cNvPr>
          <p:cNvSpPr txBox="1"/>
          <p:nvPr/>
        </p:nvSpPr>
        <p:spPr>
          <a:xfrm>
            <a:off x="659387" y="2455444"/>
            <a:ext cx="7997403" cy="954107"/>
          </a:xfrm>
          <a:prstGeom prst="rect">
            <a:avLst/>
          </a:prstGeom>
          <a:noFill/>
        </p:spPr>
        <p:txBody>
          <a:bodyPr wrap="square" rtlCol="0">
            <a:spAutoFit/>
          </a:bodyPr>
          <a:lstStyle/>
          <a:p>
            <a:r>
              <a:rPr lang="en-GB" dirty="0"/>
              <a:t>François: The first three columns of rows </a:t>
            </a:r>
            <a:r>
              <a:rPr lang="en-US" dirty="0"/>
              <a:t>51, 59, 141, 145, 147, 149, 151, 154, 197, 206 are empty…</a:t>
            </a:r>
          </a:p>
          <a:p>
            <a:r>
              <a:rPr lang="en-US" dirty="0"/>
              <a:t>On investigation….these are extra rows have been </a:t>
            </a:r>
            <a:r>
              <a:rPr lang="en-GB" dirty="0"/>
              <a:t>added by our mappers when they want to make a 1..* mapping.  The relevant EDQM concept has been added </a:t>
            </a:r>
            <a:r>
              <a:rPr lang="en-GB" i="1" dirty="0"/>
              <a:t>in italics </a:t>
            </a:r>
            <a:r>
              <a:rPr lang="en-GB" dirty="0"/>
              <a:t>– so there is no gap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Multiple intended site dose forms: follow up</a:t>
            </a:r>
            <a:endParaRPr sz="2600" dirty="0">
              <a:solidFill>
                <a:schemeClr val="dk2"/>
              </a:solidFill>
            </a:endParaRPr>
          </a:p>
        </p:txBody>
      </p:sp>
      <p:sp>
        <p:nvSpPr>
          <p:cNvPr id="199" name="Google Shape;199;p36"/>
          <p:cNvSpPr txBox="1"/>
          <p:nvPr/>
        </p:nvSpPr>
        <p:spPr>
          <a:xfrm>
            <a:off x="548529" y="1206664"/>
            <a:ext cx="8046942" cy="61552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GB" dirty="0">
                <a:latin typeface="Calibri"/>
                <a:ea typeface="Calibri"/>
                <a:cs typeface="Calibri"/>
                <a:sym typeface="Calibri"/>
              </a:rPr>
              <a:t>We need to evaluate which multiple site dose forms we would like SNOMED CT to add</a:t>
            </a:r>
          </a:p>
          <a:p>
            <a:pPr marL="0" lvl="0" indent="0" algn="l" rtl="0">
              <a:spcBef>
                <a:spcPts val="0"/>
              </a:spcBef>
              <a:spcAft>
                <a:spcPts val="0"/>
              </a:spcAft>
              <a:buNone/>
            </a:pPr>
            <a:r>
              <a:rPr lang="en-GB" dirty="0">
                <a:latin typeface="Calibri"/>
                <a:ea typeface="Calibri"/>
                <a:cs typeface="Calibri"/>
                <a:sym typeface="Calibri"/>
              </a:rPr>
              <a:t>Then, we are advised to submit these as CRS requests (François ? </a:t>
            </a:r>
            <a:r>
              <a:rPr lang="en-GB" dirty="0">
                <a:latin typeface="Calibri"/>
                <a:ea typeface="Calibri"/>
                <a:cs typeface="Calibri"/>
                <a:sym typeface="Wingdings" panose="05000000000000000000" pitchFamily="2" charset="2"/>
              </a:rPr>
              <a:t>)</a:t>
            </a:r>
            <a:endParaRPr dirty="0">
              <a:latin typeface="Calibri"/>
              <a:ea typeface="Calibri"/>
              <a:cs typeface="Calibri"/>
              <a:sym typeface="Calibri"/>
            </a:endParaRPr>
          </a:p>
        </p:txBody>
      </p:sp>
      <p:sp>
        <p:nvSpPr>
          <p:cNvPr id="3" name="TextBox 2">
            <a:extLst>
              <a:ext uri="{FF2B5EF4-FFF2-40B4-BE49-F238E27FC236}">
                <a16:creationId xmlns:a16="http://schemas.microsoft.com/office/drawing/2014/main" id="{BA1670B0-D1AD-4279-927E-75AFFB48D51C}"/>
              </a:ext>
            </a:extLst>
          </p:cNvPr>
          <p:cNvSpPr txBox="1"/>
          <p:nvPr/>
        </p:nvSpPr>
        <p:spPr>
          <a:xfrm>
            <a:off x="479580" y="2571750"/>
            <a:ext cx="8453404" cy="1415772"/>
          </a:xfrm>
          <a:prstGeom prst="rect">
            <a:avLst/>
          </a:prstGeom>
          <a:noFill/>
        </p:spPr>
        <p:txBody>
          <a:bodyPr wrap="square" rtlCol="0">
            <a:spAutoFit/>
          </a:bodyPr>
          <a:lstStyle/>
          <a:p>
            <a:r>
              <a:rPr lang="en-GB" sz="1600" b="1" dirty="0">
                <a:solidFill>
                  <a:schemeClr val="accent1">
                    <a:lumMod val="60000"/>
                    <a:lumOff val="40000"/>
                  </a:schemeClr>
                </a:solidFill>
              </a:rPr>
              <a:t>Some comments from Chris on multiple intended sites:</a:t>
            </a:r>
          </a:p>
          <a:p>
            <a:pPr marL="285750" indent="-285750">
              <a:buFont typeface="Wingdings" panose="05000000000000000000" pitchFamily="2" charset="2"/>
              <a:buChar char="v"/>
            </a:pPr>
            <a:r>
              <a:rPr lang="en-GB" dirty="0"/>
              <a:t>The EDQM Dose Form Expert Group have a principle to not allow mixing of two different intended sites of dose forms when the sites have different microbial standard requirements</a:t>
            </a:r>
          </a:p>
          <a:p>
            <a:pPr marL="285750" lvl="7" indent="-285750">
              <a:buFont typeface="Wingdings" panose="05000000000000000000" pitchFamily="2" charset="2"/>
              <a:buChar char="v"/>
            </a:pPr>
            <a:r>
              <a:rPr lang="en-GB" dirty="0"/>
              <a:t>For example “oral and injectable” have different microbial standards, whereas “eye and ear and nose” have very similar microbial standards</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E83BE-0298-44C1-80B8-982273C5D563}"/>
              </a:ext>
            </a:extLst>
          </p:cNvPr>
          <p:cNvSpPr>
            <a:spLocks noGrp="1"/>
          </p:cNvSpPr>
          <p:nvPr>
            <p:ph type="title"/>
          </p:nvPr>
        </p:nvSpPr>
        <p:spPr/>
        <p:txBody>
          <a:bodyPr>
            <a:normAutofit fontScale="90000"/>
          </a:bodyPr>
          <a:lstStyle/>
          <a:p>
            <a:r>
              <a:rPr lang="en" sz="3600" dirty="0">
                <a:solidFill>
                  <a:schemeClr val="dk2"/>
                </a:solidFill>
              </a:rPr>
              <a:t>Multiple intended site dose forms: follow up (2)</a:t>
            </a:r>
            <a:endParaRPr lang="en-GB" dirty="0"/>
          </a:p>
        </p:txBody>
      </p:sp>
      <p:sp>
        <p:nvSpPr>
          <p:cNvPr id="4" name="TextBox 3">
            <a:extLst>
              <a:ext uri="{FF2B5EF4-FFF2-40B4-BE49-F238E27FC236}">
                <a16:creationId xmlns:a16="http://schemas.microsoft.com/office/drawing/2014/main" id="{D412EFEF-A494-4726-9DA8-03320D18EBAB}"/>
              </a:ext>
            </a:extLst>
          </p:cNvPr>
          <p:cNvSpPr txBox="1"/>
          <p:nvPr/>
        </p:nvSpPr>
        <p:spPr>
          <a:xfrm>
            <a:off x="548530" y="1401782"/>
            <a:ext cx="7966820" cy="1600438"/>
          </a:xfrm>
          <a:prstGeom prst="rect">
            <a:avLst/>
          </a:prstGeom>
          <a:noFill/>
        </p:spPr>
        <p:txBody>
          <a:bodyPr wrap="square" rtlCol="0">
            <a:spAutoFit/>
          </a:bodyPr>
          <a:lstStyle/>
          <a:p>
            <a:r>
              <a:rPr lang="en-GB" b="1" dirty="0"/>
              <a:t>An additional principle emerged in our discussion:</a:t>
            </a:r>
          </a:p>
          <a:p>
            <a:r>
              <a:rPr lang="en-GB" dirty="0"/>
              <a:t>If there is a multiple site manufactured dose form being used by products, the appropriate administrable dose form should be created in SNOMED CT even if there are no products using this directly….since some countries/implementations will be representing the administrable concept as well as the manufactured concept.</a:t>
            </a:r>
          </a:p>
          <a:p>
            <a:r>
              <a:rPr lang="en-GB" dirty="0"/>
              <a:t>The example for this in our list is the “</a:t>
            </a:r>
            <a:r>
              <a:rPr lang="en-GB" sz="1400" b="0" i="0" u="none" strike="noStrike" cap="none" dirty="0">
                <a:solidFill>
                  <a:srgbClr val="000000"/>
                </a:solidFill>
                <a:effectLst/>
                <a:latin typeface="Arial"/>
                <a:ea typeface="Arial"/>
                <a:cs typeface="Arial"/>
                <a:sym typeface="Arial"/>
              </a:rPr>
              <a:t>Powder for intravesical solution/solution for injection” with its administrable dose form o</a:t>
            </a:r>
            <a:r>
              <a:rPr lang="en-GB" dirty="0"/>
              <a:t>f “</a:t>
            </a:r>
            <a:r>
              <a:rPr lang="en-GB" sz="1400" b="0" i="0" u="none" strike="noStrike" cap="none" dirty="0">
                <a:solidFill>
                  <a:srgbClr val="000000"/>
                </a:solidFill>
                <a:effectLst/>
                <a:latin typeface="Arial"/>
                <a:ea typeface="Arial"/>
                <a:cs typeface="Arial"/>
                <a:sym typeface="Arial"/>
              </a:rPr>
              <a:t>Intravesical solution/solution for injection</a:t>
            </a:r>
            <a:r>
              <a:rPr lang="en-GB" dirty="0">
                <a:ea typeface="Arial"/>
              </a:rPr>
              <a:t>”</a:t>
            </a:r>
            <a:endParaRPr lang="en-GB" sz="1400" dirty="0"/>
          </a:p>
        </p:txBody>
      </p:sp>
      <p:sp>
        <p:nvSpPr>
          <p:cNvPr id="5" name="TextBox 4">
            <a:extLst>
              <a:ext uri="{FF2B5EF4-FFF2-40B4-BE49-F238E27FC236}">
                <a16:creationId xmlns:a16="http://schemas.microsoft.com/office/drawing/2014/main" id="{004A00DC-5C2F-40D0-8A5D-7DE55194BA21}"/>
              </a:ext>
            </a:extLst>
          </p:cNvPr>
          <p:cNvSpPr txBox="1"/>
          <p:nvPr/>
        </p:nvSpPr>
        <p:spPr>
          <a:xfrm>
            <a:off x="628650" y="3427401"/>
            <a:ext cx="7997403" cy="738664"/>
          </a:xfrm>
          <a:prstGeom prst="rect">
            <a:avLst/>
          </a:prstGeom>
          <a:noFill/>
        </p:spPr>
        <p:txBody>
          <a:bodyPr wrap="square" rtlCol="0">
            <a:spAutoFit/>
          </a:bodyPr>
          <a:lstStyle/>
          <a:p>
            <a:r>
              <a:rPr lang="en-GB" dirty="0"/>
              <a:t>Once the requested multiple intended site dose forms that are “missing” have been added to SNOMED CT, we can make 1..1 associations for these EDQM concepts to SNOMED CT concepts, making the mapping implementation easier  </a:t>
            </a:r>
          </a:p>
        </p:txBody>
      </p:sp>
    </p:spTree>
    <p:extLst>
      <p:ext uri="{BB962C8B-B14F-4D97-AF65-F5344CB8AC3E}">
        <p14:creationId xmlns:p14="http://schemas.microsoft.com/office/powerpoint/2010/main" val="3385907170"/>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14FF4-9DE1-4702-A0E5-21CAE53B4CB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C8808A49-A048-4DF8-B1DF-0566D9DD65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519</TotalTime>
  <Words>1567</Words>
  <Application>Microsoft Office PowerPoint</Application>
  <PresentationFormat>On-screen Show (16:9)</PresentationFormat>
  <Paragraphs>174</Paragraphs>
  <Slides>25</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Trebuchet MS</vt:lpstr>
      <vt:lpstr>docs-Calibri</vt:lpstr>
      <vt:lpstr>Calibri</vt:lpstr>
      <vt:lpstr>Wingdings</vt:lpstr>
      <vt:lpstr>Arial</vt:lpstr>
      <vt:lpstr>Helvetica Neue</vt:lpstr>
      <vt:lpstr>Office Theme</vt:lpstr>
      <vt:lpstr>SNOMED CT DEUSG Subgroup EDQM Dose Form Mapping</vt:lpstr>
      <vt:lpstr>PowerPoint Presentation</vt:lpstr>
      <vt:lpstr>PowerPoint Presentation</vt:lpstr>
      <vt:lpstr>WELCOME Chris from EDQM</vt:lpstr>
      <vt:lpstr>Some comments from Chris</vt:lpstr>
      <vt:lpstr>What have I been doing?</vt:lpstr>
      <vt:lpstr>What have you been doing?</vt:lpstr>
      <vt:lpstr>Multiple intended site dose forms: follow up</vt:lpstr>
      <vt:lpstr>Multiple intended site dose forms: follow up (2)</vt:lpstr>
      <vt:lpstr>Multiple site dose forms: follow up</vt:lpstr>
      <vt:lpstr>Multiple site dose forms: follow up</vt:lpstr>
      <vt:lpstr>Oromucosal (and Laryngopharyngeal) EDQM</vt:lpstr>
      <vt:lpstr>Oromucosal and Laryngopharyngeal anatomy</vt:lpstr>
      <vt:lpstr>Oromucosal and Laryngopharyngeal : SNOMED CT</vt:lpstr>
      <vt:lpstr>The EDQM “exceptions”</vt:lpstr>
      <vt:lpstr>Comment from Chris on “Oromucosal” as an intended site</vt:lpstr>
      <vt:lpstr>SNOMED CT Body Structure</vt:lpstr>
      <vt:lpstr>SNOMED CT Body Structure</vt:lpstr>
      <vt:lpstr>Other “oromucosal” dose forms - gingival</vt:lpstr>
      <vt:lpstr>Request from Jane – map format requirements</vt:lpstr>
      <vt:lpstr>For next time….?  Drops/sprays Gingival site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3</cp:revision>
  <dcterms:modified xsi:type="dcterms:W3CDTF">2021-10-21T16:10:46Z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