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5" r:id="rId1"/>
    <p:sldMasterId id="2147483902" r:id="rId2"/>
  </p:sldMasterIdLst>
  <p:notesMasterIdLst>
    <p:notesMasterId r:id="rId29"/>
  </p:notesMasterIdLst>
  <p:handoutMasterIdLst>
    <p:handoutMasterId r:id="rId30"/>
  </p:handoutMasterIdLst>
  <p:sldIdLst>
    <p:sldId id="351" r:id="rId3"/>
    <p:sldId id="698" r:id="rId4"/>
    <p:sldId id="699" r:id="rId5"/>
    <p:sldId id="722" r:id="rId6"/>
    <p:sldId id="717" r:id="rId7"/>
    <p:sldId id="725" r:id="rId8"/>
    <p:sldId id="731" r:id="rId9"/>
    <p:sldId id="732" r:id="rId10"/>
    <p:sldId id="734" r:id="rId11"/>
    <p:sldId id="735" r:id="rId12"/>
    <p:sldId id="742" r:id="rId13"/>
    <p:sldId id="737" r:id="rId14"/>
    <p:sldId id="743" r:id="rId15"/>
    <p:sldId id="739" r:id="rId16"/>
    <p:sldId id="744" r:id="rId17"/>
    <p:sldId id="745" r:id="rId18"/>
    <p:sldId id="746" r:id="rId19"/>
    <p:sldId id="748" r:id="rId20"/>
    <p:sldId id="749" r:id="rId21"/>
    <p:sldId id="741" r:id="rId22"/>
    <p:sldId id="747" r:id="rId23"/>
    <p:sldId id="738" r:id="rId24"/>
    <p:sldId id="740" r:id="rId25"/>
    <p:sldId id="750" r:id="rId26"/>
    <p:sldId id="727" r:id="rId27"/>
    <p:sldId id="347" r:id="rId28"/>
  </p:sldIdLst>
  <p:sldSz cx="9144000" cy="5143500" type="screen16x9"/>
  <p:notesSz cx="7010400" cy="9296400"/>
  <p:defaultTextStyle>
    <a:defPPr>
      <a:defRPr lang="en-US"/>
    </a:defPPr>
    <a:lvl1pPr marL="0" algn="l" defTabSz="914291" rtl="0" eaLnBrk="1" latinLnBrk="0" hangingPunct="1">
      <a:defRPr sz="1800" kern="1200">
        <a:solidFill>
          <a:schemeClr val="tx1"/>
        </a:solidFill>
        <a:latin typeface="+mn-lt"/>
        <a:ea typeface="+mn-ea"/>
        <a:cs typeface="+mn-cs"/>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58" userDrawn="1">
          <p15:clr>
            <a:srgbClr val="A4A3A4"/>
          </p15:clr>
        </p15:guide>
        <p15:guide id="2" pos="295" userDrawn="1">
          <p15:clr>
            <a:srgbClr val="A4A3A4"/>
          </p15:clr>
        </p15:guide>
        <p15:guide id="3" pos="5465" userDrawn="1">
          <p15:clr>
            <a:srgbClr val="A4A3A4"/>
          </p15:clr>
        </p15:guide>
        <p15:guide id="4" orient="horz" pos="2822" userDrawn="1">
          <p15:clr>
            <a:srgbClr val="A4A3A4"/>
          </p15:clr>
        </p15:guide>
        <p15:guide id="5" pos="289"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3" clrIdx="0"/>
  <p:cmAuthor id="2" name="Kelly Kuru" initials="KK [2]" lastIdx="3" clrIdx="1"/>
  <p:cmAuthor id="3" name="Kelly Kuru" initials="KK [3]" lastIdx="1" clrIdx="2"/>
  <p:cmAuthor id="4" name="Kelly Kuru" initials="KK [4]" lastIdx="1" clrIdx="3"/>
  <p:cmAuthor id="5" name="Kelly Kuru" initials="KK [5]" lastIdx="1" clrIdx="4"/>
  <p:cmAuthor id="6" name="Kelly Kuru" initials="KK [6]" lastIdx="1" clrIdx="5"/>
  <p:cmAuthor id="7" name="Kelly Kuru" initials="KK [7]" lastIdx="1" clrIdx="6"/>
  <p:cmAuthor id="8" name="Kelly Kuru" initials="KK [8]" lastIdx="1" clrIdx="7"/>
  <p:cmAuthor id="9" name="Kelly Kuru" initials="KK [9]" lastIdx="1" clrIdx="8"/>
  <p:cmAuthor id="10" name="Kelly Kuru" initials="KK [10]" lastIdx="1" clrIdx="9"/>
  <p:cmAuthor id="11" name="Kelly Kuru" initials="KK [11]" lastIdx="1" clrIdx="10"/>
  <p:cmAuthor id="12" name="Kelly Kuru" initials="KK [12]" lastIdx="1" clrIdx="11"/>
  <p:cmAuthor id="13" name="Kelly Kuru" initials="KK [13]" lastIdx="1" clrIdx="12"/>
  <p:cmAuthor id="14" name="Kelly Kuru" initials="KK [14]" lastIdx="1" clrIdx="13"/>
  <p:cmAuthor id="15" name="Kelly Kuru" initials="KK [15]" lastIdx="1" clrIdx="14"/>
  <p:cmAuthor id="16" name="KC" initials="" lastIdx="0" clrIdx="1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9E0"/>
    <a:srgbClr val="DE4350"/>
    <a:srgbClr val="F4BD30"/>
    <a:srgbClr val="8C79B8"/>
    <a:srgbClr val="37BA9A"/>
    <a:srgbClr val="E6E9EE"/>
    <a:srgbClr val="09357A"/>
    <a:srgbClr val="CB77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23" autoAdjust="0"/>
    <p:restoredTop sz="93703" autoAdjust="0"/>
  </p:normalViewPr>
  <p:slideViewPr>
    <p:cSldViewPr snapToGrid="0">
      <p:cViewPr varScale="1">
        <p:scale>
          <a:sx n="85" d="100"/>
          <a:sy n="85" d="100"/>
        </p:scale>
        <p:origin x="932" y="60"/>
      </p:cViewPr>
      <p:guideLst>
        <p:guide orient="horz" pos="758"/>
        <p:guide pos="295"/>
        <p:guide pos="5465"/>
        <p:guide orient="horz" pos="2822"/>
        <p:guide pos="28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23" d="100"/>
          <a:sy n="23" d="100"/>
        </p:scale>
        <p:origin x="-702"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970938" y="0"/>
            <a:ext cx="3037840" cy="464266"/>
          </a:xfrm>
          <a:prstGeom prst="rect">
            <a:avLst/>
          </a:prstGeom>
        </p:spPr>
        <p:txBody>
          <a:bodyPr vert="horz" lIns="91440" tIns="45720" rIns="91440" bIns="45720" rtlCol="0"/>
          <a:lstStyle>
            <a:lvl1pPr algn="r">
              <a:defRPr sz="1200"/>
            </a:lvl1pPr>
          </a:lstStyle>
          <a:p>
            <a:fld id="{808E8302-FAB6-49C8-8345-847646CBD023}" type="datetimeFigureOut">
              <a:rPr lang="en-US" smtClean="0">
                <a:latin typeface="Arial"/>
              </a:rPr>
              <a:pPr/>
              <a:t>2/7/2022</a:t>
            </a:fld>
            <a:endParaRPr lang="en-US" dirty="0">
              <a:latin typeface="Arial"/>
            </a:endParaRPr>
          </a:p>
        </p:txBody>
      </p:sp>
      <p:sp>
        <p:nvSpPr>
          <p:cNvPr id="4" name="Footer Placeholder 3"/>
          <p:cNvSpPr>
            <a:spLocks noGrp="1"/>
          </p:cNvSpPr>
          <p:nvPr>
            <p:ph type="ftr" sz="quarter" idx="2"/>
          </p:nvPr>
        </p:nvSpPr>
        <p:spPr>
          <a:xfrm>
            <a:off x="0" y="8830551"/>
            <a:ext cx="3037840" cy="464265"/>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970938" y="8830551"/>
            <a:ext cx="3037840" cy="464265"/>
          </a:xfrm>
          <a:prstGeom prst="rect">
            <a:avLst/>
          </a:prstGeom>
        </p:spPr>
        <p:txBody>
          <a:bodyPr vert="horz" lIns="91440" tIns="45720" rIns="91440" bIns="45720" rtlCol="0" anchor="b"/>
          <a:lstStyle>
            <a:lvl1pPr algn="r">
              <a:defRPr sz="1200"/>
            </a:lvl1pPr>
          </a:lstStyle>
          <a:p>
            <a:fld id="{835EEFC9-BB70-4DFF-BB32-59575CB10BE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602143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a:defRPr>
            </a:lvl1pPr>
          </a:lstStyle>
          <a:p>
            <a:fld id="{182997B8-C321-429B-8575-1DC3C049F63E}" type="datetimeFigureOut">
              <a:rPr lang="en-US" smtClean="0"/>
              <a:pPr/>
              <a:t>2/7/2022</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atin typeface="Arial"/>
              </a:defRPr>
            </a:lvl1pPr>
          </a:lstStyle>
          <a:p>
            <a:fld id="{65BB8463-FF47-4AB8-A37C-6B473AF28FBD}" type="slidenum">
              <a:rPr lang="en-US" smtClean="0"/>
              <a:pPr/>
              <a:t>‹#›</a:t>
            </a:fld>
            <a:endParaRPr lang="en-US" dirty="0"/>
          </a:p>
        </p:txBody>
      </p:sp>
    </p:spTree>
    <p:extLst>
      <p:ext uri="{BB962C8B-B14F-4D97-AF65-F5344CB8AC3E}">
        <p14:creationId xmlns:p14="http://schemas.microsoft.com/office/powerpoint/2010/main" val="2195033111"/>
      </p:ext>
    </p:extLst>
  </p:cSld>
  <p:clrMap bg1="lt1" tx1="dk1" bg2="lt2" tx2="dk2" accent1="accent1" accent2="accent2" accent3="accent3" accent4="accent4" accent5="accent5" accent6="accent6" hlink="hlink" folHlink="folHlink"/>
  <p:hf hdr="0" ftr="0" dt="0"/>
  <p:notesStyle>
    <a:lvl1pPr marL="0" algn="l" defTabSz="914291" rtl="0" eaLnBrk="1" latinLnBrk="0" hangingPunct="1">
      <a:defRPr sz="1200" kern="1200">
        <a:solidFill>
          <a:schemeClr val="tx1"/>
        </a:solidFill>
        <a:latin typeface="Arial"/>
        <a:ea typeface="+mn-ea"/>
        <a:cs typeface="+mn-cs"/>
      </a:defRPr>
    </a:lvl1pPr>
    <a:lvl2pPr marL="457146" algn="l" defTabSz="914291" rtl="0" eaLnBrk="1" latinLnBrk="0" hangingPunct="1">
      <a:defRPr sz="1200" kern="1200">
        <a:solidFill>
          <a:schemeClr val="tx1"/>
        </a:solidFill>
        <a:latin typeface="Arial"/>
        <a:ea typeface="+mn-ea"/>
        <a:cs typeface="+mn-cs"/>
      </a:defRPr>
    </a:lvl2pPr>
    <a:lvl3pPr marL="914291" algn="l" defTabSz="914291" rtl="0" eaLnBrk="1" latinLnBrk="0" hangingPunct="1">
      <a:defRPr sz="1200" kern="1200">
        <a:solidFill>
          <a:schemeClr val="tx1"/>
        </a:solidFill>
        <a:latin typeface="Arial"/>
        <a:ea typeface="+mn-ea"/>
        <a:cs typeface="+mn-cs"/>
      </a:defRPr>
    </a:lvl3pPr>
    <a:lvl4pPr marL="1371438" algn="l" defTabSz="914291" rtl="0" eaLnBrk="1" latinLnBrk="0" hangingPunct="1">
      <a:defRPr sz="1200" kern="1200">
        <a:solidFill>
          <a:schemeClr val="tx1"/>
        </a:solidFill>
        <a:latin typeface="Arial"/>
        <a:ea typeface="+mn-ea"/>
        <a:cs typeface="+mn-cs"/>
      </a:defRPr>
    </a:lvl4pPr>
    <a:lvl5pPr marL="1828584" algn="l" defTabSz="914291" rtl="0" eaLnBrk="1" latinLnBrk="0" hangingPunct="1">
      <a:defRPr sz="1200" kern="1200">
        <a:solidFill>
          <a:schemeClr val="tx1"/>
        </a:solidFill>
        <a:latin typeface="Arial"/>
        <a:ea typeface="+mn-ea"/>
        <a:cs typeface="+mn-cs"/>
      </a:defRPr>
    </a:lvl5pPr>
    <a:lvl6pPr marL="2285729" algn="l" defTabSz="914291" rtl="0" eaLnBrk="1" latinLnBrk="0" hangingPunct="1">
      <a:defRPr sz="1200" kern="1200">
        <a:solidFill>
          <a:schemeClr val="tx1"/>
        </a:solidFill>
        <a:latin typeface="+mn-lt"/>
        <a:ea typeface="+mn-ea"/>
        <a:cs typeface="+mn-cs"/>
      </a:defRPr>
    </a:lvl6pPr>
    <a:lvl7pPr marL="2742875" algn="l" defTabSz="914291" rtl="0" eaLnBrk="1" latinLnBrk="0" hangingPunct="1">
      <a:defRPr sz="1200" kern="1200">
        <a:solidFill>
          <a:schemeClr val="tx1"/>
        </a:solidFill>
        <a:latin typeface="+mn-lt"/>
        <a:ea typeface="+mn-ea"/>
        <a:cs typeface="+mn-cs"/>
      </a:defRPr>
    </a:lvl7pPr>
    <a:lvl8pPr marL="3200021" algn="l" defTabSz="914291" rtl="0" eaLnBrk="1" latinLnBrk="0" hangingPunct="1">
      <a:defRPr sz="1200" kern="1200">
        <a:solidFill>
          <a:schemeClr val="tx1"/>
        </a:solidFill>
        <a:latin typeface="+mn-lt"/>
        <a:ea typeface="+mn-ea"/>
        <a:cs typeface="+mn-cs"/>
      </a:defRPr>
    </a:lvl8pPr>
    <a:lvl9pPr marL="3657167" algn="l" defTabSz="91429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07920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BB8463-FF47-4AB8-A37C-6B473AF28FBD}" type="slidenum">
              <a:rPr lang="en-US" smtClean="0"/>
              <a:pPr/>
              <a:t>26</a:t>
            </a:fld>
            <a:endParaRPr lang="en-US" dirty="0"/>
          </a:p>
        </p:txBody>
      </p:sp>
    </p:spTree>
    <p:extLst>
      <p:ext uri="{BB962C8B-B14F-4D97-AF65-F5344CB8AC3E}">
        <p14:creationId xmlns:p14="http://schemas.microsoft.com/office/powerpoint/2010/main" val="1581501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horizontal a">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26250" y="1098550"/>
            <a:ext cx="2317751" cy="4044950"/>
          </a:xfrm>
          <a:prstGeom prst="rect">
            <a:avLst/>
          </a:prstGeom>
        </p:spPr>
        <p:txBody>
          <a:bodyPr vert="horz"/>
          <a:lstStyle/>
          <a:p>
            <a:endParaRPr lang="en-US" dirty="0"/>
          </a:p>
        </p:txBody>
      </p:sp>
    </p:spTree>
    <p:extLst>
      <p:ext uri="{BB962C8B-B14F-4D97-AF65-F5344CB8AC3E}">
        <p14:creationId xmlns:p14="http://schemas.microsoft.com/office/powerpoint/2010/main" val="3598722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 plain a">
  <p:cSld name="1_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457200" y="831920"/>
            <a:ext cx="82296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24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 name="Google Shape;16;p2"/>
          <p:cNvSpPr txBox="1">
            <a:spLocks noGrp="1"/>
          </p:cNvSpPr>
          <p:nvPr>
            <p:ph type="body" idx="1"/>
          </p:nvPr>
        </p:nvSpPr>
        <p:spPr>
          <a:xfrm>
            <a:off x="463551" y="1406988"/>
            <a:ext cx="8255000" cy="3215812"/>
          </a:xfrm>
          <a:prstGeom prst="rect">
            <a:avLst/>
          </a:prstGeom>
          <a:noFill/>
          <a:ln>
            <a:noFill/>
          </a:ln>
        </p:spPr>
        <p:txBody>
          <a:bodyPr spcFirstLastPara="1" wrap="square" lIns="91400" tIns="91400" rIns="91400" bIns="91400" anchor="t" anchorCtr="0"/>
          <a:lstStyle>
            <a:lvl1pPr marL="457189" marR="0" lvl="0" indent="-228594" algn="l">
              <a:lnSpc>
                <a:spcPct val="100000"/>
              </a:lnSpc>
              <a:spcBef>
                <a:spcPts val="1200"/>
              </a:spcBef>
              <a:spcAft>
                <a:spcPts val="0"/>
              </a:spcAft>
              <a:buClr>
                <a:schemeClr val="accent2"/>
              </a:buClr>
              <a:buSzPts val="1400"/>
              <a:buFont typeface="Arial"/>
              <a:buNone/>
              <a:defRPr sz="1400" b="0" i="0" u="none" strike="noStrike" cap="none">
                <a:solidFill>
                  <a:schemeClr val="accent2"/>
                </a:solidFill>
                <a:latin typeface="Arial"/>
                <a:ea typeface="Arial"/>
                <a:cs typeface="Arial"/>
                <a:sym typeface="Arial"/>
              </a:defRPr>
            </a:lvl1pPr>
            <a:lvl2pPr marL="914377" marR="0" lvl="1" indent="-228594" algn="l">
              <a:lnSpc>
                <a:spcPct val="100000"/>
              </a:lnSpc>
              <a:spcBef>
                <a:spcPts val="1200"/>
              </a:spcBef>
              <a:spcAft>
                <a:spcPts val="0"/>
              </a:spcAft>
              <a:buClr>
                <a:srgbClr val="1D1E20"/>
              </a:buClr>
              <a:buSzPts val="1400"/>
              <a:buFont typeface="Arial"/>
              <a:buNone/>
              <a:defRPr sz="1400" b="0" i="0" u="none" strike="noStrike" cap="none">
                <a:solidFill>
                  <a:srgbClr val="1D1E20"/>
                </a:solidFill>
                <a:latin typeface="Arial"/>
                <a:ea typeface="Arial"/>
                <a:cs typeface="Arial"/>
                <a:sym typeface="Arial"/>
              </a:defRPr>
            </a:lvl2pPr>
            <a:lvl3pPr marL="1371566" marR="0" lvl="2" indent="-228594" algn="l">
              <a:lnSpc>
                <a:spcPct val="100000"/>
              </a:lnSpc>
              <a:spcBef>
                <a:spcPts val="800"/>
              </a:spcBef>
              <a:spcAft>
                <a:spcPts val="0"/>
              </a:spcAft>
              <a:buClr>
                <a:srgbClr val="1D1E20"/>
              </a:buClr>
              <a:buSzPts val="1200"/>
              <a:buFont typeface="Arial"/>
              <a:buNone/>
              <a:defRPr sz="1200" b="0" i="0" u="none" strike="noStrike" cap="none">
                <a:solidFill>
                  <a:srgbClr val="1D1E20"/>
                </a:solidFill>
                <a:latin typeface="Verdana"/>
                <a:ea typeface="Verdana"/>
                <a:cs typeface="Verdana"/>
                <a:sym typeface="Verdana"/>
              </a:defRPr>
            </a:lvl3pPr>
            <a:lvl4pPr marL="1828754" marR="0" lvl="3" indent="-228594" algn="l">
              <a:lnSpc>
                <a:spcPct val="100000"/>
              </a:lnSpc>
              <a:spcBef>
                <a:spcPts val="200"/>
              </a:spcBef>
              <a:spcAft>
                <a:spcPts val="0"/>
              </a:spcAft>
              <a:buClr>
                <a:srgbClr val="1D1E20"/>
              </a:buClr>
              <a:buSzPts val="1000"/>
              <a:buFont typeface="Arial"/>
              <a:buNone/>
              <a:defRPr sz="1000" b="0" i="0" u="none" strike="noStrike" cap="none">
                <a:solidFill>
                  <a:srgbClr val="1D1E20"/>
                </a:solidFill>
                <a:latin typeface="Verdana"/>
                <a:ea typeface="Verdana"/>
                <a:cs typeface="Verdana"/>
                <a:sym typeface="Verdana"/>
              </a:defRPr>
            </a:lvl4pPr>
            <a:lvl5pPr marL="2285943" marR="0" lvl="4" indent="-228594" algn="l">
              <a:lnSpc>
                <a:spcPct val="100000"/>
              </a:lnSpc>
              <a:spcBef>
                <a:spcPts val="4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5pPr>
            <a:lvl6pPr marL="2743131" marR="0" lvl="5"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320" marR="0" lvl="6"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509" marR="0" lvl="7"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697" marR="0" lvl="8"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6553200" y="4767266"/>
            <a:ext cx="21336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8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8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8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8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8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8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8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8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8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8149409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mp; subtitle">
    <p:spTree>
      <p:nvGrpSpPr>
        <p:cNvPr id="1" name=""/>
        <p:cNvGrpSpPr/>
        <p:nvPr/>
      </p:nvGrpSpPr>
      <p:grpSpPr>
        <a:xfrm>
          <a:off x="0" y="0"/>
          <a:ext cx="0" cy="0"/>
          <a:chOff x="0" y="0"/>
          <a:chExt cx="0" cy="0"/>
        </a:xfrm>
      </p:grpSpPr>
      <p:sp>
        <p:nvSpPr>
          <p:cNvPr id="4" name="Text Placeholder 8">
            <a:extLst>
              <a:ext uri="{FF2B5EF4-FFF2-40B4-BE49-F238E27FC236}">
                <a16:creationId xmlns:a16="http://schemas.microsoft.com/office/drawing/2014/main" id="{D1AFA9E9-5EB8-42BF-B15A-3D95DDA547A4}"/>
              </a:ext>
            </a:extLst>
          </p:cNvPr>
          <p:cNvSpPr>
            <a:spLocks noGrp="1"/>
          </p:cNvSpPr>
          <p:nvPr>
            <p:ph type="body" sz="quarter" idx="13" hasCustomPrompt="1"/>
          </p:nvPr>
        </p:nvSpPr>
        <p:spPr>
          <a:xfrm>
            <a:off x="376238" y="488701"/>
            <a:ext cx="8391525" cy="567941"/>
          </a:xfrm>
          <a:prstGeom prst="rect">
            <a:avLst/>
          </a:prstGeom>
        </p:spPr>
        <p:txBody>
          <a:bodyPr lIns="0" tIns="0" rIns="0" bIns="0">
            <a:noAutofit/>
          </a:bodyPr>
          <a:lstStyle>
            <a:lvl1pPr marL="0" indent="0">
              <a:buNone/>
              <a:defRPr sz="1350" b="0">
                <a:solidFill>
                  <a:srgbClr val="575757"/>
                </a:solidFill>
              </a:defRPr>
            </a:lvl1pPr>
          </a:lstStyle>
          <a:p>
            <a:pPr lvl="0"/>
            <a:r>
              <a:rPr lang="en-US" dirty="0"/>
              <a:t>Click to add subtitle</a:t>
            </a:r>
          </a:p>
        </p:txBody>
      </p:sp>
      <p:sp>
        <p:nvSpPr>
          <p:cNvPr id="5" name="Title Placeholder 1">
            <a:extLst>
              <a:ext uri="{FF2B5EF4-FFF2-40B4-BE49-F238E27FC236}">
                <a16:creationId xmlns:a16="http://schemas.microsoft.com/office/drawing/2014/main" id="{C3F5B0ED-A4CB-4D19-B6B8-CA9E1139E702}"/>
              </a:ext>
            </a:extLst>
          </p:cNvPr>
          <p:cNvSpPr>
            <a:spLocks noGrp="1"/>
          </p:cNvSpPr>
          <p:nvPr>
            <p:ph type="title" hasCustomPrompt="1"/>
          </p:nvPr>
        </p:nvSpPr>
        <p:spPr>
          <a:xfrm>
            <a:off x="376238" y="238126"/>
            <a:ext cx="8391525" cy="250574"/>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5154811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920750"/>
            <a:ext cx="2317751"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470169" y="4788940"/>
            <a:ext cx="607060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1171612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 plain a">
  <p:cSld name="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457200" y="831920"/>
            <a:ext cx="82296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24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 name="Google Shape;16;p2"/>
          <p:cNvSpPr txBox="1">
            <a:spLocks noGrp="1"/>
          </p:cNvSpPr>
          <p:nvPr>
            <p:ph type="body" idx="1"/>
          </p:nvPr>
        </p:nvSpPr>
        <p:spPr>
          <a:xfrm>
            <a:off x="463551" y="1406988"/>
            <a:ext cx="8255000" cy="3215812"/>
          </a:xfrm>
          <a:prstGeom prst="rect">
            <a:avLst/>
          </a:prstGeom>
          <a:noFill/>
          <a:ln>
            <a:noFill/>
          </a:ln>
        </p:spPr>
        <p:txBody>
          <a:bodyPr spcFirstLastPara="1" wrap="square" lIns="91400" tIns="91400" rIns="91400" bIns="91400" anchor="t" anchorCtr="0"/>
          <a:lstStyle>
            <a:lvl1pPr marL="457189" marR="0" lvl="0" indent="-228594" algn="l">
              <a:lnSpc>
                <a:spcPct val="100000"/>
              </a:lnSpc>
              <a:spcBef>
                <a:spcPts val="1200"/>
              </a:spcBef>
              <a:spcAft>
                <a:spcPts val="0"/>
              </a:spcAft>
              <a:buClr>
                <a:schemeClr val="accent2"/>
              </a:buClr>
              <a:buSzPts val="1400"/>
              <a:buFont typeface="Arial"/>
              <a:buNone/>
              <a:defRPr sz="1400" b="0" i="0" u="none" strike="noStrike" cap="none">
                <a:solidFill>
                  <a:schemeClr val="accent2"/>
                </a:solidFill>
                <a:latin typeface="Arial"/>
                <a:ea typeface="Arial"/>
                <a:cs typeface="Arial"/>
                <a:sym typeface="Arial"/>
              </a:defRPr>
            </a:lvl1pPr>
            <a:lvl2pPr marL="914377" marR="0" lvl="1" indent="-228594" algn="l">
              <a:lnSpc>
                <a:spcPct val="100000"/>
              </a:lnSpc>
              <a:spcBef>
                <a:spcPts val="1200"/>
              </a:spcBef>
              <a:spcAft>
                <a:spcPts val="0"/>
              </a:spcAft>
              <a:buClr>
                <a:srgbClr val="1D1E20"/>
              </a:buClr>
              <a:buSzPts val="1400"/>
              <a:buFont typeface="Arial"/>
              <a:buNone/>
              <a:defRPr sz="1400" b="0" i="0" u="none" strike="noStrike" cap="none">
                <a:solidFill>
                  <a:srgbClr val="1D1E20"/>
                </a:solidFill>
                <a:latin typeface="Arial"/>
                <a:ea typeface="Arial"/>
                <a:cs typeface="Arial"/>
                <a:sym typeface="Arial"/>
              </a:defRPr>
            </a:lvl2pPr>
            <a:lvl3pPr marL="1371566" marR="0" lvl="2" indent="-228594" algn="l">
              <a:lnSpc>
                <a:spcPct val="100000"/>
              </a:lnSpc>
              <a:spcBef>
                <a:spcPts val="800"/>
              </a:spcBef>
              <a:spcAft>
                <a:spcPts val="0"/>
              </a:spcAft>
              <a:buClr>
                <a:srgbClr val="1D1E20"/>
              </a:buClr>
              <a:buSzPts val="1200"/>
              <a:buFont typeface="Arial"/>
              <a:buNone/>
              <a:defRPr sz="1200" b="0" i="0" u="none" strike="noStrike" cap="none">
                <a:solidFill>
                  <a:srgbClr val="1D1E20"/>
                </a:solidFill>
                <a:latin typeface="Verdana"/>
                <a:ea typeface="Verdana"/>
                <a:cs typeface="Verdana"/>
                <a:sym typeface="Verdana"/>
              </a:defRPr>
            </a:lvl3pPr>
            <a:lvl4pPr marL="1828754" marR="0" lvl="3" indent="-228594" algn="l">
              <a:lnSpc>
                <a:spcPct val="100000"/>
              </a:lnSpc>
              <a:spcBef>
                <a:spcPts val="200"/>
              </a:spcBef>
              <a:spcAft>
                <a:spcPts val="0"/>
              </a:spcAft>
              <a:buClr>
                <a:srgbClr val="1D1E20"/>
              </a:buClr>
              <a:buSzPts val="1000"/>
              <a:buFont typeface="Arial"/>
              <a:buNone/>
              <a:defRPr sz="1000" b="0" i="0" u="none" strike="noStrike" cap="none">
                <a:solidFill>
                  <a:srgbClr val="1D1E20"/>
                </a:solidFill>
                <a:latin typeface="Verdana"/>
                <a:ea typeface="Verdana"/>
                <a:cs typeface="Verdana"/>
                <a:sym typeface="Verdana"/>
              </a:defRPr>
            </a:lvl4pPr>
            <a:lvl5pPr marL="2285943" marR="0" lvl="4" indent="-228594" algn="l">
              <a:lnSpc>
                <a:spcPct val="100000"/>
              </a:lnSpc>
              <a:spcBef>
                <a:spcPts val="4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5pPr>
            <a:lvl6pPr marL="2743131" marR="0" lvl="5"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320" marR="0" lvl="6"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509" marR="0" lvl="7"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697" marR="0" lvl="8"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6553200" y="4767266"/>
            <a:ext cx="21336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8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8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8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8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8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8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8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8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8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9458288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6553200" y="4767265"/>
            <a:ext cx="2133600" cy="376237"/>
          </a:xfrm>
          <a:prstGeom prst="rect">
            <a:avLst/>
          </a:prstGeom>
        </p:spPr>
        <p:txBody>
          <a:bodyPr vert="horz" lIns="0" tIns="0" rIns="0" bIns="0" rtlCol="0" anchor="ctr"/>
          <a:lstStyle>
            <a:lvl1pPr algn="r">
              <a:defRPr sz="800">
                <a:solidFill>
                  <a:schemeClr val="accent3"/>
                </a:solidFill>
              </a:defRPr>
            </a:lvl1pPr>
          </a:lstStyle>
          <a:p>
            <a:fld id="{CF0A3129-E875-6648-A0B3-8ABAE574B041}" type="slidenum">
              <a:rPr lang="en-US"/>
              <a:pPr/>
              <a:t>‹#›</a:t>
            </a:fld>
            <a:endParaRPr lang="en-US" dirty="0"/>
          </a:p>
        </p:txBody>
      </p:sp>
      <p:grpSp>
        <p:nvGrpSpPr>
          <p:cNvPr id="6" name="Group 5"/>
          <p:cNvGrpSpPr/>
          <p:nvPr userDrawn="1"/>
        </p:nvGrpSpPr>
        <p:grpSpPr>
          <a:xfrm>
            <a:off x="470169" y="4788940"/>
            <a:ext cx="6070600" cy="282179"/>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2860300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920750"/>
            <a:ext cx="2317751"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470169" y="4788940"/>
            <a:ext cx="607060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3099674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50" y="1406988"/>
            <a:ext cx="3886777" cy="3215812"/>
          </a:xfrm>
        </p:spPr>
        <p:txBody>
          <a:bodyPr/>
          <a:lstStyle>
            <a:lvl1pPr>
              <a:spcBef>
                <a:spcPts val="1200"/>
              </a:spcBef>
              <a:defRPr sz="1800"/>
            </a:lvl1pPr>
            <a:lvl2pPr marL="457189" indent="0">
              <a:spcBef>
                <a:spcPts val="1200"/>
              </a:spcBef>
              <a:defRPr sz="18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4488873" y="1420838"/>
            <a:ext cx="4170227" cy="3215812"/>
          </a:xfrm>
        </p:spPr>
        <p:txBody>
          <a:bodyPr/>
          <a:lstStyle>
            <a:lvl1pPr>
              <a:spcBef>
                <a:spcPts val="1200"/>
              </a:spcBef>
              <a:defRPr sz="1800"/>
            </a:lvl1pPr>
            <a:lvl2pPr marL="457189" indent="0">
              <a:spcBef>
                <a:spcPts val="1200"/>
              </a:spcBef>
              <a:defRPr sz="1800">
                <a:latin typeface="Arial"/>
              </a:defRPr>
            </a:lvl2pPr>
          </a:lstStyle>
          <a:p>
            <a:pPr lvl="0"/>
            <a:r>
              <a:rPr lang="en-CA"/>
              <a:t>Click to edit Master text styles</a:t>
            </a:r>
          </a:p>
          <a:p>
            <a:pPr lvl="1"/>
            <a:r>
              <a:rPr lang="en-CA" dirty="0"/>
              <a:t>Second level</a:t>
            </a:r>
          </a:p>
        </p:txBody>
      </p:sp>
    </p:spTree>
    <p:extLst>
      <p:ext uri="{BB962C8B-B14F-4D97-AF65-F5344CB8AC3E}">
        <p14:creationId xmlns:p14="http://schemas.microsoft.com/office/powerpoint/2010/main" val="67704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3532910"/>
            <a:ext cx="8223251" cy="1089891"/>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803275" y="1579563"/>
            <a:ext cx="3352800" cy="1814512"/>
          </a:xfrm>
        </p:spPr>
        <p:txBody>
          <a:bodyPr/>
          <a:lstStyle/>
          <a:p>
            <a:endParaRPr lang="en-US"/>
          </a:p>
        </p:txBody>
      </p:sp>
      <p:sp>
        <p:nvSpPr>
          <p:cNvPr id="8" name="Picture Placeholder 6"/>
          <p:cNvSpPr>
            <a:spLocks noGrp="1"/>
          </p:cNvSpPr>
          <p:nvPr>
            <p:ph type="pic" sz="quarter" idx="13"/>
          </p:nvPr>
        </p:nvSpPr>
        <p:spPr>
          <a:xfrm>
            <a:off x="4918076" y="1565703"/>
            <a:ext cx="3352800" cy="1814512"/>
          </a:xfr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1545094"/>
            <a:ext cx="4745760" cy="3077706"/>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5333999" y="1545093"/>
            <a:ext cx="3352800" cy="3077706"/>
          </a:xfr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9" name="Vertical Text Placeholder 8"/>
          <p:cNvSpPr>
            <a:spLocks noGrp="1"/>
          </p:cNvSpPr>
          <p:nvPr>
            <p:ph type="body" orient="vert" sz="quarter" idx="11"/>
          </p:nvPr>
        </p:nvSpPr>
        <p:spPr>
          <a:xfrm rot="10800000">
            <a:off x="1052949" y="1550988"/>
            <a:ext cx="845127" cy="3117850"/>
          </a:xfrm>
        </p:spPr>
        <p:txBody>
          <a:bodyPr vert="eaVert"/>
          <a:lstStyle>
            <a:lvl1pPr algn="ctr">
              <a:defRPr sz="1800"/>
            </a:lvl1pPr>
            <a:lvl2pPr algn="ctr">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148031" y="1550988"/>
            <a:ext cx="6026151" cy="311785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7771" y="157647"/>
            <a:ext cx="749029" cy="561772"/>
          </a:xfrm>
          <a:prstGeom prst="rect">
            <a:avLst/>
          </a:prstGeom>
        </p:spPr>
      </p:pic>
    </p:spTree>
    <p:extLst>
      <p:ext uri="{BB962C8B-B14F-4D97-AF65-F5344CB8AC3E}">
        <p14:creationId xmlns:p14="http://schemas.microsoft.com/office/powerpoint/2010/main" val="2456246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108778"/>
            <a:ext cx="9144000" cy="403472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 name="Rectangle 2"/>
          <p:cNvSpPr/>
          <p:nvPr userDrawn="1"/>
        </p:nvSpPr>
        <p:spPr>
          <a:xfrm>
            <a:off x="0" y="1"/>
            <a:ext cx="9144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394315" y="215731"/>
            <a:ext cx="2282757" cy="762290"/>
          </a:xfrm>
          <a:prstGeom prst="rect">
            <a:avLst/>
          </a:prstGeom>
        </p:spPr>
      </p:pic>
      <p:pic>
        <p:nvPicPr>
          <p:cNvPr id="5" name="Pictur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63165" y="206897"/>
            <a:ext cx="2412459" cy="771124"/>
          </a:xfrm>
          <a:prstGeom prst="rect">
            <a:avLst/>
          </a:prstGeom>
        </p:spPr>
      </p:pic>
    </p:spTree>
    <p:extLst>
      <p:ext uri="{BB962C8B-B14F-4D97-AF65-F5344CB8AC3E}">
        <p14:creationId xmlns:p14="http://schemas.microsoft.com/office/powerpoint/2010/main" val="1260742324"/>
      </p:ext>
    </p:extLst>
  </p:cSld>
  <p:clrMap bg1="lt1" tx1="dk1" bg2="lt2" tx2="dk2" accent1="accent1" accent2="accent2" accent3="accent3" accent4="accent4" accent5="accent5" accent6="accent6" hlink="hlink" folHlink="folHlink"/>
  <p:sldLayoutIdLst>
    <p:sldLayoutId id="2147483906" r:id="rId1"/>
    <p:sldLayoutId id="2147483913" r:id="rId2"/>
  </p:sldLayoutIdLst>
  <p:hf hdr="0" dt="0"/>
  <p:txStyles>
    <p:titleStyle>
      <a:lvl1pPr marL="0" marR="0" indent="0" algn="l" defTabSz="457189" rtl="0" eaLnBrk="1" fontAlgn="auto" latinLnBrk="0" hangingPunct="1">
        <a:lnSpc>
          <a:spcPct val="100000"/>
        </a:lnSpc>
        <a:spcBef>
          <a:spcPct val="0"/>
        </a:spcBef>
        <a:spcAft>
          <a:spcPts val="0"/>
        </a:spcAft>
        <a:buClrTx/>
        <a:buSzTx/>
        <a:buFontTx/>
        <a:buNone/>
        <a:tabLst/>
        <a:defRPr sz="3000" b="1" kern="1200">
          <a:solidFill>
            <a:schemeClr val="bg1"/>
          </a:solidFill>
          <a:latin typeface="+mj-lt"/>
          <a:ea typeface="+mj-ea"/>
          <a:cs typeface="Verdana"/>
        </a:defRPr>
      </a:lvl1pPr>
    </p:titleStyle>
    <p:bodyStyle>
      <a:lvl1pPr marL="0" marR="0" indent="0" algn="l" defTabSz="457189" rtl="0" eaLnBrk="1" fontAlgn="auto" latinLnBrk="0" hangingPunct="1">
        <a:lnSpc>
          <a:spcPct val="100000"/>
        </a:lnSpc>
        <a:spcBef>
          <a:spcPct val="20000"/>
        </a:spcBef>
        <a:spcAft>
          <a:spcPts val="0"/>
        </a:spcAft>
        <a:buClrTx/>
        <a:buSzTx/>
        <a:buFont typeface="Arial"/>
        <a:buNone/>
        <a:tabLst/>
        <a:defRPr sz="1600" b="0" i="0" kern="1200" spc="0" baseline="0">
          <a:solidFill>
            <a:schemeClr val="tx1"/>
          </a:solidFill>
          <a:latin typeface="Arial"/>
          <a:ea typeface="+mn-ea"/>
          <a:cs typeface="Arial"/>
        </a:defRPr>
      </a:lvl1pPr>
      <a:lvl2pPr marL="457189" indent="0" algn="l" defTabSz="457189" rtl="0" eaLnBrk="1" latinLnBrk="0" hangingPunct="1">
        <a:spcBef>
          <a:spcPct val="20000"/>
        </a:spcBef>
        <a:buFont typeface="Arial"/>
        <a:buNone/>
        <a:defRPr sz="1600" kern="1200">
          <a:solidFill>
            <a:schemeClr val="tx1"/>
          </a:solidFill>
          <a:latin typeface="+mn-lt"/>
          <a:ea typeface="+mn-ea"/>
          <a:cs typeface="+mn-cs"/>
        </a:defRPr>
      </a:lvl2pPr>
      <a:lvl3pPr marL="914377" indent="0" algn="l" defTabSz="457189" rtl="0" eaLnBrk="1" latinLnBrk="0" hangingPunct="1">
        <a:spcBef>
          <a:spcPct val="20000"/>
        </a:spcBef>
        <a:buFont typeface="Arial"/>
        <a:buNone/>
        <a:defRPr sz="1600" kern="1200">
          <a:solidFill>
            <a:schemeClr val="tx1"/>
          </a:solidFill>
          <a:latin typeface="+mn-lt"/>
          <a:ea typeface="+mn-ea"/>
          <a:cs typeface="+mn-cs"/>
        </a:defRPr>
      </a:lvl3pPr>
      <a:lvl4pPr marL="1371566" indent="0" algn="l" defTabSz="457189" rtl="0" eaLnBrk="1" latinLnBrk="0" hangingPunct="1">
        <a:spcBef>
          <a:spcPct val="20000"/>
        </a:spcBef>
        <a:buFont typeface="Arial"/>
        <a:buNone/>
        <a:defRPr sz="1600" kern="1200">
          <a:solidFill>
            <a:schemeClr val="tx1"/>
          </a:solidFill>
          <a:latin typeface="+mn-lt"/>
          <a:ea typeface="+mn-ea"/>
          <a:cs typeface="+mn-cs"/>
        </a:defRPr>
      </a:lvl4pPr>
      <a:lvl5pPr marL="1828754" indent="0" algn="l" defTabSz="457189" rtl="0" eaLnBrk="1" latinLnBrk="0" hangingPunct="1">
        <a:spcBef>
          <a:spcPct val="20000"/>
        </a:spcBef>
        <a:buFont typeface="Arial"/>
        <a:buNone/>
        <a:defRPr sz="16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1910"/>
            <a:ext cx="8229600" cy="568721"/>
          </a:xfrm>
          <a:prstGeom prst="rect">
            <a:avLst/>
          </a:prstGeom>
        </p:spPr>
        <p:txBody>
          <a:bodyPr vert="horz" lIns="0" tIns="0" rIns="0" bIns="0" rtlCol="0" anchor="ctr">
            <a:noAutofit/>
          </a:bodyPr>
          <a:lstStyle/>
          <a:p>
            <a:r>
              <a:rPr lang="en-US" dirty="0"/>
              <a:t>Click to edit Master title style</a:t>
            </a:r>
          </a:p>
        </p:txBody>
      </p:sp>
      <p:sp>
        <p:nvSpPr>
          <p:cNvPr id="17" name="Text Placeholder 2"/>
          <p:cNvSpPr>
            <a:spLocks noGrp="1"/>
          </p:cNvSpPr>
          <p:nvPr>
            <p:ph type="body" idx="1"/>
          </p:nvPr>
        </p:nvSpPr>
        <p:spPr>
          <a:xfrm>
            <a:off x="461644" y="1405524"/>
            <a:ext cx="8241033" cy="3149543"/>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8246533" y="4767265"/>
            <a:ext cx="440267" cy="376237"/>
          </a:xfrm>
          <a:prstGeom prst="rect">
            <a:avLst/>
          </a:prstGeom>
        </p:spPr>
        <p:txBody>
          <a:bodyPr vert="horz" lIns="0" tIns="0" rIns="0" bIns="0" rtlCol="0" anchor="ctr"/>
          <a:lstStyle>
            <a:lvl1pPr algn="r">
              <a:defRPr sz="800" b="0" i="0">
                <a:solidFill>
                  <a:schemeClr val="accent3"/>
                </a:solidFill>
                <a:latin typeface="Arial"/>
                <a:cs typeface="Arial"/>
              </a:defRPr>
            </a:lvl1pPr>
          </a:lstStyle>
          <a:p>
            <a:fld id="{CF0A3129-E875-6648-A0B3-8ABAE574B041}" type="slidenum">
              <a:rPr lang="en-US" smtClean="0"/>
              <a:pPr/>
              <a:t>‹#›</a:t>
            </a:fld>
            <a:endParaRPr lang="en-US" dirty="0"/>
          </a:p>
        </p:txBody>
      </p:sp>
      <p:cxnSp>
        <p:nvCxnSpPr>
          <p:cNvPr id="12" name="Straight Connector 11"/>
          <p:cNvCxnSpPr/>
          <p:nvPr userDrawn="1"/>
        </p:nvCxnSpPr>
        <p:spPr>
          <a:xfrm flipH="1">
            <a:off x="457200" y="4762500"/>
            <a:ext cx="82296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pic>
        <p:nvPicPr>
          <p:cNvPr id="3" name="Picture 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937771" y="157647"/>
            <a:ext cx="749029" cy="561772"/>
          </a:xfrm>
          <a:prstGeom prst="rect">
            <a:avLst/>
          </a:prstGeom>
        </p:spPr>
      </p:pic>
    </p:spTree>
    <p:extLst>
      <p:ext uri="{BB962C8B-B14F-4D97-AF65-F5344CB8AC3E}">
        <p14:creationId xmlns:p14="http://schemas.microsoft.com/office/powerpoint/2010/main" val="1794673910"/>
      </p:ext>
    </p:extLst>
  </p:cSld>
  <p:clrMap bg1="lt1" tx1="dk1" bg2="lt2" tx2="dk2" accent1="accent1" accent2="accent2" accent3="accent3" accent4="accent4" accent5="accent5" accent6="accent6" hlink="hlink" folHlink="folHlink"/>
  <p:sldLayoutIdLst>
    <p:sldLayoutId id="2147483903" r:id="rId1"/>
    <p:sldLayoutId id="2147483907" r:id="rId2"/>
    <p:sldLayoutId id="2147483909" r:id="rId3"/>
    <p:sldLayoutId id="2147483910" r:id="rId4"/>
    <p:sldLayoutId id="2147483911" r:id="rId5"/>
    <p:sldLayoutId id="2147483912" r:id="rId6"/>
    <p:sldLayoutId id="2147483908" r:id="rId7"/>
    <p:sldLayoutId id="2147483914" r:id="rId8"/>
    <p:sldLayoutId id="2147483916" r:id="rId9"/>
    <p:sldLayoutId id="2147483960" r:id="rId10"/>
  </p:sldLayoutIdLst>
  <p:hf hdr="0" dt="0"/>
  <p:txStyles>
    <p:titleStyle>
      <a:lvl1pPr algn="l" defTabSz="457189" rtl="0" eaLnBrk="1" latinLnBrk="0" hangingPunct="1">
        <a:spcBef>
          <a:spcPct val="0"/>
        </a:spcBef>
        <a:buNone/>
        <a:defRPr sz="2400" b="0" kern="1200">
          <a:solidFill>
            <a:schemeClr val="accent1"/>
          </a:solidFill>
          <a:latin typeface="+mj-lt"/>
          <a:ea typeface="+mj-ea"/>
          <a:cs typeface="Arial"/>
        </a:defRPr>
      </a:lvl1pPr>
    </p:titleStyle>
    <p:bodyStyle>
      <a:lvl1pPr marL="0" indent="0" algn="l" defTabSz="457189" rtl="0" eaLnBrk="1" latinLnBrk="0" hangingPunct="1">
        <a:spcBef>
          <a:spcPts val="800"/>
        </a:spcBef>
        <a:buFont typeface="Arial"/>
        <a:buNone/>
        <a:defRPr sz="1400" b="0" i="0" kern="1200">
          <a:solidFill>
            <a:schemeClr val="accent2"/>
          </a:solidFill>
          <a:latin typeface="Arial"/>
          <a:ea typeface="+mn-ea"/>
          <a:cs typeface="Arial"/>
        </a:defRPr>
      </a:lvl1pPr>
      <a:lvl2pPr marL="0" indent="0" algn="l" defTabSz="457189" rtl="0" eaLnBrk="1" latinLnBrk="0" hangingPunct="1">
        <a:spcBef>
          <a:spcPct val="20000"/>
        </a:spcBef>
        <a:buFont typeface="Arial"/>
        <a:buNone/>
        <a:defRPr sz="1400" b="0" kern="1200">
          <a:solidFill>
            <a:schemeClr val="tx1">
              <a:lumMod val="50000"/>
            </a:schemeClr>
          </a:solidFill>
          <a:latin typeface="Verdana"/>
          <a:ea typeface="+mn-ea"/>
          <a:cs typeface="+mn-cs"/>
        </a:defRPr>
      </a:lvl2pPr>
      <a:lvl3pPr marL="45719" indent="0" algn="l" defTabSz="457189" rtl="0" eaLnBrk="1" latinLnBrk="0" hangingPunct="1">
        <a:spcBef>
          <a:spcPts val="800"/>
        </a:spcBef>
        <a:buFont typeface="Arial"/>
        <a:buNone/>
        <a:defRPr sz="1200" b="0" kern="1200">
          <a:solidFill>
            <a:schemeClr val="tx1">
              <a:lumMod val="50000"/>
            </a:schemeClr>
          </a:solidFill>
          <a:latin typeface="Verdana"/>
          <a:ea typeface="+mn-ea"/>
          <a:cs typeface="+mn-cs"/>
        </a:defRPr>
      </a:lvl3pPr>
      <a:lvl4pPr marL="1371566" indent="0" algn="l" defTabSz="457189" rtl="0" eaLnBrk="1" latinLnBrk="0" hangingPunct="1">
        <a:spcBef>
          <a:spcPct val="20000"/>
        </a:spcBef>
        <a:buFont typeface="Arial"/>
        <a:buNone/>
        <a:defRPr sz="1000" b="0" kern="1200">
          <a:solidFill>
            <a:schemeClr val="tx1">
              <a:lumMod val="50000"/>
            </a:schemeClr>
          </a:solidFill>
          <a:latin typeface="Verdana"/>
          <a:ea typeface="+mn-ea"/>
          <a:cs typeface="+mn-cs"/>
        </a:defRPr>
      </a:lvl4pPr>
      <a:lvl5pPr marL="1828754" indent="0" algn="l" defTabSz="457189" rtl="0" eaLnBrk="1" latinLnBrk="0" hangingPunct="1">
        <a:spcBef>
          <a:spcPct val="20000"/>
        </a:spcBef>
        <a:buFont typeface="Arial"/>
        <a:buNone/>
        <a:defRPr sz="2000" kern="1200">
          <a:solidFill>
            <a:schemeClr val="tx1"/>
          </a:solidFill>
          <a:latin typeface="Verdana"/>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dictionary.cambridge.org/dictionary/english/achin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dictionary.cambridge.org/dictionary/english/burnin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s://dictionary.cambridge.org/dictionary/english/constrict?q=constricting"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dictionary.cambridge.org/dictionary/english/cramp?q=cramping"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ncbi.nlm.nih.gov/medgen/141603#:~:text=Definition,from%20NCI%5D"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dictionary.cambridge.org/dictionary/english/squeeze?q=squeezing"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dictionary.cambridge.org/dictionary/english/gnawing"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dictionary.cambridge.org/dictionary/english/nagging"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confluence.ihtsdotools.org/display/DOCSTART/9.+Content+Development"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ncbi.nlm.nih.gov/pmc/articles/PMC5851787/"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92429" y="3059431"/>
            <a:ext cx="5551171" cy="2605970"/>
          </a:xfrm>
          <a:prstGeom prst="rect">
            <a:avLst/>
          </a:prstGeom>
          <a:noFill/>
        </p:spPr>
        <p:txBody>
          <a:bodyPr wrap="square" rtlCol="0">
            <a:spAutoFit/>
          </a:bodyPr>
          <a:lstStyle/>
          <a:p>
            <a:r>
              <a:rPr lang="en-GB" sz="2667" dirty="0">
                <a:solidFill>
                  <a:schemeClr val="bg1"/>
                </a:solidFill>
              </a:rPr>
              <a:t>Nursing Clinical Reference Group Meeting</a:t>
            </a:r>
          </a:p>
          <a:p>
            <a:r>
              <a:rPr lang="en-US" sz="2000" dirty="0" smtClean="0">
                <a:solidFill>
                  <a:schemeClr val="bg1"/>
                </a:solidFill>
              </a:rPr>
              <a:t>Febr</a:t>
            </a:r>
            <a:r>
              <a:rPr lang="en-US" sz="2000" dirty="0" smtClean="0">
                <a:solidFill>
                  <a:schemeClr val="bg1"/>
                </a:solidFill>
              </a:rPr>
              <a:t>uary 8, </a:t>
            </a:r>
            <a:r>
              <a:rPr lang="en-US" sz="2000" dirty="0" smtClean="0">
                <a:solidFill>
                  <a:schemeClr val="bg1"/>
                </a:solidFill>
              </a:rPr>
              <a:t>2022  2000 </a:t>
            </a:r>
            <a:r>
              <a:rPr lang="en-US" sz="2000" dirty="0">
                <a:solidFill>
                  <a:schemeClr val="bg1"/>
                </a:solidFill>
              </a:rPr>
              <a:t>UTC</a:t>
            </a:r>
          </a:p>
          <a:p>
            <a:endParaRPr lang="en-US" sz="2400" dirty="0">
              <a:solidFill>
                <a:schemeClr val="bg1"/>
              </a:solidFill>
            </a:endParaRPr>
          </a:p>
          <a:p>
            <a:endParaRPr lang="en-US" sz="2400" dirty="0">
              <a:solidFill>
                <a:schemeClr val="bg1"/>
              </a:solidFill>
            </a:endParaRPr>
          </a:p>
          <a:p>
            <a:endParaRPr lang="en-US" sz="2400" dirty="0">
              <a:solidFill>
                <a:schemeClr val="bg1"/>
              </a:solidFill>
            </a:endParaRPr>
          </a:p>
          <a:p>
            <a:r>
              <a:rPr lang="en-US" dirty="0">
                <a:solidFill>
                  <a:schemeClr val="bg1"/>
                </a:solidFill>
                <a:latin typeface="Arial"/>
                <a:cs typeface="Arial"/>
              </a:rPr>
              <a:t>Ian Green		17</a:t>
            </a:r>
            <a:r>
              <a:rPr lang="en-US" baseline="30000" dirty="0">
                <a:solidFill>
                  <a:schemeClr val="bg1"/>
                </a:solidFill>
                <a:latin typeface="Arial"/>
                <a:cs typeface="Arial"/>
              </a:rPr>
              <a:t>th</a:t>
            </a:r>
            <a:r>
              <a:rPr lang="en-US" dirty="0">
                <a:solidFill>
                  <a:schemeClr val="bg1"/>
                </a:solidFill>
                <a:latin typeface="Arial"/>
                <a:cs typeface="Arial"/>
              </a:rPr>
              <a:t>, March 2020</a:t>
            </a:r>
          </a:p>
        </p:txBody>
      </p:sp>
      <p:pic>
        <p:nvPicPr>
          <p:cNvPr id="10" name="Picture Placeholder 5"/>
          <p:cNvPicPr>
            <a:picLocks noGrp="1" noChangeAspect="1"/>
          </p:cNvPicPr>
          <p:nvPr>
            <p:ph type="pic" sz="quarter" idx="4294967295"/>
          </p:nvPr>
        </p:nvPicPr>
        <p:blipFill rotWithShape="1">
          <a:blip r:embed="rId2">
            <a:extLst>
              <a:ext uri="{28A0092B-C50C-407E-A947-70E740481C1C}">
                <a14:useLocalDpi xmlns:a14="http://schemas.microsoft.com/office/drawing/2010/main" val="0"/>
              </a:ext>
            </a:extLst>
          </a:blip>
          <a:srcRect l="30824" t="1" r="35402" b="204"/>
          <a:stretch/>
        </p:blipFill>
        <p:spPr>
          <a:xfrm>
            <a:off x="6404306" y="605688"/>
            <a:ext cx="2739695" cy="5395063"/>
          </a:xfrm>
          <a:prstGeom prst="rect">
            <a:avLst/>
          </a:prstGeom>
        </p:spPr>
      </p:pic>
    </p:spTree>
    <p:extLst>
      <p:ext uri="{BB962C8B-B14F-4D97-AF65-F5344CB8AC3E}">
        <p14:creationId xmlns:p14="http://schemas.microsoft.com/office/powerpoint/2010/main" val="3408385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Pain Assessment value set: Pain Quality</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10</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a:bodyPr>
          <a:lstStyle/>
          <a:p>
            <a:r>
              <a:rPr lang="en-US" b="1" dirty="0" smtClean="0"/>
              <a:t>Issue</a:t>
            </a:r>
            <a:r>
              <a:rPr lang="en-US" dirty="0" smtClean="0"/>
              <a:t>:  Aching </a:t>
            </a:r>
            <a:endParaRPr lang="en-US" dirty="0" smtClean="0"/>
          </a:p>
          <a:p>
            <a:r>
              <a:rPr lang="en-US" b="1" dirty="0" smtClean="0"/>
              <a:t>Background</a:t>
            </a:r>
            <a:r>
              <a:rPr lang="en-US" dirty="0"/>
              <a:t>: </a:t>
            </a:r>
            <a:r>
              <a:rPr lang="en-US" dirty="0" smtClean="0">
                <a:hlinkClick r:id="rId2"/>
              </a:rPr>
              <a:t>https</a:t>
            </a:r>
            <a:r>
              <a:rPr lang="en-US" dirty="0">
                <a:hlinkClick r:id="rId2"/>
              </a:rPr>
              <a:t>://</a:t>
            </a:r>
            <a:r>
              <a:rPr lang="en-US" dirty="0" smtClean="0">
                <a:hlinkClick r:id="rId2"/>
              </a:rPr>
              <a:t>dictionary.cambridge.org/dictionary/english/aching</a:t>
            </a:r>
            <a:r>
              <a:rPr lang="en-US" dirty="0" smtClean="0"/>
              <a:t>: to </a:t>
            </a:r>
            <a:r>
              <a:rPr lang="en-US" dirty="0"/>
              <a:t>have a continuous pain that is unpleasant but not very </a:t>
            </a:r>
            <a:r>
              <a:rPr lang="en-US" dirty="0" smtClean="0"/>
              <a:t>strong</a:t>
            </a:r>
            <a:endParaRPr lang="en-US" dirty="0" smtClean="0"/>
          </a:p>
          <a:p>
            <a:r>
              <a:rPr lang="en-US" dirty="0" smtClean="0"/>
              <a:t>SCTID: 27635008 </a:t>
            </a:r>
            <a:r>
              <a:rPr lang="en-US" dirty="0"/>
              <a:t>|Aching pain (</a:t>
            </a:r>
            <a:r>
              <a:rPr lang="en-US" b="1" dirty="0"/>
              <a:t>finding</a:t>
            </a:r>
            <a:r>
              <a:rPr lang="en-US" dirty="0"/>
              <a:t>)| </a:t>
            </a:r>
            <a:endParaRPr lang="en-US" dirty="0" smtClean="0"/>
          </a:p>
          <a:p>
            <a:r>
              <a:rPr lang="en-US" dirty="0" smtClean="0"/>
              <a:t>1</a:t>
            </a:r>
            <a:r>
              <a:rPr lang="en-US" dirty="0"/>
              <a:t>.	</a:t>
            </a:r>
            <a:r>
              <a:rPr lang="en-US" dirty="0" smtClean="0"/>
              <a:t>Already deemed internationally relevant.</a:t>
            </a:r>
            <a:endParaRPr lang="en-US" dirty="0"/>
          </a:p>
          <a:p>
            <a:r>
              <a:rPr lang="en-US" dirty="0"/>
              <a:t>2</a:t>
            </a:r>
            <a:r>
              <a:rPr lang="en-US" dirty="0" smtClean="0"/>
              <a:t>.</a:t>
            </a:r>
            <a:r>
              <a:rPr lang="en-US" dirty="0"/>
              <a:t>	Are any terms synonymous? </a:t>
            </a:r>
          </a:p>
          <a:p>
            <a:r>
              <a:rPr lang="en-US" dirty="0" smtClean="0"/>
              <a:t>3.</a:t>
            </a:r>
            <a:r>
              <a:rPr lang="en-US" dirty="0"/>
              <a:t>	C</a:t>
            </a:r>
            <a:r>
              <a:rPr lang="en-US" dirty="0" smtClean="0"/>
              <a:t>ontent </a:t>
            </a:r>
            <a:r>
              <a:rPr lang="en-US" dirty="0"/>
              <a:t>change request</a:t>
            </a:r>
            <a:r>
              <a:rPr lang="en-US" dirty="0" smtClean="0"/>
              <a:t>? </a:t>
            </a:r>
            <a:endParaRPr lang="en-US" dirty="0"/>
          </a:p>
          <a:p>
            <a:endParaRPr lang="en-US" dirty="0"/>
          </a:p>
        </p:txBody>
      </p:sp>
      <p:pic>
        <p:nvPicPr>
          <p:cNvPr id="5" name="Bildobjekt 4"/>
          <p:cNvPicPr>
            <a:picLocks noChangeAspect="1"/>
          </p:cNvPicPr>
          <p:nvPr/>
        </p:nvPicPr>
        <p:blipFill>
          <a:blip r:embed="rId3"/>
          <a:stretch>
            <a:fillRect/>
          </a:stretch>
        </p:blipFill>
        <p:spPr>
          <a:xfrm>
            <a:off x="4242093" y="1603949"/>
            <a:ext cx="4766669" cy="2815606"/>
          </a:xfrm>
          <a:prstGeom prst="rect">
            <a:avLst/>
          </a:prstGeom>
        </p:spPr>
      </p:pic>
    </p:spTree>
    <p:extLst>
      <p:ext uri="{BB962C8B-B14F-4D97-AF65-F5344CB8AC3E}">
        <p14:creationId xmlns:p14="http://schemas.microsoft.com/office/powerpoint/2010/main" val="1241869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Pain Quality: Aching</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11</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smtClean="0"/>
              <a:t>SCTID: 27635008 |Aching </a:t>
            </a:r>
            <a:r>
              <a:rPr lang="en-US" dirty="0"/>
              <a:t>pain (finding</a:t>
            </a:r>
            <a:r>
              <a:rPr lang="en-US" dirty="0" smtClean="0"/>
              <a:t>)| </a:t>
            </a:r>
            <a:endParaRPr lang="en-US" dirty="0"/>
          </a:p>
          <a:p>
            <a:pPr marL="342900" indent="-342900">
              <a:buAutoNum type="arabicPeriod"/>
            </a:pPr>
            <a:r>
              <a:rPr lang="en-US" dirty="0" smtClean="0"/>
              <a:t>Synonyms: </a:t>
            </a:r>
          </a:p>
          <a:p>
            <a:pPr marL="342900" indent="-342900">
              <a:buAutoNum type="arabicPeriod"/>
            </a:pPr>
            <a:r>
              <a:rPr lang="en-US" dirty="0" smtClean="0"/>
              <a:t>Content </a:t>
            </a:r>
            <a:r>
              <a:rPr lang="en-US" dirty="0"/>
              <a:t>change </a:t>
            </a:r>
            <a:r>
              <a:rPr lang="en-US" dirty="0" smtClean="0"/>
              <a:t>request:</a:t>
            </a:r>
            <a:endParaRPr lang="en-US" dirty="0"/>
          </a:p>
          <a:p>
            <a:endParaRPr lang="en-US" dirty="0" smtClean="0"/>
          </a:p>
          <a:p>
            <a:r>
              <a:rPr lang="en-US" dirty="0"/>
              <a:t>S</a:t>
            </a:r>
            <a:r>
              <a:rPr lang="en-US" dirty="0" smtClean="0"/>
              <a:t>hould this term be included in an International pain quality value set…..</a:t>
            </a:r>
          </a:p>
          <a:p>
            <a:r>
              <a:rPr lang="en-US" b="1" dirty="0"/>
              <a:t>Group Decision</a:t>
            </a:r>
            <a:r>
              <a:rPr lang="en-US" b="1" dirty="0" smtClean="0"/>
              <a:t>:</a:t>
            </a:r>
            <a:endParaRPr lang="en-US" b="1" dirty="0"/>
          </a:p>
          <a:p>
            <a:endParaRPr lang="en-US" dirty="0" smtClean="0"/>
          </a:p>
          <a:p>
            <a:endParaRPr lang="en-US" dirty="0"/>
          </a:p>
        </p:txBody>
      </p:sp>
      <p:pic>
        <p:nvPicPr>
          <p:cNvPr id="5" name="Bildobjekt 4"/>
          <p:cNvPicPr>
            <a:picLocks noChangeAspect="1"/>
          </p:cNvPicPr>
          <p:nvPr/>
        </p:nvPicPr>
        <p:blipFill>
          <a:blip r:embed="rId2"/>
          <a:stretch>
            <a:fillRect/>
          </a:stretch>
        </p:blipFill>
        <p:spPr>
          <a:xfrm>
            <a:off x="3691508" y="1400631"/>
            <a:ext cx="5148941" cy="3041409"/>
          </a:xfrm>
          <a:prstGeom prst="rect">
            <a:avLst/>
          </a:prstGeom>
        </p:spPr>
      </p:pic>
    </p:spTree>
    <p:extLst>
      <p:ext uri="{BB962C8B-B14F-4D97-AF65-F5344CB8AC3E}">
        <p14:creationId xmlns:p14="http://schemas.microsoft.com/office/powerpoint/2010/main" val="3252317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a:t>
            </a:r>
            <a:r>
              <a:rPr lang="en-US" dirty="0" smtClean="0"/>
              <a:t>set: Pain Quality</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12</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b="1" dirty="0" smtClean="0"/>
              <a:t>Issue</a:t>
            </a:r>
            <a:r>
              <a:rPr lang="en-US" dirty="0" smtClean="0"/>
              <a:t>: Burning </a:t>
            </a:r>
            <a:endParaRPr lang="en-US" dirty="0" smtClean="0"/>
          </a:p>
          <a:p>
            <a:r>
              <a:rPr lang="en-US" b="1" dirty="0" smtClean="0"/>
              <a:t>Background</a:t>
            </a:r>
            <a:r>
              <a:rPr lang="en-US" dirty="0"/>
              <a:t>: </a:t>
            </a:r>
            <a:r>
              <a:rPr lang="en-US" dirty="0" smtClean="0">
                <a:hlinkClick r:id="rId2"/>
              </a:rPr>
              <a:t>https</a:t>
            </a:r>
            <a:r>
              <a:rPr lang="en-US" dirty="0">
                <a:hlinkClick r:id="rId2"/>
              </a:rPr>
              <a:t>://</a:t>
            </a:r>
            <a:r>
              <a:rPr lang="en-US" dirty="0" smtClean="0">
                <a:hlinkClick r:id="rId2"/>
              </a:rPr>
              <a:t>dictionary.cambridge.org/dictionary/english/burning</a:t>
            </a:r>
            <a:r>
              <a:rPr lang="en-US" dirty="0" smtClean="0"/>
              <a:t>: painful </a:t>
            </a:r>
            <a:r>
              <a:rPr lang="en-US" dirty="0"/>
              <a:t>in a way that feels </a:t>
            </a:r>
            <a:r>
              <a:rPr lang="en-US" dirty="0" smtClean="0"/>
              <a:t>hot</a:t>
            </a:r>
            <a:endParaRPr lang="en-US" dirty="0"/>
          </a:p>
          <a:p>
            <a:r>
              <a:rPr lang="en-US" dirty="0" smtClean="0"/>
              <a:t>SCTID</a:t>
            </a:r>
            <a:r>
              <a:rPr lang="en-US" dirty="0"/>
              <a:t>: 36349006 |Burning pain (finding)| </a:t>
            </a:r>
            <a:endParaRPr lang="en-US" dirty="0" smtClean="0"/>
          </a:p>
          <a:p>
            <a:pPr marL="342900" indent="-342900">
              <a:buAutoNum type="arabicPeriod"/>
            </a:pPr>
            <a:r>
              <a:rPr lang="en-US" dirty="0" smtClean="0"/>
              <a:t>Already deemed internationally relevant.</a:t>
            </a:r>
          </a:p>
          <a:p>
            <a:pPr marL="342900" indent="-342900">
              <a:buFont typeface="Arial"/>
              <a:buAutoNum type="arabicPeriod"/>
            </a:pPr>
            <a:r>
              <a:rPr lang="en-US" dirty="0" smtClean="0"/>
              <a:t>Are </a:t>
            </a:r>
            <a:r>
              <a:rPr lang="en-US" dirty="0"/>
              <a:t>any terms synonymous? </a:t>
            </a:r>
          </a:p>
          <a:p>
            <a:pPr marL="342900" indent="-342900">
              <a:buAutoNum type="arabicPeriod" startAt="3"/>
            </a:pPr>
            <a:r>
              <a:rPr lang="en-US" dirty="0" smtClean="0"/>
              <a:t>Content </a:t>
            </a:r>
            <a:r>
              <a:rPr lang="en-US" dirty="0"/>
              <a:t>change request</a:t>
            </a:r>
            <a:r>
              <a:rPr lang="en-US" dirty="0" smtClean="0"/>
              <a:t>? </a:t>
            </a:r>
            <a:endParaRPr lang="en-US" dirty="0"/>
          </a:p>
          <a:p>
            <a:endParaRPr lang="en-US" dirty="0"/>
          </a:p>
        </p:txBody>
      </p:sp>
      <p:pic>
        <p:nvPicPr>
          <p:cNvPr id="7" name="Bildobjekt 6"/>
          <p:cNvPicPr>
            <a:picLocks noChangeAspect="1"/>
          </p:cNvPicPr>
          <p:nvPr/>
        </p:nvPicPr>
        <p:blipFill>
          <a:blip r:embed="rId3"/>
          <a:stretch>
            <a:fillRect/>
          </a:stretch>
        </p:blipFill>
        <p:spPr>
          <a:xfrm>
            <a:off x="4287187" y="1545094"/>
            <a:ext cx="4147200" cy="3252305"/>
          </a:xfrm>
          <a:prstGeom prst="rect">
            <a:avLst/>
          </a:prstGeom>
        </p:spPr>
      </p:pic>
    </p:spTree>
    <p:extLst>
      <p:ext uri="{BB962C8B-B14F-4D97-AF65-F5344CB8AC3E}">
        <p14:creationId xmlns:p14="http://schemas.microsoft.com/office/powerpoint/2010/main" val="5327599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Pain Quality: Burning</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13</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smtClean="0"/>
              <a:t>SCTID</a:t>
            </a:r>
            <a:r>
              <a:rPr lang="en-US" dirty="0"/>
              <a:t>: 36349006 |Burning pain (finding)| </a:t>
            </a:r>
            <a:endParaRPr lang="en-US" dirty="0" smtClean="0"/>
          </a:p>
          <a:p>
            <a:pPr marL="342900" indent="-342900">
              <a:buAutoNum type="arabicPeriod"/>
            </a:pPr>
            <a:r>
              <a:rPr lang="en-US" dirty="0" smtClean="0"/>
              <a:t>Synonym: </a:t>
            </a:r>
          </a:p>
          <a:p>
            <a:pPr marL="342900" indent="-342900">
              <a:buAutoNum type="arabicPeriod"/>
            </a:pPr>
            <a:r>
              <a:rPr lang="en-US" dirty="0" smtClean="0"/>
              <a:t>Content </a:t>
            </a:r>
            <a:r>
              <a:rPr lang="en-US" dirty="0"/>
              <a:t>change </a:t>
            </a:r>
            <a:r>
              <a:rPr lang="en-US" dirty="0" smtClean="0"/>
              <a:t>request: </a:t>
            </a:r>
          </a:p>
          <a:p>
            <a:endParaRPr lang="en-US" b="1" dirty="0" smtClean="0"/>
          </a:p>
          <a:p>
            <a:r>
              <a:rPr lang="en-US" dirty="0"/>
              <a:t>This term should be included in an International pain quality value set?</a:t>
            </a:r>
          </a:p>
          <a:p>
            <a:r>
              <a:rPr lang="en-US" b="1" dirty="0" smtClean="0"/>
              <a:t>Group </a:t>
            </a:r>
            <a:r>
              <a:rPr lang="en-US" b="1" dirty="0"/>
              <a:t>Decision</a:t>
            </a:r>
            <a:r>
              <a:rPr lang="en-US" dirty="0"/>
              <a:t>: </a:t>
            </a:r>
          </a:p>
          <a:p>
            <a:endParaRPr lang="en-US" dirty="0"/>
          </a:p>
          <a:p>
            <a:endParaRPr lang="en-US" dirty="0"/>
          </a:p>
        </p:txBody>
      </p:sp>
      <p:pic>
        <p:nvPicPr>
          <p:cNvPr id="7" name="Bildobjekt 6"/>
          <p:cNvPicPr>
            <a:picLocks noChangeAspect="1"/>
          </p:cNvPicPr>
          <p:nvPr/>
        </p:nvPicPr>
        <p:blipFill>
          <a:blip r:embed="rId2"/>
          <a:stretch>
            <a:fillRect/>
          </a:stretch>
        </p:blipFill>
        <p:spPr>
          <a:xfrm>
            <a:off x="4287187" y="1545094"/>
            <a:ext cx="4147200" cy="3252305"/>
          </a:xfrm>
          <a:prstGeom prst="rect">
            <a:avLst/>
          </a:prstGeom>
        </p:spPr>
      </p:pic>
    </p:spTree>
    <p:extLst>
      <p:ext uri="{BB962C8B-B14F-4D97-AF65-F5344CB8AC3E}">
        <p14:creationId xmlns:p14="http://schemas.microsoft.com/office/powerpoint/2010/main" val="2723417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a:t>
            </a:r>
            <a:r>
              <a:rPr lang="en-US" dirty="0" smtClean="0"/>
              <a:t>set: Pain Quality</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14</a:t>
            </a:fld>
            <a:endParaRPr lang="en-US" dirty="0"/>
          </a:p>
        </p:txBody>
      </p:sp>
      <p:sp>
        <p:nvSpPr>
          <p:cNvPr id="4" name="Platshållare för text 3"/>
          <p:cNvSpPr>
            <a:spLocks noGrp="1"/>
          </p:cNvSpPr>
          <p:nvPr>
            <p:ph type="body" sz="quarter" idx="11"/>
          </p:nvPr>
        </p:nvSpPr>
        <p:spPr>
          <a:xfrm>
            <a:off x="463548" y="1545094"/>
            <a:ext cx="4730543" cy="3077706"/>
          </a:xfrm>
        </p:spPr>
        <p:txBody>
          <a:bodyPr>
            <a:normAutofit/>
          </a:bodyPr>
          <a:lstStyle/>
          <a:p>
            <a:r>
              <a:rPr lang="en-US" b="1" dirty="0" smtClean="0"/>
              <a:t>Issue</a:t>
            </a:r>
            <a:r>
              <a:rPr lang="en-US" dirty="0" smtClean="0"/>
              <a:t>: Constrictive  </a:t>
            </a:r>
            <a:endParaRPr lang="en-US" dirty="0" smtClean="0"/>
          </a:p>
          <a:p>
            <a:r>
              <a:rPr lang="en-US" b="1" dirty="0" smtClean="0"/>
              <a:t>Background</a:t>
            </a:r>
            <a:r>
              <a:rPr lang="en-US" dirty="0"/>
              <a:t>: </a:t>
            </a:r>
            <a:r>
              <a:rPr lang="en-US" dirty="0">
                <a:hlinkClick r:id="rId2"/>
              </a:rPr>
              <a:t>https://</a:t>
            </a:r>
            <a:r>
              <a:rPr lang="en-US" dirty="0" smtClean="0">
                <a:hlinkClick r:id="rId2"/>
              </a:rPr>
              <a:t>dictionary.cambridge.org/dictionary/english/constrict?q=constricting</a:t>
            </a:r>
            <a:r>
              <a:rPr lang="en-US" dirty="0" smtClean="0"/>
              <a:t>: </a:t>
            </a:r>
            <a:r>
              <a:rPr lang="en-US" dirty="0"/>
              <a:t>to become tighter and narrower, or to make something become tighter and </a:t>
            </a:r>
            <a:r>
              <a:rPr lang="en-US" dirty="0" smtClean="0"/>
              <a:t>narrower</a:t>
            </a:r>
            <a:endParaRPr lang="en-US" dirty="0"/>
          </a:p>
          <a:p>
            <a:r>
              <a:rPr lang="en-US" dirty="0" smtClean="0"/>
              <a:t>SCTID</a:t>
            </a:r>
            <a:r>
              <a:rPr lang="en-US" dirty="0"/>
              <a:t>: </a:t>
            </a:r>
            <a:r>
              <a:rPr lang="en-US" dirty="0" smtClean="0"/>
              <a:t>no match in (finding) hierarchy</a:t>
            </a:r>
          </a:p>
          <a:p>
            <a:pPr marL="342900" indent="-342900">
              <a:buAutoNum type="arabicPeriod"/>
            </a:pPr>
            <a:r>
              <a:rPr lang="en-US" dirty="0"/>
              <a:t>U</a:t>
            </a:r>
            <a:r>
              <a:rPr lang="en-US" dirty="0" smtClean="0"/>
              <a:t>sed case?</a:t>
            </a:r>
          </a:p>
          <a:p>
            <a:pPr marL="342900" indent="-342900">
              <a:buFont typeface="Arial"/>
              <a:buAutoNum type="arabicPeriod"/>
            </a:pPr>
            <a:r>
              <a:rPr lang="en-US" dirty="0" smtClean="0"/>
              <a:t>Are </a:t>
            </a:r>
            <a:r>
              <a:rPr lang="en-US" dirty="0"/>
              <a:t>any terms synonymous? </a:t>
            </a:r>
            <a:r>
              <a:rPr lang="en-US" b="1" dirty="0" smtClean="0"/>
              <a:t>squeezing/grinding/pinching/pounding/crushing</a:t>
            </a:r>
            <a:endParaRPr lang="en-US" b="1" dirty="0"/>
          </a:p>
          <a:p>
            <a:pPr marL="342900" indent="-342900">
              <a:buAutoNum type="arabicPeriod" startAt="3"/>
            </a:pPr>
            <a:r>
              <a:rPr lang="en-US" dirty="0" smtClean="0"/>
              <a:t>Content </a:t>
            </a:r>
            <a:r>
              <a:rPr lang="en-US" dirty="0"/>
              <a:t>change request</a:t>
            </a:r>
            <a:r>
              <a:rPr lang="en-US" dirty="0" smtClean="0"/>
              <a:t>? </a:t>
            </a:r>
            <a:endParaRPr lang="en-US" dirty="0"/>
          </a:p>
          <a:p>
            <a:endParaRPr lang="en-US" dirty="0"/>
          </a:p>
        </p:txBody>
      </p:sp>
    </p:spTree>
    <p:extLst>
      <p:ext uri="{BB962C8B-B14F-4D97-AF65-F5344CB8AC3E}">
        <p14:creationId xmlns:p14="http://schemas.microsoft.com/office/powerpoint/2010/main" val="2883942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Pain Quality</a:t>
            </a:r>
            <a:r>
              <a:rPr lang="en-US" dirty="0"/>
              <a:t>: Constrictive</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15</a:t>
            </a:fld>
            <a:endParaRPr lang="en-US" dirty="0"/>
          </a:p>
        </p:txBody>
      </p:sp>
      <p:sp>
        <p:nvSpPr>
          <p:cNvPr id="4" name="Platshållare för text 3"/>
          <p:cNvSpPr>
            <a:spLocks noGrp="1"/>
          </p:cNvSpPr>
          <p:nvPr>
            <p:ph type="body" sz="quarter" idx="11"/>
          </p:nvPr>
        </p:nvSpPr>
        <p:spPr>
          <a:xfrm>
            <a:off x="463550" y="1545094"/>
            <a:ext cx="3171566" cy="3077706"/>
          </a:xfrm>
        </p:spPr>
        <p:txBody>
          <a:bodyPr>
            <a:normAutofit/>
          </a:bodyPr>
          <a:lstStyle/>
          <a:p>
            <a:r>
              <a:rPr lang="en-US" dirty="0" smtClean="0"/>
              <a:t>SCTID: No match in (finding) hierarchy</a:t>
            </a:r>
            <a:endParaRPr lang="en-US" dirty="0"/>
          </a:p>
          <a:p>
            <a:pPr marL="342900" indent="-342900">
              <a:buAutoNum type="arabicPeriod"/>
            </a:pPr>
            <a:r>
              <a:rPr lang="en-US" dirty="0" smtClean="0"/>
              <a:t>Synonyms: </a:t>
            </a:r>
          </a:p>
          <a:p>
            <a:pPr marL="342900" indent="-342900">
              <a:buAutoNum type="arabicPeriod"/>
            </a:pPr>
            <a:r>
              <a:rPr lang="en-US" dirty="0" smtClean="0"/>
              <a:t>Content </a:t>
            </a:r>
            <a:r>
              <a:rPr lang="en-US" dirty="0"/>
              <a:t>change </a:t>
            </a:r>
            <a:r>
              <a:rPr lang="en-US" dirty="0" smtClean="0"/>
              <a:t>request: “possible synonym to squeezing/crushing”</a:t>
            </a:r>
            <a:endParaRPr lang="en-US" dirty="0"/>
          </a:p>
          <a:p>
            <a:endParaRPr lang="en-US" dirty="0" smtClean="0"/>
          </a:p>
          <a:p>
            <a:r>
              <a:rPr lang="en-US" dirty="0"/>
              <a:t>S</a:t>
            </a:r>
            <a:r>
              <a:rPr lang="en-US" dirty="0" smtClean="0"/>
              <a:t>hould this term be included in an International pain quality value set?</a:t>
            </a:r>
          </a:p>
          <a:p>
            <a:r>
              <a:rPr lang="en-US" b="1" dirty="0"/>
              <a:t>Group Decision</a:t>
            </a:r>
            <a:r>
              <a:rPr lang="en-US" b="1" dirty="0" smtClean="0"/>
              <a:t>:</a:t>
            </a:r>
            <a:endParaRPr lang="en-US" b="1" dirty="0"/>
          </a:p>
          <a:p>
            <a:endParaRPr lang="en-US" dirty="0" smtClean="0"/>
          </a:p>
          <a:p>
            <a:endParaRPr lang="en-US" dirty="0"/>
          </a:p>
        </p:txBody>
      </p:sp>
      <p:pic>
        <p:nvPicPr>
          <p:cNvPr id="6" name="Bildobjekt 5"/>
          <p:cNvPicPr>
            <a:picLocks noChangeAspect="1"/>
          </p:cNvPicPr>
          <p:nvPr/>
        </p:nvPicPr>
        <p:blipFill>
          <a:blip r:embed="rId2"/>
          <a:stretch>
            <a:fillRect/>
          </a:stretch>
        </p:blipFill>
        <p:spPr>
          <a:xfrm>
            <a:off x="4039848" y="1482851"/>
            <a:ext cx="4426817" cy="3056612"/>
          </a:xfrm>
          <a:prstGeom prst="rect">
            <a:avLst/>
          </a:prstGeom>
        </p:spPr>
      </p:pic>
    </p:spTree>
    <p:extLst>
      <p:ext uri="{BB962C8B-B14F-4D97-AF65-F5344CB8AC3E}">
        <p14:creationId xmlns:p14="http://schemas.microsoft.com/office/powerpoint/2010/main" val="1063306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a:t>
            </a:r>
            <a:r>
              <a:rPr lang="en-US" dirty="0" smtClean="0"/>
              <a:t>set: Pain Quality</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16</a:t>
            </a:fld>
            <a:endParaRPr lang="en-US" dirty="0"/>
          </a:p>
        </p:txBody>
      </p:sp>
      <p:sp>
        <p:nvSpPr>
          <p:cNvPr id="4" name="Platshållare för text 3"/>
          <p:cNvSpPr>
            <a:spLocks noGrp="1"/>
          </p:cNvSpPr>
          <p:nvPr>
            <p:ph type="body" sz="quarter" idx="11"/>
          </p:nvPr>
        </p:nvSpPr>
        <p:spPr>
          <a:xfrm>
            <a:off x="463548" y="1545094"/>
            <a:ext cx="4031965" cy="3077706"/>
          </a:xfrm>
        </p:spPr>
        <p:txBody>
          <a:bodyPr>
            <a:normAutofit lnSpcReduction="10000"/>
          </a:bodyPr>
          <a:lstStyle/>
          <a:p>
            <a:r>
              <a:rPr lang="en-US" b="1" dirty="0" smtClean="0"/>
              <a:t>Issue</a:t>
            </a:r>
            <a:r>
              <a:rPr lang="en-US" dirty="0" smtClean="0"/>
              <a:t>: Cramping  </a:t>
            </a:r>
            <a:endParaRPr lang="en-US" dirty="0" smtClean="0"/>
          </a:p>
          <a:p>
            <a:r>
              <a:rPr lang="en-US" b="1" dirty="0" smtClean="0"/>
              <a:t>Background</a:t>
            </a:r>
            <a:r>
              <a:rPr lang="en-US" dirty="0"/>
              <a:t>: </a:t>
            </a:r>
            <a:r>
              <a:rPr lang="en-US" dirty="0">
                <a:hlinkClick r:id="rId2"/>
              </a:rPr>
              <a:t>https://</a:t>
            </a:r>
            <a:r>
              <a:rPr lang="en-US" dirty="0" smtClean="0">
                <a:hlinkClick r:id="rId2"/>
              </a:rPr>
              <a:t>dictionary.cambridge.org/dictionary/english/cramp?q=cramping</a:t>
            </a:r>
            <a:r>
              <a:rPr lang="en-US" dirty="0"/>
              <a:t>:</a:t>
            </a:r>
            <a:r>
              <a:rPr lang="en-US" dirty="0" smtClean="0"/>
              <a:t> </a:t>
            </a:r>
            <a:r>
              <a:rPr lang="en-US" dirty="0"/>
              <a:t>a sudden painful tightening in a muscle, often after a lot of exercise, that limits movement/pains in the lower stomach caused by a woman's </a:t>
            </a:r>
            <a:r>
              <a:rPr lang="en-US" dirty="0" smtClean="0"/>
              <a:t>period</a:t>
            </a:r>
          </a:p>
          <a:p>
            <a:r>
              <a:rPr lang="en-US" dirty="0" smtClean="0"/>
              <a:t>SCTID</a:t>
            </a:r>
            <a:r>
              <a:rPr lang="en-US" dirty="0"/>
              <a:t>: 279093005 |Cramping pain (finding)|</a:t>
            </a:r>
          </a:p>
          <a:p>
            <a:pPr marL="342900" indent="-342900">
              <a:buAutoNum type="arabicPeriod"/>
            </a:pPr>
            <a:r>
              <a:rPr lang="en-US" dirty="0" smtClean="0"/>
              <a:t>Already deemed Internationally relevant.</a:t>
            </a:r>
          </a:p>
          <a:p>
            <a:pPr marL="342900" indent="-342900">
              <a:buFont typeface="Arial"/>
              <a:buAutoNum type="arabicPeriod"/>
            </a:pPr>
            <a:r>
              <a:rPr lang="en-US" dirty="0" smtClean="0"/>
              <a:t>Are </a:t>
            </a:r>
            <a:r>
              <a:rPr lang="en-US" dirty="0"/>
              <a:t>any terms synonymous</a:t>
            </a:r>
            <a:r>
              <a:rPr lang="en-US" dirty="0" smtClean="0"/>
              <a:t>?</a:t>
            </a:r>
            <a:endParaRPr lang="en-US" b="1" dirty="0"/>
          </a:p>
          <a:p>
            <a:pPr marL="342900" indent="-342900">
              <a:buAutoNum type="arabicPeriod" startAt="3"/>
            </a:pPr>
            <a:r>
              <a:rPr lang="en-US" dirty="0" smtClean="0"/>
              <a:t>Content </a:t>
            </a:r>
            <a:r>
              <a:rPr lang="en-US" dirty="0"/>
              <a:t>change request</a:t>
            </a:r>
            <a:r>
              <a:rPr lang="en-US" dirty="0" smtClean="0"/>
              <a:t>? </a:t>
            </a:r>
            <a:endParaRPr lang="en-US" dirty="0"/>
          </a:p>
          <a:p>
            <a:endParaRPr lang="en-US" dirty="0"/>
          </a:p>
        </p:txBody>
      </p:sp>
      <p:pic>
        <p:nvPicPr>
          <p:cNvPr id="5" name="Bildobjekt 4"/>
          <p:cNvPicPr>
            <a:picLocks noChangeAspect="1"/>
          </p:cNvPicPr>
          <p:nvPr/>
        </p:nvPicPr>
        <p:blipFill>
          <a:blip r:embed="rId3"/>
          <a:stretch>
            <a:fillRect/>
          </a:stretch>
        </p:blipFill>
        <p:spPr>
          <a:xfrm>
            <a:off x="4559655" y="1716373"/>
            <a:ext cx="4127145" cy="2569148"/>
          </a:xfrm>
          <a:prstGeom prst="rect">
            <a:avLst/>
          </a:prstGeom>
        </p:spPr>
      </p:pic>
    </p:spTree>
    <p:extLst>
      <p:ext uri="{BB962C8B-B14F-4D97-AF65-F5344CB8AC3E}">
        <p14:creationId xmlns:p14="http://schemas.microsoft.com/office/powerpoint/2010/main" val="33164669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Pain Quality: Cramping</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17</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smtClean="0"/>
              <a:t>SCTID</a:t>
            </a:r>
            <a:r>
              <a:rPr lang="en-US" dirty="0"/>
              <a:t>: 279093005 |Cramping pain (finding</a:t>
            </a:r>
            <a:r>
              <a:rPr lang="en-US" dirty="0" smtClean="0"/>
              <a:t>)|</a:t>
            </a:r>
          </a:p>
          <a:p>
            <a:pPr marL="342900" indent="-342900">
              <a:buAutoNum type="arabicPeriod"/>
            </a:pPr>
            <a:r>
              <a:rPr lang="en-US" dirty="0" smtClean="0"/>
              <a:t>Synonym: </a:t>
            </a:r>
          </a:p>
          <a:p>
            <a:pPr marL="342900" indent="-342900">
              <a:buAutoNum type="arabicPeriod"/>
            </a:pPr>
            <a:r>
              <a:rPr lang="en-US" dirty="0" smtClean="0"/>
              <a:t>Content </a:t>
            </a:r>
            <a:r>
              <a:rPr lang="en-US" dirty="0"/>
              <a:t>change </a:t>
            </a:r>
            <a:r>
              <a:rPr lang="en-US" dirty="0" smtClean="0"/>
              <a:t>request: </a:t>
            </a:r>
          </a:p>
          <a:p>
            <a:endParaRPr lang="en-US" b="1" dirty="0" smtClean="0"/>
          </a:p>
          <a:p>
            <a:r>
              <a:rPr lang="en-US" dirty="0"/>
              <a:t>S</a:t>
            </a:r>
            <a:r>
              <a:rPr lang="en-US" dirty="0" smtClean="0"/>
              <a:t>hould this term be </a:t>
            </a:r>
            <a:r>
              <a:rPr lang="en-US" dirty="0"/>
              <a:t>included in an International pain quality value set?</a:t>
            </a:r>
          </a:p>
          <a:p>
            <a:r>
              <a:rPr lang="en-US" b="1" dirty="0" smtClean="0"/>
              <a:t>Group </a:t>
            </a:r>
            <a:r>
              <a:rPr lang="en-US" b="1" dirty="0"/>
              <a:t>Decision</a:t>
            </a:r>
            <a:r>
              <a:rPr lang="en-US" dirty="0"/>
              <a:t>: </a:t>
            </a:r>
          </a:p>
          <a:p>
            <a:endParaRPr lang="en-US" dirty="0"/>
          </a:p>
          <a:p>
            <a:endParaRPr lang="en-US" dirty="0"/>
          </a:p>
        </p:txBody>
      </p:sp>
      <p:pic>
        <p:nvPicPr>
          <p:cNvPr id="6" name="Bildobjekt 5"/>
          <p:cNvPicPr>
            <a:picLocks noChangeAspect="1"/>
          </p:cNvPicPr>
          <p:nvPr/>
        </p:nvPicPr>
        <p:blipFill>
          <a:blip r:embed="rId2"/>
          <a:stretch>
            <a:fillRect/>
          </a:stretch>
        </p:blipFill>
        <p:spPr>
          <a:xfrm>
            <a:off x="4041201" y="1419089"/>
            <a:ext cx="4825481" cy="3003862"/>
          </a:xfrm>
          <a:prstGeom prst="rect">
            <a:avLst/>
          </a:prstGeom>
        </p:spPr>
      </p:pic>
    </p:spTree>
    <p:extLst>
      <p:ext uri="{BB962C8B-B14F-4D97-AF65-F5344CB8AC3E}">
        <p14:creationId xmlns:p14="http://schemas.microsoft.com/office/powerpoint/2010/main" val="7666273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a:t>
            </a:r>
            <a:r>
              <a:rPr lang="en-US" dirty="0" smtClean="0"/>
              <a:t>set: Pain Quality</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18</a:t>
            </a:fld>
            <a:endParaRPr lang="en-US" dirty="0"/>
          </a:p>
        </p:txBody>
      </p:sp>
      <p:sp>
        <p:nvSpPr>
          <p:cNvPr id="4" name="Platshållare för text 3"/>
          <p:cNvSpPr>
            <a:spLocks noGrp="1"/>
          </p:cNvSpPr>
          <p:nvPr>
            <p:ph type="body" sz="quarter" idx="11"/>
          </p:nvPr>
        </p:nvSpPr>
        <p:spPr>
          <a:xfrm>
            <a:off x="463548" y="1545094"/>
            <a:ext cx="3754709" cy="3077706"/>
          </a:xfrm>
        </p:spPr>
        <p:txBody>
          <a:bodyPr>
            <a:normAutofit lnSpcReduction="10000"/>
          </a:bodyPr>
          <a:lstStyle/>
          <a:p>
            <a:r>
              <a:rPr lang="en-US" b="1" dirty="0" smtClean="0"/>
              <a:t>Issue</a:t>
            </a:r>
            <a:r>
              <a:rPr lang="en-US" dirty="0" smtClean="0"/>
              <a:t>: Crushing </a:t>
            </a:r>
            <a:endParaRPr lang="en-US" dirty="0" smtClean="0"/>
          </a:p>
          <a:p>
            <a:r>
              <a:rPr lang="en-US" b="1" dirty="0" smtClean="0"/>
              <a:t>Background</a:t>
            </a:r>
            <a:r>
              <a:rPr lang="en-US" dirty="0" smtClean="0"/>
              <a:t>: </a:t>
            </a:r>
            <a:r>
              <a:rPr lang="en-US" dirty="0" smtClean="0">
                <a:hlinkClick r:id="rId2"/>
              </a:rPr>
              <a:t>https://www.ncbi.nlm.nih.gov/medgen/141603#:~:text=Definition,from%20NCI%5D</a:t>
            </a:r>
            <a:r>
              <a:rPr lang="en-US" dirty="0"/>
              <a:t>: A sense of discomfort or distress that is squeezing or excessively compressing</a:t>
            </a:r>
            <a:r>
              <a:rPr lang="en-US" dirty="0" smtClean="0"/>
              <a:t>.</a:t>
            </a:r>
          </a:p>
          <a:p>
            <a:r>
              <a:rPr lang="en-US" dirty="0" smtClean="0"/>
              <a:t>SCTID</a:t>
            </a:r>
            <a:r>
              <a:rPr lang="en-US" dirty="0"/>
              <a:t>: 279098001 |Crushing pain (finding</a:t>
            </a:r>
            <a:r>
              <a:rPr lang="en-US" dirty="0" smtClean="0"/>
              <a:t>)|</a:t>
            </a:r>
          </a:p>
          <a:p>
            <a:pPr marL="342900" indent="-342900">
              <a:buAutoNum type="arabicPeriod"/>
            </a:pPr>
            <a:r>
              <a:rPr lang="en-US" dirty="0" smtClean="0"/>
              <a:t>Already deemed internationally relevant.</a:t>
            </a:r>
          </a:p>
          <a:p>
            <a:pPr marL="342900" indent="-342900">
              <a:buFont typeface="Arial"/>
              <a:buAutoNum type="arabicPeriod"/>
            </a:pPr>
            <a:r>
              <a:rPr lang="en-US" dirty="0" smtClean="0"/>
              <a:t>Are </a:t>
            </a:r>
            <a:r>
              <a:rPr lang="en-US" dirty="0"/>
              <a:t>any terms synonymous? </a:t>
            </a:r>
            <a:r>
              <a:rPr lang="en-US" b="1" dirty="0"/>
              <a:t>s</a:t>
            </a:r>
            <a:r>
              <a:rPr lang="en-US" b="1" dirty="0" smtClean="0"/>
              <a:t>queezing/compressing</a:t>
            </a:r>
            <a:endParaRPr lang="en-US" b="1" dirty="0"/>
          </a:p>
          <a:p>
            <a:pPr marL="342900" indent="-342900">
              <a:buAutoNum type="arabicPeriod" startAt="3"/>
            </a:pPr>
            <a:r>
              <a:rPr lang="en-US" dirty="0" smtClean="0"/>
              <a:t>Content </a:t>
            </a:r>
            <a:r>
              <a:rPr lang="en-US" dirty="0"/>
              <a:t>change request</a:t>
            </a:r>
            <a:r>
              <a:rPr lang="en-US" dirty="0" smtClean="0"/>
              <a:t>? </a:t>
            </a:r>
            <a:endParaRPr lang="en-US" dirty="0"/>
          </a:p>
          <a:p>
            <a:endParaRPr lang="en-US" dirty="0"/>
          </a:p>
        </p:txBody>
      </p:sp>
      <p:pic>
        <p:nvPicPr>
          <p:cNvPr id="6" name="Bildobjekt 5"/>
          <p:cNvPicPr>
            <a:picLocks noChangeAspect="1"/>
          </p:cNvPicPr>
          <p:nvPr/>
        </p:nvPicPr>
        <p:blipFill>
          <a:blip r:embed="rId3"/>
          <a:stretch>
            <a:fillRect/>
          </a:stretch>
        </p:blipFill>
        <p:spPr>
          <a:xfrm>
            <a:off x="4218257" y="1454046"/>
            <a:ext cx="4827851" cy="3003862"/>
          </a:xfrm>
          <a:prstGeom prst="rect">
            <a:avLst/>
          </a:prstGeom>
        </p:spPr>
      </p:pic>
    </p:spTree>
    <p:extLst>
      <p:ext uri="{BB962C8B-B14F-4D97-AF65-F5344CB8AC3E}">
        <p14:creationId xmlns:p14="http://schemas.microsoft.com/office/powerpoint/2010/main" val="28332335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Pain Quality: Crushing</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19</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279098001 |Crushing pain (finding)|</a:t>
            </a:r>
          </a:p>
          <a:p>
            <a:pPr marL="342900" indent="-342900">
              <a:buAutoNum type="arabicPeriod"/>
            </a:pPr>
            <a:r>
              <a:rPr lang="en-US" dirty="0" smtClean="0"/>
              <a:t>Synonym: </a:t>
            </a:r>
          </a:p>
          <a:p>
            <a:pPr marL="342900" indent="-342900">
              <a:buAutoNum type="arabicPeriod"/>
            </a:pPr>
            <a:r>
              <a:rPr lang="en-US" dirty="0" smtClean="0"/>
              <a:t>Content </a:t>
            </a:r>
            <a:r>
              <a:rPr lang="en-US" dirty="0"/>
              <a:t>change </a:t>
            </a:r>
            <a:r>
              <a:rPr lang="en-US" dirty="0" smtClean="0"/>
              <a:t>request: </a:t>
            </a:r>
            <a:endParaRPr lang="en-US" b="1" dirty="0" smtClean="0"/>
          </a:p>
          <a:p>
            <a:r>
              <a:rPr lang="en-US" dirty="0"/>
              <a:t>S</a:t>
            </a:r>
            <a:r>
              <a:rPr lang="en-US" dirty="0" smtClean="0"/>
              <a:t>hould this term be </a:t>
            </a:r>
            <a:r>
              <a:rPr lang="en-US" dirty="0"/>
              <a:t>included in an International pain quality value set?</a:t>
            </a:r>
          </a:p>
          <a:p>
            <a:r>
              <a:rPr lang="en-US" b="1" dirty="0" smtClean="0"/>
              <a:t>Group </a:t>
            </a:r>
            <a:r>
              <a:rPr lang="en-US" b="1" dirty="0"/>
              <a:t>Decision</a:t>
            </a:r>
            <a:r>
              <a:rPr lang="en-US" dirty="0"/>
              <a:t>: </a:t>
            </a:r>
          </a:p>
          <a:p>
            <a:endParaRPr lang="en-US" dirty="0"/>
          </a:p>
          <a:p>
            <a:endParaRPr lang="en-US" dirty="0"/>
          </a:p>
        </p:txBody>
      </p:sp>
      <p:pic>
        <p:nvPicPr>
          <p:cNvPr id="6" name="Bildobjekt 5"/>
          <p:cNvPicPr>
            <a:picLocks noChangeAspect="1"/>
          </p:cNvPicPr>
          <p:nvPr/>
        </p:nvPicPr>
        <p:blipFill>
          <a:blip r:embed="rId2"/>
          <a:stretch>
            <a:fillRect/>
          </a:stretch>
        </p:blipFill>
        <p:spPr>
          <a:xfrm>
            <a:off x="3897831" y="1400631"/>
            <a:ext cx="5080822" cy="3161259"/>
          </a:xfrm>
          <a:prstGeom prst="rect">
            <a:avLst/>
          </a:prstGeom>
        </p:spPr>
      </p:pic>
    </p:spTree>
    <p:extLst>
      <p:ext uri="{BB962C8B-B14F-4D97-AF65-F5344CB8AC3E}">
        <p14:creationId xmlns:p14="http://schemas.microsoft.com/office/powerpoint/2010/main" val="2833784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Agenda</a:t>
            </a:r>
          </a:p>
        </p:txBody>
      </p:sp>
      <p:sp>
        <p:nvSpPr>
          <p:cNvPr id="50" name="TextBox 49"/>
          <p:cNvSpPr txBox="1"/>
          <p:nvPr/>
        </p:nvSpPr>
        <p:spPr>
          <a:xfrm>
            <a:off x="2580677" y="1391203"/>
            <a:ext cx="1538571" cy="807914"/>
          </a:xfrm>
          <a:prstGeom prst="rect">
            <a:avLst/>
          </a:prstGeom>
          <a:noFill/>
        </p:spPr>
        <p:txBody>
          <a:bodyPr wrap="square" lIns="0" tIns="0" rIns="0" bIns="0" rtlCol="0">
            <a:noAutofit/>
          </a:bodyPr>
          <a:lstStyle/>
          <a:p>
            <a:r>
              <a:rPr lang="en-GB" sz="1000" b="1" dirty="0">
                <a:solidFill>
                  <a:schemeClr val="accent3"/>
                </a:solidFill>
              </a:rPr>
              <a:t>Welcome and Introductions </a:t>
            </a:r>
            <a:r>
              <a:rPr lang="en-GB" sz="1000" dirty="0">
                <a:solidFill>
                  <a:srgbClr val="53565A"/>
                </a:solidFill>
              </a:rPr>
              <a:t> </a:t>
            </a:r>
          </a:p>
          <a:p>
            <a:endParaRPr lang="en-GB" sz="1000" dirty="0">
              <a:solidFill>
                <a:srgbClr val="53565A"/>
              </a:solidFill>
            </a:endParaRPr>
          </a:p>
          <a:p>
            <a:r>
              <a:rPr lang="en-GB" sz="1000" dirty="0">
                <a:solidFill>
                  <a:srgbClr val="53565A"/>
                </a:solidFill>
              </a:rPr>
              <a:t>Christine </a:t>
            </a:r>
            <a:r>
              <a:rPr lang="en-GB" sz="1000" dirty="0" err="1">
                <a:solidFill>
                  <a:srgbClr val="53565A"/>
                </a:solidFill>
              </a:rPr>
              <a:t>Spisla</a:t>
            </a:r>
            <a:r>
              <a:rPr lang="en-GB" sz="1000" dirty="0">
                <a:solidFill>
                  <a:srgbClr val="53565A"/>
                </a:solidFill>
              </a:rPr>
              <a:t>/Erica Culp</a:t>
            </a:r>
          </a:p>
          <a:p>
            <a:r>
              <a:rPr lang="en-GB" sz="1000" dirty="0">
                <a:solidFill>
                  <a:srgbClr val="53565A"/>
                </a:solidFill>
              </a:rPr>
              <a:t>5 minutes</a:t>
            </a:r>
          </a:p>
        </p:txBody>
      </p:sp>
      <p:sp>
        <p:nvSpPr>
          <p:cNvPr id="52" name="TextBox 51"/>
          <p:cNvSpPr txBox="1"/>
          <p:nvPr/>
        </p:nvSpPr>
        <p:spPr>
          <a:xfrm>
            <a:off x="1129572" y="2172607"/>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2"/>
                </a:solidFill>
              </a:rPr>
              <a:t>02</a:t>
            </a:r>
          </a:p>
        </p:txBody>
      </p:sp>
      <p:sp>
        <p:nvSpPr>
          <p:cNvPr id="53" name="TextBox 52"/>
          <p:cNvSpPr txBox="1"/>
          <p:nvPr/>
        </p:nvSpPr>
        <p:spPr>
          <a:xfrm>
            <a:off x="1129572" y="1221979"/>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3"/>
                </a:solidFill>
              </a:rPr>
              <a:t>01</a:t>
            </a:r>
          </a:p>
        </p:txBody>
      </p:sp>
      <p:sp>
        <p:nvSpPr>
          <p:cNvPr id="55" name="TextBox 54"/>
          <p:cNvSpPr txBox="1"/>
          <p:nvPr/>
        </p:nvSpPr>
        <p:spPr>
          <a:xfrm>
            <a:off x="5742807" y="1349483"/>
            <a:ext cx="2106466" cy="807914"/>
          </a:xfrm>
          <a:prstGeom prst="rect">
            <a:avLst/>
          </a:prstGeom>
          <a:noFill/>
        </p:spPr>
        <p:txBody>
          <a:bodyPr wrap="square" lIns="0" tIns="0" rIns="0" bIns="0" rtlCol="0">
            <a:noAutofit/>
          </a:bodyPr>
          <a:lstStyle/>
          <a:p>
            <a:r>
              <a:rPr lang="en-US" sz="1000" b="1" dirty="0">
                <a:solidFill>
                  <a:schemeClr val="accent3"/>
                </a:solidFill>
              </a:rPr>
              <a:t>Group Discussion: </a:t>
            </a:r>
            <a:r>
              <a:rPr lang="en-US" sz="1000" b="1" dirty="0" smtClean="0">
                <a:solidFill>
                  <a:schemeClr val="accent3"/>
                </a:solidFill>
              </a:rPr>
              <a:t>Pain Quality </a:t>
            </a:r>
            <a:r>
              <a:rPr lang="en-US" sz="1000" b="1" dirty="0">
                <a:solidFill>
                  <a:schemeClr val="accent3"/>
                </a:solidFill>
              </a:rPr>
              <a:t>Value set</a:t>
            </a:r>
          </a:p>
          <a:p>
            <a:endParaRPr lang="en-US" sz="1000" b="1" dirty="0">
              <a:solidFill>
                <a:schemeClr val="tx2">
                  <a:lumMod val="75000"/>
                </a:schemeClr>
              </a:solidFill>
            </a:endParaRPr>
          </a:p>
          <a:p>
            <a:r>
              <a:rPr lang="en-GB" sz="1000" dirty="0" smtClean="0">
                <a:solidFill>
                  <a:srgbClr val="53565A"/>
                </a:solidFill>
              </a:rPr>
              <a:t>Christine </a:t>
            </a:r>
            <a:r>
              <a:rPr lang="en-GB" sz="1000" dirty="0" err="1" smtClean="0">
                <a:solidFill>
                  <a:srgbClr val="53565A"/>
                </a:solidFill>
              </a:rPr>
              <a:t>Spisla</a:t>
            </a:r>
            <a:r>
              <a:rPr lang="en-GB" sz="1000" dirty="0" smtClean="0">
                <a:solidFill>
                  <a:srgbClr val="53565A"/>
                </a:solidFill>
              </a:rPr>
              <a:t>/Erica Culp</a:t>
            </a:r>
          </a:p>
          <a:p>
            <a:r>
              <a:rPr lang="en-GB" sz="1000" dirty="0" smtClean="0">
                <a:solidFill>
                  <a:srgbClr val="53565A"/>
                </a:solidFill>
              </a:rPr>
              <a:t>30 minutes.</a:t>
            </a:r>
          </a:p>
          <a:p>
            <a:endParaRPr lang="en-GB" sz="1000" dirty="0">
              <a:solidFill>
                <a:srgbClr val="53565A"/>
              </a:solidFill>
            </a:endParaRPr>
          </a:p>
          <a:p>
            <a:endParaRPr lang="en-GB" sz="1000" b="1" dirty="0">
              <a:solidFill>
                <a:schemeClr val="tx2">
                  <a:lumMod val="75000"/>
                </a:schemeClr>
              </a:solidFill>
            </a:endParaRPr>
          </a:p>
          <a:p>
            <a:endParaRPr lang="en-GB" sz="1000" dirty="0">
              <a:solidFill>
                <a:srgbClr val="53565A"/>
              </a:solidFill>
            </a:endParaRPr>
          </a:p>
        </p:txBody>
      </p:sp>
      <p:sp>
        <p:nvSpPr>
          <p:cNvPr id="56" name="TextBox 55"/>
          <p:cNvSpPr txBox="1"/>
          <p:nvPr/>
        </p:nvSpPr>
        <p:spPr>
          <a:xfrm>
            <a:off x="4285219" y="1221979"/>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3"/>
                </a:solidFill>
              </a:rPr>
              <a:t>04</a:t>
            </a:r>
          </a:p>
        </p:txBody>
      </p:sp>
      <p:sp>
        <p:nvSpPr>
          <p:cNvPr id="58" name="TextBox 57"/>
          <p:cNvSpPr txBox="1"/>
          <p:nvPr/>
        </p:nvSpPr>
        <p:spPr>
          <a:xfrm>
            <a:off x="1129572" y="3220905"/>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1"/>
                </a:solidFill>
              </a:rPr>
              <a:t>03</a:t>
            </a:r>
          </a:p>
        </p:txBody>
      </p:sp>
      <p:sp>
        <p:nvSpPr>
          <p:cNvPr id="65" name="TextBox 64"/>
          <p:cNvSpPr txBox="1"/>
          <p:nvPr/>
        </p:nvSpPr>
        <p:spPr>
          <a:xfrm>
            <a:off x="2580677" y="2373018"/>
            <a:ext cx="1538571" cy="807914"/>
          </a:xfrm>
          <a:prstGeom prst="rect">
            <a:avLst/>
          </a:prstGeom>
          <a:noFill/>
        </p:spPr>
        <p:txBody>
          <a:bodyPr wrap="square" lIns="0" tIns="0" rIns="0" bIns="0" rtlCol="0">
            <a:noAutofit/>
          </a:bodyPr>
          <a:lstStyle/>
          <a:p>
            <a:r>
              <a:rPr lang="en-GB" sz="1000" b="1" dirty="0">
                <a:solidFill>
                  <a:schemeClr val="accent2"/>
                </a:solidFill>
              </a:rPr>
              <a:t>SNOMED International News/ </a:t>
            </a:r>
            <a:r>
              <a:rPr lang="en-GB" sz="1000" b="1" dirty="0" smtClean="0">
                <a:solidFill>
                  <a:schemeClr val="accent2"/>
                </a:solidFill>
              </a:rPr>
              <a:t>Updates</a:t>
            </a:r>
          </a:p>
          <a:p>
            <a:endParaRPr lang="en-GB" sz="1000" b="1" dirty="0">
              <a:solidFill>
                <a:schemeClr val="accent2"/>
              </a:solidFill>
            </a:endParaRPr>
          </a:p>
          <a:p>
            <a:r>
              <a:rPr lang="en-GB" sz="1000" dirty="0" smtClean="0">
                <a:solidFill>
                  <a:schemeClr val="accent2"/>
                </a:solidFill>
              </a:rPr>
              <a:t>Jane Millar/Ian Green</a:t>
            </a:r>
            <a:endParaRPr lang="en-GB" sz="1000" dirty="0">
              <a:solidFill>
                <a:schemeClr val="accent2"/>
              </a:solidFill>
            </a:endParaRPr>
          </a:p>
          <a:p>
            <a:endParaRPr lang="en-GB" sz="1000" dirty="0">
              <a:solidFill>
                <a:srgbClr val="53565A"/>
              </a:solidFill>
            </a:endParaRPr>
          </a:p>
        </p:txBody>
      </p:sp>
      <p:sp>
        <p:nvSpPr>
          <p:cNvPr id="69" name="TextBox 68"/>
          <p:cNvSpPr txBox="1"/>
          <p:nvPr/>
        </p:nvSpPr>
        <p:spPr>
          <a:xfrm>
            <a:off x="2580676" y="3426446"/>
            <a:ext cx="1538571" cy="898216"/>
          </a:xfrm>
          <a:prstGeom prst="rect">
            <a:avLst/>
          </a:prstGeom>
          <a:noFill/>
        </p:spPr>
        <p:txBody>
          <a:bodyPr wrap="square" lIns="0" tIns="0" rIns="0" bIns="0" rtlCol="0">
            <a:noAutofit/>
          </a:bodyPr>
          <a:lstStyle/>
          <a:p>
            <a:r>
              <a:rPr lang="en-GB" sz="1000" b="1" dirty="0" smtClean="0">
                <a:solidFill>
                  <a:schemeClr val="accent1"/>
                </a:solidFill>
              </a:rPr>
              <a:t>Terminology Consultation</a:t>
            </a:r>
          </a:p>
          <a:p>
            <a:endParaRPr lang="en-GB" sz="1000" dirty="0" smtClean="0">
              <a:solidFill>
                <a:srgbClr val="53565A"/>
              </a:solidFill>
            </a:endParaRPr>
          </a:p>
          <a:p>
            <a:r>
              <a:rPr lang="en-GB" sz="1000" dirty="0" smtClean="0">
                <a:solidFill>
                  <a:srgbClr val="53565A"/>
                </a:solidFill>
              </a:rPr>
              <a:t>Cathy Richardson</a:t>
            </a:r>
          </a:p>
        </p:txBody>
      </p:sp>
      <p:sp>
        <p:nvSpPr>
          <p:cNvPr id="12" name="TextBox 52"/>
          <p:cNvSpPr txBox="1"/>
          <p:nvPr/>
        </p:nvSpPr>
        <p:spPr>
          <a:xfrm>
            <a:off x="4339966" y="2199117"/>
            <a:ext cx="1615139" cy="1015663"/>
          </a:xfrm>
          <a:prstGeom prst="rect">
            <a:avLst/>
          </a:prstGeom>
          <a:noFill/>
        </p:spPr>
        <p:txBody>
          <a:bodyPr wrap="square" lIns="0" tIns="0" rIns="0" bIns="0" rtlCol="0">
            <a:spAutoFit/>
          </a:bodyPr>
          <a:lstStyle/>
          <a:p>
            <a:pPr algn="ctr">
              <a:spcBef>
                <a:spcPts val="450"/>
              </a:spcBef>
              <a:buSzPct val="100000"/>
            </a:pPr>
            <a:r>
              <a:rPr lang="en-GB" sz="6600" dirty="0" smtClean="0">
                <a:solidFill>
                  <a:schemeClr val="accent2"/>
                </a:solidFill>
              </a:rPr>
              <a:t>05</a:t>
            </a:r>
            <a:endParaRPr lang="en-GB" sz="6600" dirty="0">
              <a:solidFill>
                <a:schemeClr val="accent2"/>
              </a:solidFill>
            </a:endParaRPr>
          </a:p>
        </p:txBody>
      </p:sp>
      <p:sp>
        <p:nvSpPr>
          <p:cNvPr id="13" name="TextBox 49"/>
          <p:cNvSpPr txBox="1"/>
          <p:nvPr/>
        </p:nvSpPr>
        <p:spPr>
          <a:xfrm>
            <a:off x="5742807" y="2374775"/>
            <a:ext cx="1538571" cy="807914"/>
          </a:xfrm>
          <a:prstGeom prst="rect">
            <a:avLst/>
          </a:prstGeom>
          <a:noFill/>
        </p:spPr>
        <p:txBody>
          <a:bodyPr wrap="square" lIns="0" tIns="0" rIns="0" bIns="0" rtlCol="0">
            <a:noAutofit/>
          </a:bodyPr>
          <a:lstStyle/>
          <a:p>
            <a:r>
              <a:rPr lang="en-US" sz="1000" b="1" dirty="0">
                <a:solidFill>
                  <a:schemeClr val="accent2"/>
                </a:solidFill>
              </a:rPr>
              <a:t>Call for future Nursing CRG discussion topics</a:t>
            </a:r>
          </a:p>
          <a:p>
            <a:endParaRPr lang="en-GB" sz="1000" dirty="0">
              <a:solidFill>
                <a:srgbClr val="53565A"/>
              </a:solidFill>
            </a:endParaRPr>
          </a:p>
          <a:p>
            <a:r>
              <a:rPr lang="en-GB" sz="1000" dirty="0">
                <a:solidFill>
                  <a:srgbClr val="53565A"/>
                </a:solidFill>
              </a:rPr>
              <a:t>Christine </a:t>
            </a:r>
            <a:r>
              <a:rPr lang="en-GB" sz="1000" dirty="0" err="1">
                <a:solidFill>
                  <a:srgbClr val="53565A"/>
                </a:solidFill>
              </a:rPr>
              <a:t>Spisla</a:t>
            </a:r>
            <a:r>
              <a:rPr lang="en-GB" sz="1000" dirty="0">
                <a:solidFill>
                  <a:srgbClr val="53565A"/>
                </a:solidFill>
              </a:rPr>
              <a:t>/Erica Culp</a:t>
            </a:r>
          </a:p>
          <a:p>
            <a:r>
              <a:rPr lang="en-GB" sz="1000" dirty="0">
                <a:solidFill>
                  <a:srgbClr val="53565A"/>
                </a:solidFill>
              </a:rPr>
              <a:t>5 minutes</a:t>
            </a:r>
          </a:p>
        </p:txBody>
      </p:sp>
    </p:spTree>
    <p:extLst>
      <p:ext uri="{BB962C8B-B14F-4D97-AF65-F5344CB8AC3E}">
        <p14:creationId xmlns:p14="http://schemas.microsoft.com/office/powerpoint/2010/main" val="357644059"/>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a:t>
            </a:r>
            <a:r>
              <a:rPr lang="en-US" dirty="0" smtClean="0"/>
              <a:t>set: Pain Quality</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20</a:t>
            </a:fld>
            <a:endParaRPr lang="en-US" dirty="0"/>
          </a:p>
        </p:txBody>
      </p:sp>
      <p:sp>
        <p:nvSpPr>
          <p:cNvPr id="4" name="Platshållare för text 3"/>
          <p:cNvSpPr>
            <a:spLocks noGrp="1"/>
          </p:cNvSpPr>
          <p:nvPr>
            <p:ph type="body" sz="quarter" idx="11"/>
          </p:nvPr>
        </p:nvSpPr>
        <p:spPr>
          <a:xfrm>
            <a:off x="463548" y="1545094"/>
            <a:ext cx="3754709" cy="3077706"/>
          </a:xfrm>
        </p:spPr>
        <p:txBody>
          <a:bodyPr>
            <a:normAutofit fontScale="92500" lnSpcReduction="10000"/>
          </a:bodyPr>
          <a:lstStyle/>
          <a:p>
            <a:r>
              <a:rPr lang="en-US" b="1" dirty="0" smtClean="0"/>
              <a:t>Issue</a:t>
            </a:r>
            <a:r>
              <a:rPr lang="en-US" dirty="0" smtClean="0"/>
              <a:t>: Squeezing  </a:t>
            </a:r>
            <a:endParaRPr lang="en-US" dirty="0" smtClean="0"/>
          </a:p>
          <a:p>
            <a:r>
              <a:rPr lang="en-US" b="1" dirty="0" smtClean="0"/>
              <a:t>Background</a:t>
            </a:r>
            <a:r>
              <a:rPr lang="en-US" dirty="0"/>
              <a:t>: </a:t>
            </a:r>
            <a:r>
              <a:rPr lang="en-US" dirty="0">
                <a:hlinkClick r:id="rId2"/>
              </a:rPr>
              <a:t>https://</a:t>
            </a:r>
            <a:r>
              <a:rPr lang="en-US" dirty="0" smtClean="0">
                <a:hlinkClick r:id="rId2"/>
              </a:rPr>
              <a:t>dictionary.cambridge.org/dictionary/english/squeeze?q=squeezing</a:t>
            </a:r>
            <a:r>
              <a:rPr lang="en-US" dirty="0"/>
              <a:t>:</a:t>
            </a:r>
            <a:r>
              <a:rPr lang="en-US" dirty="0" smtClean="0"/>
              <a:t> </a:t>
            </a:r>
            <a:r>
              <a:rPr lang="en-US" dirty="0"/>
              <a:t>to press something firmly, especially from all sides in order to change its shape, reduce its size, or remove liquid from it:</a:t>
            </a:r>
          </a:p>
          <a:p>
            <a:r>
              <a:rPr lang="en-US" dirty="0" smtClean="0"/>
              <a:t>SCTID</a:t>
            </a:r>
            <a:r>
              <a:rPr lang="en-US" dirty="0"/>
              <a:t>: 428557006 |Squeezing pain (finding</a:t>
            </a:r>
            <a:r>
              <a:rPr lang="en-US" dirty="0" smtClean="0"/>
              <a:t>)|</a:t>
            </a:r>
          </a:p>
          <a:p>
            <a:pPr marL="342900" indent="-342900">
              <a:buAutoNum type="arabicPeriod"/>
            </a:pPr>
            <a:r>
              <a:rPr lang="en-US" dirty="0" smtClean="0"/>
              <a:t>Already internationally deemed relevant.</a:t>
            </a:r>
          </a:p>
          <a:p>
            <a:pPr marL="342900" indent="-342900">
              <a:buFont typeface="Arial"/>
              <a:buAutoNum type="arabicPeriod"/>
            </a:pPr>
            <a:r>
              <a:rPr lang="en-US" dirty="0" smtClean="0"/>
              <a:t>Are </a:t>
            </a:r>
            <a:r>
              <a:rPr lang="en-US" dirty="0"/>
              <a:t>any terms synonymous? </a:t>
            </a:r>
            <a:r>
              <a:rPr lang="en-US" b="1" dirty="0" smtClean="0"/>
              <a:t>constrictive/grinding/pinching/pounding/crushing</a:t>
            </a:r>
            <a:endParaRPr lang="en-US" b="1" dirty="0"/>
          </a:p>
          <a:p>
            <a:pPr marL="342900" indent="-342900">
              <a:buAutoNum type="arabicPeriod" startAt="3"/>
            </a:pPr>
            <a:r>
              <a:rPr lang="en-US" dirty="0" smtClean="0"/>
              <a:t>Content </a:t>
            </a:r>
            <a:r>
              <a:rPr lang="en-US" dirty="0"/>
              <a:t>change request</a:t>
            </a:r>
            <a:r>
              <a:rPr lang="en-US" dirty="0" smtClean="0"/>
              <a:t>? </a:t>
            </a:r>
            <a:endParaRPr lang="en-US" dirty="0"/>
          </a:p>
          <a:p>
            <a:endParaRPr lang="en-US" dirty="0"/>
          </a:p>
        </p:txBody>
      </p:sp>
      <p:pic>
        <p:nvPicPr>
          <p:cNvPr id="5" name="Bildobjekt 4"/>
          <p:cNvPicPr>
            <a:picLocks noChangeAspect="1"/>
          </p:cNvPicPr>
          <p:nvPr/>
        </p:nvPicPr>
        <p:blipFill>
          <a:blip r:embed="rId3"/>
          <a:stretch>
            <a:fillRect/>
          </a:stretch>
        </p:blipFill>
        <p:spPr>
          <a:xfrm>
            <a:off x="4327639" y="1701963"/>
            <a:ext cx="4816361" cy="2763968"/>
          </a:xfrm>
          <a:prstGeom prst="rect">
            <a:avLst/>
          </a:prstGeom>
        </p:spPr>
      </p:pic>
    </p:spTree>
    <p:extLst>
      <p:ext uri="{BB962C8B-B14F-4D97-AF65-F5344CB8AC3E}">
        <p14:creationId xmlns:p14="http://schemas.microsoft.com/office/powerpoint/2010/main" val="33894831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Pain Quality: Squeezing</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21</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428557006 |Squeezing pain (finding)|</a:t>
            </a:r>
          </a:p>
          <a:p>
            <a:pPr marL="342900" indent="-342900">
              <a:buAutoNum type="arabicPeriod"/>
            </a:pPr>
            <a:r>
              <a:rPr lang="en-US" dirty="0" smtClean="0"/>
              <a:t>Synonym: </a:t>
            </a:r>
          </a:p>
          <a:p>
            <a:pPr marL="342900" indent="-342900">
              <a:buAutoNum type="arabicPeriod"/>
            </a:pPr>
            <a:r>
              <a:rPr lang="en-US" dirty="0" smtClean="0"/>
              <a:t>Content </a:t>
            </a:r>
            <a:r>
              <a:rPr lang="en-US" dirty="0"/>
              <a:t>change </a:t>
            </a:r>
            <a:r>
              <a:rPr lang="en-US" dirty="0" smtClean="0"/>
              <a:t>request: </a:t>
            </a:r>
            <a:endParaRPr lang="en-US" b="1" dirty="0" smtClean="0"/>
          </a:p>
          <a:p>
            <a:r>
              <a:rPr lang="en-US" dirty="0"/>
              <a:t>S</a:t>
            </a:r>
            <a:r>
              <a:rPr lang="en-US" dirty="0" smtClean="0"/>
              <a:t>hould this term be </a:t>
            </a:r>
            <a:r>
              <a:rPr lang="en-US" dirty="0"/>
              <a:t>included in an International pain quality value set?</a:t>
            </a:r>
          </a:p>
          <a:p>
            <a:r>
              <a:rPr lang="en-US" b="1" dirty="0" smtClean="0"/>
              <a:t>Group </a:t>
            </a:r>
            <a:r>
              <a:rPr lang="en-US" b="1" dirty="0"/>
              <a:t>Decision</a:t>
            </a:r>
            <a:r>
              <a:rPr lang="en-US" dirty="0"/>
              <a:t>: </a:t>
            </a:r>
          </a:p>
          <a:p>
            <a:endParaRPr lang="en-US" dirty="0"/>
          </a:p>
          <a:p>
            <a:endParaRPr lang="en-US" dirty="0"/>
          </a:p>
        </p:txBody>
      </p:sp>
      <p:pic>
        <p:nvPicPr>
          <p:cNvPr id="7" name="Bildobjekt 6"/>
          <p:cNvPicPr>
            <a:picLocks noChangeAspect="1"/>
          </p:cNvPicPr>
          <p:nvPr/>
        </p:nvPicPr>
        <p:blipFill>
          <a:blip r:embed="rId2"/>
          <a:stretch>
            <a:fillRect/>
          </a:stretch>
        </p:blipFill>
        <p:spPr>
          <a:xfrm>
            <a:off x="3660146" y="1400631"/>
            <a:ext cx="5341448" cy="3065300"/>
          </a:xfrm>
          <a:prstGeom prst="rect">
            <a:avLst/>
          </a:prstGeom>
        </p:spPr>
      </p:pic>
    </p:spTree>
    <p:extLst>
      <p:ext uri="{BB962C8B-B14F-4D97-AF65-F5344CB8AC3E}">
        <p14:creationId xmlns:p14="http://schemas.microsoft.com/office/powerpoint/2010/main" val="34799747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a:t>
            </a:r>
            <a:r>
              <a:rPr lang="en-US" dirty="0" smtClean="0"/>
              <a:t>set: Pain Quality</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22</a:t>
            </a:fld>
            <a:endParaRPr lang="en-US" dirty="0"/>
          </a:p>
        </p:txBody>
      </p:sp>
      <p:sp>
        <p:nvSpPr>
          <p:cNvPr id="4" name="Platshållare för text 3"/>
          <p:cNvSpPr>
            <a:spLocks noGrp="1"/>
          </p:cNvSpPr>
          <p:nvPr>
            <p:ph type="body" sz="quarter" idx="11"/>
          </p:nvPr>
        </p:nvSpPr>
        <p:spPr>
          <a:xfrm>
            <a:off x="463549" y="1545094"/>
            <a:ext cx="3758260" cy="3077706"/>
          </a:xfrm>
        </p:spPr>
        <p:txBody>
          <a:bodyPr>
            <a:normAutofit/>
          </a:bodyPr>
          <a:lstStyle/>
          <a:p>
            <a:r>
              <a:rPr lang="en-US" b="1" dirty="0" smtClean="0"/>
              <a:t>Issue</a:t>
            </a:r>
            <a:r>
              <a:rPr lang="en-US" dirty="0" smtClean="0"/>
              <a:t>: Gnawing </a:t>
            </a:r>
            <a:endParaRPr lang="en-US" dirty="0" smtClean="0"/>
          </a:p>
          <a:p>
            <a:r>
              <a:rPr lang="en-US" b="1" dirty="0" smtClean="0"/>
              <a:t>Background</a:t>
            </a:r>
            <a:r>
              <a:rPr lang="en-US" dirty="0"/>
              <a:t>: </a:t>
            </a:r>
            <a:r>
              <a:rPr lang="en-US" dirty="0">
                <a:hlinkClick r:id="rId2"/>
              </a:rPr>
              <a:t>https://</a:t>
            </a:r>
            <a:r>
              <a:rPr lang="en-US" dirty="0" smtClean="0">
                <a:hlinkClick r:id="rId2"/>
              </a:rPr>
              <a:t>dictionary.cambridge.org/dictionary/english/gnawing</a:t>
            </a:r>
            <a:r>
              <a:rPr lang="en-US" dirty="0"/>
              <a:t>: continuously uncomfortable, worrying, or painful</a:t>
            </a:r>
            <a:r>
              <a:rPr lang="en-US" dirty="0" smtClean="0"/>
              <a:t>:</a:t>
            </a:r>
          </a:p>
          <a:p>
            <a:r>
              <a:rPr lang="en-US" dirty="0" smtClean="0"/>
              <a:t>SCTID</a:t>
            </a:r>
            <a:r>
              <a:rPr lang="en-US" dirty="0"/>
              <a:t>: 301371003 |Gnawing pain (finding)|</a:t>
            </a:r>
          </a:p>
          <a:p>
            <a:r>
              <a:rPr lang="en-US" dirty="0" smtClean="0"/>
              <a:t>1</a:t>
            </a:r>
            <a:r>
              <a:rPr lang="en-US" dirty="0"/>
              <a:t>.	A</a:t>
            </a:r>
            <a:r>
              <a:rPr lang="en-US" dirty="0" smtClean="0"/>
              <a:t>lready deemed internationally relevant.</a:t>
            </a:r>
            <a:endParaRPr lang="en-US" dirty="0"/>
          </a:p>
          <a:p>
            <a:r>
              <a:rPr lang="en-US" dirty="0"/>
              <a:t>2</a:t>
            </a:r>
            <a:r>
              <a:rPr lang="en-US" dirty="0" smtClean="0"/>
              <a:t>.</a:t>
            </a:r>
            <a:r>
              <a:rPr lang="en-US" dirty="0"/>
              <a:t>	</a:t>
            </a:r>
            <a:r>
              <a:rPr lang="en-US" dirty="0" smtClean="0"/>
              <a:t>Is preferred term to </a:t>
            </a:r>
            <a:r>
              <a:rPr lang="en-US" dirty="0"/>
              <a:t>n</a:t>
            </a:r>
            <a:r>
              <a:rPr lang="en-US" dirty="0" smtClean="0"/>
              <a:t>agging pain</a:t>
            </a:r>
            <a:endParaRPr lang="en-US" dirty="0"/>
          </a:p>
          <a:p>
            <a:r>
              <a:rPr lang="en-US" dirty="0" smtClean="0"/>
              <a:t>3.</a:t>
            </a:r>
            <a:r>
              <a:rPr lang="en-US" dirty="0"/>
              <a:t>	C</a:t>
            </a:r>
            <a:r>
              <a:rPr lang="en-US" dirty="0" smtClean="0"/>
              <a:t>ontent </a:t>
            </a:r>
            <a:r>
              <a:rPr lang="en-US" dirty="0"/>
              <a:t>change request</a:t>
            </a:r>
            <a:r>
              <a:rPr lang="en-US" dirty="0" smtClean="0"/>
              <a:t>?</a:t>
            </a:r>
            <a:endParaRPr lang="en-US" dirty="0"/>
          </a:p>
          <a:p>
            <a:endParaRPr lang="en-US" dirty="0"/>
          </a:p>
        </p:txBody>
      </p:sp>
      <p:pic>
        <p:nvPicPr>
          <p:cNvPr id="6" name="Bildobjekt 5"/>
          <p:cNvPicPr>
            <a:picLocks noChangeAspect="1"/>
          </p:cNvPicPr>
          <p:nvPr/>
        </p:nvPicPr>
        <p:blipFill>
          <a:blip r:embed="rId3"/>
          <a:stretch>
            <a:fillRect/>
          </a:stretch>
        </p:blipFill>
        <p:spPr>
          <a:xfrm>
            <a:off x="4221809" y="1618091"/>
            <a:ext cx="4815541" cy="2931711"/>
          </a:xfrm>
          <a:prstGeom prst="rect">
            <a:avLst/>
          </a:prstGeom>
        </p:spPr>
      </p:pic>
    </p:spTree>
    <p:extLst>
      <p:ext uri="{BB962C8B-B14F-4D97-AF65-F5344CB8AC3E}">
        <p14:creationId xmlns:p14="http://schemas.microsoft.com/office/powerpoint/2010/main" val="9656666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a:t>
            </a:r>
            <a:r>
              <a:rPr lang="en-US" dirty="0" smtClean="0"/>
              <a:t>set: Pain Quality</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23</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b="1" dirty="0" smtClean="0"/>
              <a:t>Issue</a:t>
            </a:r>
            <a:r>
              <a:rPr lang="en-US" dirty="0" smtClean="0"/>
              <a:t>: Nagging</a:t>
            </a:r>
            <a:endParaRPr lang="en-US" dirty="0" smtClean="0"/>
          </a:p>
          <a:p>
            <a:r>
              <a:rPr lang="en-US" b="1" dirty="0" smtClean="0"/>
              <a:t>Background</a:t>
            </a:r>
            <a:r>
              <a:rPr lang="en-US" dirty="0"/>
              <a:t>: </a:t>
            </a:r>
            <a:r>
              <a:rPr lang="en-US" dirty="0">
                <a:hlinkClick r:id="rId2"/>
              </a:rPr>
              <a:t>https://</a:t>
            </a:r>
            <a:r>
              <a:rPr lang="en-US" dirty="0" smtClean="0">
                <a:hlinkClick r:id="rId2"/>
              </a:rPr>
              <a:t>dictionary.cambridge.org/dictionary/english/nagging</a:t>
            </a:r>
            <a:r>
              <a:rPr lang="en-US" dirty="0"/>
              <a:t>:</a:t>
            </a:r>
            <a:r>
              <a:rPr lang="en-US" dirty="0" smtClean="0"/>
              <a:t> </a:t>
            </a:r>
            <a:r>
              <a:rPr lang="en-US" dirty="0"/>
              <a:t>used to describe an unpleasant feeling that continues for a long period of </a:t>
            </a:r>
            <a:r>
              <a:rPr lang="en-US" dirty="0" smtClean="0"/>
              <a:t>time: nagging doubts/pain</a:t>
            </a:r>
          </a:p>
          <a:p>
            <a:r>
              <a:rPr lang="en-US" dirty="0" smtClean="0"/>
              <a:t>SCTID</a:t>
            </a:r>
            <a:r>
              <a:rPr lang="en-US" dirty="0"/>
              <a:t>: 301371003 </a:t>
            </a:r>
            <a:r>
              <a:rPr lang="en-US" dirty="0" smtClean="0"/>
              <a:t>|nagging pain|</a:t>
            </a:r>
            <a:endParaRPr lang="en-US" dirty="0"/>
          </a:p>
          <a:p>
            <a:r>
              <a:rPr lang="en-US" dirty="0" smtClean="0"/>
              <a:t>1</a:t>
            </a:r>
            <a:r>
              <a:rPr lang="en-US" dirty="0"/>
              <a:t>.	A</a:t>
            </a:r>
            <a:r>
              <a:rPr lang="en-US" dirty="0" smtClean="0"/>
              <a:t>lready internationally relevant.</a:t>
            </a:r>
            <a:endParaRPr lang="en-US" dirty="0"/>
          </a:p>
          <a:p>
            <a:r>
              <a:rPr lang="en-US" dirty="0" smtClean="0"/>
              <a:t>3</a:t>
            </a:r>
            <a:r>
              <a:rPr lang="en-US" dirty="0"/>
              <a:t>.	</a:t>
            </a:r>
            <a:r>
              <a:rPr lang="en-US" dirty="0" smtClean="0"/>
              <a:t>Is acceptable synonym to gnawing.</a:t>
            </a:r>
            <a:endParaRPr lang="en-US" dirty="0"/>
          </a:p>
          <a:p>
            <a:r>
              <a:rPr lang="en-US" dirty="0"/>
              <a:t>4.	C</a:t>
            </a:r>
            <a:r>
              <a:rPr lang="en-US" dirty="0" smtClean="0"/>
              <a:t>ontent </a:t>
            </a:r>
            <a:r>
              <a:rPr lang="en-US" dirty="0"/>
              <a:t>change request</a:t>
            </a:r>
            <a:r>
              <a:rPr lang="en-US" dirty="0" smtClean="0"/>
              <a:t>? </a:t>
            </a:r>
            <a:endParaRPr lang="en-US" dirty="0"/>
          </a:p>
          <a:p>
            <a:endParaRPr lang="en-US" dirty="0"/>
          </a:p>
        </p:txBody>
      </p:sp>
      <p:pic>
        <p:nvPicPr>
          <p:cNvPr id="6" name="Bildobjekt 5"/>
          <p:cNvPicPr>
            <a:picLocks noChangeAspect="1"/>
          </p:cNvPicPr>
          <p:nvPr/>
        </p:nvPicPr>
        <p:blipFill>
          <a:blip r:embed="rId3"/>
          <a:stretch>
            <a:fillRect/>
          </a:stretch>
        </p:blipFill>
        <p:spPr>
          <a:xfrm>
            <a:off x="4221809" y="1618091"/>
            <a:ext cx="4815541" cy="2931711"/>
          </a:xfrm>
          <a:prstGeom prst="rect">
            <a:avLst/>
          </a:prstGeom>
        </p:spPr>
      </p:pic>
    </p:spTree>
    <p:extLst>
      <p:ext uri="{BB962C8B-B14F-4D97-AF65-F5344CB8AC3E}">
        <p14:creationId xmlns:p14="http://schemas.microsoft.com/office/powerpoint/2010/main" val="27555896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Pain Quality: Gnawing/Nagging</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24</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301371003 |Gnawing pain (finding)| </a:t>
            </a:r>
            <a:endParaRPr lang="en-US" dirty="0" smtClean="0"/>
          </a:p>
          <a:p>
            <a:pPr marL="342900" indent="-342900">
              <a:buAutoNum type="arabicPeriod"/>
            </a:pPr>
            <a:r>
              <a:rPr lang="en-US" dirty="0" smtClean="0"/>
              <a:t>Synonym: Nagging</a:t>
            </a:r>
          </a:p>
          <a:p>
            <a:pPr marL="342900" indent="-342900">
              <a:buAutoNum type="arabicPeriod"/>
            </a:pPr>
            <a:r>
              <a:rPr lang="en-US" dirty="0" smtClean="0"/>
              <a:t>Content </a:t>
            </a:r>
            <a:r>
              <a:rPr lang="en-US" dirty="0"/>
              <a:t>change </a:t>
            </a:r>
            <a:r>
              <a:rPr lang="en-US" dirty="0" smtClean="0"/>
              <a:t>request: </a:t>
            </a:r>
            <a:endParaRPr lang="en-US" b="1" dirty="0" smtClean="0"/>
          </a:p>
          <a:p>
            <a:r>
              <a:rPr lang="en-US" dirty="0"/>
              <a:t>S</a:t>
            </a:r>
            <a:r>
              <a:rPr lang="en-US" dirty="0" smtClean="0"/>
              <a:t>hould this term be </a:t>
            </a:r>
            <a:r>
              <a:rPr lang="en-US" dirty="0"/>
              <a:t>included in an International pain quality value set?</a:t>
            </a:r>
          </a:p>
          <a:p>
            <a:r>
              <a:rPr lang="en-US" b="1" dirty="0" smtClean="0"/>
              <a:t>Group </a:t>
            </a:r>
            <a:r>
              <a:rPr lang="en-US" b="1" dirty="0"/>
              <a:t>Decision</a:t>
            </a:r>
            <a:r>
              <a:rPr lang="en-US" dirty="0"/>
              <a:t>: </a:t>
            </a:r>
          </a:p>
          <a:p>
            <a:endParaRPr lang="en-US" dirty="0"/>
          </a:p>
          <a:p>
            <a:endParaRPr lang="en-US" dirty="0"/>
          </a:p>
        </p:txBody>
      </p:sp>
      <p:pic>
        <p:nvPicPr>
          <p:cNvPr id="8" name="Bildobjekt 7"/>
          <p:cNvPicPr>
            <a:picLocks noChangeAspect="1"/>
          </p:cNvPicPr>
          <p:nvPr/>
        </p:nvPicPr>
        <p:blipFill>
          <a:blip r:embed="rId2"/>
          <a:stretch>
            <a:fillRect/>
          </a:stretch>
        </p:blipFill>
        <p:spPr>
          <a:xfrm>
            <a:off x="3979889" y="1484028"/>
            <a:ext cx="5060374" cy="3080766"/>
          </a:xfrm>
          <a:prstGeom prst="rect">
            <a:avLst/>
          </a:prstGeom>
        </p:spPr>
      </p:pic>
    </p:spTree>
    <p:extLst>
      <p:ext uri="{BB962C8B-B14F-4D97-AF65-F5344CB8AC3E}">
        <p14:creationId xmlns:p14="http://schemas.microsoft.com/office/powerpoint/2010/main" val="29848139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March</a:t>
            </a:r>
            <a:r>
              <a:rPr lang="en-US" dirty="0" smtClean="0"/>
              <a:t> </a:t>
            </a:r>
            <a:r>
              <a:rPr lang="en-US" dirty="0" smtClean="0"/>
              <a:t>Open Discussion…..</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25</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a:bodyPr>
          <a:lstStyle/>
          <a:p>
            <a:pPr marL="342900" indent="-342900">
              <a:buAutoNum type="arabicPeriod"/>
            </a:pPr>
            <a:r>
              <a:rPr lang="en-US" sz="2400" dirty="0" smtClean="0"/>
              <a:t>Continuation </a:t>
            </a:r>
            <a:r>
              <a:rPr lang="en-US" sz="2400" dirty="0"/>
              <a:t>of </a:t>
            </a:r>
            <a:r>
              <a:rPr lang="en-US" sz="2400" dirty="0" smtClean="0"/>
              <a:t>pain assessment: Pain Quality review</a:t>
            </a:r>
            <a:endParaRPr lang="en-US" sz="2400" dirty="0" smtClean="0"/>
          </a:p>
          <a:p>
            <a:endParaRPr lang="en-US" sz="2400" dirty="0"/>
          </a:p>
        </p:txBody>
      </p:sp>
    </p:spTree>
    <p:extLst>
      <p:ext uri="{BB962C8B-B14F-4D97-AF65-F5344CB8AC3E}">
        <p14:creationId xmlns:p14="http://schemas.microsoft.com/office/powerpoint/2010/main" val="13703436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2B13BC-2C5D-4F7B-A219-32149D469CE9}"/>
              </a:ext>
            </a:extLst>
          </p:cNvPr>
          <p:cNvSpPr txBox="1"/>
          <p:nvPr/>
        </p:nvSpPr>
        <p:spPr>
          <a:xfrm>
            <a:off x="1049734" y="2306230"/>
            <a:ext cx="7044557" cy="1200329"/>
          </a:xfrm>
          <a:prstGeom prst="rect">
            <a:avLst/>
          </a:prstGeom>
          <a:noFill/>
        </p:spPr>
        <p:txBody>
          <a:bodyPr wrap="none" rtlCol="0">
            <a:spAutoFit/>
          </a:bodyPr>
          <a:lstStyle/>
          <a:p>
            <a:pPr algn="ctr"/>
            <a:r>
              <a:rPr lang="en-US" b="1" dirty="0">
                <a:solidFill>
                  <a:schemeClr val="bg1"/>
                </a:solidFill>
              </a:rPr>
              <a:t>Thank you for </a:t>
            </a:r>
            <a:r>
              <a:rPr lang="en-US" b="1" dirty="0" smtClean="0">
                <a:solidFill>
                  <a:schemeClr val="bg1"/>
                </a:solidFill>
              </a:rPr>
              <a:t>participating</a:t>
            </a:r>
            <a:endParaRPr lang="en-US" b="1" dirty="0">
              <a:solidFill>
                <a:schemeClr val="bg1"/>
              </a:solidFill>
            </a:endParaRPr>
          </a:p>
          <a:p>
            <a:pPr algn="ctr"/>
            <a:r>
              <a:rPr lang="en-US" b="1" dirty="0">
                <a:solidFill>
                  <a:schemeClr val="bg1"/>
                </a:solidFill>
              </a:rPr>
              <a:t>We look forward to seeing you at our next Nursing CRG Meeting</a:t>
            </a:r>
          </a:p>
          <a:p>
            <a:pPr algn="ctr"/>
            <a:r>
              <a:rPr lang="en-US" b="1" dirty="0" smtClean="0">
                <a:solidFill>
                  <a:schemeClr val="bg1"/>
                </a:solidFill>
              </a:rPr>
              <a:t>March </a:t>
            </a:r>
            <a:r>
              <a:rPr lang="en-US" b="1" dirty="0" smtClean="0">
                <a:solidFill>
                  <a:schemeClr val="bg1"/>
                </a:solidFill>
              </a:rPr>
              <a:t>8</a:t>
            </a:r>
            <a:r>
              <a:rPr lang="en-US" b="1" baseline="30000" dirty="0" smtClean="0">
                <a:solidFill>
                  <a:schemeClr val="bg1"/>
                </a:solidFill>
              </a:rPr>
              <a:t>th</a:t>
            </a:r>
            <a:r>
              <a:rPr lang="en-US" b="1" dirty="0" smtClean="0">
                <a:solidFill>
                  <a:schemeClr val="bg1"/>
                </a:solidFill>
              </a:rPr>
              <a:t> 2022 </a:t>
            </a:r>
            <a:r>
              <a:rPr lang="en-US" b="1" dirty="0">
                <a:solidFill>
                  <a:schemeClr val="bg1"/>
                </a:solidFill>
              </a:rPr>
              <a:t>2000 UTC</a:t>
            </a:r>
          </a:p>
          <a:p>
            <a:pPr algn="ctr"/>
            <a:r>
              <a:rPr lang="en-US" b="1" dirty="0" smtClean="0">
                <a:solidFill>
                  <a:schemeClr val="bg1"/>
                </a:solidFill>
              </a:rPr>
              <a:t>Christine </a:t>
            </a:r>
            <a:r>
              <a:rPr lang="en-US" b="1" dirty="0">
                <a:solidFill>
                  <a:schemeClr val="bg1"/>
                </a:solidFill>
              </a:rPr>
              <a:t>and Erica</a:t>
            </a:r>
          </a:p>
        </p:txBody>
      </p:sp>
    </p:spTree>
    <p:extLst>
      <p:ext uri="{BB962C8B-B14F-4D97-AF65-F5344CB8AC3E}">
        <p14:creationId xmlns:p14="http://schemas.microsoft.com/office/powerpoint/2010/main" val="3497474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384048" y="157596"/>
            <a:ext cx="8229600" cy="568721"/>
          </a:xfrm>
          <a:prstGeom prst="rect">
            <a:avLst/>
          </a:prstGeom>
          <a:noFill/>
          <a:ln>
            <a:noFill/>
          </a:ln>
        </p:spPr>
        <p:txBody>
          <a:bodyPr spcFirstLastPara="1" vert="horz" wrap="square" lIns="91400" tIns="91400" rIns="91400" bIns="91400" rtlCol="0" anchor="ctr" anchorCtr="0">
            <a:noAutofit/>
          </a:bodyPr>
          <a:lstStyle/>
          <a:p>
            <a:pPr>
              <a:buSzPts val="3600"/>
            </a:pPr>
            <a:r>
              <a:rPr lang="en-US" dirty="0" smtClean="0">
                <a:latin typeface="+mj-lt"/>
              </a:rPr>
              <a:t>Nursing </a:t>
            </a:r>
            <a:r>
              <a:rPr lang="en-US" dirty="0">
                <a:latin typeface="+mj-lt"/>
              </a:rPr>
              <a:t>Clinical Reference Group</a:t>
            </a:r>
            <a:endParaRPr dirty="0">
              <a:latin typeface="+mj-lt"/>
            </a:endParaRP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r>
              <a:rPr lang="en-US" dirty="0">
                <a:solidFill>
                  <a:schemeClr val="accent2"/>
                </a:solidFill>
              </a:rPr>
              <a:t>The SNOMED CT Nursing Clinical Reference Group aims to provide a global forum for the nursing community and clinicians interested in nursing. The role of all Clinical Reference Groups is to provide a forum to discuss issues, and influence the development and improvement of content in SNOMED CT.</a:t>
            </a:r>
          </a:p>
          <a:p>
            <a:pPr algn="just"/>
            <a:endParaRPr lang="en-US" dirty="0">
              <a:solidFill>
                <a:schemeClr val="accent2"/>
              </a:solidFill>
            </a:endParaRPr>
          </a:p>
          <a:p>
            <a:pPr algn="just"/>
            <a:r>
              <a:rPr lang="en-US" dirty="0">
                <a:solidFill>
                  <a:schemeClr val="accent2"/>
                </a:solidFill>
              </a:rPr>
              <a:t>The SNOMED CT Nursing Clinical Reference Group aims to represent the needs of nursing and clinical nursing documentation in SNOMED CT and support terminology development that will drive implementation of nursing focused SNOMED CT globally.</a:t>
            </a:r>
          </a:p>
          <a:p>
            <a:pPr>
              <a:buClr>
                <a:srgbClr val="05ADEA"/>
              </a:buClr>
              <a:buSzPts val="2100"/>
            </a:pPr>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spTree>
    <p:extLst>
      <p:ext uri="{BB962C8B-B14F-4D97-AF65-F5344CB8AC3E}">
        <p14:creationId xmlns:p14="http://schemas.microsoft.com/office/powerpoint/2010/main" val="3244775492"/>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SNOMED International updates….</a:t>
            </a:r>
            <a:endParaRPr lang="en-US" dirty="0"/>
          </a:p>
        </p:txBody>
      </p:sp>
      <p:sp>
        <p:nvSpPr>
          <p:cNvPr id="4" name="Platshållare för bildnummer 3"/>
          <p:cNvSpPr>
            <a:spLocks noGrp="1"/>
          </p:cNvSpPr>
          <p:nvPr>
            <p:ph type="sldNum" sz="quarter" idx="4"/>
          </p:nvPr>
        </p:nvSpPr>
        <p:spPr/>
        <p:txBody>
          <a:bodyPr/>
          <a:lstStyle/>
          <a:p>
            <a:fld id="{CF0A3129-E875-6648-A0B3-8ABAE574B041}" type="slidenum">
              <a:rPr lang="en-US" smtClean="0"/>
              <a:pPr/>
              <a:t>4</a:t>
            </a:fld>
            <a:endParaRPr lang="en-US" dirty="0"/>
          </a:p>
        </p:txBody>
      </p:sp>
    </p:spTree>
    <p:extLst>
      <p:ext uri="{BB962C8B-B14F-4D97-AF65-F5344CB8AC3E}">
        <p14:creationId xmlns:p14="http://schemas.microsoft.com/office/powerpoint/2010/main" val="4033701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Terminology Consultation….</a:t>
            </a:r>
            <a:endParaRPr lang="en-US" dirty="0"/>
          </a:p>
        </p:txBody>
      </p:sp>
      <p:sp>
        <p:nvSpPr>
          <p:cNvPr id="4" name="Platshållare för bildnummer 3"/>
          <p:cNvSpPr>
            <a:spLocks noGrp="1"/>
          </p:cNvSpPr>
          <p:nvPr>
            <p:ph type="sldNum" sz="quarter" idx="4"/>
          </p:nvPr>
        </p:nvSpPr>
        <p:spPr/>
        <p:txBody>
          <a:bodyPr/>
          <a:lstStyle/>
          <a:p>
            <a:fld id="{CF0A3129-E875-6648-A0B3-8ABAE574B041}" type="slidenum">
              <a:rPr lang="en-US" smtClean="0"/>
              <a:pPr/>
              <a:t>5</a:t>
            </a:fld>
            <a:endParaRPr lang="en-US" dirty="0"/>
          </a:p>
        </p:txBody>
      </p:sp>
    </p:spTree>
    <p:extLst>
      <p:ext uri="{BB962C8B-B14F-4D97-AF65-F5344CB8AC3E}">
        <p14:creationId xmlns:p14="http://schemas.microsoft.com/office/powerpoint/2010/main" val="2048378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6</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a:bodyPr>
          <a:lstStyle/>
          <a:p>
            <a:r>
              <a:rPr lang="en-US" b="1" dirty="0" smtClean="0"/>
              <a:t>Discussion Next Steps Feb 2022</a:t>
            </a:r>
            <a:endParaRPr lang="en-US" dirty="0"/>
          </a:p>
          <a:p>
            <a:pPr marL="285750" indent="-285750">
              <a:buFont typeface="Arial" panose="020B0604020202020204" pitchFamily="34" charset="0"/>
              <a:buChar char="•"/>
            </a:pPr>
            <a:r>
              <a:rPr lang="en-US" dirty="0" smtClean="0"/>
              <a:t>Review terminology value set in small parts, starting with “Pain Quality”. </a:t>
            </a:r>
            <a:r>
              <a:rPr lang="en-US" dirty="0"/>
              <a:t>R</a:t>
            </a:r>
            <a:r>
              <a:rPr lang="en-US" dirty="0" smtClean="0"/>
              <a:t>eview 5 terms per meeting. </a:t>
            </a:r>
          </a:p>
          <a:p>
            <a:pPr marL="285750" indent="-285750">
              <a:buFont typeface="Arial" panose="020B0604020202020204" pitchFamily="34" charset="0"/>
              <a:buChar char="•"/>
            </a:pPr>
            <a:r>
              <a:rPr lang="en-US" dirty="0" smtClean="0"/>
              <a:t>Review SNOMED CT requirements for inclusion criteria in the international</a:t>
            </a:r>
            <a:r>
              <a:rPr lang="en-US" dirty="0"/>
              <a:t>. See </a:t>
            </a:r>
            <a:r>
              <a:rPr lang="en-US" dirty="0">
                <a:hlinkClick r:id="rId2"/>
              </a:rPr>
              <a:t>https://confluence.ihtsdotools.org/display/DOCSTART/9.+</a:t>
            </a:r>
            <a:r>
              <a:rPr lang="en-US" dirty="0" smtClean="0">
                <a:hlinkClick r:id="rId2"/>
              </a:rPr>
              <a:t>Content+Development</a:t>
            </a:r>
            <a:r>
              <a:rPr lang="en-US" dirty="0" smtClean="0"/>
              <a:t> </a:t>
            </a:r>
          </a:p>
          <a:p>
            <a:pPr marL="285750" indent="-285750">
              <a:buFont typeface="Arial" panose="020B0604020202020204" pitchFamily="34" charset="0"/>
              <a:buChar char="•"/>
            </a:pPr>
            <a:r>
              <a:rPr lang="en-US" dirty="0" smtClean="0"/>
              <a:t>Identify and gather group members national/organizational requirements regarding Pain assessment.</a:t>
            </a:r>
          </a:p>
        </p:txBody>
      </p:sp>
      <p:sp>
        <p:nvSpPr>
          <p:cNvPr id="5" name="Rubrik 1"/>
          <p:cNvSpPr txBox="1">
            <a:spLocks/>
          </p:cNvSpPr>
          <p:nvPr/>
        </p:nvSpPr>
        <p:spPr>
          <a:xfrm>
            <a:off x="187377" y="263189"/>
            <a:ext cx="8229600" cy="568721"/>
          </a:xfrm>
          <a:prstGeom prst="rect">
            <a:avLst/>
          </a:prstGeom>
        </p:spPr>
        <p:txBody>
          <a:bodyPr vert="horz" lIns="0" tIns="0" rIns="0" bIns="0" rtlCol="0" anchor="ctr">
            <a:noAutofit/>
          </a:bodyPr>
          <a:lstStyle>
            <a:lvl1pPr algn="l" defTabSz="457189" rtl="0" eaLnBrk="1" latinLnBrk="0" hangingPunct="1">
              <a:spcBef>
                <a:spcPct val="0"/>
              </a:spcBef>
              <a:buNone/>
              <a:defRPr sz="2400" b="0" kern="1200">
                <a:solidFill>
                  <a:schemeClr val="accent1"/>
                </a:solidFill>
                <a:latin typeface="+mj-lt"/>
                <a:ea typeface="+mj-ea"/>
                <a:cs typeface="Arial"/>
              </a:defRPr>
            </a:lvl1pPr>
          </a:lstStyle>
          <a:p>
            <a:r>
              <a:rPr lang="en-US" sz="1800" dirty="0" smtClean="0"/>
              <a:t>Recap of </a:t>
            </a:r>
            <a:r>
              <a:rPr lang="en-US" sz="1800" dirty="0" smtClean="0"/>
              <a:t>January's </a:t>
            </a:r>
            <a:r>
              <a:rPr lang="en-US" sz="1800" dirty="0" smtClean="0"/>
              <a:t>Nursing CRG meeting </a:t>
            </a:r>
            <a:endParaRPr lang="en-US" sz="1800" dirty="0"/>
          </a:p>
        </p:txBody>
      </p:sp>
    </p:spTree>
    <p:extLst>
      <p:ext uri="{BB962C8B-B14F-4D97-AF65-F5344CB8AC3E}">
        <p14:creationId xmlns:p14="http://schemas.microsoft.com/office/powerpoint/2010/main" val="41356279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a:t>
            </a:r>
            <a:r>
              <a:rPr lang="en-US" dirty="0" smtClean="0"/>
              <a:t>set: Pain Quality</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7</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fontScale="85000" lnSpcReduction="20000"/>
          </a:bodyPr>
          <a:lstStyle/>
          <a:p>
            <a:r>
              <a:rPr lang="en-US" b="1" dirty="0" smtClean="0"/>
              <a:t>Issue</a:t>
            </a:r>
            <a:r>
              <a:rPr lang="en-US" dirty="0"/>
              <a:t> Possible </a:t>
            </a:r>
            <a:r>
              <a:rPr lang="en-US" dirty="0" smtClean="0"/>
              <a:t>change content </a:t>
            </a:r>
            <a:r>
              <a:rPr lang="en-US" dirty="0"/>
              <a:t>request in SNOMED CT—Pain Quality </a:t>
            </a:r>
            <a:endParaRPr lang="en-US" dirty="0" smtClean="0"/>
          </a:p>
          <a:p>
            <a:r>
              <a:rPr lang="en-US" b="1" dirty="0" smtClean="0"/>
              <a:t>Background</a:t>
            </a:r>
            <a:r>
              <a:rPr lang="en-US" dirty="0" smtClean="0"/>
              <a:t>: </a:t>
            </a:r>
            <a:endParaRPr lang="en-US" dirty="0" smtClean="0"/>
          </a:p>
          <a:p>
            <a:r>
              <a:rPr lang="en-US" dirty="0" smtClean="0"/>
              <a:t>Presented here is a list of pain quality terms from an US </a:t>
            </a:r>
            <a:r>
              <a:rPr lang="en-US" dirty="0"/>
              <a:t>based </a:t>
            </a:r>
            <a:r>
              <a:rPr lang="en-US" dirty="0" smtClean="0"/>
              <a:t>study </a:t>
            </a:r>
            <a:r>
              <a:rPr lang="en-US" dirty="0" smtClean="0">
                <a:hlinkClick r:id="rId2"/>
              </a:rPr>
              <a:t>https</a:t>
            </a:r>
            <a:r>
              <a:rPr lang="en-US" dirty="0">
                <a:hlinkClick r:id="rId2"/>
              </a:rPr>
              <a:t>://</a:t>
            </a:r>
            <a:r>
              <a:rPr lang="en-US">
                <a:hlinkClick r:id="rId2"/>
              </a:rPr>
              <a:t>www.ncbi.nlm.nih.gov/pmc/articles/PMC5851787</a:t>
            </a:r>
            <a:r>
              <a:rPr lang="en-US" smtClean="0">
                <a:hlinkClick r:id="rId2"/>
              </a:rPr>
              <a:t>/</a:t>
            </a:r>
            <a:r>
              <a:rPr lang="en-US"/>
              <a:t>.</a:t>
            </a:r>
            <a:r>
              <a:rPr lang="en-US" smtClean="0"/>
              <a:t> </a:t>
            </a:r>
            <a:r>
              <a:rPr lang="en-US" dirty="0" smtClean="0"/>
              <a:t>Pain quality is defined as “those </a:t>
            </a:r>
            <a:r>
              <a:rPr lang="en-US" dirty="0"/>
              <a:t>words patients use to describe their </a:t>
            </a:r>
            <a:r>
              <a:rPr lang="en-US" dirty="0" smtClean="0"/>
              <a:t>pain”. The nursing CRG is going through US pain quality terms to </a:t>
            </a:r>
            <a:r>
              <a:rPr lang="en-US" dirty="0"/>
              <a:t>i</a:t>
            </a:r>
            <a:r>
              <a:rPr lang="en-US" dirty="0" smtClean="0"/>
              <a:t>dentifying </a:t>
            </a:r>
            <a:r>
              <a:rPr lang="en-US" dirty="0"/>
              <a:t>terminology that is internationally </a:t>
            </a:r>
            <a:r>
              <a:rPr lang="en-US" dirty="0" smtClean="0"/>
              <a:t>relevant and match these terms to corresponding SCT-terms or </a:t>
            </a:r>
            <a:r>
              <a:rPr lang="en-US" dirty="0"/>
              <a:t>suggest new </a:t>
            </a:r>
            <a:r>
              <a:rPr lang="en-US" dirty="0" smtClean="0"/>
              <a:t>SCT-terms/synonyms. </a:t>
            </a:r>
          </a:p>
          <a:p>
            <a:r>
              <a:rPr lang="en-US" b="1" dirty="0" smtClean="0"/>
              <a:t>End goal</a:t>
            </a:r>
            <a:r>
              <a:rPr lang="en-US" dirty="0" smtClean="0"/>
              <a:t>: a list of SCT-concepts that can represent an international pain value set for “pain quality”</a:t>
            </a:r>
            <a:endParaRPr lang="en-US" dirty="0"/>
          </a:p>
          <a:p>
            <a:r>
              <a:rPr lang="en-US" dirty="0" smtClean="0"/>
              <a:t>Review questions:</a:t>
            </a:r>
          </a:p>
          <a:p>
            <a:r>
              <a:rPr lang="en-US" dirty="0"/>
              <a:t>1.	Which of these terms have you used in nursing practice?</a:t>
            </a:r>
          </a:p>
          <a:p>
            <a:r>
              <a:rPr lang="en-US" dirty="0"/>
              <a:t>2.	Are any terms you have used, not on the </a:t>
            </a:r>
            <a:r>
              <a:rPr lang="en-US" dirty="0" smtClean="0"/>
              <a:t>lists?  </a:t>
            </a:r>
            <a:endParaRPr lang="en-US" dirty="0"/>
          </a:p>
          <a:p>
            <a:r>
              <a:rPr lang="en-US" dirty="0"/>
              <a:t>3.	Are any terms synonymous? </a:t>
            </a:r>
          </a:p>
          <a:p>
            <a:r>
              <a:rPr lang="en-US" dirty="0"/>
              <a:t>4.	Which of these should we propose as a content change request? (new concept or new synonym)</a:t>
            </a:r>
          </a:p>
          <a:p>
            <a:endParaRPr lang="en-US" dirty="0"/>
          </a:p>
        </p:txBody>
      </p:sp>
    </p:spTree>
    <p:extLst>
      <p:ext uri="{BB962C8B-B14F-4D97-AF65-F5344CB8AC3E}">
        <p14:creationId xmlns:p14="http://schemas.microsoft.com/office/powerpoint/2010/main" val="32735910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8</a:t>
            </a:fld>
            <a:endParaRPr lang="en-US" dirty="0"/>
          </a:p>
        </p:txBody>
      </p:sp>
      <p:graphicFrame>
        <p:nvGraphicFramePr>
          <p:cNvPr id="6" name="Tabell 5"/>
          <p:cNvGraphicFramePr>
            <a:graphicFrameLocks noGrp="1"/>
          </p:cNvGraphicFramePr>
          <p:nvPr>
            <p:extLst>
              <p:ext uri="{D42A27DB-BD31-4B8C-83A1-F6EECF244321}">
                <p14:modId xmlns:p14="http://schemas.microsoft.com/office/powerpoint/2010/main" val="3357169487"/>
              </p:ext>
            </p:extLst>
          </p:nvPr>
        </p:nvGraphicFramePr>
        <p:xfrm>
          <a:off x="457199" y="1404935"/>
          <a:ext cx="7789334" cy="3149606"/>
        </p:xfrm>
        <a:graphic>
          <a:graphicData uri="http://schemas.openxmlformats.org/drawingml/2006/table">
            <a:tbl>
              <a:tblPr firstRow="1" firstCol="1" bandRow="1">
                <a:tableStyleId>{5C22544A-7EE6-4342-B048-85BDC9FD1C3A}</a:tableStyleId>
              </a:tblPr>
              <a:tblGrid>
                <a:gridCol w="1731064">
                  <a:extLst>
                    <a:ext uri="{9D8B030D-6E8A-4147-A177-3AD203B41FA5}">
                      <a16:colId xmlns:a16="http://schemas.microsoft.com/office/drawing/2014/main" val="668467597"/>
                    </a:ext>
                  </a:extLst>
                </a:gridCol>
                <a:gridCol w="1800784">
                  <a:extLst>
                    <a:ext uri="{9D8B030D-6E8A-4147-A177-3AD203B41FA5}">
                      <a16:colId xmlns:a16="http://schemas.microsoft.com/office/drawing/2014/main" val="2831847950"/>
                    </a:ext>
                  </a:extLst>
                </a:gridCol>
                <a:gridCol w="1795281">
                  <a:extLst>
                    <a:ext uri="{9D8B030D-6E8A-4147-A177-3AD203B41FA5}">
                      <a16:colId xmlns:a16="http://schemas.microsoft.com/office/drawing/2014/main" val="1880848462"/>
                    </a:ext>
                  </a:extLst>
                </a:gridCol>
                <a:gridCol w="1036621">
                  <a:extLst>
                    <a:ext uri="{9D8B030D-6E8A-4147-A177-3AD203B41FA5}">
                      <a16:colId xmlns:a16="http://schemas.microsoft.com/office/drawing/2014/main" val="1272073481"/>
                    </a:ext>
                  </a:extLst>
                </a:gridCol>
                <a:gridCol w="1425584">
                  <a:extLst>
                    <a:ext uri="{9D8B030D-6E8A-4147-A177-3AD203B41FA5}">
                      <a16:colId xmlns:a16="http://schemas.microsoft.com/office/drawing/2014/main" val="3718294504"/>
                    </a:ext>
                  </a:extLst>
                </a:gridCol>
              </a:tblGrid>
              <a:tr h="370541">
                <a:tc>
                  <a:txBody>
                    <a:bodyPr/>
                    <a:lstStyle/>
                    <a:p>
                      <a:pPr>
                        <a:lnSpc>
                          <a:spcPct val="107000"/>
                        </a:lnSpc>
                        <a:spcAft>
                          <a:spcPts val="0"/>
                        </a:spcAft>
                      </a:pPr>
                      <a:r>
                        <a:rPr lang="sv-SE" sz="1100">
                          <a:effectLst/>
                        </a:rPr>
                        <a:t>Pain Quality: Value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Fully Specified Name</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Preferred Term</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Semantic Tag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SCTID</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140320811"/>
                  </a:ext>
                </a:extLst>
              </a:tr>
              <a:tr h="185271">
                <a:tc>
                  <a:txBody>
                    <a:bodyPr/>
                    <a:lstStyle/>
                    <a:p>
                      <a:pPr>
                        <a:lnSpc>
                          <a:spcPct val="107000"/>
                        </a:lnSpc>
                        <a:spcAft>
                          <a:spcPts val="0"/>
                        </a:spcAft>
                      </a:pPr>
                      <a:r>
                        <a:rPr lang="sv-SE" sz="1100" dirty="0" err="1">
                          <a:solidFill>
                            <a:srgbClr val="FFFF00"/>
                          </a:solidFill>
                          <a:effectLst/>
                        </a:rPr>
                        <a:t>Aching</a:t>
                      </a:r>
                      <a:endParaRPr lang="sv-SE" sz="10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Aching pain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Aching pain</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27635008</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1219159046"/>
                  </a:ext>
                </a:extLst>
              </a:tr>
              <a:tr h="185271">
                <a:tc>
                  <a:txBody>
                    <a:bodyPr/>
                    <a:lstStyle/>
                    <a:p>
                      <a:pPr>
                        <a:lnSpc>
                          <a:spcPct val="107000"/>
                        </a:lnSpc>
                        <a:spcAft>
                          <a:spcPts val="0"/>
                        </a:spcAft>
                      </a:pPr>
                      <a:r>
                        <a:rPr lang="sv-SE" sz="1100" dirty="0" err="1">
                          <a:solidFill>
                            <a:srgbClr val="FFFF00"/>
                          </a:solidFill>
                          <a:effectLst/>
                        </a:rPr>
                        <a:t>Burning</a:t>
                      </a:r>
                      <a:endParaRPr lang="sv-SE" sz="10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Burning pain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Burning pain</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36349006</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4113044180"/>
                  </a:ext>
                </a:extLst>
              </a:tr>
              <a:tr h="185271">
                <a:tc>
                  <a:txBody>
                    <a:bodyPr/>
                    <a:lstStyle/>
                    <a:p>
                      <a:pPr>
                        <a:lnSpc>
                          <a:spcPct val="107000"/>
                        </a:lnSpc>
                        <a:spcAft>
                          <a:spcPts val="0"/>
                        </a:spcAft>
                      </a:pPr>
                      <a:r>
                        <a:rPr lang="sv-SE" sz="1100" dirty="0" err="1">
                          <a:solidFill>
                            <a:srgbClr val="FFFF00"/>
                          </a:solidFill>
                          <a:effectLst/>
                        </a:rPr>
                        <a:t>Constrictive</a:t>
                      </a:r>
                      <a:endParaRPr lang="sv-SE" sz="10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no match</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4116334605"/>
                  </a:ext>
                </a:extLst>
              </a:tr>
              <a:tr h="185271">
                <a:tc>
                  <a:txBody>
                    <a:bodyPr/>
                    <a:lstStyle/>
                    <a:p>
                      <a:pPr>
                        <a:lnSpc>
                          <a:spcPct val="107000"/>
                        </a:lnSpc>
                        <a:spcAft>
                          <a:spcPts val="0"/>
                        </a:spcAft>
                      </a:pPr>
                      <a:r>
                        <a:rPr lang="sv-SE" sz="1100" dirty="0" err="1">
                          <a:solidFill>
                            <a:srgbClr val="FFFF00"/>
                          </a:solidFill>
                          <a:effectLst/>
                        </a:rPr>
                        <a:t>Cramping</a:t>
                      </a:r>
                      <a:endParaRPr lang="sv-SE" sz="10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Cramping pain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Cramping pain</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279093005</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341492295"/>
                  </a:ext>
                </a:extLst>
              </a:tr>
              <a:tr h="185271">
                <a:tc>
                  <a:txBody>
                    <a:bodyPr/>
                    <a:lstStyle/>
                    <a:p>
                      <a:pPr>
                        <a:lnSpc>
                          <a:spcPct val="107000"/>
                        </a:lnSpc>
                        <a:spcAft>
                          <a:spcPts val="0"/>
                        </a:spcAft>
                      </a:pPr>
                      <a:r>
                        <a:rPr lang="sv-SE" sz="1100" dirty="0" err="1">
                          <a:solidFill>
                            <a:srgbClr val="FFFF00"/>
                          </a:solidFill>
                          <a:effectLst/>
                        </a:rPr>
                        <a:t>Crushing</a:t>
                      </a:r>
                      <a:endParaRPr lang="sv-SE" sz="10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Crushing pain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Crushing pain</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279098001</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2716029609"/>
                  </a:ext>
                </a:extLst>
              </a:tr>
              <a:tr h="185271">
                <a:tc>
                  <a:txBody>
                    <a:bodyPr/>
                    <a:lstStyle/>
                    <a:p>
                      <a:pPr>
                        <a:lnSpc>
                          <a:spcPct val="107000"/>
                        </a:lnSpc>
                        <a:spcAft>
                          <a:spcPts val="0"/>
                        </a:spcAft>
                      </a:pPr>
                      <a:r>
                        <a:rPr lang="sv-SE" sz="1100">
                          <a:effectLst/>
                        </a:rPr>
                        <a:t>Cutting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Cutting pain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Cutting pain</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162503007</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388688762"/>
                  </a:ext>
                </a:extLst>
              </a:tr>
              <a:tr h="185271">
                <a:tc>
                  <a:txBody>
                    <a:bodyPr/>
                    <a:lstStyle/>
                    <a:p>
                      <a:pPr>
                        <a:lnSpc>
                          <a:spcPct val="107000"/>
                        </a:lnSpc>
                        <a:spcAft>
                          <a:spcPts val="0"/>
                        </a:spcAft>
                      </a:pPr>
                      <a:r>
                        <a:rPr lang="sv-SE" sz="1100">
                          <a:effectLst/>
                        </a:rPr>
                        <a:t>Deep</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Deep pain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Deep pain</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36630001</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738735371"/>
                  </a:ext>
                </a:extLst>
              </a:tr>
              <a:tr h="185271">
                <a:tc>
                  <a:txBody>
                    <a:bodyPr/>
                    <a:lstStyle/>
                    <a:p>
                      <a:pPr>
                        <a:lnSpc>
                          <a:spcPct val="107000"/>
                        </a:lnSpc>
                        <a:spcAft>
                          <a:spcPts val="0"/>
                        </a:spcAft>
                      </a:pPr>
                      <a:r>
                        <a:rPr lang="sv-SE" sz="1100">
                          <a:effectLst/>
                        </a:rPr>
                        <a:t>Dull</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Dull pain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Dull pain</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83644001</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2189854730"/>
                  </a:ext>
                </a:extLst>
              </a:tr>
              <a:tr h="185271">
                <a:tc>
                  <a:txBody>
                    <a:bodyPr/>
                    <a:lstStyle/>
                    <a:p>
                      <a:pPr>
                        <a:lnSpc>
                          <a:spcPct val="107000"/>
                        </a:lnSpc>
                        <a:spcAft>
                          <a:spcPts val="0"/>
                        </a:spcAft>
                      </a:pPr>
                      <a:r>
                        <a:rPr lang="sv-SE" sz="1100" dirty="0" err="1">
                          <a:solidFill>
                            <a:srgbClr val="FFFF00"/>
                          </a:solidFill>
                          <a:effectLst/>
                        </a:rPr>
                        <a:t>Gnawing</a:t>
                      </a:r>
                      <a:endParaRPr lang="sv-SE" sz="10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Gnawing pain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Gnawing pain</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301371003</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2299410489"/>
                  </a:ext>
                </a:extLst>
              </a:tr>
              <a:tr h="185271">
                <a:tc>
                  <a:txBody>
                    <a:bodyPr/>
                    <a:lstStyle/>
                    <a:p>
                      <a:pPr>
                        <a:lnSpc>
                          <a:spcPct val="107000"/>
                        </a:lnSpc>
                        <a:spcAft>
                          <a:spcPts val="0"/>
                        </a:spcAft>
                      </a:pPr>
                      <a:r>
                        <a:rPr lang="sv-SE" sz="1100">
                          <a:effectLst/>
                        </a:rPr>
                        <a:t>Grinding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no match</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3194854080"/>
                  </a:ext>
                </a:extLst>
              </a:tr>
              <a:tr h="185271">
                <a:tc>
                  <a:txBody>
                    <a:bodyPr/>
                    <a:lstStyle/>
                    <a:p>
                      <a:pPr>
                        <a:lnSpc>
                          <a:spcPct val="107000"/>
                        </a:lnSpc>
                        <a:spcAft>
                          <a:spcPts val="0"/>
                        </a:spcAft>
                      </a:pPr>
                      <a:r>
                        <a:rPr lang="sv-SE" sz="1100">
                          <a:effectLst/>
                        </a:rPr>
                        <a:t>Heaviness</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Heavy pain </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Heavy pain</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finding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279095003</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2392338100"/>
                  </a:ext>
                </a:extLst>
              </a:tr>
              <a:tr h="185271">
                <a:tc>
                  <a:txBody>
                    <a:bodyPr/>
                    <a:lstStyle/>
                    <a:p>
                      <a:pPr>
                        <a:lnSpc>
                          <a:spcPct val="107000"/>
                        </a:lnSpc>
                        <a:spcAft>
                          <a:spcPts val="0"/>
                        </a:spcAft>
                      </a:pPr>
                      <a:r>
                        <a:rPr lang="sv-SE" sz="1100">
                          <a:effectLst/>
                        </a:rPr>
                        <a:t>Itching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no match</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2685146713"/>
                  </a:ext>
                </a:extLst>
              </a:tr>
              <a:tr h="185271">
                <a:tc>
                  <a:txBody>
                    <a:bodyPr/>
                    <a:lstStyle/>
                    <a:p>
                      <a:pPr>
                        <a:lnSpc>
                          <a:spcPct val="107000"/>
                        </a:lnSpc>
                        <a:spcAft>
                          <a:spcPts val="0"/>
                        </a:spcAft>
                      </a:pPr>
                      <a:r>
                        <a:rPr lang="sv-SE" sz="1100">
                          <a:effectLst/>
                        </a:rPr>
                        <a:t>Jabbing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no match</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3605862254"/>
                  </a:ext>
                </a:extLst>
              </a:tr>
              <a:tr h="185271">
                <a:tc>
                  <a:txBody>
                    <a:bodyPr/>
                    <a:lstStyle/>
                    <a:p>
                      <a:pPr>
                        <a:lnSpc>
                          <a:spcPct val="107000"/>
                        </a:lnSpc>
                        <a:spcAft>
                          <a:spcPts val="0"/>
                        </a:spcAft>
                      </a:pPr>
                      <a:r>
                        <a:rPr lang="sv-SE" sz="1100" dirty="0" err="1">
                          <a:solidFill>
                            <a:srgbClr val="FFFF00"/>
                          </a:solidFill>
                          <a:effectLst/>
                        </a:rPr>
                        <a:t>Nagging</a:t>
                      </a:r>
                      <a:endParaRPr lang="sv-SE" sz="10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no match</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3343160867"/>
                  </a:ext>
                </a:extLst>
              </a:tr>
              <a:tr h="185271">
                <a:tc>
                  <a:txBody>
                    <a:bodyPr/>
                    <a:lstStyle/>
                    <a:p>
                      <a:pPr>
                        <a:lnSpc>
                          <a:spcPct val="107000"/>
                        </a:lnSpc>
                        <a:spcAft>
                          <a:spcPts val="0"/>
                        </a:spcAft>
                      </a:pPr>
                      <a:r>
                        <a:rPr lang="sv-SE" sz="1100">
                          <a:effectLst/>
                        </a:rPr>
                        <a:t>Penetrating</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no match</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a:effectLst/>
                        </a:rPr>
                        <a:t>x</a:t>
                      </a:r>
                      <a:endParaRPr lang="sv-SE" sz="100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tc>
                  <a:txBody>
                    <a:bodyPr/>
                    <a:lstStyle/>
                    <a:p>
                      <a:pPr>
                        <a:lnSpc>
                          <a:spcPct val="107000"/>
                        </a:lnSpc>
                        <a:spcAft>
                          <a:spcPts val="0"/>
                        </a:spcAft>
                      </a:pPr>
                      <a:r>
                        <a:rPr lang="sv-SE" sz="1100" dirty="0">
                          <a:effectLst/>
                        </a:rPr>
                        <a:t>x</a:t>
                      </a:r>
                      <a:endParaRPr lang="sv-SE"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4923" marR="64923" marT="0" marB="0"/>
                </a:tc>
                <a:extLst>
                  <a:ext uri="{0D108BD9-81ED-4DB2-BD59-A6C34878D82A}">
                    <a16:rowId xmlns:a16="http://schemas.microsoft.com/office/drawing/2014/main" val="2969574905"/>
                  </a:ext>
                </a:extLst>
              </a:tr>
            </a:tbl>
          </a:graphicData>
        </a:graphic>
      </p:graphicFrame>
    </p:spTree>
    <p:extLst>
      <p:ext uri="{BB962C8B-B14F-4D97-AF65-F5344CB8AC3E}">
        <p14:creationId xmlns:p14="http://schemas.microsoft.com/office/powerpoint/2010/main" val="30143922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9</a:t>
            </a:fld>
            <a:endParaRPr lang="en-US" dirty="0"/>
          </a:p>
        </p:txBody>
      </p:sp>
      <p:graphicFrame>
        <p:nvGraphicFramePr>
          <p:cNvPr id="4" name="Tabell 3"/>
          <p:cNvGraphicFramePr>
            <a:graphicFrameLocks noGrp="1"/>
          </p:cNvGraphicFramePr>
          <p:nvPr>
            <p:extLst>
              <p:ext uri="{D42A27DB-BD31-4B8C-83A1-F6EECF244321}">
                <p14:modId xmlns:p14="http://schemas.microsoft.com/office/powerpoint/2010/main" val="3608574460"/>
              </p:ext>
            </p:extLst>
          </p:nvPr>
        </p:nvGraphicFramePr>
        <p:xfrm>
          <a:off x="457201" y="1292126"/>
          <a:ext cx="7789331" cy="3221307"/>
        </p:xfrm>
        <a:graphic>
          <a:graphicData uri="http://schemas.openxmlformats.org/drawingml/2006/table">
            <a:tbl>
              <a:tblPr firstRow="1" firstCol="1" bandRow="1">
                <a:tableStyleId>{5C22544A-7EE6-4342-B048-85BDC9FD1C3A}</a:tableStyleId>
              </a:tblPr>
              <a:tblGrid>
                <a:gridCol w="1731064">
                  <a:extLst>
                    <a:ext uri="{9D8B030D-6E8A-4147-A177-3AD203B41FA5}">
                      <a16:colId xmlns:a16="http://schemas.microsoft.com/office/drawing/2014/main" val="2135781303"/>
                    </a:ext>
                  </a:extLst>
                </a:gridCol>
                <a:gridCol w="1800785">
                  <a:extLst>
                    <a:ext uri="{9D8B030D-6E8A-4147-A177-3AD203B41FA5}">
                      <a16:colId xmlns:a16="http://schemas.microsoft.com/office/drawing/2014/main" val="79120238"/>
                    </a:ext>
                  </a:extLst>
                </a:gridCol>
                <a:gridCol w="1795279">
                  <a:extLst>
                    <a:ext uri="{9D8B030D-6E8A-4147-A177-3AD203B41FA5}">
                      <a16:colId xmlns:a16="http://schemas.microsoft.com/office/drawing/2014/main" val="863582668"/>
                    </a:ext>
                  </a:extLst>
                </a:gridCol>
                <a:gridCol w="1036620">
                  <a:extLst>
                    <a:ext uri="{9D8B030D-6E8A-4147-A177-3AD203B41FA5}">
                      <a16:colId xmlns:a16="http://schemas.microsoft.com/office/drawing/2014/main" val="1481396078"/>
                    </a:ext>
                  </a:extLst>
                </a:gridCol>
                <a:gridCol w="1425583">
                  <a:extLst>
                    <a:ext uri="{9D8B030D-6E8A-4147-A177-3AD203B41FA5}">
                      <a16:colId xmlns:a16="http://schemas.microsoft.com/office/drawing/2014/main" val="2013892665"/>
                    </a:ext>
                  </a:extLst>
                </a:gridCol>
              </a:tblGrid>
              <a:tr h="286327">
                <a:tc>
                  <a:txBody>
                    <a:bodyPr/>
                    <a:lstStyle/>
                    <a:p>
                      <a:pPr>
                        <a:lnSpc>
                          <a:spcPct val="107000"/>
                        </a:lnSpc>
                        <a:spcAft>
                          <a:spcPts val="0"/>
                        </a:spcAft>
                      </a:pPr>
                      <a:r>
                        <a:rPr lang="sv-SE" sz="900">
                          <a:effectLst/>
                        </a:rPr>
                        <a:t>Pain Quality: Value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Fully Specified Name</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Preferred Term</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Semantic Tag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SCTID</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1182580940"/>
                  </a:ext>
                </a:extLst>
              </a:tr>
              <a:tr h="143164">
                <a:tc>
                  <a:txBody>
                    <a:bodyPr/>
                    <a:lstStyle/>
                    <a:p>
                      <a:pPr>
                        <a:lnSpc>
                          <a:spcPct val="107000"/>
                        </a:lnSpc>
                        <a:spcAft>
                          <a:spcPts val="0"/>
                        </a:spcAft>
                      </a:pPr>
                      <a:r>
                        <a:rPr lang="sv-SE" sz="900">
                          <a:effectLst/>
                        </a:rPr>
                        <a:t>Piercing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245333969"/>
                  </a:ext>
                </a:extLst>
              </a:tr>
              <a:tr h="143164">
                <a:tc>
                  <a:txBody>
                    <a:bodyPr/>
                    <a:lstStyle/>
                    <a:p>
                      <a:pPr>
                        <a:lnSpc>
                          <a:spcPct val="107000"/>
                        </a:lnSpc>
                        <a:spcAft>
                          <a:spcPts val="0"/>
                        </a:spcAft>
                      </a:pPr>
                      <a:r>
                        <a:rPr lang="sv-SE" sz="900">
                          <a:effectLst/>
                        </a:rPr>
                        <a:t>Pinching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718021739"/>
                  </a:ext>
                </a:extLst>
              </a:tr>
              <a:tr h="143164">
                <a:tc>
                  <a:txBody>
                    <a:bodyPr/>
                    <a:lstStyle/>
                    <a:p>
                      <a:pPr>
                        <a:lnSpc>
                          <a:spcPct val="107000"/>
                        </a:lnSpc>
                        <a:spcAft>
                          <a:spcPts val="0"/>
                        </a:spcAft>
                      </a:pPr>
                      <a:r>
                        <a:rPr lang="sv-SE" sz="900">
                          <a:effectLst/>
                        </a:rPr>
                        <a:t>Pins and Needles</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2848248363"/>
                  </a:ext>
                </a:extLst>
              </a:tr>
              <a:tr h="143164">
                <a:tc>
                  <a:txBody>
                    <a:bodyPr/>
                    <a:lstStyle/>
                    <a:p>
                      <a:pPr>
                        <a:lnSpc>
                          <a:spcPct val="107000"/>
                        </a:lnSpc>
                        <a:spcAft>
                          <a:spcPts val="0"/>
                        </a:spcAft>
                      </a:pPr>
                      <a:r>
                        <a:rPr lang="sv-SE" sz="900">
                          <a:effectLst/>
                        </a:rPr>
                        <a:t>Popping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2857557348"/>
                  </a:ext>
                </a:extLst>
              </a:tr>
              <a:tr h="143164">
                <a:tc>
                  <a:txBody>
                    <a:bodyPr/>
                    <a:lstStyle/>
                    <a:p>
                      <a:pPr>
                        <a:lnSpc>
                          <a:spcPct val="107000"/>
                        </a:lnSpc>
                        <a:spcAft>
                          <a:spcPts val="0"/>
                        </a:spcAft>
                      </a:pPr>
                      <a:r>
                        <a:rPr lang="sv-SE" sz="900">
                          <a:effectLst/>
                        </a:rPr>
                        <a:t>Pounding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1699945494"/>
                  </a:ext>
                </a:extLst>
              </a:tr>
              <a:tr h="143164">
                <a:tc>
                  <a:txBody>
                    <a:bodyPr/>
                    <a:lstStyle/>
                    <a:p>
                      <a:pPr>
                        <a:lnSpc>
                          <a:spcPct val="107000"/>
                        </a:lnSpc>
                        <a:spcAft>
                          <a:spcPts val="0"/>
                        </a:spcAft>
                      </a:pPr>
                      <a:r>
                        <a:rPr lang="sv-SE" sz="900">
                          <a:effectLst/>
                        </a:rPr>
                        <a:t>Pressure</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4098113649"/>
                  </a:ext>
                </a:extLst>
              </a:tr>
              <a:tr h="143164">
                <a:tc>
                  <a:txBody>
                    <a:bodyPr/>
                    <a:lstStyle/>
                    <a:p>
                      <a:pPr>
                        <a:lnSpc>
                          <a:spcPct val="107000"/>
                        </a:lnSpc>
                        <a:spcAft>
                          <a:spcPts val="0"/>
                        </a:spcAft>
                      </a:pPr>
                      <a:r>
                        <a:rPr lang="sv-SE" sz="900">
                          <a:effectLst/>
                        </a:rPr>
                        <a:t>Prickling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Pricking pain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Pricking pain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162506004</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1636983706"/>
                  </a:ext>
                </a:extLst>
              </a:tr>
              <a:tr h="143164">
                <a:tc>
                  <a:txBody>
                    <a:bodyPr/>
                    <a:lstStyle/>
                    <a:p>
                      <a:pPr>
                        <a:lnSpc>
                          <a:spcPct val="107000"/>
                        </a:lnSpc>
                        <a:spcAft>
                          <a:spcPts val="0"/>
                        </a:spcAft>
                      </a:pPr>
                      <a:r>
                        <a:rPr lang="sv-SE" sz="900">
                          <a:effectLst/>
                        </a:rPr>
                        <a:t>Pulling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1221372988"/>
                  </a:ext>
                </a:extLst>
              </a:tr>
              <a:tr h="143164">
                <a:tc>
                  <a:txBody>
                    <a:bodyPr/>
                    <a:lstStyle/>
                    <a:p>
                      <a:pPr>
                        <a:lnSpc>
                          <a:spcPct val="107000"/>
                        </a:lnSpc>
                        <a:spcAft>
                          <a:spcPts val="0"/>
                        </a:spcAft>
                      </a:pPr>
                      <a:r>
                        <a:rPr lang="sv-SE" sz="900">
                          <a:effectLst/>
                        </a:rPr>
                        <a:t>Sharp</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Sharp pain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Sharp pain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8708008</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2434780777"/>
                  </a:ext>
                </a:extLst>
              </a:tr>
              <a:tr h="143164">
                <a:tc>
                  <a:txBody>
                    <a:bodyPr/>
                    <a:lstStyle/>
                    <a:p>
                      <a:pPr>
                        <a:lnSpc>
                          <a:spcPct val="107000"/>
                        </a:lnSpc>
                        <a:spcAft>
                          <a:spcPts val="0"/>
                        </a:spcAft>
                      </a:pPr>
                      <a:r>
                        <a:rPr lang="sv-SE" sz="900">
                          <a:effectLst/>
                        </a:rPr>
                        <a:t>Shooting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Shooting pain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Shooting pain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49575005</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2697249813"/>
                  </a:ext>
                </a:extLst>
              </a:tr>
              <a:tr h="143164">
                <a:tc>
                  <a:txBody>
                    <a:bodyPr/>
                    <a:lstStyle/>
                    <a:p>
                      <a:pPr>
                        <a:lnSpc>
                          <a:spcPct val="107000"/>
                        </a:lnSpc>
                        <a:spcAft>
                          <a:spcPts val="0"/>
                        </a:spcAft>
                      </a:pPr>
                      <a:r>
                        <a:rPr lang="sv-SE" sz="900">
                          <a:effectLst/>
                        </a:rPr>
                        <a:t>Smarting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Smarting pain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Smarting pain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103013007</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3652271417"/>
                  </a:ext>
                </a:extLst>
              </a:tr>
              <a:tr h="143164">
                <a:tc>
                  <a:txBody>
                    <a:bodyPr/>
                    <a:lstStyle/>
                    <a:p>
                      <a:pPr>
                        <a:lnSpc>
                          <a:spcPct val="107000"/>
                        </a:lnSpc>
                        <a:spcAft>
                          <a:spcPts val="0"/>
                        </a:spcAft>
                      </a:pPr>
                      <a:r>
                        <a:rPr lang="sv-SE" sz="900">
                          <a:effectLst/>
                        </a:rPr>
                        <a:t>Sore</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Soreness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Soreness</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71393004</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1845290282"/>
                  </a:ext>
                </a:extLst>
              </a:tr>
              <a:tr h="143164">
                <a:tc>
                  <a:txBody>
                    <a:bodyPr/>
                    <a:lstStyle/>
                    <a:p>
                      <a:pPr>
                        <a:lnSpc>
                          <a:spcPct val="107000"/>
                        </a:lnSpc>
                        <a:spcAft>
                          <a:spcPts val="0"/>
                        </a:spcAft>
                      </a:pPr>
                      <a:r>
                        <a:rPr lang="sv-SE" sz="900" dirty="0" err="1">
                          <a:solidFill>
                            <a:srgbClr val="FFFF00"/>
                          </a:solidFill>
                          <a:effectLst/>
                        </a:rPr>
                        <a:t>Squeezing</a:t>
                      </a:r>
                      <a:endParaRPr lang="sv-SE" sz="8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Squeezing pain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Squeezing pain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428557006</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1026102879"/>
                  </a:ext>
                </a:extLst>
              </a:tr>
              <a:tr h="143164">
                <a:tc>
                  <a:txBody>
                    <a:bodyPr/>
                    <a:lstStyle/>
                    <a:p>
                      <a:pPr>
                        <a:lnSpc>
                          <a:spcPct val="107000"/>
                        </a:lnSpc>
                        <a:spcAft>
                          <a:spcPts val="0"/>
                        </a:spcAft>
                      </a:pPr>
                      <a:r>
                        <a:rPr lang="sv-SE" sz="900">
                          <a:effectLst/>
                        </a:rPr>
                        <a:t>Stabbing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Stabbing pain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Stabbing pain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55145008</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1593231558"/>
                  </a:ext>
                </a:extLst>
              </a:tr>
              <a:tr h="143164">
                <a:tc>
                  <a:txBody>
                    <a:bodyPr/>
                    <a:lstStyle/>
                    <a:p>
                      <a:pPr>
                        <a:lnSpc>
                          <a:spcPct val="107000"/>
                        </a:lnSpc>
                        <a:spcAft>
                          <a:spcPts val="0"/>
                        </a:spcAft>
                      </a:pPr>
                      <a:r>
                        <a:rPr lang="sv-SE" sz="900" dirty="0" err="1">
                          <a:effectLst/>
                        </a:rPr>
                        <a:t>Stinging</a:t>
                      </a:r>
                      <a:endParaRPr lang="sv-S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2700748722"/>
                  </a:ext>
                </a:extLst>
              </a:tr>
              <a:tr h="143164">
                <a:tc>
                  <a:txBody>
                    <a:bodyPr/>
                    <a:lstStyle/>
                    <a:p>
                      <a:pPr>
                        <a:lnSpc>
                          <a:spcPct val="107000"/>
                        </a:lnSpc>
                        <a:spcAft>
                          <a:spcPts val="0"/>
                        </a:spcAft>
                      </a:pPr>
                      <a:r>
                        <a:rPr lang="sv-SE" sz="900">
                          <a:effectLst/>
                        </a:rPr>
                        <a:t>Tearing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2677553408"/>
                  </a:ext>
                </a:extLst>
              </a:tr>
              <a:tr h="143164">
                <a:tc>
                  <a:txBody>
                    <a:bodyPr/>
                    <a:lstStyle/>
                    <a:p>
                      <a:pPr>
                        <a:lnSpc>
                          <a:spcPct val="107000"/>
                        </a:lnSpc>
                        <a:spcAft>
                          <a:spcPts val="0"/>
                        </a:spcAft>
                      </a:pPr>
                      <a:r>
                        <a:rPr lang="sv-SE" sz="900">
                          <a:effectLst/>
                        </a:rPr>
                        <a:t>Tender</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no match</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x</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1253182430"/>
                  </a:ext>
                </a:extLst>
              </a:tr>
              <a:tr h="143164">
                <a:tc>
                  <a:txBody>
                    <a:bodyPr/>
                    <a:lstStyle/>
                    <a:p>
                      <a:pPr>
                        <a:lnSpc>
                          <a:spcPct val="107000"/>
                        </a:lnSpc>
                        <a:spcAft>
                          <a:spcPts val="0"/>
                        </a:spcAft>
                      </a:pPr>
                      <a:r>
                        <a:rPr lang="sv-SE" sz="900">
                          <a:effectLst/>
                        </a:rPr>
                        <a:t>Throbbing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Throbbing pain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Throbbing pain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29695002</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3992506763"/>
                  </a:ext>
                </a:extLst>
              </a:tr>
              <a:tr h="143164">
                <a:tc>
                  <a:txBody>
                    <a:bodyPr/>
                    <a:lstStyle/>
                    <a:p>
                      <a:pPr>
                        <a:lnSpc>
                          <a:spcPct val="107000"/>
                        </a:lnSpc>
                        <a:spcAft>
                          <a:spcPts val="0"/>
                        </a:spcAft>
                      </a:pPr>
                      <a:r>
                        <a:rPr lang="sv-SE" sz="900">
                          <a:effectLst/>
                        </a:rPr>
                        <a:t>Tightness</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Tightening pain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Tightening pain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162505000</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2717105680"/>
                  </a:ext>
                </a:extLst>
              </a:tr>
              <a:tr h="143164">
                <a:tc>
                  <a:txBody>
                    <a:bodyPr/>
                    <a:lstStyle/>
                    <a:p>
                      <a:pPr>
                        <a:lnSpc>
                          <a:spcPct val="107000"/>
                        </a:lnSpc>
                        <a:spcAft>
                          <a:spcPts val="0"/>
                        </a:spcAft>
                      </a:pPr>
                      <a:r>
                        <a:rPr lang="sv-SE" sz="900">
                          <a:effectLst/>
                        </a:rPr>
                        <a:t>Tingling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Tingling pain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Tingling pain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a:effectLst/>
                        </a:rPr>
                        <a:t>finding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tc>
                  <a:txBody>
                    <a:bodyPr/>
                    <a:lstStyle/>
                    <a:p>
                      <a:pPr>
                        <a:lnSpc>
                          <a:spcPct val="107000"/>
                        </a:lnSpc>
                        <a:spcAft>
                          <a:spcPts val="0"/>
                        </a:spcAft>
                      </a:pPr>
                      <a:r>
                        <a:rPr lang="sv-SE" sz="900" dirty="0">
                          <a:effectLst/>
                        </a:rPr>
                        <a:t>786837007</a:t>
                      </a:r>
                      <a:endParaRPr lang="sv-S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168" marR="50168" marT="0" marB="0"/>
                </a:tc>
                <a:extLst>
                  <a:ext uri="{0D108BD9-81ED-4DB2-BD59-A6C34878D82A}">
                    <a16:rowId xmlns:a16="http://schemas.microsoft.com/office/drawing/2014/main" val="673645124"/>
                  </a:ext>
                </a:extLst>
              </a:tr>
            </a:tbl>
          </a:graphicData>
        </a:graphic>
      </p:graphicFrame>
    </p:spTree>
    <p:extLst>
      <p:ext uri="{BB962C8B-B14F-4D97-AF65-F5344CB8AC3E}">
        <p14:creationId xmlns:p14="http://schemas.microsoft.com/office/powerpoint/2010/main" val="19716144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slide - horizontal">
  <a:themeElements>
    <a:clrScheme name="SNOMED 1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FF00FF"/>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30878</TotalTime>
  <Words>1433</Words>
  <Application>Microsoft Office PowerPoint</Application>
  <PresentationFormat>Bildspel på skärmen (16:9)</PresentationFormat>
  <Paragraphs>371</Paragraphs>
  <Slides>26</Slides>
  <Notes>2</Notes>
  <HiddenSlides>0</HiddenSlides>
  <MMClips>0</MMClips>
  <ScaleCrop>false</ScaleCrop>
  <HeadingPairs>
    <vt:vector size="6" baseType="variant">
      <vt:variant>
        <vt:lpstr>Använt teckensnitt</vt:lpstr>
      </vt:variant>
      <vt:variant>
        <vt:i4>5</vt:i4>
      </vt:variant>
      <vt:variant>
        <vt:lpstr>Tema</vt:lpstr>
      </vt:variant>
      <vt:variant>
        <vt:i4>2</vt:i4>
      </vt:variant>
      <vt:variant>
        <vt:lpstr>Bildrubriker</vt:lpstr>
      </vt:variant>
      <vt:variant>
        <vt:i4>26</vt:i4>
      </vt:variant>
    </vt:vector>
  </HeadingPairs>
  <TitlesOfParts>
    <vt:vector size="33" baseType="lpstr">
      <vt:lpstr>Arial</vt:lpstr>
      <vt:lpstr>Calibri</vt:lpstr>
      <vt:lpstr>Times New Roman</vt:lpstr>
      <vt:lpstr>Trebuchet MS</vt:lpstr>
      <vt:lpstr>Verdana</vt:lpstr>
      <vt:lpstr>Title slide - horizontal</vt:lpstr>
      <vt:lpstr>Text slide - plain</vt:lpstr>
      <vt:lpstr>PowerPoint-presentation</vt:lpstr>
      <vt:lpstr>Agenda</vt:lpstr>
      <vt:lpstr>Nursing Clinical Reference Group</vt:lpstr>
      <vt:lpstr>SNOMED International updates….</vt:lpstr>
      <vt:lpstr>Terminology Consultation….</vt:lpstr>
      <vt:lpstr>Pain Assessment value set…..</vt:lpstr>
      <vt:lpstr>Pain Assessment value set: Pain Quality</vt:lpstr>
      <vt:lpstr>Pain Assessment value set…..</vt:lpstr>
      <vt:lpstr>Pain Assessment value set…..</vt:lpstr>
      <vt:lpstr>Pain Assessment value set: Pain Quality</vt:lpstr>
      <vt:lpstr>Pain Quality: Aching</vt:lpstr>
      <vt:lpstr>Pain Assessment value set: Pain Quality</vt:lpstr>
      <vt:lpstr>Pain Quality: Burning</vt:lpstr>
      <vt:lpstr>Pain Assessment value set: Pain Quality</vt:lpstr>
      <vt:lpstr>Pain Quality: Constrictive</vt:lpstr>
      <vt:lpstr>Pain Assessment value set: Pain Quality</vt:lpstr>
      <vt:lpstr>Pain Quality: Cramping</vt:lpstr>
      <vt:lpstr>Pain Assessment value set: Pain Quality</vt:lpstr>
      <vt:lpstr>Pain Quality: Crushing</vt:lpstr>
      <vt:lpstr>Pain Assessment value set: Pain Quality</vt:lpstr>
      <vt:lpstr>Pain Quality: Squeezing</vt:lpstr>
      <vt:lpstr>Pain Assessment value set: Pain Quality</vt:lpstr>
      <vt:lpstr>Pain Assessment value set: Pain Quality</vt:lpstr>
      <vt:lpstr>Pain Quality: Gnawing/Nagging</vt:lpstr>
      <vt:lpstr>March Open Discussion…..</vt:lpstr>
      <vt:lpstr>PowerPoint-presentation</vt:lpstr>
    </vt:vector>
  </TitlesOfParts>
  <Manager/>
  <Company>CoyleComp</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SNOWMED PPT template</dc:title>
  <dc:subject/>
  <dc:creator>KC</dc:creator>
  <cp:keywords/>
  <dc:description/>
  <cp:lastModifiedBy>Culp, Erica</cp:lastModifiedBy>
  <cp:revision>944</cp:revision>
  <cp:lastPrinted>2013-09-19T15:32:51Z</cp:lastPrinted>
  <dcterms:created xsi:type="dcterms:W3CDTF">2013-01-15T18:13:18Z</dcterms:created>
  <dcterms:modified xsi:type="dcterms:W3CDTF">2022-02-07T19:00:10Z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2021-11-07T20:14:42Z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2d299b90-e040-4a84-b78d-07883b5224e6</vt:lpwstr>
  </property>
  <property fmtid="{D5CDD505-2E9C-101B-9397-08002B2CF9AE}" pid="8" name="MSIP_Label_ea60d57e-af5b-4752-ac57-3e4f28ca11dc_ContentBits">
    <vt:lpwstr>0</vt:lpwstr>
  </property>
</Properties>
</file>