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8" r:id="rId4"/>
  </p:sldMasterIdLst>
  <p:notesMasterIdLst>
    <p:notesMasterId r:id="rId60"/>
  </p:notesMasterIdLst>
  <p:sldIdLst>
    <p:sldId id="256" r:id="rId5"/>
    <p:sldId id="257" r:id="rId6"/>
    <p:sldId id="258" r:id="rId7"/>
    <p:sldId id="328" r:id="rId8"/>
    <p:sldId id="334" r:id="rId9"/>
    <p:sldId id="370" r:id="rId10"/>
    <p:sldId id="259" r:id="rId11"/>
    <p:sldId id="299" r:id="rId12"/>
    <p:sldId id="329" r:id="rId13"/>
    <p:sldId id="330" r:id="rId14"/>
    <p:sldId id="261" r:id="rId15"/>
    <p:sldId id="264" r:id="rId16"/>
    <p:sldId id="263" r:id="rId17"/>
    <p:sldId id="336" r:id="rId18"/>
    <p:sldId id="262" r:id="rId19"/>
    <p:sldId id="331" r:id="rId20"/>
    <p:sldId id="332" r:id="rId21"/>
    <p:sldId id="335" r:id="rId22"/>
    <p:sldId id="265" r:id="rId23"/>
    <p:sldId id="337" r:id="rId24"/>
    <p:sldId id="338" r:id="rId25"/>
    <p:sldId id="260" r:id="rId26"/>
    <p:sldId id="339" r:id="rId27"/>
    <p:sldId id="340" r:id="rId28"/>
    <p:sldId id="369" r:id="rId29"/>
    <p:sldId id="341" r:id="rId30"/>
    <p:sldId id="342" r:id="rId31"/>
    <p:sldId id="343" r:id="rId32"/>
    <p:sldId id="347" r:id="rId33"/>
    <p:sldId id="350" r:id="rId34"/>
    <p:sldId id="351" r:id="rId35"/>
    <p:sldId id="345" r:id="rId36"/>
    <p:sldId id="368" r:id="rId37"/>
    <p:sldId id="358" r:id="rId38"/>
    <p:sldId id="346" r:id="rId39"/>
    <p:sldId id="344" r:id="rId40"/>
    <p:sldId id="361" r:id="rId41"/>
    <p:sldId id="348" r:id="rId42"/>
    <p:sldId id="363" r:id="rId43"/>
    <p:sldId id="365" r:id="rId44"/>
    <p:sldId id="364" r:id="rId45"/>
    <p:sldId id="352" r:id="rId46"/>
    <p:sldId id="353" r:id="rId47"/>
    <p:sldId id="354" r:id="rId48"/>
    <p:sldId id="349" r:id="rId49"/>
    <p:sldId id="357" r:id="rId50"/>
    <p:sldId id="356" r:id="rId51"/>
    <p:sldId id="359" r:id="rId52"/>
    <p:sldId id="362" r:id="rId53"/>
    <p:sldId id="355" r:id="rId54"/>
    <p:sldId id="366" r:id="rId55"/>
    <p:sldId id="367" r:id="rId56"/>
    <p:sldId id="281" r:id="rId57"/>
    <p:sldId id="282" r:id="rId58"/>
    <p:sldId id="283" r:id="rId59"/>
  </p:sldIdLst>
  <p:sldSz cx="9144000" cy="5143500" type="screen16x9"/>
  <p:notesSz cx="6858000" cy="9144000"/>
  <p:embeddedFontLst>
    <p:embeddedFont>
      <p:font typeface="Calibri" panose="020F0502020204030204" pitchFamily="34" charset="0"/>
      <p:regular r:id="rId61"/>
      <p:bold r:id="rId62"/>
      <p:italic r:id="rId63"/>
      <p:boldItalic r:id="rId64"/>
    </p:embeddedFont>
    <p:embeddedFont>
      <p:font typeface="Source Sans Pro" panose="020B0503030403020204" pitchFamily="34" charset="0"/>
      <p:regular r:id="rId65"/>
      <p:bold r:id="rId66"/>
      <p:italic r:id="rId67"/>
      <p:boldItalic r:id="rId68"/>
    </p:embeddedFont>
    <p:embeddedFont>
      <p:font typeface="Trebuchet MS" panose="020B0603020202020204" pitchFamily="34" charset="0"/>
      <p:regular r:id="rId69"/>
      <p:bold r:id="rId70"/>
      <p:italic r:id="rId71"/>
      <p:boldItalic r:id="rId7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E7E61BB-B93D-4426-BD1B-4E500BF9CF97}" v="129" dt="2021-12-07T16:30:45.305"/>
  </p1510:revLst>
</p1510:revInfo>
</file>

<file path=ppt/tableStyles.xml><?xml version="1.0" encoding="utf-8"?>
<a:tblStyleLst xmlns:a="http://schemas.openxmlformats.org/drawingml/2006/main" def="{D6F7878D-4083-4F37-8A3B-88BDCE471C18}">
  <a:tblStyle styleId="{D6F7878D-4083-4F37-8A3B-88BDCE471C18}"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471" autoAdjust="0"/>
    <p:restoredTop sz="94660"/>
  </p:normalViewPr>
  <p:slideViewPr>
    <p:cSldViewPr snapToGrid="0">
      <p:cViewPr varScale="1">
        <p:scale>
          <a:sx n="146" d="100"/>
          <a:sy n="146" d="100"/>
        </p:scale>
        <p:origin x="1062" y="11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font" Target="fonts/font3.fntdata"/><Relationship Id="rId68" Type="http://schemas.openxmlformats.org/officeDocument/2006/relationships/font" Target="fonts/font8.fntdata"/><Relationship Id="rId76" Type="http://schemas.openxmlformats.org/officeDocument/2006/relationships/tableStyles" Target="tableStyles.xml"/><Relationship Id="rId7" Type="http://schemas.openxmlformats.org/officeDocument/2006/relationships/slide" Target="slides/slide3.xml"/><Relationship Id="rId71" Type="http://schemas.openxmlformats.org/officeDocument/2006/relationships/font" Target="fonts/font11.fntdata"/><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font" Target="fonts/font6.fntdata"/><Relationship Id="rId7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font" Target="fonts/font1.fntdata"/><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notesMaster" Target="notesMasters/notesMaster1.xml"/><Relationship Id="rId65" Type="http://schemas.openxmlformats.org/officeDocument/2006/relationships/font" Target="fonts/font5.fntdata"/><Relationship Id="rId73" Type="http://schemas.openxmlformats.org/officeDocument/2006/relationships/presProps" Target="presProps.xml"/><Relationship Id="rId78"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font" Target="fonts/font4.fntdata"/><Relationship Id="rId69" Type="http://schemas.openxmlformats.org/officeDocument/2006/relationships/font" Target="fonts/font9.fntdata"/><Relationship Id="rId77" Type="http://schemas.microsoft.com/office/2016/11/relationships/changesInfo" Target="changesInfos/changesInfo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font" Target="fonts/font12.fntdata"/><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font" Target="fonts/font7.fntdata"/><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font" Target="fonts/font2.fntdata"/><Relationship Id="rId70" Type="http://schemas.openxmlformats.org/officeDocument/2006/relationships/font" Target="fonts/font10.fntdata"/><Relationship Id="rId75"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lie" userId="01467a90-d4f5-454b-aa5f-891feffaa140" providerId="ADAL" clId="{8E7E61BB-B93D-4426-BD1B-4E500BF9CF97}"/>
    <pc:docChg chg="undo redo custSel addSld delSld modSld sldOrd">
      <pc:chgData name="Julie" userId="01467a90-d4f5-454b-aa5f-891feffaa140" providerId="ADAL" clId="{8E7E61BB-B93D-4426-BD1B-4E500BF9CF97}" dt="2021-12-07T16:32:21.494" v="4256" actId="20577"/>
      <pc:docMkLst>
        <pc:docMk/>
      </pc:docMkLst>
      <pc:sldChg chg="modSp mod">
        <pc:chgData name="Julie" userId="01467a90-d4f5-454b-aa5f-891feffaa140" providerId="ADAL" clId="{8E7E61BB-B93D-4426-BD1B-4E500BF9CF97}" dt="2021-12-01T13:54:22.164" v="15" actId="20577"/>
        <pc:sldMkLst>
          <pc:docMk/>
          <pc:sldMk cId="0" sldId="256"/>
        </pc:sldMkLst>
        <pc:spChg chg="mod">
          <ac:chgData name="Julie" userId="01467a90-d4f5-454b-aa5f-891feffaa140" providerId="ADAL" clId="{8E7E61BB-B93D-4426-BD1B-4E500BF9CF97}" dt="2021-12-01T13:54:22.164" v="15" actId="20577"/>
          <ac:spMkLst>
            <pc:docMk/>
            <pc:sldMk cId="0" sldId="256"/>
            <ac:spMk id="91" creationId="{00000000-0000-0000-0000-000000000000}"/>
          </ac:spMkLst>
        </pc:spChg>
      </pc:sldChg>
      <pc:sldChg chg="modSp mod">
        <pc:chgData name="Julie" userId="01467a90-d4f5-454b-aa5f-891feffaa140" providerId="ADAL" clId="{8E7E61BB-B93D-4426-BD1B-4E500BF9CF97}" dt="2021-12-01T13:54:54.729" v="67" actId="20577"/>
        <pc:sldMkLst>
          <pc:docMk/>
          <pc:sldMk cId="0" sldId="257"/>
        </pc:sldMkLst>
        <pc:spChg chg="mod">
          <ac:chgData name="Julie" userId="01467a90-d4f5-454b-aa5f-891feffaa140" providerId="ADAL" clId="{8E7E61BB-B93D-4426-BD1B-4E500BF9CF97}" dt="2021-12-01T13:54:54.729" v="67" actId="20577"/>
          <ac:spMkLst>
            <pc:docMk/>
            <pc:sldMk cId="0" sldId="257"/>
            <ac:spMk id="101" creationId="{00000000-0000-0000-0000-000000000000}"/>
          </ac:spMkLst>
        </pc:spChg>
      </pc:sldChg>
      <pc:sldChg chg="modSp mod">
        <pc:chgData name="Julie" userId="01467a90-d4f5-454b-aa5f-891feffaa140" providerId="ADAL" clId="{8E7E61BB-B93D-4426-BD1B-4E500BF9CF97}" dt="2021-12-01T13:55:04.042" v="95" actId="20577"/>
        <pc:sldMkLst>
          <pc:docMk/>
          <pc:sldMk cId="0" sldId="258"/>
        </pc:sldMkLst>
        <pc:spChg chg="mod">
          <ac:chgData name="Julie" userId="01467a90-d4f5-454b-aa5f-891feffaa140" providerId="ADAL" clId="{8E7E61BB-B93D-4426-BD1B-4E500BF9CF97}" dt="2021-12-01T13:55:04.042" v="95" actId="20577"/>
          <ac:spMkLst>
            <pc:docMk/>
            <pc:sldMk cId="0" sldId="258"/>
            <ac:spMk id="110" creationId="{00000000-0000-0000-0000-000000000000}"/>
          </ac:spMkLst>
        </pc:spChg>
      </pc:sldChg>
      <pc:sldChg chg="addSp delSp mod ord">
        <pc:chgData name="Julie" userId="01467a90-d4f5-454b-aa5f-891feffaa140" providerId="ADAL" clId="{8E7E61BB-B93D-4426-BD1B-4E500BF9CF97}" dt="2021-12-01T16:48:15.649" v="1002"/>
        <pc:sldMkLst>
          <pc:docMk/>
          <pc:sldMk cId="0" sldId="259"/>
        </pc:sldMkLst>
        <pc:picChg chg="add del">
          <ac:chgData name="Julie" userId="01467a90-d4f5-454b-aa5f-891feffaa140" providerId="ADAL" clId="{8E7E61BB-B93D-4426-BD1B-4E500BF9CF97}" dt="2021-12-01T13:56:05.117" v="99" actId="22"/>
          <ac:picMkLst>
            <pc:docMk/>
            <pc:sldMk cId="0" sldId="259"/>
            <ac:picMk id="3" creationId="{F8719A76-C686-478B-9E1B-B3B9295E2858}"/>
          </ac:picMkLst>
        </pc:picChg>
      </pc:sldChg>
      <pc:sldChg chg="add">
        <pc:chgData name="Julie" userId="01467a90-d4f5-454b-aa5f-891feffaa140" providerId="ADAL" clId="{8E7E61BB-B93D-4426-BD1B-4E500BF9CF97}" dt="2021-12-01T16:45:46.459" v="751"/>
        <pc:sldMkLst>
          <pc:docMk/>
          <pc:sldMk cId="168031355" sldId="260"/>
        </pc:sldMkLst>
      </pc:sldChg>
      <pc:sldChg chg="modSp del mod">
        <pc:chgData name="Julie" userId="01467a90-d4f5-454b-aa5f-891feffaa140" providerId="ADAL" clId="{8E7E61BB-B93D-4426-BD1B-4E500BF9CF97}" dt="2021-12-07T15:55:34.293" v="3395" actId="14100"/>
        <pc:sldMkLst>
          <pc:docMk/>
          <pc:sldMk cId="1117922909" sldId="260"/>
        </pc:sldMkLst>
        <pc:spChg chg="mod">
          <ac:chgData name="Julie" userId="01467a90-d4f5-454b-aa5f-891feffaa140" providerId="ADAL" clId="{8E7E61BB-B93D-4426-BD1B-4E500BF9CF97}" dt="2021-12-07T15:55:34.293" v="3395" actId="14100"/>
          <ac:spMkLst>
            <pc:docMk/>
            <pc:sldMk cId="1117922909" sldId="260"/>
            <ac:spMk id="10" creationId="{73A9E8B8-5924-4E7E-BFC5-7A729235DC42}"/>
          </ac:spMkLst>
        </pc:spChg>
      </pc:sldChg>
      <pc:sldChg chg="addSp modSp add mod">
        <pc:chgData name="Julie" userId="01467a90-d4f5-454b-aa5f-891feffaa140" providerId="ADAL" clId="{8E7E61BB-B93D-4426-BD1B-4E500BF9CF97}" dt="2021-12-07T15:34:01.543" v="2948" actId="113"/>
        <pc:sldMkLst>
          <pc:docMk/>
          <pc:sldMk cId="3991449833" sldId="261"/>
        </pc:sldMkLst>
        <pc:spChg chg="add mod">
          <ac:chgData name="Julie" userId="01467a90-d4f5-454b-aa5f-891feffaa140" providerId="ADAL" clId="{8E7E61BB-B93D-4426-BD1B-4E500BF9CF97}" dt="2021-12-07T15:34:01.543" v="2948" actId="113"/>
          <ac:spMkLst>
            <pc:docMk/>
            <pc:sldMk cId="3991449833" sldId="261"/>
            <ac:spMk id="7" creationId="{78E1019F-0C03-42AD-B925-4C52AC1E8ED3}"/>
          </ac:spMkLst>
        </pc:spChg>
      </pc:sldChg>
      <pc:sldChg chg="addSp delSp modSp add mod">
        <pc:chgData name="Julie" userId="01467a90-d4f5-454b-aa5f-891feffaa140" providerId="ADAL" clId="{8E7E61BB-B93D-4426-BD1B-4E500BF9CF97}" dt="2021-12-07T15:37:40.284" v="3276" actId="1076"/>
        <pc:sldMkLst>
          <pc:docMk/>
          <pc:sldMk cId="637272878" sldId="262"/>
        </pc:sldMkLst>
        <pc:spChg chg="add mod">
          <ac:chgData name="Julie" userId="01467a90-d4f5-454b-aa5f-891feffaa140" providerId="ADAL" clId="{8E7E61BB-B93D-4426-BD1B-4E500BF9CF97}" dt="2021-12-07T15:37:40.284" v="3276" actId="1076"/>
          <ac:spMkLst>
            <pc:docMk/>
            <pc:sldMk cId="637272878" sldId="262"/>
            <ac:spMk id="10" creationId="{5D6F6475-D5E4-4C77-8A02-44E5915BCBBB}"/>
          </ac:spMkLst>
        </pc:spChg>
        <pc:spChg chg="del">
          <ac:chgData name="Julie" userId="01467a90-d4f5-454b-aa5f-891feffaa140" providerId="ADAL" clId="{8E7E61BB-B93D-4426-BD1B-4E500BF9CF97}" dt="2021-12-07T15:37:18.367" v="3267" actId="478"/>
          <ac:spMkLst>
            <pc:docMk/>
            <pc:sldMk cId="637272878" sldId="262"/>
            <ac:spMk id="12" creationId="{BA4B55A3-6C8B-4115-AC8A-AA189B78E4B6}"/>
          </ac:spMkLst>
        </pc:spChg>
      </pc:sldChg>
      <pc:sldChg chg="add">
        <pc:chgData name="Julie" userId="01467a90-d4f5-454b-aa5f-891feffaa140" providerId="ADAL" clId="{8E7E61BB-B93D-4426-BD1B-4E500BF9CF97}" dt="2021-12-01T16:45:46.459" v="751"/>
        <pc:sldMkLst>
          <pc:docMk/>
          <pc:sldMk cId="1346986990" sldId="263"/>
        </pc:sldMkLst>
      </pc:sldChg>
      <pc:sldChg chg="add">
        <pc:chgData name="Julie" userId="01467a90-d4f5-454b-aa5f-891feffaa140" providerId="ADAL" clId="{8E7E61BB-B93D-4426-BD1B-4E500BF9CF97}" dt="2021-12-01T16:45:46.459" v="751"/>
        <pc:sldMkLst>
          <pc:docMk/>
          <pc:sldMk cId="1070354701" sldId="264"/>
        </pc:sldMkLst>
      </pc:sldChg>
      <pc:sldChg chg="addSp modSp add mod">
        <pc:chgData name="Julie" userId="01467a90-d4f5-454b-aa5f-891feffaa140" providerId="ADAL" clId="{8E7E61BB-B93D-4426-BD1B-4E500BF9CF97}" dt="2021-12-02T11:36:11.347" v="2732" actId="1076"/>
        <pc:sldMkLst>
          <pc:docMk/>
          <pc:sldMk cId="55021476" sldId="265"/>
        </pc:sldMkLst>
        <pc:spChg chg="add mod">
          <ac:chgData name="Julie" userId="01467a90-d4f5-454b-aa5f-891feffaa140" providerId="ADAL" clId="{8E7E61BB-B93D-4426-BD1B-4E500BF9CF97}" dt="2021-12-02T11:36:11.347" v="2732" actId="1076"/>
          <ac:spMkLst>
            <pc:docMk/>
            <pc:sldMk cId="55021476" sldId="265"/>
            <ac:spMk id="3" creationId="{E969F531-D65D-4FD6-B01B-B2FB0119CCA6}"/>
          </ac:spMkLst>
        </pc:spChg>
      </pc:sldChg>
      <pc:sldChg chg="modSp mod">
        <pc:chgData name="Julie" userId="01467a90-d4f5-454b-aa5f-891feffaa140" providerId="ADAL" clId="{8E7E61BB-B93D-4426-BD1B-4E500BF9CF97}" dt="2021-12-01T16:59:22.213" v="1587" actId="20577"/>
        <pc:sldMkLst>
          <pc:docMk/>
          <pc:sldMk cId="0" sldId="282"/>
        </pc:sldMkLst>
        <pc:spChg chg="mod">
          <ac:chgData name="Julie" userId="01467a90-d4f5-454b-aa5f-891feffaa140" providerId="ADAL" clId="{8E7E61BB-B93D-4426-BD1B-4E500BF9CF97}" dt="2021-12-01T16:59:22.213" v="1587" actId="20577"/>
          <ac:spMkLst>
            <pc:docMk/>
            <pc:sldMk cId="0" sldId="282"/>
            <ac:spMk id="292" creationId="{00000000-0000-0000-0000-000000000000}"/>
          </ac:spMkLst>
        </pc:spChg>
      </pc:sldChg>
      <pc:sldChg chg="del">
        <pc:chgData name="Julie" userId="01467a90-d4f5-454b-aa5f-891feffaa140" providerId="ADAL" clId="{8E7E61BB-B93D-4426-BD1B-4E500BF9CF97}" dt="2021-12-01T16:45:03.343" v="749" actId="47"/>
        <pc:sldMkLst>
          <pc:docMk/>
          <pc:sldMk cId="1326152185" sldId="301"/>
        </pc:sldMkLst>
      </pc:sldChg>
      <pc:sldChg chg="del">
        <pc:chgData name="Julie" userId="01467a90-d4f5-454b-aa5f-891feffaa140" providerId="ADAL" clId="{8E7E61BB-B93D-4426-BD1B-4E500BF9CF97}" dt="2021-12-01T16:58:10.907" v="1572" actId="47"/>
        <pc:sldMkLst>
          <pc:docMk/>
          <pc:sldMk cId="1847787051" sldId="302"/>
        </pc:sldMkLst>
      </pc:sldChg>
      <pc:sldChg chg="del">
        <pc:chgData name="Julie" userId="01467a90-d4f5-454b-aa5f-891feffaa140" providerId="ADAL" clId="{8E7E61BB-B93D-4426-BD1B-4E500BF9CF97}" dt="2021-12-01T16:45:09.252" v="750" actId="47"/>
        <pc:sldMkLst>
          <pc:docMk/>
          <pc:sldMk cId="2281510376" sldId="308"/>
        </pc:sldMkLst>
      </pc:sldChg>
      <pc:sldChg chg="del">
        <pc:chgData name="Julie" userId="01467a90-d4f5-454b-aa5f-891feffaa140" providerId="ADAL" clId="{8E7E61BB-B93D-4426-BD1B-4E500BF9CF97}" dt="2021-12-01T16:52:06.345" v="1546" actId="47"/>
        <pc:sldMkLst>
          <pc:docMk/>
          <pc:sldMk cId="3080792593" sldId="311"/>
        </pc:sldMkLst>
      </pc:sldChg>
      <pc:sldChg chg="del">
        <pc:chgData name="Julie" userId="01467a90-d4f5-454b-aa5f-891feffaa140" providerId="ADAL" clId="{8E7E61BB-B93D-4426-BD1B-4E500BF9CF97}" dt="2021-12-01T16:52:08.063" v="1547" actId="47"/>
        <pc:sldMkLst>
          <pc:docMk/>
          <pc:sldMk cId="3575110486" sldId="312"/>
        </pc:sldMkLst>
      </pc:sldChg>
      <pc:sldChg chg="del">
        <pc:chgData name="Julie" userId="01467a90-d4f5-454b-aa5f-891feffaa140" providerId="ADAL" clId="{8E7E61BB-B93D-4426-BD1B-4E500BF9CF97}" dt="2021-12-01T16:58:54.801" v="1578" actId="47"/>
        <pc:sldMkLst>
          <pc:docMk/>
          <pc:sldMk cId="1129774517" sldId="313"/>
        </pc:sldMkLst>
      </pc:sldChg>
      <pc:sldChg chg="del">
        <pc:chgData name="Julie" userId="01467a90-d4f5-454b-aa5f-891feffaa140" providerId="ADAL" clId="{8E7E61BB-B93D-4426-BD1B-4E500BF9CF97}" dt="2021-12-01T16:58:29.639" v="1575" actId="47"/>
        <pc:sldMkLst>
          <pc:docMk/>
          <pc:sldMk cId="2701967576" sldId="314"/>
        </pc:sldMkLst>
      </pc:sldChg>
      <pc:sldChg chg="del">
        <pc:chgData name="Julie" userId="01467a90-d4f5-454b-aa5f-891feffaa140" providerId="ADAL" clId="{8E7E61BB-B93D-4426-BD1B-4E500BF9CF97}" dt="2021-12-01T16:58:31.115" v="1576" actId="47"/>
        <pc:sldMkLst>
          <pc:docMk/>
          <pc:sldMk cId="1866169567" sldId="315"/>
        </pc:sldMkLst>
      </pc:sldChg>
      <pc:sldChg chg="del">
        <pc:chgData name="Julie" userId="01467a90-d4f5-454b-aa5f-891feffaa140" providerId="ADAL" clId="{8E7E61BB-B93D-4426-BD1B-4E500BF9CF97}" dt="2021-12-01T16:58:53.687" v="1577" actId="47"/>
        <pc:sldMkLst>
          <pc:docMk/>
          <pc:sldMk cId="2048515279" sldId="316"/>
        </pc:sldMkLst>
      </pc:sldChg>
      <pc:sldChg chg="del">
        <pc:chgData name="Julie" userId="01467a90-d4f5-454b-aa5f-891feffaa140" providerId="ADAL" clId="{8E7E61BB-B93D-4426-BD1B-4E500BF9CF97}" dt="2021-12-01T16:58:57.844" v="1579" actId="47"/>
        <pc:sldMkLst>
          <pc:docMk/>
          <pc:sldMk cId="585651656" sldId="317"/>
        </pc:sldMkLst>
      </pc:sldChg>
      <pc:sldChg chg="del">
        <pc:chgData name="Julie" userId="01467a90-d4f5-454b-aa5f-891feffaa140" providerId="ADAL" clId="{8E7E61BB-B93D-4426-BD1B-4E500BF9CF97}" dt="2021-12-01T16:59:02.323" v="1580" actId="47"/>
        <pc:sldMkLst>
          <pc:docMk/>
          <pc:sldMk cId="1589898195" sldId="318"/>
        </pc:sldMkLst>
      </pc:sldChg>
      <pc:sldChg chg="del">
        <pc:chgData name="Julie" userId="01467a90-d4f5-454b-aa5f-891feffaa140" providerId="ADAL" clId="{8E7E61BB-B93D-4426-BD1B-4E500BF9CF97}" dt="2021-12-01T16:45:51.823" v="752" actId="47"/>
        <pc:sldMkLst>
          <pc:docMk/>
          <pc:sldMk cId="2295696711" sldId="319"/>
        </pc:sldMkLst>
      </pc:sldChg>
      <pc:sldChg chg="del">
        <pc:chgData name="Julie" userId="01467a90-d4f5-454b-aa5f-891feffaa140" providerId="ADAL" clId="{8E7E61BB-B93D-4426-BD1B-4E500BF9CF97}" dt="2021-12-01T16:48:08.452" v="999" actId="47"/>
        <pc:sldMkLst>
          <pc:docMk/>
          <pc:sldMk cId="1291021136" sldId="320"/>
        </pc:sldMkLst>
      </pc:sldChg>
      <pc:sldChg chg="del">
        <pc:chgData name="Julie" userId="01467a90-d4f5-454b-aa5f-891feffaa140" providerId="ADAL" clId="{8E7E61BB-B93D-4426-BD1B-4E500BF9CF97}" dt="2021-12-01T16:48:12.160" v="1000" actId="47"/>
        <pc:sldMkLst>
          <pc:docMk/>
          <pc:sldMk cId="3361359312" sldId="321"/>
        </pc:sldMkLst>
      </pc:sldChg>
      <pc:sldChg chg="del">
        <pc:chgData name="Julie" userId="01467a90-d4f5-454b-aa5f-891feffaa140" providerId="ADAL" clId="{8E7E61BB-B93D-4426-BD1B-4E500BF9CF97}" dt="2021-12-01T16:48:06.927" v="998" actId="47"/>
        <pc:sldMkLst>
          <pc:docMk/>
          <pc:sldMk cId="696896185" sldId="322"/>
        </pc:sldMkLst>
      </pc:sldChg>
      <pc:sldChg chg="del">
        <pc:chgData name="Julie" userId="01467a90-d4f5-454b-aa5f-891feffaa140" providerId="ADAL" clId="{8E7E61BB-B93D-4426-BD1B-4E500BF9CF97}" dt="2021-12-01T16:59:05.915" v="1581" actId="47"/>
        <pc:sldMkLst>
          <pc:docMk/>
          <pc:sldMk cId="74971375" sldId="323"/>
        </pc:sldMkLst>
      </pc:sldChg>
      <pc:sldChg chg="del">
        <pc:chgData name="Julie" userId="01467a90-d4f5-454b-aa5f-891feffaa140" providerId="ADAL" clId="{8E7E61BB-B93D-4426-BD1B-4E500BF9CF97}" dt="2021-12-01T16:59:10.238" v="1583" actId="47"/>
        <pc:sldMkLst>
          <pc:docMk/>
          <pc:sldMk cId="2475619776" sldId="324"/>
        </pc:sldMkLst>
      </pc:sldChg>
      <pc:sldChg chg="del">
        <pc:chgData name="Julie" userId="01467a90-d4f5-454b-aa5f-891feffaa140" providerId="ADAL" clId="{8E7E61BB-B93D-4426-BD1B-4E500BF9CF97}" dt="2021-12-01T16:59:11.260" v="1584" actId="47"/>
        <pc:sldMkLst>
          <pc:docMk/>
          <pc:sldMk cId="117425528" sldId="325"/>
        </pc:sldMkLst>
      </pc:sldChg>
      <pc:sldChg chg="del">
        <pc:chgData name="Julie" userId="01467a90-d4f5-454b-aa5f-891feffaa140" providerId="ADAL" clId="{8E7E61BB-B93D-4426-BD1B-4E500BF9CF97}" dt="2021-12-01T16:59:12.147" v="1585" actId="47"/>
        <pc:sldMkLst>
          <pc:docMk/>
          <pc:sldMk cId="2013428453" sldId="326"/>
        </pc:sldMkLst>
      </pc:sldChg>
      <pc:sldChg chg="del">
        <pc:chgData name="Julie" userId="01467a90-d4f5-454b-aa5f-891feffaa140" providerId="ADAL" clId="{8E7E61BB-B93D-4426-BD1B-4E500BF9CF97}" dt="2021-12-01T16:59:09.362" v="1582" actId="47"/>
        <pc:sldMkLst>
          <pc:docMk/>
          <pc:sldMk cId="3228148452" sldId="327"/>
        </pc:sldMkLst>
      </pc:sldChg>
      <pc:sldChg chg="new del">
        <pc:chgData name="Julie" userId="01467a90-d4f5-454b-aa5f-891feffaa140" providerId="ADAL" clId="{8E7E61BB-B93D-4426-BD1B-4E500BF9CF97}" dt="2021-12-01T13:55:14.835" v="97" actId="680"/>
        <pc:sldMkLst>
          <pc:docMk/>
          <pc:sldMk cId="583619402" sldId="328"/>
        </pc:sldMkLst>
      </pc:sldChg>
      <pc:sldChg chg="addSp modSp add mod">
        <pc:chgData name="Julie" userId="01467a90-d4f5-454b-aa5f-891feffaa140" providerId="ADAL" clId="{8E7E61BB-B93D-4426-BD1B-4E500BF9CF97}" dt="2021-12-07T15:36:26.952" v="3255" actId="1076"/>
        <pc:sldMkLst>
          <pc:docMk/>
          <pc:sldMk cId="1914664602" sldId="328"/>
        </pc:sldMkLst>
        <pc:spChg chg="add mod">
          <ac:chgData name="Julie" userId="01467a90-d4f5-454b-aa5f-891feffaa140" providerId="ADAL" clId="{8E7E61BB-B93D-4426-BD1B-4E500BF9CF97}" dt="2021-12-07T15:36:26.952" v="3255" actId="1076"/>
          <ac:spMkLst>
            <pc:docMk/>
            <pc:sldMk cId="1914664602" sldId="328"/>
            <ac:spMk id="4" creationId="{48B924BE-82A8-4377-BF82-500872B4ED41}"/>
          </ac:spMkLst>
        </pc:spChg>
        <pc:spChg chg="mod">
          <ac:chgData name="Julie" userId="01467a90-d4f5-454b-aa5f-891feffaa140" providerId="ADAL" clId="{8E7E61BB-B93D-4426-BD1B-4E500BF9CF97}" dt="2021-12-01T16:46:11.303" v="775" actId="20577"/>
          <ac:spMkLst>
            <pc:docMk/>
            <pc:sldMk cId="1914664602" sldId="328"/>
            <ac:spMk id="117" creationId="{00000000-0000-0000-0000-000000000000}"/>
          </ac:spMkLst>
        </pc:spChg>
        <pc:spChg chg="mod">
          <ac:chgData name="Julie" userId="01467a90-d4f5-454b-aa5f-891feffaa140" providerId="ADAL" clId="{8E7E61BB-B93D-4426-BD1B-4E500BF9CF97}" dt="2021-12-01T17:49:43.763" v="1827" actId="20577"/>
          <ac:spMkLst>
            <pc:docMk/>
            <pc:sldMk cId="1914664602" sldId="328"/>
            <ac:spMk id="118" creationId="{00000000-0000-0000-0000-000000000000}"/>
          </ac:spMkLst>
        </pc:spChg>
      </pc:sldChg>
      <pc:sldChg chg="addSp delSp modSp add del mod">
        <pc:chgData name="Julie" userId="01467a90-d4f5-454b-aa5f-891feffaa140" providerId="ADAL" clId="{8E7E61BB-B93D-4426-BD1B-4E500BF9CF97}" dt="2021-12-01T16:25:43.148" v="355" actId="47"/>
        <pc:sldMkLst>
          <pc:docMk/>
          <pc:sldMk cId="2876354647" sldId="328"/>
        </pc:sldMkLst>
        <pc:spChg chg="add del mod">
          <ac:chgData name="Julie" userId="01467a90-d4f5-454b-aa5f-891feffaa140" providerId="ADAL" clId="{8E7E61BB-B93D-4426-BD1B-4E500BF9CF97}" dt="2021-12-01T13:58:15.137" v="292" actId="478"/>
          <ac:spMkLst>
            <pc:docMk/>
            <pc:sldMk cId="2876354647" sldId="328"/>
            <ac:spMk id="2" creationId="{0E45DB37-8BFD-4265-90F1-E7493240B8C1}"/>
          </ac:spMkLst>
        </pc:spChg>
        <pc:spChg chg="mod">
          <ac:chgData name="Julie" userId="01467a90-d4f5-454b-aa5f-891feffaa140" providerId="ADAL" clId="{8E7E61BB-B93D-4426-BD1B-4E500BF9CF97}" dt="2021-12-01T13:56:20.878" v="134" actId="20577"/>
          <ac:spMkLst>
            <pc:docMk/>
            <pc:sldMk cId="2876354647" sldId="328"/>
            <ac:spMk id="117" creationId="{00000000-0000-0000-0000-000000000000}"/>
          </ac:spMkLst>
        </pc:spChg>
        <pc:spChg chg="mod">
          <ac:chgData name="Julie" userId="01467a90-d4f5-454b-aa5f-891feffaa140" providerId="ADAL" clId="{8E7E61BB-B93D-4426-BD1B-4E500BF9CF97}" dt="2021-12-01T13:58:32.441" v="354" actId="20577"/>
          <ac:spMkLst>
            <pc:docMk/>
            <pc:sldMk cId="2876354647" sldId="328"/>
            <ac:spMk id="118" creationId="{00000000-0000-0000-0000-000000000000}"/>
          </ac:spMkLst>
        </pc:spChg>
      </pc:sldChg>
      <pc:sldChg chg="add">
        <pc:chgData name="Julie" userId="01467a90-d4f5-454b-aa5f-891feffaa140" providerId="ADAL" clId="{8E7E61BB-B93D-4426-BD1B-4E500BF9CF97}" dt="2021-12-01T16:45:46.459" v="751"/>
        <pc:sldMkLst>
          <pc:docMk/>
          <pc:sldMk cId="2023654843" sldId="329"/>
        </pc:sldMkLst>
      </pc:sldChg>
      <pc:sldChg chg="addSp modSp add mod">
        <pc:chgData name="Julie" userId="01467a90-d4f5-454b-aa5f-891feffaa140" providerId="ADAL" clId="{8E7E61BB-B93D-4426-BD1B-4E500BF9CF97}" dt="2021-12-07T15:34:23.099" v="2979" actId="1076"/>
        <pc:sldMkLst>
          <pc:docMk/>
          <pc:sldMk cId="2050482934" sldId="330"/>
        </pc:sldMkLst>
        <pc:spChg chg="mod">
          <ac:chgData name="Julie" userId="01467a90-d4f5-454b-aa5f-891feffaa140" providerId="ADAL" clId="{8E7E61BB-B93D-4426-BD1B-4E500BF9CF97}" dt="2021-12-07T15:34:23.099" v="2979" actId="1076"/>
          <ac:spMkLst>
            <pc:docMk/>
            <pc:sldMk cId="2050482934" sldId="330"/>
            <ac:spMk id="2" creationId="{01FBF612-AA5E-4EA3-9D48-D3172BE9557C}"/>
          </ac:spMkLst>
        </pc:spChg>
        <pc:spChg chg="add mod">
          <ac:chgData name="Julie" userId="01467a90-d4f5-454b-aa5f-891feffaa140" providerId="ADAL" clId="{8E7E61BB-B93D-4426-BD1B-4E500BF9CF97}" dt="2021-12-07T15:34:20.489" v="2978" actId="14100"/>
          <ac:spMkLst>
            <pc:docMk/>
            <pc:sldMk cId="2050482934" sldId="330"/>
            <ac:spMk id="8" creationId="{FFABD80D-495B-4E66-8B34-C09EEF9CDA4C}"/>
          </ac:spMkLst>
        </pc:spChg>
      </pc:sldChg>
      <pc:sldChg chg="add">
        <pc:chgData name="Julie" userId="01467a90-d4f5-454b-aa5f-891feffaa140" providerId="ADAL" clId="{8E7E61BB-B93D-4426-BD1B-4E500BF9CF97}" dt="2021-12-01T16:45:46.459" v="751"/>
        <pc:sldMkLst>
          <pc:docMk/>
          <pc:sldMk cId="302138164" sldId="331"/>
        </pc:sldMkLst>
      </pc:sldChg>
      <pc:sldChg chg="addSp modSp add mod">
        <pc:chgData name="Julie" userId="01467a90-d4f5-454b-aa5f-891feffaa140" providerId="ADAL" clId="{8E7E61BB-B93D-4426-BD1B-4E500BF9CF97}" dt="2021-12-07T15:39:33.577" v="3394" actId="20577"/>
        <pc:sldMkLst>
          <pc:docMk/>
          <pc:sldMk cId="1235832359" sldId="332"/>
        </pc:sldMkLst>
        <pc:spChg chg="add mod">
          <ac:chgData name="Julie" userId="01467a90-d4f5-454b-aa5f-891feffaa140" providerId="ADAL" clId="{8E7E61BB-B93D-4426-BD1B-4E500BF9CF97}" dt="2021-12-07T15:39:33.577" v="3394" actId="20577"/>
          <ac:spMkLst>
            <pc:docMk/>
            <pc:sldMk cId="1235832359" sldId="332"/>
            <ac:spMk id="6" creationId="{65DF23FC-2E8C-4948-806B-3FC36624E4D1}"/>
          </ac:spMkLst>
        </pc:spChg>
      </pc:sldChg>
      <pc:sldChg chg="new del">
        <pc:chgData name="Julie" userId="01467a90-d4f5-454b-aa5f-891feffaa140" providerId="ADAL" clId="{8E7E61BB-B93D-4426-BD1B-4E500BF9CF97}" dt="2021-12-01T16:46:05.622" v="755" actId="47"/>
        <pc:sldMkLst>
          <pc:docMk/>
          <pc:sldMk cId="3307203832" sldId="333"/>
        </pc:sldMkLst>
      </pc:sldChg>
      <pc:sldChg chg="modSp add del mod ord">
        <pc:chgData name="Julie" userId="01467a90-d4f5-454b-aa5f-891feffaa140" providerId="ADAL" clId="{8E7E61BB-B93D-4426-BD1B-4E500BF9CF97}" dt="2021-12-07T15:31:31.854" v="2765" actId="207"/>
        <pc:sldMkLst>
          <pc:docMk/>
          <pc:sldMk cId="1469890247" sldId="334"/>
        </pc:sldMkLst>
        <pc:spChg chg="mod">
          <ac:chgData name="Julie" userId="01467a90-d4f5-454b-aa5f-891feffaa140" providerId="ADAL" clId="{8E7E61BB-B93D-4426-BD1B-4E500BF9CF97}" dt="2021-12-01T16:48:27.856" v="1034" actId="313"/>
          <ac:spMkLst>
            <pc:docMk/>
            <pc:sldMk cId="1469890247" sldId="334"/>
            <ac:spMk id="117" creationId="{00000000-0000-0000-0000-000000000000}"/>
          </ac:spMkLst>
        </pc:spChg>
        <pc:spChg chg="mod">
          <ac:chgData name="Julie" userId="01467a90-d4f5-454b-aa5f-891feffaa140" providerId="ADAL" clId="{8E7E61BB-B93D-4426-BD1B-4E500BF9CF97}" dt="2021-12-07T15:31:31.854" v="2765" actId="207"/>
          <ac:spMkLst>
            <pc:docMk/>
            <pc:sldMk cId="1469890247" sldId="334"/>
            <ac:spMk id="118" creationId="{00000000-0000-0000-0000-000000000000}"/>
          </ac:spMkLst>
        </pc:spChg>
      </pc:sldChg>
      <pc:sldChg chg="addSp modSp mod">
        <pc:chgData name="Julie" userId="01467a90-d4f5-454b-aa5f-891feffaa140" providerId="ADAL" clId="{8E7E61BB-B93D-4426-BD1B-4E500BF9CF97}" dt="2021-12-07T15:38:36.954" v="3347" actId="1076"/>
        <pc:sldMkLst>
          <pc:docMk/>
          <pc:sldMk cId="168031355" sldId="335"/>
        </pc:sldMkLst>
        <pc:spChg chg="add mod">
          <ac:chgData name="Julie" userId="01467a90-d4f5-454b-aa5f-891feffaa140" providerId="ADAL" clId="{8E7E61BB-B93D-4426-BD1B-4E500BF9CF97}" dt="2021-12-07T15:38:36.954" v="3347" actId="1076"/>
          <ac:spMkLst>
            <pc:docMk/>
            <pc:sldMk cId="168031355" sldId="335"/>
            <ac:spMk id="11" creationId="{8A4D6B6F-79EC-4B4A-9A03-6440931CFFBA}"/>
          </ac:spMkLst>
        </pc:spChg>
      </pc:sldChg>
      <pc:sldChg chg="addSp modSp new mod">
        <pc:chgData name="Julie" userId="01467a90-d4f5-454b-aa5f-891feffaa140" providerId="ADAL" clId="{8E7E61BB-B93D-4426-BD1B-4E500BF9CF97}" dt="2021-12-07T15:35:09.990" v="3031" actId="20577"/>
        <pc:sldMkLst>
          <pc:docMk/>
          <pc:sldMk cId="4102638019" sldId="336"/>
        </pc:sldMkLst>
        <pc:spChg chg="mod">
          <ac:chgData name="Julie" userId="01467a90-d4f5-454b-aa5f-891feffaa140" providerId="ADAL" clId="{8E7E61BB-B93D-4426-BD1B-4E500BF9CF97}" dt="2021-12-01T16:56:45.285" v="1563" actId="20577"/>
          <ac:spMkLst>
            <pc:docMk/>
            <pc:sldMk cId="4102638019" sldId="336"/>
            <ac:spMk id="2" creationId="{4A0846D9-A850-4280-B7C8-79F1E0FFCE93}"/>
          </ac:spMkLst>
        </pc:spChg>
        <pc:spChg chg="mod">
          <ac:chgData name="Julie" userId="01467a90-d4f5-454b-aa5f-891feffaa140" providerId="ADAL" clId="{8E7E61BB-B93D-4426-BD1B-4E500BF9CF97}" dt="2021-12-01T16:57:33.405" v="1570" actId="5793"/>
          <ac:spMkLst>
            <pc:docMk/>
            <pc:sldMk cId="4102638019" sldId="336"/>
            <ac:spMk id="3" creationId="{6A6BBBA5-6500-44D8-92BC-877AB4024B4D}"/>
          </ac:spMkLst>
        </pc:spChg>
        <pc:spChg chg="add mod">
          <ac:chgData name="Julie" userId="01467a90-d4f5-454b-aa5f-891feffaa140" providerId="ADAL" clId="{8E7E61BB-B93D-4426-BD1B-4E500BF9CF97}" dt="2021-12-07T15:35:09.990" v="3031" actId="20577"/>
          <ac:spMkLst>
            <pc:docMk/>
            <pc:sldMk cId="4102638019" sldId="336"/>
            <ac:spMk id="5" creationId="{AB57727D-A708-45A4-A16D-8A113E51F407}"/>
          </ac:spMkLst>
        </pc:spChg>
        <pc:picChg chg="add mod">
          <ac:chgData name="Julie" userId="01467a90-d4f5-454b-aa5f-891feffaa140" providerId="ADAL" clId="{8E7E61BB-B93D-4426-BD1B-4E500BF9CF97}" dt="2021-12-01T16:57:37.463" v="1571" actId="1076"/>
          <ac:picMkLst>
            <pc:docMk/>
            <pc:sldMk cId="4102638019" sldId="336"/>
            <ac:picMk id="1026" creationId="{25B573BF-8A6E-413F-9065-7E36CA8B3898}"/>
          </ac:picMkLst>
        </pc:picChg>
      </pc:sldChg>
      <pc:sldChg chg="add">
        <pc:chgData name="Julie" userId="01467a90-d4f5-454b-aa5f-891feffaa140" providerId="ADAL" clId="{8E7E61BB-B93D-4426-BD1B-4E500BF9CF97}" dt="2021-12-01T16:58:24.709" v="1573"/>
        <pc:sldMkLst>
          <pc:docMk/>
          <pc:sldMk cId="1448489684" sldId="337"/>
        </pc:sldMkLst>
      </pc:sldChg>
      <pc:sldChg chg="add">
        <pc:chgData name="Julie" userId="01467a90-d4f5-454b-aa5f-891feffaa140" providerId="ADAL" clId="{8E7E61BB-B93D-4426-BD1B-4E500BF9CF97}" dt="2021-12-01T16:58:24.709" v="1573"/>
        <pc:sldMkLst>
          <pc:docMk/>
          <pc:sldMk cId="1010811020" sldId="338"/>
        </pc:sldMkLst>
      </pc:sldChg>
      <pc:sldChg chg="add">
        <pc:chgData name="Julie" userId="01467a90-d4f5-454b-aa5f-891feffaa140" providerId="ADAL" clId="{8E7E61BB-B93D-4426-BD1B-4E500BF9CF97}" dt="2021-12-01T16:58:24.709" v="1573"/>
        <pc:sldMkLst>
          <pc:docMk/>
          <pc:sldMk cId="863894866" sldId="339"/>
        </pc:sldMkLst>
      </pc:sldChg>
      <pc:sldChg chg="addSp modSp add mod">
        <pc:chgData name="Julie" userId="01467a90-d4f5-454b-aa5f-891feffaa140" providerId="ADAL" clId="{8E7E61BB-B93D-4426-BD1B-4E500BF9CF97}" dt="2021-12-07T16:25:53.309" v="4123" actId="20577"/>
        <pc:sldMkLst>
          <pc:docMk/>
          <pc:sldMk cId="1300791052" sldId="340"/>
        </pc:sldMkLst>
        <pc:spChg chg="mod">
          <ac:chgData name="Julie" userId="01467a90-d4f5-454b-aa5f-891feffaa140" providerId="ADAL" clId="{8E7E61BB-B93D-4426-BD1B-4E500BF9CF97}" dt="2021-12-07T16:25:53.309" v="4123" actId="20577"/>
          <ac:spMkLst>
            <pc:docMk/>
            <pc:sldMk cId="1300791052" sldId="340"/>
            <ac:spMk id="3" creationId="{EF7E491E-0B58-40FA-9E1A-2248D9FD4E87}"/>
          </ac:spMkLst>
        </pc:spChg>
        <pc:spChg chg="add mod">
          <ac:chgData name="Julie" userId="01467a90-d4f5-454b-aa5f-891feffaa140" providerId="ADAL" clId="{8E7E61BB-B93D-4426-BD1B-4E500BF9CF97}" dt="2021-12-07T16:17:03.148" v="3817" actId="20577"/>
          <ac:spMkLst>
            <pc:docMk/>
            <pc:sldMk cId="1300791052" sldId="340"/>
            <ac:spMk id="4" creationId="{1A9F1375-4E6E-47FA-AE4B-E43DCFF9B791}"/>
          </ac:spMkLst>
        </pc:spChg>
      </pc:sldChg>
      <pc:sldChg chg="addSp delSp modSp new mod">
        <pc:chgData name="Julie" userId="01467a90-d4f5-454b-aa5f-891feffaa140" providerId="ADAL" clId="{8E7E61BB-B93D-4426-BD1B-4E500BF9CF97}" dt="2021-12-07T16:19:10.070" v="3890" actId="1076"/>
        <pc:sldMkLst>
          <pc:docMk/>
          <pc:sldMk cId="3016762471" sldId="341"/>
        </pc:sldMkLst>
        <pc:spChg chg="mod">
          <ac:chgData name="Julie" userId="01467a90-d4f5-454b-aa5f-891feffaa140" providerId="ADAL" clId="{8E7E61BB-B93D-4426-BD1B-4E500BF9CF97}" dt="2021-12-01T17:11:58.337" v="1682" actId="20577"/>
          <ac:spMkLst>
            <pc:docMk/>
            <pc:sldMk cId="3016762471" sldId="341"/>
            <ac:spMk id="2" creationId="{ACDC6679-F185-4DC9-9F81-3C5457DF1A9C}"/>
          </ac:spMkLst>
        </pc:spChg>
        <pc:spChg chg="del">
          <ac:chgData name="Julie" userId="01467a90-d4f5-454b-aa5f-891feffaa140" providerId="ADAL" clId="{8E7E61BB-B93D-4426-BD1B-4E500BF9CF97}" dt="2021-12-01T17:02:48.076" v="1589" actId="478"/>
          <ac:spMkLst>
            <pc:docMk/>
            <pc:sldMk cId="3016762471" sldId="341"/>
            <ac:spMk id="3" creationId="{729EDC58-4E58-4079-993F-BE1A6873AA04}"/>
          </ac:spMkLst>
        </pc:spChg>
        <pc:spChg chg="add mod">
          <ac:chgData name="Julie" userId="01467a90-d4f5-454b-aa5f-891feffaa140" providerId="ADAL" clId="{8E7E61BB-B93D-4426-BD1B-4E500BF9CF97}" dt="2021-12-07T16:19:10.070" v="3890" actId="1076"/>
          <ac:spMkLst>
            <pc:docMk/>
            <pc:sldMk cId="3016762471" sldId="341"/>
            <ac:spMk id="4" creationId="{DCD686D5-9E01-4295-8505-9E14ED0ED8ED}"/>
          </ac:spMkLst>
        </pc:spChg>
        <pc:graphicFrameChg chg="add del mod modGraphic">
          <ac:chgData name="Julie" userId="01467a90-d4f5-454b-aa5f-891feffaa140" providerId="ADAL" clId="{8E7E61BB-B93D-4426-BD1B-4E500BF9CF97}" dt="2021-12-01T17:03:31.247" v="1595" actId="478"/>
          <ac:graphicFrameMkLst>
            <pc:docMk/>
            <pc:sldMk cId="3016762471" sldId="341"/>
            <ac:graphicFrameMk id="4" creationId="{5EA54394-3731-413B-80E4-AA7DC664105F}"/>
          </ac:graphicFrameMkLst>
        </pc:graphicFrameChg>
        <pc:graphicFrameChg chg="add mod modGraphic">
          <ac:chgData name="Julie" userId="01467a90-d4f5-454b-aa5f-891feffaa140" providerId="ADAL" clId="{8E7E61BB-B93D-4426-BD1B-4E500BF9CF97}" dt="2021-12-01T17:11:27.263" v="1676" actId="1076"/>
          <ac:graphicFrameMkLst>
            <pc:docMk/>
            <pc:sldMk cId="3016762471" sldId="341"/>
            <ac:graphicFrameMk id="5" creationId="{92094F31-8E6B-4D37-96F1-0A8A3E88791A}"/>
          </ac:graphicFrameMkLst>
        </pc:graphicFrameChg>
      </pc:sldChg>
      <pc:sldChg chg="addSp modSp add mod">
        <pc:chgData name="Julie" userId="01467a90-d4f5-454b-aa5f-891feffaa140" providerId="ADAL" clId="{8E7E61BB-B93D-4426-BD1B-4E500BF9CF97}" dt="2021-12-07T16:19:14.412" v="3891"/>
        <pc:sldMkLst>
          <pc:docMk/>
          <pc:sldMk cId="1663697167" sldId="342"/>
        </pc:sldMkLst>
        <pc:spChg chg="mod">
          <ac:chgData name="Julie" userId="01467a90-d4f5-454b-aa5f-891feffaa140" providerId="ADAL" clId="{8E7E61BB-B93D-4426-BD1B-4E500BF9CF97}" dt="2021-12-01T17:12:04.767" v="1686" actId="20577"/>
          <ac:spMkLst>
            <pc:docMk/>
            <pc:sldMk cId="1663697167" sldId="342"/>
            <ac:spMk id="2" creationId="{ACDC6679-F185-4DC9-9F81-3C5457DF1A9C}"/>
          </ac:spMkLst>
        </pc:spChg>
        <pc:spChg chg="add mod">
          <ac:chgData name="Julie" userId="01467a90-d4f5-454b-aa5f-891feffaa140" providerId="ADAL" clId="{8E7E61BB-B93D-4426-BD1B-4E500BF9CF97}" dt="2021-12-07T16:19:14.412" v="3891"/>
          <ac:spMkLst>
            <pc:docMk/>
            <pc:sldMk cId="1663697167" sldId="342"/>
            <ac:spMk id="4" creationId="{512A025D-90C2-40F9-89D5-1822A2B39C65}"/>
          </ac:spMkLst>
        </pc:spChg>
        <pc:graphicFrameChg chg="mod">
          <ac:chgData name="Julie" userId="01467a90-d4f5-454b-aa5f-891feffaa140" providerId="ADAL" clId="{8E7E61BB-B93D-4426-BD1B-4E500BF9CF97}" dt="2021-12-01T17:11:49.957" v="1678"/>
          <ac:graphicFrameMkLst>
            <pc:docMk/>
            <pc:sldMk cId="1663697167" sldId="342"/>
            <ac:graphicFrameMk id="5" creationId="{92094F31-8E6B-4D37-96F1-0A8A3E88791A}"/>
          </ac:graphicFrameMkLst>
        </pc:graphicFrameChg>
      </pc:sldChg>
      <pc:sldChg chg="addSp modSp add mod">
        <pc:chgData name="Julie" userId="01467a90-d4f5-454b-aa5f-891feffaa140" providerId="ADAL" clId="{8E7E61BB-B93D-4426-BD1B-4E500BF9CF97}" dt="2021-12-07T16:19:17.860" v="3892"/>
        <pc:sldMkLst>
          <pc:docMk/>
          <pc:sldMk cId="169638162" sldId="343"/>
        </pc:sldMkLst>
        <pc:spChg chg="mod">
          <ac:chgData name="Julie" userId="01467a90-d4f5-454b-aa5f-891feffaa140" providerId="ADAL" clId="{8E7E61BB-B93D-4426-BD1B-4E500BF9CF97}" dt="2021-12-01T17:12:28.186" v="1688" actId="20577"/>
          <ac:spMkLst>
            <pc:docMk/>
            <pc:sldMk cId="169638162" sldId="343"/>
            <ac:spMk id="2" creationId="{ACDC6679-F185-4DC9-9F81-3C5457DF1A9C}"/>
          </ac:spMkLst>
        </pc:spChg>
        <pc:spChg chg="add mod">
          <ac:chgData name="Julie" userId="01467a90-d4f5-454b-aa5f-891feffaa140" providerId="ADAL" clId="{8E7E61BB-B93D-4426-BD1B-4E500BF9CF97}" dt="2021-12-07T16:19:17.860" v="3892"/>
          <ac:spMkLst>
            <pc:docMk/>
            <pc:sldMk cId="169638162" sldId="343"/>
            <ac:spMk id="4" creationId="{DBFB337D-09FB-469A-96A6-FDDF9675D721}"/>
          </ac:spMkLst>
        </pc:spChg>
        <pc:graphicFrameChg chg="mod">
          <ac:chgData name="Julie" userId="01467a90-d4f5-454b-aa5f-891feffaa140" providerId="ADAL" clId="{8E7E61BB-B93D-4426-BD1B-4E500BF9CF97}" dt="2021-12-01T17:12:31.269" v="1689"/>
          <ac:graphicFrameMkLst>
            <pc:docMk/>
            <pc:sldMk cId="169638162" sldId="343"/>
            <ac:graphicFrameMk id="5" creationId="{92094F31-8E6B-4D37-96F1-0A8A3E88791A}"/>
          </ac:graphicFrameMkLst>
        </pc:graphicFrameChg>
      </pc:sldChg>
      <pc:sldChg chg="addSp delSp modSp add mod">
        <pc:chgData name="Julie" userId="01467a90-d4f5-454b-aa5f-891feffaa140" providerId="ADAL" clId="{8E7E61BB-B93D-4426-BD1B-4E500BF9CF97}" dt="2021-12-07T16:27:08.334" v="4171" actId="1076"/>
        <pc:sldMkLst>
          <pc:docMk/>
          <pc:sldMk cId="1872459442" sldId="344"/>
        </pc:sldMkLst>
        <pc:spChg chg="mod">
          <ac:chgData name="Julie" userId="01467a90-d4f5-454b-aa5f-891feffaa140" providerId="ADAL" clId="{8E7E61BB-B93D-4426-BD1B-4E500BF9CF97}" dt="2021-12-07T16:26:56.453" v="4169" actId="20577"/>
          <ac:spMkLst>
            <pc:docMk/>
            <pc:sldMk cId="1872459442" sldId="344"/>
            <ac:spMk id="2" creationId="{ACDC6679-F185-4DC9-9F81-3C5457DF1A9C}"/>
          </ac:spMkLst>
        </pc:spChg>
        <pc:spChg chg="add mod">
          <ac:chgData name="Julie" userId="01467a90-d4f5-454b-aa5f-891feffaa140" providerId="ADAL" clId="{8E7E61BB-B93D-4426-BD1B-4E500BF9CF97}" dt="2021-12-07T16:27:08.334" v="4171" actId="1076"/>
          <ac:spMkLst>
            <pc:docMk/>
            <pc:sldMk cId="1872459442" sldId="344"/>
            <ac:spMk id="4" creationId="{91B5FE0C-A4B9-4181-AFCC-6BF39A86EF6D}"/>
          </ac:spMkLst>
        </pc:spChg>
        <pc:graphicFrameChg chg="add del">
          <ac:chgData name="Julie" userId="01467a90-d4f5-454b-aa5f-891feffaa140" providerId="ADAL" clId="{8E7E61BB-B93D-4426-BD1B-4E500BF9CF97}" dt="2021-12-01T17:16:45.133" v="1714"/>
          <ac:graphicFrameMkLst>
            <pc:docMk/>
            <pc:sldMk cId="1872459442" sldId="344"/>
            <ac:graphicFrameMk id="3" creationId="{9288265D-4227-4A43-A8DD-702A757330E3}"/>
          </ac:graphicFrameMkLst>
        </pc:graphicFrameChg>
        <pc:graphicFrameChg chg="add del">
          <ac:chgData name="Julie" userId="01467a90-d4f5-454b-aa5f-891feffaa140" providerId="ADAL" clId="{8E7E61BB-B93D-4426-BD1B-4E500BF9CF97}" dt="2021-12-01T17:16:44.300" v="1713"/>
          <ac:graphicFrameMkLst>
            <pc:docMk/>
            <pc:sldMk cId="1872459442" sldId="344"/>
            <ac:graphicFrameMk id="4" creationId="{3DF1BD55-4836-4AC8-9AD9-8C8F76640DA1}"/>
          </ac:graphicFrameMkLst>
        </pc:graphicFrameChg>
        <pc:graphicFrameChg chg="mod modGraphic">
          <ac:chgData name="Julie" userId="01467a90-d4f5-454b-aa5f-891feffaa140" providerId="ADAL" clId="{8E7E61BB-B93D-4426-BD1B-4E500BF9CF97}" dt="2021-12-01T17:18:14.118" v="1726" actId="14734"/>
          <ac:graphicFrameMkLst>
            <pc:docMk/>
            <pc:sldMk cId="1872459442" sldId="344"/>
            <ac:graphicFrameMk id="5" creationId="{92094F31-8E6B-4D37-96F1-0A8A3E88791A}"/>
          </ac:graphicFrameMkLst>
        </pc:graphicFrameChg>
      </pc:sldChg>
      <pc:sldChg chg="addSp modSp add mod ord">
        <pc:chgData name="Julie" userId="01467a90-d4f5-454b-aa5f-891feffaa140" providerId="ADAL" clId="{8E7E61BB-B93D-4426-BD1B-4E500BF9CF97}" dt="2021-12-07T16:21:12.069" v="3942" actId="20577"/>
        <pc:sldMkLst>
          <pc:docMk/>
          <pc:sldMk cId="2136375744" sldId="345"/>
        </pc:sldMkLst>
        <pc:spChg chg="mod">
          <ac:chgData name="Julie" userId="01467a90-d4f5-454b-aa5f-891feffaa140" providerId="ADAL" clId="{8E7E61BB-B93D-4426-BD1B-4E500BF9CF97}" dt="2021-12-07T16:21:12.069" v="3942" actId="20577"/>
          <ac:spMkLst>
            <pc:docMk/>
            <pc:sldMk cId="2136375744" sldId="345"/>
            <ac:spMk id="2" creationId="{ACDC6679-F185-4DC9-9F81-3C5457DF1A9C}"/>
          </ac:spMkLst>
        </pc:spChg>
        <pc:spChg chg="add mod">
          <ac:chgData name="Julie" userId="01467a90-d4f5-454b-aa5f-891feffaa140" providerId="ADAL" clId="{8E7E61BB-B93D-4426-BD1B-4E500BF9CF97}" dt="2021-12-07T16:21:02.755" v="3941" actId="1076"/>
          <ac:spMkLst>
            <pc:docMk/>
            <pc:sldMk cId="2136375744" sldId="345"/>
            <ac:spMk id="4" creationId="{772E1DE1-563A-488A-A6DE-3D5AD566027B}"/>
          </ac:spMkLst>
        </pc:spChg>
        <pc:graphicFrameChg chg="mod">
          <ac:chgData name="Julie" userId="01467a90-d4f5-454b-aa5f-891feffaa140" providerId="ADAL" clId="{8E7E61BB-B93D-4426-BD1B-4E500BF9CF97}" dt="2021-12-01T17:13:46.783" v="1709"/>
          <ac:graphicFrameMkLst>
            <pc:docMk/>
            <pc:sldMk cId="2136375744" sldId="345"/>
            <ac:graphicFrameMk id="5" creationId="{92094F31-8E6B-4D37-96F1-0A8A3E88791A}"/>
          </ac:graphicFrameMkLst>
        </pc:graphicFrameChg>
      </pc:sldChg>
      <pc:sldChg chg="addSp modSp add mod ord">
        <pc:chgData name="Julie" userId="01467a90-d4f5-454b-aa5f-891feffaa140" providerId="ADAL" clId="{8E7E61BB-B93D-4426-BD1B-4E500BF9CF97}" dt="2021-12-07T16:26:46.419" v="4167" actId="14100"/>
        <pc:sldMkLst>
          <pc:docMk/>
          <pc:sldMk cId="1198029655" sldId="346"/>
        </pc:sldMkLst>
        <pc:spChg chg="mod">
          <ac:chgData name="Julie" userId="01467a90-d4f5-454b-aa5f-891feffaa140" providerId="ADAL" clId="{8E7E61BB-B93D-4426-BD1B-4E500BF9CF97}" dt="2021-12-07T16:23:27.352" v="3967" actId="20577"/>
          <ac:spMkLst>
            <pc:docMk/>
            <pc:sldMk cId="1198029655" sldId="346"/>
            <ac:spMk id="2" creationId="{ACDC6679-F185-4DC9-9F81-3C5457DF1A9C}"/>
          </ac:spMkLst>
        </pc:spChg>
        <pc:spChg chg="add mod">
          <ac:chgData name="Julie" userId="01467a90-d4f5-454b-aa5f-891feffaa140" providerId="ADAL" clId="{8E7E61BB-B93D-4426-BD1B-4E500BF9CF97}" dt="2021-12-07T16:26:46.419" v="4167" actId="14100"/>
          <ac:spMkLst>
            <pc:docMk/>
            <pc:sldMk cId="1198029655" sldId="346"/>
            <ac:spMk id="4" creationId="{8FA28460-F7B9-4A91-93AF-12B07EA272B8}"/>
          </ac:spMkLst>
        </pc:spChg>
        <pc:graphicFrameChg chg="mod">
          <ac:chgData name="Julie" userId="01467a90-d4f5-454b-aa5f-891feffaa140" providerId="ADAL" clId="{8E7E61BB-B93D-4426-BD1B-4E500BF9CF97}" dt="2021-12-01T17:15:08.224" v="1710"/>
          <ac:graphicFrameMkLst>
            <pc:docMk/>
            <pc:sldMk cId="1198029655" sldId="346"/>
            <ac:graphicFrameMk id="5" creationId="{92094F31-8E6B-4D37-96F1-0A8A3E88791A}"/>
          </ac:graphicFrameMkLst>
        </pc:graphicFrameChg>
      </pc:sldChg>
      <pc:sldChg chg="addSp modSp add mod ord">
        <pc:chgData name="Julie" userId="01467a90-d4f5-454b-aa5f-891feffaa140" providerId="ADAL" clId="{8E7E61BB-B93D-4426-BD1B-4E500BF9CF97}" dt="2021-12-07T16:19:23.418" v="3893"/>
        <pc:sldMkLst>
          <pc:docMk/>
          <pc:sldMk cId="2113030931" sldId="347"/>
        </pc:sldMkLst>
        <pc:spChg chg="mod">
          <ac:chgData name="Julie" userId="01467a90-d4f5-454b-aa5f-891feffaa140" providerId="ADAL" clId="{8E7E61BB-B93D-4426-BD1B-4E500BF9CF97}" dt="2021-12-01T17:13:20.793" v="1703" actId="20577"/>
          <ac:spMkLst>
            <pc:docMk/>
            <pc:sldMk cId="2113030931" sldId="347"/>
            <ac:spMk id="2" creationId="{ACDC6679-F185-4DC9-9F81-3C5457DF1A9C}"/>
          </ac:spMkLst>
        </pc:spChg>
        <pc:spChg chg="add mod">
          <ac:chgData name="Julie" userId="01467a90-d4f5-454b-aa5f-891feffaa140" providerId="ADAL" clId="{8E7E61BB-B93D-4426-BD1B-4E500BF9CF97}" dt="2021-12-07T16:19:23.418" v="3893"/>
          <ac:spMkLst>
            <pc:docMk/>
            <pc:sldMk cId="2113030931" sldId="347"/>
            <ac:spMk id="4" creationId="{405555E6-B042-43A6-9256-6458205DBEAE}"/>
          </ac:spMkLst>
        </pc:spChg>
        <pc:graphicFrameChg chg="mod modGraphic">
          <ac:chgData name="Julie" userId="01467a90-d4f5-454b-aa5f-891feffaa140" providerId="ADAL" clId="{8E7E61BB-B93D-4426-BD1B-4E500BF9CF97}" dt="2021-12-01T17:13:12.692" v="1700"/>
          <ac:graphicFrameMkLst>
            <pc:docMk/>
            <pc:sldMk cId="2113030931" sldId="347"/>
            <ac:graphicFrameMk id="5" creationId="{92094F31-8E6B-4D37-96F1-0A8A3E88791A}"/>
          </ac:graphicFrameMkLst>
        </pc:graphicFrameChg>
      </pc:sldChg>
      <pc:sldChg chg="addSp modSp add mod">
        <pc:chgData name="Julie" userId="01467a90-d4f5-454b-aa5f-891feffaa140" providerId="ADAL" clId="{8E7E61BB-B93D-4426-BD1B-4E500BF9CF97}" dt="2021-12-07T16:27:45.525" v="4179" actId="20577"/>
        <pc:sldMkLst>
          <pc:docMk/>
          <pc:sldMk cId="3266358839" sldId="348"/>
        </pc:sldMkLst>
        <pc:spChg chg="mod">
          <ac:chgData name="Julie" userId="01467a90-d4f5-454b-aa5f-891feffaa140" providerId="ADAL" clId="{8E7E61BB-B93D-4426-BD1B-4E500BF9CF97}" dt="2021-12-07T16:27:45.525" v="4179" actId="20577"/>
          <ac:spMkLst>
            <pc:docMk/>
            <pc:sldMk cId="3266358839" sldId="348"/>
            <ac:spMk id="2" creationId="{ACDC6679-F185-4DC9-9F81-3C5457DF1A9C}"/>
          </ac:spMkLst>
        </pc:spChg>
        <pc:spChg chg="add mod">
          <ac:chgData name="Julie" userId="01467a90-d4f5-454b-aa5f-891feffaa140" providerId="ADAL" clId="{8E7E61BB-B93D-4426-BD1B-4E500BF9CF97}" dt="2021-12-07T16:27:39.701" v="4177" actId="1076"/>
          <ac:spMkLst>
            <pc:docMk/>
            <pc:sldMk cId="3266358839" sldId="348"/>
            <ac:spMk id="4" creationId="{362F9D2B-2CC4-4E9B-8D6A-AD02EA3CE140}"/>
          </ac:spMkLst>
        </pc:spChg>
        <pc:graphicFrameChg chg="mod modGraphic">
          <ac:chgData name="Julie" userId="01467a90-d4f5-454b-aa5f-891feffaa140" providerId="ADAL" clId="{8E7E61BB-B93D-4426-BD1B-4E500BF9CF97}" dt="2021-12-01T17:18:09.846" v="1725" actId="14734"/>
          <ac:graphicFrameMkLst>
            <pc:docMk/>
            <pc:sldMk cId="3266358839" sldId="348"/>
            <ac:graphicFrameMk id="5" creationId="{92094F31-8E6B-4D37-96F1-0A8A3E88791A}"/>
          </ac:graphicFrameMkLst>
        </pc:graphicFrameChg>
      </pc:sldChg>
      <pc:sldChg chg="modSp add mod">
        <pc:chgData name="Julie" userId="01467a90-d4f5-454b-aa5f-891feffaa140" providerId="ADAL" clId="{8E7E61BB-B93D-4426-BD1B-4E500BF9CF97}" dt="2021-12-07T16:31:39.469" v="4237" actId="20577"/>
        <pc:sldMkLst>
          <pc:docMk/>
          <pc:sldMk cId="30771955" sldId="349"/>
        </pc:sldMkLst>
        <pc:spChg chg="mod">
          <ac:chgData name="Julie" userId="01467a90-d4f5-454b-aa5f-891feffaa140" providerId="ADAL" clId="{8E7E61BB-B93D-4426-BD1B-4E500BF9CF97}" dt="2021-12-07T16:31:39.469" v="4237" actId="20577"/>
          <ac:spMkLst>
            <pc:docMk/>
            <pc:sldMk cId="30771955" sldId="349"/>
            <ac:spMk id="2" creationId="{ACDC6679-F185-4DC9-9F81-3C5457DF1A9C}"/>
          </ac:spMkLst>
        </pc:spChg>
        <pc:graphicFrameChg chg="mod">
          <ac:chgData name="Julie" userId="01467a90-d4f5-454b-aa5f-891feffaa140" providerId="ADAL" clId="{8E7E61BB-B93D-4426-BD1B-4E500BF9CF97}" dt="2021-12-01T17:19:41.799" v="1727"/>
          <ac:graphicFrameMkLst>
            <pc:docMk/>
            <pc:sldMk cId="30771955" sldId="349"/>
            <ac:graphicFrameMk id="5" creationId="{92094F31-8E6B-4D37-96F1-0A8A3E88791A}"/>
          </ac:graphicFrameMkLst>
        </pc:graphicFrameChg>
      </pc:sldChg>
      <pc:sldChg chg="addSp delSp modSp add mod ord">
        <pc:chgData name="Julie" userId="01467a90-d4f5-454b-aa5f-891feffaa140" providerId="ADAL" clId="{8E7E61BB-B93D-4426-BD1B-4E500BF9CF97}" dt="2021-12-07T16:19:30.519" v="3895"/>
        <pc:sldMkLst>
          <pc:docMk/>
          <pc:sldMk cId="2635582530" sldId="350"/>
        </pc:sldMkLst>
        <pc:spChg chg="mod">
          <ac:chgData name="Julie" userId="01467a90-d4f5-454b-aa5f-891feffaa140" providerId="ADAL" clId="{8E7E61BB-B93D-4426-BD1B-4E500BF9CF97}" dt="2021-12-07T16:19:28.765" v="3894" actId="20577"/>
          <ac:spMkLst>
            <pc:docMk/>
            <pc:sldMk cId="2635582530" sldId="350"/>
            <ac:spMk id="2" creationId="{ACDC6679-F185-4DC9-9F81-3C5457DF1A9C}"/>
          </ac:spMkLst>
        </pc:spChg>
        <pc:spChg chg="add mod">
          <ac:chgData name="Julie" userId="01467a90-d4f5-454b-aa5f-891feffaa140" providerId="ADAL" clId="{8E7E61BB-B93D-4426-BD1B-4E500BF9CF97}" dt="2021-12-07T16:19:30.519" v="3895"/>
          <ac:spMkLst>
            <pc:docMk/>
            <pc:sldMk cId="2635582530" sldId="350"/>
            <ac:spMk id="4" creationId="{120E740E-6774-44AE-9DB0-42DEC2D1AF5F}"/>
          </ac:spMkLst>
        </pc:spChg>
        <pc:graphicFrameChg chg="add del modGraphic">
          <ac:chgData name="Julie" userId="01467a90-d4f5-454b-aa5f-891feffaa140" providerId="ADAL" clId="{8E7E61BB-B93D-4426-BD1B-4E500BF9CF97}" dt="2021-12-01T17:21:27.343" v="1731"/>
          <ac:graphicFrameMkLst>
            <pc:docMk/>
            <pc:sldMk cId="2635582530" sldId="350"/>
            <ac:graphicFrameMk id="3" creationId="{8F1D1565-D7FB-4426-A388-8DE42164298E}"/>
          </ac:graphicFrameMkLst>
        </pc:graphicFrameChg>
        <pc:graphicFrameChg chg="mod">
          <ac:chgData name="Julie" userId="01467a90-d4f5-454b-aa5f-891feffaa140" providerId="ADAL" clId="{8E7E61BB-B93D-4426-BD1B-4E500BF9CF97}" dt="2021-12-01T17:22:23.862" v="1747"/>
          <ac:graphicFrameMkLst>
            <pc:docMk/>
            <pc:sldMk cId="2635582530" sldId="350"/>
            <ac:graphicFrameMk id="5" creationId="{92094F31-8E6B-4D37-96F1-0A8A3E88791A}"/>
          </ac:graphicFrameMkLst>
        </pc:graphicFrameChg>
      </pc:sldChg>
      <pc:sldChg chg="addSp modSp add mod ord">
        <pc:chgData name="Julie" userId="01467a90-d4f5-454b-aa5f-891feffaa140" providerId="ADAL" clId="{8E7E61BB-B93D-4426-BD1B-4E500BF9CF97}" dt="2021-12-07T16:19:36.832" v="3897"/>
        <pc:sldMkLst>
          <pc:docMk/>
          <pc:sldMk cId="3558285995" sldId="351"/>
        </pc:sldMkLst>
        <pc:spChg chg="mod">
          <ac:chgData name="Julie" userId="01467a90-d4f5-454b-aa5f-891feffaa140" providerId="ADAL" clId="{8E7E61BB-B93D-4426-BD1B-4E500BF9CF97}" dt="2021-12-07T16:19:35.544" v="3896" actId="20577"/>
          <ac:spMkLst>
            <pc:docMk/>
            <pc:sldMk cId="3558285995" sldId="351"/>
            <ac:spMk id="2" creationId="{ACDC6679-F185-4DC9-9F81-3C5457DF1A9C}"/>
          </ac:spMkLst>
        </pc:spChg>
        <pc:spChg chg="add mod">
          <ac:chgData name="Julie" userId="01467a90-d4f5-454b-aa5f-891feffaa140" providerId="ADAL" clId="{8E7E61BB-B93D-4426-BD1B-4E500BF9CF97}" dt="2021-12-07T16:19:36.832" v="3897"/>
          <ac:spMkLst>
            <pc:docMk/>
            <pc:sldMk cId="3558285995" sldId="351"/>
            <ac:spMk id="4" creationId="{56894A8B-97BB-4A9C-9122-3419DAD5A737}"/>
          </ac:spMkLst>
        </pc:spChg>
        <pc:graphicFrameChg chg="mod">
          <ac:chgData name="Julie" userId="01467a90-d4f5-454b-aa5f-891feffaa140" providerId="ADAL" clId="{8E7E61BB-B93D-4426-BD1B-4E500BF9CF97}" dt="2021-12-01T17:22:45.296" v="1748"/>
          <ac:graphicFrameMkLst>
            <pc:docMk/>
            <pc:sldMk cId="3558285995" sldId="351"/>
            <ac:graphicFrameMk id="5" creationId="{92094F31-8E6B-4D37-96F1-0A8A3E88791A}"/>
          </ac:graphicFrameMkLst>
        </pc:graphicFrameChg>
      </pc:sldChg>
      <pc:sldChg chg="addSp modSp add mod ord">
        <pc:chgData name="Julie" userId="01467a90-d4f5-454b-aa5f-891feffaa140" providerId="ADAL" clId="{8E7E61BB-B93D-4426-BD1B-4E500BF9CF97}" dt="2021-12-07T16:31:22.813" v="4231" actId="20577"/>
        <pc:sldMkLst>
          <pc:docMk/>
          <pc:sldMk cId="2169679559" sldId="352"/>
        </pc:sldMkLst>
        <pc:spChg chg="mod">
          <ac:chgData name="Julie" userId="01467a90-d4f5-454b-aa5f-891feffaa140" providerId="ADAL" clId="{8E7E61BB-B93D-4426-BD1B-4E500BF9CF97}" dt="2021-12-07T16:31:22.813" v="4231" actId="20577"/>
          <ac:spMkLst>
            <pc:docMk/>
            <pc:sldMk cId="2169679559" sldId="352"/>
            <ac:spMk id="2" creationId="{ACDC6679-F185-4DC9-9F81-3C5457DF1A9C}"/>
          </ac:spMkLst>
        </pc:spChg>
        <pc:spChg chg="add mod">
          <ac:chgData name="Julie" userId="01467a90-d4f5-454b-aa5f-891feffaa140" providerId="ADAL" clId="{8E7E61BB-B93D-4426-BD1B-4E500BF9CF97}" dt="2021-12-07T16:27:59.714" v="4192" actId="20577"/>
          <ac:spMkLst>
            <pc:docMk/>
            <pc:sldMk cId="2169679559" sldId="352"/>
            <ac:spMk id="4" creationId="{96155ED0-6907-4816-AD21-9180A6E3C961}"/>
          </ac:spMkLst>
        </pc:spChg>
        <pc:graphicFrameChg chg="mod modGraphic">
          <ac:chgData name="Julie" userId="01467a90-d4f5-454b-aa5f-891feffaa140" providerId="ADAL" clId="{8E7E61BB-B93D-4426-BD1B-4E500BF9CF97}" dt="2021-12-01T17:23:34.336" v="1751"/>
          <ac:graphicFrameMkLst>
            <pc:docMk/>
            <pc:sldMk cId="2169679559" sldId="352"/>
            <ac:graphicFrameMk id="5" creationId="{92094F31-8E6B-4D37-96F1-0A8A3E88791A}"/>
          </ac:graphicFrameMkLst>
        </pc:graphicFrameChg>
      </pc:sldChg>
      <pc:sldChg chg="addSp modSp add mod ord">
        <pc:chgData name="Julie" userId="01467a90-d4f5-454b-aa5f-891feffaa140" providerId="ADAL" clId="{8E7E61BB-B93D-4426-BD1B-4E500BF9CF97}" dt="2021-12-07T16:31:29.392" v="4233" actId="20577"/>
        <pc:sldMkLst>
          <pc:docMk/>
          <pc:sldMk cId="2069568665" sldId="353"/>
        </pc:sldMkLst>
        <pc:spChg chg="mod">
          <ac:chgData name="Julie" userId="01467a90-d4f5-454b-aa5f-891feffaa140" providerId="ADAL" clId="{8E7E61BB-B93D-4426-BD1B-4E500BF9CF97}" dt="2021-12-07T16:31:29.392" v="4233" actId="20577"/>
          <ac:spMkLst>
            <pc:docMk/>
            <pc:sldMk cId="2069568665" sldId="353"/>
            <ac:spMk id="2" creationId="{ACDC6679-F185-4DC9-9F81-3C5457DF1A9C}"/>
          </ac:spMkLst>
        </pc:spChg>
        <pc:spChg chg="add mod">
          <ac:chgData name="Julie" userId="01467a90-d4f5-454b-aa5f-891feffaa140" providerId="ADAL" clId="{8E7E61BB-B93D-4426-BD1B-4E500BF9CF97}" dt="2021-12-07T16:28:15.825" v="4196" actId="1076"/>
          <ac:spMkLst>
            <pc:docMk/>
            <pc:sldMk cId="2069568665" sldId="353"/>
            <ac:spMk id="4" creationId="{B6D8CCFF-DEA0-4418-9878-2C150090FAA4}"/>
          </ac:spMkLst>
        </pc:spChg>
        <pc:graphicFrameChg chg="mod modGraphic">
          <ac:chgData name="Julie" userId="01467a90-d4f5-454b-aa5f-891feffaa140" providerId="ADAL" clId="{8E7E61BB-B93D-4426-BD1B-4E500BF9CF97}" dt="2021-12-01T17:24:42.053" v="1757" actId="1076"/>
          <ac:graphicFrameMkLst>
            <pc:docMk/>
            <pc:sldMk cId="2069568665" sldId="353"/>
            <ac:graphicFrameMk id="5" creationId="{92094F31-8E6B-4D37-96F1-0A8A3E88791A}"/>
          </ac:graphicFrameMkLst>
        </pc:graphicFrameChg>
      </pc:sldChg>
      <pc:sldChg chg="addSp modSp add mod ord">
        <pc:chgData name="Julie" userId="01467a90-d4f5-454b-aa5f-891feffaa140" providerId="ADAL" clId="{8E7E61BB-B93D-4426-BD1B-4E500BF9CF97}" dt="2021-12-07T16:31:34.192" v="4235" actId="20577"/>
        <pc:sldMkLst>
          <pc:docMk/>
          <pc:sldMk cId="4108066502" sldId="354"/>
        </pc:sldMkLst>
        <pc:spChg chg="mod">
          <ac:chgData name="Julie" userId="01467a90-d4f5-454b-aa5f-891feffaa140" providerId="ADAL" clId="{8E7E61BB-B93D-4426-BD1B-4E500BF9CF97}" dt="2021-12-07T16:31:34.192" v="4235" actId="20577"/>
          <ac:spMkLst>
            <pc:docMk/>
            <pc:sldMk cId="4108066502" sldId="354"/>
            <ac:spMk id="2" creationId="{ACDC6679-F185-4DC9-9F81-3C5457DF1A9C}"/>
          </ac:spMkLst>
        </pc:spChg>
        <pc:spChg chg="add mod">
          <ac:chgData name="Julie" userId="01467a90-d4f5-454b-aa5f-891feffaa140" providerId="ADAL" clId="{8E7E61BB-B93D-4426-BD1B-4E500BF9CF97}" dt="2021-12-07T16:28:31.776" v="4202" actId="1076"/>
          <ac:spMkLst>
            <pc:docMk/>
            <pc:sldMk cId="4108066502" sldId="354"/>
            <ac:spMk id="4" creationId="{66E26164-B4DF-46C2-9101-5D394712D137}"/>
          </ac:spMkLst>
        </pc:spChg>
        <pc:graphicFrameChg chg="mod modGraphic">
          <ac:chgData name="Julie" userId="01467a90-d4f5-454b-aa5f-891feffaa140" providerId="ADAL" clId="{8E7E61BB-B93D-4426-BD1B-4E500BF9CF97}" dt="2021-12-01T17:25:15.416" v="1762" actId="14734"/>
          <ac:graphicFrameMkLst>
            <pc:docMk/>
            <pc:sldMk cId="4108066502" sldId="354"/>
            <ac:graphicFrameMk id="5" creationId="{92094F31-8E6B-4D37-96F1-0A8A3E88791A}"/>
          </ac:graphicFrameMkLst>
        </pc:graphicFrameChg>
      </pc:sldChg>
      <pc:sldChg chg="addSp delSp modSp add mod">
        <pc:chgData name="Julie" userId="01467a90-d4f5-454b-aa5f-891feffaa140" providerId="ADAL" clId="{8E7E61BB-B93D-4426-BD1B-4E500BF9CF97}" dt="2021-12-07T16:32:08.809" v="4252" actId="20577"/>
        <pc:sldMkLst>
          <pc:docMk/>
          <pc:sldMk cId="1168475133" sldId="355"/>
        </pc:sldMkLst>
        <pc:spChg chg="mod">
          <ac:chgData name="Julie" userId="01467a90-d4f5-454b-aa5f-891feffaa140" providerId="ADAL" clId="{8E7E61BB-B93D-4426-BD1B-4E500BF9CF97}" dt="2021-12-07T16:32:08.809" v="4252" actId="20577"/>
          <ac:spMkLst>
            <pc:docMk/>
            <pc:sldMk cId="1168475133" sldId="355"/>
            <ac:spMk id="2" creationId="{ACDC6679-F185-4DC9-9F81-3C5457DF1A9C}"/>
          </ac:spMkLst>
        </pc:spChg>
        <pc:graphicFrameChg chg="add del mod">
          <ac:chgData name="Julie" userId="01467a90-d4f5-454b-aa5f-891feffaa140" providerId="ADAL" clId="{8E7E61BB-B93D-4426-BD1B-4E500BF9CF97}" dt="2021-12-01T17:25:41.451" v="1764"/>
          <ac:graphicFrameMkLst>
            <pc:docMk/>
            <pc:sldMk cId="1168475133" sldId="355"/>
            <ac:graphicFrameMk id="3" creationId="{76B86C00-9344-4D2A-807E-07412CC695B6}"/>
          </ac:graphicFrameMkLst>
        </pc:graphicFrameChg>
        <pc:graphicFrameChg chg="mod">
          <ac:chgData name="Julie" userId="01467a90-d4f5-454b-aa5f-891feffaa140" providerId="ADAL" clId="{8E7E61BB-B93D-4426-BD1B-4E500BF9CF97}" dt="2021-12-01T17:38:35.053" v="1781"/>
          <ac:graphicFrameMkLst>
            <pc:docMk/>
            <pc:sldMk cId="1168475133" sldId="355"/>
            <ac:graphicFrameMk id="5" creationId="{92094F31-8E6B-4D37-96F1-0A8A3E88791A}"/>
          </ac:graphicFrameMkLst>
        </pc:graphicFrameChg>
      </pc:sldChg>
      <pc:sldChg chg="modSp add mod ord">
        <pc:chgData name="Julie" userId="01467a90-d4f5-454b-aa5f-891feffaa140" providerId="ADAL" clId="{8E7E61BB-B93D-4426-BD1B-4E500BF9CF97}" dt="2021-12-07T16:31:50.320" v="4241" actId="20577"/>
        <pc:sldMkLst>
          <pc:docMk/>
          <pc:sldMk cId="2007864635" sldId="356"/>
        </pc:sldMkLst>
        <pc:spChg chg="mod">
          <ac:chgData name="Julie" userId="01467a90-d4f5-454b-aa5f-891feffaa140" providerId="ADAL" clId="{8E7E61BB-B93D-4426-BD1B-4E500BF9CF97}" dt="2021-12-07T16:31:50.320" v="4241" actId="20577"/>
          <ac:spMkLst>
            <pc:docMk/>
            <pc:sldMk cId="2007864635" sldId="356"/>
            <ac:spMk id="2" creationId="{ACDC6679-F185-4DC9-9F81-3C5457DF1A9C}"/>
          </ac:spMkLst>
        </pc:spChg>
        <pc:graphicFrameChg chg="mod">
          <ac:chgData name="Julie" userId="01467a90-d4f5-454b-aa5f-891feffaa140" providerId="ADAL" clId="{8E7E61BB-B93D-4426-BD1B-4E500BF9CF97}" dt="2021-12-01T17:38:59.626" v="1782"/>
          <ac:graphicFrameMkLst>
            <pc:docMk/>
            <pc:sldMk cId="2007864635" sldId="356"/>
            <ac:graphicFrameMk id="5" creationId="{92094F31-8E6B-4D37-96F1-0A8A3E88791A}"/>
          </ac:graphicFrameMkLst>
        </pc:graphicFrameChg>
      </pc:sldChg>
      <pc:sldChg chg="modSp add mod ord">
        <pc:chgData name="Julie" userId="01467a90-d4f5-454b-aa5f-891feffaa140" providerId="ADAL" clId="{8E7E61BB-B93D-4426-BD1B-4E500BF9CF97}" dt="2021-12-07T16:31:46.316" v="4239" actId="20577"/>
        <pc:sldMkLst>
          <pc:docMk/>
          <pc:sldMk cId="3429054365" sldId="357"/>
        </pc:sldMkLst>
        <pc:spChg chg="mod">
          <ac:chgData name="Julie" userId="01467a90-d4f5-454b-aa5f-891feffaa140" providerId="ADAL" clId="{8E7E61BB-B93D-4426-BD1B-4E500BF9CF97}" dt="2021-12-07T16:31:46.316" v="4239" actId="20577"/>
          <ac:spMkLst>
            <pc:docMk/>
            <pc:sldMk cId="3429054365" sldId="357"/>
            <ac:spMk id="2" creationId="{ACDC6679-F185-4DC9-9F81-3C5457DF1A9C}"/>
          </ac:spMkLst>
        </pc:spChg>
        <pc:graphicFrameChg chg="mod">
          <ac:chgData name="Julie" userId="01467a90-d4f5-454b-aa5f-891feffaa140" providerId="ADAL" clId="{8E7E61BB-B93D-4426-BD1B-4E500BF9CF97}" dt="2021-12-01T17:44:32.366" v="1783"/>
          <ac:graphicFrameMkLst>
            <pc:docMk/>
            <pc:sldMk cId="3429054365" sldId="357"/>
            <ac:graphicFrameMk id="5" creationId="{92094F31-8E6B-4D37-96F1-0A8A3E88791A}"/>
          </ac:graphicFrameMkLst>
        </pc:graphicFrameChg>
      </pc:sldChg>
      <pc:sldChg chg="addSp modSp add mod ord">
        <pc:chgData name="Julie" userId="01467a90-d4f5-454b-aa5f-891feffaa140" providerId="ADAL" clId="{8E7E61BB-B93D-4426-BD1B-4E500BF9CF97}" dt="2021-12-07T16:23:23.342" v="3965" actId="1076"/>
        <pc:sldMkLst>
          <pc:docMk/>
          <pc:sldMk cId="3841789154" sldId="358"/>
        </pc:sldMkLst>
        <pc:spChg chg="mod">
          <ac:chgData name="Julie" userId="01467a90-d4f5-454b-aa5f-891feffaa140" providerId="ADAL" clId="{8E7E61BB-B93D-4426-BD1B-4E500BF9CF97}" dt="2021-12-07T16:23:05.269" v="3961" actId="20577"/>
          <ac:spMkLst>
            <pc:docMk/>
            <pc:sldMk cId="3841789154" sldId="358"/>
            <ac:spMk id="2" creationId="{ACDC6679-F185-4DC9-9F81-3C5457DF1A9C}"/>
          </ac:spMkLst>
        </pc:spChg>
        <pc:spChg chg="add mod">
          <ac:chgData name="Julie" userId="01467a90-d4f5-454b-aa5f-891feffaa140" providerId="ADAL" clId="{8E7E61BB-B93D-4426-BD1B-4E500BF9CF97}" dt="2021-12-07T16:23:23.342" v="3965" actId="1076"/>
          <ac:spMkLst>
            <pc:docMk/>
            <pc:sldMk cId="3841789154" sldId="358"/>
            <ac:spMk id="4" creationId="{C2C166FC-A199-468A-9179-BC34860321A9}"/>
          </ac:spMkLst>
        </pc:spChg>
        <pc:graphicFrameChg chg="mod">
          <ac:chgData name="Julie" userId="01467a90-d4f5-454b-aa5f-891feffaa140" providerId="ADAL" clId="{8E7E61BB-B93D-4426-BD1B-4E500BF9CF97}" dt="2021-12-01T17:44:56.941" v="1784"/>
          <ac:graphicFrameMkLst>
            <pc:docMk/>
            <pc:sldMk cId="3841789154" sldId="358"/>
            <ac:graphicFrameMk id="5" creationId="{92094F31-8E6B-4D37-96F1-0A8A3E88791A}"/>
          </ac:graphicFrameMkLst>
        </pc:graphicFrameChg>
      </pc:sldChg>
      <pc:sldChg chg="modSp add mod ord">
        <pc:chgData name="Julie" userId="01467a90-d4f5-454b-aa5f-891feffaa140" providerId="ADAL" clId="{8E7E61BB-B93D-4426-BD1B-4E500BF9CF97}" dt="2021-12-07T16:31:54.671" v="4243" actId="20577"/>
        <pc:sldMkLst>
          <pc:docMk/>
          <pc:sldMk cId="843263697" sldId="359"/>
        </pc:sldMkLst>
        <pc:spChg chg="mod">
          <ac:chgData name="Julie" userId="01467a90-d4f5-454b-aa5f-891feffaa140" providerId="ADAL" clId="{8E7E61BB-B93D-4426-BD1B-4E500BF9CF97}" dt="2021-12-07T16:31:54.671" v="4243" actId="20577"/>
          <ac:spMkLst>
            <pc:docMk/>
            <pc:sldMk cId="843263697" sldId="359"/>
            <ac:spMk id="2" creationId="{ACDC6679-F185-4DC9-9F81-3C5457DF1A9C}"/>
          </ac:spMkLst>
        </pc:spChg>
        <pc:graphicFrameChg chg="mod">
          <ac:chgData name="Julie" userId="01467a90-d4f5-454b-aa5f-891feffaa140" providerId="ADAL" clId="{8E7E61BB-B93D-4426-BD1B-4E500BF9CF97}" dt="2021-12-01T17:45:15.816" v="1785"/>
          <ac:graphicFrameMkLst>
            <pc:docMk/>
            <pc:sldMk cId="843263697" sldId="359"/>
            <ac:graphicFrameMk id="5" creationId="{92094F31-8E6B-4D37-96F1-0A8A3E88791A}"/>
          </ac:graphicFrameMkLst>
        </pc:graphicFrameChg>
      </pc:sldChg>
      <pc:sldChg chg="modSp add del mod ord">
        <pc:chgData name="Julie" userId="01467a90-d4f5-454b-aa5f-891feffaa140" providerId="ADAL" clId="{8E7E61BB-B93D-4426-BD1B-4E500BF9CF97}" dt="2021-12-07T16:29:36.612" v="4209" actId="47"/>
        <pc:sldMkLst>
          <pc:docMk/>
          <pc:sldMk cId="3633999534" sldId="360"/>
        </pc:sldMkLst>
        <pc:spChg chg="mod">
          <ac:chgData name="Julie" userId="01467a90-d4f5-454b-aa5f-891feffaa140" providerId="ADAL" clId="{8E7E61BB-B93D-4426-BD1B-4E500BF9CF97}" dt="2021-12-01T17:26:07.497" v="1780" actId="20577"/>
          <ac:spMkLst>
            <pc:docMk/>
            <pc:sldMk cId="3633999534" sldId="360"/>
            <ac:spMk id="2" creationId="{ACDC6679-F185-4DC9-9F81-3C5457DF1A9C}"/>
          </ac:spMkLst>
        </pc:spChg>
        <pc:graphicFrameChg chg="mod">
          <ac:chgData name="Julie" userId="01467a90-d4f5-454b-aa5f-891feffaa140" providerId="ADAL" clId="{8E7E61BB-B93D-4426-BD1B-4E500BF9CF97}" dt="2021-12-01T17:45:39.453" v="1788"/>
          <ac:graphicFrameMkLst>
            <pc:docMk/>
            <pc:sldMk cId="3633999534" sldId="360"/>
            <ac:graphicFrameMk id="5" creationId="{92094F31-8E6B-4D37-96F1-0A8A3E88791A}"/>
          </ac:graphicFrameMkLst>
        </pc:graphicFrameChg>
      </pc:sldChg>
      <pc:sldChg chg="addSp modSp add mod ord">
        <pc:chgData name="Julie" userId="01467a90-d4f5-454b-aa5f-891feffaa140" providerId="ADAL" clId="{8E7E61BB-B93D-4426-BD1B-4E500BF9CF97}" dt="2021-12-07T16:27:19.731" v="4175" actId="20577"/>
        <pc:sldMkLst>
          <pc:docMk/>
          <pc:sldMk cId="1535500243" sldId="361"/>
        </pc:sldMkLst>
        <pc:spChg chg="mod">
          <ac:chgData name="Julie" userId="01467a90-d4f5-454b-aa5f-891feffaa140" providerId="ADAL" clId="{8E7E61BB-B93D-4426-BD1B-4E500BF9CF97}" dt="2021-12-07T16:27:19.731" v="4175" actId="20577"/>
          <ac:spMkLst>
            <pc:docMk/>
            <pc:sldMk cId="1535500243" sldId="361"/>
            <ac:spMk id="2" creationId="{ACDC6679-F185-4DC9-9F81-3C5457DF1A9C}"/>
          </ac:spMkLst>
        </pc:spChg>
        <pc:spChg chg="add mod">
          <ac:chgData name="Julie" userId="01467a90-d4f5-454b-aa5f-891feffaa140" providerId="ADAL" clId="{8E7E61BB-B93D-4426-BD1B-4E500BF9CF97}" dt="2021-12-07T16:27:15.032" v="4173" actId="1076"/>
          <ac:spMkLst>
            <pc:docMk/>
            <pc:sldMk cId="1535500243" sldId="361"/>
            <ac:spMk id="4" creationId="{1259A0ED-77A8-4DA6-A304-237824B80E10}"/>
          </ac:spMkLst>
        </pc:spChg>
        <pc:graphicFrameChg chg="mod modGraphic">
          <ac:chgData name="Julie" userId="01467a90-d4f5-454b-aa5f-891feffaa140" providerId="ADAL" clId="{8E7E61BB-B93D-4426-BD1B-4E500BF9CF97}" dt="2021-12-01T17:46:54.093" v="1802" actId="14734"/>
          <ac:graphicFrameMkLst>
            <pc:docMk/>
            <pc:sldMk cId="1535500243" sldId="361"/>
            <ac:graphicFrameMk id="5" creationId="{92094F31-8E6B-4D37-96F1-0A8A3E88791A}"/>
          </ac:graphicFrameMkLst>
        </pc:graphicFrameChg>
      </pc:sldChg>
      <pc:sldChg chg="addSp modSp add mod ord">
        <pc:chgData name="Julie" userId="01467a90-d4f5-454b-aa5f-891feffaa140" providerId="ADAL" clId="{8E7E61BB-B93D-4426-BD1B-4E500BF9CF97}" dt="2021-12-07T16:32:03.450" v="4250" actId="20577"/>
        <pc:sldMkLst>
          <pc:docMk/>
          <pc:sldMk cId="3009498401" sldId="362"/>
        </pc:sldMkLst>
        <pc:spChg chg="mod">
          <ac:chgData name="Julie" userId="01467a90-d4f5-454b-aa5f-891feffaa140" providerId="ADAL" clId="{8E7E61BB-B93D-4426-BD1B-4E500BF9CF97}" dt="2021-12-07T16:32:03.450" v="4250" actId="20577"/>
          <ac:spMkLst>
            <pc:docMk/>
            <pc:sldMk cId="3009498401" sldId="362"/>
            <ac:spMk id="2" creationId="{ACDC6679-F185-4DC9-9F81-3C5457DF1A9C}"/>
          </ac:spMkLst>
        </pc:spChg>
        <pc:graphicFrameChg chg="add mod">
          <ac:chgData name="Julie" userId="01467a90-d4f5-454b-aa5f-891feffaa140" providerId="ADAL" clId="{8E7E61BB-B93D-4426-BD1B-4E500BF9CF97}" dt="2021-12-07T16:29:15.100" v="4208" actId="1076"/>
          <ac:graphicFrameMkLst>
            <pc:docMk/>
            <pc:sldMk cId="3009498401" sldId="362"/>
            <ac:graphicFrameMk id="4" creationId="{4659C415-B259-49A2-A7C3-1A022257F85D}"/>
          </ac:graphicFrameMkLst>
        </pc:graphicFrameChg>
        <pc:graphicFrameChg chg="mod">
          <ac:chgData name="Julie" userId="01467a90-d4f5-454b-aa5f-891feffaa140" providerId="ADAL" clId="{8E7E61BB-B93D-4426-BD1B-4E500BF9CF97}" dt="2021-12-01T17:47:06.706" v="1803"/>
          <ac:graphicFrameMkLst>
            <pc:docMk/>
            <pc:sldMk cId="3009498401" sldId="362"/>
            <ac:graphicFrameMk id="5" creationId="{92094F31-8E6B-4D37-96F1-0A8A3E88791A}"/>
          </ac:graphicFrameMkLst>
        </pc:graphicFrameChg>
      </pc:sldChg>
      <pc:sldChg chg="addSp modSp add mod ord">
        <pc:chgData name="Julie" userId="01467a90-d4f5-454b-aa5f-891feffaa140" providerId="ADAL" clId="{8E7E61BB-B93D-4426-BD1B-4E500BF9CF97}" dt="2021-12-07T16:31:09.788" v="4226" actId="20577"/>
        <pc:sldMkLst>
          <pc:docMk/>
          <pc:sldMk cId="3598887976" sldId="363"/>
        </pc:sldMkLst>
        <pc:spChg chg="mod">
          <ac:chgData name="Julie" userId="01467a90-d4f5-454b-aa5f-891feffaa140" providerId="ADAL" clId="{8E7E61BB-B93D-4426-BD1B-4E500BF9CF97}" dt="2021-12-07T16:31:09.788" v="4226" actId="20577"/>
          <ac:spMkLst>
            <pc:docMk/>
            <pc:sldMk cId="3598887976" sldId="363"/>
            <ac:spMk id="2" creationId="{ACDC6679-F185-4DC9-9F81-3C5457DF1A9C}"/>
          </ac:spMkLst>
        </pc:spChg>
        <pc:spChg chg="add mod">
          <ac:chgData name="Julie" userId="01467a90-d4f5-454b-aa5f-891feffaa140" providerId="ADAL" clId="{8E7E61BB-B93D-4426-BD1B-4E500BF9CF97}" dt="2021-12-07T16:30:14.070" v="4216"/>
          <ac:spMkLst>
            <pc:docMk/>
            <pc:sldMk cId="3598887976" sldId="363"/>
            <ac:spMk id="4" creationId="{F0AA9329-BE77-41AA-A8EF-DE3866F49635}"/>
          </ac:spMkLst>
        </pc:spChg>
        <pc:graphicFrameChg chg="mod">
          <ac:chgData name="Julie" userId="01467a90-d4f5-454b-aa5f-891feffaa140" providerId="ADAL" clId="{8E7E61BB-B93D-4426-BD1B-4E500BF9CF97}" dt="2021-12-01T17:47:16.006" v="1804"/>
          <ac:graphicFrameMkLst>
            <pc:docMk/>
            <pc:sldMk cId="3598887976" sldId="363"/>
            <ac:graphicFrameMk id="5" creationId="{92094F31-8E6B-4D37-96F1-0A8A3E88791A}"/>
          </ac:graphicFrameMkLst>
        </pc:graphicFrameChg>
      </pc:sldChg>
      <pc:sldChg chg="addSp modSp add mod ord">
        <pc:chgData name="Julie" userId="01467a90-d4f5-454b-aa5f-891feffaa140" providerId="ADAL" clId="{8E7E61BB-B93D-4426-BD1B-4E500BF9CF97}" dt="2021-12-07T16:31:17.220" v="4229" actId="20577"/>
        <pc:sldMkLst>
          <pc:docMk/>
          <pc:sldMk cId="2251149322" sldId="364"/>
        </pc:sldMkLst>
        <pc:spChg chg="mod">
          <ac:chgData name="Julie" userId="01467a90-d4f5-454b-aa5f-891feffaa140" providerId="ADAL" clId="{8E7E61BB-B93D-4426-BD1B-4E500BF9CF97}" dt="2021-12-07T16:31:17.220" v="4229" actId="20577"/>
          <ac:spMkLst>
            <pc:docMk/>
            <pc:sldMk cId="2251149322" sldId="364"/>
            <ac:spMk id="2" creationId="{ACDC6679-F185-4DC9-9F81-3C5457DF1A9C}"/>
          </ac:spMkLst>
        </pc:spChg>
        <pc:spChg chg="add mod">
          <ac:chgData name="Julie" userId="01467a90-d4f5-454b-aa5f-891feffaa140" providerId="ADAL" clId="{8E7E61BB-B93D-4426-BD1B-4E500BF9CF97}" dt="2021-12-07T16:30:32.986" v="4220" actId="1076"/>
          <ac:spMkLst>
            <pc:docMk/>
            <pc:sldMk cId="2251149322" sldId="364"/>
            <ac:spMk id="4" creationId="{F0E56D55-3CF9-4DE2-A544-CDBB86B7822A}"/>
          </ac:spMkLst>
        </pc:spChg>
        <pc:graphicFrameChg chg="mod">
          <ac:chgData name="Julie" userId="01467a90-d4f5-454b-aa5f-891feffaa140" providerId="ADAL" clId="{8E7E61BB-B93D-4426-BD1B-4E500BF9CF97}" dt="2021-12-01T17:47:41.708" v="1805"/>
          <ac:graphicFrameMkLst>
            <pc:docMk/>
            <pc:sldMk cId="2251149322" sldId="364"/>
            <ac:graphicFrameMk id="5" creationId="{92094F31-8E6B-4D37-96F1-0A8A3E88791A}"/>
          </ac:graphicFrameMkLst>
        </pc:graphicFrameChg>
      </pc:sldChg>
      <pc:sldChg chg="addSp delSp modSp add mod ord">
        <pc:chgData name="Julie" userId="01467a90-d4f5-454b-aa5f-891feffaa140" providerId="ADAL" clId="{8E7E61BB-B93D-4426-BD1B-4E500BF9CF97}" dt="2021-12-07T16:31:12.957" v="4227" actId="20577"/>
        <pc:sldMkLst>
          <pc:docMk/>
          <pc:sldMk cId="2291539188" sldId="365"/>
        </pc:sldMkLst>
        <pc:spChg chg="mod">
          <ac:chgData name="Julie" userId="01467a90-d4f5-454b-aa5f-891feffaa140" providerId="ADAL" clId="{8E7E61BB-B93D-4426-BD1B-4E500BF9CF97}" dt="2021-12-07T16:31:12.957" v="4227" actId="20577"/>
          <ac:spMkLst>
            <pc:docMk/>
            <pc:sldMk cId="2291539188" sldId="365"/>
            <ac:spMk id="2" creationId="{ACDC6679-F185-4DC9-9F81-3C5457DF1A9C}"/>
          </ac:spMkLst>
        </pc:spChg>
        <pc:spChg chg="add mod">
          <ac:chgData name="Julie" userId="01467a90-d4f5-454b-aa5f-891feffaa140" providerId="ADAL" clId="{8E7E61BB-B93D-4426-BD1B-4E500BF9CF97}" dt="2021-12-07T16:30:48.366" v="4224" actId="1076"/>
          <ac:spMkLst>
            <pc:docMk/>
            <pc:sldMk cId="2291539188" sldId="365"/>
            <ac:spMk id="4" creationId="{43203BEB-2B18-446D-8262-F0EAF97A90E0}"/>
          </ac:spMkLst>
        </pc:spChg>
        <pc:graphicFrameChg chg="add del">
          <ac:chgData name="Julie" userId="01467a90-d4f5-454b-aa5f-891feffaa140" providerId="ADAL" clId="{8E7E61BB-B93D-4426-BD1B-4E500BF9CF97}" dt="2021-12-01T17:48:07.007" v="1807"/>
          <ac:graphicFrameMkLst>
            <pc:docMk/>
            <pc:sldMk cId="2291539188" sldId="365"/>
            <ac:graphicFrameMk id="3" creationId="{17D4D42B-2981-425D-A352-73B46415BA9F}"/>
          </ac:graphicFrameMkLst>
        </pc:graphicFrameChg>
        <pc:graphicFrameChg chg="add del">
          <ac:chgData name="Julie" userId="01467a90-d4f5-454b-aa5f-891feffaa140" providerId="ADAL" clId="{8E7E61BB-B93D-4426-BD1B-4E500BF9CF97}" dt="2021-12-01T17:48:10.544" v="1809"/>
          <ac:graphicFrameMkLst>
            <pc:docMk/>
            <pc:sldMk cId="2291539188" sldId="365"/>
            <ac:graphicFrameMk id="4" creationId="{825FEDCB-01BD-4024-B01E-F6A83D7CF089}"/>
          </ac:graphicFrameMkLst>
        </pc:graphicFrameChg>
        <pc:graphicFrameChg chg="mod modGraphic">
          <ac:chgData name="Julie" userId="01467a90-d4f5-454b-aa5f-891feffaa140" providerId="ADAL" clId="{8E7E61BB-B93D-4426-BD1B-4E500BF9CF97}" dt="2021-12-01T17:48:46.745" v="1823" actId="14734"/>
          <ac:graphicFrameMkLst>
            <pc:docMk/>
            <pc:sldMk cId="2291539188" sldId="365"/>
            <ac:graphicFrameMk id="5" creationId="{92094F31-8E6B-4D37-96F1-0A8A3E88791A}"/>
          </ac:graphicFrameMkLst>
        </pc:graphicFrameChg>
      </pc:sldChg>
      <pc:sldChg chg="modSp add mod">
        <pc:chgData name="Julie" userId="01467a90-d4f5-454b-aa5f-891feffaa140" providerId="ADAL" clId="{8E7E61BB-B93D-4426-BD1B-4E500BF9CF97}" dt="2021-12-07T16:32:14.510" v="4254" actId="20577"/>
        <pc:sldMkLst>
          <pc:docMk/>
          <pc:sldMk cId="1469476345" sldId="366"/>
        </pc:sldMkLst>
        <pc:spChg chg="mod">
          <ac:chgData name="Julie" userId="01467a90-d4f5-454b-aa5f-891feffaa140" providerId="ADAL" clId="{8E7E61BB-B93D-4426-BD1B-4E500BF9CF97}" dt="2021-12-07T16:32:14.510" v="4254" actId="20577"/>
          <ac:spMkLst>
            <pc:docMk/>
            <pc:sldMk cId="1469476345" sldId="366"/>
            <ac:spMk id="2" creationId="{ACDC6679-F185-4DC9-9F81-3C5457DF1A9C}"/>
          </ac:spMkLst>
        </pc:spChg>
        <pc:graphicFrameChg chg="mod modGraphic">
          <ac:chgData name="Julie" userId="01467a90-d4f5-454b-aa5f-891feffaa140" providerId="ADAL" clId="{8E7E61BB-B93D-4426-BD1B-4E500BF9CF97}" dt="2021-12-01T17:50:47.467" v="1904" actId="14734"/>
          <ac:graphicFrameMkLst>
            <pc:docMk/>
            <pc:sldMk cId="1469476345" sldId="366"/>
            <ac:graphicFrameMk id="5" creationId="{92094F31-8E6B-4D37-96F1-0A8A3E88791A}"/>
          </ac:graphicFrameMkLst>
        </pc:graphicFrameChg>
      </pc:sldChg>
      <pc:sldChg chg="modSp add mod">
        <pc:chgData name="Julie" userId="01467a90-d4f5-454b-aa5f-891feffaa140" providerId="ADAL" clId="{8E7E61BB-B93D-4426-BD1B-4E500BF9CF97}" dt="2021-12-07T16:32:21.494" v="4256" actId="20577"/>
        <pc:sldMkLst>
          <pc:docMk/>
          <pc:sldMk cId="2792332198" sldId="367"/>
        </pc:sldMkLst>
        <pc:spChg chg="mod">
          <ac:chgData name="Julie" userId="01467a90-d4f5-454b-aa5f-891feffaa140" providerId="ADAL" clId="{8E7E61BB-B93D-4426-BD1B-4E500BF9CF97}" dt="2021-12-07T16:32:21.494" v="4256" actId="20577"/>
          <ac:spMkLst>
            <pc:docMk/>
            <pc:sldMk cId="2792332198" sldId="367"/>
            <ac:spMk id="2" creationId="{ACDC6679-F185-4DC9-9F81-3C5457DF1A9C}"/>
          </ac:spMkLst>
        </pc:spChg>
        <pc:graphicFrameChg chg="mod">
          <ac:chgData name="Julie" userId="01467a90-d4f5-454b-aa5f-891feffaa140" providerId="ADAL" clId="{8E7E61BB-B93D-4426-BD1B-4E500BF9CF97}" dt="2021-12-01T17:51:09.288" v="1905"/>
          <ac:graphicFrameMkLst>
            <pc:docMk/>
            <pc:sldMk cId="2792332198" sldId="367"/>
            <ac:graphicFrameMk id="5" creationId="{92094F31-8E6B-4D37-96F1-0A8A3E88791A}"/>
          </ac:graphicFrameMkLst>
        </pc:graphicFrameChg>
      </pc:sldChg>
      <pc:sldChg chg="addSp modSp add mod ord">
        <pc:chgData name="Julie" userId="01467a90-d4f5-454b-aa5f-891feffaa140" providerId="ADAL" clId="{8E7E61BB-B93D-4426-BD1B-4E500BF9CF97}" dt="2021-12-07T16:22:33.936" v="3957" actId="1076"/>
        <pc:sldMkLst>
          <pc:docMk/>
          <pc:sldMk cId="1483888925" sldId="368"/>
        </pc:sldMkLst>
        <pc:spChg chg="mod">
          <ac:chgData name="Julie" userId="01467a90-d4f5-454b-aa5f-891feffaa140" providerId="ADAL" clId="{8E7E61BB-B93D-4426-BD1B-4E500BF9CF97}" dt="2021-12-07T16:22:19.270" v="3955" actId="6549"/>
          <ac:spMkLst>
            <pc:docMk/>
            <pc:sldMk cId="1483888925" sldId="368"/>
            <ac:spMk id="2" creationId="{ACDC6679-F185-4DC9-9F81-3C5457DF1A9C}"/>
          </ac:spMkLst>
        </pc:spChg>
        <pc:spChg chg="add mod">
          <ac:chgData name="Julie" userId="01467a90-d4f5-454b-aa5f-891feffaa140" providerId="ADAL" clId="{8E7E61BB-B93D-4426-BD1B-4E500BF9CF97}" dt="2021-12-07T16:22:33.936" v="3957" actId="1076"/>
          <ac:spMkLst>
            <pc:docMk/>
            <pc:sldMk cId="1483888925" sldId="368"/>
            <ac:spMk id="4" creationId="{FFE9B115-9D40-4724-B4B2-C1D1593ABF58}"/>
          </ac:spMkLst>
        </pc:spChg>
        <pc:graphicFrameChg chg="mod modGraphic">
          <ac:chgData name="Julie" userId="01467a90-d4f5-454b-aa5f-891feffaa140" providerId="ADAL" clId="{8E7E61BB-B93D-4426-BD1B-4E500BF9CF97}" dt="2021-12-01T17:53:54.420" v="1913"/>
          <ac:graphicFrameMkLst>
            <pc:docMk/>
            <pc:sldMk cId="1483888925" sldId="368"/>
            <ac:graphicFrameMk id="5" creationId="{92094F31-8E6B-4D37-96F1-0A8A3E88791A}"/>
          </ac:graphicFrameMkLst>
        </pc:graphicFrameChg>
      </pc:sldChg>
      <pc:sldChg chg="addSp delSp modSp new mod">
        <pc:chgData name="Julie" userId="01467a90-d4f5-454b-aa5f-891feffaa140" providerId="ADAL" clId="{8E7E61BB-B93D-4426-BD1B-4E500BF9CF97}" dt="2021-12-07T16:17:35.610" v="3832" actId="20577"/>
        <pc:sldMkLst>
          <pc:docMk/>
          <pc:sldMk cId="823344375" sldId="369"/>
        </pc:sldMkLst>
        <pc:spChg chg="mod">
          <ac:chgData name="Julie" userId="01467a90-d4f5-454b-aa5f-891feffaa140" providerId="ADAL" clId="{8E7E61BB-B93D-4426-BD1B-4E500BF9CF97}" dt="2021-12-01T18:00:16.684" v="1961" actId="20577"/>
          <ac:spMkLst>
            <pc:docMk/>
            <pc:sldMk cId="823344375" sldId="369"/>
            <ac:spMk id="2" creationId="{99FBC40C-044B-4882-8312-6F6EC3992D74}"/>
          </ac:spMkLst>
        </pc:spChg>
        <pc:spChg chg="del">
          <ac:chgData name="Julie" userId="01467a90-d4f5-454b-aa5f-891feffaa140" providerId="ADAL" clId="{8E7E61BB-B93D-4426-BD1B-4E500BF9CF97}" dt="2021-12-01T17:58:17.837" v="1930" actId="478"/>
          <ac:spMkLst>
            <pc:docMk/>
            <pc:sldMk cId="823344375" sldId="369"/>
            <ac:spMk id="3" creationId="{1793475E-0172-4620-A7A0-7F43045893F4}"/>
          </ac:spMkLst>
        </pc:spChg>
        <pc:spChg chg="add mod">
          <ac:chgData name="Julie" userId="01467a90-d4f5-454b-aa5f-891feffaa140" providerId="ADAL" clId="{8E7E61BB-B93D-4426-BD1B-4E500BF9CF97}" dt="2021-12-07T16:17:35.610" v="3832" actId="20577"/>
          <ac:spMkLst>
            <pc:docMk/>
            <pc:sldMk cId="823344375" sldId="369"/>
            <ac:spMk id="5" creationId="{8DC0E88A-7570-46F5-894D-C71721472A78}"/>
          </ac:spMkLst>
        </pc:spChg>
        <pc:graphicFrameChg chg="add mod modGraphic">
          <ac:chgData name="Julie" userId="01467a90-d4f5-454b-aa5f-891feffaa140" providerId="ADAL" clId="{8E7E61BB-B93D-4426-BD1B-4E500BF9CF97}" dt="2021-12-01T18:00:10.115" v="1951"/>
          <ac:graphicFrameMkLst>
            <pc:docMk/>
            <pc:sldMk cId="823344375" sldId="369"/>
            <ac:graphicFrameMk id="4" creationId="{D8E327CD-3AA8-4D2F-B0C6-41BDAAD1AEB6}"/>
          </ac:graphicFrameMkLst>
        </pc:graphicFrameChg>
      </pc:sldChg>
      <pc:sldChg chg="modSp add del mod">
        <pc:chgData name="Julie" userId="01467a90-d4f5-454b-aa5f-891feffaa140" providerId="ADAL" clId="{8E7E61BB-B93D-4426-BD1B-4E500BF9CF97}" dt="2021-12-01T17:57:08.377" v="1916" actId="2696"/>
        <pc:sldMkLst>
          <pc:docMk/>
          <pc:sldMk cId="2980761669" sldId="369"/>
        </pc:sldMkLst>
        <pc:spChg chg="mod">
          <ac:chgData name="Julie" userId="01467a90-d4f5-454b-aa5f-891feffaa140" providerId="ADAL" clId="{8E7E61BB-B93D-4426-BD1B-4E500BF9CF97}" dt="2021-12-01T17:48:31.698" v="1821" actId="20577"/>
          <ac:spMkLst>
            <pc:docMk/>
            <pc:sldMk cId="2980761669" sldId="369"/>
            <ac:spMk id="2" creationId="{ACDC6679-F185-4DC9-9F81-3C5457DF1A9C}"/>
          </ac:spMkLst>
        </pc:spChg>
      </pc:sldChg>
      <pc:sldChg chg="add del">
        <pc:chgData name="Julie" userId="01467a90-d4f5-454b-aa5f-891feffaa140" providerId="ADAL" clId="{8E7E61BB-B93D-4426-BD1B-4E500BF9CF97}" dt="2021-12-01T17:57:00.261" v="1915" actId="2696"/>
        <pc:sldMkLst>
          <pc:docMk/>
          <pc:sldMk cId="448882499" sldId="370"/>
        </pc:sldMkLst>
      </pc:sldChg>
      <pc:sldChg chg="modSp new mod">
        <pc:chgData name="Julie" userId="01467a90-d4f5-454b-aa5f-891feffaa140" providerId="ADAL" clId="{8E7E61BB-B93D-4426-BD1B-4E500BF9CF97}" dt="2021-12-07T15:33:06.222" v="2934" actId="15"/>
        <pc:sldMkLst>
          <pc:docMk/>
          <pc:sldMk cId="1247554432" sldId="370"/>
        </pc:sldMkLst>
        <pc:spChg chg="mod">
          <ac:chgData name="Julie" userId="01467a90-d4f5-454b-aa5f-891feffaa140" providerId="ADAL" clId="{8E7E61BB-B93D-4426-BD1B-4E500BF9CF97}" dt="2021-12-02T10:36:34.204" v="2506" actId="108"/>
          <ac:spMkLst>
            <pc:docMk/>
            <pc:sldMk cId="1247554432" sldId="370"/>
            <ac:spMk id="2" creationId="{6EE03C01-14B7-44AD-B43C-80B5190F7142}"/>
          </ac:spMkLst>
        </pc:spChg>
        <pc:spChg chg="mod">
          <ac:chgData name="Julie" userId="01467a90-d4f5-454b-aa5f-891feffaa140" providerId="ADAL" clId="{8E7E61BB-B93D-4426-BD1B-4E500BF9CF97}" dt="2021-12-07T15:33:06.222" v="2934" actId="15"/>
          <ac:spMkLst>
            <pc:docMk/>
            <pc:sldMk cId="1247554432" sldId="370"/>
            <ac:spMk id="3" creationId="{1D718BD5-21D0-401B-998B-8D8B558165F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f616c940dd_2_3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86" name="Google Shape;86;gf616c940dd_2_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f616c940dd_2_17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296" name="Google Shape;296;gf616c940dd_2_17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f616c940dd_2_4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r>
              <a:rPr lang="en"/>
              <a:t>What have you been doing and what have I been doing?</a:t>
            </a:r>
            <a:endParaRPr>
              <a:latin typeface="Arial"/>
              <a:ea typeface="Arial"/>
              <a:cs typeface="Arial"/>
              <a:sym typeface="Arial"/>
            </a:endParaRPr>
          </a:p>
        </p:txBody>
      </p:sp>
      <p:sp>
        <p:nvSpPr>
          <p:cNvPr id="97" name="Google Shape;97;gf616c940dd_2_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f616c940dd_2_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 name="Google Shape;105;gf616c940dd_2_5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106" name="Google Shape;106;gf616c940dd_2_5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Calibri"/>
              <a:buNone/>
            </a:pPr>
            <a:fld id="{00000000-1234-1234-1234-123412341234}" type="slidenum">
              <a:rPr lang="en"/>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4</a:t>
            </a:fld>
            <a:endParaRPr/>
          </a:p>
        </p:txBody>
      </p:sp>
    </p:spTree>
    <p:extLst>
      <p:ext uri="{BB962C8B-B14F-4D97-AF65-F5344CB8AC3E}">
        <p14:creationId xmlns:p14="http://schemas.microsoft.com/office/powerpoint/2010/main" val="19129468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5</a:t>
            </a:fld>
            <a:endParaRPr/>
          </a:p>
        </p:txBody>
      </p:sp>
    </p:spTree>
    <p:extLst>
      <p:ext uri="{BB962C8B-B14F-4D97-AF65-F5344CB8AC3E}">
        <p14:creationId xmlns:p14="http://schemas.microsoft.com/office/powerpoint/2010/main" val="12541992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7</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f616c940dd_2_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 name="Google Shape;105;gf616c940dd_2_5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106" name="Google Shape;106;gf616c940dd_2_5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Calibri"/>
              <a:buNone/>
            </a:pPr>
            <a:fld id="{00000000-1234-1234-1234-123412341234}" type="slidenum">
              <a:rPr lang="en"/>
              <a:t>8</a:t>
            </a:fld>
            <a:endParaRPr/>
          </a:p>
        </p:txBody>
      </p:sp>
    </p:spTree>
    <p:extLst>
      <p:ext uri="{BB962C8B-B14F-4D97-AF65-F5344CB8AC3E}">
        <p14:creationId xmlns:p14="http://schemas.microsoft.com/office/powerpoint/2010/main" val="26681500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f616c940dd_2_1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2" name="Google Shape;282;gf616c940dd_2_15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3" name="Google Shape;283;gf616c940dd_2_15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53</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gf616c940dd_2_16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288" name="Google Shape;288;gf616c940dd_2_16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54"/>
        <p:cNvGrpSpPr/>
        <p:nvPr/>
      </p:nvGrpSpPr>
      <p:grpSpPr>
        <a:xfrm>
          <a:off x="0" y="0"/>
          <a:ext cx="0" cy="0"/>
          <a:chOff x="0" y="0"/>
          <a:chExt cx="0" cy="0"/>
        </a:xfrm>
      </p:grpSpPr>
      <p:sp>
        <p:nvSpPr>
          <p:cNvPr id="55" name="Google Shape;55;p14"/>
          <p:cNvSpPr>
            <a:spLocks noGrp="1"/>
          </p:cNvSpPr>
          <p:nvPr>
            <p:ph type="pic" idx="2"/>
          </p:nvPr>
        </p:nvSpPr>
        <p:spPr>
          <a:xfrm>
            <a:off x="0" y="0"/>
            <a:ext cx="9144000" cy="5143500"/>
          </a:xfrm>
          <a:prstGeom prst="rect">
            <a:avLst/>
          </a:prstGeom>
          <a:solidFill>
            <a:srgbClr val="D8DAE5"/>
          </a:solidFill>
          <a:ln>
            <a:noFill/>
          </a:ln>
        </p:spPr>
      </p:sp>
      <p:sp>
        <p:nvSpPr>
          <p:cNvPr id="56" name="Google Shape;56;p14"/>
          <p:cNvSpPr txBox="1">
            <a:spLocks noGrp="1"/>
          </p:cNvSpPr>
          <p:nvPr>
            <p:ph type="title"/>
          </p:nvPr>
        </p:nvSpPr>
        <p:spPr>
          <a:xfrm>
            <a:off x="2440233" y="1291010"/>
            <a:ext cx="4263534" cy="1496953"/>
          </a:xfrm>
          <a:prstGeom prst="rect">
            <a:avLst/>
          </a:prstGeom>
          <a:noFill/>
          <a:ln>
            <a:noFill/>
          </a:ln>
        </p:spPr>
        <p:txBody>
          <a:bodyPr spcFirstLastPara="1" wrap="square" lIns="68575" tIns="34275" rIns="68575" bIns="34275" anchor="ctr" anchorCtr="0">
            <a:noAutofit/>
          </a:bodyPr>
          <a:lstStyle>
            <a:lvl1pPr marR="0" lvl="0" algn="ctr">
              <a:lnSpc>
                <a:spcPct val="90000"/>
              </a:lnSpc>
              <a:spcBef>
                <a:spcPts val="0"/>
              </a:spcBef>
              <a:spcAft>
                <a:spcPts val="0"/>
              </a:spcAft>
              <a:buClr>
                <a:schemeClr val="lt2"/>
              </a:buClr>
              <a:buSzPts val="4500"/>
              <a:buFont typeface="Trebuchet MS"/>
              <a:buNone/>
              <a:defRPr sz="4500" b="1" i="1" u="none" strike="noStrike" cap="none">
                <a:solidFill>
                  <a:schemeClr val="lt2"/>
                </a:solidFill>
                <a:latin typeface="Trebuchet MS"/>
                <a:ea typeface="Trebuchet MS"/>
                <a:cs typeface="Trebuchet MS"/>
                <a:sym typeface="Trebuchet MS"/>
              </a:defRPr>
            </a:lvl1pPr>
            <a:lvl2pPr marR="0" lvl="1"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2pPr>
            <a:lvl3pPr marR="0" lvl="2"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3pPr>
            <a:lvl4pPr marR="0" lvl="3"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4pPr>
            <a:lvl5pPr marR="0" lvl="4"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5pPr>
            <a:lvl6pPr marR="0" lvl="5"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6pPr>
            <a:lvl7pPr marR="0" lvl="6"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7pPr>
            <a:lvl8pPr marR="0" lvl="7"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8pPr>
            <a:lvl9pPr marR="0" lvl="8"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9pPr>
          </a:lstStyle>
          <a:p>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Generic Text">
  <p:cSld name="1_Generic Text">
    <p:spTree>
      <p:nvGrpSpPr>
        <p:cNvPr id="1" name="Shape 57"/>
        <p:cNvGrpSpPr/>
        <p:nvPr/>
      </p:nvGrpSpPr>
      <p:grpSpPr>
        <a:xfrm>
          <a:off x="0" y="0"/>
          <a:ext cx="0" cy="0"/>
          <a:chOff x="0" y="0"/>
          <a:chExt cx="0" cy="0"/>
        </a:xfrm>
      </p:grpSpPr>
      <p:sp>
        <p:nvSpPr>
          <p:cNvPr id="58" name="Google Shape;58;p15"/>
          <p:cNvSpPr/>
          <p:nvPr/>
        </p:nvSpPr>
        <p:spPr>
          <a:xfrm>
            <a:off x="101438" y="4749244"/>
            <a:ext cx="239175" cy="262575"/>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rebuchet MS"/>
              <a:ea typeface="Trebuchet MS"/>
              <a:cs typeface="Trebuchet MS"/>
              <a:sym typeface="Trebuchet MS"/>
            </a:endParaRPr>
          </a:p>
        </p:txBody>
      </p:sp>
      <p:sp>
        <p:nvSpPr>
          <p:cNvPr id="59" name="Google Shape;59;p15"/>
          <p:cNvSpPr txBox="1"/>
          <p:nvPr/>
        </p:nvSpPr>
        <p:spPr>
          <a:xfrm>
            <a:off x="78263" y="4788544"/>
            <a:ext cx="285525"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a:t>
            </a:fld>
            <a:endParaRPr sz="1100" b="0" i="0" u="none" strike="noStrike" cap="none">
              <a:solidFill>
                <a:schemeClr val="dk2"/>
              </a:solidFill>
              <a:latin typeface="Trebuchet MS"/>
              <a:ea typeface="Trebuchet MS"/>
              <a:cs typeface="Trebuchet MS"/>
              <a:sym typeface="Trebuchet MS"/>
            </a:endParaRPr>
          </a:p>
        </p:txBody>
      </p:sp>
      <p:sp>
        <p:nvSpPr>
          <p:cNvPr id="60" name="Google Shape;60;p15"/>
          <p:cNvSpPr/>
          <p:nvPr/>
        </p:nvSpPr>
        <p:spPr>
          <a:xfrm>
            <a:off x="8572500" y="752475"/>
            <a:ext cx="571500" cy="1971675"/>
          </a:xfrm>
          <a:prstGeom prst="rect">
            <a:avLst/>
          </a:prstGeom>
          <a:solidFill>
            <a:schemeClr val="lt1"/>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Generic Text">
  <p:cSld name="1_Generic Text 2">
    <p:spTree>
      <p:nvGrpSpPr>
        <p:cNvPr id="1" name="Shape 61"/>
        <p:cNvGrpSpPr/>
        <p:nvPr/>
      </p:nvGrpSpPr>
      <p:grpSpPr>
        <a:xfrm>
          <a:off x="0" y="0"/>
          <a:ext cx="0" cy="0"/>
          <a:chOff x="0" y="0"/>
          <a:chExt cx="0" cy="0"/>
        </a:xfrm>
      </p:grpSpPr>
      <p:sp>
        <p:nvSpPr>
          <p:cNvPr id="62" name="Google Shape;62;p16"/>
          <p:cNvSpPr/>
          <p:nvPr/>
        </p:nvSpPr>
        <p:spPr>
          <a:xfrm>
            <a:off x="101438" y="4749244"/>
            <a:ext cx="239175" cy="262575"/>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rebuchet MS"/>
              <a:ea typeface="Trebuchet MS"/>
              <a:cs typeface="Trebuchet MS"/>
              <a:sym typeface="Trebuchet MS"/>
            </a:endParaRPr>
          </a:p>
        </p:txBody>
      </p:sp>
      <p:sp>
        <p:nvSpPr>
          <p:cNvPr id="63" name="Google Shape;63;p16"/>
          <p:cNvSpPr txBox="1"/>
          <p:nvPr/>
        </p:nvSpPr>
        <p:spPr>
          <a:xfrm>
            <a:off x="78263" y="4788544"/>
            <a:ext cx="285525" cy="31635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 sz="1100" b="1" i="1" u="none" strike="noStrike" cap="none">
                <a:solidFill>
                  <a:schemeClr val="dk2"/>
                </a:solidFill>
                <a:latin typeface="Trebuchet MS"/>
                <a:ea typeface="Trebuchet MS"/>
                <a:cs typeface="Trebuchet MS"/>
                <a:sym typeface="Trebuchet MS"/>
              </a:rPr>
              <a:t>‹#›</a:t>
            </a:fld>
            <a:endParaRPr sz="1100" b="1" i="1" u="none" strike="noStrike" cap="none">
              <a:solidFill>
                <a:schemeClr val="dk2"/>
              </a:solidFill>
              <a:latin typeface="Trebuchet MS"/>
              <a:ea typeface="Trebuchet MS"/>
              <a:cs typeface="Trebuchet MS"/>
              <a:sym typeface="Trebuchet MS"/>
            </a:endParaRPr>
          </a:p>
        </p:txBody>
      </p:sp>
      <p:pic>
        <p:nvPicPr>
          <p:cNvPr id="64" name="Google Shape;64;p16"/>
          <p:cNvPicPr preferRelativeResize="0"/>
          <p:nvPr/>
        </p:nvPicPr>
        <p:blipFill rotWithShape="1">
          <a:blip r:embed="rId2">
            <a:alphaModFix amt="5000"/>
          </a:blip>
          <a:srcRect/>
          <a:stretch/>
        </p:blipFill>
        <p:spPr>
          <a:xfrm>
            <a:off x="78263" y="2668755"/>
            <a:ext cx="8443108" cy="2343064"/>
          </a:xfrm>
          <a:prstGeom prst="rect">
            <a:avLst/>
          </a:prstGeom>
          <a:noFill/>
          <a:ln>
            <a:noFill/>
          </a:ln>
        </p:spPr>
      </p:pic>
      <p:sp>
        <p:nvSpPr>
          <p:cNvPr id="65" name="Google Shape;65;p16"/>
          <p:cNvSpPr>
            <a:spLocks noGrp="1"/>
          </p:cNvSpPr>
          <p:nvPr>
            <p:ph type="pic" idx="2"/>
          </p:nvPr>
        </p:nvSpPr>
        <p:spPr>
          <a:xfrm>
            <a:off x="0" y="0"/>
            <a:ext cx="8310562" cy="5143500"/>
          </a:xfrm>
          <a:prstGeom prst="rect">
            <a:avLst/>
          </a:prstGeom>
          <a:solidFill>
            <a:schemeClr val="lt2"/>
          </a:solidFill>
          <a:ln>
            <a:noFill/>
          </a:ln>
        </p:spPr>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66"/>
        <p:cNvGrpSpPr/>
        <p:nvPr/>
      </p:nvGrpSpPr>
      <p:grpSpPr>
        <a:xfrm>
          <a:off x="0" y="0"/>
          <a:ext cx="0" cy="0"/>
          <a:chOff x="0" y="0"/>
          <a:chExt cx="0" cy="0"/>
        </a:xfrm>
      </p:grpSpPr>
      <p:sp>
        <p:nvSpPr>
          <p:cNvPr id="67" name="Google Shape;67;p17"/>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68" name="Google Shape;68;p17"/>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69" name="Google Shape;69;p17"/>
          <p:cNvSpPr txBox="1">
            <a:spLocks noGrp="1"/>
          </p:cNvSpPr>
          <p:nvPr>
            <p:ph type="dt" idx="10"/>
          </p:nvPr>
        </p:nvSpPr>
        <p:spPr>
          <a:xfrm>
            <a:off x="0" y="0"/>
            <a:ext cx="2250000" cy="2250000"/>
          </a:xfrm>
          <a:prstGeom prst="rect">
            <a:avLst/>
          </a:prstGeom>
          <a:noFill/>
          <a:ln>
            <a:noFill/>
          </a:ln>
        </p:spPr>
        <p:txBody>
          <a:bodyPr spcFirstLastPara="1" wrap="square" lIns="68575" tIns="34275" rIns="68575" bIns="34275" anchor="t" anchorCtr="0">
            <a:noAutofit/>
          </a:bodyPr>
          <a:lstStyle>
            <a:lvl1pPr marR="0" lvl="0"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a:p>
        </p:txBody>
      </p:sp>
      <p:sp>
        <p:nvSpPr>
          <p:cNvPr id="70" name="Google Shape;70;p17"/>
          <p:cNvSpPr txBox="1">
            <a:spLocks noGrp="1"/>
          </p:cNvSpPr>
          <p:nvPr>
            <p:ph type="ftr" idx="11"/>
          </p:nvPr>
        </p:nvSpPr>
        <p:spPr>
          <a:xfrm>
            <a:off x="0" y="0"/>
            <a:ext cx="2250000" cy="2250000"/>
          </a:xfrm>
          <a:prstGeom prst="rect">
            <a:avLst/>
          </a:prstGeom>
          <a:noFill/>
          <a:ln>
            <a:noFill/>
          </a:ln>
        </p:spPr>
        <p:txBody>
          <a:bodyPr spcFirstLastPara="1" wrap="square" lIns="68575" tIns="34275" rIns="68575" bIns="34275" anchor="t" anchorCtr="0">
            <a:noAutofit/>
          </a:bodyPr>
          <a:lstStyle>
            <a:lvl1pPr marR="0" lvl="0"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a:p>
        </p:txBody>
      </p:sp>
      <p:sp>
        <p:nvSpPr>
          <p:cNvPr id="71" name="Google Shape;71;p17"/>
          <p:cNvSpPr txBox="1">
            <a:spLocks noGrp="1"/>
          </p:cNvSpPr>
          <p:nvPr>
            <p:ph type="sldNum" idx="12"/>
          </p:nvPr>
        </p:nvSpPr>
        <p:spPr>
          <a:xfrm>
            <a:off x="0" y="0"/>
            <a:ext cx="2250000" cy="2250000"/>
          </a:xfrm>
          <a:prstGeom prst="rect">
            <a:avLst/>
          </a:prstGeom>
          <a:noFill/>
          <a:ln>
            <a:noFill/>
          </a:ln>
        </p:spPr>
        <p:txBody>
          <a:bodyPr spcFirstLastPara="1" wrap="square" lIns="68575" tIns="34275" rIns="68575" bIns="34275" anchor="t"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3_Title Slide">
  <p:cSld name="13_Title Slide">
    <p:spTree>
      <p:nvGrpSpPr>
        <p:cNvPr id="1" name="Shape 73"/>
        <p:cNvGrpSpPr/>
        <p:nvPr/>
      </p:nvGrpSpPr>
      <p:grpSpPr>
        <a:xfrm>
          <a:off x="0" y="0"/>
          <a:ext cx="0" cy="0"/>
          <a:chOff x="0" y="0"/>
          <a:chExt cx="0" cy="0"/>
        </a:xfrm>
      </p:grpSpPr>
      <p:sp>
        <p:nvSpPr>
          <p:cNvPr id="74" name="Google Shape;74;p19"/>
          <p:cNvSpPr>
            <a:spLocks noGrp="1"/>
          </p:cNvSpPr>
          <p:nvPr>
            <p:ph type="pic" idx="2"/>
          </p:nvPr>
        </p:nvSpPr>
        <p:spPr>
          <a:xfrm>
            <a:off x="0" y="0"/>
            <a:ext cx="4572000" cy="5143500"/>
          </a:xfrm>
          <a:prstGeom prst="rect">
            <a:avLst/>
          </a:prstGeom>
          <a:solidFill>
            <a:schemeClr val="lt2"/>
          </a:solidFill>
          <a:ln>
            <a:noFill/>
          </a:ln>
        </p:spPr>
      </p:sp>
      <p:pic>
        <p:nvPicPr>
          <p:cNvPr id="75" name="Google Shape;75;p19"/>
          <p:cNvPicPr preferRelativeResize="0"/>
          <p:nvPr/>
        </p:nvPicPr>
        <p:blipFill rotWithShape="1">
          <a:blip r:embed="rId2">
            <a:alphaModFix amt="10000"/>
          </a:blip>
          <a:srcRect/>
          <a:stretch/>
        </p:blipFill>
        <p:spPr>
          <a:xfrm>
            <a:off x="0" y="0"/>
            <a:ext cx="610968" cy="5143500"/>
          </a:xfrm>
          <a:prstGeom prst="rect">
            <a:avLst/>
          </a:prstGeom>
          <a:noFill/>
          <a:ln>
            <a:noFill/>
          </a:ln>
        </p:spPr>
      </p:pic>
      <p:sp>
        <p:nvSpPr>
          <p:cNvPr id="76" name="Google Shape;76;p19"/>
          <p:cNvSpPr txBox="1"/>
          <p:nvPr/>
        </p:nvSpPr>
        <p:spPr>
          <a:xfrm>
            <a:off x="19959" y="4827150"/>
            <a:ext cx="312336"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a:t>
            </a:fld>
            <a:endParaRPr sz="1100" b="0" i="0" u="none" strike="noStrike" cap="none">
              <a:solidFill>
                <a:schemeClr val="dk2"/>
              </a:solidFill>
              <a:latin typeface="Trebuchet MS"/>
              <a:ea typeface="Trebuchet MS"/>
              <a:cs typeface="Trebuchet MS"/>
              <a:sym typeface="Trebuchet MS"/>
            </a:endParaRPr>
          </a:p>
        </p:txBody>
      </p:sp>
    </p:spTree>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4_Custom Layout">
  <p:cSld name="14_Custom Layout">
    <p:spTree>
      <p:nvGrpSpPr>
        <p:cNvPr id="1" name="Shape 77"/>
        <p:cNvGrpSpPr/>
        <p:nvPr/>
      </p:nvGrpSpPr>
      <p:grpSpPr>
        <a:xfrm>
          <a:off x="0" y="0"/>
          <a:ext cx="0" cy="0"/>
          <a:chOff x="0" y="0"/>
          <a:chExt cx="0" cy="0"/>
        </a:xfrm>
      </p:grpSpPr>
      <p:sp>
        <p:nvSpPr>
          <p:cNvPr id="78" name="Google Shape;78;p20"/>
          <p:cNvSpPr/>
          <p:nvPr/>
        </p:nvSpPr>
        <p:spPr>
          <a:xfrm>
            <a:off x="101438" y="4749244"/>
            <a:ext cx="239175" cy="262575"/>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rebuchet MS"/>
              <a:ea typeface="Trebuchet MS"/>
              <a:cs typeface="Trebuchet MS"/>
              <a:sym typeface="Trebuchet MS"/>
            </a:endParaRPr>
          </a:p>
        </p:txBody>
      </p:sp>
      <p:sp>
        <p:nvSpPr>
          <p:cNvPr id="79" name="Google Shape;79;p20"/>
          <p:cNvSpPr txBox="1"/>
          <p:nvPr/>
        </p:nvSpPr>
        <p:spPr>
          <a:xfrm>
            <a:off x="78263" y="4788544"/>
            <a:ext cx="285525" cy="31635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a:t>
            </a:fld>
            <a:endParaRPr sz="1100" b="0" i="0" u="none" strike="noStrike" cap="none">
              <a:solidFill>
                <a:schemeClr val="dk2"/>
              </a:solidFill>
              <a:latin typeface="Trebuchet MS"/>
              <a:ea typeface="Trebuchet MS"/>
              <a:cs typeface="Trebuchet MS"/>
              <a:sym typeface="Trebuchet M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19_Custom Layout">
  <p:cSld name="19_Custom Layout">
    <p:spTree>
      <p:nvGrpSpPr>
        <p:cNvPr id="1" name="Shape 80"/>
        <p:cNvGrpSpPr/>
        <p:nvPr/>
      </p:nvGrpSpPr>
      <p:grpSpPr>
        <a:xfrm>
          <a:off x="0" y="0"/>
          <a:ext cx="0" cy="0"/>
          <a:chOff x="0" y="0"/>
          <a:chExt cx="0" cy="0"/>
        </a:xfrm>
      </p:grpSpPr>
      <p:sp>
        <p:nvSpPr>
          <p:cNvPr id="81" name="Google Shape;81;p21"/>
          <p:cNvSpPr>
            <a:spLocks noGrp="1"/>
          </p:cNvSpPr>
          <p:nvPr>
            <p:ph type="pic" idx="2"/>
          </p:nvPr>
        </p:nvSpPr>
        <p:spPr>
          <a:xfrm>
            <a:off x="5739381" y="0"/>
            <a:ext cx="3054381" cy="5143500"/>
          </a:xfrm>
          <a:prstGeom prst="rect">
            <a:avLst/>
          </a:prstGeom>
          <a:noFill/>
          <a:ln>
            <a:noFill/>
          </a:ln>
        </p:spPr>
      </p:sp>
      <p:sp>
        <p:nvSpPr>
          <p:cNvPr id="82" name="Google Shape;82;p21"/>
          <p:cNvSpPr/>
          <p:nvPr/>
        </p:nvSpPr>
        <p:spPr>
          <a:xfrm>
            <a:off x="101438" y="4749244"/>
            <a:ext cx="239175" cy="262575"/>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rebuchet MS"/>
              <a:ea typeface="Trebuchet MS"/>
              <a:cs typeface="Trebuchet MS"/>
              <a:sym typeface="Trebuchet MS"/>
            </a:endParaRPr>
          </a:p>
        </p:txBody>
      </p:sp>
      <p:sp>
        <p:nvSpPr>
          <p:cNvPr id="83" name="Google Shape;83;p21"/>
          <p:cNvSpPr txBox="1"/>
          <p:nvPr/>
        </p:nvSpPr>
        <p:spPr>
          <a:xfrm>
            <a:off x="78263" y="4788544"/>
            <a:ext cx="285525"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a:t>
            </a:fld>
            <a:endParaRPr sz="1100" b="0" i="0" u="none" strike="noStrike" cap="none">
              <a:solidFill>
                <a:schemeClr val="dk2"/>
              </a:solidFill>
              <a:latin typeface="Trebuchet MS"/>
              <a:ea typeface="Trebuchet MS"/>
              <a:cs typeface="Trebuchet MS"/>
              <a:sym typeface="Trebuchet M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73EAC2-C259-44B4-94AC-F6CA8375A718}"/>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GB"/>
          </a:p>
        </p:txBody>
      </p:sp>
      <p:sp>
        <p:nvSpPr>
          <p:cNvPr id="3" name="Subtitle 2">
            <a:extLst>
              <a:ext uri="{FF2B5EF4-FFF2-40B4-BE49-F238E27FC236}">
                <a16:creationId xmlns:a16="http://schemas.microsoft.com/office/drawing/2014/main" id="{BCC3FD61-FEAE-437F-B55B-C15C6A36FF9D}"/>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3A33499-577D-4C6E-8B1D-4BD9E61BDD17}"/>
              </a:ext>
            </a:extLst>
          </p:cNvPr>
          <p:cNvSpPr>
            <a:spLocks noGrp="1"/>
          </p:cNvSpPr>
          <p:nvPr>
            <p:ph type="dt" sz="half" idx="10"/>
          </p:nvPr>
        </p:nvSpPr>
        <p:spPr/>
        <p:txBody>
          <a:bodyPr/>
          <a:lstStyle/>
          <a:p>
            <a:fld id="{1D6C16FD-0657-43B6-8080-66D7A9FA80D1}" type="datetimeFigureOut">
              <a:rPr lang="en-GB" smtClean="0"/>
              <a:t>07/12/2021</a:t>
            </a:fld>
            <a:endParaRPr lang="en-GB"/>
          </a:p>
        </p:txBody>
      </p:sp>
      <p:sp>
        <p:nvSpPr>
          <p:cNvPr id="5" name="Footer Placeholder 4">
            <a:extLst>
              <a:ext uri="{FF2B5EF4-FFF2-40B4-BE49-F238E27FC236}">
                <a16:creationId xmlns:a16="http://schemas.microsoft.com/office/drawing/2014/main" id="{9959BFB2-FBAD-4804-9514-26DEEB06749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AEB1798-346F-43D4-AA9B-0B6C1D9F12DF}"/>
              </a:ext>
            </a:extLst>
          </p:cNvPr>
          <p:cNvSpPr>
            <a:spLocks noGrp="1"/>
          </p:cNvSpPr>
          <p:nvPr>
            <p:ph type="sldNum" sz="quarter" idx="12"/>
          </p:nvPr>
        </p:nvSpPr>
        <p:spPr/>
        <p:txBody>
          <a:bodyPr/>
          <a:lstStyle/>
          <a:p>
            <a:fld id="{FFE815B7-7B00-4119-A0DA-891E430A3A2B}" type="slidenum">
              <a:rPr lang="en-GB" smtClean="0"/>
              <a:t>‹#›</a:t>
            </a:fld>
            <a:endParaRPr lang="en-GB"/>
          </a:p>
        </p:txBody>
      </p:sp>
    </p:spTree>
    <p:extLst>
      <p:ext uri="{BB962C8B-B14F-4D97-AF65-F5344CB8AC3E}">
        <p14:creationId xmlns:p14="http://schemas.microsoft.com/office/powerpoint/2010/main" val="4405406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sp>
        <p:nvSpPr>
          <p:cNvPr id="52" name="Google Shape;52;p13"/>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rmAutofit/>
          </a:bodyPr>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pic>
        <p:nvPicPr>
          <p:cNvPr id="53" name="Google Shape;53;p13"/>
          <p:cNvPicPr preferRelativeResize="0"/>
          <p:nvPr/>
        </p:nvPicPr>
        <p:blipFill rotWithShape="1">
          <a:blip r:embed="rId10">
            <a:alphaModFix/>
          </a:blip>
          <a:srcRect/>
          <a:stretch/>
        </p:blipFill>
        <p:spPr>
          <a:xfrm>
            <a:off x="8438531" y="145348"/>
            <a:ext cx="553192" cy="56087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4" r:id="rId5"/>
    <p:sldLayoutId id="2147483665" r:id="rId6"/>
    <p:sldLayoutId id="2147483666" r:id="rId7"/>
    <p:sldLayoutId id="2147483669"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4.xml"/><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8.xml"/><Relationship Id="rId5" Type="http://schemas.openxmlformats.org/officeDocument/2006/relationships/image" Target="../media/image29.png"/><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33.png"/></Relationships>
</file>

<file path=ppt/slides/_rels/slide54.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3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s://confluence.ihtsdotools.org/display/USRG/Mapping+Guidance+for+EDQM+to+SNOMED+CT+Pharmaceutical+Dose+Form+Mapping"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hyperlink" Target="https://confluence.ihtsdotools.org/display/USRG/Issues+for+discussion+with+SNOMED+CT" TargetMode="External"/><Relationship Id="rId4" Type="http://schemas.openxmlformats.org/officeDocument/2006/relationships/hyperlink" Target="https://confluence.ihtsdotools.org/display/USRG/Issues+for+discussion+with+EDQM"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pic>
        <p:nvPicPr>
          <p:cNvPr id="88" name="Google Shape;88;p22"/>
          <p:cNvPicPr preferRelativeResize="0"/>
          <p:nvPr/>
        </p:nvPicPr>
        <p:blipFill rotWithShape="1">
          <a:blip r:embed="rId3">
            <a:alphaModFix/>
          </a:blip>
          <a:srcRect/>
          <a:stretch/>
        </p:blipFill>
        <p:spPr>
          <a:xfrm>
            <a:off x="3713" y="0"/>
            <a:ext cx="9144001" cy="5143500"/>
          </a:xfrm>
          <a:prstGeom prst="rect">
            <a:avLst/>
          </a:prstGeom>
          <a:noFill/>
          <a:ln>
            <a:noFill/>
          </a:ln>
        </p:spPr>
      </p:pic>
      <p:sp>
        <p:nvSpPr>
          <p:cNvPr id="89" name="Google Shape;89;p22"/>
          <p:cNvSpPr/>
          <p:nvPr/>
        </p:nvSpPr>
        <p:spPr>
          <a:xfrm>
            <a:off x="0" y="0"/>
            <a:ext cx="9151425" cy="5143500"/>
          </a:xfrm>
          <a:prstGeom prst="rect">
            <a:avLst/>
          </a:prstGeom>
          <a:solidFill>
            <a:srgbClr val="1DA8DE">
              <a:alpha val="74901"/>
            </a:srgbClr>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Trebuchet MS"/>
              <a:ea typeface="Trebuchet MS"/>
              <a:cs typeface="Trebuchet MS"/>
              <a:sym typeface="Trebuchet MS"/>
            </a:endParaRPr>
          </a:p>
        </p:txBody>
      </p:sp>
      <p:sp>
        <p:nvSpPr>
          <p:cNvPr id="90" name="Google Shape;90;p22"/>
          <p:cNvSpPr txBox="1">
            <a:spLocks noGrp="1"/>
          </p:cNvSpPr>
          <p:nvPr>
            <p:ph type="title"/>
          </p:nvPr>
        </p:nvSpPr>
        <p:spPr>
          <a:xfrm>
            <a:off x="431100" y="1432613"/>
            <a:ext cx="8289225" cy="1571625"/>
          </a:xfrm>
          <a:prstGeom prst="rect">
            <a:avLst/>
          </a:prstGeom>
          <a:noFill/>
          <a:ln w="9525" cap="flat" cmpd="sng">
            <a:solidFill>
              <a:schemeClr val="lt1"/>
            </a:solidFill>
            <a:prstDash val="solid"/>
            <a:round/>
            <a:headEnd type="none" w="sm" len="sm"/>
            <a:tailEnd type="none" w="sm" len="sm"/>
          </a:ln>
        </p:spPr>
        <p:txBody>
          <a:bodyPr spcFirstLastPara="1" wrap="square" lIns="162000" tIns="162000" rIns="162000" bIns="34275" anchor="ctr" anchorCtr="0">
            <a:noAutofit/>
          </a:bodyPr>
          <a:lstStyle/>
          <a:p>
            <a:pPr marL="0" lvl="0" indent="0" algn="ctr" rtl="0">
              <a:lnSpc>
                <a:spcPct val="100000"/>
              </a:lnSpc>
              <a:spcBef>
                <a:spcPts val="0"/>
              </a:spcBef>
              <a:spcAft>
                <a:spcPts val="0"/>
              </a:spcAft>
              <a:buClr>
                <a:schemeClr val="lt1"/>
              </a:buClr>
              <a:buSzPts val="4500"/>
              <a:buFont typeface="Helvetica Neue"/>
              <a:buNone/>
            </a:pPr>
            <a:r>
              <a:rPr lang="en" sz="4100" b="0" i="0">
                <a:solidFill>
                  <a:schemeClr val="lt1"/>
                </a:solidFill>
              </a:rPr>
              <a:t>SNOMED CT DEUSG Subgroup</a:t>
            </a:r>
            <a:endParaRPr sz="4100" b="0" i="0">
              <a:solidFill>
                <a:schemeClr val="lt1"/>
              </a:solidFill>
            </a:endParaRPr>
          </a:p>
          <a:p>
            <a:pPr marL="0" lvl="0" indent="0" algn="ctr" rtl="0">
              <a:lnSpc>
                <a:spcPct val="100000"/>
              </a:lnSpc>
              <a:spcBef>
                <a:spcPts val="0"/>
              </a:spcBef>
              <a:spcAft>
                <a:spcPts val="0"/>
              </a:spcAft>
              <a:buClr>
                <a:schemeClr val="lt1"/>
              </a:buClr>
              <a:buSzPts val="4500"/>
              <a:buFont typeface="Helvetica Neue"/>
              <a:buNone/>
            </a:pPr>
            <a:r>
              <a:rPr lang="en" sz="4100" b="0" i="0">
                <a:solidFill>
                  <a:schemeClr val="lt1"/>
                </a:solidFill>
              </a:rPr>
              <a:t>EDQM Dose Form Mapping</a:t>
            </a:r>
            <a:endParaRPr sz="4100" b="0" i="0">
              <a:solidFill>
                <a:schemeClr val="lt1"/>
              </a:solidFill>
            </a:endParaRPr>
          </a:p>
        </p:txBody>
      </p:sp>
      <p:sp>
        <p:nvSpPr>
          <p:cNvPr id="91" name="Google Shape;91;p22"/>
          <p:cNvSpPr txBox="1"/>
          <p:nvPr/>
        </p:nvSpPr>
        <p:spPr>
          <a:xfrm>
            <a:off x="2254275" y="3958077"/>
            <a:ext cx="4642875" cy="311625"/>
          </a:xfrm>
          <a:prstGeom prst="rect">
            <a:avLst/>
          </a:prstGeom>
          <a:noFill/>
          <a:ln>
            <a:noFill/>
          </a:ln>
        </p:spPr>
        <p:txBody>
          <a:bodyPr spcFirstLastPara="1" wrap="square" lIns="68575" tIns="34275" rIns="68575" bIns="34275" anchor="t" anchorCtr="0">
            <a:noAutofit/>
          </a:bodyPr>
          <a:lstStyle/>
          <a:p>
            <a:pPr marL="0" marR="0" lvl="0" indent="0" algn="ctr" rtl="0">
              <a:lnSpc>
                <a:spcPct val="150000"/>
              </a:lnSpc>
              <a:spcBef>
                <a:spcPts val="0"/>
              </a:spcBef>
              <a:spcAft>
                <a:spcPts val="0"/>
              </a:spcAft>
              <a:buClr>
                <a:srgbClr val="000000"/>
              </a:buClr>
              <a:buSzPts val="1100"/>
              <a:buFont typeface="Arial"/>
              <a:buNone/>
            </a:pPr>
            <a:r>
              <a:rPr lang="en" sz="1500" b="0" i="0" u="none" strike="noStrike" cap="none" dirty="0">
                <a:solidFill>
                  <a:schemeClr val="lt2"/>
                </a:solidFill>
                <a:latin typeface="Trebuchet MS"/>
                <a:ea typeface="Trebuchet MS"/>
                <a:cs typeface="Trebuchet MS"/>
                <a:sym typeface="Trebuchet MS"/>
              </a:rPr>
              <a:t>Thursday 2</a:t>
            </a:r>
            <a:r>
              <a:rPr lang="en" sz="1500" b="0" i="0" u="none" strike="noStrike" cap="none" baseline="30000" dirty="0">
                <a:solidFill>
                  <a:schemeClr val="lt2"/>
                </a:solidFill>
                <a:latin typeface="Trebuchet MS"/>
                <a:ea typeface="Trebuchet MS"/>
                <a:cs typeface="Trebuchet MS"/>
                <a:sym typeface="Trebuchet MS"/>
              </a:rPr>
              <a:t>nd</a:t>
            </a:r>
            <a:r>
              <a:rPr lang="en" sz="1500" b="0" i="0" u="none" strike="noStrike" cap="none" dirty="0">
                <a:solidFill>
                  <a:schemeClr val="lt2"/>
                </a:solidFill>
                <a:latin typeface="Trebuchet MS"/>
                <a:ea typeface="Trebuchet MS"/>
                <a:cs typeface="Trebuchet MS"/>
                <a:sym typeface="Trebuchet MS"/>
              </a:rPr>
              <a:t> Decmeber 2021</a:t>
            </a:r>
            <a:endParaRPr sz="1500" b="0" i="0" u="none" strike="noStrike" cap="none" dirty="0">
              <a:solidFill>
                <a:srgbClr val="000000"/>
              </a:solidFill>
              <a:latin typeface="Trebuchet MS"/>
              <a:ea typeface="Trebuchet MS"/>
              <a:cs typeface="Trebuchet MS"/>
              <a:sym typeface="Trebuchet MS"/>
            </a:endParaRPr>
          </a:p>
        </p:txBody>
      </p:sp>
      <p:sp>
        <p:nvSpPr>
          <p:cNvPr id="92" name="Google Shape;92;p22"/>
          <p:cNvSpPr txBox="1"/>
          <p:nvPr/>
        </p:nvSpPr>
        <p:spPr>
          <a:xfrm>
            <a:off x="1356638" y="3206528"/>
            <a:ext cx="6438150" cy="751549"/>
          </a:xfrm>
          <a:prstGeom prst="rect">
            <a:avLst/>
          </a:prstGeom>
          <a:solidFill>
            <a:schemeClr val="lt1"/>
          </a:solidFill>
          <a:ln>
            <a:noFill/>
          </a:ln>
        </p:spPr>
        <p:txBody>
          <a:bodyPr spcFirstLastPara="1" wrap="square" lIns="68575" tIns="81000" rIns="68575" bIns="81000" anchor="ctr" anchorCtr="0">
            <a:noAutofit/>
          </a:bodyPr>
          <a:lstStyle/>
          <a:p>
            <a:pPr marL="76200" marR="0" lvl="0" indent="0" algn="ctr" rtl="0">
              <a:lnSpc>
                <a:spcPct val="100000"/>
              </a:lnSpc>
              <a:spcBef>
                <a:spcPts val="0"/>
              </a:spcBef>
              <a:spcAft>
                <a:spcPts val="0"/>
              </a:spcAft>
              <a:buClr>
                <a:srgbClr val="000000"/>
              </a:buClr>
              <a:buSzPts val="1500"/>
              <a:buFont typeface="Arial"/>
              <a:buNone/>
            </a:pPr>
            <a:r>
              <a:rPr lang="en" sz="1500" b="0" i="1" u="none" strike="noStrike" cap="none">
                <a:solidFill>
                  <a:schemeClr val="dk1"/>
                </a:solidFill>
                <a:latin typeface="Trebuchet MS"/>
                <a:ea typeface="Trebuchet MS"/>
                <a:cs typeface="Trebuchet MS"/>
                <a:sym typeface="Trebuchet MS"/>
              </a:rPr>
              <a:t>Linda Bird, SNOMED International</a:t>
            </a:r>
            <a:endParaRPr sz="1500" b="0" i="1" u="none" strike="noStrike" cap="none">
              <a:solidFill>
                <a:schemeClr val="dk1"/>
              </a:solidFill>
              <a:latin typeface="Trebuchet MS"/>
              <a:ea typeface="Trebuchet MS"/>
              <a:cs typeface="Trebuchet MS"/>
              <a:sym typeface="Trebuchet MS"/>
            </a:endParaRPr>
          </a:p>
          <a:p>
            <a:pPr marL="76200" marR="0" lvl="0" indent="0" algn="ctr" rtl="0">
              <a:lnSpc>
                <a:spcPct val="100000"/>
              </a:lnSpc>
              <a:spcBef>
                <a:spcPts val="0"/>
              </a:spcBef>
              <a:spcAft>
                <a:spcPts val="0"/>
              </a:spcAft>
              <a:buClr>
                <a:srgbClr val="000000"/>
              </a:buClr>
              <a:buSzPts val="1500"/>
              <a:buFont typeface="Arial"/>
              <a:buNone/>
            </a:pPr>
            <a:r>
              <a:rPr lang="en" sz="1500" b="0" i="1" u="none" strike="noStrike" cap="none">
                <a:solidFill>
                  <a:schemeClr val="dk1"/>
                </a:solidFill>
                <a:latin typeface="Trebuchet MS"/>
                <a:ea typeface="Trebuchet MS"/>
                <a:cs typeface="Trebuchet MS"/>
                <a:sym typeface="Trebuchet MS"/>
              </a:rPr>
              <a:t>Julie James, Blue Wave Informatics</a:t>
            </a:r>
            <a:endParaRPr sz="1500" b="0" i="1" u="none" strike="noStrike" cap="none">
              <a:solidFill>
                <a:schemeClr val="dk1"/>
              </a:solidFill>
              <a:latin typeface="Trebuchet MS"/>
              <a:ea typeface="Trebuchet MS"/>
              <a:cs typeface="Trebuchet MS"/>
              <a:sym typeface="Trebuchet MS"/>
            </a:endParaRPr>
          </a:p>
        </p:txBody>
      </p:sp>
      <p:pic>
        <p:nvPicPr>
          <p:cNvPr id="93" name="Google Shape;93;p22"/>
          <p:cNvPicPr preferRelativeResize="0"/>
          <p:nvPr/>
        </p:nvPicPr>
        <p:blipFill rotWithShape="1">
          <a:blip r:embed="rId4">
            <a:alphaModFix/>
          </a:blip>
          <a:srcRect/>
          <a:stretch/>
        </p:blipFill>
        <p:spPr>
          <a:xfrm>
            <a:off x="3613087" y="260513"/>
            <a:ext cx="1925251" cy="855667"/>
          </a:xfrm>
          <a:prstGeom prst="rect">
            <a:avLst/>
          </a:prstGeom>
          <a:noFill/>
          <a:ln>
            <a:noFill/>
          </a:ln>
        </p:spPr>
      </p:pic>
      <p:pic>
        <p:nvPicPr>
          <p:cNvPr id="94" name="Google Shape;94;p22"/>
          <p:cNvPicPr preferRelativeResize="0"/>
          <p:nvPr/>
        </p:nvPicPr>
        <p:blipFill rotWithShape="1">
          <a:blip r:embed="rId5">
            <a:alphaModFix/>
          </a:blip>
          <a:srcRect/>
          <a:stretch/>
        </p:blipFill>
        <p:spPr>
          <a:xfrm>
            <a:off x="1994503" y="4467920"/>
            <a:ext cx="5540512" cy="41710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BF612-AA5E-4EA3-9D48-D3172BE9557C}"/>
              </a:ext>
            </a:extLst>
          </p:cNvPr>
          <p:cNvSpPr>
            <a:spLocks noGrp="1"/>
          </p:cNvSpPr>
          <p:nvPr>
            <p:ph type="title"/>
          </p:nvPr>
        </p:nvSpPr>
        <p:spPr>
          <a:xfrm>
            <a:off x="554355" y="400804"/>
            <a:ext cx="7886700" cy="994172"/>
          </a:xfrm>
        </p:spPr>
        <p:txBody>
          <a:bodyPr/>
          <a:lstStyle/>
          <a:p>
            <a:r>
              <a:rPr lang="en-GB" dirty="0"/>
              <a:t>13006000: Ear drops, powder for suspension</a:t>
            </a:r>
          </a:p>
        </p:txBody>
      </p:sp>
      <p:graphicFrame>
        <p:nvGraphicFramePr>
          <p:cNvPr id="4" name="Table 4">
            <a:extLst>
              <a:ext uri="{FF2B5EF4-FFF2-40B4-BE49-F238E27FC236}">
                <a16:creationId xmlns:a16="http://schemas.microsoft.com/office/drawing/2014/main" id="{0083C747-8D71-4E32-A3DD-6DA599DA5C8E}"/>
              </a:ext>
            </a:extLst>
          </p:cNvPr>
          <p:cNvGraphicFramePr>
            <a:graphicFrameLocks noGrp="1"/>
          </p:cNvGraphicFramePr>
          <p:nvPr>
            <p:ph idx="1"/>
          </p:nvPr>
        </p:nvGraphicFramePr>
        <p:xfrm>
          <a:off x="628650" y="1369219"/>
          <a:ext cx="7886697" cy="281464"/>
        </p:xfrm>
        <a:graphic>
          <a:graphicData uri="http://schemas.openxmlformats.org/drawingml/2006/table">
            <a:tbl>
              <a:tblPr bandRow="1">
                <a:tableStyleId>{5C22544A-7EE6-4342-B048-85BDC9FD1C3A}</a:tableStyleId>
              </a:tblPr>
              <a:tblGrid>
                <a:gridCol w="1126671">
                  <a:extLst>
                    <a:ext uri="{9D8B030D-6E8A-4147-A177-3AD203B41FA5}">
                      <a16:colId xmlns:a16="http://schemas.microsoft.com/office/drawing/2014/main" val="1217931871"/>
                    </a:ext>
                  </a:extLst>
                </a:gridCol>
                <a:gridCol w="1126671">
                  <a:extLst>
                    <a:ext uri="{9D8B030D-6E8A-4147-A177-3AD203B41FA5}">
                      <a16:colId xmlns:a16="http://schemas.microsoft.com/office/drawing/2014/main" val="1718460097"/>
                    </a:ext>
                  </a:extLst>
                </a:gridCol>
                <a:gridCol w="1126671">
                  <a:extLst>
                    <a:ext uri="{9D8B030D-6E8A-4147-A177-3AD203B41FA5}">
                      <a16:colId xmlns:a16="http://schemas.microsoft.com/office/drawing/2014/main" val="2108586302"/>
                    </a:ext>
                  </a:extLst>
                </a:gridCol>
                <a:gridCol w="1126671">
                  <a:extLst>
                    <a:ext uri="{9D8B030D-6E8A-4147-A177-3AD203B41FA5}">
                      <a16:colId xmlns:a16="http://schemas.microsoft.com/office/drawing/2014/main" val="3751227724"/>
                    </a:ext>
                  </a:extLst>
                </a:gridCol>
                <a:gridCol w="1126671">
                  <a:extLst>
                    <a:ext uri="{9D8B030D-6E8A-4147-A177-3AD203B41FA5}">
                      <a16:colId xmlns:a16="http://schemas.microsoft.com/office/drawing/2014/main" val="198633485"/>
                    </a:ext>
                  </a:extLst>
                </a:gridCol>
                <a:gridCol w="1126671">
                  <a:extLst>
                    <a:ext uri="{9D8B030D-6E8A-4147-A177-3AD203B41FA5}">
                      <a16:colId xmlns:a16="http://schemas.microsoft.com/office/drawing/2014/main" val="2325884468"/>
                    </a:ext>
                  </a:extLst>
                </a:gridCol>
                <a:gridCol w="1126671">
                  <a:extLst>
                    <a:ext uri="{9D8B030D-6E8A-4147-A177-3AD203B41FA5}">
                      <a16:colId xmlns:a16="http://schemas.microsoft.com/office/drawing/2014/main" val="1143438823"/>
                    </a:ext>
                  </a:extLst>
                </a:gridCol>
              </a:tblGrid>
              <a:tr h="281464">
                <a:tc>
                  <a:txBody>
                    <a:bodyPr/>
                    <a:lstStyle/>
                    <a:p>
                      <a:pPr algn="l" fontAlgn="ctr"/>
                      <a:r>
                        <a:rPr lang="en-GB" sz="900" b="0" i="0" u="none" strike="noStrike" dirty="0">
                          <a:solidFill>
                            <a:srgbClr val="000000"/>
                          </a:solidFill>
                          <a:effectLst/>
                          <a:latin typeface="+mn-lt"/>
                        </a:rPr>
                        <a:t>13006000</a:t>
                      </a:r>
                    </a:p>
                  </a:txBody>
                  <a:tcPr marL="7144" marR="7144" marT="7144" marB="0" anchor="ctr"/>
                </a:tc>
                <a:tc>
                  <a:txBody>
                    <a:bodyPr/>
                    <a:lstStyle/>
                    <a:p>
                      <a:pPr algn="l" fontAlgn="ctr"/>
                      <a:r>
                        <a:rPr lang="en-GB" sz="900" b="0" i="0" u="none" strike="noStrike" dirty="0">
                          <a:solidFill>
                            <a:srgbClr val="000000"/>
                          </a:solidFill>
                          <a:effectLst/>
                          <a:latin typeface="+mn-lt"/>
                        </a:rPr>
                        <a:t>Ear drops, powder for suspension</a:t>
                      </a:r>
                    </a:p>
                  </a:txBody>
                  <a:tcPr marL="7144" marR="7144" marT="7144" marB="0" anchor="ctr"/>
                </a:tc>
                <a:tc>
                  <a:txBody>
                    <a:bodyPr/>
                    <a:lstStyle/>
                    <a:p>
                      <a:pPr algn="l" fontAlgn="b"/>
                      <a:r>
                        <a:rPr lang="en-GB" sz="900" b="0" i="0" u="none" strike="noStrike" dirty="0">
                          <a:solidFill>
                            <a:srgbClr val="000000"/>
                          </a:solidFill>
                          <a:effectLst/>
                          <a:latin typeface="+mn-lt"/>
                        </a:rPr>
                        <a:t>385136004</a:t>
                      </a:r>
                    </a:p>
                  </a:txBody>
                  <a:tcPr marL="7144" marR="7144" marT="7144" marB="0" anchor="b"/>
                </a:tc>
                <a:tc>
                  <a:txBody>
                    <a:bodyPr/>
                    <a:lstStyle/>
                    <a:p>
                      <a:pPr algn="l" fontAlgn="ctr"/>
                      <a:r>
                        <a:rPr lang="en-GB" sz="900" b="0" i="0" u="none" strike="noStrike" dirty="0">
                          <a:solidFill>
                            <a:srgbClr val="000000"/>
                          </a:solidFill>
                          <a:effectLst/>
                          <a:latin typeface="+mn-lt"/>
                        </a:rPr>
                        <a:t>Conventional release ear drops (dose form)</a:t>
                      </a:r>
                    </a:p>
                  </a:txBody>
                  <a:tcPr marL="7144" marR="7144" marT="7144" marB="0" anchor="ctr"/>
                </a:tc>
                <a:tc>
                  <a:txBody>
                    <a:bodyPr/>
                    <a:lstStyle/>
                    <a:p>
                      <a:pPr algn="l" fontAlgn="ctr"/>
                      <a:r>
                        <a:rPr lang="en-GB" sz="900" b="0" i="0" u="none" strike="noStrike" dirty="0">
                          <a:solidFill>
                            <a:srgbClr val="000000"/>
                          </a:solidFill>
                          <a:effectLst/>
                          <a:latin typeface="+mn-lt"/>
                        </a:rPr>
                        <a:t>1..1</a:t>
                      </a:r>
                    </a:p>
                  </a:txBody>
                  <a:tcPr marL="7144" marR="7144" marT="7144" marB="0" anchor="ctr"/>
                </a:tc>
                <a:tc>
                  <a:txBody>
                    <a:bodyPr/>
                    <a:lstStyle/>
                    <a:p>
                      <a:pPr algn="l" fontAlgn="ctr"/>
                      <a:r>
                        <a:rPr lang="en-GB" sz="900" b="0" i="0" u="none" strike="noStrike" dirty="0">
                          <a:solidFill>
                            <a:srgbClr val="000000"/>
                          </a:solidFill>
                          <a:effectLst/>
                          <a:latin typeface="+mn-lt"/>
                        </a:rPr>
                        <a:t>Narrower than</a:t>
                      </a:r>
                    </a:p>
                  </a:txBody>
                  <a:tcPr marL="7144" marR="7144" marT="7144" marB="0" anchor="ctr"/>
                </a:tc>
                <a:tc>
                  <a:txBody>
                    <a:bodyPr/>
                    <a:lstStyle/>
                    <a:p>
                      <a:pPr algn="l" fontAlgn="ctr"/>
                      <a:r>
                        <a:rPr lang="en-GB" sz="900" b="0" i="0" u="none" strike="noStrike" dirty="0">
                          <a:solidFill>
                            <a:srgbClr val="000000"/>
                          </a:solidFill>
                          <a:effectLst/>
                          <a:latin typeface="+mn-lt"/>
                        </a:rPr>
                        <a:t>No</a:t>
                      </a:r>
                    </a:p>
                  </a:txBody>
                  <a:tcPr marL="7144" marR="7144" marT="7144" marB="0" anchor="ctr"/>
                </a:tc>
                <a:extLst>
                  <a:ext uri="{0D108BD9-81ED-4DB2-BD59-A6C34878D82A}">
                    <a16:rowId xmlns:a16="http://schemas.microsoft.com/office/drawing/2014/main" val="3692008726"/>
                  </a:ext>
                </a:extLst>
              </a:tr>
            </a:tbl>
          </a:graphicData>
        </a:graphic>
      </p:graphicFrame>
      <p:sp>
        <p:nvSpPr>
          <p:cNvPr id="5" name="TextBox 4">
            <a:extLst>
              <a:ext uri="{FF2B5EF4-FFF2-40B4-BE49-F238E27FC236}">
                <a16:creationId xmlns:a16="http://schemas.microsoft.com/office/drawing/2014/main" id="{578ECAC4-A1A2-4303-A51E-1D98D89A094D}"/>
              </a:ext>
            </a:extLst>
          </p:cNvPr>
          <p:cNvSpPr txBox="1"/>
          <p:nvPr/>
        </p:nvSpPr>
        <p:spPr>
          <a:xfrm>
            <a:off x="628651" y="1751885"/>
            <a:ext cx="7738109" cy="253916"/>
          </a:xfrm>
          <a:prstGeom prst="rect">
            <a:avLst/>
          </a:prstGeom>
          <a:noFill/>
        </p:spPr>
        <p:txBody>
          <a:bodyPr wrap="square" rtlCol="0">
            <a:spAutoFit/>
          </a:bodyPr>
          <a:lstStyle/>
          <a:p>
            <a:r>
              <a:rPr lang="en-GB" sz="1050" dirty="0"/>
              <a:t>Tara’s note: EDQM is a solid powder, than undergoes transformation 'dispersion'. S-CT is a broad term for ear drops</a:t>
            </a:r>
          </a:p>
        </p:txBody>
      </p:sp>
      <p:pic>
        <p:nvPicPr>
          <p:cNvPr id="9" name="Picture 8">
            <a:extLst>
              <a:ext uri="{FF2B5EF4-FFF2-40B4-BE49-F238E27FC236}">
                <a16:creationId xmlns:a16="http://schemas.microsoft.com/office/drawing/2014/main" id="{81DB6723-A79C-43FA-8D5A-4278A4A945CF}"/>
              </a:ext>
            </a:extLst>
          </p:cNvPr>
          <p:cNvPicPr>
            <a:picLocks noChangeAspect="1"/>
          </p:cNvPicPr>
          <p:nvPr/>
        </p:nvPicPr>
        <p:blipFill>
          <a:blip r:embed="rId2"/>
          <a:stretch>
            <a:fillRect/>
          </a:stretch>
        </p:blipFill>
        <p:spPr>
          <a:xfrm>
            <a:off x="3363130" y="3430789"/>
            <a:ext cx="5443495" cy="1314177"/>
          </a:xfrm>
          <a:prstGeom prst="rect">
            <a:avLst/>
          </a:prstGeom>
        </p:spPr>
      </p:pic>
      <p:sp>
        <p:nvSpPr>
          <p:cNvPr id="10" name="TextBox 9">
            <a:extLst>
              <a:ext uri="{FF2B5EF4-FFF2-40B4-BE49-F238E27FC236}">
                <a16:creationId xmlns:a16="http://schemas.microsoft.com/office/drawing/2014/main" id="{C5ACFF9C-E101-4F70-88FE-ABCE30BF7C8F}"/>
              </a:ext>
            </a:extLst>
          </p:cNvPr>
          <p:cNvSpPr txBox="1"/>
          <p:nvPr/>
        </p:nvSpPr>
        <p:spPr>
          <a:xfrm>
            <a:off x="819089" y="3850642"/>
            <a:ext cx="2800350" cy="577081"/>
          </a:xfrm>
          <a:prstGeom prst="rect">
            <a:avLst/>
          </a:prstGeom>
          <a:noFill/>
        </p:spPr>
        <p:txBody>
          <a:bodyPr wrap="square" rtlCol="0">
            <a:spAutoFit/>
          </a:bodyPr>
          <a:lstStyle/>
          <a:p>
            <a:r>
              <a:rPr lang="en-GB" sz="1050" dirty="0"/>
              <a:t>Precedent for addition:</a:t>
            </a:r>
            <a:br>
              <a:rPr lang="en-GB" sz="1050" dirty="0"/>
            </a:br>
            <a:r>
              <a:rPr lang="en-GB" sz="1050" dirty="0"/>
              <a:t>SNOMED CT has this, for eye drops, but not for ear drops:</a:t>
            </a:r>
          </a:p>
        </p:txBody>
      </p:sp>
      <p:sp>
        <p:nvSpPr>
          <p:cNvPr id="11" name="TextBox 10">
            <a:extLst>
              <a:ext uri="{FF2B5EF4-FFF2-40B4-BE49-F238E27FC236}">
                <a16:creationId xmlns:a16="http://schemas.microsoft.com/office/drawing/2014/main" id="{A2DFC043-D046-4BF6-8A1D-D71B94F79749}"/>
              </a:ext>
            </a:extLst>
          </p:cNvPr>
          <p:cNvSpPr txBox="1"/>
          <p:nvPr/>
        </p:nvSpPr>
        <p:spPr>
          <a:xfrm>
            <a:off x="522773" y="2253477"/>
            <a:ext cx="8670471" cy="738664"/>
          </a:xfrm>
          <a:prstGeom prst="rect">
            <a:avLst/>
          </a:prstGeom>
          <a:noFill/>
        </p:spPr>
        <p:txBody>
          <a:bodyPr wrap="square" rtlCol="0">
            <a:spAutoFit/>
          </a:bodyPr>
          <a:lstStyle/>
          <a:p>
            <a:r>
              <a:rPr lang="en-GB" sz="1050" b="1" dirty="0">
                <a:solidFill>
                  <a:srgbClr val="FF0000"/>
                </a:solidFill>
              </a:rPr>
              <a:t>Does anyone have any products that would use this dose form?  </a:t>
            </a:r>
          </a:p>
          <a:p>
            <a:pPr lvl="1"/>
            <a:r>
              <a:rPr lang="en-GB" sz="1050" dirty="0"/>
              <a:t>If yes: we will request addition of a new PDF and then make a 1..1 mapping with “exact match” (and in the meantime alter map to “1..0 no map” with the note to update the map when the new concept is available</a:t>
            </a:r>
          </a:p>
          <a:p>
            <a:pPr lvl="1"/>
            <a:r>
              <a:rPr lang="en-GB" sz="1050" dirty="0"/>
              <a:t>If no: alter map to “1..0 no map” and make a note that if this dose form is needed, to make a CRS request and then update the map</a:t>
            </a:r>
          </a:p>
        </p:txBody>
      </p:sp>
      <p:sp>
        <p:nvSpPr>
          <p:cNvPr id="8" name="TextBox 7">
            <a:extLst>
              <a:ext uri="{FF2B5EF4-FFF2-40B4-BE49-F238E27FC236}">
                <a16:creationId xmlns:a16="http://schemas.microsoft.com/office/drawing/2014/main" id="{FFABD80D-495B-4E66-8B34-C09EEF9CDA4C}"/>
              </a:ext>
            </a:extLst>
          </p:cNvPr>
          <p:cNvSpPr txBox="1"/>
          <p:nvPr/>
        </p:nvSpPr>
        <p:spPr>
          <a:xfrm>
            <a:off x="4846320" y="172641"/>
            <a:ext cx="3344035" cy="523220"/>
          </a:xfrm>
          <a:prstGeom prst="rect">
            <a:avLst/>
          </a:prstGeom>
          <a:noFill/>
        </p:spPr>
        <p:txBody>
          <a:bodyPr wrap="square" rtlCol="0">
            <a:spAutoFit/>
          </a:bodyPr>
          <a:lstStyle/>
          <a:p>
            <a:r>
              <a:rPr lang="en-GB" b="1" dirty="0">
                <a:solidFill>
                  <a:schemeClr val="accent5">
                    <a:lumMod val="75000"/>
                  </a:schemeClr>
                </a:solidFill>
              </a:rPr>
              <a:t>Agreed we should make this a “no map” until products need it</a:t>
            </a:r>
          </a:p>
        </p:txBody>
      </p:sp>
    </p:spTree>
    <p:extLst>
      <p:ext uri="{BB962C8B-B14F-4D97-AF65-F5344CB8AC3E}">
        <p14:creationId xmlns:p14="http://schemas.microsoft.com/office/powerpoint/2010/main" val="20504829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BF612-AA5E-4EA3-9D48-D3172BE9557C}"/>
              </a:ext>
            </a:extLst>
          </p:cNvPr>
          <p:cNvSpPr>
            <a:spLocks noGrp="1"/>
          </p:cNvSpPr>
          <p:nvPr>
            <p:ph type="title"/>
          </p:nvPr>
        </p:nvSpPr>
        <p:spPr/>
        <p:txBody>
          <a:bodyPr/>
          <a:lstStyle/>
          <a:p>
            <a:r>
              <a:rPr lang="en-GB" dirty="0"/>
              <a:t>13113000: Intrauterine gel</a:t>
            </a:r>
          </a:p>
        </p:txBody>
      </p:sp>
      <p:graphicFrame>
        <p:nvGraphicFramePr>
          <p:cNvPr id="4" name="Table 4">
            <a:extLst>
              <a:ext uri="{FF2B5EF4-FFF2-40B4-BE49-F238E27FC236}">
                <a16:creationId xmlns:a16="http://schemas.microsoft.com/office/drawing/2014/main" id="{0083C747-8D71-4E32-A3DD-6DA599DA5C8E}"/>
              </a:ext>
            </a:extLst>
          </p:cNvPr>
          <p:cNvGraphicFramePr>
            <a:graphicFrameLocks noGrp="1"/>
          </p:cNvGraphicFramePr>
          <p:nvPr>
            <p:ph idx="1"/>
          </p:nvPr>
        </p:nvGraphicFramePr>
        <p:xfrm>
          <a:off x="555545" y="1072227"/>
          <a:ext cx="7886697" cy="418624"/>
        </p:xfrm>
        <a:graphic>
          <a:graphicData uri="http://schemas.openxmlformats.org/drawingml/2006/table">
            <a:tbl>
              <a:tblPr bandRow="1">
                <a:tableStyleId>{5C22544A-7EE6-4342-B048-85BDC9FD1C3A}</a:tableStyleId>
              </a:tblPr>
              <a:tblGrid>
                <a:gridCol w="1126671">
                  <a:extLst>
                    <a:ext uri="{9D8B030D-6E8A-4147-A177-3AD203B41FA5}">
                      <a16:colId xmlns:a16="http://schemas.microsoft.com/office/drawing/2014/main" val="1217931871"/>
                    </a:ext>
                  </a:extLst>
                </a:gridCol>
                <a:gridCol w="1126671">
                  <a:extLst>
                    <a:ext uri="{9D8B030D-6E8A-4147-A177-3AD203B41FA5}">
                      <a16:colId xmlns:a16="http://schemas.microsoft.com/office/drawing/2014/main" val="1718460097"/>
                    </a:ext>
                  </a:extLst>
                </a:gridCol>
                <a:gridCol w="1126671">
                  <a:extLst>
                    <a:ext uri="{9D8B030D-6E8A-4147-A177-3AD203B41FA5}">
                      <a16:colId xmlns:a16="http://schemas.microsoft.com/office/drawing/2014/main" val="2108586302"/>
                    </a:ext>
                  </a:extLst>
                </a:gridCol>
                <a:gridCol w="1126671">
                  <a:extLst>
                    <a:ext uri="{9D8B030D-6E8A-4147-A177-3AD203B41FA5}">
                      <a16:colId xmlns:a16="http://schemas.microsoft.com/office/drawing/2014/main" val="3751227724"/>
                    </a:ext>
                  </a:extLst>
                </a:gridCol>
                <a:gridCol w="1126671">
                  <a:extLst>
                    <a:ext uri="{9D8B030D-6E8A-4147-A177-3AD203B41FA5}">
                      <a16:colId xmlns:a16="http://schemas.microsoft.com/office/drawing/2014/main" val="198633485"/>
                    </a:ext>
                  </a:extLst>
                </a:gridCol>
                <a:gridCol w="1126671">
                  <a:extLst>
                    <a:ext uri="{9D8B030D-6E8A-4147-A177-3AD203B41FA5}">
                      <a16:colId xmlns:a16="http://schemas.microsoft.com/office/drawing/2014/main" val="2325884468"/>
                    </a:ext>
                  </a:extLst>
                </a:gridCol>
                <a:gridCol w="1126671">
                  <a:extLst>
                    <a:ext uri="{9D8B030D-6E8A-4147-A177-3AD203B41FA5}">
                      <a16:colId xmlns:a16="http://schemas.microsoft.com/office/drawing/2014/main" val="1143438823"/>
                    </a:ext>
                  </a:extLst>
                </a:gridCol>
              </a:tblGrid>
              <a:tr h="418624">
                <a:tc>
                  <a:txBody>
                    <a:bodyPr/>
                    <a:lstStyle/>
                    <a:p>
                      <a:pPr marL="0" algn="l" defTabSz="914400" rtl="0" eaLnBrk="1" fontAlgn="ctr" latinLnBrk="0" hangingPunct="1"/>
                      <a:r>
                        <a:rPr lang="en-GB" sz="900" b="0" i="0" u="none" strike="noStrike" kern="1200" dirty="0">
                          <a:solidFill>
                            <a:srgbClr val="000000"/>
                          </a:solidFill>
                          <a:effectLst/>
                          <a:latin typeface="+mn-lt"/>
                          <a:ea typeface="+mn-ea"/>
                          <a:cs typeface="+mn-cs"/>
                        </a:rPr>
                        <a:t>13113000</a:t>
                      </a:r>
                    </a:p>
                  </a:txBody>
                  <a:tcPr marL="7144" marR="7144" marT="7144" marB="0" anchor="ctr"/>
                </a:tc>
                <a:tc>
                  <a:txBody>
                    <a:bodyPr/>
                    <a:lstStyle/>
                    <a:p>
                      <a:pPr marL="0" algn="l" defTabSz="914400" rtl="0" eaLnBrk="1" fontAlgn="ctr" latinLnBrk="0" hangingPunct="1"/>
                      <a:r>
                        <a:rPr lang="en-GB" sz="900" b="0" i="0" u="none" strike="noStrike" kern="1200" dirty="0">
                          <a:solidFill>
                            <a:srgbClr val="000000"/>
                          </a:solidFill>
                          <a:effectLst/>
                          <a:latin typeface="+mn-lt"/>
                          <a:ea typeface="+mn-ea"/>
                          <a:cs typeface="+mn-cs"/>
                        </a:rPr>
                        <a:t>Intrauterine gel</a:t>
                      </a:r>
                    </a:p>
                  </a:txBody>
                  <a:tcPr marL="7144" marR="7144" marT="7144" marB="0" anchor="ctr"/>
                </a:tc>
                <a:tc>
                  <a:txBody>
                    <a:bodyPr/>
                    <a:lstStyle/>
                    <a:p>
                      <a:pPr marL="0" algn="l" defTabSz="914400" rtl="0" eaLnBrk="1" fontAlgn="ctr" latinLnBrk="0" hangingPunct="1"/>
                      <a:r>
                        <a:rPr lang="en-GB" sz="900" b="0" i="0" u="none" strike="noStrike" kern="1200" dirty="0">
                          <a:solidFill>
                            <a:srgbClr val="000000"/>
                          </a:solidFill>
                          <a:effectLst/>
                          <a:latin typeface="+mn-lt"/>
                          <a:ea typeface="+mn-ea"/>
                          <a:cs typeface="+mn-cs"/>
                        </a:rPr>
                        <a:t>385251000</a:t>
                      </a:r>
                    </a:p>
                  </a:txBody>
                  <a:tcPr marL="7144" marR="7144" marT="7144" marB="0" anchor="b"/>
                </a:tc>
                <a:tc>
                  <a:txBody>
                    <a:bodyPr/>
                    <a:lstStyle/>
                    <a:p>
                      <a:pPr marL="0" algn="l" defTabSz="914400" rtl="0" eaLnBrk="1" fontAlgn="ctr" latinLnBrk="0" hangingPunct="1"/>
                      <a:r>
                        <a:rPr lang="en-GB" sz="900" b="0" i="0" u="none" strike="noStrike" kern="1200" dirty="0">
                          <a:solidFill>
                            <a:srgbClr val="000000"/>
                          </a:solidFill>
                          <a:effectLst/>
                          <a:latin typeface="+mn-lt"/>
                          <a:ea typeface="+mn-ea"/>
                          <a:cs typeface="+mn-cs"/>
                        </a:rPr>
                        <a:t>Conventional release endocervical gel (dose form)</a:t>
                      </a:r>
                    </a:p>
                  </a:txBody>
                  <a:tcPr marL="7144" marR="7144" marT="7144" marB="0" anchor="ctr"/>
                </a:tc>
                <a:tc>
                  <a:txBody>
                    <a:bodyPr/>
                    <a:lstStyle/>
                    <a:p>
                      <a:pPr marL="0" algn="l" defTabSz="914400" rtl="0" eaLnBrk="1" fontAlgn="ctr" latinLnBrk="0" hangingPunct="1"/>
                      <a:r>
                        <a:rPr lang="en-GB" sz="900" b="0" i="0" u="none" strike="noStrike" kern="1200" dirty="0">
                          <a:solidFill>
                            <a:srgbClr val="000000"/>
                          </a:solidFill>
                          <a:effectLst/>
                          <a:latin typeface="+mn-lt"/>
                          <a:ea typeface="+mn-ea"/>
                          <a:cs typeface="+mn-cs"/>
                        </a:rPr>
                        <a:t>1..1</a:t>
                      </a:r>
                    </a:p>
                  </a:txBody>
                  <a:tcPr marL="7144" marR="7144" marT="7144" marB="0" anchor="ctr"/>
                </a:tc>
                <a:tc>
                  <a:txBody>
                    <a:bodyPr/>
                    <a:lstStyle/>
                    <a:p>
                      <a:pPr marL="0" algn="l" defTabSz="914400" rtl="0" eaLnBrk="1" fontAlgn="ctr" latinLnBrk="0" hangingPunct="1"/>
                      <a:r>
                        <a:rPr lang="en-GB" sz="900" b="0" i="0" u="none" strike="noStrike" kern="1200" dirty="0">
                          <a:solidFill>
                            <a:srgbClr val="000000"/>
                          </a:solidFill>
                          <a:effectLst/>
                          <a:latin typeface="+mn-lt"/>
                          <a:ea typeface="+mn-ea"/>
                          <a:cs typeface="+mn-cs"/>
                        </a:rPr>
                        <a:t>Narrower than</a:t>
                      </a:r>
                    </a:p>
                  </a:txBody>
                  <a:tcPr marL="7144" marR="7144" marT="7144" marB="0" anchor="ctr"/>
                </a:tc>
                <a:tc>
                  <a:txBody>
                    <a:bodyPr/>
                    <a:lstStyle/>
                    <a:p>
                      <a:pPr marL="0" algn="l" defTabSz="914400" rtl="0" eaLnBrk="1" fontAlgn="ctr" latinLnBrk="0" hangingPunct="1"/>
                      <a:r>
                        <a:rPr lang="en-GB" sz="900" b="0" i="0" u="none" strike="noStrike" kern="1200" dirty="0">
                          <a:solidFill>
                            <a:srgbClr val="000000"/>
                          </a:solidFill>
                          <a:effectLst/>
                          <a:latin typeface="+mn-lt"/>
                          <a:ea typeface="+mn-ea"/>
                          <a:cs typeface="+mn-cs"/>
                        </a:rPr>
                        <a:t>No</a:t>
                      </a:r>
                    </a:p>
                  </a:txBody>
                  <a:tcPr marL="7144" marR="7144" marT="7144" marB="0" anchor="ctr"/>
                </a:tc>
                <a:extLst>
                  <a:ext uri="{0D108BD9-81ED-4DB2-BD59-A6C34878D82A}">
                    <a16:rowId xmlns:a16="http://schemas.microsoft.com/office/drawing/2014/main" val="3692008726"/>
                  </a:ext>
                </a:extLst>
              </a:tr>
            </a:tbl>
          </a:graphicData>
        </a:graphic>
      </p:graphicFrame>
      <p:sp>
        <p:nvSpPr>
          <p:cNvPr id="5" name="TextBox 4">
            <a:extLst>
              <a:ext uri="{FF2B5EF4-FFF2-40B4-BE49-F238E27FC236}">
                <a16:creationId xmlns:a16="http://schemas.microsoft.com/office/drawing/2014/main" id="{578ECAC4-A1A2-4303-A51E-1D98D89A094D}"/>
              </a:ext>
            </a:extLst>
          </p:cNvPr>
          <p:cNvSpPr txBox="1"/>
          <p:nvPr/>
        </p:nvSpPr>
        <p:spPr>
          <a:xfrm>
            <a:off x="555545" y="1641186"/>
            <a:ext cx="7738109" cy="253916"/>
          </a:xfrm>
          <a:prstGeom prst="rect">
            <a:avLst/>
          </a:prstGeom>
          <a:noFill/>
        </p:spPr>
        <p:txBody>
          <a:bodyPr wrap="square" rtlCol="0">
            <a:spAutoFit/>
          </a:bodyPr>
          <a:lstStyle/>
          <a:p>
            <a:r>
              <a:rPr lang="en-GB" sz="1050" dirty="0"/>
              <a:t>Mapping note: Endocervical v Intrauterine….and see EDQM comment</a:t>
            </a:r>
          </a:p>
        </p:txBody>
      </p:sp>
      <p:sp>
        <p:nvSpPr>
          <p:cNvPr id="11" name="TextBox 10">
            <a:extLst>
              <a:ext uri="{FF2B5EF4-FFF2-40B4-BE49-F238E27FC236}">
                <a16:creationId xmlns:a16="http://schemas.microsoft.com/office/drawing/2014/main" id="{A2DFC043-D046-4BF6-8A1D-D71B94F79749}"/>
              </a:ext>
            </a:extLst>
          </p:cNvPr>
          <p:cNvSpPr txBox="1"/>
          <p:nvPr/>
        </p:nvSpPr>
        <p:spPr>
          <a:xfrm>
            <a:off x="536126" y="1947564"/>
            <a:ext cx="8670471" cy="253916"/>
          </a:xfrm>
          <a:prstGeom prst="rect">
            <a:avLst/>
          </a:prstGeom>
          <a:noFill/>
        </p:spPr>
        <p:txBody>
          <a:bodyPr wrap="square" rtlCol="0">
            <a:spAutoFit/>
          </a:bodyPr>
          <a:lstStyle/>
          <a:p>
            <a:r>
              <a:rPr lang="en-GB" sz="1050" b="1" dirty="0">
                <a:solidFill>
                  <a:srgbClr val="FF0000"/>
                </a:solidFill>
              </a:rPr>
              <a:t>Does anyone have any products that would use this dose form? </a:t>
            </a:r>
          </a:p>
        </p:txBody>
      </p:sp>
      <p:pic>
        <p:nvPicPr>
          <p:cNvPr id="6" name="Picture 5">
            <a:extLst>
              <a:ext uri="{FF2B5EF4-FFF2-40B4-BE49-F238E27FC236}">
                <a16:creationId xmlns:a16="http://schemas.microsoft.com/office/drawing/2014/main" id="{8C62085E-24AE-46CC-8222-C034E427428B}"/>
              </a:ext>
            </a:extLst>
          </p:cNvPr>
          <p:cNvPicPr>
            <a:picLocks noChangeAspect="1"/>
          </p:cNvPicPr>
          <p:nvPr/>
        </p:nvPicPr>
        <p:blipFill>
          <a:blip r:embed="rId2"/>
          <a:stretch>
            <a:fillRect/>
          </a:stretch>
        </p:blipFill>
        <p:spPr>
          <a:xfrm>
            <a:off x="86555" y="2474505"/>
            <a:ext cx="5851548" cy="757343"/>
          </a:xfrm>
          <a:prstGeom prst="rect">
            <a:avLst/>
          </a:prstGeom>
        </p:spPr>
      </p:pic>
      <p:pic>
        <p:nvPicPr>
          <p:cNvPr id="8" name="Picture 7">
            <a:extLst>
              <a:ext uri="{FF2B5EF4-FFF2-40B4-BE49-F238E27FC236}">
                <a16:creationId xmlns:a16="http://schemas.microsoft.com/office/drawing/2014/main" id="{E82A9016-B03E-4C28-9050-1D3DF0A58A1D}"/>
              </a:ext>
            </a:extLst>
          </p:cNvPr>
          <p:cNvPicPr>
            <a:picLocks noChangeAspect="1"/>
          </p:cNvPicPr>
          <p:nvPr/>
        </p:nvPicPr>
        <p:blipFill>
          <a:blip r:embed="rId3"/>
          <a:stretch>
            <a:fillRect/>
          </a:stretch>
        </p:blipFill>
        <p:spPr>
          <a:xfrm>
            <a:off x="6887507" y="1590015"/>
            <a:ext cx="2157713" cy="2657846"/>
          </a:xfrm>
          <a:prstGeom prst="rect">
            <a:avLst/>
          </a:prstGeom>
        </p:spPr>
      </p:pic>
      <p:pic>
        <p:nvPicPr>
          <p:cNvPr id="13" name="Picture 12">
            <a:extLst>
              <a:ext uri="{FF2B5EF4-FFF2-40B4-BE49-F238E27FC236}">
                <a16:creationId xmlns:a16="http://schemas.microsoft.com/office/drawing/2014/main" id="{DA60A74E-5E5A-48BE-BF3B-A77619DD2DB9}"/>
              </a:ext>
            </a:extLst>
          </p:cNvPr>
          <p:cNvPicPr>
            <a:picLocks noChangeAspect="1"/>
          </p:cNvPicPr>
          <p:nvPr/>
        </p:nvPicPr>
        <p:blipFill>
          <a:blip r:embed="rId4"/>
          <a:stretch>
            <a:fillRect/>
          </a:stretch>
        </p:blipFill>
        <p:spPr>
          <a:xfrm>
            <a:off x="654563" y="3883825"/>
            <a:ext cx="4715533" cy="242921"/>
          </a:xfrm>
          <a:prstGeom prst="rect">
            <a:avLst/>
          </a:prstGeom>
        </p:spPr>
      </p:pic>
      <p:pic>
        <p:nvPicPr>
          <p:cNvPr id="15" name="Picture 14">
            <a:extLst>
              <a:ext uri="{FF2B5EF4-FFF2-40B4-BE49-F238E27FC236}">
                <a16:creationId xmlns:a16="http://schemas.microsoft.com/office/drawing/2014/main" id="{1F1E1F3C-D379-4659-BE75-555BC375DDF8}"/>
              </a:ext>
            </a:extLst>
          </p:cNvPr>
          <p:cNvPicPr>
            <a:picLocks noChangeAspect="1"/>
          </p:cNvPicPr>
          <p:nvPr/>
        </p:nvPicPr>
        <p:blipFill>
          <a:blip r:embed="rId5"/>
          <a:stretch>
            <a:fillRect/>
          </a:stretch>
        </p:blipFill>
        <p:spPr>
          <a:xfrm>
            <a:off x="654563" y="4216092"/>
            <a:ext cx="4615507" cy="221487"/>
          </a:xfrm>
          <a:prstGeom prst="rect">
            <a:avLst/>
          </a:prstGeom>
        </p:spPr>
      </p:pic>
      <p:sp>
        <p:nvSpPr>
          <p:cNvPr id="3" name="TextBox 2">
            <a:extLst>
              <a:ext uri="{FF2B5EF4-FFF2-40B4-BE49-F238E27FC236}">
                <a16:creationId xmlns:a16="http://schemas.microsoft.com/office/drawing/2014/main" id="{F78DA13F-CBD9-4881-B8DF-5CD123389C44}"/>
              </a:ext>
            </a:extLst>
          </p:cNvPr>
          <p:cNvSpPr txBox="1"/>
          <p:nvPr/>
        </p:nvSpPr>
        <p:spPr>
          <a:xfrm>
            <a:off x="680869" y="4576932"/>
            <a:ext cx="5574881" cy="415498"/>
          </a:xfrm>
          <a:prstGeom prst="rect">
            <a:avLst/>
          </a:prstGeom>
          <a:noFill/>
        </p:spPr>
        <p:txBody>
          <a:bodyPr wrap="square" rtlCol="0">
            <a:spAutoFit/>
          </a:bodyPr>
          <a:lstStyle/>
          <a:p>
            <a:r>
              <a:rPr lang="en-GB" sz="1050" dirty="0"/>
              <a:t>For EDQM,  it seems “intrauterine” is a grouper concept, with “endocervical” as a more specific child concept</a:t>
            </a:r>
          </a:p>
        </p:txBody>
      </p:sp>
      <p:pic>
        <p:nvPicPr>
          <p:cNvPr id="9" name="Picture 8">
            <a:extLst>
              <a:ext uri="{FF2B5EF4-FFF2-40B4-BE49-F238E27FC236}">
                <a16:creationId xmlns:a16="http://schemas.microsoft.com/office/drawing/2014/main" id="{5EB6147A-F2DE-442B-8851-13F325841D29}"/>
              </a:ext>
            </a:extLst>
          </p:cNvPr>
          <p:cNvPicPr>
            <a:picLocks noChangeAspect="1"/>
          </p:cNvPicPr>
          <p:nvPr/>
        </p:nvPicPr>
        <p:blipFill>
          <a:blip r:embed="rId6"/>
          <a:stretch>
            <a:fillRect/>
          </a:stretch>
        </p:blipFill>
        <p:spPr>
          <a:xfrm>
            <a:off x="111268" y="3206844"/>
            <a:ext cx="6144482" cy="607304"/>
          </a:xfrm>
          <a:prstGeom prst="rect">
            <a:avLst/>
          </a:prstGeom>
        </p:spPr>
      </p:pic>
      <p:sp>
        <p:nvSpPr>
          <p:cNvPr id="7" name="TextBox 6">
            <a:extLst>
              <a:ext uri="{FF2B5EF4-FFF2-40B4-BE49-F238E27FC236}">
                <a16:creationId xmlns:a16="http://schemas.microsoft.com/office/drawing/2014/main" id="{78E1019F-0C03-42AD-B925-4C52AC1E8ED3}"/>
              </a:ext>
            </a:extLst>
          </p:cNvPr>
          <p:cNvSpPr txBox="1"/>
          <p:nvPr/>
        </p:nvSpPr>
        <p:spPr>
          <a:xfrm>
            <a:off x="5584659" y="365258"/>
            <a:ext cx="2605696" cy="523220"/>
          </a:xfrm>
          <a:prstGeom prst="rect">
            <a:avLst/>
          </a:prstGeom>
          <a:noFill/>
        </p:spPr>
        <p:txBody>
          <a:bodyPr wrap="square" rtlCol="0">
            <a:spAutoFit/>
          </a:bodyPr>
          <a:lstStyle/>
          <a:p>
            <a:r>
              <a:rPr lang="en-GB" b="1" dirty="0">
                <a:solidFill>
                  <a:schemeClr val="accent5">
                    <a:lumMod val="75000"/>
                  </a:schemeClr>
                </a:solidFill>
              </a:rPr>
              <a:t>Agreed we should make this a “no map”</a:t>
            </a:r>
          </a:p>
        </p:txBody>
      </p:sp>
    </p:spTree>
    <p:extLst>
      <p:ext uri="{BB962C8B-B14F-4D97-AF65-F5344CB8AC3E}">
        <p14:creationId xmlns:p14="http://schemas.microsoft.com/office/powerpoint/2010/main" val="39914498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BF612-AA5E-4EA3-9D48-D3172BE9557C}"/>
              </a:ext>
            </a:extLst>
          </p:cNvPr>
          <p:cNvSpPr>
            <a:spLocks noGrp="1"/>
          </p:cNvSpPr>
          <p:nvPr>
            <p:ph type="title"/>
          </p:nvPr>
        </p:nvSpPr>
        <p:spPr/>
        <p:txBody>
          <a:bodyPr/>
          <a:lstStyle/>
          <a:p>
            <a:r>
              <a:rPr lang="en-GB" dirty="0"/>
              <a:t>13113000: Intrauterine gel</a:t>
            </a:r>
          </a:p>
        </p:txBody>
      </p:sp>
      <p:pic>
        <p:nvPicPr>
          <p:cNvPr id="6" name="Picture 5">
            <a:extLst>
              <a:ext uri="{FF2B5EF4-FFF2-40B4-BE49-F238E27FC236}">
                <a16:creationId xmlns:a16="http://schemas.microsoft.com/office/drawing/2014/main" id="{AD0F6C40-8F26-480E-96EB-DF2BCD51CFFF}"/>
              </a:ext>
            </a:extLst>
          </p:cNvPr>
          <p:cNvPicPr>
            <a:picLocks noChangeAspect="1"/>
          </p:cNvPicPr>
          <p:nvPr/>
        </p:nvPicPr>
        <p:blipFill>
          <a:blip r:embed="rId2"/>
          <a:stretch>
            <a:fillRect/>
          </a:stretch>
        </p:blipFill>
        <p:spPr>
          <a:xfrm>
            <a:off x="4019547" y="1268016"/>
            <a:ext cx="4495803" cy="1407829"/>
          </a:xfrm>
          <a:prstGeom prst="rect">
            <a:avLst/>
          </a:prstGeom>
        </p:spPr>
      </p:pic>
      <p:sp>
        <p:nvSpPr>
          <p:cNvPr id="7" name="TextBox 6">
            <a:extLst>
              <a:ext uri="{FF2B5EF4-FFF2-40B4-BE49-F238E27FC236}">
                <a16:creationId xmlns:a16="http://schemas.microsoft.com/office/drawing/2014/main" id="{8A946BC0-C27C-4F79-A691-73D724F299A6}"/>
              </a:ext>
            </a:extLst>
          </p:cNvPr>
          <p:cNvSpPr txBox="1"/>
          <p:nvPr/>
        </p:nvSpPr>
        <p:spPr>
          <a:xfrm>
            <a:off x="355147" y="1316491"/>
            <a:ext cx="3441246" cy="1546577"/>
          </a:xfrm>
          <a:prstGeom prst="rect">
            <a:avLst/>
          </a:prstGeom>
          <a:noFill/>
        </p:spPr>
        <p:txBody>
          <a:bodyPr wrap="square" rtlCol="0">
            <a:spAutoFit/>
          </a:bodyPr>
          <a:lstStyle/>
          <a:p>
            <a:r>
              <a:rPr lang="en-GB" sz="1050" dirty="0"/>
              <a:t>SNOMED CT has no intrauterine gel dose form</a:t>
            </a:r>
          </a:p>
          <a:p>
            <a:r>
              <a:rPr lang="en-GB" sz="1050" dirty="0"/>
              <a:t>BUT it does have the endocervical gel dose form</a:t>
            </a:r>
          </a:p>
          <a:p>
            <a:endParaRPr lang="en-GB" sz="1050" dirty="0"/>
          </a:p>
          <a:p>
            <a:r>
              <a:rPr lang="en-GB" sz="1050" dirty="0"/>
              <a:t>So, if there are products that require the intrauterine gel dose form, we should request that this is added</a:t>
            </a:r>
          </a:p>
          <a:p>
            <a:endParaRPr lang="en-GB" sz="1050" dirty="0"/>
          </a:p>
          <a:p>
            <a:r>
              <a:rPr lang="en-GB" sz="1050" dirty="0"/>
              <a:t>BUT</a:t>
            </a:r>
          </a:p>
          <a:p>
            <a:r>
              <a:rPr lang="en-GB" sz="1050" dirty="0"/>
              <a:t>We need to be sure about the definition of the two intended sites….see next slide….</a:t>
            </a:r>
          </a:p>
        </p:txBody>
      </p:sp>
      <p:pic>
        <p:nvPicPr>
          <p:cNvPr id="17" name="Picture 16">
            <a:extLst>
              <a:ext uri="{FF2B5EF4-FFF2-40B4-BE49-F238E27FC236}">
                <a16:creationId xmlns:a16="http://schemas.microsoft.com/office/drawing/2014/main" id="{C3376AC9-102D-437D-8F5A-D7E880AB9243}"/>
              </a:ext>
            </a:extLst>
          </p:cNvPr>
          <p:cNvPicPr>
            <a:picLocks noChangeAspect="1"/>
          </p:cNvPicPr>
          <p:nvPr/>
        </p:nvPicPr>
        <p:blipFill>
          <a:blip r:embed="rId3"/>
          <a:stretch>
            <a:fillRect/>
          </a:stretch>
        </p:blipFill>
        <p:spPr>
          <a:xfrm>
            <a:off x="3756442" y="3158858"/>
            <a:ext cx="5387558" cy="1140052"/>
          </a:xfrm>
          <a:prstGeom prst="rect">
            <a:avLst/>
          </a:prstGeom>
        </p:spPr>
      </p:pic>
    </p:spTree>
    <p:extLst>
      <p:ext uri="{BB962C8B-B14F-4D97-AF65-F5344CB8AC3E}">
        <p14:creationId xmlns:p14="http://schemas.microsoft.com/office/powerpoint/2010/main" val="10703547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BF612-AA5E-4EA3-9D48-D3172BE9557C}"/>
              </a:ext>
            </a:extLst>
          </p:cNvPr>
          <p:cNvSpPr>
            <a:spLocks noGrp="1"/>
          </p:cNvSpPr>
          <p:nvPr>
            <p:ph type="title"/>
          </p:nvPr>
        </p:nvSpPr>
        <p:spPr/>
        <p:txBody>
          <a:bodyPr/>
          <a:lstStyle/>
          <a:p>
            <a:r>
              <a:rPr lang="en-GB" dirty="0"/>
              <a:t>13113000: Intrauterine gel</a:t>
            </a:r>
          </a:p>
        </p:txBody>
      </p:sp>
      <p:pic>
        <p:nvPicPr>
          <p:cNvPr id="13" name="Picture 12">
            <a:extLst>
              <a:ext uri="{FF2B5EF4-FFF2-40B4-BE49-F238E27FC236}">
                <a16:creationId xmlns:a16="http://schemas.microsoft.com/office/drawing/2014/main" id="{F17E7D9D-6767-4F6A-91F3-26070B2FC1F5}"/>
              </a:ext>
            </a:extLst>
          </p:cNvPr>
          <p:cNvPicPr>
            <a:picLocks noChangeAspect="1"/>
          </p:cNvPicPr>
          <p:nvPr/>
        </p:nvPicPr>
        <p:blipFill>
          <a:blip r:embed="rId2"/>
          <a:stretch>
            <a:fillRect/>
          </a:stretch>
        </p:blipFill>
        <p:spPr>
          <a:xfrm>
            <a:off x="5697463" y="273844"/>
            <a:ext cx="3335134" cy="4243483"/>
          </a:xfrm>
          <a:prstGeom prst="rect">
            <a:avLst/>
          </a:prstGeom>
        </p:spPr>
      </p:pic>
      <p:sp>
        <p:nvSpPr>
          <p:cNvPr id="14" name="Arrow: Right 13">
            <a:extLst>
              <a:ext uri="{FF2B5EF4-FFF2-40B4-BE49-F238E27FC236}">
                <a16:creationId xmlns:a16="http://schemas.microsoft.com/office/drawing/2014/main" id="{7588BDFE-F81B-4574-9FC2-D1548BB6BDD1}"/>
              </a:ext>
            </a:extLst>
          </p:cNvPr>
          <p:cNvSpPr/>
          <p:nvPr/>
        </p:nvSpPr>
        <p:spPr>
          <a:xfrm>
            <a:off x="4997809" y="1748148"/>
            <a:ext cx="699654" cy="225673"/>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15" name="Arrow: Right 14">
            <a:extLst>
              <a:ext uri="{FF2B5EF4-FFF2-40B4-BE49-F238E27FC236}">
                <a16:creationId xmlns:a16="http://schemas.microsoft.com/office/drawing/2014/main" id="{331D9457-29C2-4E8E-8B78-1076D1324F4C}"/>
              </a:ext>
            </a:extLst>
          </p:cNvPr>
          <p:cNvSpPr/>
          <p:nvPr/>
        </p:nvSpPr>
        <p:spPr>
          <a:xfrm>
            <a:off x="5077411" y="2501835"/>
            <a:ext cx="699654" cy="225673"/>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16" name="TextBox 15">
            <a:extLst>
              <a:ext uri="{FF2B5EF4-FFF2-40B4-BE49-F238E27FC236}">
                <a16:creationId xmlns:a16="http://schemas.microsoft.com/office/drawing/2014/main" id="{BEF87852-A4B1-4C10-8E2C-6A4CCC88600C}"/>
              </a:ext>
            </a:extLst>
          </p:cNvPr>
          <p:cNvSpPr txBox="1"/>
          <p:nvPr/>
        </p:nvSpPr>
        <p:spPr>
          <a:xfrm>
            <a:off x="3128963" y="1953691"/>
            <a:ext cx="2813301" cy="577081"/>
          </a:xfrm>
          <a:prstGeom prst="rect">
            <a:avLst/>
          </a:prstGeom>
          <a:noFill/>
        </p:spPr>
        <p:txBody>
          <a:bodyPr wrap="square" rtlCol="0">
            <a:spAutoFit/>
          </a:bodyPr>
          <a:lstStyle/>
          <a:p>
            <a:r>
              <a:rPr lang="en-GB" sz="1050" dirty="0"/>
              <a:t>But for Intended site, intrauterine and endocervical are separate, unrelated sites of administration</a:t>
            </a:r>
          </a:p>
        </p:txBody>
      </p:sp>
      <p:pic>
        <p:nvPicPr>
          <p:cNvPr id="4" name="Picture 3">
            <a:extLst>
              <a:ext uri="{FF2B5EF4-FFF2-40B4-BE49-F238E27FC236}">
                <a16:creationId xmlns:a16="http://schemas.microsoft.com/office/drawing/2014/main" id="{DE9A6B51-9BE9-4055-84A9-377A146E37E1}"/>
              </a:ext>
            </a:extLst>
          </p:cNvPr>
          <p:cNvPicPr>
            <a:picLocks noChangeAspect="1"/>
          </p:cNvPicPr>
          <p:nvPr/>
        </p:nvPicPr>
        <p:blipFill>
          <a:blip r:embed="rId3"/>
          <a:stretch>
            <a:fillRect/>
          </a:stretch>
        </p:blipFill>
        <p:spPr>
          <a:xfrm>
            <a:off x="334555" y="2415884"/>
            <a:ext cx="1952924" cy="2303137"/>
          </a:xfrm>
          <a:prstGeom prst="rect">
            <a:avLst/>
          </a:prstGeom>
        </p:spPr>
      </p:pic>
      <p:sp>
        <p:nvSpPr>
          <p:cNvPr id="5" name="TextBox 4">
            <a:extLst>
              <a:ext uri="{FF2B5EF4-FFF2-40B4-BE49-F238E27FC236}">
                <a16:creationId xmlns:a16="http://schemas.microsoft.com/office/drawing/2014/main" id="{46DB8B81-E605-4631-AD4B-C40261208564}"/>
              </a:ext>
            </a:extLst>
          </p:cNvPr>
          <p:cNvSpPr txBox="1"/>
          <p:nvPr/>
        </p:nvSpPr>
        <p:spPr>
          <a:xfrm>
            <a:off x="183568" y="1159526"/>
            <a:ext cx="2586545" cy="1200329"/>
          </a:xfrm>
          <a:prstGeom prst="rect">
            <a:avLst/>
          </a:prstGeom>
          <a:noFill/>
        </p:spPr>
        <p:txBody>
          <a:bodyPr wrap="square" rtlCol="0">
            <a:spAutoFit/>
          </a:bodyPr>
          <a:lstStyle/>
          <a:p>
            <a:r>
              <a:rPr lang="en-GB" sz="1200" dirty="0">
                <a:solidFill>
                  <a:srgbClr val="202122"/>
                </a:solidFill>
                <a:latin typeface="Arial" panose="020B0604020202020204" pitchFamily="34" charset="0"/>
              </a:rPr>
              <a:t>The cervix is the lower part of the uterus situated between the external </a:t>
            </a:r>
            <a:r>
              <a:rPr lang="en-GB" sz="1200" dirty="0" err="1">
                <a:solidFill>
                  <a:srgbClr val="202122"/>
                </a:solidFill>
                <a:latin typeface="Arial" panose="020B0604020202020204" pitchFamily="34" charset="0"/>
              </a:rPr>
              <a:t>os</a:t>
            </a:r>
            <a:r>
              <a:rPr lang="en-GB" sz="1200" dirty="0">
                <a:solidFill>
                  <a:srgbClr val="202122"/>
                </a:solidFill>
                <a:latin typeface="Arial" panose="020B0604020202020204" pitchFamily="34" charset="0"/>
              </a:rPr>
              <a:t> and internal </a:t>
            </a:r>
            <a:r>
              <a:rPr lang="en-GB" sz="1200" dirty="0" err="1">
                <a:solidFill>
                  <a:srgbClr val="202122"/>
                </a:solidFill>
                <a:latin typeface="Arial" panose="020B0604020202020204" pitchFamily="34" charset="0"/>
              </a:rPr>
              <a:t>os</a:t>
            </a:r>
            <a:r>
              <a:rPr lang="en-GB" sz="1200" dirty="0">
                <a:solidFill>
                  <a:srgbClr val="202122"/>
                </a:solidFill>
                <a:latin typeface="Arial" panose="020B0604020202020204" pitchFamily="34" charset="0"/>
              </a:rPr>
              <a:t>. The mucosa lining the cervical canal is known as the endocervix</a:t>
            </a:r>
          </a:p>
          <a:p>
            <a:endParaRPr lang="en-GB" sz="1200" dirty="0">
              <a:solidFill>
                <a:srgbClr val="202122"/>
              </a:solidFill>
              <a:latin typeface="Arial" panose="020B0604020202020204" pitchFamily="34" charset="0"/>
            </a:endParaRPr>
          </a:p>
        </p:txBody>
      </p:sp>
      <p:sp>
        <p:nvSpPr>
          <p:cNvPr id="3" name="TextBox 2">
            <a:extLst>
              <a:ext uri="{FF2B5EF4-FFF2-40B4-BE49-F238E27FC236}">
                <a16:creationId xmlns:a16="http://schemas.microsoft.com/office/drawing/2014/main" id="{1F7FC981-B08C-4251-B213-9BFC3E57CC8D}"/>
              </a:ext>
            </a:extLst>
          </p:cNvPr>
          <p:cNvSpPr txBox="1"/>
          <p:nvPr/>
        </p:nvSpPr>
        <p:spPr>
          <a:xfrm>
            <a:off x="3179104" y="3442394"/>
            <a:ext cx="2161495" cy="1292662"/>
          </a:xfrm>
          <a:prstGeom prst="rect">
            <a:avLst/>
          </a:prstGeom>
          <a:noFill/>
        </p:spPr>
        <p:txBody>
          <a:bodyPr wrap="square" rtlCol="0">
            <a:spAutoFit/>
          </a:bodyPr>
          <a:lstStyle/>
          <a:p>
            <a:r>
              <a:rPr lang="en-GB" sz="1350" b="1" dirty="0">
                <a:solidFill>
                  <a:srgbClr val="FF0000"/>
                </a:solidFill>
                <a:latin typeface="Arial" panose="020B0604020202020204" pitchFamily="34" charset="0"/>
              </a:rPr>
              <a:t>Should we suggest that the “Endocervical” intended site be a child of the “Intrauterine” intended site?</a:t>
            </a:r>
            <a:endParaRPr lang="en-GB" sz="1350" b="1" dirty="0">
              <a:solidFill>
                <a:srgbClr val="FF0000"/>
              </a:solidFill>
            </a:endParaRPr>
          </a:p>
          <a:p>
            <a:endParaRPr lang="en-GB" sz="1050" dirty="0"/>
          </a:p>
        </p:txBody>
      </p:sp>
    </p:spTree>
    <p:extLst>
      <p:ext uri="{BB962C8B-B14F-4D97-AF65-F5344CB8AC3E}">
        <p14:creationId xmlns:p14="http://schemas.microsoft.com/office/powerpoint/2010/main" val="13469869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0846D9-A850-4280-B7C8-79F1E0FFCE93}"/>
              </a:ext>
            </a:extLst>
          </p:cNvPr>
          <p:cNvSpPr>
            <a:spLocks noGrp="1"/>
          </p:cNvSpPr>
          <p:nvPr>
            <p:ph type="title"/>
          </p:nvPr>
        </p:nvSpPr>
        <p:spPr/>
        <p:txBody>
          <a:bodyPr/>
          <a:lstStyle/>
          <a:p>
            <a:r>
              <a:rPr lang="en-GB" dirty="0"/>
              <a:t>From François:</a:t>
            </a:r>
          </a:p>
        </p:txBody>
      </p:sp>
      <p:sp>
        <p:nvSpPr>
          <p:cNvPr id="3" name="Text Placeholder 2">
            <a:extLst>
              <a:ext uri="{FF2B5EF4-FFF2-40B4-BE49-F238E27FC236}">
                <a16:creationId xmlns:a16="http://schemas.microsoft.com/office/drawing/2014/main" id="{6A6BBBA5-6500-44D8-92BC-877AB4024B4D}"/>
              </a:ext>
            </a:extLst>
          </p:cNvPr>
          <p:cNvSpPr>
            <a:spLocks noGrp="1"/>
          </p:cNvSpPr>
          <p:nvPr>
            <p:ph type="body" idx="1"/>
          </p:nvPr>
        </p:nvSpPr>
        <p:spPr>
          <a:xfrm>
            <a:off x="479323" y="1054510"/>
            <a:ext cx="8664677" cy="3104535"/>
          </a:xfrm>
        </p:spPr>
        <p:txBody>
          <a:bodyPr/>
          <a:lstStyle/>
          <a:p>
            <a:pPr marL="139700" indent="0">
              <a:buNone/>
            </a:pPr>
            <a:r>
              <a:rPr lang="en-US" sz="1800" dirty="0">
                <a:solidFill>
                  <a:srgbClr val="00B0F0"/>
                </a:solidFill>
                <a:effectLst/>
                <a:latin typeface="Calibri" panose="020F0502020204030204" pitchFamily="34" charset="0"/>
                <a:ea typeface="Calibri" panose="020F0502020204030204" pitchFamily="34" charset="0"/>
              </a:rPr>
              <a:t>|endocervical structure|</a:t>
            </a:r>
            <a:r>
              <a:rPr lang="en-US" sz="1800" dirty="0">
                <a:effectLst/>
                <a:latin typeface="Calibri" panose="020F0502020204030204" pitchFamily="34" charset="0"/>
                <a:ea typeface="Calibri" panose="020F0502020204030204" pitchFamily="34" charset="0"/>
              </a:rPr>
              <a:t> is not a descendant of </a:t>
            </a:r>
            <a:r>
              <a:rPr lang="en-US" sz="1800" dirty="0">
                <a:solidFill>
                  <a:srgbClr val="00B0F0"/>
                </a:solidFill>
                <a:effectLst/>
                <a:latin typeface="Calibri" panose="020F0502020204030204" pitchFamily="34" charset="0"/>
                <a:ea typeface="Calibri" panose="020F0502020204030204" pitchFamily="34" charset="0"/>
              </a:rPr>
              <a:t>|endometrial cavity|</a:t>
            </a:r>
            <a:r>
              <a:rPr lang="en-US" sz="1800" dirty="0">
                <a:effectLst/>
                <a:latin typeface="Calibri" panose="020F0502020204030204" pitchFamily="34" charset="0"/>
                <a:ea typeface="Calibri" panose="020F0502020204030204" pitchFamily="34" charset="0"/>
              </a:rPr>
              <a:t>:</a:t>
            </a:r>
            <a:endParaRPr lang="en-GB" sz="1800" dirty="0">
              <a:effectLst/>
              <a:latin typeface="Calibri" panose="020F0502020204030204" pitchFamily="34" charset="0"/>
              <a:ea typeface="Calibri" panose="020F0502020204030204" pitchFamily="34" charset="0"/>
            </a:endParaRPr>
          </a:p>
          <a:p>
            <a:endParaRPr lang="en-GB" dirty="0"/>
          </a:p>
        </p:txBody>
      </p:sp>
      <p:pic>
        <p:nvPicPr>
          <p:cNvPr id="1026" name="Image 5">
            <a:extLst>
              <a:ext uri="{FF2B5EF4-FFF2-40B4-BE49-F238E27FC236}">
                <a16:creationId xmlns:a16="http://schemas.microsoft.com/office/drawing/2014/main" id="{25B573BF-8A6E-413F-9065-7E36CA8B389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9323" y="2195820"/>
            <a:ext cx="8191501" cy="153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AB57727D-A708-45A4-A16D-8A113E51F407}"/>
              </a:ext>
            </a:extLst>
          </p:cNvPr>
          <p:cNvSpPr txBox="1"/>
          <p:nvPr/>
        </p:nvSpPr>
        <p:spPr>
          <a:xfrm>
            <a:off x="4846320" y="172641"/>
            <a:ext cx="3344035" cy="523220"/>
          </a:xfrm>
          <a:prstGeom prst="rect">
            <a:avLst/>
          </a:prstGeom>
          <a:noFill/>
        </p:spPr>
        <p:txBody>
          <a:bodyPr wrap="square" rtlCol="0">
            <a:spAutoFit/>
          </a:bodyPr>
          <a:lstStyle/>
          <a:p>
            <a:r>
              <a:rPr lang="en-GB" b="1" dirty="0">
                <a:solidFill>
                  <a:schemeClr val="accent5">
                    <a:lumMod val="75000"/>
                  </a:schemeClr>
                </a:solidFill>
              </a:rPr>
              <a:t>Agreed not to change the Intended Site structure for now</a:t>
            </a:r>
          </a:p>
        </p:txBody>
      </p:sp>
    </p:spTree>
    <p:extLst>
      <p:ext uri="{BB962C8B-B14F-4D97-AF65-F5344CB8AC3E}">
        <p14:creationId xmlns:p14="http://schemas.microsoft.com/office/powerpoint/2010/main" val="41026380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BF612-AA5E-4EA3-9D48-D3172BE9557C}"/>
              </a:ext>
            </a:extLst>
          </p:cNvPr>
          <p:cNvSpPr>
            <a:spLocks noGrp="1"/>
          </p:cNvSpPr>
          <p:nvPr>
            <p:ph type="title"/>
          </p:nvPr>
        </p:nvSpPr>
        <p:spPr/>
        <p:txBody>
          <a:bodyPr/>
          <a:lstStyle/>
          <a:p>
            <a:r>
              <a:rPr lang="en-GB" dirty="0"/>
              <a:t>10612000: Ophthalmic insert</a:t>
            </a:r>
          </a:p>
        </p:txBody>
      </p:sp>
      <p:graphicFrame>
        <p:nvGraphicFramePr>
          <p:cNvPr id="4" name="Table 4">
            <a:extLst>
              <a:ext uri="{FF2B5EF4-FFF2-40B4-BE49-F238E27FC236}">
                <a16:creationId xmlns:a16="http://schemas.microsoft.com/office/drawing/2014/main" id="{0083C747-8D71-4E32-A3DD-6DA599DA5C8E}"/>
              </a:ext>
            </a:extLst>
          </p:cNvPr>
          <p:cNvGraphicFramePr>
            <a:graphicFrameLocks noGrp="1"/>
          </p:cNvGraphicFramePr>
          <p:nvPr>
            <p:ph idx="1"/>
          </p:nvPr>
        </p:nvGraphicFramePr>
        <p:xfrm>
          <a:off x="554356" y="1189110"/>
          <a:ext cx="7886697" cy="418624"/>
        </p:xfrm>
        <a:graphic>
          <a:graphicData uri="http://schemas.openxmlformats.org/drawingml/2006/table">
            <a:tbl>
              <a:tblPr bandRow="1">
                <a:tableStyleId>{5C22544A-7EE6-4342-B048-85BDC9FD1C3A}</a:tableStyleId>
              </a:tblPr>
              <a:tblGrid>
                <a:gridCol w="1126671">
                  <a:extLst>
                    <a:ext uri="{9D8B030D-6E8A-4147-A177-3AD203B41FA5}">
                      <a16:colId xmlns:a16="http://schemas.microsoft.com/office/drawing/2014/main" val="1217931871"/>
                    </a:ext>
                  </a:extLst>
                </a:gridCol>
                <a:gridCol w="1126671">
                  <a:extLst>
                    <a:ext uri="{9D8B030D-6E8A-4147-A177-3AD203B41FA5}">
                      <a16:colId xmlns:a16="http://schemas.microsoft.com/office/drawing/2014/main" val="1718460097"/>
                    </a:ext>
                  </a:extLst>
                </a:gridCol>
                <a:gridCol w="1126671">
                  <a:extLst>
                    <a:ext uri="{9D8B030D-6E8A-4147-A177-3AD203B41FA5}">
                      <a16:colId xmlns:a16="http://schemas.microsoft.com/office/drawing/2014/main" val="2108586302"/>
                    </a:ext>
                  </a:extLst>
                </a:gridCol>
                <a:gridCol w="1126671">
                  <a:extLst>
                    <a:ext uri="{9D8B030D-6E8A-4147-A177-3AD203B41FA5}">
                      <a16:colId xmlns:a16="http://schemas.microsoft.com/office/drawing/2014/main" val="3751227724"/>
                    </a:ext>
                  </a:extLst>
                </a:gridCol>
                <a:gridCol w="1126671">
                  <a:extLst>
                    <a:ext uri="{9D8B030D-6E8A-4147-A177-3AD203B41FA5}">
                      <a16:colId xmlns:a16="http://schemas.microsoft.com/office/drawing/2014/main" val="198633485"/>
                    </a:ext>
                  </a:extLst>
                </a:gridCol>
                <a:gridCol w="1126671">
                  <a:extLst>
                    <a:ext uri="{9D8B030D-6E8A-4147-A177-3AD203B41FA5}">
                      <a16:colId xmlns:a16="http://schemas.microsoft.com/office/drawing/2014/main" val="2325884468"/>
                    </a:ext>
                  </a:extLst>
                </a:gridCol>
                <a:gridCol w="1126671">
                  <a:extLst>
                    <a:ext uri="{9D8B030D-6E8A-4147-A177-3AD203B41FA5}">
                      <a16:colId xmlns:a16="http://schemas.microsoft.com/office/drawing/2014/main" val="1143438823"/>
                    </a:ext>
                  </a:extLst>
                </a:gridCol>
              </a:tblGrid>
              <a:tr h="418624">
                <a:tc>
                  <a:txBody>
                    <a:bodyPr/>
                    <a:lstStyle/>
                    <a:p>
                      <a:pPr marL="0" algn="l" defTabSz="914400" rtl="0" eaLnBrk="1" fontAlgn="ctr" latinLnBrk="0" hangingPunct="1"/>
                      <a:r>
                        <a:rPr lang="en-GB" sz="900" b="0" i="0" u="none" strike="noStrike" kern="1200" dirty="0">
                          <a:solidFill>
                            <a:srgbClr val="000000"/>
                          </a:solidFill>
                          <a:effectLst/>
                          <a:latin typeface="+mn-lt"/>
                          <a:ea typeface="+mn-ea"/>
                          <a:cs typeface="+mn-cs"/>
                        </a:rPr>
                        <a:t>10612000</a:t>
                      </a:r>
                    </a:p>
                  </a:txBody>
                  <a:tcPr marL="7144" marR="7144" marT="7144" marB="0" anchor="ctr"/>
                </a:tc>
                <a:tc>
                  <a:txBody>
                    <a:bodyPr/>
                    <a:lstStyle/>
                    <a:p>
                      <a:pPr marL="0" algn="l" defTabSz="914400" rtl="0" eaLnBrk="1" fontAlgn="ctr" latinLnBrk="0" hangingPunct="1"/>
                      <a:r>
                        <a:rPr lang="en-GB" sz="900" dirty="0"/>
                        <a:t>Ophthalmic insert</a:t>
                      </a:r>
                      <a:endParaRPr lang="en-GB" sz="900" b="0" i="0" u="none" strike="noStrike" kern="1200" dirty="0">
                        <a:solidFill>
                          <a:srgbClr val="000000"/>
                        </a:solidFill>
                        <a:effectLst/>
                        <a:latin typeface="+mn-lt"/>
                        <a:ea typeface="+mn-ea"/>
                        <a:cs typeface="+mn-cs"/>
                      </a:endParaRPr>
                    </a:p>
                  </a:txBody>
                  <a:tcPr marL="7144" marR="7144" marT="7144" marB="0" anchor="ctr"/>
                </a:tc>
                <a:tc>
                  <a:txBody>
                    <a:bodyPr/>
                    <a:lstStyle/>
                    <a:p>
                      <a:pPr marL="0" algn="l" defTabSz="914400" rtl="0" eaLnBrk="1" fontAlgn="ctr" latinLnBrk="0" hangingPunct="1"/>
                      <a:r>
                        <a:rPr lang="en-GB" sz="900" b="0" i="0" u="none" strike="noStrike" kern="1200" dirty="0">
                          <a:solidFill>
                            <a:srgbClr val="000000"/>
                          </a:solidFill>
                          <a:effectLst/>
                          <a:latin typeface="+mn-lt"/>
                          <a:ea typeface="+mn-ea"/>
                          <a:cs typeface="+mn-cs"/>
                        </a:rPr>
                        <a:t>385132002</a:t>
                      </a:r>
                    </a:p>
                  </a:txBody>
                  <a:tcPr marL="7144" marR="7144" marT="7144" marB="0" anchor="b"/>
                </a:tc>
                <a:tc>
                  <a:txBody>
                    <a:bodyPr/>
                    <a:lstStyle/>
                    <a:p>
                      <a:pPr marL="0" algn="l" defTabSz="914400" rtl="0" eaLnBrk="1" fontAlgn="ctr" latinLnBrk="0" hangingPunct="1"/>
                      <a:r>
                        <a:rPr lang="en-GB" sz="900" b="0" i="0" u="none" strike="noStrike" kern="1200" dirty="0">
                          <a:solidFill>
                            <a:srgbClr val="000000"/>
                          </a:solidFill>
                          <a:effectLst/>
                          <a:latin typeface="+mn-lt"/>
                          <a:ea typeface="+mn-ea"/>
                          <a:cs typeface="+mn-cs"/>
                        </a:rPr>
                        <a:t>Prolonged release ophthalmic insert (dose form)</a:t>
                      </a:r>
                    </a:p>
                  </a:txBody>
                  <a:tcPr marL="7144" marR="7144" marT="7144" marB="0" anchor="ctr"/>
                </a:tc>
                <a:tc>
                  <a:txBody>
                    <a:bodyPr/>
                    <a:lstStyle/>
                    <a:p>
                      <a:pPr marL="0" algn="l" defTabSz="914400" rtl="0" eaLnBrk="1" fontAlgn="ctr" latinLnBrk="0" hangingPunct="1"/>
                      <a:r>
                        <a:rPr lang="en-GB" sz="900" b="0" i="0" u="none" strike="noStrike" kern="1200" dirty="0">
                          <a:solidFill>
                            <a:srgbClr val="000000"/>
                          </a:solidFill>
                          <a:effectLst/>
                          <a:latin typeface="+mn-lt"/>
                          <a:ea typeface="+mn-ea"/>
                          <a:cs typeface="+mn-cs"/>
                        </a:rPr>
                        <a:t>1..1</a:t>
                      </a:r>
                    </a:p>
                  </a:txBody>
                  <a:tcPr marL="7144" marR="7144" marT="7144" marB="0" anchor="ctr"/>
                </a:tc>
                <a:tc>
                  <a:txBody>
                    <a:bodyPr/>
                    <a:lstStyle/>
                    <a:p>
                      <a:pPr marL="0" algn="l" defTabSz="914400" rtl="0" eaLnBrk="1" fontAlgn="ctr" latinLnBrk="0" hangingPunct="1"/>
                      <a:r>
                        <a:rPr lang="en-GB" sz="900" b="0" i="0" u="none" strike="noStrike" kern="1200" dirty="0">
                          <a:solidFill>
                            <a:srgbClr val="000000"/>
                          </a:solidFill>
                          <a:effectLst/>
                          <a:latin typeface="+mn-lt"/>
                          <a:ea typeface="+mn-ea"/>
                          <a:cs typeface="+mn-cs"/>
                        </a:rPr>
                        <a:t>Narrower than</a:t>
                      </a:r>
                    </a:p>
                  </a:txBody>
                  <a:tcPr marL="7144" marR="7144" marT="7144" marB="0" anchor="ctr"/>
                </a:tc>
                <a:tc>
                  <a:txBody>
                    <a:bodyPr/>
                    <a:lstStyle/>
                    <a:p>
                      <a:pPr marL="0" algn="l" defTabSz="914400" rtl="0" eaLnBrk="1" fontAlgn="ctr" latinLnBrk="0" hangingPunct="1"/>
                      <a:r>
                        <a:rPr lang="en-GB" sz="900" b="0" i="0" u="none" strike="noStrike" kern="1200" dirty="0">
                          <a:solidFill>
                            <a:srgbClr val="000000"/>
                          </a:solidFill>
                          <a:effectLst/>
                          <a:latin typeface="+mn-lt"/>
                          <a:ea typeface="+mn-ea"/>
                          <a:cs typeface="+mn-cs"/>
                        </a:rPr>
                        <a:t>Yes</a:t>
                      </a:r>
                    </a:p>
                  </a:txBody>
                  <a:tcPr marL="7144" marR="7144" marT="7144" marB="0" anchor="ctr"/>
                </a:tc>
                <a:extLst>
                  <a:ext uri="{0D108BD9-81ED-4DB2-BD59-A6C34878D82A}">
                    <a16:rowId xmlns:a16="http://schemas.microsoft.com/office/drawing/2014/main" val="3692008726"/>
                  </a:ext>
                </a:extLst>
              </a:tr>
            </a:tbl>
          </a:graphicData>
        </a:graphic>
      </p:graphicFrame>
      <p:sp>
        <p:nvSpPr>
          <p:cNvPr id="5" name="TextBox 4">
            <a:extLst>
              <a:ext uri="{FF2B5EF4-FFF2-40B4-BE49-F238E27FC236}">
                <a16:creationId xmlns:a16="http://schemas.microsoft.com/office/drawing/2014/main" id="{578ECAC4-A1A2-4303-A51E-1D98D89A094D}"/>
              </a:ext>
            </a:extLst>
          </p:cNvPr>
          <p:cNvSpPr txBox="1"/>
          <p:nvPr/>
        </p:nvSpPr>
        <p:spPr>
          <a:xfrm>
            <a:off x="440575" y="1758077"/>
            <a:ext cx="8262851" cy="738664"/>
          </a:xfrm>
          <a:prstGeom prst="rect">
            <a:avLst/>
          </a:prstGeom>
          <a:noFill/>
        </p:spPr>
        <p:txBody>
          <a:bodyPr wrap="square" rtlCol="0">
            <a:spAutoFit/>
          </a:bodyPr>
          <a:lstStyle/>
          <a:p>
            <a:r>
              <a:rPr lang="en-GB" sz="1050" dirty="0"/>
              <a:t>Elisabeth’s note: EDQM definition "Solid sterile preparation of suitable size and shape, designed to be inserted in the conjunctival sac to produce a local or ocular effect by the release of active substance(s) over a determined period  of time. Ophthalmic inserts generally consist of a reservoir of active substance(s) embedded in a matrix or bounded by a rate-controlling membrane. They are presented individually in sterile containers.</a:t>
            </a:r>
          </a:p>
        </p:txBody>
      </p:sp>
      <p:pic>
        <p:nvPicPr>
          <p:cNvPr id="6" name="Picture 5">
            <a:extLst>
              <a:ext uri="{FF2B5EF4-FFF2-40B4-BE49-F238E27FC236}">
                <a16:creationId xmlns:a16="http://schemas.microsoft.com/office/drawing/2014/main" id="{7A29FE05-5B11-405C-A708-16CF1208E6BE}"/>
              </a:ext>
            </a:extLst>
          </p:cNvPr>
          <p:cNvPicPr>
            <a:picLocks noChangeAspect="1"/>
          </p:cNvPicPr>
          <p:nvPr/>
        </p:nvPicPr>
        <p:blipFill>
          <a:blip r:embed="rId2"/>
          <a:stretch>
            <a:fillRect/>
          </a:stretch>
        </p:blipFill>
        <p:spPr>
          <a:xfrm>
            <a:off x="2524990" y="3727051"/>
            <a:ext cx="6026594" cy="1107995"/>
          </a:xfrm>
          <a:prstGeom prst="rect">
            <a:avLst/>
          </a:prstGeom>
        </p:spPr>
      </p:pic>
      <p:pic>
        <p:nvPicPr>
          <p:cNvPr id="8" name="Picture 7">
            <a:extLst>
              <a:ext uri="{FF2B5EF4-FFF2-40B4-BE49-F238E27FC236}">
                <a16:creationId xmlns:a16="http://schemas.microsoft.com/office/drawing/2014/main" id="{8D1DE41F-188B-46B0-B69E-4CA594FE1E8E}"/>
              </a:ext>
            </a:extLst>
          </p:cNvPr>
          <p:cNvPicPr>
            <a:picLocks noChangeAspect="1"/>
          </p:cNvPicPr>
          <p:nvPr/>
        </p:nvPicPr>
        <p:blipFill>
          <a:blip r:embed="rId3"/>
          <a:stretch>
            <a:fillRect/>
          </a:stretch>
        </p:blipFill>
        <p:spPr>
          <a:xfrm>
            <a:off x="554356" y="2642831"/>
            <a:ext cx="1606953" cy="2394675"/>
          </a:xfrm>
          <a:prstGeom prst="rect">
            <a:avLst/>
          </a:prstGeom>
        </p:spPr>
      </p:pic>
      <p:sp>
        <p:nvSpPr>
          <p:cNvPr id="9" name="TextBox 8">
            <a:extLst>
              <a:ext uri="{FF2B5EF4-FFF2-40B4-BE49-F238E27FC236}">
                <a16:creationId xmlns:a16="http://schemas.microsoft.com/office/drawing/2014/main" id="{01FE3B30-6D91-4305-897E-B99681DE05BF}"/>
              </a:ext>
            </a:extLst>
          </p:cNvPr>
          <p:cNvSpPr txBox="1"/>
          <p:nvPr/>
        </p:nvSpPr>
        <p:spPr>
          <a:xfrm>
            <a:off x="2524990" y="2826803"/>
            <a:ext cx="5471928" cy="738664"/>
          </a:xfrm>
          <a:prstGeom prst="rect">
            <a:avLst/>
          </a:prstGeom>
          <a:noFill/>
        </p:spPr>
        <p:txBody>
          <a:bodyPr wrap="square" rtlCol="0">
            <a:spAutoFit/>
          </a:bodyPr>
          <a:lstStyle/>
          <a:p>
            <a:r>
              <a:rPr lang="en-GB" sz="1050" dirty="0" err="1">
                <a:solidFill>
                  <a:srgbClr val="3B3B3B"/>
                </a:solidFill>
                <a:latin typeface="Source Sans Pro" panose="020B0503030403020204" pitchFamily="34" charset="0"/>
              </a:rPr>
              <a:t>Mydriasert</a:t>
            </a:r>
            <a:r>
              <a:rPr lang="en-GB" sz="1050" dirty="0">
                <a:solidFill>
                  <a:srgbClr val="3B3B3B"/>
                </a:solidFill>
                <a:latin typeface="Source Sans Pro" panose="020B0503030403020204" pitchFamily="34" charset="0"/>
              </a:rPr>
              <a:t> 0.28 mg/5.4 mg ophthalmic insert (UK, FR)</a:t>
            </a:r>
          </a:p>
          <a:p>
            <a:r>
              <a:rPr lang="en-GB" sz="1050" dirty="0" err="1">
                <a:solidFill>
                  <a:srgbClr val="3B3B3B"/>
                </a:solidFill>
                <a:latin typeface="Source Sans Pro" panose="020B0503030403020204" pitchFamily="34" charset="0"/>
              </a:rPr>
              <a:t>Lacrisert</a:t>
            </a:r>
            <a:r>
              <a:rPr lang="en-GB" sz="1050" dirty="0">
                <a:solidFill>
                  <a:srgbClr val="3B3B3B"/>
                </a:solidFill>
                <a:latin typeface="Source Sans Pro" panose="020B0503030403020204" pitchFamily="34" charset="0"/>
              </a:rPr>
              <a:t> (NOR) – hydroxypropyl-cellulose; definitely “prolonged release”</a:t>
            </a:r>
          </a:p>
          <a:p>
            <a:r>
              <a:rPr lang="en-GB" sz="1050" dirty="0">
                <a:solidFill>
                  <a:srgbClr val="3B3B3B"/>
                </a:solidFill>
                <a:latin typeface="Source Sans Pro" panose="020B0503030403020204" pitchFamily="34" charset="0"/>
              </a:rPr>
              <a:t>No products in SNOMED CT</a:t>
            </a:r>
          </a:p>
          <a:p>
            <a:endParaRPr lang="en-GB" sz="1050" dirty="0">
              <a:solidFill>
                <a:srgbClr val="3B3B3B"/>
              </a:solidFill>
              <a:latin typeface="Source Sans Pro" panose="020B0503030403020204" pitchFamily="34" charset="0"/>
            </a:endParaRPr>
          </a:p>
        </p:txBody>
      </p:sp>
      <p:sp>
        <p:nvSpPr>
          <p:cNvPr id="10" name="TextBox 9">
            <a:extLst>
              <a:ext uri="{FF2B5EF4-FFF2-40B4-BE49-F238E27FC236}">
                <a16:creationId xmlns:a16="http://schemas.microsoft.com/office/drawing/2014/main" id="{5D6F6475-D5E4-4C77-8A02-44E5915BCBBB}"/>
              </a:ext>
            </a:extLst>
          </p:cNvPr>
          <p:cNvSpPr txBox="1"/>
          <p:nvPr/>
        </p:nvSpPr>
        <p:spPr>
          <a:xfrm>
            <a:off x="3788257" y="127754"/>
            <a:ext cx="5212052" cy="738664"/>
          </a:xfrm>
          <a:prstGeom prst="rect">
            <a:avLst/>
          </a:prstGeom>
          <a:noFill/>
        </p:spPr>
        <p:txBody>
          <a:bodyPr wrap="square" rtlCol="0">
            <a:spAutoFit/>
          </a:bodyPr>
          <a:lstStyle/>
          <a:p>
            <a:r>
              <a:rPr lang="en-GB" b="1" dirty="0">
                <a:solidFill>
                  <a:schemeClr val="accent5">
                    <a:lumMod val="75000"/>
                  </a:schemeClr>
                </a:solidFill>
              </a:rPr>
              <a:t>Agreed that even though the concept “names” do not match, this IS good enough for an “exact match”</a:t>
            </a:r>
          </a:p>
          <a:p>
            <a:endParaRPr lang="en-GB" b="1" dirty="0">
              <a:solidFill>
                <a:schemeClr val="accent5">
                  <a:lumMod val="75000"/>
                </a:schemeClr>
              </a:solidFill>
            </a:endParaRPr>
          </a:p>
        </p:txBody>
      </p:sp>
    </p:spTree>
    <p:extLst>
      <p:ext uri="{BB962C8B-B14F-4D97-AF65-F5344CB8AC3E}">
        <p14:creationId xmlns:p14="http://schemas.microsoft.com/office/powerpoint/2010/main" val="6372728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BF612-AA5E-4EA3-9D48-D3172BE9557C}"/>
              </a:ext>
            </a:extLst>
          </p:cNvPr>
          <p:cNvSpPr>
            <a:spLocks noGrp="1"/>
          </p:cNvSpPr>
          <p:nvPr>
            <p:ph type="title"/>
          </p:nvPr>
        </p:nvSpPr>
        <p:spPr/>
        <p:txBody>
          <a:bodyPr/>
          <a:lstStyle/>
          <a:p>
            <a:r>
              <a:rPr lang="en-GB" dirty="0"/>
              <a:t>11117000: Inhalation vapour, liquid</a:t>
            </a:r>
          </a:p>
        </p:txBody>
      </p:sp>
      <p:graphicFrame>
        <p:nvGraphicFramePr>
          <p:cNvPr id="4" name="Table 4">
            <a:extLst>
              <a:ext uri="{FF2B5EF4-FFF2-40B4-BE49-F238E27FC236}">
                <a16:creationId xmlns:a16="http://schemas.microsoft.com/office/drawing/2014/main" id="{0083C747-8D71-4E32-A3DD-6DA599DA5C8E}"/>
              </a:ext>
            </a:extLst>
          </p:cNvPr>
          <p:cNvGraphicFramePr>
            <a:graphicFrameLocks noGrp="1"/>
          </p:cNvGraphicFramePr>
          <p:nvPr>
            <p:ph idx="1"/>
          </p:nvPr>
        </p:nvGraphicFramePr>
        <p:xfrm>
          <a:off x="485258" y="1129517"/>
          <a:ext cx="7886697" cy="418624"/>
        </p:xfrm>
        <a:graphic>
          <a:graphicData uri="http://schemas.openxmlformats.org/drawingml/2006/table">
            <a:tbl>
              <a:tblPr bandRow="1">
                <a:tableStyleId>{5C22544A-7EE6-4342-B048-85BDC9FD1C3A}</a:tableStyleId>
              </a:tblPr>
              <a:tblGrid>
                <a:gridCol w="1126671">
                  <a:extLst>
                    <a:ext uri="{9D8B030D-6E8A-4147-A177-3AD203B41FA5}">
                      <a16:colId xmlns:a16="http://schemas.microsoft.com/office/drawing/2014/main" val="1217931871"/>
                    </a:ext>
                  </a:extLst>
                </a:gridCol>
                <a:gridCol w="1126671">
                  <a:extLst>
                    <a:ext uri="{9D8B030D-6E8A-4147-A177-3AD203B41FA5}">
                      <a16:colId xmlns:a16="http://schemas.microsoft.com/office/drawing/2014/main" val="1718460097"/>
                    </a:ext>
                  </a:extLst>
                </a:gridCol>
                <a:gridCol w="1126671">
                  <a:extLst>
                    <a:ext uri="{9D8B030D-6E8A-4147-A177-3AD203B41FA5}">
                      <a16:colId xmlns:a16="http://schemas.microsoft.com/office/drawing/2014/main" val="2108586302"/>
                    </a:ext>
                  </a:extLst>
                </a:gridCol>
                <a:gridCol w="1126671">
                  <a:extLst>
                    <a:ext uri="{9D8B030D-6E8A-4147-A177-3AD203B41FA5}">
                      <a16:colId xmlns:a16="http://schemas.microsoft.com/office/drawing/2014/main" val="3751227724"/>
                    </a:ext>
                  </a:extLst>
                </a:gridCol>
                <a:gridCol w="1126671">
                  <a:extLst>
                    <a:ext uri="{9D8B030D-6E8A-4147-A177-3AD203B41FA5}">
                      <a16:colId xmlns:a16="http://schemas.microsoft.com/office/drawing/2014/main" val="198633485"/>
                    </a:ext>
                  </a:extLst>
                </a:gridCol>
                <a:gridCol w="1126671">
                  <a:extLst>
                    <a:ext uri="{9D8B030D-6E8A-4147-A177-3AD203B41FA5}">
                      <a16:colId xmlns:a16="http://schemas.microsoft.com/office/drawing/2014/main" val="2325884468"/>
                    </a:ext>
                  </a:extLst>
                </a:gridCol>
                <a:gridCol w="1126671">
                  <a:extLst>
                    <a:ext uri="{9D8B030D-6E8A-4147-A177-3AD203B41FA5}">
                      <a16:colId xmlns:a16="http://schemas.microsoft.com/office/drawing/2014/main" val="1143438823"/>
                    </a:ext>
                  </a:extLst>
                </a:gridCol>
              </a:tblGrid>
              <a:tr h="418624">
                <a:tc>
                  <a:txBody>
                    <a:bodyPr/>
                    <a:lstStyle/>
                    <a:p>
                      <a:pPr marL="0" algn="l" defTabSz="914400" rtl="0" eaLnBrk="1" fontAlgn="ctr" latinLnBrk="0" hangingPunct="1"/>
                      <a:r>
                        <a:rPr lang="en-GB" sz="900" b="0" i="0" u="none" strike="noStrike" kern="1200" dirty="0">
                          <a:solidFill>
                            <a:srgbClr val="000000"/>
                          </a:solidFill>
                          <a:effectLst/>
                          <a:latin typeface="+mn-lt"/>
                          <a:ea typeface="+mn-ea"/>
                          <a:cs typeface="+mn-cs"/>
                        </a:rPr>
                        <a:t>11117000</a:t>
                      </a:r>
                    </a:p>
                  </a:txBody>
                  <a:tcPr marL="7144" marR="7144" marT="7144" marB="0" anchor="ctr"/>
                </a:tc>
                <a:tc>
                  <a:txBody>
                    <a:bodyPr/>
                    <a:lstStyle/>
                    <a:p>
                      <a:pPr marL="0" algn="l" defTabSz="914400" rtl="0" eaLnBrk="1" fontAlgn="ctr" latinLnBrk="0" hangingPunct="1"/>
                      <a:r>
                        <a:rPr lang="en-GB" sz="900" b="0" i="0" u="none" strike="noStrike" kern="1200" dirty="0">
                          <a:solidFill>
                            <a:srgbClr val="000000"/>
                          </a:solidFill>
                          <a:effectLst/>
                          <a:latin typeface="+mn-lt"/>
                          <a:ea typeface="+mn-ea"/>
                          <a:cs typeface="+mn-cs"/>
                        </a:rPr>
                        <a:t>Inhalation vapour, liquid</a:t>
                      </a:r>
                    </a:p>
                  </a:txBody>
                  <a:tcPr marL="7144" marR="7144" marT="7144" marB="0" anchor="ctr"/>
                </a:tc>
                <a:tc>
                  <a:txBody>
                    <a:bodyPr/>
                    <a:lstStyle/>
                    <a:p>
                      <a:pPr marL="0" algn="l" defTabSz="914400" rtl="0" eaLnBrk="1" fontAlgn="ctr" latinLnBrk="0" hangingPunct="1"/>
                      <a:r>
                        <a:rPr lang="en-GB" sz="900" b="0" i="0" u="none" strike="noStrike" kern="1200" dirty="0">
                          <a:solidFill>
                            <a:srgbClr val="000000"/>
                          </a:solidFill>
                          <a:effectLst/>
                          <a:latin typeface="+mn-lt"/>
                          <a:ea typeface="+mn-ea"/>
                          <a:cs typeface="+mn-cs"/>
                        </a:rPr>
                        <a:t>385213000</a:t>
                      </a:r>
                    </a:p>
                  </a:txBody>
                  <a:tcPr marL="7144" marR="7144" marT="7144" marB="0" anchor="b"/>
                </a:tc>
                <a:tc>
                  <a:txBody>
                    <a:bodyPr/>
                    <a:lstStyle/>
                    <a:p>
                      <a:pPr marL="0" algn="l" defTabSz="914400" rtl="0" eaLnBrk="1" fontAlgn="ctr" latinLnBrk="0" hangingPunct="1"/>
                      <a:r>
                        <a:rPr lang="en-GB" sz="900" b="0" i="0" u="none" strike="noStrike" kern="1200" dirty="0">
                          <a:solidFill>
                            <a:srgbClr val="000000"/>
                          </a:solidFill>
                          <a:effectLst/>
                          <a:latin typeface="+mn-lt"/>
                          <a:ea typeface="+mn-ea"/>
                          <a:cs typeface="+mn-cs"/>
                        </a:rPr>
                        <a:t>Conventional release vapor solution for inhalation (dose form)</a:t>
                      </a:r>
                    </a:p>
                  </a:txBody>
                  <a:tcPr marL="7144" marR="7144" marT="7144" marB="0" anchor="ctr"/>
                </a:tc>
                <a:tc>
                  <a:txBody>
                    <a:bodyPr/>
                    <a:lstStyle/>
                    <a:p>
                      <a:pPr marL="0" algn="l" defTabSz="914400" rtl="0" eaLnBrk="1" fontAlgn="ctr" latinLnBrk="0" hangingPunct="1"/>
                      <a:r>
                        <a:rPr lang="en-GB" sz="900" b="0" i="0" u="none" strike="noStrike" kern="1200" dirty="0">
                          <a:solidFill>
                            <a:srgbClr val="000000"/>
                          </a:solidFill>
                          <a:effectLst/>
                          <a:latin typeface="+mn-lt"/>
                          <a:ea typeface="+mn-ea"/>
                          <a:cs typeface="+mn-cs"/>
                        </a:rPr>
                        <a:t>1..1</a:t>
                      </a:r>
                    </a:p>
                  </a:txBody>
                  <a:tcPr marL="7144" marR="7144" marT="7144" marB="0" anchor="b"/>
                </a:tc>
                <a:tc>
                  <a:txBody>
                    <a:bodyPr/>
                    <a:lstStyle/>
                    <a:p>
                      <a:pPr marL="0" algn="l" defTabSz="914400" rtl="0" eaLnBrk="1" fontAlgn="ctr" latinLnBrk="0" hangingPunct="1"/>
                      <a:r>
                        <a:rPr lang="en-GB" sz="900" b="0" i="0" u="none" strike="noStrike" kern="1200" dirty="0">
                          <a:solidFill>
                            <a:srgbClr val="000000"/>
                          </a:solidFill>
                          <a:effectLst/>
                          <a:latin typeface="+mn-lt"/>
                          <a:ea typeface="+mn-ea"/>
                          <a:cs typeface="+mn-cs"/>
                        </a:rPr>
                        <a:t>narrower than</a:t>
                      </a:r>
                    </a:p>
                  </a:txBody>
                  <a:tcPr marL="7144" marR="7144" marT="7144" marB="0" anchor="b"/>
                </a:tc>
                <a:tc>
                  <a:txBody>
                    <a:bodyPr/>
                    <a:lstStyle/>
                    <a:p>
                      <a:pPr marL="0" algn="l" defTabSz="914400" rtl="0" eaLnBrk="1" fontAlgn="ctr" latinLnBrk="0" hangingPunct="1"/>
                      <a:r>
                        <a:rPr lang="en-GB" sz="900" b="0" i="0" u="none" strike="noStrike" kern="1200" dirty="0">
                          <a:solidFill>
                            <a:srgbClr val="000000"/>
                          </a:solidFill>
                          <a:effectLst/>
                          <a:latin typeface="+mn-lt"/>
                          <a:ea typeface="+mn-ea"/>
                          <a:cs typeface="+mn-cs"/>
                        </a:rPr>
                        <a:t>no</a:t>
                      </a:r>
                    </a:p>
                  </a:txBody>
                  <a:tcPr marL="7144" marR="7144" marT="7144" marB="0" anchor="b"/>
                </a:tc>
                <a:extLst>
                  <a:ext uri="{0D108BD9-81ED-4DB2-BD59-A6C34878D82A}">
                    <a16:rowId xmlns:a16="http://schemas.microsoft.com/office/drawing/2014/main" val="3692008726"/>
                  </a:ext>
                </a:extLst>
              </a:tr>
            </a:tbl>
          </a:graphicData>
        </a:graphic>
      </p:graphicFrame>
      <p:sp>
        <p:nvSpPr>
          <p:cNvPr id="5" name="TextBox 4">
            <a:extLst>
              <a:ext uri="{FF2B5EF4-FFF2-40B4-BE49-F238E27FC236}">
                <a16:creationId xmlns:a16="http://schemas.microsoft.com/office/drawing/2014/main" id="{578ECAC4-A1A2-4303-A51E-1D98D89A094D}"/>
              </a:ext>
            </a:extLst>
          </p:cNvPr>
          <p:cNvSpPr txBox="1"/>
          <p:nvPr/>
        </p:nvSpPr>
        <p:spPr>
          <a:xfrm>
            <a:off x="628651" y="1751885"/>
            <a:ext cx="7738109" cy="253916"/>
          </a:xfrm>
          <a:prstGeom prst="rect">
            <a:avLst/>
          </a:prstGeom>
          <a:noFill/>
        </p:spPr>
        <p:txBody>
          <a:bodyPr wrap="square" rtlCol="0">
            <a:spAutoFit/>
          </a:bodyPr>
          <a:lstStyle/>
          <a:p>
            <a:r>
              <a:rPr lang="en-GB" sz="1050" dirty="0"/>
              <a:t>Olivier’s note: EDQM: BDF = </a:t>
            </a:r>
            <a:r>
              <a:rPr lang="en-GB" sz="1050" dirty="0" err="1"/>
              <a:t>liquide</a:t>
            </a:r>
            <a:r>
              <a:rPr lang="en-GB" sz="1050" dirty="0"/>
              <a:t> / S-CT: BDF = solution</a:t>
            </a:r>
          </a:p>
        </p:txBody>
      </p:sp>
      <p:sp>
        <p:nvSpPr>
          <p:cNvPr id="11" name="TextBox 10">
            <a:extLst>
              <a:ext uri="{FF2B5EF4-FFF2-40B4-BE49-F238E27FC236}">
                <a16:creationId xmlns:a16="http://schemas.microsoft.com/office/drawing/2014/main" id="{A2DFC043-D046-4BF6-8A1D-D71B94F79749}"/>
              </a:ext>
            </a:extLst>
          </p:cNvPr>
          <p:cNvSpPr txBox="1"/>
          <p:nvPr/>
        </p:nvSpPr>
        <p:spPr>
          <a:xfrm>
            <a:off x="473529" y="2170509"/>
            <a:ext cx="8670471" cy="738664"/>
          </a:xfrm>
          <a:prstGeom prst="rect">
            <a:avLst/>
          </a:prstGeom>
          <a:noFill/>
        </p:spPr>
        <p:txBody>
          <a:bodyPr wrap="square" rtlCol="0">
            <a:spAutoFit/>
          </a:bodyPr>
          <a:lstStyle/>
          <a:p>
            <a:r>
              <a:rPr lang="en-GB" sz="1050" dirty="0"/>
              <a:t>Products using this dose form:</a:t>
            </a:r>
          </a:p>
          <a:p>
            <a:pPr lvl="1"/>
            <a:r>
              <a:rPr lang="en-GB" sz="1050" dirty="0"/>
              <a:t>UK: Liquid anaesthetics (e.g. isoflurane, desflurane): NZ: also </a:t>
            </a:r>
            <a:r>
              <a:rPr lang="en-GB" sz="1050" dirty="0" err="1"/>
              <a:t>methoxyflourane</a:t>
            </a:r>
            <a:r>
              <a:rPr lang="en-GB" sz="1050" dirty="0"/>
              <a:t>, enflurane</a:t>
            </a:r>
          </a:p>
          <a:p>
            <a:pPr lvl="1"/>
            <a:r>
              <a:rPr lang="en-GB" sz="1050" dirty="0"/>
              <a:t>FR: </a:t>
            </a:r>
            <a:r>
              <a:rPr lang="en-GB" sz="1050" dirty="0" err="1"/>
              <a:t>Aerrane</a:t>
            </a:r>
            <a:r>
              <a:rPr lang="en-GB" sz="1050" dirty="0"/>
              <a:t>, Sevoflurane, </a:t>
            </a:r>
            <a:r>
              <a:rPr lang="en-GB" sz="1050" dirty="0" err="1"/>
              <a:t>Suprane</a:t>
            </a:r>
            <a:endParaRPr lang="en-GB" sz="1050" dirty="0"/>
          </a:p>
          <a:p>
            <a:pPr lvl="1"/>
            <a:r>
              <a:rPr lang="en-GB" sz="1050" b="1" dirty="0">
                <a:solidFill>
                  <a:srgbClr val="FF0000"/>
                </a:solidFill>
              </a:rPr>
              <a:t>Please confirm / add others</a:t>
            </a:r>
          </a:p>
        </p:txBody>
      </p:sp>
      <p:sp>
        <p:nvSpPr>
          <p:cNvPr id="6" name="TextBox 5">
            <a:extLst>
              <a:ext uri="{FF2B5EF4-FFF2-40B4-BE49-F238E27FC236}">
                <a16:creationId xmlns:a16="http://schemas.microsoft.com/office/drawing/2014/main" id="{04FA2F00-1A07-4913-BFA2-F2D61747CDF5}"/>
              </a:ext>
            </a:extLst>
          </p:cNvPr>
          <p:cNvSpPr txBox="1"/>
          <p:nvPr/>
        </p:nvSpPr>
        <p:spPr>
          <a:xfrm>
            <a:off x="574964" y="3138055"/>
            <a:ext cx="7606145" cy="1546577"/>
          </a:xfrm>
          <a:prstGeom prst="rect">
            <a:avLst/>
          </a:prstGeom>
          <a:noFill/>
        </p:spPr>
        <p:txBody>
          <a:bodyPr wrap="square" rtlCol="0">
            <a:spAutoFit/>
          </a:bodyPr>
          <a:lstStyle/>
          <a:p>
            <a:r>
              <a:rPr lang="en-GB" sz="1050" dirty="0"/>
              <a:t>To request this as a new SNOMED CT PDF, we will also have to request “Liquid” as a basic dose form</a:t>
            </a:r>
          </a:p>
          <a:p>
            <a:r>
              <a:rPr lang="en-GB" sz="1050" dirty="0"/>
              <a:t>	Is that acceptable?  It should make the concept be “sufficiently defined”</a:t>
            </a:r>
          </a:p>
          <a:p>
            <a:r>
              <a:rPr lang="en-GB" sz="1050" dirty="0"/>
              <a:t>If yes, then the new dose form could be:</a:t>
            </a:r>
          </a:p>
          <a:p>
            <a:r>
              <a:rPr lang="en-GB" sz="1050" dirty="0"/>
              <a:t>	Conventional release liquid for inhalation</a:t>
            </a:r>
          </a:p>
          <a:p>
            <a:r>
              <a:rPr lang="en-GB" sz="1050" dirty="0"/>
              <a:t>		BDF = liquid</a:t>
            </a:r>
          </a:p>
          <a:p>
            <a:r>
              <a:rPr lang="en-GB" sz="1050" dirty="0"/>
              <a:t>		</a:t>
            </a:r>
            <a:r>
              <a:rPr lang="en-GB" sz="1050" dirty="0" err="1"/>
              <a:t>AdmMethod</a:t>
            </a:r>
            <a:r>
              <a:rPr lang="en-GB" sz="1050" dirty="0"/>
              <a:t> = Inhale</a:t>
            </a:r>
          </a:p>
          <a:p>
            <a:r>
              <a:rPr lang="en-GB" sz="1050" dirty="0"/>
              <a:t>		Int Site = Pulmonary</a:t>
            </a:r>
          </a:p>
          <a:p>
            <a:r>
              <a:rPr lang="en-GB" sz="1050" dirty="0"/>
              <a:t>		</a:t>
            </a:r>
            <a:r>
              <a:rPr lang="en-GB" sz="1050" dirty="0" err="1"/>
              <a:t>Rel</a:t>
            </a:r>
            <a:r>
              <a:rPr lang="en-GB" sz="1050" dirty="0"/>
              <a:t> Char = Conventional</a:t>
            </a:r>
          </a:p>
          <a:p>
            <a:r>
              <a:rPr lang="en-GB" sz="1050" dirty="0"/>
              <a:t>		Transform = </a:t>
            </a:r>
            <a:r>
              <a:rPr lang="en-GB" sz="1050" i="1" dirty="0"/>
              <a:t>see  next slide</a:t>
            </a:r>
            <a:endParaRPr lang="en-GB" sz="1050" dirty="0"/>
          </a:p>
        </p:txBody>
      </p:sp>
    </p:spTree>
    <p:extLst>
      <p:ext uri="{BB962C8B-B14F-4D97-AF65-F5344CB8AC3E}">
        <p14:creationId xmlns:p14="http://schemas.microsoft.com/office/powerpoint/2010/main" val="3021381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BF612-AA5E-4EA3-9D48-D3172BE9557C}"/>
              </a:ext>
            </a:extLst>
          </p:cNvPr>
          <p:cNvSpPr>
            <a:spLocks noGrp="1"/>
          </p:cNvSpPr>
          <p:nvPr>
            <p:ph type="title"/>
          </p:nvPr>
        </p:nvSpPr>
        <p:spPr/>
        <p:txBody>
          <a:bodyPr/>
          <a:lstStyle/>
          <a:p>
            <a:r>
              <a:rPr lang="en-GB" dirty="0"/>
              <a:t>11117000: Inhalation vapour, liquid</a:t>
            </a:r>
          </a:p>
        </p:txBody>
      </p:sp>
      <p:sp>
        <p:nvSpPr>
          <p:cNvPr id="3" name="TextBox 2">
            <a:extLst>
              <a:ext uri="{FF2B5EF4-FFF2-40B4-BE49-F238E27FC236}">
                <a16:creationId xmlns:a16="http://schemas.microsoft.com/office/drawing/2014/main" id="{36E3332D-B2A2-4EAA-9506-75844613B6AD}"/>
              </a:ext>
            </a:extLst>
          </p:cNvPr>
          <p:cNvSpPr txBox="1"/>
          <p:nvPr/>
        </p:nvSpPr>
        <p:spPr>
          <a:xfrm>
            <a:off x="497032" y="3460940"/>
            <a:ext cx="8296398" cy="900246"/>
          </a:xfrm>
          <a:prstGeom prst="rect">
            <a:avLst/>
          </a:prstGeom>
          <a:noFill/>
        </p:spPr>
        <p:txBody>
          <a:bodyPr wrap="square" rtlCol="0">
            <a:spAutoFit/>
          </a:bodyPr>
          <a:lstStyle/>
          <a:p>
            <a:r>
              <a:rPr lang="en-GB" sz="1050" dirty="0"/>
              <a:t>Other Thoughts:</a:t>
            </a:r>
          </a:p>
          <a:p>
            <a:r>
              <a:rPr lang="en-GB" sz="1050" dirty="0"/>
              <a:t>Currently CDs for the liquid anaesthetics have “conventional release solution for inhalation” as PDF – but they are not solutions; “water for injections” also uses “solution (see 784645002 | Product containing precisely water 1 gram/1 </a:t>
            </a:r>
            <a:r>
              <a:rPr lang="en-GB" sz="1050" dirty="0" err="1"/>
              <a:t>milliliter</a:t>
            </a:r>
            <a:r>
              <a:rPr lang="en-GB" sz="1050" dirty="0"/>
              <a:t> conventional release solution for injection (clinical drug) |)</a:t>
            </a:r>
          </a:p>
          <a:p>
            <a:r>
              <a:rPr lang="en-GB" sz="1050" dirty="0"/>
              <a:t>For the liquid anaesthetics the strength is 999mg/mL – is this 100%?  Surely that depends on the molecular weight of the anaesthetic?</a:t>
            </a:r>
          </a:p>
        </p:txBody>
      </p:sp>
      <p:sp>
        <p:nvSpPr>
          <p:cNvPr id="9" name="TextBox 8">
            <a:extLst>
              <a:ext uri="{FF2B5EF4-FFF2-40B4-BE49-F238E27FC236}">
                <a16:creationId xmlns:a16="http://schemas.microsoft.com/office/drawing/2014/main" id="{A68DBA74-8B8F-4334-A6C0-38C379143DCF}"/>
              </a:ext>
            </a:extLst>
          </p:cNvPr>
          <p:cNvSpPr txBox="1"/>
          <p:nvPr/>
        </p:nvSpPr>
        <p:spPr>
          <a:xfrm>
            <a:off x="548491" y="1115291"/>
            <a:ext cx="7966859" cy="1061829"/>
          </a:xfrm>
          <a:prstGeom prst="rect">
            <a:avLst/>
          </a:prstGeom>
          <a:noFill/>
        </p:spPr>
        <p:txBody>
          <a:bodyPr wrap="square" rtlCol="0">
            <a:spAutoFit/>
          </a:bodyPr>
          <a:lstStyle/>
          <a:p>
            <a:r>
              <a:rPr lang="en-GB" sz="1050" dirty="0"/>
              <a:t>All the “solution for &lt;inhalation&gt; or &lt;nebulisation&gt;” do not have a transform in EDQM or in SNOMED CT</a:t>
            </a:r>
          </a:p>
          <a:p>
            <a:r>
              <a:rPr lang="en-GB" sz="1050" dirty="0"/>
              <a:t>Is this OK?</a:t>
            </a:r>
          </a:p>
          <a:p>
            <a:pPr lvl="1"/>
            <a:r>
              <a:rPr lang="en-GB" sz="1050" dirty="0"/>
              <a:t>Or should there be a transform of “</a:t>
            </a:r>
            <a:r>
              <a:rPr lang="en-GB" sz="1050" dirty="0" err="1"/>
              <a:t>vapourisation</a:t>
            </a:r>
            <a:r>
              <a:rPr lang="en-GB" sz="1050" dirty="0"/>
              <a:t>” (which would cover both evaporation and boiling)</a:t>
            </a:r>
          </a:p>
          <a:p>
            <a:pPr lvl="1"/>
            <a:endParaRPr lang="en-GB" sz="1050" dirty="0"/>
          </a:p>
          <a:p>
            <a:r>
              <a:rPr lang="en-GB" sz="1050" dirty="0"/>
              <a:t>EDQM also has “mixing” – possibly to describe when an essential oil is “mixed” with hot water to get evaporation of the oil….but </a:t>
            </a:r>
            <a:r>
              <a:rPr lang="en-GB" sz="1050" dirty="0" err="1"/>
              <a:t>vapourisation</a:t>
            </a:r>
            <a:r>
              <a:rPr lang="en-GB" sz="1050" dirty="0"/>
              <a:t> as a transform would include that</a:t>
            </a:r>
          </a:p>
        </p:txBody>
      </p:sp>
      <p:sp>
        <p:nvSpPr>
          <p:cNvPr id="10" name="TextBox 9">
            <a:extLst>
              <a:ext uri="{FF2B5EF4-FFF2-40B4-BE49-F238E27FC236}">
                <a16:creationId xmlns:a16="http://schemas.microsoft.com/office/drawing/2014/main" id="{46A8E728-30C8-46DC-96FD-F68069D0EDE9}"/>
              </a:ext>
            </a:extLst>
          </p:cNvPr>
          <p:cNvSpPr txBox="1"/>
          <p:nvPr/>
        </p:nvSpPr>
        <p:spPr>
          <a:xfrm>
            <a:off x="628650" y="2571750"/>
            <a:ext cx="7102187" cy="415498"/>
          </a:xfrm>
          <a:prstGeom prst="rect">
            <a:avLst/>
          </a:prstGeom>
          <a:noFill/>
        </p:spPr>
        <p:txBody>
          <a:bodyPr wrap="square" rtlCol="0">
            <a:spAutoFit/>
          </a:bodyPr>
          <a:lstStyle/>
          <a:p>
            <a:r>
              <a:rPr lang="en-GB" sz="1050" dirty="0"/>
              <a:t>If we go down this path (new PDF) then the action would be alter map to “1..0 no map” with the note to update the map when the new concept is available</a:t>
            </a:r>
          </a:p>
        </p:txBody>
      </p:sp>
      <p:sp>
        <p:nvSpPr>
          <p:cNvPr id="6" name="TextBox 5">
            <a:extLst>
              <a:ext uri="{FF2B5EF4-FFF2-40B4-BE49-F238E27FC236}">
                <a16:creationId xmlns:a16="http://schemas.microsoft.com/office/drawing/2014/main" id="{65DF23FC-2E8C-4948-806B-3FC36624E4D1}"/>
              </a:ext>
            </a:extLst>
          </p:cNvPr>
          <p:cNvSpPr txBox="1"/>
          <p:nvPr/>
        </p:nvSpPr>
        <p:spPr>
          <a:xfrm>
            <a:off x="5388716" y="93615"/>
            <a:ext cx="2605696" cy="523220"/>
          </a:xfrm>
          <a:prstGeom prst="rect">
            <a:avLst/>
          </a:prstGeom>
          <a:noFill/>
        </p:spPr>
        <p:txBody>
          <a:bodyPr wrap="square" rtlCol="0">
            <a:spAutoFit/>
          </a:bodyPr>
          <a:lstStyle/>
          <a:p>
            <a:r>
              <a:rPr lang="en-GB" b="1" dirty="0">
                <a:solidFill>
                  <a:schemeClr val="accent5">
                    <a:lumMod val="75000"/>
                  </a:schemeClr>
                </a:solidFill>
              </a:rPr>
              <a:t>Needs further discussion about BDF with Linda</a:t>
            </a:r>
          </a:p>
        </p:txBody>
      </p:sp>
    </p:spTree>
    <p:extLst>
      <p:ext uri="{BB962C8B-B14F-4D97-AF65-F5344CB8AC3E}">
        <p14:creationId xmlns:p14="http://schemas.microsoft.com/office/powerpoint/2010/main" val="12358323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BF612-AA5E-4EA3-9D48-D3172BE9557C}"/>
              </a:ext>
            </a:extLst>
          </p:cNvPr>
          <p:cNvSpPr>
            <a:spLocks noGrp="1"/>
          </p:cNvSpPr>
          <p:nvPr>
            <p:ph type="title"/>
          </p:nvPr>
        </p:nvSpPr>
        <p:spPr/>
        <p:txBody>
          <a:bodyPr/>
          <a:lstStyle/>
          <a:p>
            <a:r>
              <a:rPr lang="en-GB" dirty="0"/>
              <a:t>11112000: Inhalation vapour, powder</a:t>
            </a:r>
          </a:p>
        </p:txBody>
      </p:sp>
      <p:graphicFrame>
        <p:nvGraphicFramePr>
          <p:cNvPr id="4" name="Table 4">
            <a:extLst>
              <a:ext uri="{FF2B5EF4-FFF2-40B4-BE49-F238E27FC236}">
                <a16:creationId xmlns:a16="http://schemas.microsoft.com/office/drawing/2014/main" id="{0083C747-8D71-4E32-A3DD-6DA599DA5C8E}"/>
              </a:ext>
            </a:extLst>
          </p:cNvPr>
          <p:cNvGraphicFramePr>
            <a:graphicFrameLocks noGrp="1"/>
          </p:cNvGraphicFramePr>
          <p:nvPr>
            <p:ph idx="1"/>
          </p:nvPr>
        </p:nvGraphicFramePr>
        <p:xfrm>
          <a:off x="554356" y="1129517"/>
          <a:ext cx="7886697" cy="418624"/>
        </p:xfrm>
        <a:graphic>
          <a:graphicData uri="http://schemas.openxmlformats.org/drawingml/2006/table">
            <a:tbl>
              <a:tblPr bandRow="1">
                <a:tableStyleId>{5C22544A-7EE6-4342-B048-85BDC9FD1C3A}</a:tableStyleId>
              </a:tblPr>
              <a:tblGrid>
                <a:gridCol w="1126671">
                  <a:extLst>
                    <a:ext uri="{9D8B030D-6E8A-4147-A177-3AD203B41FA5}">
                      <a16:colId xmlns:a16="http://schemas.microsoft.com/office/drawing/2014/main" val="1217931871"/>
                    </a:ext>
                  </a:extLst>
                </a:gridCol>
                <a:gridCol w="1126671">
                  <a:extLst>
                    <a:ext uri="{9D8B030D-6E8A-4147-A177-3AD203B41FA5}">
                      <a16:colId xmlns:a16="http://schemas.microsoft.com/office/drawing/2014/main" val="1718460097"/>
                    </a:ext>
                  </a:extLst>
                </a:gridCol>
                <a:gridCol w="1126671">
                  <a:extLst>
                    <a:ext uri="{9D8B030D-6E8A-4147-A177-3AD203B41FA5}">
                      <a16:colId xmlns:a16="http://schemas.microsoft.com/office/drawing/2014/main" val="2108586302"/>
                    </a:ext>
                  </a:extLst>
                </a:gridCol>
                <a:gridCol w="1126671">
                  <a:extLst>
                    <a:ext uri="{9D8B030D-6E8A-4147-A177-3AD203B41FA5}">
                      <a16:colId xmlns:a16="http://schemas.microsoft.com/office/drawing/2014/main" val="3751227724"/>
                    </a:ext>
                  </a:extLst>
                </a:gridCol>
                <a:gridCol w="1126671">
                  <a:extLst>
                    <a:ext uri="{9D8B030D-6E8A-4147-A177-3AD203B41FA5}">
                      <a16:colId xmlns:a16="http://schemas.microsoft.com/office/drawing/2014/main" val="198633485"/>
                    </a:ext>
                  </a:extLst>
                </a:gridCol>
                <a:gridCol w="1126671">
                  <a:extLst>
                    <a:ext uri="{9D8B030D-6E8A-4147-A177-3AD203B41FA5}">
                      <a16:colId xmlns:a16="http://schemas.microsoft.com/office/drawing/2014/main" val="2325884468"/>
                    </a:ext>
                  </a:extLst>
                </a:gridCol>
                <a:gridCol w="1126671">
                  <a:extLst>
                    <a:ext uri="{9D8B030D-6E8A-4147-A177-3AD203B41FA5}">
                      <a16:colId xmlns:a16="http://schemas.microsoft.com/office/drawing/2014/main" val="1143438823"/>
                    </a:ext>
                  </a:extLst>
                </a:gridCol>
              </a:tblGrid>
              <a:tr h="418624">
                <a:tc>
                  <a:txBody>
                    <a:bodyPr/>
                    <a:lstStyle/>
                    <a:p>
                      <a:pPr marL="0" algn="l" defTabSz="914400" rtl="0" eaLnBrk="1" fontAlgn="ctr" latinLnBrk="0" hangingPunct="1"/>
                      <a:r>
                        <a:rPr lang="en-GB" sz="900" b="0" i="0" u="none" strike="noStrike" kern="1200" dirty="0">
                          <a:solidFill>
                            <a:srgbClr val="000000"/>
                          </a:solidFill>
                          <a:effectLst/>
                          <a:latin typeface="+mn-lt"/>
                          <a:ea typeface="+mn-ea"/>
                          <a:cs typeface="+mn-cs"/>
                        </a:rPr>
                        <a:t>11112000</a:t>
                      </a:r>
                    </a:p>
                  </a:txBody>
                  <a:tcPr marL="7144" marR="7144" marT="7144" marB="0" anchor="ctr"/>
                </a:tc>
                <a:tc>
                  <a:txBody>
                    <a:bodyPr/>
                    <a:lstStyle/>
                    <a:p>
                      <a:pPr marL="0" algn="l" defTabSz="914400" rtl="0" eaLnBrk="1" fontAlgn="ctr" latinLnBrk="0" hangingPunct="1"/>
                      <a:r>
                        <a:rPr lang="en-GB" sz="900" b="0" i="0" u="none" strike="noStrike" kern="1200" dirty="0">
                          <a:solidFill>
                            <a:srgbClr val="000000"/>
                          </a:solidFill>
                          <a:effectLst/>
                          <a:latin typeface="+mn-lt"/>
                          <a:ea typeface="+mn-ea"/>
                          <a:cs typeface="+mn-cs"/>
                        </a:rPr>
                        <a:t>Inhalation vapour, powder</a:t>
                      </a:r>
                    </a:p>
                  </a:txBody>
                  <a:tcPr marL="7144" marR="7144" marT="7144" marB="0" anchor="ctr"/>
                </a:tc>
                <a:tc>
                  <a:txBody>
                    <a:bodyPr/>
                    <a:lstStyle/>
                    <a:p>
                      <a:pPr marL="0" algn="l" defTabSz="914400" rtl="0" eaLnBrk="1" fontAlgn="ctr" latinLnBrk="0" hangingPunct="1"/>
                      <a:r>
                        <a:rPr lang="en-GB" sz="900" b="0" i="0" u="none" strike="noStrike" kern="1200" dirty="0">
                          <a:solidFill>
                            <a:srgbClr val="000000"/>
                          </a:solidFill>
                          <a:effectLst/>
                          <a:latin typeface="+mn-lt"/>
                          <a:ea typeface="+mn-ea"/>
                          <a:cs typeface="+mn-cs"/>
                        </a:rPr>
                        <a:t>385211003</a:t>
                      </a:r>
                    </a:p>
                  </a:txBody>
                  <a:tcPr marL="7144" marR="7144" marT="7144" marB="0" anchor="b"/>
                </a:tc>
                <a:tc>
                  <a:txBody>
                    <a:bodyPr/>
                    <a:lstStyle/>
                    <a:p>
                      <a:pPr marL="0" algn="l" defTabSz="914400" rtl="0" eaLnBrk="1" fontAlgn="ctr" latinLnBrk="0" hangingPunct="1"/>
                      <a:r>
                        <a:rPr lang="en-GB" sz="900" b="0" i="0" u="none" strike="noStrike" kern="1200" dirty="0">
                          <a:solidFill>
                            <a:srgbClr val="000000"/>
                          </a:solidFill>
                          <a:effectLst/>
                          <a:latin typeface="+mn-lt"/>
                          <a:ea typeface="+mn-ea"/>
                          <a:cs typeface="+mn-cs"/>
                        </a:rPr>
                        <a:t>Conventional release vapor powder for inhalation (dose form)</a:t>
                      </a:r>
                    </a:p>
                  </a:txBody>
                  <a:tcPr marL="7144" marR="7144" marT="7144" marB="0" anchor="ctr"/>
                </a:tc>
                <a:tc>
                  <a:txBody>
                    <a:bodyPr/>
                    <a:lstStyle/>
                    <a:p>
                      <a:pPr marL="0" algn="l" defTabSz="914400" rtl="0" eaLnBrk="1" fontAlgn="ctr" latinLnBrk="0" hangingPunct="1"/>
                      <a:r>
                        <a:rPr lang="en-GB" sz="900" b="0" i="0" u="none" strike="noStrike" kern="1200" dirty="0">
                          <a:solidFill>
                            <a:srgbClr val="000000"/>
                          </a:solidFill>
                          <a:effectLst/>
                          <a:latin typeface="+mn-lt"/>
                          <a:ea typeface="+mn-ea"/>
                          <a:cs typeface="+mn-cs"/>
                        </a:rPr>
                        <a:t>1..1</a:t>
                      </a:r>
                    </a:p>
                  </a:txBody>
                  <a:tcPr marL="7144" marR="7144" marT="7144" marB="0" anchor="b"/>
                </a:tc>
                <a:tc>
                  <a:txBody>
                    <a:bodyPr/>
                    <a:lstStyle/>
                    <a:p>
                      <a:pPr marL="0" algn="l" defTabSz="914400" rtl="0" eaLnBrk="1" fontAlgn="ctr" latinLnBrk="0" hangingPunct="1"/>
                      <a:r>
                        <a:rPr lang="en-GB" sz="900" b="0" i="0" u="none" strike="noStrike" kern="1200" dirty="0">
                          <a:solidFill>
                            <a:srgbClr val="000000"/>
                          </a:solidFill>
                          <a:effectLst/>
                          <a:latin typeface="+mn-lt"/>
                          <a:ea typeface="+mn-ea"/>
                          <a:cs typeface="+mn-cs"/>
                        </a:rPr>
                        <a:t>Don’t know</a:t>
                      </a:r>
                    </a:p>
                  </a:txBody>
                  <a:tcPr marL="7144" marR="7144" marT="7144" marB="0" anchor="b"/>
                </a:tc>
                <a:tc>
                  <a:txBody>
                    <a:bodyPr/>
                    <a:lstStyle/>
                    <a:p>
                      <a:pPr marL="0" algn="l" defTabSz="914400" rtl="0" eaLnBrk="1" fontAlgn="ctr" latinLnBrk="0" hangingPunct="1"/>
                      <a:r>
                        <a:rPr lang="en-GB" sz="900" b="0" i="0" u="none" strike="noStrike" kern="1200" dirty="0">
                          <a:solidFill>
                            <a:srgbClr val="000000"/>
                          </a:solidFill>
                          <a:effectLst/>
                          <a:latin typeface="+mn-lt"/>
                          <a:ea typeface="+mn-ea"/>
                          <a:cs typeface="+mn-cs"/>
                        </a:rPr>
                        <a:t>no</a:t>
                      </a:r>
                    </a:p>
                  </a:txBody>
                  <a:tcPr marL="7144" marR="7144" marT="7144" marB="0" anchor="b"/>
                </a:tc>
                <a:extLst>
                  <a:ext uri="{0D108BD9-81ED-4DB2-BD59-A6C34878D82A}">
                    <a16:rowId xmlns:a16="http://schemas.microsoft.com/office/drawing/2014/main" val="3692008726"/>
                  </a:ext>
                </a:extLst>
              </a:tr>
            </a:tbl>
          </a:graphicData>
        </a:graphic>
      </p:graphicFrame>
      <p:sp>
        <p:nvSpPr>
          <p:cNvPr id="5" name="TextBox 4">
            <a:extLst>
              <a:ext uri="{FF2B5EF4-FFF2-40B4-BE49-F238E27FC236}">
                <a16:creationId xmlns:a16="http://schemas.microsoft.com/office/drawing/2014/main" id="{578ECAC4-A1A2-4303-A51E-1D98D89A094D}"/>
              </a:ext>
            </a:extLst>
          </p:cNvPr>
          <p:cNvSpPr txBox="1"/>
          <p:nvPr/>
        </p:nvSpPr>
        <p:spPr>
          <a:xfrm>
            <a:off x="448541" y="1679582"/>
            <a:ext cx="7738109" cy="253916"/>
          </a:xfrm>
          <a:prstGeom prst="rect">
            <a:avLst/>
          </a:prstGeom>
          <a:noFill/>
        </p:spPr>
        <p:txBody>
          <a:bodyPr wrap="square" rtlCol="0">
            <a:spAutoFit/>
          </a:bodyPr>
          <a:lstStyle/>
          <a:p>
            <a:r>
              <a:rPr lang="en-GB" sz="1050" dirty="0"/>
              <a:t>Catherine’s note: EDQM has additional transformation: dissolution, mixing.</a:t>
            </a:r>
          </a:p>
        </p:txBody>
      </p:sp>
      <p:sp>
        <p:nvSpPr>
          <p:cNvPr id="7" name="TextBox 6">
            <a:extLst>
              <a:ext uri="{FF2B5EF4-FFF2-40B4-BE49-F238E27FC236}">
                <a16:creationId xmlns:a16="http://schemas.microsoft.com/office/drawing/2014/main" id="{EB98D746-A5C0-4BD2-9A3A-67EB6F27801A}"/>
              </a:ext>
            </a:extLst>
          </p:cNvPr>
          <p:cNvSpPr txBox="1"/>
          <p:nvPr/>
        </p:nvSpPr>
        <p:spPr>
          <a:xfrm>
            <a:off x="448541" y="1979877"/>
            <a:ext cx="8670471" cy="553998"/>
          </a:xfrm>
          <a:prstGeom prst="rect">
            <a:avLst/>
          </a:prstGeom>
          <a:noFill/>
        </p:spPr>
        <p:txBody>
          <a:bodyPr wrap="square" rtlCol="0">
            <a:spAutoFit/>
          </a:bodyPr>
          <a:lstStyle/>
          <a:p>
            <a:r>
              <a:rPr lang="en-GB" sz="1050" b="1" dirty="0">
                <a:solidFill>
                  <a:srgbClr val="FF0000"/>
                </a:solidFill>
              </a:rPr>
              <a:t>Does anyone have any products that would use this dose form?</a:t>
            </a:r>
          </a:p>
          <a:p>
            <a:r>
              <a:rPr lang="en-GB" sz="1050" dirty="0"/>
              <a:t>There are none in S-CT that I can find using this ECL query</a:t>
            </a:r>
            <a:r>
              <a:rPr lang="en-GB" sz="900" dirty="0"/>
              <a:t>: &lt; 763158003 |Medicinal product|: </a:t>
            </a:r>
          </a:p>
          <a:p>
            <a:r>
              <a:rPr lang="en-GB" sz="900" dirty="0"/>
              <a:t>411116001 |Has manufactured dose form| = 385211003 | Conventional release vapor powder for inhalation (dose form) |</a:t>
            </a:r>
            <a:endParaRPr lang="en-GB" sz="1050" dirty="0"/>
          </a:p>
        </p:txBody>
      </p:sp>
      <p:pic>
        <p:nvPicPr>
          <p:cNvPr id="8" name="Picture 7">
            <a:extLst>
              <a:ext uri="{FF2B5EF4-FFF2-40B4-BE49-F238E27FC236}">
                <a16:creationId xmlns:a16="http://schemas.microsoft.com/office/drawing/2014/main" id="{54C67EE2-AF51-4B7D-A917-B50738154C46}"/>
              </a:ext>
            </a:extLst>
          </p:cNvPr>
          <p:cNvPicPr>
            <a:picLocks noChangeAspect="1"/>
          </p:cNvPicPr>
          <p:nvPr/>
        </p:nvPicPr>
        <p:blipFill>
          <a:blip r:embed="rId2"/>
          <a:stretch>
            <a:fillRect/>
          </a:stretch>
        </p:blipFill>
        <p:spPr>
          <a:xfrm>
            <a:off x="323850" y="2851740"/>
            <a:ext cx="1268436" cy="1963403"/>
          </a:xfrm>
          <a:prstGeom prst="rect">
            <a:avLst/>
          </a:prstGeom>
        </p:spPr>
      </p:pic>
      <p:pic>
        <p:nvPicPr>
          <p:cNvPr id="10" name="Picture 9">
            <a:extLst>
              <a:ext uri="{FF2B5EF4-FFF2-40B4-BE49-F238E27FC236}">
                <a16:creationId xmlns:a16="http://schemas.microsoft.com/office/drawing/2014/main" id="{14CCDF02-D9A1-4CB2-A32C-41CF9CE32E55}"/>
              </a:ext>
            </a:extLst>
          </p:cNvPr>
          <p:cNvPicPr>
            <a:picLocks noChangeAspect="1"/>
          </p:cNvPicPr>
          <p:nvPr/>
        </p:nvPicPr>
        <p:blipFill>
          <a:blip r:embed="rId3"/>
          <a:stretch>
            <a:fillRect/>
          </a:stretch>
        </p:blipFill>
        <p:spPr>
          <a:xfrm>
            <a:off x="1679372" y="4275037"/>
            <a:ext cx="4018975" cy="435830"/>
          </a:xfrm>
          <a:prstGeom prst="rect">
            <a:avLst/>
          </a:prstGeom>
        </p:spPr>
      </p:pic>
      <p:pic>
        <p:nvPicPr>
          <p:cNvPr id="13" name="Picture 12">
            <a:extLst>
              <a:ext uri="{FF2B5EF4-FFF2-40B4-BE49-F238E27FC236}">
                <a16:creationId xmlns:a16="http://schemas.microsoft.com/office/drawing/2014/main" id="{F492855A-6220-438C-99EE-CD4AE715B086}"/>
              </a:ext>
            </a:extLst>
          </p:cNvPr>
          <p:cNvPicPr>
            <a:picLocks noChangeAspect="1"/>
          </p:cNvPicPr>
          <p:nvPr/>
        </p:nvPicPr>
        <p:blipFill>
          <a:blip r:embed="rId4"/>
          <a:stretch>
            <a:fillRect/>
          </a:stretch>
        </p:blipFill>
        <p:spPr>
          <a:xfrm>
            <a:off x="1744813" y="2754493"/>
            <a:ext cx="5145563" cy="1369178"/>
          </a:xfrm>
          <a:prstGeom prst="rect">
            <a:avLst/>
          </a:prstGeom>
        </p:spPr>
      </p:pic>
      <p:sp>
        <p:nvSpPr>
          <p:cNvPr id="14" name="TextBox 13">
            <a:extLst>
              <a:ext uri="{FF2B5EF4-FFF2-40B4-BE49-F238E27FC236}">
                <a16:creationId xmlns:a16="http://schemas.microsoft.com/office/drawing/2014/main" id="{88D0A961-4426-44C3-970E-1E36A87C1BDE}"/>
              </a:ext>
            </a:extLst>
          </p:cNvPr>
          <p:cNvSpPr txBox="1"/>
          <p:nvPr/>
        </p:nvSpPr>
        <p:spPr>
          <a:xfrm>
            <a:off x="7017328" y="1702878"/>
            <a:ext cx="1324841" cy="577081"/>
          </a:xfrm>
          <a:prstGeom prst="rect">
            <a:avLst/>
          </a:prstGeom>
          <a:noFill/>
        </p:spPr>
        <p:txBody>
          <a:bodyPr wrap="square" rtlCol="0">
            <a:spAutoFit/>
          </a:bodyPr>
          <a:lstStyle/>
          <a:p>
            <a:r>
              <a:rPr lang="en-GB" sz="1050" dirty="0">
                <a:solidFill>
                  <a:srgbClr val="FF0000"/>
                </a:solidFill>
              </a:rPr>
              <a:t>Does the “unmatched” transform matter?</a:t>
            </a:r>
          </a:p>
        </p:txBody>
      </p:sp>
      <p:sp>
        <p:nvSpPr>
          <p:cNvPr id="15" name="TextBox 14">
            <a:extLst>
              <a:ext uri="{FF2B5EF4-FFF2-40B4-BE49-F238E27FC236}">
                <a16:creationId xmlns:a16="http://schemas.microsoft.com/office/drawing/2014/main" id="{29FD0035-D840-43EE-A376-4B12494BDEB1}"/>
              </a:ext>
            </a:extLst>
          </p:cNvPr>
          <p:cNvSpPr txBox="1"/>
          <p:nvPr/>
        </p:nvSpPr>
        <p:spPr>
          <a:xfrm>
            <a:off x="5850874" y="3614814"/>
            <a:ext cx="2969276" cy="1223412"/>
          </a:xfrm>
          <a:prstGeom prst="rect">
            <a:avLst/>
          </a:prstGeom>
          <a:noFill/>
        </p:spPr>
        <p:txBody>
          <a:bodyPr wrap="square" rtlCol="0">
            <a:spAutoFit/>
          </a:bodyPr>
          <a:lstStyle/>
          <a:p>
            <a:r>
              <a:rPr lang="en-GB" sz="1050" i="1" dirty="0"/>
              <a:t>To me (Julie) a powder would need to transform into “a liquid” then allow a vapour to evaporate and be inhaled</a:t>
            </a:r>
          </a:p>
          <a:p>
            <a:r>
              <a:rPr lang="en-GB" sz="1050" i="1" dirty="0"/>
              <a:t>NB: A vapour is a gas – with temperature and pressure constraints allowing both the liquid and gas to exist together.  Powder directly to gas is sublimation</a:t>
            </a:r>
          </a:p>
        </p:txBody>
      </p:sp>
      <p:sp>
        <p:nvSpPr>
          <p:cNvPr id="11" name="TextBox 10">
            <a:extLst>
              <a:ext uri="{FF2B5EF4-FFF2-40B4-BE49-F238E27FC236}">
                <a16:creationId xmlns:a16="http://schemas.microsoft.com/office/drawing/2014/main" id="{8A4D6B6F-79EC-4B4A-9A03-6440931CFFBA}"/>
              </a:ext>
            </a:extLst>
          </p:cNvPr>
          <p:cNvSpPr txBox="1"/>
          <p:nvPr/>
        </p:nvSpPr>
        <p:spPr>
          <a:xfrm>
            <a:off x="3986624" y="153352"/>
            <a:ext cx="4528726" cy="523220"/>
          </a:xfrm>
          <a:prstGeom prst="rect">
            <a:avLst/>
          </a:prstGeom>
          <a:noFill/>
        </p:spPr>
        <p:txBody>
          <a:bodyPr wrap="square" rtlCol="0">
            <a:spAutoFit/>
          </a:bodyPr>
          <a:lstStyle/>
          <a:p>
            <a:r>
              <a:rPr lang="en-GB" b="1" dirty="0">
                <a:solidFill>
                  <a:schemeClr val="accent5">
                    <a:lumMod val="75000"/>
                  </a:schemeClr>
                </a:solidFill>
              </a:rPr>
              <a:t>Agreed we should make this a “no map” BUT if it is needed in the future, it must have a transform</a:t>
            </a:r>
          </a:p>
        </p:txBody>
      </p:sp>
    </p:spTree>
    <p:extLst>
      <p:ext uri="{BB962C8B-B14F-4D97-AF65-F5344CB8AC3E}">
        <p14:creationId xmlns:p14="http://schemas.microsoft.com/office/powerpoint/2010/main" val="1680313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5CF42E-2FF3-4202-BA1F-EA4FE5C4EB92}"/>
              </a:ext>
            </a:extLst>
          </p:cNvPr>
          <p:cNvSpPr>
            <a:spLocks noGrp="1"/>
          </p:cNvSpPr>
          <p:nvPr>
            <p:ph type="title"/>
          </p:nvPr>
        </p:nvSpPr>
        <p:spPr>
          <a:xfrm>
            <a:off x="261257" y="126887"/>
            <a:ext cx="7886700" cy="344601"/>
          </a:xfrm>
        </p:spPr>
        <p:txBody>
          <a:bodyPr>
            <a:normAutofit fontScale="90000"/>
          </a:bodyPr>
          <a:lstStyle/>
          <a:p>
            <a:r>
              <a:rPr lang="en-GB" dirty="0"/>
              <a:t>Responses:</a:t>
            </a:r>
          </a:p>
        </p:txBody>
      </p:sp>
      <p:graphicFrame>
        <p:nvGraphicFramePr>
          <p:cNvPr id="4" name="Table 4">
            <a:extLst>
              <a:ext uri="{FF2B5EF4-FFF2-40B4-BE49-F238E27FC236}">
                <a16:creationId xmlns:a16="http://schemas.microsoft.com/office/drawing/2014/main" id="{5CB72173-8FC1-4643-B1D9-24ADEAF0FA5B}"/>
              </a:ext>
            </a:extLst>
          </p:cNvPr>
          <p:cNvGraphicFramePr>
            <a:graphicFrameLocks noGrp="1"/>
          </p:cNvGraphicFramePr>
          <p:nvPr>
            <p:extLst>
              <p:ext uri="{D42A27DB-BD31-4B8C-83A1-F6EECF244321}">
                <p14:modId xmlns:p14="http://schemas.microsoft.com/office/powerpoint/2010/main" val="4233737351"/>
              </p:ext>
            </p:extLst>
          </p:nvPr>
        </p:nvGraphicFramePr>
        <p:xfrm>
          <a:off x="67356" y="632327"/>
          <a:ext cx="8903155" cy="4363501"/>
        </p:xfrm>
        <a:graphic>
          <a:graphicData uri="http://schemas.openxmlformats.org/drawingml/2006/table">
            <a:tbl>
              <a:tblPr firstRow="1" firstCol="1" bandRow="1">
                <a:tableStyleId>{5C22544A-7EE6-4342-B048-85BDC9FD1C3A}</a:tableStyleId>
              </a:tblPr>
              <a:tblGrid>
                <a:gridCol w="1190429">
                  <a:extLst>
                    <a:ext uri="{9D8B030D-6E8A-4147-A177-3AD203B41FA5}">
                      <a16:colId xmlns:a16="http://schemas.microsoft.com/office/drawing/2014/main" val="883617601"/>
                    </a:ext>
                  </a:extLst>
                </a:gridCol>
                <a:gridCol w="1353330">
                  <a:extLst>
                    <a:ext uri="{9D8B030D-6E8A-4147-A177-3AD203B41FA5}">
                      <a16:colId xmlns:a16="http://schemas.microsoft.com/office/drawing/2014/main" val="3848667490"/>
                    </a:ext>
                  </a:extLst>
                </a:gridCol>
                <a:gridCol w="1115243">
                  <a:extLst>
                    <a:ext uri="{9D8B030D-6E8A-4147-A177-3AD203B41FA5}">
                      <a16:colId xmlns:a16="http://schemas.microsoft.com/office/drawing/2014/main" val="2446715913"/>
                    </a:ext>
                  </a:extLst>
                </a:gridCol>
                <a:gridCol w="1172214">
                  <a:extLst>
                    <a:ext uri="{9D8B030D-6E8A-4147-A177-3AD203B41FA5}">
                      <a16:colId xmlns:a16="http://schemas.microsoft.com/office/drawing/2014/main" val="1331357887"/>
                    </a:ext>
                  </a:extLst>
                </a:gridCol>
                <a:gridCol w="1333952">
                  <a:extLst>
                    <a:ext uri="{9D8B030D-6E8A-4147-A177-3AD203B41FA5}">
                      <a16:colId xmlns:a16="http://schemas.microsoft.com/office/drawing/2014/main" val="1400869516"/>
                    </a:ext>
                  </a:extLst>
                </a:gridCol>
                <a:gridCol w="1466108">
                  <a:extLst>
                    <a:ext uri="{9D8B030D-6E8A-4147-A177-3AD203B41FA5}">
                      <a16:colId xmlns:a16="http://schemas.microsoft.com/office/drawing/2014/main" val="4210105441"/>
                    </a:ext>
                  </a:extLst>
                </a:gridCol>
                <a:gridCol w="1271879">
                  <a:extLst>
                    <a:ext uri="{9D8B030D-6E8A-4147-A177-3AD203B41FA5}">
                      <a16:colId xmlns:a16="http://schemas.microsoft.com/office/drawing/2014/main" val="614401230"/>
                    </a:ext>
                  </a:extLst>
                </a:gridCol>
              </a:tblGrid>
              <a:tr h="846031">
                <a:tc>
                  <a:txBody>
                    <a:bodyPr/>
                    <a:lstStyle/>
                    <a:p>
                      <a:endParaRPr lang="en-GB" sz="1100" b="1" i="0" dirty="0"/>
                    </a:p>
                  </a:txBody>
                  <a:tcPr marL="68580" marR="68580" marT="34290" marB="34290"/>
                </a:tc>
                <a:tc>
                  <a:txBody>
                    <a:bodyPr/>
                    <a:lstStyle/>
                    <a:p>
                      <a:r>
                        <a:rPr lang="en-GB" sz="1200" b="1" i="0" kern="1200" dirty="0">
                          <a:solidFill>
                            <a:schemeClr val="lt1"/>
                          </a:solidFill>
                          <a:effectLst/>
                          <a:latin typeface="+mn-lt"/>
                          <a:ea typeface="+mn-ea"/>
                          <a:cs typeface="+mn-cs"/>
                        </a:rPr>
                        <a:t>Ear drops: powder for suspension</a:t>
                      </a:r>
                      <a:endParaRPr lang="en-GB" sz="1200" b="1" i="0" dirty="0"/>
                    </a:p>
                  </a:txBody>
                  <a:tcPr marL="68580" marR="68580" marT="34290" marB="34290"/>
                </a:tc>
                <a:tc>
                  <a:txBody>
                    <a:bodyPr/>
                    <a:lstStyle/>
                    <a:p>
                      <a:r>
                        <a:rPr lang="en-GB" sz="1200" b="1" i="0" kern="1200" dirty="0">
                          <a:solidFill>
                            <a:schemeClr val="lt1"/>
                          </a:solidFill>
                          <a:effectLst/>
                          <a:latin typeface="+mn-lt"/>
                          <a:ea typeface="+mn-ea"/>
                          <a:cs typeface="+mn-cs"/>
                        </a:rPr>
                        <a:t>Intrauterine gel</a:t>
                      </a:r>
                      <a:endParaRPr lang="en-GB" sz="1200" b="1" i="0" dirty="0"/>
                    </a:p>
                  </a:txBody>
                  <a:tcPr marL="68580" marR="68580" marT="34290" marB="34290"/>
                </a:tc>
                <a:tc>
                  <a:txBody>
                    <a:bodyPr/>
                    <a:lstStyle/>
                    <a:p>
                      <a:r>
                        <a:rPr lang="en-GB" sz="1200" b="1" kern="1200" dirty="0">
                          <a:solidFill>
                            <a:schemeClr val="lt1"/>
                          </a:solidFill>
                          <a:effectLst/>
                          <a:latin typeface="+mn-lt"/>
                          <a:ea typeface="+mn-ea"/>
                          <a:cs typeface="+mn-cs"/>
                        </a:rPr>
                        <a:t>Endocervical intended site a child of intrauterine </a:t>
                      </a:r>
                      <a:endParaRPr lang="en-GB" sz="1200" b="1" i="0" dirty="0"/>
                    </a:p>
                  </a:txBody>
                  <a:tcPr marL="68580" marR="68580" marT="34290" marB="34290"/>
                </a:tc>
                <a:tc>
                  <a:txBody>
                    <a:bodyPr/>
                    <a:lstStyle/>
                    <a:p>
                      <a:r>
                        <a:rPr lang="en-GB" sz="1200" b="1" i="1" kern="1200" dirty="0">
                          <a:solidFill>
                            <a:schemeClr val="lt1"/>
                          </a:solidFill>
                          <a:effectLst/>
                          <a:latin typeface="+mn-lt"/>
                          <a:ea typeface="+mn-ea"/>
                          <a:cs typeface="+mn-cs"/>
                        </a:rPr>
                        <a:t>Ophthalmic insert</a:t>
                      </a:r>
                      <a:endParaRPr lang="en-GB" sz="1200" b="1" i="0" dirty="0"/>
                    </a:p>
                  </a:txBody>
                  <a:tcPr marL="68580" marR="68580" marT="34290" marB="34290"/>
                </a:tc>
                <a:tc>
                  <a:txBody>
                    <a:bodyPr/>
                    <a:lstStyle/>
                    <a:p>
                      <a:r>
                        <a:rPr lang="en-GB" sz="1200" b="1" i="1" kern="1200" dirty="0">
                          <a:solidFill>
                            <a:schemeClr val="lt1"/>
                          </a:solidFill>
                          <a:effectLst/>
                          <a:latin typeface="+mn-lt"/>
                          <a:ea typeface="+mn-ea"/>
                          <a:cs typeface="+mn-cs"/>
                        </a:rPr>
                        <a:t>Liquid anaesthetics</a:t>
                      </a:r>
                      <a:endParaRPr lang="en-GB" sz="1200" b="1" i="0" dirty="0"/>
                    </a:p>
                  </a:txBody>
                  <a:tcPr marL="68580" marR="68580" marT="34290" marB="34290"/>
                </a:tc>
                <a:tc>
                  <a:txBody>
                    <a:bodyPr/>
                    <a:lstStyle/>
                    <a:p>
                      <a:r>
                        <a:rPr lang="en-GB" sz="1200" b="1" i="1" kern="1200" dirty="0">
                          <a:solidFill>
                            <a:schemeClr val="lt1"/>
                          </a:solidFill>
                          <a:effectLst/>
                          <a:latin typeface="+mn-lt"/>
                          <a:ea typeface="+mn-ea"/>
                          <a:cs typeface="+mn-cs"/>
                        </a:rPr>
                        <a:t>Inhalation vapour, powder</a:t>
                      </a:r>
                      <a:endParaRPr lang="en-GB" sz="1200" b="1" i="0" dirty="0"/>
                    </a:p>
                  </a:txBody>
                  <a:tcPr marL="68580" marR="68580" marT="34290" marB="34290"/>
                </a:tc>
                <a:extLst>
                  <a:ext uri="{0D108BD9-81ED-4DB2-BD59-A6C34878D82A}">
                    <a16:rowId xmlns:a16="http://schemas.microsoft.com/office/drawing/2014/main" val="2584958226"/>
                  </a:ext>
                </a:extLst>
              </a:tr>
              <a:tr h="652652">
                <a:tc>
                  <a:txBody>
                    <a:bodyPr/>
                    <a:lstStyle/>
                    <a:p>
                      <a:r>
                        <a:rPr lang="en-GB" sz="1100" dirty="0"/>
                        <a:t>David (NZ)</a:t>
                      </a:r>
                    </a:p>
                  </a:txBody>
                  <a:tcPr marL="68580" marR="68580" marT="34290" marB="34290"/>
                </a:tc>
                <a:tc>
                  <a:txBody>
                    <a:bodyPr/>
                    <a:lstStyle/>
                    <a:p>
                      <a:r>
                        <a:rPr lang="en-GB" sz="1200" dirty="0"/>
                        <a:t>No products</a:t>
                      </a:r>
                    </a:p>
                  </a:txBody>
                  <a:tcPr marL="68580" marR="68580" marT="34290" marB="34290"/>
                </a:tc>
                <a:tc>
                  <a:txBody>
                    <a:bodyPr/>
                    <a:lstStyle/>
                    <a:p>
                      <a:r>
                        <a:rPr lang="en-GB" sz="1200" dirty="0"/>
                        <a:t>No products</a:t>
                      </a:r>
                    </a:p>
                  </a:txBody>
                  <a:tcPr marL="68580" marR="68580" marT="34290" marB="34290"/>
                </a:tc>
                <a:tc>
                  <a:txBody>
                    <a:bodyPr/>
                    <a:lstStyle/>
                    <a:p>
                      <a:r>
                        <a:rPr lang="en-GB" sz="1200" dirty="0"/>
                        <a:t>Agree</a:t>
                      </a:r>
                    </a:p>
                  </a:txBody>
                  <a:tcPr marL="68580" marR="68580" marT="34290" marB="34290"/>
                </a:tc>
                <a:tc>
                  <a:txBody>
                    <a:bodyPr/>
                    <a:lstStyle/>
                    <a:p>
                      <a:r>
                        <a:rPr lang="en-GB" sz="1200" dirty="0"/>
                        <a:t>Support “Exact match”</a:t>
                      </a:r>
                    </a:p>
                  </a:txBody>
                  <a:tcPr marL="68580" marR="68580" marT="34290" marB="34290"/>
                </a:tc>
                <a:tc>
                  <a:txBody>
                    <a:bodyPr/>
                    <a:lstStyle/>
                    <a:p>
                      <a:r>
                        <a:rPr lang="en-GB" sz="1200" dirty="0"/>
                        <a:t>New dose form and new BDF</a:t>
                      </a:r>
                    </a:p>
                  </a:txBody>
                  <a:tcPr marL="68580" marR="68580" marT="34290" marB="34290"/>
                </a:tc>
                <a:tc>
                  <a:txBody>
                    <a:bodyPr/>
                    <a:lstStyle/>
                    <a:p>
                      <a:r>
                        <a:rPr lang="en-GB" sz="1200" dirty="0"/>
                        <a:t>No products</a:t>
                      </a:r>
                    </a:p>
                    <a:p>
                      <a:r>
                        <a:rPr lang="en-GB" sz="1200" dirty="0"/>
                        <a:t>Transform is important</a:t>
                      </a:r>
                    </a:p>
                  </a:txBody>
                  <a:tcPr marL="68580" marR="68580" marT="34290" marB="34290"/>
                </a:tc>
                <a:extLst>
                  <a:ext uri="{0D108BD9-81ED-4DB2-BD59-A6C34878D82A}">
                    <a16:rowId xmlns:a16="http://schemas.microsoft.com/office/drawing/2014/main" val="796759769"/>
                  </a:ext>
                </a:extLst>
              </a:tr>
              <a:tr h="503607">
                <a:tc>
                  <a:txBody>
                    <a:bodyPr/>
                    <a:lstStyle/>
                    <a:p>
                      <a:r>
                        <a:rPr lang="en-GB" sz="1100" dirty="0"/>
                        <a:t>Linda (SCT)</a:t>
                      </a:r>
                    </a:p>
                  </a:txBody>
                  <a:tcPr marL="68580" marR="68580" marT="34290" marB="34290"/>
                </a:tc>
                <a:tc>
                  <a:txBody>
                    <a:bodyPr/>
                    <a:lstStyle/>
                    <a:p>
                      <a:r>
                        <a:rPr lang="en-GB" sz="1200" dirty="0"/>
                        <a:t>Agree with proposal </a:t>
                      </a:r>
                    </a:p>
                  </a:txBody>
                  <a:tcPr marL="68580" marR="68580" marT="34290" marB="34290"/>
                </a:tc>
                <a:tc>
                  <a:txBody>
                    <a:bodyPr/>
                    <a:lstStyle/>
                    <a:p>
                      <a:endParaRPr lang="en-GB" sz="1200" dirty="0"/>
                    </a:p>
                  </a:txBody>
                  <a:tcPr marL="68580" marR="68580" marT="34290" marB="34290"/>
                </a:tc>
                <a:tc>
                  <a:txBody>
                    <a:bodyPr/>
                    <a:lstStyle/>
                    <a:p>
                      <a:r>
                        <a:rPr lang="en-GB" sz="1200" dirty="0"/>
                        <a:t>Agree</a:t>
                      </a:r>
                    </a:p>
                  </a:txBody>
                  <a:tcPr marL="68580" marR="68580" marT="34290" marB="34290"/>
                </a:tc>
                <a:tc>
                  <a:txBody>
                    <a:bodyPr/>
                    <a:lstStyle/>
                    <a:p>
                      <a:r>
                        <a:rPr lang="en-GB" sz="1200" dirty="0"/>
                        <a:t>Support “Exact match”</a:t>
                      </a:r>
                    </a:p>
                  </a:txBody>
                  <a:tcPr marL="68580" marR="68580" marT="34290" marB="34290"/>
                </a:tc>
                <a:tc>
                  <a:txBody>
                    <a:bodyPr/>
                    <a:lstStyle/>
                    <a:p>
                      <a:r>
                        <a:rPr lang="en-GB" sz="1200" dirty="0"/>
                        <a:t>New dose form; </a:t>
                      </a:r>
                      <a:r>
                        <a:rPr lang="en-GB" sz="1200" dirty="0">
                          <a:solidFill>
                            <a:srgbClr val="FF0000"/>
                          </a:solidFill>
                        </a:rPr>
                        <a:t>not sure about BDF</a:t>
                      </a:r>
                    </a:p>
                  </a:txBody>
                  <a:tcPr marL="68580" marR="68580" marT="34290" marB="34290"/>
                </a:tc>
                <a:tc>
                  <a:txBody>
                    <a:bodyPr/>
                    <a:lstStyle/>
                    <a:p>
                      <a:r>
                        <a:rPr lang="en-GB" sz="1200" dirty="0"/>
                        <a:t>Exact match</a:t>
                      </a:r>
                    </a:p>
                  </a:txBody>
                  <a:tcPr marL="68580" marR="68580" marT="34290" marB="34290"/>
                </a:tc>
                <a:extLst>
                  <a:ext uri="{0D108BD9-81ED-4DB2-BD59-A6C34878D82A}">
                    <a16:rowId xmlns:a16="http://schemas.microsoft.com/office/drawing/2014/main" val="1577508302"/>
                  </a:ext>
                </a:extLst>
              </a:tr>
              <a:tr h="459274">
                <a:tc>
                  <a:txBody>
                    <a:bodyPr/>
                    <a:lstStyle/>
                    <a:p>
                      <a:r>
                        <a:rPr lang="en-GB" sz="1100" dirty="0"/>
                        <a:t>François (</a:t>
                      </a:r>
                      <a:r>
                        <a:rPr lang="en-GB" sz="1100" dirty="0" err="1"/>
                        <a:t>Phast</a:t>
                      </a:r>
                      <a:r>
                        <a:rPr lang="en-GB" sz="1100" dirty="0"/>
                        <a:t>)</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No products</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No products</a:t>
                      </a:r>
                    </a:p>
                  </a:txBody>
                  <a:tcPr marL="68580" marR="68580" marT="34290" marB="34290"/>
                </a:tc>
                <a:tc>
                  <a:txBody>
                    <a:bodyPr/>
                    <a:lstStyle/>
                    <a:p>
                      <a:endParaRPr lang="en-GB" sz="1200" dirty="0"/>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Support “Exact match”</a:t>
                      </a:r>
                    </a:p>
                  </a:txBody>
                  <a:tcPr marL="68580" marR="68580" marT="34290" marB="34290"/>
                </a:tc>
                <a:tc>
                  <a:txBody>
                    <a:bodyPr/>
                    <a:lstStyle/>
                    <a:p>
                      <a:endParaRPr lang="en-GB" sz="1200" dirty="0"/>
                    </a:p>
                  </a:txBody>
                  <a:tcPr marL="68580" marR="68580" marT="34290" marB="34290"/>
                </a:tc>
                <a:tc>
                  <a:txBody>
                    <a:bodyPr/>
                    <a:lstStyle/>
                    <a:p>
                      <a:r>
                        <a:rPr lang="en-GB" sz="1200" dirty="0"/>
                        <a:t>No products</a:t>
                      </a:r>
                    </a:p>
                  </a:txBody>
                  <a:tcPr marL="68580" marR="68580" marT="34290" marB="34290"/>
                </a:tc>
                <a:extLst>
                  <a:ext uri="{0D108BD9-81ED-4DB2-BD59-A6C34878D82A}">
                    <a16:rowId xmlns:a16="http://schemas.microsoft.com/office/drawing/2014/main" val="1964073489"/>
                  </a:ext>
                </a:extLst>
              </a:tr>
              <a:tr h="983389">
                <a:tc>
                  <a:txBody>
                    <a:bodyPr/>
                    <a:lstStyle/>
                    <a:p>
                      <a:r>
                        <a:rPr lang="en-GB" sz="1100" dirty="0"/>
                        <a:t>Martha (NOR)</a:t>
                      </a:r>
                    </a:p>
                  </a:txBody>
                  <a:tcPr marL="68580" marR="68580" marT="34290" marB="34290"/>
                </a:tc>
                <a:tc>
                  <a:txBody>
                    <a:bodyPr/>
                    <a:lstStyle/>
                    <a:p>
                      <a:r>
                        <a:rPr lang="en-GB" sz="1200" dirty="0"/>
                        <a:t>No products</a:t>
                      </a:r>
                    </a:p>
                  </a:txBody>
                  <a:tcPr marL="68580" marR="68580" marT="34290" marB="34290"/>
                </a:tc>
                <a:tc>
                  <a:txBody>
                    <a:bodyPr/>
                    <a:lstStyle/>
                    <a:p>
                      <a:r>
                        <a:rPr lang="en-GB" sz="1200" dirty="0"/>
                        <a:t>No products</a:t>
                      </a:r>
                    </a:p>
                  </a:txBody>
                  <a:tcPr marL="68580" marR="68580" marT="34290" marB="34290"/>
                </a:tc>
                <a:tc>
                  <a:txBody>
                    <a:bodyPr/>
                    <a:lstStyle/>
                    <a:p>
                      <a:r>
                        <a:rPr lang="en-GB" sz="1200" dirty="0"/>
                        <a:t>How would this affect MPFs?</a:t>
                      </a:r>
                    </a:p>
                  </a:txBody>
                  <a:tcPr marL="68580" marR="68580" marT="34290" marB="34290"/>
                </a:tc>
                <a:tc>
                  <a:txBody>
                    <a:bodyPr/>
                    <a:lstStyle/>
                    <a:p>
                      <a:r>
                        <a:rPr lang="en-GB" sz="1200" dirty="0"/>
                        <a:t>Has additional product - </a:t>
                      </a:r>
                      <a:r>
                        <a:rPr lang="en-GB" sz="1200" dirty="0" err="1"/>
                        <a:t>Lacrisert</a:t>
                      </a:r>
                      <a:endParaRPr lang="en-GB" sz="1200" dirty="0"/>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Created: “Conv release vapor liquid for inhalation”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Also nicotine product</a:t>
                      </a:r>
                    </a:p>
                  </a:txBody>
                  <a:tcPr marL="68580" marR="68580" marT="34290" marB="34290"/>
                </a:tc>
                <a:tc>
                  <a:txBody>
                    <a:bodyPr/>
                    <a:lstStyle/>
                    <a:p>
                      <a:r>
                        <a:rPr lang="en-GB" sz="1200" dirty="0"/>
                        <a:t>No products</a:t>
                      </a:r>
                    </a:p>
                    <a:p>
                      <a:r>
                        <a:rPr lang="en-GB" sz="1200" dirty="0"/>
                        <a:t>Transformation is important</a:t>
                      </a:r>
                    </a:p>
                  </a:txBody>
                  <a:tcPr marL="68580" marR="68580" marT="34290" marB="34290"/>
                </a:tc>
                <a:extLst>
                  <a:ext uri="{0D108BD9-81ED-4DB2-BD59-A6C34878D82A}">
                    <a16:rowId xmlns:a16="http://schemas.microsoft.com/office/drawing/2014/main" val="211430053"/>
                  </a:ext>
                </a:extLst>
              </a:tr>
              <a:tr h="459274">
                <a:tc>
                  <a:txBody>
                    <a:bodyPr/>
                    <a:lstStyle/>
                    <a:p>
                      <a:r>
                        <a:rPr lang="en-GB" sz="1100" dirty="0"/>
                        <a:t>Elisabeth</a:t>
                      </a:r>
                    </a:p>
                  </a:txBody>
                  <a:tcPr marL="68580" marR="68580" marT="34290" marB="34290"/>
                </a:tc>
                <a:tc>
                  <a:txBody>
                    <a:bodyPr/>
                    <a:lstStyle/>
                    <a:p>
                      <a:endParaRPr lang="en-GB" sz="1200" dirty="0"/>
                    </a:p>
                  </a:txBody>
                  <a:tcPr marL="68580" marR="68580" marT="34290" marB="34290"/>
                </a:tc>
                <a:tc>
                  <a:txBody>
                    <a:bodyPr/>
                    <a:lstStyle/>
                    <a:p>
                      <a:r>
                        <a:rPr lang="en-GB" sz="1200" dirty="0"/>
                        <a:t>Lidocaine gel (now disc)</a:t>
                      </a:r>
                    </a:p>
                  </a:txBody>
                  <a:tcPr marL="68580" marR="68580" marT="34290" marB="34290"/>
                </a:tc>
                <a:tc>
                  <a:txBody>
                    <a:bodyPr/>
                    <a:lstStyle/>
                    <a:p>
                      <a:r>
                        <a:rPr lang="en-GB" sz="1200" dirty="0"/>
                        <a:t>Agree</a:t>
                      </a:r>
                    </a:p>
                  </a:txBody>
                  <a:tcPr marL="68580" marR="68580" marT="34290" marB="34290"/>
                </a:tc>
                <a:tc>
                  <a:txBody>
                    <a:bodyPr/>
                    <a:lstStyle/>
                    <a:p>
                      <a:endParaRPr lang="en-GB" sz="1200" dirty="0"/>
                    </a:p>
                  </a:txBody>
                  <a:tcPr marL="68580" marR="68580" marT="34290" marB="34290"/>
                </a:tc>
                <a:tc>
                  <a:txBody>
                    <a:bodyPr/>
                    <a:lstStyle/>
                    <a:p>
                      <a:endParaRPr lang="en-GB" sz="1200" dirty="0"/>
                    </a:p>
                  </a:txBody>
                  <a:tcPr marL="68580" marR="68580" marT="34290" marB="34290"/>
                </a:tc>
                <a:tc>
                  <a:txBody>
                    <a:bodyPr/>
                    <a:lstStyle/>
                    <a:p>
                      <a:endParaRPr lang="en-GB" sz="1200" dirty="0"/>
                    </a:p>
                  </a:txBody>
                  <a:tcPr marL="68580" marR="68580" marT="34290" marB="34290"/>
                </a:tc>
                <a:extLst>
                  <a:ext uri="{0D108BD9-81ED-4DB2-BD59-A6C34878D82A}">
                    <a16:rowId xmlns:a16="http://schemas.microsoft.com/office/drawing/2014/main" val="1805075160"/>
                  </a:ext>
                </a:extLst>
              </a:tr>
              <a:tr h="459274">
                <a:tc>
                  <a:txBody>
                    <a:bodyPr/>
                    <a:lstStyle/>
                    <a:p>
                      <a:r>
                        <a:rPr lang="en-GB" sz="1100" dirty="0"/>
                        <a:t>Tara (IRE)</a:t>
                      </a:r>
                    </a:p>
                  </a:txBody>
                  <a:tcPr marL="68580" marR="68580" marT="34290" marB="34290"/>
                </a:tc>
                <a:tc>
                  <a:txBody>
                    <a:bodyPr/>
                    <a:lstStyle/>
                    <a:p>
                      <a:r>
                        <a:rPr lang="en-GB" sz="1200" dirty="0"/>
                        <a:t>No products</a:t>
                      </a:r>
                    </a:p>
                  </a:txBody>
                  <a:tcPr marL="68580" marR="68580" marT="34290" marB="34290"/>
                </a:tc>
                <a:tc>
                  <a:txBody>
                    <a:bodyPr/>
                    <a:lstStyle/>
                    <a:p>
                      <a:r>
                        <a:rPr lang="en-GB" sz="1200" dirty="0"/>
                        <a:t>No products</a:t>
                      </a:r>
                    </a:p>
                  </a:txBody>
                  <a:tcPr marL="68580" marR="68580" marT="34290" marB="34290"/>
                </a:tc>
                <a:tc>
                  <a:txBody>
                    <a:bodyPr/>
                    <a:lstStyle/>
                    <a:p>
                      <a:r>
                        <a:rPr lang="en-GB" sz="1200" dirty="0"/>
                        <a:t>Agree</a:t>
                      </a:r>
                    </a:p>
                  </a:txBody>
                  <a:tcPr marL="68580" marR="68580" marT="34290" marB="34290"/>
                </a:tc>
                <a:tc>
                  <a:txBody>
                    <a:bodyPr/>
                    <a:lstStyle/>
                    <a:p>
                      <a:endParaRPr lang="en-GB" sz="1200" dirty="0"/>
                    </a:p>
                  </a:txBody>
                  <a:tcPr marL="68580" marR="68580" marT="34290" marB="34290"/>
                </a:tc>
                <a:tc>
                  <a:txBody>
                    <a:bodyPr/>
                    <a:lstStyle/>
                    <a:p>
                      <a:r>
                        <a:rPr lang="en-GB" sz="1200" dirty="0"/>
                        <a:t>Inhalation anaesthetics</a:t>
                      </a:r>
                    </a:p>
                  </a:txBody>
                  <a:tcPr marL="68580" marR="68580" marT="34290" marB="34290"/>
                </a:tc>
                <a:tc>
                  <a:txBody>
                    <a:bodyPr/>
                    <a:lstStyle/>
                    <a:p>
                      <a:r>
                        <a:rPr lang="en-GB" sz="1200" dirty="0"/>
                        <a:t>No products</a:t>
                      </a:r>
                    </a:p>
                  </a:txBody>
                  <a:tcPr marL="68580" marR="68580" marT="34290" marB="34290"/>
                </a:tc>
                <a:extLst>
                  <a:ext uri="{0D108BD9-81ED-4DB2-BD59-A6C34878D82A}">
                    <a16:rowId xmlns:a16="http://schemas.microsoft.com/office/drawing/2014/main" val="1765683053"/>
                  </a:ext>
                </a:extLst>
              </a:tr>
            </a:tbl>
          </a:graphicData>
        </a:graphic>
      </p:graphicFrame>
      <p:sp>
        <p:nvSpPr>
          <p:cNvPr id="3" name="TextBox 2">
            <a:extLst>
              <a:ext uri="{FF2B5EF4-FFF2-40B4-BE49-F238E27FC236}">
                <a16:creationId xmlns:a16="http://schemas.microsoft.com/office/drawing/2014/main" id="{E969F531-D65D-4FD6-B01B-B2FB0119CCA6}"/>
              </a:ext>
            </a:extLst>
          </p:cNvPr>
          <p:cNvSpPr txBox="1"/>
          <p:nvPr/>
        </p:nvSpPr>
        <p:spPr>
          <a:xfrm>
            <a:off x="3891356" y="109107"/>
            <a:ext cx="3588848" cy="523220"/>
          </a:xfrm>
          <a:prstGeom prst="rect">
            <a:avLst/>
          </a:prstGeom>
          <a:noFill/>
        </p:spPr>
        <p:txBody>
          <a:bodyPr wrap="square" rtlCol="0">
            <a:spAutoFit/>
          </a:bodyPr>
          <a:lstStyle/>
          <a:p>
            <a:r>
              <a:rPr lang="en-GB" dirty="0"/>
              <a:t>The Lidocaine intrauterine gel could also be used </a:t>
            </a:r>
            <a:r>
              <a:rPr lang="en-GB" dirty="0" err="1"/>
              <a:t>endocervically</a:t>
            </a:r>
            <a:endParaRPr lang="en-GB" dirty="0"/>
          </a:p>
        </p:txBody>
      </p:sp>
    </p:spTree>
    <p:extLst>
      <p:ext uri="{BB962C8B-B14F-4D97-AF65-F5344CB8AC3E}">
        <p14:creationId xmlns:p14="http://schemas.microsoft.com/office/powerpoint/2010/main" val="550214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pic>
        <p:nvPicPr>
          <p:cNvPr id="99" name="Google Shape;99;p23" descr="A picture containing game&#10;&#10;Description automatically generated"/>
          <p:cNvPicPr preferRelativeResize="0"/>
          <p:nvPr/>
        </p:nvPicPr>
        <p:blipFill rotWithShape="1">
          <a:blip r:embed="rId3">
            <a:alphaModFix/>
          </a:blip>
          <a:srcRect l="47593"/>
          <a:stretch/>
        </p:blipFill>
        <p:spPr>
          <a:xfrm>
            <a:off x="0" y="0"/>
            <a:ext cx="4572000" cy="5143500"/>
          </a:xfrm>
          <a:prstGeom prst="rect">
            <a:avLst/>
          </a:prstGeom>
          <a:noFill/>
          <a:ln>
            <a:noFill/>
          </a:ln>
        </p:spPr>
      </p:pic>
      <p:sp>
        <p:nvSpPr>
          <p:cNvPr id="100" name="Google Shape;100;p23"/>
          <p:cNvSpPr txBox="1"/>
          <p:nvPr/>
        </p:nvSpPr>
        <p:spPr>
          <a:xfrm>
            <a:off x="1647968" y="1877717"/>
            <a:ext cx="2924032" cy="1388067"/>
          </a:xfrm>
          <a:prstGeom prst="rect">
            <a:avLst/>
          </a:prstGeom>
          <a:solidFill>
            <a:schemeClr val="dk2"/>
          </a:solidFill>
          <a:ln>
            <a:noFill/>
          </a:ln>
        </p:spPr>
        <p:txBody>
          <a:bodyPr spcFirstLastPara="1" wrap="square" lIns="270000" tIns="270000" rIns="270000" bIns="2700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 sz="2400" b="0" i="0" u="none" strike="noStrike" cap="none">
                <a:solidFill>
                  <a:schemeClr val="lt1"/>
                </a:solidFill>
                <a:latin typeface="Trebuchet MS"/>
                <a:ea typeface="Trebuchet MS"/>
                <a:cs typeface="Trebuchet MS"/>
                <a:sym typeface="Trebuchet MS"/>
              </a:rPr>
              <a:t>AGENDA</a:t>
            </a:r>
            <a:endParaRPr sz="1100" b="0" i="0" u="none" strike="noStrike" cap="none">
              <a:solidFill>
                <a:srgbClr val="000000"/>
              </a:solidFill>
              <a:latin typeface="Trebuchet MS"/>
              <a:ea typeface="Trebuchet MS"/>
              <a:cs typeface="Trebuchet MS"/>
              <a:sym typeface="Trebuchet MS"/>
            </a:endParaRPr>
          </a:p>
        </p:txBody>
      </p:sp>
      <p:sp>
        <p:nvSpPr>
          <p:cNvPr id="101" name="Google Shape;101;p23"/>
          <p:cNvSpPr txBox="1"/>
          <p:nvPr/>
        </p:nvSpPr>
        <p:spPr>
          <a:xfrm>
            <a:off x="5289169" y="910838"/>
            <a:ext cx="3566475" cy="3073725"/>
          </a:xfrm>
          <a:prstGeom prst="rect">
            <a:avLst/>
          </a:prstGeom>
          <a:noFill/>
          <a:ln>
            <a:noFill/>
          </a:ln>
        </p:spPr>
        <p:txBody>
          <a:bodyPr spcFirstLastPara="1" wrap="square" lIns="68575" tIns="34275" rIns="68575" bIns="34275" anchor="ctr" anchorCtr="0">
            <a:noAutofit/>
          </a:bodyPr>
          <a:lstStyle/>
          <a:p>
            <a:pPr marL="419100" marR="0" lvl="0" indent="-336550" algn="l" rtl="0">
              <a:lnSpc>
                <a:spcPct val="150000"/>
              </a:lnSpc>
              <a:spcBef>
                <a:spcPts val="500"/>
              </a:spcBef>
              <a:spcAft>
                <a:spcPts val="0"/>
              </a:spcAft>
              <a:buClr>
                <a:schemeClr val="dk2"/>
              </a:buClr>
              <a:buSzPts val="1500"/>
              <a:buFont typeface="Arial"/>
              <a:buAutoNum type="arabicPeriod"/>
            </a:pPr>
            <a:r>
              <a:rPr lang="en" sz="1500" b="0" i="0" u="none" strike="noStrike" cap="none" dirty="0">
                <a:solidFill>
                  <a:schemeClr val="dk1"/>
                </a:solidFill>
                <a:latin typeface="Trebuchet MS"/>
                <a:ea typeface="Trebuchet MS"/>
                <a:cs typeface="Trebuchet MS"/>
                <a:sym typeface="Trebuchet MS"/>
              </a:rPr>
              <a:t>Welcome</a:t>
            </a:r>
            <a:endParaRPr sz="1500" b="0" i="0" u="none" strike="noStrike" cap="none" dirty="0">
              <a:solidFill>
                <a:schemeClr val="dk1"/>
              </a:solidFill>
              <a:latin typeface="Trebuchet MS"/>
              <a:ea typeface="Trebuchet MS"/>
              <a:cs typeface="Trebuchet MS"/>
              <a:sym typeface="Trebuchet MS"/>
            </a:endParaRPr>
          </a:p>
          <a:p>
            <a:pPr marL="419100" marR="0" lvl="0" indent="-336550" algn="l" rtl="0">
              <a:lnSpc>
                <a:spcPct val="150000"/>
              </a:lnSpc>
              <a:spcBef>
                <a:spcPts val="500"/>
              </a:spcBef>
              <a:spcAft>
                <a:spcPts val="0"/>
              </a:spcAft>
              <a:buClr>
                <a:schemeClr val="dk2"/>
              </a:buClr>
              <a:buSzPts val="1500"/>
              <a:buFont typeface="Trebuchet MS"/>
              <a:buAutoNum type="arabicPeriod"/>
            </a:pPr>
            <a:r>
              <a:rPr lang="en" sz="1500" dirty="0">
                <a:solidFill>
                  <a:schemeClr val="dk1"/>
                </a:solidFill>
                <a:latin typeface="Trebuchet MS"/>
                <a:ea typeface="Trebuchet MS"/>
                <a:cs typeface="Trebuchet MS"/>
                <a:sym typeface="Trebuchet MS"/>
              </a:rPr>
              <a:t>Next steps for the mapping</a:t>
            </a:r>
          </a:p>
          <a:p>
            <a:pPr marL="419100" marR="0" lvl="0" indent="-336550" algn="l" rtl="0">
              <a:lnSpc>
                <a:spcPct val="150000"/>
              </a:lnSpc>
              <a:spcBef>
                <a:spcPts val="500"/>
              </a:spcBef>
              <a:spcAft>
                <a:spcPts val="0"/>
              </a:spcAft>
              <a:buClr>
                <a:schemeClr val="dk2"/>
              </a:buClr>
              <a:buSzPts val="1500"/>
              <a:buFont typeface="Trebuchet MS"/>
              <a:buAutoNum type="arabicPeriod"/>
            </a:pPr>
            <a:r>
              <a:rPr lang="en" sz="1500" dirty="0">
                <a:solidFill>
                  <a:schemeClr val="dk1"/>
                </a:solidFill>
                <a:latin typeface="Trebuchet MS"/>
                <a:ea typeface="Trebuchet MS"/>
                <a:cs typeface="Trebuchet MS"/>
                <a:sym typeface="Trebuchet MS"/>
              </a:rPr>
              <a:t>Issues discussion</a:t>
            </a:r>
          </a:p>
          <a:p>
            <a:pPr marL="419100" marR="0" lvl="0" indent="-336550" algn="l" rtl="0">
              <a:lnSpc>
                <a:spcPct val="150000"/>
              </a:lnSpc>
              <a:spcBef>
                <a:spcPts val="500"/>
              </a:spcBef>
              <a:spcAft>
                <a:spcPts val="0"/>
              </a:spcAft>
              <a:buClr>
                <a:schemeClr val="dk2"/>
              </a:buClr>
              <a:buSzPts val="1500"/>
              <a:buFont typeface="Arial"/>
              <a:buAutoNum type="arabicPeriod"/>
            </a:pPr>
            <a:r>
              <a:rPr lang="en" sz="1500" b="0" i="0" u="none" strike="noStrike" cap="none" dirty="0">
                <a:solidFill>
                  <a:schemeClr val="dk1"/>
                </a:solidFill>
                <a:latin typeface="Trebuchet MS"/>
                <a:ea typeface="Trebuchet MS"/>
                <a:cs typeface="Trebuchet MS"/>
                <a:sym typeface="Trebuchet MS"/>
              </a:rPr>
              <a:t>Next meeting</a:t>
            </a:r>
            <a:endParaRPr sz="1100" b="0" i="0" u="none" strike="noStrike" cap="none" dirty="0">
              <a:solidFill>
                <a:srgbClr val="000000"/>
              </a:solidFill>
              <a:latin typeface="Arial"/>
              <a:ea typeface="Arial"/>
              <a:cs typeface="Arial"/>
              <a:sym typeface="Arial"/>
            </a:endParaRPr>
          </a:p>
        </p:txBody>
      </p:sp>
      <p:sp>
        <p:nvSpPr>
          <p:cNvPr id="102" name="Google Shape;102;p23"/>
          <p:cNvSpPr/>
          <p:nvPr/>
        </p:nvSpPr>
        <p:spPr>
          <a:xfrm>
            <a:off x="4960961" y="4328162"/>
            <a:ext cx="3184367" cy="626845"/>
          </a:xfrm>
          <a:prstGeom prst="rect">
            <a:avLst/>
          </a:prstGeom>
          <a:solidFill>
            <a:schemeClr val="lt1"/>
          </a:solidFill>
          <a:ln w="9525" cap="flat" cmpd="sng">
            <a:solidFill>
              <a:schemeClr val="lt2"/>
            </a:solidFill>
            <a:prstDash val="solid"/>
            <a:round/>
            <a:headEnd type="none" w="sm" len="sm"/>
            <a:tailEnd type="none" w="sm" len="sm"/>
          </a:ln>
        </p:spPr>
        <p:txBody>
          <a:bodyPr spcFirstLastPara="1" wrap="square" lIns="135000" tIns="67500" rIns="135000" bIns="67500" anchor="t" anchorCtr="0">
            <a:noAutofit/>
          </a:bodyPr>
          <a:lstStyle/>
          <a:p>
            <a:pPr marL="0" marR="0" lvl="0" indent="0" algn="l" rtl="0">
              <a:lnSpc>
                <a:spcPct val="150000"/>
              </a:lnSpc>
              <a:spcBef>
                <a:spcPts val="0"/>
              </a:spcBef>
              <a:spcAft>
                <a:spcPts val="0"/>
              </a:spcAft>
              <a:buClr>
                <a:srgbClr val="000000"/>
              </a:buClr>
              <a:buSzPts val="900"/>
              <a:buFont typeface="Arial"/>
              <a:buNone/>
            </a:pPr>
            <a:r>
              <a:rPr lang="en" sz="1800" b="1" i="0" u="none" strike="noStrike" cap="none">
                <a:solidFill>
                  <a:schemeClr val="dk2"/>
                </a:solidFill>
                <a:latin typeface="Trebuchet MS"/>
                <a:ea typeface="Trebuchet MS"/>
                <a:cs typeface="Trebuchet MS"/>
                <a:sym typeface="Trebuchet MS"/>
              </a:rPr>
              <a:t>http://snomed.org/deusg</a:t>
            </a:r>
            <a:endParaRPr sz="2100" b="1" i="0" u="none" strike="noStrike" cap="none">
              <a:solidFill>
                <a:srgbClr val="000000"/>
              </a:solidFill>
              <a:latin typeface="Trebuchet MS"/>
              <a:ea typeface="Trebuchet MS"/>
              <a:cs typeface="Trebuchet MS"/>
              <a:sym typeface="Trebuchet M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26BAFA-382A-45D1-BA92-6BCC721AB813}"/>
              </a:ext>
            </a:extLst>
          </p:cNvPr>
          <p:cNvSpPr>
            <a:spLocks noGrp="1"/>
          </p:cNvSpPr>
          <p:nvPr>
            <p:ph type="ctrTitle"/>
          </p:nvPr>
        </p:nvSpPr>
        <p:spPr/>
        <p:txBody>
          <a:bodyPr/>
          <a:lstStyle/>
          <a:p>
            <a:r>
              <a:rPr lang="en-GB" dirty="0"/>
              <a:t>Pharmaceutical Dose Forms</a:t>
            </a:r>
            <a:br>
              <a:rPr lang="en-GB" dirty="0"/>
            </a:br>
            <a:r>
              <a:rPr lang="en-GB" dirty="0"/>
              <a:t>Hard and Soft Capsules</a:t>
            </a:r>
          </a:p>
        </p:txBody>
      </p:sp>
      <p:sp>
        <p:nvSpPr>
          <p:cNvPr id="3" name="Subtitle 2">
            <a:extLst>
              <a:ext uri="{FF2B5EF4-FFF2-40B4-BE49-F238E27FC236}">
                <a16:creationId xmlns:a16="http://schemas.microsoft.com/office/drawing/2014/main" id="{386AA9F5-6705-4339-A3B7-9D4E78B3CD0E}"/>
              </a:ext>
            </a:extLst>
          </p:cNvPr>
          <p:cNvSpPr>
            <a:spLocks noGrp="1"/>
          </p:cNvSpPr>
          <p:nvPr>
            <p:ph type="subTitle" idx="1"/>
          </p:nvPr>
        </p:nvSpPr>
        <p:spPr/>
        <p:txBody>
          <a:bodyPr>
            <a:normAutofit/>
          </a:bodyPr>
          <a:lstStyle/>
          <a:p>
            <a:r>
              <a:rPr lang="en-GB" sz="2700" dirty="0"/>
              <a:t>November 2021</a:t>
            </a:r>
          </a:p>
        </p:txBody>
      </p:sp>
      <p:pic>
        <p:nvPicPr>
          <p:cNvPr id="5" name="Picture 4">
            <a:extLst>
              <a:ext uri="{FF2B5EF4-FFF2-40B4-BE49-F238E27FC236}">
                <a16:creationId xmlns:a16="http://schemas.microsoft.com/office/drawing/2014/main" id="{6A72B17E-6D68-4B31-8607-08C7F0F3B2DE}"/>
              </a:ext>
            </a:extLst>
          </p:cNvPr>
          <p:cNvPicPr>
            <a:picLocks noChangeAspect="1"/>
          </p:cNvPicPr>
          <p:nvPr/>
        </p:nvPicPr>
        <p:blipFill>
          <a:blip r:embed="rId2"/>
          <a:stretch>
            <a:fillRect/>
          </a:stretch>
        </p:blipFill>
        <p:spPr>
          <a:xfrm>
            <a:off x="476199" y="330802"/>
            <a:ext cx="840881" cy="654549"/>
          </a:xfrm>
          <a:prstGeom prst="rect">
            <a:avLst/>
          </a:prstGeom>
        </p:spPr>
      </p:pic>
      <p:pic>
        <p:nvPicPr>
          <p:cNvPr id="7" name="Picture 6">
            <a:extLst>
              <a:ext uri="{FF2B5EF4-FFF2-40B4-BE49-F238E27FC236}">
                <a16:creationId xmlns:a16="http://schemas.microsoft.com/office/drawing/2014/main" id="{259B6AF2-A3E7-4F39-BE8C-D81790AF2BDC}"/>
              </a:ext>
            </a:extLst>
          </p:cNvPr>
          <p:cNvPicPr>
            <a:picLocks noChangeAspect="1"/>
          </p:cNvPicPr>
          <p:nvPr/>
        </p:nvPicPr>
        <p:blipFill>
          <a:blip r:embed="rId3"/>
          <a:stretch>
            <a:fillRect/>
          </a:stretch>
        </p:blipFill>
        <p:spPr>
          <a:xfrm>
            <a:off x="425903" y="3165192"/>
            <a:ext cx="1560754" cy="1510786"/>
          </a:xfrm>
          <a:prstGeom prst="rect">
            <a:avLst/>
          </a:prstGeom>
        </p:spPr>
      </p:pic>
      <p:pic>
        <p:nvPicPr>
          <p:cNvPr id="9" name="Picture 8">
            <a:extLst>
              <a:ext uri="{FF2B5EF4-FFF2-40B4-BE49-F238E27FC236}">
                <a16:creationId xmlns:a16="http://schemas.microsoft.com/office/drawing/2014/main" id="{DCDF64A2-6007-49A0-9D25-F2DCCCC0BC7D}"/>
              </a:ext>
            </a:extLst>
          </p:cNvPr>
          <p:cNvPicPr>
            <a:picLocks noChangeAspect="1"/>
          </p:cNvPicPr>
          <p:nvPr/>
        </p:nvPicPr>
        <p:blipFill>
          <a:blip r:embed="rId4"/>
          <a:stretch>
            <a:fillRect/>
          </a:stretch>
        </p:blipFill>
        <p:spPr>
          <a:xfrm>
            <a:off x="7365208" y="153813"/>
            <a:ext cx="1412919" cy="1046337"/>
          </a:xfrm>
          <a:prstGeom prst="rect">
            <a:avLst/>
          </a:prstGeom>
        </p:spPr>
      </p:pic>
      <p:pic>
        <p:nvPicPr>
          <p:cNvPr id="11" name="Picture 10">
            <a:extLst>
              <a:ext uri="{FF2B5EF4-FFF2-40B4-BE49-F238E27FC236}">
                <a16:creationId xmlns:a16="http://schemas.microsoft.com/office/drawing/2014/main" id="{FBD24988-8E59-4976-876D-E957F0FC1045}"/>
              </a:ext>
            </a:extLst>
          </p:cNvPr>
          <p:cNvPicPr>
            <a:picLocks noChangeAspect="1"/>
          </p:cNvPicPr>
          <p:nvPr/>
        </p:nvPicPr>
        <p:blipFill>
          <a:blip r:embed="rId5"/>
          <a:stretch>
            <a:fillRect/>
          </a:stretch>
        </p:blipFill>
        <p:spPr>
          <a:xfrm>
            <a:off x="6334661" y="3555891"/>
            <a:ext cx="2254168" cy="1189601"/>
          </a:xfrm>
          <a:prstGeom prst="rect">
            <a:avLst/>
          </a:prstGeom>
        </p:spPr>
      </p:pic>
    </p:spTree>
    <p:extLst>
      <p:ext uri="{BB962C8B-B14F-4D97-AF65-F5344CB8AC3E}">
        <p14:creationId xmlns:p14="http://schemas.microsoft.com/office/powerpoint/2010/main" val="14484896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1BECD7-0619-43B4-949C-3CB2ACB2790F}"/>
              </a:ext>
            </a:extLst>
          </p:cNvPr>
          <p:cNvSpPr>
            <a:spLocks noGrp="1"/>
          </p:cNvSpPr>
          <p:nvPr>
            <p:ph type="title"/>
          </p:nvPr>
        </p:nvSpPr>
        <p:spPr>
          <a:xfrm>
            <a:off x="628650" y="273845"/>
            <a:ext cx="7886700" cy="601776"/>
          </a:xfrm>
        </p:spPr>
        <p:txBody>
          <a:bodyPr/>
          <a:lstStyle/>
          <a:p>
            <a:r>
              <a:rPr lang="en-GB" dirty="0"/>
              <a:t>“Capsules” PDFs in EDQM:</a:t>
            </a:r>
          </a:p>
        </p:txBody>
      </p:sp>
      <p:graphicFrame>
        <p:nvGraphicFramePr>
          <p:cNvPr id="4" name="Table 4">
            <a:extLst>
              <a:ext uri="{FF2B5EF4-FFF2-40B4-BE49-F238E27FC236}">
                <a16:creationId xmlns:a16="http://schemas.microsoft.com/office/drawing/2014/main" id="{52609858-76E7-459B-B491-DF4D213FE18D}"/>
              </a:ext>
            </a:extLst>
          </p:cNvPr>
          <p:cNvGraphicFramePr>
            <a:graphicFrameLocks noGrp="1"/>
          </p:cNvGraphicFramePr>
          <p:nvPr/>
        </p:nvGraphicFramePr>
        <p:xfrm>
          <a:off x="2430235" y="918483"/>
          <a:ext cx="3135767" cy="3893820"/>
        </p:xfrm>
        <a:graphic>
          <a:graphicData uri="http://schemas.openxmlformats.org/drawingml/2006/table">
            <a:tbl>
              <a:tblPr bandRow="1">
                <a:tableStyleId>{5C22544A-7EE6-4342-B048-85BDC9FD1C3A}</a:tableStyleId>
              </a:tblPr>
              <a:tblGrid>
                <a:gridCol w="564016">
                  <a:extLst>
                    <a:ext uri="{9D8B030D-6E8A-4147-A177-3AD203B41FA5}">
                      <a16:colId xmlns:a16="http://schemas.microsoft.com/office/drawing/2014/main" val="696165650"/>
                    </a:ext>
                  </a:extLst>
                </a:gridCol>
                <a:gridCol w="1420586">
                  <a:extLst>
                    <a:ext uri="{9D8B030D-6E8A-4147-A177-3AD203B41FA5}">
                      <a16:colId xmlns:a16="http://schemas.microsoft.com/office/drawing/2014/main" val="409491878"/>
                    </a:ext>
                  </a:extLst>
                </a:gridCol>
                <a:gridCol w="1151165">
                  <a:extLst>
                    <a:ext uri="{9D8B030D-6E8A-4147-A177-3AD203B41FA5}">
                      <a16:colId xmlns:a16="http://schemas.microsoft.com/office/drawing/2014/main" val="2146544708"/>
                    </a:ext>
                  </a:extLst>
                </a:gridCol>
              </a:tblGrid>
              <a:tr h="278130">
                <a:tc>
                  <a:txBody>
                    <a:bodyPr/>
                    <a:lstStyle/>
                    <a:p>
                      <a:pPr algn="l" fontAlgn="t"/>
                      <a:r>
                        <a:rPr lang="en-GB" sz="800" b="0" i="0" u="none" strike="noStrike" dirty="0">
                          <a:solidFill>
                            <a:srgbClr val="000000"/>
                          </a:solidFill>
                          <a:effectLst/>
                          <a:latin typeface="Calibri" panose="020F0502020204030204" pitchFamily="34" charset="0"/>
                        </a:rPr>
                        <a:t>10210000</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Capsule, hard</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oral</a:t>
                      </a:r>
                    </a:p>
                  </a:txBody>
                  <a:tcPr marL="7144" marR="7144" marT="7144" marB="0"/>
                </a:tc>
                <a:extLst>
                  <a:ext uri="{0D108BD9-81ED-4DB2-BD59-A6C34878D82A}">
                    <a16:rowId xmlns:a16="http://schemas.microsoft.com/office/drawing/2014/main" val="942324986"/>
                  </a:ext>
                </a:extLst>
              </a:tr>
              <a:tr h="278130">
                <a:tc>
                  <a:txBody>
                    <a:bodyPr/>
                    <a:lstStyle/>
                    <a:p>
                      <a:pPr algn="l" fontAlgn="t"/>
                      <a:r>
                        <a:rPr lang="en-GB" sz="800" b="0" i="0" u="none" strike="noStrike">
                          <a:solidFill>
                            <a:srgbClr val="000000"/>
                          </a:solidFill>
                          <a:effectLst/>
                          <a:latin typeface="Calibri" panose="020F0502020204030204" pitchFamily="34" charset="0"/>
                        </a:rPr>
                        <a:t>10211000</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Capsule, soft</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oral</a:t>
                      </a:r>
                    </a:p>
                  </a:txBody>
                  <a:tcPr marL="7144" marR="7144" marT="7144" marB="0"/>
                </a:tc>
                <a:extLst>
                  <a:ext uri="{0D108BD9-81ED-4DB2-BD59-A6C34878D82A}">
                    <a16:rowId xmlns:a16="http://schemas.microsoft.com/office/drawing/2014/main" val="212083237"/>
                  </a:ext>
                </a:extLst>
              </a:tr>
              <a:tr h="278130">
                <a:tc>
                  <a:txBody>
                    <a:bodyPr/>
                    <a:lstStyle/>
                    <a:p>
                      <a:pPr algn="l" fontAlgn="t"/>
                      <a:r>
                        <a:rPr lang="en-GB" sz="800" b="0" i="0" u="none" strike="noStrike">
                          <a:solidFill>
                            <a:srgbClr val="000000"/>
                          </a:solidFill>
                          <a:effectLst/>
                          <a:latin typeface="Calibri" panose="020F0502020204030204" pitchFamily="34" charset="0"/>
                        </a:rPr>
                        <a:t>10214000</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Chewable capsule, soft</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oral</a:t>
                      </a:r>
                    </a:p>
                  </a:txBody>
                  <a:tcPr marL="7144" marR="7144" marT="7144" marB="0"/>
                </a:tc>
                <a:extLst>
                  <a:ext uri="{0D108BD9-81ED-4DB2-BD59-A6C34878D82A}">
                    <a16:rowId xmlns:a16="http://schemas.microsoft.com/office/drawing/2014/main" val="2679145419"/>
                  </a:ext>
                </a:extLst>
              </a:tr>
              <a:tr h="278130">
                <a:tc>
                  <a:txBody>
                    <a:bodyPr/>
                    <a:lstStyle/>
                    <a:p>
                      <a:pPr algn="l" fontAlgn="t"/>
                      <a:r>
                        <a:rPr lang="en-GB" sz="800" b="0" i="0" u="none" strike="noStrike">
                          <a:solidFill>
                            <a:srgbClr val="000000"/>
                          </a:solidFill>
                          <a:effectLst/>
                          <a:latin typeface="Calibri" panose="020F0502020204030204" pitchFamily="34" charset="0"/>
                        </a:rPr>
                        <a:t>10212000</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Gastro-resistant capsule, hard</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oral</a:t>
                      </a:r>
                    </a:p>
                  </a:txBody>
                  <a:tcPr marL="7144" marR="7144" marT="7144" marB="0"/>
                </a:tc>
                <a:extLst>
                  <a:ext uri="{0D108BD9-81ED-4DB2-BD59-A6C34878D82A}">
                    <a16:rowId xmlns:a16="http://schemas.microsoft.com/office/drawing/2014/main" val="3225906323"/>
                  </a:ext>
                </a:extLst>
              </a:tr>
              <a:tr h="278130">
                <a:tc>
                  <a:txBody>
                    <a:bodyPr/>
                    <a:lstStyle/>
                    <a:p>
                      <a:pPr algn="l" fontAlgn="t"/>
                      <a:r>
                        <a:rPr lang="en-GB" sz="800" b="0" i="0" u="none" strike="noStrike">
                          <a:solidFill>
                            <a:srgbClr val="000000"/>
                          </a:solidFill>
                          <a:effectLst/>
                          <a:latin typeface="Calibri" panose="020F0502020204030204" pitchFamily="34" charset="0"/>
                        </a:rPr>
                        <a:t>10213000</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Gastro-resistant capsule, soft</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oral</a:t>
                      </a:r>
                    </a:p>
                  </a:txBody>
                  <a:tcPr marL="7144" marR="7144" marT="7144" marB="0"/>
                </a:tc>
                <a:extLst>
                  <a:ext uri="{0D108BD9-81ED-4DB2-BD59-A6C34878D82A}">
                    <a16:rowId xmlns:a16="http://schemas.microsoft.com/office/drawing/2014/main" val="3536224203"/>
                  </a:ext>
                </a:extLst>
              </a:tr>
              <a:tr h="278130">
                <a:tc>
                  <a:txBody>
                    <a:bodyPr/>
                    <a:lstStyle/>
                    <a:p>
                      <a:pPr algn="l" fontAlgn="t"/>
                      <a:r>
                        <a:rPr lang="en-GB" sz="800" b="0" i="0" u="none" strike="noStrike">
                          <a:solidFill>
                            <a:srgbClr val="000000"/>
                          </a:solidFill>
                          <a:effectLst/>
                          <a:latin typeface="Calibri" panose="020F0502020204030204" pitchFamily="34" charset="0"/>
                        </a:rPr>
                        <a:t>11113000</a:t>
                      </a:r>
                    </a:p>
                  </a:txBody>
                  <a:tcPr marL="7144" marR="7144" marT="7144" marB="0"/>
                </a:tc>
                <a:tc>
                  <a:txBody>
                    <a:bodyPr/>
                    <a:lstStyle/>
                    <a:p>
                      <a:pPr algn="ctr" fontAlgn="t"/>
                      <a:r>
                        <a:rPr lang="en-GB" sz="800" b="0" i="0" u="none" strike="noStrike">
                          <a:solidFill>
                            <a:srgbClr val="000000"/>
                          </a:solidFill>
                          <a:effectLst/>
                          <a:latin typeface="Calibri" panose="020F0502020204030204" pitchFamily="34" charset="0"/>
                        </a:rPr>
                        <a:t>Inhalation vapour, capsule</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pulmonary</a:t>
                      </a:r>
                    </a:p>
                  </a:txBody>
                  <a:tcPr marL="7144" marR="7144" marT="7144" marB="0"/>
                </a:tc>
                <a:extLst>
                  <a:ext uri="{0D108BD9-81ED-4DB2-BD59-A6C34878D82A}">
                    <a16:rowId xmlns:a16="http://schemas.microsoft.com/office/drawing/2014/main" val="1609424034"/>
                  </a:ext>
                </a:extLst>
              </a:tr>
              <a:tr h="278130">
                <a:tc>
                  <a:txBody>
                    <a:bodyPr/>
                    <a:lstStyle/>
                    <a:p>
                      <a:pPr algn="l" fontAlgn="t"/>
                      <a:r>
                        <a:rPr lang="en-GB" sz="800" b="0" i="0" u="none" strike="noStrike">
                          <a:solidFill>
                            <a:srgbClr val="000000"/>
                          </a:solidFill>
                          <a:effectLst/>
                          <a:latin typeface="Calibri" panose="020F0502020204030204" pitchFamily="34" charset="0"/>
                        </a:rPr>
                        <a:t>10217000</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Modified-release capsule, hard</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oral</a:t>
                      </a:r>
                    </a:p>
                  </a:txBody>
                  <a:tcPr marL="7144" marR="7144" marT="7144" marB="0"/>
                </a:tc>
                <a:extLst>
                  <a:ext uri="{0D108BD9-81ED-4DB2-BD59-A6C34878D82A}">
                    <a16:rowId xmlns:a16="http://schemas.microsoft.com/office/drawing/2014/main" val="3556392577"/>
                  </a:ext>
                </a:extLst>
              </a:tr>
              <a:tr h="278130">
                <a:tc>
                  <a:txBody>
                    <a:bodyPr/>
                    <a:lstStyle/>
                    <a:p>
                      <a:pPr algn="l" fontAlgn="t"/>
                      <a:r>
                        <a:rPr lang="en-GB" sz="800" b="0" i="0" u="none" strike="noStrike">
                          <a:solidFill>
                            <a:srgbClr val="000000"/>
                          </a:solidFill>
                          <a:effectLst/>
                          <a:latin typeface="Calibri" panose="020F0502020204030204" pitchFamily="34" charset="0"/>
                        </a:rPr>
                        <a:t>10218000</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Modified-release capsule, soft</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oral</a:t>
                      </a:r>
                    </a:p>
                  </a:txBody>
                  <a:tcPr marL="7144" marR="7144" marT="7144" marB="0"/>
                </a:tc>
                <a:extLst>
                  <a:ext uri="{0D108BD9-81ED-4DB2-BD59-A6C34878D82A}">
                    <a16:rowId xmlns:a16="http://schemas.microsoft.com/office/drawing/2014/main" val="1853631768"/>
                  </a:ext>
                </a:extLst>
              </a:tr>
              <a:tr h="278130">
                <a:tc>
                  <a:txBody>
                    <a:bodyPr/>
                    <a:lstStyle/>
                    <a:p>
                      <a:pPr algn="l" fontAlgn="t"/>
                      <a:r>
                        <a:rPr lang="en-GB" sz="800" b="0" i="0" u="none" strike="noStrike">
                          <a:solidFill>
                            <a:srgbClr val="000000"/>
                          </a:solidFill>
                          <a:effectLst/>
                          <a:latin typeface="Calibri" panose="020F0502020204030204" pitchFamily="34" charset="0"/>
                        </a:rPr>
                        <a:t>10317000</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Oromucosal capsule</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oromucosal</a:t>
                      </a:r>
                    </a:p>
                  </a:txBody>
                  <a:tcPr marL="7144" marR="7144" marT="7144" marB="0"/>
                </a:tc>
                <a:extLst>
                  <a:ext uri="{0D108BD9-81ED-4DB2-BD59-A6C34878D82A}">
                    <a16:rowId xmlns:a16="http://schemas.microsoft.com/office/drawing/2014/main" val="260866595"/>
                  </a:ext>
                </a:extLst>
              </a:tr>
              <a:tr h="278130">
                <a:tc>
                  <a:txBody>
                    <a:bodyPr/>
                    <a:lstStyle/>
                    <a:p>
                      <a:pPr algn="l" fontAlgn="t"/>
                      <a:r>
                        <a:rPr lang="en-GB" sz="800" b="0" i="0" u="none" strike="noStrike">
                          <a:solidFill>
                            <a:srgbClr val="000000"/>
                          </a:solidFill>
                          <a:effectLst/>
                          <a:latin typeface="Calibri" panose="020F0502020204030204" pitchFamily="34" charset="0"/>
                        </a:rPr>
                        <a:t>10215000</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Prolonged-release capsule, hard</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oral</a:t>
                      </a:r>
                    </a:p>
                  </a:txBody>
                  <a:tcPr marL="7144" marR="7144" marT="7144" marB="0"/>
                </a:tc>
                <a:extLst>
                  <a:ext uri="{0D108BD9-81ED-4DB2-BD59-A6C34878D82A}">
                    <a16:rowId xmlns:a16="http://schemas.microsoft.com/office/drawing/2014/main" val="2774836245"/>
                  </a:ext>
                </a:extLst>
              </a:tr>
              <a:tr h="278130">
                <a:tc>
                  <a:txBody>
                    <a:bodyPr/>
                    <a:lstStyle/>
                    <a:p>
                      <a:pPr algn="l" fontAlgn="t"/>
                      <a:r>
                        <a:rPr lang="en-GB" sz="800" b="0" i="0" u="none" strike="noStrike">
                          <a:solidFill>
                            <a:srgbClr val="000000"/>
                          </a:solidFill>
                          <a:effectLst/>
                          <a:latin typeface="Calibri" panose="020F0502020204030204" pitchFamily="34" charset="0"/>
                        </a:rPr>
                        <a:t>10216000</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Prolonged-release capsule, soft</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oral</a:t>
                      </a:r>
                    </a:p>
                  </a:txBody>
                  <a:tcPr marL="7144" marR="7144" marT="7144" marB="0"/>
                </a:tc>
                <a:extLst>
                  <a:ext uri="{0D108BD9-81ED-4DB2-BD59-A6C34878D82A}">
                    <a16:rowId xmlns:a16="http://schemas.microsoft.com/office/drawing/2014/main" val="4294003471"/>
                  </a:ext>
                </a:extLst>
              </a:tr>
              <a:tr h="278130">
                <a:tc>
                  <a:txBody>
                    <a:bodyPr/>
                    <a:lstStyle/>
                    <a:p>
                      <a:pPr algn="l" fontAlgn="t"/>
                      <a:r>
                        <a:rPr lang="en-GB" sz="800" b="0" i="0" u="none" strike="noStrike">
                          <a:solidFill>
                            <a:srgbClr val="000000"/>
                          </a:solidFill>
                          <a:effectLst/>
                          <a:latin typeface="Calibri" panose="020F0502020204030204" pitchFamily="34" charset="0"/>
                        </a:rPr>
                        <a:t>11014000</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Rectal capsule</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rectal</a:t>
                      </a:r>
                    </a:p>
                  </a:txBody>
                  <a:tcPr marL="7144" marR="7144" marT="7144" marB="0"/>
                </a:tc>
                <a:extLst>
                  <a:ext uri="{0D108BD9-81ED-4DB2-BD59-A6C34878D82A}">
                    <a16:rowId xmlns:a16="http://schemas.microsoft.com/office/drawing/2014/main" val="4002554190"/>
                  </a:ext>
                </a:extLst>
              </a:tr>
              <a:tr h="278130">
                <a:tc>
                  <a:txBody>
                    <a:bodyPr/>
                    <a:lstStyle/>
                    <a:p>
                      <a:pPr algn="l" fontAlgn="t"/>
                      <a:r>
                        <a:rPr lang="en-GB" sz="800" b="0" i="0" u="none" strike="noStrike">
                          <a:solidFill>
                            <a:srgbClr val="000000"/>
                          </a:solidFill>
                          <a:effectLst/>
                          <a:latin typeface="Calibri" panose="020F0502020204030204" pitchFamily="34" charset="0"/>
                        </a:rPr>
                        <a:t>10910000</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Vaginal capsule, hard</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vaginal</a:t>
                      </a:r>
                    </a:p>
                  </a:txBody>
                  <a:tcPr marL="7144" marR="7144" marT="7144" marB="0"/>
                </a:tc>
                <a:extLst>
                  <a:ext uri="{0D108BD9-81ED-4DB2-BD59-A6C34878D82A}">
                    <a16:rowId xmlns:a16="http://schemas.microsoft.com/office/drawing/2014/main" val="519146823"/>
                  </a:ext>
                </a:extLst>
              </a:tr>
              <a:tr h="278130">
                <a:tc>
                  <a:txBody>
                    <a:bodyPr/>
                    <a:lstStyle/>
                    <a:p>
                      <a:pPr algn="l" fontAlgn="t"/>
                      <a:r>
                        <a:rPr lang="en-GB" sz="800" b="0" i="0" u="none" strike="noStrike" dirty="0">
                          <a:solidFill>
                            <a:srgbClr val="000000"/>
                          </a:solidFill>
                          <a:effectLst/>
                          <a:latin typeface="Calibri" panose="020F0502020204030204" pitchFamily="34" charset="0"/>
                        </a:rPr>
                        <a:t>10911000</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Vaginal capsule, soft</a:t>
                      </a:r>
                    </a:p>
                  </a:txBody>
                  <a:tcPr marL="7144" marR="7144" marT="7144" marB="0"/>
                </a:tc>
                <a:tc>
                  <a:txBody>
                    <a:bodyPr/>
                    <a:lstStyle/>
                    <a:p>
                      <a:pPr algn="ctr" fontAlgn="t"/>
                      <a:r>
                        <a:rPr lang="en-GB" sz="800" b="0" i="0" u="none" strike="noStrike" dirty="0">
                          <a:solidFill>
                            <a:srgbClr val="000000"/>
                          </a:solidFill>
                          <a:effectLst/>
                          <a:latin typeface="Calibri" panose="020F0502020204030204" pitchFamily="34" charset="0"/>
                        </a:rPr>
                        <a:t>vaginal</a:t>
                      </a:r>
                    </a:p>
                  </a:txBody>
                  <a:tcPr marL="7144" marR="7144" marT="7144" marB="0"/>
                </a:tc>
                <a:extLst>
                  <a:ext uri="{0D108BD9-81ED-4DB2-BD59-A6C34878D82A}">
                    <a16:rowId xmlns:a16="http://schemas.microsoft.com/office/drawing/2014/main" val="1795155273"/>
                  </a:ext>
                </a:extLst>
              </a:tr>
            </a:tbl>
          </a:graphicData>
        </a:graphic>
      </p:graphicFrame>
    </p:spTree>
    <p:extLst>
      <p:ext uri="{BB962C8B-B14F-4D97-AF65-F5344CB8AC3E}">
        <p14:creationId xmlns:p14="http://schemas.microsoft.com/office/powerpoint/2010/main" val="10108110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D27DD-53E0-4009-965C-A2B3DFB98F27}"/>
              </a:ext>
            </a:extLst>
          </p:cNvPr>
          <p:cNvSpPr>
            <a:spLocks noGrp="1"/>
          </p:cNvSpPr>
          <p:nvPr>
            <p:ph type="title"/>
          </p:nvPr>
        </p:nvSpPr>
        <p:spPr>
          <a:xfrm>
            <a:off x="389845" y="136968"/>
            <a:ext cx="7886700" cy="593191"/>
          </a:xfrm>
        </p:spPr>
        <p:txBody>
          <a:bodyPr/>
          <a:lstStyle/>
          <a:p>
            <a:r>
              <a:rPr lang="en-GB" dirty="0"/>
              <a:t>In SNOMED CT currently:</a:t>
            </a:r>
          </a:p>
        </p:txBody>
      </p:sp>
      <p:pic>
        <p:nvPicPr>
          <p:cNvPr id="4" name="Picture 3">
            <a:extLst>
              <a:ext uri="{FF2B5EF4-FFF2-40B4-BE49-F238E27FC236}">
                <a16:creationId xmlns:a16="http://schemas.microsoft.com/office/drawing/2014/main" id="{9C90552B-9956-4838-9306-85A9EE8D4878}"/>
              </a:ext>
            </a:extLst>
          </p:cNvPr>
          <p:cNvPicPr>
            <a:picLocks noChangeAspect="1"/>
          </p:cNvPicPr>
          <p:nvPr/>
        </p:nvPicPr>
        <p:blipFill>
          <a:blip r:embed="rId2"/>
          <a:stretch>
            <a:fillRect/>
          </a:stretch>
        </p:blipFill>
        <p:spPr>
          <a:xfrm>
            <a:off x="574205" y="1215616"/>
            <a:ext cx="3443768" cy="1736174"/>
          </a:xfrm>
          <a:prstGeom prst="rect">
            <a:avLst/>
          </a:prstGeom>
        </p:spPr>
      </p:pic>
      <p:pic>
        <p:nvPicPr>
          <p:cNvPr id="5" name="Picture 4">
            <a:extLst>
              <a:ext uri="{FF2B5EF4-FFF2-40B4-BE49-F238E27FC236}">
                <a16:creationId xmlns:a16="http://schemas.microsoft.com/office/drawing/2014/main" id="{14693DDF-82B5-4BAD-9F96-AD5B217010B2}"/>
              </a:ext>
            </a:extLst>
          </p:cNvPr>
          <p:cNvPicPr>
            <a:picLocks noChangeAspect="1"/>
          </p:cNvPicPr>
          <p:nvPr/>
        </p:nvPicPr>
        <p:blipFill>
          <a:blip r:embed="rId3"/>
          <a:stretch>
            <a:fillRect/>
          </a:stretch>
        </p:blipFill>
        <p:spPr>
          <a:xfrm>
            <a:off x="2966661" y="3245064"/>
            <a:ext cx="3565229" cy="600159"/>
          </a:xfrm>
          <a:prstGeom prst="rect">
            <a:avLst/>
          </a:prstGeom>
        </p:spPr>
      </p:pic>
      <p:sp>
        <p:nvSpPr>
          <p:cNvPr id="6" name="Arrow: Left 5">
            <a:extLst>
              <a:ext uri="{FF2B5EF4-FFF2-40B4-BE49-F238E27FC236}">
                <a16:creationId xmlns:a16="http://schemas.microsoft.com/office/drawing/2014/main" id="{42B5DEF1-160C-47D7-9551-F561289469D6}"/>
              </a:ext>
            </a:extLst>
          </p:cNvPr>
          <p:cNvSpPr/>
          <p:nvPr/>
        </p:nvSpPr>
        <p:spPr>
          <a:xfrm>
            <a:off x="4130996" y="2179074"/>
            <a:ext cx="2582811" cy="39267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a:t>“Soft capsule” PDFs</a:t>
            </a:r>
          </a:p>
        </p:txBody>
      </p:sp>
      <p:sp>
        <p:nvSpPr>
          <p:cNvPr id="7" name="Arrow: Right 6">
            <a:extLst>
              <a:ext uri="{FF2B5EF4-FFF2-40B4-BE49-F238E27FC236}">
                <a16:creationId xmlns:a16="http://schemas.microsoft.com/office/drawing/2014/main" id="{09FE8A5F-1EBE-4CDE-AE95-98809BC95321}"/>
              </a:ext>
            </a:extLst>
          </p:cNvPr>
          <p:cNvSpPr/>
          <p:nvPr/>
        </p:nvSpPr>
        <p:spPr>
          <a:xfrm>
            <a:off x="574205" y="3630755"/>
            <a:ext cx="2355463" cy="4494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a:t>“Hard capsule” PDF</a:t>
            </a:r>
          </a:p>
        </p:txBody>
      </p:sp>
      <p:sp>
        <p:nvSpPr>
          <p:cNvPr id="8" name="Arrow: Left 7">
            <a:extLst>
              <a:ext uri="{FF2B5EF4-FFF2-40B4-BE49-F238E27FC236}">
                <a16:creationId xmlns:a16="http://schemas.microsoft.com/office/drawing/2014/main" id="{AC3DB74E-BB39-456C-96CA-D17AFD0A87BE}"/>
              </a:ext>
            </a:extLst>
          </p:cNvPr>
          <p:cNvSpPr/>
          <p:nvPr/>
        </p:nvSpPr>
        <p:spPr>
          <a:xfrm>
            <a:off x="4171049" y="1162184"/>
            <a:ext cx="2582811" cy="392676"/>
          </a:xfrm>
          <a:prstGeom prst="lef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a:t>“Soft capsule” BDF</a:t>
            </a:r>
          </a:p>
        </p:txBody>
      </p:sp>
      <p:sp>
        <p:nvSpPr>
          <p:cNvPr id="9" name="Arrow: Right 8">
            <a:extLst>
              <a:ext uri="{FF2B5EF4-FFF2-40B4-BE49-F238E27FC236}">
                <a16:creationId xmlns:a16="http://schemas.microsoft.com/office/drawing/2014/main" id="{443C38EE-B272-4124-BF80-B6F0EBDDAFF0}"/>
              </a:ext>
            </a:extLst>
          </p:cNvPr>
          <p:cNvSpPr/>
          <p:nvPr/>
        </p:nvSpPr>
        <p:spPr>
          <a:xfrm>
            <a:off x="592701" y="3095737"/>
            <a:ext cx="2355463" cy="449407"/>
          </a:xfrm>
          <a:prstGeom prst="righ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a:t>“Hard capsule” BDF</a:t>
            </a:r>
          </a:p>
        </p:txBody>
      </p:sp>
      <p:sp>
        <p:nvSpPr>
          <p:cNvPr id="10" name="Speech Bubble: Oval 9">
            <a:extLst>
              <a:ext uri="{FF2B5EF4-FFF2-40B4-BE49-F238E27FC236}">
                <a16:creationId xmlns:a16="http://schemas.microsoft.com/office/drawing/2014/main" id="{73A9E8B8-5924-4E7E-BFC5-7A729235DC42}"/>
              </a:ext>
            </a:extLst>
          </p:cNvPr>
          <p:cNvSpPr/>
          <p:nvPr/>
        </p:nvSpPr>
        <p:spPr>
          <a:xfrm>
            <a:off x="7125789" y="2179074"/>
            <a:ext cx="1625304" cy="1736174"/>
          </a:xfrm>
          <a:prstGeom prst="wedgeEllipseCallout">
            <a:avLst>
              <a:gd name="adj1" fmla="val -190953"/>
              <a:gd name="adj2" fmla="val 922"/>
            </a:avLst>
          </a:prstGeom>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r>
              <a:rPr lang="en-GB" sz="900" dirty="0">
                <a:solidFill>
                  <a:schemeClr val="tx1"/>
                </a:solidFill>
              </a:rPr>
              <a:t>This “imbalance” struck the group as a little unusual, since generally “hard capsules” are much more prevalent in products than “soft capsules”</a:t>
            </a:r>
          </a:p>
        </p:txBody>
      </p:sp>
    </p:spTree>
    <p:extLst>
      <p:ext uri="{BB962C8B-B14F-4D97-AF65-F5344CB8AC3E}">
        <p14:creationId xmlns:p14="http://schemas.microsoft.com/office/powerpoint/2010/main" val="11179229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7713E5-9C15-4A42-A7E4-C6BB2888A81A}"/>
              </a:ext>
            </a:extLst>
          </p:cNvPr>
          <p:cNvSpPr>
            <a:spLocks noGrp="1"/>
          </p:cNvSpPr>
          <p:nvPr>
            <p:ph type="title"/>
          </p:nvPr>
        </p:nvSpPr>
        <p:spPr/>
        <p:txBody>
          <a:bodyPr/>
          <a:lstStyle/>
          <a:p>
            <a:r>
              <a:rPr lang="en-GB" dirty="0"/>
              <a:t>Use cases for “hard” and “soft” capsules</a:t>
            </a:r>
          </a:p>
        </p:txBody>
      </p:sp>
      <p:sp>
        <p:nvSpPr>
          <p:cNvPr id="3" name="Content Placeholder 2">
            <a:extLst>
              <a:ext uri="{FF2B5EF4-FFF2-40B4-BE49-F238E27FC236}">
                <a16:creationId xmlns:a16="http://schemas.microsoft.com/office/drawing/2014/main" id="{EF7E491E-0B58-40FA-9E1A-2248D9FD4E87}"/>
              </a:ext>
            </a:extLst>
          </p:cNvPr>
          <p:cNvSpPr>
            <a:spLocks noGrp="1"/>
          </p:cNvSpPr>
          <p:nvPr>
            <p:ph idx="1"/>
          </p:nvPr>
        </p:nvSpPr>
        <p:spPr/>
        <p:txBody>
          <a:bodyPr/>
          <a:lstStyle/>
          <a:p>
            <a:pPr marL="0" indent="0">
              <a:buNone/>
            </a:pPr>
            <a:r>
              <a:rPr lang="en-GB" dirty="0"/>
              <a:t>For national extensions:</a:t>
            </a:r>
          </a:p>
          <a:p>
            <a:r>
              <a:rPr lang="en-GB" dirty="0"/>
              <a:t>Acknowledgement that “prescribers do not care”</a:t>
            </a:r>
          </a:p>
          <a:p>
            <a:pPr lvl="1"/>
            <a:r>
              <a:rPr lang="en-GB" dirty="0"/>
              <a:t>Therefore, a representation of “capsules” is needed</a:t>
            </a:r>
          </a:p>
          <a:p>
            <a:r>
              <a:rPr lang="en-GB" dirty="0"/>
              <a:t>BUT Pharmacists and those that administer medicines DO care</a:t>
            </a:r>
          </a:p>
          <a:p>
            <a:pPr lvl="1"/>
            <a:r>
              <a:rPr lang="en-GB" dirty="0"/>
              <a:t>Primarily because of divisibility and administration (open the capsule and sprinkle) for hard capsules, but not for soft capsules</a:t>
            </a:r>
          </a:p>
          <a:p>
            <a:pPr lvl="1"/>
            <a:endParaRPr lang="en-GB" dirty="0"/>
          </a:p>
        </p:txBody>
      </p:sp>
    </p:spTree>
    <p:extLst>
      <p:ext uri="{BB962C8B-B14F-4D97-AF65-F5344CB8AC3E}">
        <p14:creationId xmlns:p14="http://schemas.microsoft.com/office/powerpoint/2010/main" val="8638948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7713E5-9C15-4A42-A7E4-C6BB2888A81A}"/>
              </a:ext>
            </a:extLst>
          </p:cNvPr>
          <p:cNvSpPr>
            <a:spLocks noGrp="1"/>
          </p:cNvSpPr>
          <p:nvPr>
            <p:ph type="title"/>
          </p:nvPr>
        </p:nvSpPr>
        <p:spPr/>
        <p:txBody>
          <a:bodyPr/>
          <a:lstStyle/>
          <a:p>
            <a:r>
              <a:rPr lang="en-GB" dirty="0"/>
              <a:t>Recommendation for “hard” and “soft” capsules</a:t>
            </a:r>
          </a:p>
        </p:txBody>
      </p:sp>
      <p:sp>
        <p:nvSpPr>
          <p:cNvPr id="3" name="Content Placeholder 2">
            <a:extLst>
              <a:ext uri="{FF2B5EF4-FFF2-40B4-BE49-F238E27FC236}">
                <a16:creationId xmlns:a16="http://schemas.microsoft.com/office/drawing/2014/main" id="{EF7E491E-0B58-40FA-9E1A-2248D9FD4E87}"/>
              </a:ext>
            </a:extLst>
          </p:cNvPr>
          <p:cNvSpPr>
            <a:spLocks noGrp="1"/>
          </p:cNvSpPr>
          <p:nvPr>
            <p:ph idx="1"/>
          </p:nvPr>
        </p:nvSpPr>
        <p:spPr>
          <a:xfrm>
            <a:off x="444954" y="1314110"/>
            <a:ext cx="7886700" cy="3500438"/>
          </a:xfrm>
        </p:spPr>
        <p:txBody>
          <a:bodyPr>
            <a:normAutofit fontScale="62500" lnSpcReduction="20000"/>
          </a:bodyPr>
          <a:lstStyle/>
          <a:p>
            <a:pPr marL="0" indent="0">
              <a:buNone/>
            </a:pPr>
            <a:r>
              <a:rPr lang="en-GB" dirty="0"/>
              <a:t>For national extensions:</a:t>
            </a:r>
          </a:p>
          <a:p>
            <a:r>
              <a:rPr lang="en-GB" dirty="0"/>
              <a:t>We do not want to “lose” the granularity of the “hard” and “soft” capsules because of its clinical use</a:t>
            </a:r>
          </a:p>
          <a:p>
            <a:pPr lvl="1"/>
            <a:r>
              <a:rPr lang="en-GB" dirty="0"/>
              <a:t>And we would like to be able to map 1..1 from EDQM to SNOMED CT</a:t>
            </a:r>
          </a:p>
          <a:p>
            <a:r>
              <a:rPr lang="en-GB" dirty="0"/>
              <a:t>We recommend that there should be additional concepts in SNOMED CT for hard and soft capsules (</a:t>
            </a:r>
            <a:r>
              <a:rPr lang="en-GB" i="1" dirty="0"/>
              <a:t>for those PDFs that we know would be needed to describe existing products</a:t>
            </a:r>
            <a:r>
              <a:rPr lang="en-GB" dirty="0"/>
              <a:t>) and that the representation is “balanced” between hard and soft, especially as hard capsules are most often used </a:t>
            </a:r>
          </a:p>
          <a:p>
            <a:r>
              <a:rPr lang="en-GB" i="1" dirty="0">
                <a:solidFill>
                  <a:srgbClr val="FF0000"/>
                </a:solidFill>
              </a:rPr>
              <a:t>The existing “capsule” PDFs can act as a parent for the hard and soft capsule concepts and have much value in their own right</a:t>
            </a:r>
          </a:p>
          <a:p>
            <a:pPr lvl="1"/>
            <a:r>
              <a:rPr lang="en-GB" i="1" dirty="0">
                <a:solidFill>
                  <a:srgbClr val="FF0000"/>
                </a:solidFill>
              </a:rPr>
              <a:t>Agreement from David (NZ) and Martha (NOR) and Linda</a:t>
            </a:r>
          </a:p>
          <a:p>
            <a:r>
              <a:rPr lang="en-GB" i="1" dirty="0">
                <a:solidFill>
                  <a:srgbClr val="FF0000"/>
                </a:solidFill>
              </a:rPr>
              <a:t>Keep the existing hard and soft basic dose forms with “capsule” as their parent</a:t>
            </a:r>
          </a:p>
          <a:p>
            <a:pPr lvl="1"/>
            <a:r>
              <a:rPr lang="en-GB" i="1" dirty="0">
                <a:solidFill>
                  <a:srgbClr val="FF0000"/>
                </a:solidFill>
              </a:rPr>
              <a:t>Agreement from David (NZ) and Martha (NOR) and Linda</a:t>
            </a:r>
          </a:p>
          <a:p>
            <a:pPr lvl="1"/>
            <a:r>
              <a:rPr lang="en-GB" i="1" dirty="0">
                <a:solidFill>
                  <a:srgbClr val="FF0000"/>
                </a:solidFill>
              </a:rPr>
              <a:t>Both IRE and NOR need to be able to use “capsule” when they have to describe imported medicines with minimal clinical information</a:t>
            </a:r>
          </a:p>
          <a:p>
            <a:r>
              <a:rPr lang="en-GB" dirty="0"/>
              <a:t>There was general agreement/support on this – not just from European colleagues, but also from Pacific and American colleagues</a:t>
            </a:r>
          </a:p>
          <a:p>
            <a:r>
              <a:rPr lang="en-GB" dirty="0"/>
              <a:t>BUT there is no equivalent to “capsule” in French; only a phrase that implies “choose which is appropriate” (</a:t>
            </a:r>
            <a:r>
              <a:rPr lang="fr-FR" dirty="0"/>
              <a:t>Gélule ou capsule molle selon la forme pharmaceutique complète) </a:t>
            </a:r>
          </a:p>
          <a:p>
            <a:pPr lvl="1"/>
            <a:r>
              <a:rPr lang="fr-FR" dirty="0"/>
              <a:t>Most </a:t>
            </a:r>
            <a:r>
              <a:rPr lang="fr-FR" dirty="0" err="1"/>
              <a:t>products</a:t>
            </a:r>
            <a:r>
              <a:rPr lang="fr-FR" dirty="0"/>
              <a:t> if the dose </a:t>
            </a:r>
            <a:r>
              <a:rPr lang="fr-FR" dirty="0" err="1"/>
              <a:t>form</a:t>
            </a:r>
            <a:r>
              <a:rPr lang="fr-FR" dirty="0"/>
              <a:t> </a:t>
            </a:r>
            <a:r>
              <a:rPr lang="fr-FR" dirty="0" err="1"/>
              <a:t>is</a:t>
            </a:r>
            <a:r>
              <a:rPr lang="fr-FR" dirty="0"/>
              <a:t> </a:t>
            </a:r>
            <a:r>
              <a:rPr lang="fr-FR" dirty="0" err="1"/>
              <a:t>just</a:t>
            </a:r>
            <a:r>
              <a:rPr lang="fr-FR" dirty="0"/>
              <a:t> « capsule » </a:t>
            </a:r>
            <a:r>
              <a:rPr lang="fr-FR" dirty="0" err="1"/>
              <a:t>could</a:t>
            </a:r>
            <a:r>
              <a:rPr lang="fr-FR" dirty="0"/>
              <a:t> (</a:t>
            </a:r>
            <a:r>
              <a:rPr lang="fr-FR" dirty="0" err="1"/>
              <a:t>especially</a:t>
            </a:r>
            <a:r>
              <a:rPr lang="fr-FR" dirty="0"/>
              <a:t> in France) </a:t>
            </a:r>
            <a:r>
              <a:rPr lang="fr-FR" dirty="0" err="1"/>
              <a:t>be</a:t>
            </a:r>
            <a:r>
              <a:rPr lang="fr-FR" dirty="0"/>
              <a:t> </a:t>
            </a:r>
            <a:r>
              <a:rPr lang="fr-FR" dirty="0" err="1"/>
              <a:t>interpreted</a:t>
            </a:r>
            <a:r>
              <a:rPr lang="fr-FR" dirty="0"/>
              <a:t> as « hard capsule »</a:t>
            </a:r>
            <a:endParaRPr lang="en-GB" dirty="0"/>
          </a:p>
        </p:txBody>
      </p:sp>
      <p:sp>
        <p:nvSpPr>
          <p:cNvPr id="4" name="TextBox 3">
            <a:extLst>
              <a:ext uri="{FF2B5EF4-FFF2-40B4-BE49-F238E27FC236}">
                <a16:creationId xmlns:a16="http://schemas.microsoft.com/office/drawing/2014/main" id="{1A9F1375-4E6E-47FA-AE4B-E43DCFF9B791}"/>
              </a:ext>
            </a:extLst>
          </p:cNvPr>
          <p:cNvSpPr txBox="1"/>
          <p:nvPr/>
        </p:nvSpPr>
        <p:spPr>
          <a:xfrm>
            <a:off x="3986624" y="790890"/>
            <a:ext cx="4528726" cy="523220"/>
          </a:xfrm>
          <a:prstGeom prst="rect">
            <a:avLst/>
          </a:prstGeom>
          <a:noFill/>
        </p:spPr>
        <p:txBody>
          <a:bodyPr wrap="square" rtlCol="0">
            <a:spAutoFit/>
          </a:bodyPr>
          <a:lstStyle/>
          <a:p>
            <a:r>
              <a:rPr lang="en-GB" b="1" dirty="0">
                <a:solidFill>
                  <a:schemeClr val="accent5">
                    <a:lumMod val="75000"/>
                  </a:schemeClr>
                </a:solidFill>
              </a:rPr>
              <a:t>Agreed to request the additions and to leave modelling as is</a:t>
            </a:r>
          </a:p>
        </p:txBody>
      </p:sp>
    </p:spTree>
    <p:extLst>
      <p:ext uri="{BB962C8B-B14F-4D97-AF65-F5344CB8AC3E}">
        <p14:creationId xmlns:p14="http://schemas.microsoft.com/office/powerpoint/2010/main" val="13007910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FBC40C-044B-4882-8312-6F6EC3992D74}"/>
              </a:ext>
            </a:extLst>
          </p:cNvPr>
          <p:cNvSpPr>
            <a:spLocks noGrp="1"/>
          </p:cNvSpPr>
          <p:nvPr>
            <p:ph type="title"/>
          </p:nvPr>
        </p:nvSpPr>
        <p:spPr/>
        <p:txBody>
          <a:bodyPr/>
          <a:lstStyle/>
          <a:p>
            <a:r>
              <a:rPr lang="en-GB" dirty="0"/>
              <a:t>Two queries: row 101 &amp; row 196</a:t>
            </a:r>
          </a:p>
        </p:txBody>
      </p:sp>
      <p:graphicFrame>
        <p:nvGraphicFramePr>
          <p:cNvPr id="4" name="Table 5">
            <a:extLst>
              <a:ext uri="{FF2B5EF4-FFF2-40B4-BE49-F238E27FC236}">
                <a16:creationId xmlns:a16="http://schemas.microsoft.com/office/drawing/2014/main" id="{D8E327CD-3AA8-4D2F-B0C6-41BDAAD1AEB6}"/>
              </a:ext>
            </a:extLst>
          </p:cNvPr>
          <p:cNvGraphicFramePr>
            <a:graphicFrameLocks noGrp="1"/>
          </p:cNvGraphicFramePr>
          <p:nvPr>
            <p:extLst>
              <p:ext uri="{D42A27DB-BD31-4B8C-83A1-F6EECF244321}">
                <p14:modId xmlns:p14="http://schemas.microsoft.com/office/powerpoint/2010/main" val="2660292852"/>
              </p:ext>
            </p:extLst>
          </p:nvPr>
        </p:nvGraphicFramePr>
        <p:xfrm>
          <a:off x="272846" y="1387619"/>
          <a:ext cx="8465575" cy="3073400"/>
        </p:xfrm>
        <a:graphic>
          <a:graphicData uri="http://schemas.openxmlformats.org/drawingml/2006/table">
            <a:tbl>
              <a:tblPr firstRow="1" firstCol="1" bandRow="1">
                <a:tableStyleId>{5DA37D80-6434-44D0-A028-1B22A696006F}</a:tableStyleId>
              </a:tblPr>
              <a:tblGrid>
                <a:gridCol w="781664">
                  <a:extLst>
                    <a:ext uri="{9D8B030D-6E8A-4147-A177-3AD203B41FA5}">
                      <a16:colId xmlns:a16="http://schemas.microsoft.com/office/drawing/2014/main" val="315500329"/>
                    </a:ext>
                  </a:extLst>
                </a:gridCol>
                <a:gridCol w="1285550">
                  <a:extLst>
                    <a:ext uri="{9D8B030D-6E8A-4147-A177-3AD203B41FA5}">
                      <a16:colId xmlns:a16="http://schemas.microsoft.com/office/drawing/2014/main" val="3607802095"/>
                    </a:ext>
                  </a:extLst>
                </a:gridCol>
                <a:gridCol w="875089">
                  <a:extLst>
                    <a:ext uri="{9D8B030D-6E8A-4147-A177-3AD203B41FA5}">
                      <a16:colId xmlns:a16="http://schemas.microsoft.com/office/drawing/2014/main" val="3018980532"/>
                    </a:ext>
                  </a:extLst>
                </a:gridCol>
                <a:gridCol w="1511709">
                  <a:extLst>
                    <a:ext uri="{9D8B030D-6E8A-4147-A177-3AD203B41FA5}">
                      <a16:colId xmlns:a16="http://schemas.microsoft.com/office/drawing/2014/main" val="1184052717"/>
                    </a:ext>
                  </a:extLst>
                </a:gridCol>
                <a:gridCol w="877529">
                  <a:extLst>
                    <a:ext uri="{9D8B030D-6E8A-4147-A177-3AD203B41FA5}">
                      <a16:colId xmlns:a16="http://schemas.microsoft.com/office/drawing/2014/main" val="1549579174"/>
                    </a:ext>
                  </a:extLst>
                </a:gridCol>
                <a:gridCol w="730046">
                  <a:extLst>
                    <a:ext uri="{9D8B030D-6E8A-4147-A177-3AD203B41FA5}">
                      <a16:colId xmlns:a16="http://schemas.microsoft.com/office/drawing/2014/main" val="2468642669"/>
                    </a:ext>
                  </a:extLst>
                </a:gridCol>
                <a:gridCol w="1173662">
                  <a:extLst>
                    <a:ext uri="{9D8B030D-6E8A-4147-A177-3AD203B41FA5}">
                      <a16:colId xmlns:a16="http://schemas.microsoft.com/office/drawing/2014/main" val="1988599954"/>
                    </a:ext>
                  </a:extLst>
                </a:gridCol>
                <a:gridCol w="1230326">
                  <a:extLst>
                    <a:ext uri="{9D8B030D-6E8A-4147-A177-3AD203B41FA5}">
                      <a16:colId xmlns:a16="http://schemas.microsoft.com/office/drawing/2014/main" val="1503838265"/>
                    </a:ext>
                  </a:extLst>
                </a:gridCol>
              </a:tblGrid>
              <a:tr h="370840">
                <a:tc>
                  <a:txBody>
                    <a:bodyPr/>
                    <a:lstStyle/>
                    <a:p>
                      <a:pPr algn="ctr" fontAlgn="ctr"/>
                      <a:r>
                        <a:rPr lang="en-GB" sz="1100" b="1" i="0" u="none" strike="noStrike" dirty="0">
                          <a:solidFill>
                            <a:srgbClr val="000000"/>
                          </a:solidFill>
                          <a:effectLst/>
                          <a:latin typeface="Calibri" panose="020F0502020204030204" pitchFamily="34" charset="0"/>
                        </a:rPr>
                        <a:t>EDQM Code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English Name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SCTID</a:t>
                      </a:r>
                    </a:p>
                  </a:txBody>
                  <a:tcPr marL="9525" marR="9525" marT="9525" marB="0" anchor="ctr"/>
                </a:tc>
                <a:tc>
                  <a:txBody>
                    <a:bodyPr/>
                    <a:lstStyle/>
                    <a:p>
                      <a:pPr algn="ctr" fontAlgn="ctr"/>
                      <a:r>
                        <a:rPr lang="en-GB" sz="1100" b="1" i="0" u="none" strike="noStrike" dirty="0">
                          <a:solidFill>
                            <a:srgbClr val="000000"/>
                          </a:solidFill>
                          <a:effectLst/>
                          <a:latin typeface="Calibri, sans-serif"/>
                        </a:rPr>
                        <a:t>Fully Specified Name</a:t>
                      </a:r>
                      <a:endParaRPr lang="en-GB" sz="11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Cardinality</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Association</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Attribute Match</a:t>
                      </a:r>
                    </a:p>
                  </a:txBody>
                  <a:tcPr marL="9525" marR="9525" marT="9525" marB="0" anchor="ctr"/>
                </a:tc>
                <a:tc>
                  <a:txBody>
                    <a:bodyPr/>
                    <a:lstStyle/>
                    <a:p>
                      <a:pPr marR="0" algn="ctr" rtl="0" fontAlgn="ctr">
                        <a:lnSpc>
                          <a:spcPct val="100000"/>
                        </a:lnSpc>
                        <a:spcBef>
                          <a:spcPts val="0"/>
                        </a:spcBef>
                        <a:spcAft>
                          <a:spcPts val="0"/>
                        </a:spcAft>
                        <a:buClr>
                          <a:srgbClr val="000000"/>
                        </a:buClr>
                        <a:buFont typeface="Arial"/>
                      </a:pPr>
                      <a:r>
                        <a:rPr lang="en-GB" sz="1100" b="1" i="0" u="none" strike="noStrike" cap="none" dirty="0">
                          <a:solidFill>
                            <a:srgbClr val="000000"/>
                          </a:solidFill>
                          <a:effectLst/>
                          <a:latin typeface="Calibri" panose="020F0502020204030204" pitchFamily="34" charset="0"/>
                          <a:ea typeface="+mn-ea"/>
                          <a:cs typeface="+mn-cs"/>
                          <a:sym typeface="Arial"/>
                        </a:rPr>
                        <a:t>Comments</a:t>
                      </a:r>
                    </a:p>
                  </a:txBody>
                  <a:tcPr/>
                </a:tc>
                <a:extLst>
                  <a:ext uri="{0D108BD9-81ED-4DB2-BD59-A6C34878D82A}">
                    <a16:rowId xmlns:a16="http://schemas.microsoft.com/office/drawing/2014/main" val="1660499978"/>
                  </a:ext>
                </a:extLst>
              </a:tr>
              <a:tr h="370840">
                <a:tc>
                  <a:txBody>
                    <a:bodyPr/>
                    <a:lstStyle/>
                    <a:p>
                      <a:pPr algn="r" rtl="0" fontAlgn="ctr"/>
                      <a:r>
                        <a:rPr lang="en-GB" sz="1100" b="0" i="1" dirty="0">
                          <a:effectLst/>
                          <a:latin typeface="Calibri" panose="020F0502020204030204" pitchFamily="34" charset="0"/>
                        </a:rPr>
                        <a:t>50019500</a:t>
                      </a:r>
                    </a:p>
                  </a:txBody>
                  <a:tcPr marL="28575" marR="28575" marT="19050" marB="19050" anchor="ctr"/>
                </a:tc>
                <a:tc>
                  <a:txBody>
                    <a:bodyPr/>
                    <a:lstStyle/>
                    <a:p>
                      <a:pPr rtl="0" fontAlgn="ctr"/>
                      <a:r>
                        <a:rPr lang="en-GB" sz="1100" b="0" i="1" dirty="0">
                          <a:effectLst/>
                          <a:latin typeface="Calibri" panose="020F0502020204030204" pitchFamily="34" charset="0"/>
                        </a:rPr>
                        <a:t>Ear/eye/nasal drops, solution</a:t>
                      </a:r>
                    </a:p>
                  </a:txBody>
                  <a:tcPr marL="28575" marR="28575" marT="19050" marB="19050" anchor="ctr"/>
                </a:tc>
                <a:tc>
                  <a:txBody>
                    <a:bodyPr/>
                    <a:lstStyle/>
                    <a:p>
                      <a:pPr rtl="0" fontAlgn="ctr"/>
                      <a:r>
                        <a:rPr lang="en-GB" sz="1100" b="0" dirty="0">
                          <a:effectLst/>
                          <a:latin typeface="Calibri" panose="020F0502020204030204" pitchFamily="34" charset="0"/>
                        </a:rPr>
                        <a:t>765164007</a:t>
                      </a:r>
                    </a:p>
                  </a:txBody>
                  <a:tcPr marL="28575" marR="28575" marT="19050" marB="19050" anchor="ctr"/>
                </a:tc>
                <a:tc>
                  <a:txBody>
                    <a:bodyPr/>
                    <a:lstStyle/>
                    <a:p>
                      <a:pPr rtl="0" fontAlgn="ctr"/>
                      <a:r>
                        <a:rPr lang="en-GB" sz="1100" b="0" dirty="0">
                          <a:effectLst/>
                          <a:latin typeface="Calibri" panose="020F0502020204030204" pitchFamily="34" charset="0"/>
                        </a:rPr>
                        <a:t>Conventional release solution for ear or eye or nose drops (dose form) </a:t>
                      </a:r>
                    </a:p>
                  </a:txBody>
                  <a:tcPr marL="28575" marR="28575" marT="19050" marB="19050" anchor="ctr"/>
                </a:tc>
                <a:tc>
                  <a:txBody>
                    <a:bodyPr/>
                    <a:lstStyle/>
                    <a:p>
                      <a:pPr rtl="0" fontAlgn="ctr"/>
                      <a:r>
                        <a:rPr lang="en-GB" sz="1100" b="0" dirty="0">
                          <a:effectLst/>
                          <a:latin typeface="Calibri" panose="020F0502020204030204" pitchFamily="34" charset="0"/>
                        </a:rPr>
                        <a:t>1..*</a:t>
                      </a:r>
                    </a:p>
                  </a:txBody>
                  <a:tcPr marL="28575" marR="28575" marT="19050" marB="19050" anchor="ctr"/>
                </a:tc>
                <a:tc>
                  <a:txBody>
                    <a:bodyPr/>
                    <a:lstStyle/>
                    <a:p>
                      <a:pPr rtl="0" fontAlgn="ctr"/>
                      <a:r>
                        <a:rPr lang="en-GB" sz="1100" b="0" dirty="0">
                          <a:effectLst/>
                          <a:latin typeface="Calibri" panose="020F0502020204030204" pitchFamily="34" charset="0"/>
                        </a:rPr>
                        <a:t>Exact match</a:t>
                      </a:r>
                    </a:p>
                  </a:txBody>
                  <a:tcPr marL="28575" marR="28575" marT="19050" marB="19050" anchor="ctr"/>
                </a:tc>
                <a:tc>
                  <a:txBody>
                    <a:bodyPr/>
                    <a:lstStyle/>
                    <a:p>
                      <a:pPr rtl="0" fontAlgn="ctr"/>
                      <a:r>
                        <a:rPr lang="en-GB" sz="1100" b="0" dirty="0">
                          <a:effectLst/>
                          <a:latin typeface="Calibri" panose="020F0502020204030204" pitchFamily="34" charset="0"/>
                        </a:rPr>
                        <a:t>Yes</a:t>
                      </a:r>
                    </a:p>
                  </a:txBody>
                  <a:tcPr marL="28575" marR="28575" marT="19050" marB="19050" anchor="ctr"/>
                </a:tc>
                <a:tc>
                  <a:txBody>
                    <a:bodyPr/>
                    <a:lstStyle/>
                    <a:p>
                      <a:pPr rtl="0" fontAlgn="ctr"/>
                      <a:endParaRPr lang="en-GB" sz="1100" dirty="0">
                        <a:effectLst/>
                      </a:endParaRPr>
                    </a:p>
                  </a:txBody>
                  <a:tcPr marL="28575" marR="28575" marT="19050" marB="19050" anchor="ctr"/>
                </a:tc>
                <a:extLst>
                  <a:ext uri="{0D108BD9-81ED-4DB2-BD59-A6C34878D82A}">
                    <a16:rowId xmlns:a16="http://schemas.microsoft.com/office/drawing/2014/main" val="2557565415"/>
                  </a:ext>
                </a:extLst>
              </a:tr>
              <a:tr h="370840">
                <a:tc>
                  <a:txBody>
                    <a:bodyPr/>
                    <a:lstStyle/>
                    <a:p>
                      <a:pPr rtl="0" fontAlgn="ctr"/>
                      <a:endParaRPr lang="en-GB">
                        <a:effectLst/>
                      </a:endParaRPr>
                    </a:p>
                  </a:txBody>
                  <a:tcPr marL="28575" marR="28575" marT="19050" marB="19050" anchor="ctr"/>
                </a:tc>
                <a:tc>
                  <a:txBody>
                    <a:bodyPr/>
                    <a:lstStyle/>
                    <a:p>
                      <a:pPr rtl="0" fontAlgn="ctr"/>
                      <a:endParaRPr lang="en-GB" sz="1100" b="0" dirty="0">
                        <a:effectLst/>
                        <a:latin typeface="Calibri" panose="020F0502020204030204" pitchFamily="34" charset="0"/>
                      </a:endParaRPr>
                    </a:p>
                  </a:txBody>
                  <a:tcPr marL="28575" marR="28575" marT="19050" marB="19050" anchor="ctr"/>
                </a:tc>
                <a:tc>
                  <a:txBody>
                    <a:bodyPr/>
                    <a:lstStyle/>
                    <a:p>
                      <a:pPr rtl="0" fontAlgn="b"/>
                      <a:r>
                        <a:rPr lang="en-GB" sz="1100" b="0" dirty="0">
                          <a:solidFill>
                            <a:srgbClr val="EA4335"/>
                          </a:solidFill>
                          <a:effectLst/>
                        </a:rPr>
                        <a:t>385154000</a:t>
                      </a:r>
                    </a:p>
                  </a:txBody>
                  <a:tcPr marL="28575" marR="28575" marT="19050" marB="19050" anchor="b"/>
                </a:tc>
                <a:tc>
                  <a:txBody>
                    <a:bodyPr/>
                    <a:lstStyle/>
                    <a:p>
                      <a:pPr rtl="0" fontAlgn="b"/>
                      <a:r>
                        <a:rPr lang="en-GB" sz="1100" b="0" dirty="0">
                          <a:solidFill>
                            <a:srgbClr val="EA4335"/>
                          </a:solidFill>
                          <a:effectLst/>
                        </a:rPr>
                        <a:t>Conventional release suspension for nasal drops (dose form)</a:t>
                      </a:r>
                    </a:p>
                  </a:txBody>
                  <a:tcPr marL="28575" marR="28575" marT="19050" marB="19050" anchor="b"/>
                </a:tc>
                <a:tc>
                  <a:txBody>
                    <a:bodyPr/>
                    <a:lstStyle/>
                    <a:p>
                      <a:pPr rtl="0" fontAlgn="ctr"/>
                      <a:r>
                        <a:rPr lang="en-GB" sz="1100" b="0" dirty="0">
                          <a:solidFill>
                            <a:srgbClr val="EA4335"/>
                          </a:solidFill>
                          <a:effectLst/>
                          <a:latin typeface="Calibri" panose="020F0502020204030204" pitchFamily="34" charset="0"/>
                        </a:rPr>
                        <a:t>1..*</a:t>
                      </a:r>
                    </a:p>
                  </a:txBody>
                  <a:tcPr marL="28575" marR="28575" marT="19050" marB="19050" anchor="ctr"/>
                </a:tc>
                <a:tc>
                  <a:txBody>
                    <a:bodyPr/>
                    <a:lstStyle/>
                    <a:p>
                      <a:pPr rtl="0" fontAlgn="ctr"/>
                      <a:r>
                        <a:rPr lang="en-GB" sz="1100" b="0" dirty="0">
                          <a:solidFill>
                            <a:srgbClr val="EA4335"/>
                          </a:solidFill>
                          <a:effectLst/>
                          <a:latin typeface="Calibri" panose="020F0502020204030204" pitchFamily="34" charset="0"/>
                        </a:rPr>
                        <a:t>Narrower than</a:t>
                      </a:r>
                    </a:p>
                  </a:txBody>
                  <a:tcPr marL="28575" marR="28575" marT="19050" marB="19050" anchor="ctr"/>
                </a:tc>
                <a:tc>
                  <a:txBody>
                    <a:bodyPr/>
                    <a:lstStyle/>
                    <a:p>
                      <a:pPr rtl="0" fontAlgn="ctr"/>
                      <a:r>
                        <a:rPr lang="en-GB" sz="1100" b="0" dirty="0">
                          <a:solidFill>
                            <a:srgbClr val="EA4335"/>
                          </a:solidFill>
                          <a:effectLst/>
                          <a:latin typeface="Calibri" panose="020F0502020204030204" pitchFamily="34" charset="0"/>
                        </a:rPr>
                        <a:t>No</a:t>
                      </a:r>
                    </a:p>
                  </a:txBody>
                  <a:tcPr marL="28575" marR="28575" marT="19050" marB="19050" anchor="ctr"/>
                </a:tc>
                <a:tc>
                  <a:txBody>
                    <a:bodyPr/>
                    <a:lstStyle/>
                    <a:p>
                      <a:pPr rtl="0" fontAlgn="ctr"/>
                      <a:r>
                        <a:rPr lang="en-GB" sz="1100" b="0" dirty="0">
                          <a:solidFill>
                            <a:srgbClr val="EA4335"/>
                          </a:solidFill>
                          <a:effectLst/>
                          <a:latin typeface="Calibri" panose="020F0502020204030204" pitchFamily="34" charset="0"/>
                        </a:rPr>
                        <a:t>S-CT intended site Nasal, EDQM intended site Auricular and Nasal</a:t>
                      </a:r>
                    </a:p>
                  </a:txBody>
                  <a:tcPr marL="28575" marR="28575" marT="19050" marB="19050" anchor="ctr"/>
                </a:tc>
                <a:extLst>
                  <a:ext uri="{0D108BD9-81ED-4DB2-BD59-A6C34878D82A}">
                    <a16:rowId xmlns:a16="http://schemas.microsoft.com/office/drawing/2014/main" val="3695575729"/>
                  </a:ext>
                </a:extLst>
              </a:tr>
              <a:tr h="370840">
                <a:tc>
                  <a:txBody>
                    <a:bodyPr/>
                    <a:lstStyle/>
                    <a:p>
                      <a:pPr algn="r" fontAlgn="ctr"/>
                      <a:endParaRPr lang="en-GB"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ctr"/>
                      <a:endParaRPr lang="en-GB"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ctr"/>
                      <a:endParaRPr lang="en-GB" sz="1100" b="0" i="0" u="none" strike="noStrike">
                        <a:solidFill>
                          <a:srgbClr val="9900FF"/>
                        </a:solidFill>
                        <a:effectLst/>
                        <a:latin typeface="Calibri" panose="020F0502020204030204" pitchFamily="34" charset="0"/>
                      </a:endParaRPr>
                    </a:p>
                  </a:txBody>
                  <a:tcPr marL="9525" marR="9525" marT="9525" marB="0" anchor="ctr"/>
                </a:tc>
                <a:tc>
                  <a:txBody>
                    <a:bodyPr/>
                    <a:lstStyle/>
                    <a:p>
                      <a:pPr algn="l" fontAlgn="ctr"/>
                      <a:endParaRPr lang="en-GB" sz="1100" b="0" i="0" u="none" strike="noStrike" dirty="0">
                        <a:solidFill>
                          <a:srgbClr val="9900FF"/>
                        </a:solidFill>
                        <a:effectLst/>
                        <a:latin typeface="Calibri" panose="020F0502020204030204" pitchFamily="34" charset="0"/>
                      </a:endParaRPr>
                    </a:p>
                  </a:txBody>
                  <a:tcPr marL="9525" marR="9525" marT="9525" marB="0" anchor="ctr"/>
                </a:tc>
                <a:tc>
                  <a:txBody>
                    <a:bodyPr/>
                    <a:lstStyle/>
                    <a:p>
                      <a:pPr algn="l" fontAlgn="ctr"/>
                      <a:endParaRPr lang="en-GB" sz="1100" b="0" i="0" u="none" strike="noStrike">
                        <a:solidFill>
                          <a:srgbClr val="9900FF"/>
                        </a:solidFill>
                        <a:effectLst/>
                        <a:latin typeface="Calibri" panose="020F0502020204030204" pitchFamily="34" charset="0"/>
                      </a:endParaRPr>
                    </a:p>
                  </a:txBody>
                  <a:tcPr marL="9525" marR="9525" marT="9525" marB="0" anchor="ctr"/>
                </a:tc>
                <a:tc>
                  <a:txBody>
                    <a:bodyPr/>
                    <a:lstStyle/>
                    <a:p>
                      <a:pPr algn="l" fontAlgn="ctr"/>
                      <a:endParaRPr lang="en-GB" sz="1100" b="0" i="0" u="none" strike="noStrike">
                        <a:solidFill>
                          <a:srgbClr val="9900FF"/>
                        </a:solidFill>
                        <a:effectLst/>
                        <a:latin typeface="Calibri" panose="020F0502020204030204" pitchFamily="34" charset="0"/>
                      </a:endParaRPr>
                    </a:p>
                  </a:txBody>
                  <a:tcPr marL="9525" marR="9525" marT="9525" marB="0" anchor="ctr"/>
                </a:tc>
                <a:tc>
                  <a:txBody>
                    <a:bodyPr/>
                    <a:lstStyle/>
                    <a:p>
                      <a:pPr algn="l" fontAlgn="ctr"/>
                      <a:endParaRPr lang="en-GB" sz="1100" b="0" i="0" u="none" strike="noStrike" dirty="0">
                        <a:solidFill>
                          <a:srgbClr val="9900FF"/>
                        </a:solidFill>
                        <a:effectLst/>
                        <a:latin typeface="Calibri" panose="020F0502020204030204" pitchFamily="34" charset="0"/>
                      </a:endParaRPr>
                    </a:p>
                  </a:txBody>
                  <a:tcPr marL="9525" marR="9525" marT="9525" marB="0" anchor="ctr"/>
                </a:tc>
                <a:tc>
                  <a:txBody>
                    <a:bodyPr/>
                    <a:lstStyle/>
                    <a:p>
                      <a:endParaRPr lang="en-GB" dirty="0"/>
                    </a:p>
                  </a:txBody>
                  <a:tcPr/>
                </a:tc>
                <a:extLst>
                  <a:ext uri="{0D108BD9-81ED-4DB2-BD59-A6C34878D82A}">
                    <a16:rowId xmlns:a16="http://schemas.microsoft.com/office/drawing/2014/main" val="3786312667"/>
                  </a:ext>
                </a:extLst>
              </a:tr>
              <a:tr h="370840">
                <a:tc>
                  <a:txBody>
                    <a:bodyPr/>
                    <a:lstStyle/>
                    <a:p>
                      <a:pPr algn="r" rtl="0" fontAlgn="ctr"/>
                      <a:r>
                        <a:rPr lang="en-GB" sz="1100" b="0">
                          <a:effectLst/>
                          <a:latin typeface="Calibri" panose="020F0502020204030204" pitchFamily="34" charset="0"/>
                        </a:rPr>
                        <a:t>10221000</a:t>
                      </a:r>
                    </a:p>
                  </a:txBody>
                  <a:tcPr marL="28575" marR="28575" marT="19050" marB="19050" anchor="ctr"/>
                </a:tc>
                <a:tc>
                  <a:txBody>
                    <a:bodyPr/>
                    <a:lstStyle/>
                    <a:p>
                      <a:pPr rtl="0" fontAlgn="ctr"/>
                      <a:r>
                        <a:rPr lang="en-GB" sz="1100" b="0">
                          <a:effectLst/>
                          <a:latin typeface="Calibri" panose="020F0502020204030204" pitchFamily="34" charset="0"/>
                        </a:rPr>
                        <a:t>Film-coated tablet</a:t>
                      </a:r>
                    </a:p>
                  </a:txBody>
                  <a:tcPr marL="28575" marR="28575" marT="19050" marB="19050" anchor="ctr"/>
                </a:tc>
                <a:tc>
                  <a:txBody>
                    <a:bodyPr/>
                    <a:lstStyle/>
                    <a:p>
                      <a:pPr rtl="0" fontAlgn="b"/>
                      <a:r>
                        <a:rPr lang="en-GB" sz="1100" b="0">
                          <a:effectLst/>
                          <a:latin typeface="Calibri" panose="020F0502020204030204" pitchFamily="34" charset="0"/>
                        </a:rPr>
                        <a:t>385057009</a:t>
                      </a:r>
                    </a:p>
                  </a:txBody>
                  <a:tcPr marL="28575" marR="28575" marT="19050" marB="19050" anchor="b"/>
                </a:tc>
                <a:tc>
                  <a:txBody>
                    <a:bodyPr/>
                    <a:lstStyle/>
                    <a:p>
                      <a:pPr rtl="0" fontAlgn="ctr"/>
                      <a:r>
                        <a:rPr lang="en-GB" sz="1100" b="0">
                          <a:solidFill>
                            <a:srgbClr val="FF0000"/>
                          </a:solidFill>
                          <a:effectLst/>
                          <a:latin typeface="Calibri" panose="020F0502020204030204" pitchFamily="34" charset="0"/>
                        </a:rPr>
                        <a:t>Film-coated tablet (basic dose form)</a:t>
                      </a:r>
                    </a:p>
                  </a:txBody>
                  <a:tcPr marL="28575" marR="28575" marT="19050" marB="19050" anchor="ctr"/>
                </a:tc>
                <a:tc>
                  <a:txBody>
                    <a:bodyPr/>
                    <a:lstStyle/>
                    <a:p>
                      <a:pPr rtl="0" fontAlgn="b"/>
                      <a:r>
                        <a:rPr lang="en-GB" sz="1100" b="0" dirty="0">
                          <a:effectLst/>
                          <a:latin typeface="Calibri" panose="020F0502020204030204" pitchFamily="34" charset="0"/>
                        </a:rPr>
                        <a:t>1..0</a:t>
                      </a:r>
                    </a:p>
                  </a:txBody>
                  <a:tcPr marL="28575" marR="28575" marT="19050" marB="19050" anchor="b"/>
                </a:tc>
                <a:tc>
                  <a:txBody>
                    <a:bodyPr/>
                    <a:lstStyle/>
                    <a:p>
                      <a:pPr rtl="0" fontAlgn="b"/>
                      <a:r>
                        <a:rPr lang="en-GB" sz="1100" b="0">
                          <a:effectLst/>
                          <a:latin typeface="Calibri" panose="020F0502020204030204" pitchFamily="34" charset="0"/>
                        </a:rPr>
                        <a:t>No match</a:t>
                      </a:r>
                    </a:p>
                  </a:txBody>
                  <a:tcPr marL="28575" marR="28575" marT="19050" marB="19050" anchor="b"/>
                </a:tc>
                <a:tc>
                  <a:txBody>
                    <a:bodyPr/>
                    <a:lstStyle/>
                    <a:p>
                      <a:pPr rtl="0" fontAlgn="b"/>
                      <a:r>
                        <a:rPr lang="en-GB" sz="1100" b="0">
                          <a:effectLst/>
                          <a:latin typeface="Calibri" panose="020F0502020204030204" pitchFamily="34" charset="0"/>
                        </a:rPr>
                        <a:t>NA</a:t>
                      </a:r>
                    </a:p>
                  </a:txBody>
                  <a:tcPr marL="28575" marR="28575" marT="19050" marB="19050" anchor="b"/>
                </a:tc>
                <a:tc>
                  <a:txBody>
                    <a:bodyPr/>
                    <a:lstStyle/>
                    <a:p>
                      <a:pPr rtl="0" fontAlgn="ctr"/>
                      <a:endParaRPr lang="en-GB">
                        <a:effectLst/>
                      </a:endParaRPr>
                    </a:p>
                  </a:txBody>
                  <a:tcPr marL="28575" marR="28575" marT="19050" marB="19050" anchor="ctr"/>
                </a:tc>
                <a:extLst>
                  <a:ext uri="{0D108BD9-81ED-4DB2-BD59-A6C34878D82A}">
                    <a16:rowId xmlns:a16="http://schemas.microsoft.com/office/drawing/2014/main" val="1519169966"/>
                  </a:ext>
                </a:extLst>
              </a:tr>
              <a:tr h="370840">
                <a:tc>
                  <a:txBody>
                    <a:bodyPr/>
                    <a:lstStyle/>
                    <a:p>
                      <a:pPr algn="r" rtl="0" fontAlgn="ctr"/>
                      <a:endParaRPr lang="en-GB" sz="1100" b="0">
                        <a:effectLst/>
                        <a:latin typeface="Calibri" panose="020F0502020204030204" pitchFamily="34" charset="0"/>
                      </a:endParaRPr>
                    </a:p>
                  </a:txBody>
                  <a:tcPr marL="28575" marR="28575" marT="19050" marB="19050" anchor="ctr"/>
                </a:tc>
                <a:tc>
                  <a:txBody>
                    <a:bodyPr/>
                    <a:lstStyle/>
                    <a:p>
                      <a:pPr rtl="0" fontAlgn="ctr"/>
                      <a:endParaRPr lang="en-GB" sz="1100" b="0">
                        <a:effectLst/>
                        <a:latin typeface="Calibri" panose="020F0502020204030204" pitchFamily="34" charset="0"/>
                      </a:endParaRPr>
                    </a:p>
                  </a:txBody>
                  <a:tcPr marL="28575" marR="28575" marT="19050" marB="19050" anchor="ctr"/>
                </a:tc>
                <a:tc>
                  <a:txBody>
                    <a:bodyPr/>
                    <a:lstStyle/>
                    <a:p>
                      <a:pPr rtl="0" fontAlgn="b"/>
                      <a:r>
                        <a:rPr lang="en-GB" sz="1100" b="0">
                          <a:effectLst/>
                          <a:latin typeface="Calibri" panose="020F0502020204030204" pitchFamily="34" charset="0"/>
                        </a:rPr>
                        <a:t>385060002</a:t>
                      </a:r>
                    </a:p>
                  </a:txBody>
                  <a:tcPr marL="28575" marR="28575" marT="19050" marB="19050" anchor="b"/>
                </a:tc>
                <a:tc>
                  <a:txBody>
                    <a:bodyPr/>
                    <a:lstStyle/>
                    <a:p>
                      <a:pPr rtl="0" fontAlgn="ctr"/>
                      <a:r>
                        <a:rPr lang="en-GB" sz="1100" b="0" dirty="0">
                          <a:solidFill>
                            <a:srgbClr val="EA4335"/>
                          </a:solidFill>
                          <a:effectLst/>
                          <a:latin typeface="Calibri" panose="020F0502020204030204" pitchFamily="34" charset="0"/>
                        </a:rPr>
                        <a:t>Prolonged-release oral tablet (dose form)</a:t>
                      </a:r>
                    </a:p>
                  </a:txBody>
                  <a:tcPr marL="28575" marR="28575" marT="19050" marB="19050" anchor="ctr"/>
                </a:tc>
                <a:tc>
                  <a:txBody>
                    <a:bodyPr/>
                    <a:lstStyle/>
                    <a:p>
                      <a:pPr rtl="0" fontAlgn="b"/>
                      <a:r>
                        <a:rPr lang="en-GB" sz="1100" b="0">
                          <a:solidFill>
                            <a:srgbClr val="EA4335"/>
                          </a:solidFill>
                          <a:effectLst/>
                          <a:latin typeface="Calibri" panose="020F0502020204030204" pitchFamily="34" charset="0"/>
                        </a:rPr>
                        <a:t>1..0</a:t>
                      </a:r>
                    </a:p>
                  </a:txBody>
                  <a:tcPr marL="28575" marR="28575" marT="19050" marB="19050" anchor="b"/>
                </a:tc>
                <a:tc>
                  <a:txBody>
                    <a:bodyPr/>
                    <a:lstStyle/>
                    <a:p>
                      <a:pPr rtl="0" fontAlgn="b"/>
                      <a:r>
                        <a:rPr lang="en-GB" sz="1100" b="0">
                          <a:solidFill>
                            <a:srgbClr val="EA4335"/>
                          </a:solidFill>
                          <a:effectLst/>
                          <a:latin typeface="Calibri" panose="020F0502020204030204" pitchFamily="34" charset="0"/>
                        </a:rPr>
                        <a:t>No match</a:t>
                      </a:r>
                    </a:p>
                  </a:txBody>
                  <a:tcPr marL="28575" marR="28575" marT="19050" marB="19050" anchor="b"/>
                </a:tc>
                <a:tc>
                  <a:txBody>
                    <a:bodyPr/>
                    <a:lstStyle/>
                    <a:p>
                      <a:pPr rtl="0" fontAlgn="b"/>
                      <a:r>
                        <a:rPr lang="en-GB" sz="1100" b="0">
                          <a:solidFill>
                            <a:srgbClr val="EA4335"/>
                          </a:solidFill>
                          <a:effectLst/>
                          <a:latin typeface="Calibri" panose="020F0502020204030204" pitchFamily="34" charset="0"/>
                        </a:rPr>
                        <a:t>no</a:t>
                      </a:r>
                    </a:p>
                  </a:txBody>
                  <a:tcPr marL="28575" marR="28575" marT="19050" marB="19050" anchor="b"/>
                </a:tc>
                <a:tc>
                  <a:txBody>
                    <a:bodyPr/>
                    <a:lstStyle/>
                    <a:p>
                      <a:pPr rtl="0" fontAlgn="b"/>
                      <a:r>
                        <a:rPr lang="en-GB" sz="1100" b="0" dirty="0" err="1">
                          <a:solidFill>
                            <a:srgbClr val="EA4335"/>
                          </a:solidFill>
                          <a:effectLst/>
                          <a:latin typeface="Calibri" panose="020F0502020204030204" pitchFamily="34" charset="0"/>
                        </a:rPr>
                        <a:t>edqm</a:t>
                      </a:r>
                      <a:r>
                        <a:rPr lang="en-GB" sz="1100" b="0" dirty="0">
                          <a:solidFill>
                            <a:srgbClr val="EA4335"/>
                          </a:solidFill>
                          <a:effectLst/>
                          <a:latin typeface="Calibri" panose="020F0502020204030204" pitchFamily="34" charset="0"/>
                        </a:rPr>
                        <a:t>: conventional release</a:t>
                      </a:r>
                      <a:br>
                        <a:rPr lang="en-GB" sz="1100" b="0" dirty="0">
                          <a:solidFill>
                            <a:srgbClr val="EA4335"/>
                          </a:solidFill>
                          <a:effectLst/>
                          <a:latin typeface="Calibri" panose="020F0502020204030204" pitchFamily="34" charset="0"/>
                        </a:rPr>
                      </a:br>
                      <a:r>
                        <a:rPr lang="en-GB" sz="1100" b="0" dirty="0" err="1">
                          <a:solidFill>
                            <a:srgbClr val="EA4335"/>
                          </a:solidFill>
                          <a:effectLst/>
                          <a:latin typeface="Calibri" panose="020F0502020204030204" pitchFamily="34" charset="0"/>
                        </a:rPr>
                        <a:t>sct</a:t>
                      </a:r>
                      <a:r>
                        <a:rPr lang="en-GB" sz="1100" b="0" dirty="0">
                          <a:solidFill>
                            <a:srgbClr val="EA4335"/>
                          </a:solidFill>
                          <a:effectLst/>
                          <a:latin typeface="Calibri" panose="020F0502020204030204" pitchFamily="34" charset="0"/>
                        </a:rPr>
                        <a:t>: extended release</a:t>
                      </a:r>
                    </a:p>
                  </a:txBody>
                  <a:tcPr marL="28575" marR="28575" marT="19050" marB="19050" anchor="b"/>
                </a:tc>
                <a:extLst>
                  <a:ext uri="{0D108BD9-81ED-4DB2-BD59-A6C34878D82A}">
                    <a16:rowId xmlns:a16="http://schemas.microsoft.com/office/drawing/2014/main" val="3804151064"/>
                  </a:ext>
                </a:extLst>
              </a:tr>
            </a:tbl>
          </a:graphicData>
        </a:graphic>
      </p:graphicFrame>
      <p:sp>
        <p:nvSpPr>
          <p:cNvPr id="5" name="TextBox 4">
            <a:extLst>
              <a:ext uri="{FF2B5EF4-FFF2-40B4-BE49-F238E27FC236}">
                <a16:creationId xmlns:a16="http://schemas.microsoft.com/office/drawing/2014/main" id="{8DC0E88A-7570-46F5-894D-C71721472A78}"/>
              </a:ext>
            </a:extLst>
          </p:cNvPr>
          <p:cNvSpPr txBox="1"/>
          <p:nvPr/>
        </p:nvSpPr>
        <p:spPr>
          <a:xfrm>
            <a:off x="4505633" y="85496"/>
            <a:ext cx="4528726" cy="307777"/>
          </a:xfrm>
          <a:prstGeom prst="rect">
            <a:avLst/>
          </a:prstGeom>
          <a:noFill/>
        </p:spPr>
        <p:txBody>
          <a:bodyPr wrap="square" rtlCol="0">
            <a:spAutoFit/>
          </a:bodyPr>
          <a:lstStyle/>
          <a:p>
            <a:r>
              <a:rPr lang="en-GB" b="1" dirty="0">
                <a:solidFill>
                  <a:schemeClr val="accent5">
                    <a:lumMod val="75000"/>
                  </a:schemeClr>
                </a:solidFill>
              </a:rPr>
              <a:t>Not addressed</a:t>
            </a:r>
          </a:p>
        </p:txBody>
      </p:sp>
    </p:spTree>
    <p:extLst>
      <p:ext uri="{BB962C8B-B14F-4D97-AF65-F5344CB8AC3E}">
        <p14:creationId xmlns:p14="http://schemas.microsoft.com/office/powerpoint/2010/main" val="8233443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C6679-F185-4DC9-9F81-3C5457DF1A9C}"/>
              </a:ext>
            </a:extLst>
          </p:cNvPr>
          <p:cNvSpPr>
            <a:spLocks noGrp="1"/>
          </p:cNvSpPr>
          <p:nvPr>
            <p:ph type="title"/>
          </p:nvPr>
        </p:nvSpPr>
        <p:spPr/>
        <p:txBody>
          <a:bodyPr/>
          <a:lstStyle/>
          <a:p>
            <a:r>
              <a:rPr lang="en-GB" dirty="0"/>
              <a:t>“Hidden” 1..*s : 1</a:t>
            </a:r>
          </a:p>
        </p:txBody>
      </p:sp>
      <p:graphicFrame>
        <p:nvGraphicFramePr>
          <p:cNvPr id="5" name="Table 5">
            <a:extLst>
              <a:ext uri="{FF2B5EF4-FFF2-40B4-BE49-F238E27FC236}">
                <a16:creationId xmlns:a16="http://schemas.microsoft.com/office/drawing/2014/main" id="{92094F31-8E6B-4D37-96F1-0A8A3E88791A}"/>
              </a:ext>
            </a:extLst>
          </p:cNvPr>
          <p:cNvGraphicFramePr>
            <a:graphicFrameLocks noGrp="1"/>
          </p:cNvGraphicFramePr>
          <p:nvPr>
            <p:extLst>
              <p:ext uri="{D42A27DB-BD31-4B8C-83A1-F6EECF244321}">
                <p14:modId xmlns:p14="http://schemas.microsoft.com/office/powerpoint/2010/main" val="371379509"/>
              </p:ext>
            </p:extLst>
          </p:nvPr>
        </p:nvGraphicFramePr>
        <p:xfrm>
          <a:off x="272846" y="1387619"/>
          <a:ext cx="8465575" cy="1924685"/>
        </p:xfrm>
        <a:graphic>
          <a:graphicData uri="http://schemas.openxmlformats.org/drawingml/2006/table">
            <a:tbl>
              <a:tblPr firstRow="1" firstCol="1" bandRow="1">
                <a:tableStyleId>{5DA37D80-6434-44D0-A028-1B22A696006F}</a:tableStyleId>
              </a:tblPr>
              <a:tblGrid>
                <a:gridCol w="781664">
                  <a:extLst>
                    <a:ext uri="{9D8B030D-6E8A-4147-A177-3AD203B41FA5}">
                      <a16:colId xmlns:a16="http://schemas.microsoft.com/office/drawing/2014/main" val="315500329"/>
                    </a:ext>
                  </a:extLst>
                </a:gridCol>
                <a:gridCol w="1285550">
                  <a:extLst>
                    <a:ext uri="{9D8B030D-6E8A-4147-A177-3AD203B41FA5}">
                      <a16:colId xmlns:a16="http://schemas.microsoft.com/office/drawing/2014/main" val="3607802095"/>
                    </a:ext>
                  </a:extLst>
                </a:gridCol>
                <a:gridCol w="875089">
                  <a:extLst>
                    <a:ext uri="{9D8B030D-6E8A-4147-A177-3AD203B41FA5}">
                      <a16:colId xmlns:a16="http://schemas.microsoft.com/office/drawing/2014/main" val="3018980532"/>
                    </a:ext>
                  </a:extLst>
                </a:gridCol>
                <a:gridCol w="1511709">
                  <a:extLst>
                    <a:ext uri="{9D8B030D-6E8A-4147-A177-3AD203B41FA5}">
                      <a16:colId xmlns:a16="http://schemas.microsoft.com/office/drawing/2014/main" val="1184052717"/>
                    </a:ext>
                  </a:extLst>
                </a:gridCol>
                <a:gridCol w="877529">
                  <a:extLst>
                    <a:ext uri="{9D8B030D-6E8A-4147-A177-3AD203B41FA5}">
                      <a16:colId xmlns:a16="http://schemas.microsoft.com/office/drawing/2014/main" val="1549579174"/>
                    </a:ext>
                  </a:extLst>
                </a:gridCol>
                <a:gridCol w="730046">
                  <a:extLst>
                    <a:ext uri="{9D8B030D-6E8A-4147-A177-3AD203B41FA5}">
                      <a16:colId xmlns:a16="http://schemas.microsoft.com/office/drawing/2014/main" val="2468642669"/>
                    </a:ext>
                  </a:extLst>
                </a:gridCol>
                <a:gridCol w="1173662">
                  <a:extLst>
                    <a:ext uri="{9D8B030D-6E8A-4147-A177-3AD203B41FA5}">
                      <a16:colId xmlns:a16="http://schemas.microsoft.com/office/drawing/2014/main" val="1988599954"/>
                    </a:ext>
                  </a:extLst>
                </a:gridCol>
                <a:gridCol w="1230326">
                  <a:extLst>
                    <a:ext uri="{9D8B030D-6E8A-4147-A177-3AD203B41FA5}">
                      <a16:colId xmlns:a16="http://schemas.microsoft.com/office/drawing/2014/main" val="1503838265"/>
                    </a:ext>
                  </a:extLst>
                </a:gridCol>
              </a:tblGrid>
              <a:tr h="370840">
                <a:tc>
                  <a:txBody>
                    <a:bodyPr/>
                    <a:lstStyle/>
                    <a:p>
                      <a:pPr algn="ctr" fontAlgn="ctr"/>
                      <a:r>
                        <a:rPr lang="en-GB" sz="1100" b="1" i="0" u="none" strike="noStrike" dirty="0">
                          <a:solidFill>
                            <a:srgbClr val="000000"/>
                          </a:solidFill>
                          <a:effectLst/>
                          <a:latin typeface="Calibri" panose="020F0502020204030204" pitchFamily="34" charset="0"/>
                        </a:rPr>
                        <a:t>EDQM Code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English Name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SCTID</a:t>
                      </a:r>
                    </a:p>
                  </a:txBody>
                  <a:tcPr marL="9525" marR="9525" marT="9525" marB="0" anchor="ctr"/>
                </a:tc>
                <a:tc>
                  <a:txBody>
                    <a:bodyPr/>
                    <a:lstStyle/>
                    <a:p>
                      <a:pPr algn="ctr" fontAlgn="ctr"/>
                      <a:r>
                        <a:rPr lang="en-GB" sz="1100" b="1" i="0" u="none" strike="noStrike" dirty="0">
                          <a:solidFill>
                            <a:srgbClr val="000000"/>
                          </a:solidFill>
                          <a:effectLst/>
                          <a:latin typeface="Calibri, sans-serif"/>
                        </a:rPr>
                        <a:t>Fully Specified Name</a:t>
                      </a:r>
                      <a:endParaRPr lang="en-GB" sz="11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Cardinality</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Association</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Attribute Match</a:t>
                      </a:r>
                    </a:p>
                  </a:txBody>
                  <a:tcPr marL="9525" marR="9525" marT="9525" marB="0" anchor="ctr"/>
                </a:tc>
                <a:tc>
                  <a:txBody>
                    <a:bodyPr/>
                    <a:lstStyle/>
                    <a:p>
                      <a:pPr marR="0" algn="ctr" rtl="0" fontAlgn="ctr">
                        <a:lnSpc>
                          <a:spcPct val="100000"/>
                        </a:lnSpc>
                        <a:spcBef>
                          <a:spcPts val="0"/>
                        </a:spcBef>
                        <a:spcAft>
                          <a:spcPts val="0"/>
                        </a:spcAft>
                        <a:buClr>
                          <a:srgbClr val="000000"/>
                        </a:buClr>
                        <a:buFont typeface="Arial"/>
                      </a:pPr>
                      <a:r>
                        <a:rPr lang="en-GB" sz="1100" b="1" i="0" u="none" strike="noStrike" cap="none" dirty="0">
                          <a:solidFill>
                            <a:srgbClr val="000000"/>
                          </a:solidFill>
                          <a:effectLst/>
                          <a:latin typeface="Calibri" panose="020F0502020204030204" pitchFamily="34" charset="0"/>
                          <a:ea typeface="+mn-ea"/>
                          <a:cs typeface="+mn-cs"/>
                          <a:sym typeface="Arial"/>
                        </a:rPr>
                        <a:t>Comments</a:t>
                      </a:r>
                    </a:p>
                  </a:txBody>
                  <a:tcPr/>
                </a:tc>
                <a:extLst>
                  <a:ext uri="{0D108BD9-81ED-4DB2-BD59-A6C34878D82A}">
                    <a16:rowId xmlns:a16="http://schemas.microsoft.com/office/drawing/2014/main" val="1660499978"/>
                  </a:ext>
                </a:extLst>
              </a:tr>
              <a:tr h="370840">
                <a:tc>
                  <a:txBody>
                    <a:bodyPr/>
                    <a:lstStyle/>
                    <a:p>
                      <a:pPr algn="r" fontAlgn="ctr"/>
                      <a:r>
                        <a:rPr lang="en-GB" sz="1100" b="0" i="0" u="none" strike="noStrike">
                          <a:solidFill>
                            <a:srgbClr val="000000"/>
                          </a:solidFill>
                          <a:effectLst/>
                          <a:latin typeface="Calibri" panose="020F0502020204030204" pitchFamily="34" charset="0"/>
                        </a:rPr>
                        <a:t>50037900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Oral/rectal solution</a:t>
                      </a:r>
                    </a:p>
                  </a:txBody>
                  <a:tcPr marL="9525" marR="9525" marT="9525" marB="0" anchor="ctr"/>
                </a:tc>
                <a:tc>
                  <a:txBody>
                    <a:bodyPr/>
                    <a:lstStyle/>
                    <a:p>
                      <a:pPr algn="l" fontAlgn="b"/>
                      <a:r>
                        <a:rPr lang="en-GB" sz="1100" b="0" i="0" u="none" strike="noStrike" dirty="0">
                          <a:solidFill>
                            <a:srgbClr val="000000"/>
                          </a:solidFill>
                          <a:effectLst/>
                          <a:latin typeface="Calibri" panose="020F0502020204030204" pitchFamily="34" charset="0"/>
                        </a:rPr>
                        <a:t>385023001</a:t>
                      </a:r>
                    </a:p>
                  </a:txBody>
                  <a:tcPr marL="9525" marR="9525" marT="9525" marB="0" anchor="b"/>
                </a:tc>
                <a:tc>
                  <a:txBody>
                    <a:bodyPr/>
                    <a:lstStyle/>
                    <a:p>
                      <a:pPr algn="l" fontAlgn="ctr"/>
                      <a:r>
                        <a:rPr lang="en-GB" sz="1100" b="0" i="0" u="none" strike="noStrike">
                          <a:solidFill>
                            <a:srgbClr val="000000"/>
                          </a:solidFill>
                          <a:effectLst/>
                          <a:latin typeface="Calibri" panose="020F0502020204030204" pitchFamily="34" charset="0"/>
                        </a:rPr>
                        <a:t>Conventional release oral solution (dose form)</a:t>
                      </a:r>
                    </a:p>
                  </a:txBody>
                  <a:tcPr marL="9525" marR="9525" marT="9525" marB="0" anchor="ctr"/>
                </a:tc>
                <a:tc>
                  <a:txBody>
                    <a:bodyPr/>
                    <a:lstStyle/>
                    <a:p>
                      <a:pPr algn="l" fontAlgn="b"/>
                      <a:r>
                        <a:rPr lang="en-GB" sz="1100" b="0" i="0" u="none" strike="noStrike">
                          <a:solidFill>
                            <a:srgbClr val="000000"/>
                          </a:solidFill>
                          <a:effectLst/>
                          <a:latin typeface="Calibri" panose="020F0502020204030204" pitchFamily="34" charset="0"/>
                        </a:rPr>
                        <a:t>1..*</a:t>
                      </a:r>
                    </a:p>
                  </a:txBody>
                  <a:tcPr marL="9525" marR="9525" marT="9525" marB="0" anchor="b"/>
                </a:tc>
                <a:tc>
                  <a:txBody>
                    <a:bodyPr/>
                    <a:lstStyle/>
                    <a:p>
                      <a:pPr algn="l" fontAlgn="b"/>
                      <a:r>
                        <a:rPr lang="en-GB" sz="1100" b="0" i="0" u="none" strike="noStrike">
                          <a:solidFill>
                            <a:srgbClr val="000000"/>
                          </a:solidFill>
                          <a:effectLst/>
                          <a:latin typeface="Calibri" panose="020F0502020204030204" pitchFamily="34" charset="0"/>
                        </a:rPr>
                        <a:t>Narrower than</a:t>
                      </a:r>
                    </a:p>
                  </a:txBody>
                  <a:tcPr marL="9525" marR="9525" marT="9525" marB="0" anchor="b"/>
                </a:tc>
                <a:tc>
                  <a:txBody>
                    <a:bodyPr/>
                    <a:lstStyle/>
                    <a:p>
                      <a:pPr algn="l" fontAlgn="b"/>
                      <a:r>
                        <a:rPr lang="en-GB" sz="1100" b="0" i="0" u="none" strike="noStrike">
                          <a:solidFill>
                            <a:srgbClr val="000000"/>
                          </a:solidFill>
                          <a:effectLst/>
                          <a:latin typeface="Calibri" panose="020F0502020204030204" pitchFamily="34" charset="0"/>
                        </a:rPr>
                        <a:t>no</a:t>
                      </a:r>
                    </a:p>
                  </a:txBody>
                  <a:tcPr marL="9525" marR="9525" marT="9525" marB="0" anchor="b"/>
                </a:tc>
                <a:tc>
                  <a:txBody>
                    <a:bodyPr/>
                    <a:lstStyle/>
                    <a:p>
                      <a:pPr algn="l" fontAlgn="b"/>
                      <a:r>
                        <a:rPr lang="en-GB" sz="1100" b="0" i="0" u="none" strike="noStrike" dirty="0" err="1">
                          <a:solidFill>
                            <a:srgbClr val="000000"/>
                          </a:solidFill>
                          <a:effectLst/>
                          <a:latin typeface="Calibri" panose="020F0502020204030204" pitchFamily="34" charset="0"/>
                        </a:rPr>
                        <a:t>edqm</a:t>
                      </a:r>
                      <a:r>
                        <a:rPr lang="en-GB" sz="1100" b="0" i="0" u="none" strike="noStrike" dirty="0">
                          <a:solidFill>
                            <a:srgbClr val="000000"/>
                          </a:solidFill>
                          <a:effectLst/>
                          <a:latin typeface="Calibri" panose="020F0502020204030204" pitchFamily="34" charset="0"/>
                        </a:rPr>
                        <a:t>: intended dual site in name not reflected in ISI property</a:t>
                      </a:r>
                      <a:br>
                        <a:rPr lang="en-GB" sz="1100" b="0" i="0" u="none" strike="noStrike" dirty="0">
                          <a:solidFill>
                            <a:srgbClr val="000000"/>
                          </a:solidFill>
                          <a:effectLst/>
                          <a:latin typeface="Calibri" panose="020F0502020204030204" pitchFamily="34" charset="0"/>
                        </a:rPr>
                      </a:br>
                      <a:r>
                        <a:rPr lang="en-GB" sz="1100" b="0" i="0" u="none" strike="noStrike" dirty="0" err="1">
                          <a:solidFill>
                            <a:srgbClr val="000000"/>
                          </a:solidFill>
                          <a:effectLst/>
                          <a:latin typeface="Calibri" panose="020F0502020204030204" pitchFamily="34" charset="0"/>
                        </a:rPr>
                        <a:t>sct</a:t>
                      </a:r>
                      <a:r>
                        <a:rPr lang="en-GB" sz="1100" b="0" i="0" u="none" strike="noStrike" dirty="0">
                          <a:solidFill>
                            <a:srgbClr val="000000"/>
                          </a:solidFill>
                          <a:effectLst/>
                          <a:latin typeface="Calibri" panose="020F0502020204030204" pitchFamily="34" charset="0"/>
                        </a:rPr>
                        <a:t>: no intended dual site (see ear or eye </a:t>
                      </a:r>
                      <a:r>
                        <a:rPr lang="en-GB" sz="1100" b="0" i="0" u="none" strike="noStrike" dirty="0" err="1">
                          <a:solidFill>
                            <a:srgbClr val="000000"/>
                          </a:solidFill>
                          <a:effectLst/>
                          <a:latin typeface="Calibri" panose="020F0502020204030204" pitchFamily="34" charset="0"/>
                        </a:rPr>
                        <a:t>ointement</a:t>
                      </a:r>
                      <a:r>
                        <a:rPr lang="en-GB" sz="1100" b="0" i="0" u="none" strike="noStrike" dirty="0">
                          <a:solidFill>
                            <a:srgbClr val="000000"/>
                          </a:solidFill>
                          <a:effectLst/>
                          <a:latin typeface="Calibri" panose="020F0502020204030204" pitchFamily="34" charset="0"/>
                        </a:rPr>
                        <a:t>)</a:t>
                      </a:r>
                    </a:p>
                  </a:txBody>
                  <a:tcPr marL="9525" marR="9525" marT="9525" marB="0" anchor="b"/>
                </a:tc>
                <a:extLst>
                  <a:ext uri="{0D108BD9-81ED-4DB2-BD59-A6C34878D82A}">
                    <a16:rowId xmlns:a16="http://schemas.microsoft.com/office/drawing/2014/main" val="2557565415"/>
                  </a:ext>
                </a:extLst>
              </a:tr>
              <a:tr h="370840">
                <a:tc>
                  <a:txBody>
                    <a:bodyPr/>
                    <a:lstStyle/>
                    <a:p>
                      <a:pPr algn="r" fontAlgn="ctr"/>
                      <a:r>
                        <a:rPr lang="en-GB" sz="1100" b="0" i="0" u="none" strike="noStrike">
                          <a:solidFill>
                            <a:srgbClr val="000000"/>
                          </a:solidFill>
                          <a:effectLst/>
                          <a:latin typeface="Calibri" panose="020F0502020204030204" pitchFamily="34" charset="0"/>
                        </a:rPr>
                        <a:t>10105000</a:t>
                      </a:r>
                    </a:p>
                  </a:txBody>
                  <a:tcPr marL="9525" marR="9525" marT="9525" marB="0" anchor="ctr"/>
                </a:tc>
                <a:tc>
                  <a:txBody>
                    <a:bodyPr/>
                    <a:lstStyle/>
                    <a:p>
                      <a:pPr algn="l" fontAlgn="ctr"/>
                      <a:r>
                        <a:rPr lang="en-GB" sz="1100" b="0" i="0" u="none" strike="noStrike" dirty="0">
                          <a:solidFill>
                            <a:srgbClr val="000000"/>
                          </a:solidFill>
                          <a:effectLst/>
                          <a:latin typeface="Calibri" panose="020F0502020204030204" pitchFamily="34" charset="0"/>
                        </a:rPr>
                        <a:t>Oral solution</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385023001</a:t>
                      </a:r>
                    </a:p>
                  </a:txBody>
                  <a:tcPr marL="9525" marR="9525" marT="9525" marB="0" anchor="ctr"/>
                </a:tc>
                <a:tc>
                  <a:txBody>
                    <a:bodyPr/>
                    <a:lstStyle/>
                    <a:p>
                      <a:pPr algn="l" fontAlgn="ctr"/>
                      <a:r>
                        <a:rPr lang="en-GB" sz="1100" b="0" i="0" u="none" strike="noStrike" dirty="0">
                          <a:solidFill>
                            <a:srgbClr val="9900FF"/>
                          </a:solidFill>
                          <a:effectLst/>
                          <a:latin typeface="Calibri" panose="020F0502020204030204" pitchFamily="34" charset="0"/>
                        </a:rPr>
                        <a:t>Conventional release oral solution (dose form)</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1..1</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Exact match</a:t>
                      </a:r>
                    </a:p>
                  </a:txBody>
                  <a:tcPr marL="9525" marR="9525" marT="9525" marB="0" anchor="ctr"/>
                </a:tc>
                <a:tc>
                  <a:txBody>
                    <a:bodyPr/>
                    <a:lstStyle/>
                    <a:p>
                      <a:pPr algn="l" fontAlgn="ctr"/>
                      <a:r>
                        <a:rPr lang="en-GB" sz="1100" b="0" i="0" u="none" strike="noStrike" dirty="0">
                          <a:solidFill>
                            <a:srgbClr val="9900FF"/>
                          </a:solidFill>
                          <a:effectLst/>
                          <a:latin typeface="Calibri" panose="020F0502020204030204" pitchFamily="34" charset="0"/>
                        </a:rPr>
                        <a:t>Yes</a:t>
                      </a:r>
                    </a:p>
                  </a:txBody>
                  <a:tcPr marL="9525" marR="9525" marT="9525" marB="0" anchor="ctr"/>
                </a:tc>
                <a:tc>
                  <a:txBody>
                    <a:bodyPr/>
                    <a:lstStyle/>
                    <a:p>
                      <a:endParaRPr lang="en-GB" dirty="0"/>
                    </a:p>
                  </a:txBody>
                  <a:tcPr/>
                </a:tc>
                <a:extLst>
                  <a:ext uri="{0D108BD9-81ED-4DB2-BD59-A6C34878D82A}">
                    <a16:rowId xmlns:a16="http://schemas.microsoft.com/office/drawing/2014/main" val="3695575729"/>
                  </a:ext>
                </a:extLst>
              </a:tr>
            </a:tbl>
          </a:graphicData>
        </a:graphic>
      </p:graphicFrame>
      <p:sp>
        <p:nvSpPr>
          <p:cNvPr id="4" name="TextBox 3">
            <a:extLst>
              <a:ext uri="{FF2B5EF4-FFF2-40B4-BE49-F238E27FC236}">
                <a16:creationId xmlns:a16="http://schemas.microsoft.com/office/drawing/2014/main" id="{DCD686D5-9E01-4295-8505-9E14ED0ED8ED}"/>
              </a:ext>
            </a:extLst>
          </p:cNvPr>
          <p:cNvSpPr txBox="1"/>
          <p:nvPr/>
        </p:nvSpPr>
        <p:spPr>
          <a:xfrm>
            <a:off x="3623890" y="3903281"/>
            <a:ext cx="4528726" cy="307777"/>
          </a:xfrm>
          <a:prstGeom prst="rect">
            <a:avLst/>
          </a:prstGeom>
          <a:noFill/>
        </p:spPr>
        <p:txBody>
          <a:bodyPr wrap="square" rtlCol="0">
            <a:spAutoFit/>
          </a:bodyPr>
          <a:lstStyle/>
          <a:p>
            <a:r>
              <a:rPr lang="en-GB" b="1" dirty="0">
                <a:solidFill>
                  <a:schemeClr val="accent5">
                    <a:lumMod val="75000"/>
                  </a:schemeClr>
                </a:solidFill>
              </a:rPr>
              <a:t>Will be addressed by the oral/rectal site remodel</a:t>
            </a:r>
          </a:p>
        </p:txBody>
      </p:sp>
    </p:spTree>
    <p:extLst>
      <p:ext uri="{BB962C8B-B14F-4D97-AF65-F5344CB8AC3E}">
        <p14:creationId xmlns:p14="http://schemas.microsoft.com/office/powerpoint/2010/main" val="30167624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C6679-F185-4DC9-9F81-3C5457DF1A9C}"/>
              </a:ext>
            </a:extLst>
          </p:cNvPr>
          <p:cNvSpPr>
            <a:spLocks noGrp="1"/>
          </p:cNvSpPr>
          <p:nvPr>
            <p:ph type="title"/>
          </p:nvPr>
        </p:nvSpPr>
        <p:spPr/>
        <p:txBody>
          <a:bodyPr/>
          <a:lstStyle/>
          <a:p>
            <a:r>
              <a:rPr lang="en-GB" dirty="0"/>
              <a:t>“Hidden” 1..*s : 2</a:t>
            </a:r>
          </a:p>
        </p:txBody>
      </p:sp>
      <p:graphicFrame>
        <p:nvGraphicFramePr>
          <p:cNvPr id="5" name="Table 5">
            <a:extLst>
              <a:ext uri="{FF2B5EF4-FFF2-40B4-BE49-F238E27FC236}">
                <a16:creationId xmlns:a16="http://schemas.microsoft.com/office/drawing/2014/main" id="{92094F31-8E6B-4D37-96F1-0A8A3E88791A}"/>
              </a:ext>
            </a:extLst>
          </p:cNvPr>
          <p:cNvGraphicFramePr>
            <a:graphicFrameLocks noGrp="1"/>
          </p:cNvGraphicFramePr>
          <p:nvPr>
            <p:extLst>
              <p:ext uri="{D42A27DB-BD31-4B8C-83A1-F6EECF244321}">
                <p14:modId xmlns:p14="http://schemas.microsoft.com/office/powerpoint/2010/main" val="2465906003"/>
              </p:ext>
            </p:extLst>
          </p:nvPr>
        </p:nvGraphicFramePr>
        <p:xfrm>
          <a:off x="272846" y="1387619"/>
          <a:ext cx="8465575" cy="1924685"/>
        </p:xfrm>
        <a:graphic>
          <a:graphicData uri="http://schemas.openxmlformats.org/drawingml/2006/table">
            <a:tbl>
              <a:tblPr firstRow="1" firstCol="1" bandRow="1">
                <a:tableStyleId>{5DA37D80-6434-44D0-A028-1B22A696006F}</a:tableStyleId>
              </a:tblPr>
              <a:tblGrid>
                <a:gridCol w="781664">
                  <a:extLst>
                    <a:ext uri="{9D8B030D-6E8A-4147-A177-3AD203B41FA5}">
                      <a16:colId xmlns:a16="http://schemas.microsoft.com/office/drawing/2014/main" val="315500329"/>
                    </a:ext>
                  </a:extLst>
                </a:gridCol>
                <a:gridCol w="1285550">
                  <a:extLst>
                    <a:ext uri="{9D8B030D-6E8A-4147-A177-3AD203B41FA5}">
                      <a16:colId xmlns:a16="http://schemas.microsoft.com/office/drawing/2014/main" val="3607802095"/>
                    </a:ext>
                  </a:extLst>
                </a:gridCol>
                <a:gridCol w="875089">
                  <a:extLst>
                    <a:ext uri="{9D8B030D-6E8A-4147-A177-3AD203B41FA5}">
                      <a16:colId xmlns:a16="http://schemas.microsoft.com/office/drawing/2014/main" val="3018980532"/>
                    </a:ext>
                  </a:extLst>
                </a:gridCol>
                <a:gridCol w="1511709">
                  <a:extLst>
                    <a:ext uri="{9D8B030D-6E8A-4147-A177-3AD203B41FA5}">
                      <a16:colId xmlns:a16="http://schemas.microsoft.com/office/drawing/2014/main" val="1184052717"/>
                    </a:ext>
                  </a:extLst>
                </a:gridCol>
                <a:gridCol w="877529">
                  <a:extLst>
                    <a:ext uri="{9D8B030D-6E8A-4147-A177-3AD203B41FA5}">
                      <a16:colId xmlns:a16="http://schemas.microsoft.com/office/drawing/2014/main" val="1549579174"/>
                    </a:ext>
                  </a:extLst>
                </a:gridCol>
                <a:gridCol w="730046">
                  <a:extLst>
                    <a:ext uri="{9D8B030D-6E8A-4147-A177-3AD203B41FA5}">
                      <a16:colId xmlns:a16="http://schemas.microsoft.com/office/drawing/2014/main" val="2468642669"/>
                    </a:ext>
                  </a:extLst>
                </a:gridCol>
                <a:gridCol w="1173662">
                  <a:extLst>
                    <a:ext uri="{9D8B030D-6E8A-4147-A177-3AD203B41FA5}">
                      <a16:colId xmlns:a16="http://schemas.microsoft.com/office/drawing/2014/main" val="1988599954"/>
                    </a:ext>
                  </a:extLst>
                </a:gridCol>
                <a:gridCol w="1230326">
                  <a:extLst>
                    <a:ext uri="{9D8B030D-6E8A-4147-A177-3AD203B41FA5}">
                      <a16:colId xmlns:a16="http://schemas.microsoft.com/office/drawing/2014/main" val="1503838265"/>
                    </a:ext>
                  </a:extLst>
                </a:gridCol>
              </a:tblGrid>
              <a:tr h="370840">
                <a:tc>
                  <a:txBody>
                    <a:bodyPr/>
                    <a:lstStyle/>
                    <a:p>
                      <a:pPr algn="ctr" fontAlgn="ctr"/>
                      <a:r>
                        <a:rPr lang="en-GB" sz="1100" b="1" i="0" u="none" strike="noStrike" dirty="0">
                          <a:solidFill>
                            <a:srgbClr val="000000"/>
                          </a:solidFill>
                          <a:effectLst/>
                          <a:latin typeface="Calibri" panose="020F0502020204030204" pitchFamily="34" charset="0"/>
                        </a:rPr>
                        <a:t>EDQM Code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English Name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SCTID</a:t>
                      </a:r>
                    </a:p>
                  </a:txBody>
                  <a:tcPr marL="9525" marR="9525" marT="9525" marB="0" anchor="ctr"/>
                </a:tc>
                <a:tc>
                  <a:txBody>
                    <a:bodyPr/>
                    <a:lstStyle/>
                    <a:p>
                      <a:pPr algn="ctr" fontAlgn="ctr"/>
                      <a:r>
                        <a:rPr lang="en-GB" sz="1100" b="1" i="0" u="none" strike="noStrike" dirty="0">
                          <a:solidFill>
                            <a:srgbClr val="000000"/>
                          </a:solidFill>
                          <a:effectLst/>
                          <a:latin typeface="Calibri, sans-serif"/>
                        </a:rPr>
                        <a:t>Fully Specified Name</a:t>
                      </a:r>
                      <a:endParaRPr lang="en-GB" sz="11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Cardinality</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Association</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Attribute Match</a:t>
                      </a:r>
                    </a:p>
                  </a:txBody>
                  <a:tcPr marL="9525" marR="9525" marT="9525" marB="0" anchor="ctr"/>
                </a:tc>
                <a:tc>
                  <a:txBody>
                    <a:bodyPr/>
                    <a:lstStyle/>
                    <a:p>
                      <a:pPr marR="0" algn="ctr" rtl="0" fontAlgn="ctr">
                        <a:lnSpc>
                          <a:spcPct val="100000"/>
                        </a:lnSpc>
                        <a:spcBef>
                          <a:spcPts val="0"/>
                        </a:spcBef>
                        <a:spcAft>
                          <a:spcPts val="0"/>
                        </a:spcAft>
                        <a:buClr>
                          <a:srgbClr val="000000"/>
                        </a:buClr>
                        <a:buFont typeface="Arial"/>
                      </a:pPr>
                      <a:r>
                        <a:rPr lang="en-GB" sz="1100" b="1" i="0" u="none" strike="noStrike" cap="none" dirty="0">
                          <a:solidFill>
                            <a:srgbClr val="000000"/>
                          </a:solidFill>
                          <a:effectLst/>
                          <a:latin typeface="Calibri" panose="020F0502020204030204" pitchFamily="34" charset="0"/>
                          <a:ea typeface="+mn-ea"/>
                          <a:cs typeface="+mn-cs"/>
                          <a:sym typeface="Arial"/>
                        </a:rPr>
                        <a:t>Comments</a:t>
                      </a:r>
                    </a:p>
                  </a:txBody>
                  <a:tcPr/>
                </a:tc>
                <a:extLst>
                  <a:ext uri="{0D108BD9-81ED-4DB2-BD59-A6C34878D82A}">
                    <a16:rowId xmlns:a16="http://schemas.microsoft.com/office/drawing/2014/main" val="1660499978"/>
                  </a:ext>
                </a:extLst>
              </a:tr>
              <a:tr h="370840">
                <a:tc>
                  <a:txBody>
                    <a:bodyPr/>
                    <a:lstStyle/>
                    <a:p>
                      <a:pPr algn="r" fontAlgn="ctr"/>
                      <a:r>
                        <a:rPr lang="en-GB" sz="1100" b="0" i="0" u="none" strike="noStrike" dirty="0">
                          <a:solidFill>
                            <a:srgbClr val="000000"/>
                          </a:solidFill>
                          <a:effectLst/>
                          <a:latin typeface="Calibri" panose="020F0502020204030204" pitchFamily="34" charset="0"/>
                        </a:rPr>
                        <a:t>50038000</a:t>
                      </a:r>
                    </a:p>
                  </a:txBody>
                  <a:tcPr marL="9525" marR="9525" marT="9525" marB="0" anchor="ctr"/>
                </a:tc>
                <a:tc>
                  <a:txBody>
                    <a:bodyPr/>
                    <a:lstStyle/>
                    <a:p>
                      <a:pPr algn="l" fontAlgn="ctr"/>
                      <a:r>
                        <a:rPr lang="en-GB" sz="1100" b="0" i="0" u="none" strike="noStrike" dirty="0">
                          <a:solidFill>
                            <a:srgbClr val="000000"/>
                          </a:solidFill>
                          <a:effectLst/>
                          <a:latin typeface="Calibri" panose="020F0502020204030204" pitchFamily="34" charset="0"/>
                        </a:rPr>
                        <a:t>Oral/rectal suspension</a:t>
                      </a:r>
                    </a:p>
                  </a:txBody>
                  <a:tcPr marL="9525" marR="9525" marT="9525" marB="0" anchor="ctr"/>
                </a:tc>
                <a:tc>
                  <a:txBody>
                    <a:bodyPr/>
                    <a:lstStyle/>
                    <a:p>
                      <a:pPr algn="l" fontAlgn="b"/>
                      <a:r>
                        <a:rPr lang="en-GB" sz="1100" b="0" i="0" u="none" strike="noStrike" dirty="0">
                          <a:solidFill>
                            <a:srgbClr val="000000"/>
                          </a:solidFill>
                          <a:effectLst/>
                          <a:latin typeface="Calibri" panose="020F0502020204030204" pitchFamily="34" charset="0"/>
                        </a:rPr>
                        <a:t>385024007</a:t>
                      </a:r>
                    </a:p>
                  </a:txBody>
                  <a:tcPr marL="9525" marR="9525" marT="9525" marB="0" anchor="b"/>
                </a:tc>
                <a:tc>
                  <a:txBody>
                    <a:bodyPr/>
                    <a:lstStyle/>
                    <a:p>
                      <a:pPr algn="l" fontAlgn="ctr"/>
                      <a:r>
                        <a:rPr lang="en-GB" sz="1100" b="0" i="0" u="none" strike="noStrike" dirty="0">
                          <a:solidFill>
                            <a:srgbClr val="000000"/>
                          </a:solidFill>
                          <a:effectLst/>
                          <a:latin typeface="Calibri" panose="020F0502020204030204" pitchFamily="34" charset="0"/>
                        </a:rPr>
                        <a:t>Conventional release oral suspension (dose form)</a:t>
                      </a:r>
                    </a:p>
                  </a:txBody>
                  <a:tcPr marL="9525" marR="9525" marT="9525" marB="0" anchor="ctr"/>
                </a:tc>
                <a:tc>
                  <a:txBody>
                    <a:bodyPr/>
                    <a:lstStyle/>
                    <a:p>
                      <a:pPr algn="l" fontAlgn="b"/>
                      <a:r>
                        <a:rPr lang="en-GB" sz="1100" b="0" i="0" u="none" strike="noStrike" dirty="0">
                          <a:solidFill>
                            <a:srgbClr val="000000"/>
                          </a:solidFill>
                          <a:effectLst/>
                          <a:latin typeface="Calibri" panose="020F0502020204030204" pitchFamily="34" charset="0"/>
                        </a:rPr>
                        <a:t>1..*</a:t>
                      </a:r>
                    </a:p>
                  </a:txBody>
                  <a:tcPr marL="9525" marR="9525" marT="9525" marB="0" anchor="b"/>
                </a:tc>
                <a:tc>
                  <a:txBody>
                    <a:bodyPr/>
                    <a:lstStyle/>
                    <a:p>
                      <a:pPr algn="l" fontAlgn="b"/>
                      <a:r>
                        <a:rPr lang="en-GB" sz="1100" b="0" i="0" u="none" strike="noStrike" dirty="0">
                          <a:solidFill>
                            <a:srgbClr val="000000"/>
                          </a:solidFill>
                          <a:effectLst/>
                          <a:latin typeface="Calibri" panose="020F0502020204030204" pitchFamily="34" charset="0"/>
                        </a:rPr>
                        <a:t>Narrower than</a:t>
                      </a:r>
                    </a:p>
                  </a:txBody>
                  <a:tcPr marL="9525" marR="9525" marT="9525" marB="0" anchor="b"/>
                </a:tc>
                <a:tc>
                  <a:txBody>
                    <a:bodyPr/>
                    <a:lstStyle/>
                    <a:p>
                      <a:pPr algn="l" fontAlgn="b"/>
                      <a:r>
                        <a:rPr lang="en-GB" sz="1100" b="0" i="0" u="none" strike="noStrike" dirty="0">
                          <a:solidFill>
                            <a:srgbClr val="000000"/>
                          </a:solidFill>
                          <a:effectLst/>
                          <a:latin typeface="Calibri" panose="020F0502020204030204" pitchFamily="34" charset="0"/>
                        </a:rPr>
                        <a:t>no</a:t>
                      </a:r>
                    </a:p>
                  </a:txBody>
                  <a:tcPr marL="9525" marR="9525" marT="9525" marB="0" anchor="b"/>
                </a:tc>
                <a:tc>
                  <a:txBody>
                    <a:bodyPr/>
                    <a:lstStyle/>
                    <a:p>
                      <a:pPr algn="l" fontAlgn="b"/>
                      <a:r>
                        <a:rPr lang="en-GB" sz="1100" b="0" i="0" u="none" strike="noStrike" dirty="0" err="1">
                          <a:solidFill>
                            <a:srgbClr val="000000"/>
                          </a:solidFill>
                          <a:effectLst/>
                          <a:latin typeface="Calibri" panose="020F0502020204030204" pitchFamily="34" charset="0"/>
                        </a:rPr>
                        <a:t>edqm</a:t>
                      </a:r>
                      <a:r>
                        <a:rPr lang="en-GB" sz="1100" b="0" i="0" u="none" strike="noStrike" dirty="0">
                          <a:solidFill>
                            <a:srgbClr val="000000"/>
                          </a:solidFill>
                          <a:effectLst/>
                          <a:latin typeface="Calibri" panose="020F0502020204030204" pitchFamily="34" charset="0"/>
                        </a:rPr>
                        <a:t>: intended dual site in name not reflected in ISI property</a:t>
                      </a:r>
                      <a:br>
                        <a:rPr lang="en-GB" sz="1100" b="0" i="0" u="none" strike="noStrike" dirty="0">
                          <a:solidFill>
                            <a:srgbClr val="000000"/>
                          </a:solidFill>
                          <a:effectLst/>
                          <a:latin typeface="Calibri" panose="020F0502020204030204" pitchFamily="34" charset="0"/>
                        </a:rPr>
                      </a:br>
                      <a:r>
                        <a:rPr lang="en-GB" sz="1100" b="0" i="0" u="none" strike="noStrike" dirty="0" err="1">
                          <a:solidFill>
                            <a:srgbClr val="000000"/>
                          </a:solidFill>
                          <a:effectLst/>
                          <a:latin typeface="Calibri" panose="020F0502020204030204" pitchFamily="34" charset="0"/>
                        </a:rPr>
                        <a:t>sct</a:t>
                      </a:r>
                      <a:r>
                        <a:rPr lang="en-GB" sz="1100" b="0" i="0" u="none" strike="noStrike" dirty="0">
                          <a:solidFill>
                            <a:srgbClr val="000000"/>
                          </a:solidFill>
                          <a:effectLst/>
                          <a:latin typeface="Calibri" panose="020F0502020204030204" pitchFamily="34" charset="0"/>
                        </a:rPr>
                        <a:t>: no intended dual site (see ear or eye </a:t>
                      </a:r>
                      <a:r>
                        <a:rPr lang="en-GB" sz="1100" b="0" i="0" u="none" strike="noStrike" dirty="0" err="1">
                          <a:solidFill>
                            <a:srgbClr val="000000"/>
                          </a:solidFill>
                          <a:effectLst/>
                          <a:latin typeface="Calibri" panose="020F0502020204030204" pitchFamily="34" charset="0"/>
                        </a:rPr>
                        <a:t>ointement</a:t>
                      </a:r>
                      <a:r>
                        <a:rPr lang="en-GB" sz="1100" b="0" i="0" u="none" strike="noStrike" dirty="0">
                          <a:solidFill>
                            <a:srgbClr val="000000"/>
                          </a:solidFill>
                          <a:effectLst/>
                          <a:latin typeface="Calibri" panose="020F0502020204030204" pitchFamily="34" charset="0"/>
                        </a:rPr>
                        <a:t>)</a:t>
                      </a:r>
                    </a:p>
                  </a:txBody>
                  <a:tcPr marL="9525" marR="9525" marT="9525" marB="0" anchor="b"/>
                </a:tc>
                <a:extLst>
                  <a:ext uri="{0D108BD9-81ED-4DB2-BD59-A6C34878D82A}">
                    <a16:rowId xmlns:a16="http://schemas.microsoft.com/office/drawing/2014/main" val="2557565415"/>
                  </a:ext>
                </a:extLst>
              </a:tr>
              <a:tr h="370840">
                <a:tc>
                  <a:txBody>
                    <a:bodyPr/>
                    <a:lstStyle/>
                    <a:p>
                      <a:pPr algn="r" fontAlgn="ctr"/>
                      <a:r>
                        <a:rPr lang="en-GB" sz="1100" b="0" i="0" u="none" strike="noStrike">
                          <a:solidFill>
                            <a:srgbClr val="000000"/>
                          </a:solidFill>
                          <a:effectLst/>
                          <a:latin typeface="Calibri" panose="020F0502020204030204" pitchFamily="34" charset="0"/>
                        </a:rPr>
                        <a:t>10106000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Oral suspension</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385024007</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Conventional release oral suspension (dose form)</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1..1</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Exact match</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Yes</a:t>
                      </a:r>
                    </a:p>
                  </a:txBody>
                  <a:tcPr marL="9525" marR="9525" marT="9525" marB="0" anchor="ctr"/>
                </a:tc>
                <a:tc>
                  <a:txBody>
                    <a:bodyPr/>
                    <a:lstStyle/>
                    <a:p>
                      <a:pPr algn="l" fontAlgn="ctr"/>
                      <a:endParaRPr lang="en-GB" sz="11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695575729"/>
                  </a:ext>
                </a:extLst>
              </a:tr>
            </a:tbl>
          </a:graphicData>
        </a:graphic>
      </p:graphicFrame>
      <p:sp>
        <p:nvSpPr>
          <p:cNvPr id="4" name="TextBox 3">
            <a:extLst>
              <a:ext uri="{FF2B5EF4-FFF2-40B4-BE49-F238E27FC236}">
                <a16:creationId xmlns:a16="http://schemas.microsoft.com/office/drawing/2014/main" id="{512A025D-90C2-40F9-89D5-1822A2B39C65}"/>
              </a:ext>
            </a:extLst>
          </p:cNvPr>
          <p:cNvSpPr txBox="1"/>
          <p:nvPr/>
        </p:nvSpPr>
        <p:spPr>
          <a:xfrm>
            <a:off x="3623890" y="3903281"/>
            <a:ext cx="4528726" cy="307777"/>
          </a:xfrm>
          <a:prstGeom prst="rect">
            <a:avLst/>
          </a:prstGeom>
          <a:noFill/>
        </p:spPr>
        <p:txBody>
          <a:bodyPr wrap="square" rtlCol="0">
            <a:spAutoFit/>
          </a:bodyPr>
          <a:lstStyle/>
          <a:p>
            <a:r>
              <a:rPr lang="en-GB" b="1" dirty="0">
                <a:solidFill>
                  <a:schemeClr val="accent5">
                    <a:lumMod val="75000"/>
                  </a:schemeClr>
                </a:solidFill>
              </a:rPr>
              <a:t>Will be addressed by the oral/rectal site remodel</a:t>
            </a:r>
          </a:p>
        </p:txBody>
      </p:sp>
    </p:spTree>
    <p:extLst>
      <p:ext uri="{BB962C8B-B14F-4D97-AF65-F5344CB8AC3E}">
        <p14:creationId xmlns:p14="http://schemas.microsoft.com/office/powerpoint/2010/main" val="16636971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C6679-F185-4DC9-9F81-3C5457DF1A9C}"/>
              </a:ext>
            </a:extLst>
          </p:cNvPr>
          <p:cNvSpPr>
            <a:spLocks noGrp="1"/>
          </p:cNvSpPr>
          <p:nvPr>
            <p:ph type="title"/>
          </p:nvPr>
        </p:nvSpPr>
        <p:spPr/>
        <p:txBody>
          <a:bodyPr/>
          <a:lstStyle/>
          <a:p>
            <a:r>
              <a:rPr lang="en-GB" dirty="0"/>
              <a:t>“Hidden” 1..*s : 3</a:t>
            </a:r>
          </a:p>
        </p:txBody>
      </p:sp>
      <p:graphicFrame>
        <p:nvGraphicFramePr>
          <p:cNvPr id="5" name="Table 5">
            <a:extLst>
              <a:ext uri="{FF2B5EF4-FFF2-40B4-BE49-F238E27FC236}">
                <a16:creationId xmlns:a16="http://schemas.microsoft.com/office/drawing/2014/main" id="{92094F31-8E6B-4D37-96F1-0A8A3E88791A}"/>
              </a:ext>
            </a:extLst>
          </p:cNvPr>
          <p:cNvGraphicFramePr>
            <a:graphicFrameLocks noGrp="1"/>
          </p:cNvGraphicFramePr>
          <p:nvPr>
            <p:extLst>
              <p:ext uri="{D42A27DB-BD31-4B8C-83A1-F6EECF244321}">
                <p14:modId xmlns:p14="http://schemas.microsoft.com/office/powerpoint/2010/main" val="843656386"/>
              </p:ext>
            </p:extLst>
          </p:nvPr>
        </p:nvGraphicFramePr>
        <p:xfrm>
          <a:off x="272846" y="1387619"/>
          <a:ext cx="8465575" cy="2066290"/>
        </p:xfrm>
        <a:graphic>
          <a:graphicData uri="http://schemas.openxmlformats.org/drawingml/2006/table">
            <a:tbl>
              <a:tblPr firstRow="1" firstCol="1" bandRow="1">
                <a:tableStyleId>{5DA37D80-6434-44D0-A028-1B22A696006F}</a:tableStyleId>
              </a:tblPr>
              <a:tblGrid>
                <a:gridCol w="781664">
                  <a:extLst>
                    <a:ext uri="{9D8B030D-6E8A-4147-A177-3AD203B41FA5}">
                      <a16:colId xmlns:a16="http://schemas.microsoft.com/office/drawing/2014/main" val="315500329"/>
                    </a:ext>
                  </a:extLst>
                </a:gridCol>
                <a:gridCol w="1285550">
                  <a:extLst>
                    <a:ext uri="{9D8B030D-6E8A-4147-A177-3AD203B41FA5}">
                      <a16:colId xmlns:a16="http://schemas.microsoft.com/office/drawing/2014/main" val="3607802095"/>
                    </a:ext>
                  </a:extLst>
                </a:gridCol>
                <a:gridCol w="875089">
                  <a:extLst>
                    <a:ext uri="{9D8B030D-6E8A-4147-A177-3AD203B41FA5}">
                      <a16:colId xmlns:a16="http://schemas.microsoft.com/office/drawing/2014/main" val="3018980532"/>
                    </a:ext>
                  </a:extLst>
                </a:gridCol>
                <a:gridCol w="1511709">
                  <a:extLst>
                    <a:ext uri="{9D8B030D-6E8A-4147-A177-3AD203B41FA5}">
                      <a16:colId xmlns:a16="http://schemas.microsoft.com/office/drawing/2014/main" val="1184052717"/>
                    </a:ext>
                  </a:extLst>
                </a:gridCol>
                <a:gridCol w="877529">
                  <a:extLst>
                    <a:ext uri="{9D8B030D-6E8A-4147-A177-3AD203B41FA5}">
                      <a16:colId xmlns:a16="http://schemas.microsoft.com/office/drawing/2014/main" val="1549579174"/>
                    </a:ext>
                  </a:extLst>
                </a:gridCol>
                <a:gridCol w="730046">
                  <a:extLst>
                    <a:ext uri="{9D8B030D-6E8A-4147-A177-3AD203B41FA5}">
                      <a16:colId xmlns:a16="http://schemas.microsoft.com/office/drawing/2014/main" val="2468642669"/>
                    </a:ext>
                  </a:extLst>
                </a:gridCol>
                <a:gridCol w="1173662">
                  <a:extLst>
                    <a:ext uri="{9D8B030D-6E8A-4147-A177-3AD203B41FA5}">
                      <a16:colId xmlns:a16="http://schemas.microsoft.com/office/drawing/2014/main" val="1988599954"/>
                    </a:ext>
                  </a:extLst>
                </a:gridCol>
                <a:gridCol w="1230326">
                  <a:extLst>
                    <a:ext uri="{9D8B030D-6E8A-4147-A177-3AD203B41FA5}">
                      <a16:colId xmlns:a16="http://schemas.microsoft.com/office/drawing/2014/main" val="1503838265"/>
                    </a:ext>
                  </a:extLst>
                </a:gridCol>
              </a:tblGrid>
              <a:tr h="370840">
                <a:tc>
                  <a:txBody>
                    <a:bodyPr/>
                    <a:lstStyle/>
                    <a:p>
                      <a:pPr algn="ctr" fontAlgn="ctr"/>
                      <a:r>
                        <a:rPr lang="en-GB" sz="1100" b="1" i="0" u="none" strike="noStrike" dirty="0">
                          <a:solidFill>
                            <a:srgbClr val="000000"/>
                          </a:solidFill>
                          <a:effectLst/>
                          <a:latin typeface="Calibri" panose="020F0502020204030204" pitchFamily="34" charset="0"/>
                        </a:rPr>
                        <a:t>EDQM Code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English Name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SCTID</a:t>
                      </a:r>
                    </a:p>
                  </a:txBody>
                  <a:tcPr marL="9525" marR="9525" marT="9525" marB="0" anchor="ctr"/>
                </a:tc>
                <a:tc>
                  <a:txBody>
                    <a:bodyPr/>
                    <a:lstStyle/>
                    <a:p>
                      <a:pPr algn="ctr" fontAlgn="ctr"/>
                      <a:r>
                        <a:rPr lang="en-GB" sz="1100" b="1" i="0" u="none" strike="noStrike" dirty="0">
                          <a:solidFill>
                            <a:srgbClr val="000000"/>
                          </a:solidFill>
                          <a:effectLst/>
                          <a:latin typeface="Calibri, sans-serif"/>
                        </a:rPr>
                        <a:t>Fully Specified Name</a:t>
                      </a:r>
                      <a:endParaRPr lang="en-GB" sz="11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Cardinality</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Association</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Attribute Match</a:t>
                      </a:r>
                    </a:p>
                  </a:txBody>
                  <a:tcPr marL="9525" marR="9525" marT="9525" marB="0" anchor="ctr"/>
                </a:tc>
                <a:tc>
                  <a:txBody>
                    <a:bodyPr/>
                    <a:lstStyle/>
                    <a:p>
                      <a:pPr marR="0" algn="ctr" rtl="0" fontAlgn="ctr">
                        <a:lnSpc>
                          <a:spcPct val="100000"/>
                        </a:lnSpc>
                        <a:spcBef>
                          <a:spcPts val="0"/>
                        </a:spcBef>
                        <a:spcAft>
                          <a:spcPts val="0"/>
                        </a:spcAft>
                        <a:buClr>
                          <a:srgbClr val="000000"/>
                        </a:buClr>
                        <a:buFont typeface="Arial"/>
                      </a:pPr>
                      <a:r>
                        <a:rPr lang="en-GB" sz="1100" b="1" i="0" u="none" strike="noStrike" cap="none" dirty="0">
                          <a:solidFill>
                            <a:srgbClr val="000000"/>
                          </a:solidFill>
                          <a:effectLst/>
                          <a:latin typeface="Calibri" panose="020F0502020204030204" pitchFamily="34" charset="0"/>
                          <a:ea typeface="+mn-ea"/>
                          <a:cs typeface="+mn-cs"/>
                          <a:sym typeface="Arial"/>
                        </a:rPr>
                        <a:t>Comments</a:t>
                      </a:r>
                    </a:p>
                  </a:txBody>
                  <a:tcPr/>
                </a:tc>
                <a:extLst>
                  <a:ext uri="{0D108BD9-81ED-4DB2-BD59-A6C34878D82A}">
                    <a16:rowId xmlns:a16="http://schemas.microsoft.com/office/drawing/2014/main" val="1660499978"/>
                  </a:ext>
                </a:extLst>
              </a:tr>
              <a:tr h="370840">
                <a:tc>
                  <a:txBody>
                    <a:bodyPr/>
                    <a:lstStyle/>
                    <a:p>
                      <a:pPr algn="r" fontAlgn="ctr"/>
                      <a:r>
                        <a:rPr lang="en-GB" sz="1100" b="0" i="0" u="none" strike="noStrike">
                          <a:solidFill>
                            <a:srgbClr val="000000"/>
                          </a:solidFill>
                          <a:effectLst/>
                          <a:latin typeface="Calibri" panose="020F0502020204030204" pitchFamily="34" charset="0"/>
                        </a:rPr>
                        <a:t>50052000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Powder for oral/rectal suspension</a:t>
                      </a:r>
                    </a:p>
                  </a:txBody>
                  <a:tcPr marL="9525" marR="9525" marT="9525" marB="0" anchor="ctr"/>
                </a:tc>
                <a:tc>
                  <a:txBody>
                    <a:bodyPr/>
                    <a:lstStyle/>
                    <a:p>
                      <a:pPr algn="l" fontAlgn="b"/>
                      <a:r>
                        <a:rPr lang="en-GB" sz="1100" b="0" i="0" u="none" strike="noStrike">
                          <a:solidFill>
                            <a:srgbClr val="000000"/>
                          </a:solidFill>
                          <a:effectLst/>
                          <a:latin typeface="Calibri" panose="020F0502020204030204" pitchFamily="34" charset="0"/>
                        </a:rPr>
                        <a:t>385027000</a:t>
                      </a:r>
                    </a:p>
                  </a:txBody>
                  <a:tcPr marL="9525" marR="9525" marT="9525" marB="0" anchor="b"/>
                </a:tc>
                <a:tc>
                  <a:txBody>
                    <a:bodyPr/>
                    <a:lstStyle/>
                    <a:p>
                      <a:pPr algn="l" fontAlgn="ctr"/>
                      <a:r>
                        <a:rPr lang="en-GB" sz="1100" b="0" i="0" u="none" strike="noStrike">
                          <a:solidFill>
                            <a:srgbClr val="000000"/>
                          </a:solidFill>
                          <a:effectLst/>
                          <a:latin typeface="Calibri" panose="020F0502020204030204" pitchFamily="34" charset="0"/>
                        </a:rPr>
                        <a:t>Powder for conventional release oral suspension (dose form)</a:t>
                      </a:r>
                    </a:p>
                  </a:txBody>
                  <a:tcPr marL="9525" marR="9525" marT="9525" marB="0" anchor="ctr"/>
                </a:tc>
                <a:tc>
                  <a:txBody>
                    <a:bodyPr/>
                    <a:lstStyle/>
                    <a:p>
                      <a:pPr algn="l" fontAlgn="b"/>
                      <a:r>
                        <a:rPr lang="en-GB" sz="1100" b="0" i="0" u="none" strike="noStrike">
                          <a:solidFill>
                            <a:srgbClr val="000000"/>
                          </a:solidFill>
                          <a:effectLst/>
                          <a:latin typeface="Calibri" panose="020F0502020204030204" pitchFamily="34" charset="0"/>
                        </a:rPr>
                        <a:t>1..*</a:t>
                      </a:r>
                    </a:p>
                  </a:txBody>
                  <a:tcPr marL="9525" marR="9525" marT="9525" marB="0" anchor="b"/>
                </a:tc>
                <a:tc>
                  <a:txBody>
                    <a:bodyPr/>
                    <a:lstStyle/>
                    <a:p>
                      <a:pPr algn="l" fontAlgn="b"/>
                      <a:r>
                        <a:rPr lang="en-GB" sz="1100" b="0" i="0" u="none" strike="noStrike">
                          <a:solidFill>
                            <a:srgbClr val="000000"/>
                          </a:solidFill>
                          <a:effectLst/>
                          <a:latin typeface="Calibri" panose="020F0502020204030204" pitchFamily="34" charset="0"/>
                        </a:rPr>
                        <a:t>Narrower than</a:t>
                      </a:r>
                    </a:p>
                  </a:txBody>
                  <a:tcPr marL="9525" marR="9525" marT="9525" marB="0" anchor="b"/>
                </a:tc>
                <a:tc>
                  <a:txBody>
                    <a:bodyPr/>
                    <a:lstStyle/>
                    <a:p>
                      <a:pPr algn="l" fontAlgn="b"/>
                      <a:r>
                        <a:rPr lang="en-GB" sz="1100" b="0" i="0" u="none" strike="noStrike">
                          <a:solidFill>
                            <a:srgbClr val="000000"/>
                          </a:solidFill>
                          <a:effectLst/>
                          <a:latin typeface="Calibri" panose="020F0502020204030204" pitchFamily="34" charset="0"/>
                        </a:rPr>
                        <a:t>no</a:t>
                      </a:r>
                    </a:p>
                  </a:txBody>
                  <a:tcPr marL="9525" marR="9525" marT="9525" marB="0" anchor="b"/>
                </a:tc>
                <a:tc>
                  <a:txBody>
                    <a:bodyPr/>
                    <a:lstStyle/>
                    <a:p>
                      <a:pPr algn="l" fontAlgn="b"/>
                      <a:r>
                        <a:rPr lang="en-GB" sz="1100" b="0" i="0" u="none" strike="noStrike">
                          <a:solidFill>
                            <a:srgbClr val="000000"/>
                          </a:solidFill>
                          <a:effectLst/>
                          <a:latin typeface="Calibri" panose="020F0502020204030204" pitchFamily="34" charset="0"/>
                        </a:rPr>
                        <a:t>edqm: intended dual site in name not reflected in ISI property</a:t>
                      </a:r>
                      <a:br>
                        <a:rPr lang="en-GB" sz="1100" b="0" i="0" u="none" strike="noStrike">
                          <a:solidFill>
                            <a:srgbClr val="000000"/>
                          </a:solidFill>
                          <a:effectLst/>
                          <a:latin typeface="Calibri" panose="020F0502020204030204" pitchFamily="34" charset="0"/>
                        </a:rPr>
                      </a:br>
                      <a:r>
                        <a:rPr lang="en-GB" sz="1100" b="0" i="0" u="none" strike="noStrike">
                          <a:solidFill>
                            <a:srgbClr val="000000"/>
                          </a:solidFill>
                          <a:effectLst/>
                          <a:latin typeface="Calibri" panose="020F0502020204030204" pitchFamily="34" charset="0"/>
                        </a:rPr>
                        <a:t>sct: no intended dual site (see ear or eye ointement)</a:t>
                      </a:r>
                    </a:p>
                  </a:txBody>
                  <a:tcPr marL="9525" marR="9525" marT="9525" marB="0" anchor="b"/>
                </a:tc>
                <a:extLst>
                  <a:ext uri="{0D108BD9-81ED-4DB2-BD59-A6C34878D82A}">
                    <a16:rowId xmlns:a16="http://schemas.microsoft.com/office/drawing/2014/main" val="2557565415"/>
                  </a:ext>
                </a:extLst>
              </a:tr>
              <a:tr h="370840">
                <a:tc>
                  <a:txBody>
                    <a:bodyPr/>
                    <a:lstStyle/>
                    <a:p>
                      <a:pPr algn="r" fontAlgn="ctr"/>
                      <a:r>
                        <a:rPr lang="en-GB" sz="1100" b="0" i="0" u="none" strike="noStrike">
                          <a:solidFill>
                            <a:srgbClr val="000000"/>
                          </a:solidFill>
                          <a:effectLst/>
                          <a:latin typeface="Calibri" panose="020F0502020204030204" pitchFamily="34" charset="0"/>
                        </a:rPr>
                        <a:t>10111000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Powder for oral suspension</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385027000</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Powder for conventional release oral suspension (dose form)</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1..1</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Exact match</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Yes</a:t>
                      </a:r>
                    </a:p>
                  </a:txBody>
                  <a:tcPr marL="9525" marR="9525" marT="9525" marB="0" anchor="ctr"/>
                </a:tc>
                <a:tc>
                  <a:txBody>
                    <a:bodyPr/>
                    <a:lstStyle/>
                    <a:p>
                      <a:pPr algn="l" fontAlgn="ctr"/>
                      <a:endParaRPr lang="en-GB" sz="11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695575729"/>
                  </a:ext>
                </a:extLst>
              </a:tr>
            </a:tbl>
          </a:graphicData>
        </a:graphic>
      </p:graphicFrame>
      <p:sp>
        <p:nvSpPr>
          <p:cNvPr id="4" name="TextBox 3">
            <a:extLst>
              <a:ext uri="{FF2B5EF4-FFF2-40B4-BE49-F238E27FC236}">
                <a16:creationId xmlns:a16="http://schemas.microsoft.com/office/drawing/2014/main" id="{DBFB337D-09FB-469A-96A6-FDDF9675D721}"/>
              </a:ext>
            </a:extLst>
          </p:cNvPr>
          <p:cNvSpPr txBox="1"/>
          <p:nvPr/>
        </p:nvSpPr>
        <p:spPr>
          <a:xfrm>
            <a:off x="3623890" y="3903281"/>
            <a:ext cx="4528726" cy="307777"/>
          </a:xfrm>
          <a:prstGeom prst="rect">
            <a:avLst/>
          </a:prstGeom>
          <a:noFill/>
        </p:spPr>
        <p:txBody>
          <a:bodyPr wrap="square" rtlCol="0">
            <a:spAutoFit/>
          </a:bodyPr>
          <a:lstStyle/>
          <a:p>
            <a:r>
              <a:rPr lang="en-GB" b="1" dirty="0">
                <a:solidFill>
                  <a:schemeClr val="accent5">
                    <a:lumMod val="75000"/>
                  </a:schemeClr>
                </a:solidFill>
              </a:rPr>
              <a:t>Will be addressed by the oral/rectal site remodel</a:t>
            </a:r>
          </a:p>
        </p:txBody>
      </p:sp>
    </p:spTree>
    <p:extLst>
      <p:ext uri="{BB962C8B-B14F-4D97-AF65-F5344CB8AC3E}">
        <p14:creationId xmlns:p14="http://schemas.microsoft.com/office/powerpoint/2010/main" val="1696381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C6679-F185-4DC9-9F81-3C5457DF1A9C}"/>
              </a:ext>
            </a:extLst>
          </p:cNvPr>
          <p:cNvSpPr>
            <a:spLocks noGrp="1"/>
          </p:cNvSpPr>
          <p:nvPr>
            <p:ph type="title"/>
          </p:nvPr>
        </p:nvSpPr>
        <p:spPr/>
        <p:txBody>
          <a:bodyPr/>
          <a:lstStyle/>
          <a:p>
            <a:r>
              <a:rPr lang="en-GB" dirty="0"/>
              <a:t>“Hidden” 1..*s : 4</a:t>
            </a:r>
          </a:p>
        </p:txBody>
      </p:sp>
      <p:graphicFrame>
        <p:nvGraphicFramePr>
          <p:cNvPr id="5" name="Table 5">
            <a:extLst>
              <a:ext uri="{FF2B5EF4-FFF2-40B4-BE49-F238E27FC236}">
                <a16:creationId xmlns:a16="http://schemas.microsoft.com/office/drawing/2014/main" id="{92094F31-8E6B-4D37-96F1-0A8A3E88791A}"/>
              </a:ext>
            </a:extLst>
          </p:cNvPr>
          <p:cNvGraphicFramePr>
            <a:graphicFrameLocks noGrp="1"/>
          </p:cNvGraphicFramePr>
          <p:nvPr>
            <p:extLst>
              <p:ext uri="{D42A27DB-BD31-4B8C-83A1-F6EECF244321}">
                <p14:modId xmlns:p14="http://schemas.microsoft.com/office/powerpoint/2010/main" val="1046818400"/>
              </p:ext>
            </p:extLst>
          </p:nvPr>
        </p:nvGraphicFramePr>
        <p:xfrm>
          <a:off x="272846" y="1387619"/>
          <a:ext cx="8465575" cy="2066290"/>
        </p:xfrm>
        <a:graphic>
          <a:graphicData uri="http://schemas.openxmlformats.org/drawingml/2006/table">
            <a:tbl>
              <a:tblPr firstRow="1" firstCol="1" bandRow="1">
                <a:tableStyleId>{5DA37D80-6434-44D0-A028-1B22A696006F}</a:tableStyleId>
              </a:tblPr>
              <a:tblGrid>
                <a:gridCol w="781664">
                  <a:extLst>
                    <a:ext uri="{9D8B030D-6E8A-4147-A177-3AD203B41FA5}">
                      <a16:colId xmlns:a16="http://schemas.microsoft.com/office/drawing/2014/main" val="315500329"/>
                    </a:ext>
                  </a:extLst>
                </a:gridCol>
                <a:gridCol w="1285550">
                  <a:extLst>
                    <a:ext uri="{9D8B030D-6E8A-4147-A177-3AD203B41FA5}">
                      <a16:colId xmlns:a16="http://schemas.microsoft.com/office/drawing/2014/main" val="3607802095"/>
                    </a:ext>
                  </a:extLst>
                </a:gridCol>
                <a:gridCol w="875089">
                  <a:extLst>
                    <a:ext uri="{9D8B030D-6E8A-4147-A177-3AD203B41FA5}">
                      <a16:colId xmlns:a16="http://schemas.microsoft.com/office/drawing/2014/main" val="3018980532"/>
                    </a:ext>
                  </a:extLst>
                </a:gridCol>
                <a:gridCol w="1511709">
                  <a:extLst>
                    <a:ext uri="{9D8B030D-6E8A-4147-A177-3AD203B41FA5}">
                      <a16:colId xmlns:a16="http://schemas.microsoft.com/office/drawing/2014/main" val="1184052717"/>
                    </a:ext>
                  </a:extLst>
                </a:gridCol>
                <a:gridCol w="877529">
                  <a:extLst>
                    <a:ext uri="{9D8B030D-6E8A-4147-A177-3AD203B41FA5}">
                      <a16:colId xmlns:a16="http://schemas.microsoft.com/office/drawing/2014/main" val="1549579174"/>
                    </a:ext>
                  </a:extLst>
                </a:gridCol>
                <a:gridCol w="730046">
                  <a:extLst>
                    <a:ext uri="{9D8B030D-6E8A-4147-A177-3AD203B41FA5}">
                      <a16:colId xmlns:a16="http://schemas.microsoft.com/office/drawing/2014/main" val="2468642669"/>
                    </a:ext>
                  </a:extLst>
                </a:gridCol>
                <a:gridCol w="1173662">
                  <a:extLst>
                    <a:ext uri="{9D8B030D-6E8A-4147-A177-3AD203B41FA5}">
                      <a16:colId xmlns:a16="http://schemas.microsoft.com/office/drawing/2014/main" val="1988599954"/>
                    </a:ext>
                  </a:extLst>
                </a:gridCol>
                <a:gridCol w="1230326">
                  <a:extLst>
                    <a:ext uri="{9D8B030D-6E8A-4147-A177-3AD203B41FA5}">
                      <a16:colId xmlns:a16="http://schemas.microsoft.com/office/drawing/2014/main" val="1503838265"/>
                    </a:ext>
                  </a:extLst>
                </a:gridCol>
              </a:tblGrid>
              <a:tr h="370840">
                <a:tc>
                  <a:txBody>
                    <a:bodyPr/>
                    <a:lstStyle/>
                    <a:p>
                      <a:pPr algn="ctr" fontAlgn="ctr"/>
                      <a:r>
                        <a:rPr lang="en-GB" sz="1100" b="1" i="0" u="none" strike="noStrike" dirty="0">
                          <a:solidFill>
                            <a:srgbClr val="000000"/>
                          </a:solidFill>
                          <a:effectLst/>
                          <a:latin typeface="Calibri" panose="020F0502020204030204" pitchFamily="34" charset="0"/>
                        </a:rPr>
                        <a:t>EDQM Code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English Name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SCTID</a:t>
                      </a:r>
                    </a:p>
                  </a:txBody>
                  <a:tcPr marL="9525" marR="9525" marT="9525" marB="0" anchor="ctr"/>
                </a:tc>
                <a:tc>
                  <a:txBody>
                    <a:bodyPr/>
                    <a:lstStyle/>
                    <a:p>
                      <a:pPr algn="ctr" fontAlgn="ctr"/>
                      <a:r>
                        <a:rPr lang="en-GB" sz="1100" b="1" i="0" u="none" strike="noStrike" dirty="0">
                          <a:solidFill>
                            <a:srgbClr val="000000"/>
                          </a:solidFill>
                          <a:effectLst/>
                          <a:latin typeface="Calibri, sans-serif"/>
                        </a:rPr>
                        <a:t>Fully Specified Name</a:t>
                      </a:r>
                      <a:endParaRPr lang="en-GB" sz="11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Cardinality</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Association</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Attribute Match</a:t>
                      </a:r>
                    </a:p>
                  </a:txBody>
                  <a:tcPr marL="9525" marR="9525" marT="9525" marB="0" anchor="ctr"/>
                </a:tc>
                <a:tc>
                  <a:txBody>
                    <a:bodyPr/>
                    <a:lstStyle/>
                    <a:p>
                      <a:pPr marR="0" algn="ctr" rtl="0" fontAlgn="ctr">
                        <a:lnSpc>
                          <a:spcPct val="100000"/>
                        </a:lnSpc>
                        <a:spcBef>
                          <a:spcPts val="0"/>
                        </a:spcBef>
                        <a:spcAft>
                          <a:spcPts val="0"/>
                        </a:spcAft>
                        <a:buClr>
                          <a:srgbClr val="000000"/>
                        </a:buClr>
                        <a:buFont typeface="Arial"/>
                      </a:pPr>
                      <a:r>
                        <a:rPr lang="en-GB" sz="1100" b="1" i="0" u="none" strike="noStrike" cap="none" dirty="0">
                          <a:solidFill>
                            <a:srgbClr val="000000"/>
                          </a:solidFill>
                          <a:effectLst/>
                          <a:latin typeface="Calibri" panose="020F0502020204030204" pitchFamily="34" charset="0"/>
                          <a:ea typeface="+mn-ea"/>
                          <a:cs typeface="+mn-cs"/>
                          <a:sym typeface="Arial"/>
                        </a:rPr>
                        <a:t>Comments</a:t>
                      </a:r>
                    </a:p>
                  </a:txBody>
                  <a:tcPr/>
                </a:tc>
                <a:extLst>
                  <a:ext uri="{0D108BD9-81ED-4DB2-BD59-A6C34878D82A}">
                    <a16:rowId xmlns:a16="http://schemas.microsoft.com/office/drawing/2014/main" val="1660499978"/>
                  </a:ext>
                </a:extLst>
              </a:tr>
              <a:tr h="370840">
                <a:tc>
                  <a:txBody>
                    <a:bodyPr/>
                    <a:lstStyle/>
                    <a:p>
                      <a:pPr algn="r" fontAlgn="ctr"/>
                      <a:r>
                        <a:rPr lang="en-GB" sz="1100" b="0" i="0" u="none" strike="noStrike">
                          <a:solidFill>
                            <a:srgbClr val="000000"/>
                          </a:solidFill>
                          <a:effectLst/>
                          <a:latin typeface="Calibri" panose="020F0502020204030204" pitchFamily="34" charset="0"/>
                        </a:rPr>
                        <a:t>50029150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Granules for oral/rectal suspension</a:t>
                      </a:r>
                    </a:p>
                  </a:txBody>
                  <a:tcPr marL="9525" marR="9525" marT="9525" marB="0" anchor="ctr"/>
                </a:tc>
                <a:tc>
                  <a:txBody>
                    <a:bodyPr/>
                    <a:lstStyle/>
                    <a:p>
                      <a:pPr algn="l" fontAlgn="b"/>
                      <a:r>
                        <a:rPr lang="en-GB" sz="1100" b="0" i="0" u="none" strike="noStrike">
                          <a:solidFill>
                            <a:srgbClr val="000000"/>
                          </a:solidFill>
                          <a:effectLst/>
                          <a:latin typeface="Calibri" panose="020F0502020204030204" pitchFamily="34" charset="0"/>
                        </a:rPr>
                        <a:t>385029002</a:t>
                      </a:r>
                    </a:p>
                  </a:txBody>
                  <a:tcPr marL="9525" marR="9525" marT="9525" marB="0" anchor="b"/>
                </a:tc>
                <a:tc>
                  <a:txBody>
                    <a:bodyPr/>
                    <a:lstStyle/>
                    <a:p>
                      <a:pPr algn="l" fontAlgn="ctr"/>
                      <a:r>
                        <a:rPr lang="en-GB" sz="1100" b="0" i="0" u="none" strike="noStrike">
                          <a:solidFill>
                            <a:srgbClr val="000000"/>
                          </a:solidFill>
                          <a:effectLst/>
                          <a:latin typeface="Calibri" panose="020F0502020204030204" pitchFamily="34" charset="0"/>
                        </a:rPr>
                        <a:t>Granules for conventional release oral suspension (dose form)</a:t>
                      </a:r>
                    </a:p>
                  </a:txBody>
                  <a:tcPr marL="9525" marR="9525" marT="9525" marB="0" anchor="ctr"/>
                </a:tc>
                <a:tc>
                  <a:txBody>
                    <a:bodyPr/>
                    <a:lstStyle/>
                    <a:p>
                      <a:pPr algn="l" fontAlgn="b"/>
                      <a:r>
                        <a:rPr lang="en-GB" sz="1100" b="0" i="0" u="none" strike="noStrike">
                          <a:solidFill>
                            <a:srgbClr val="000000"/>
                          </a:solidFill>
                          <a:effectLst/>
                          <a:latin typeface="Calibri" panose="020F0502020204030204" pitchFamily="34" charset="0"/>
                        </a:rPr>
                        <a:t>1..*</a:t>
                      </a:r>
                    </a:p>
                  </a:txBody>
                  <a:tcPr marL="9525" marR="9525" marT="9525" marB="0" anchor="b"/>
                </a:tc>
                <a:tc>
                  <a:txBody>
                    <a:bodyPr/>
                    <a:lstStyle/>
                    <a:p>
                      <a:pPr algn="l" fontAlgn="b"/>
                      <a:r>
                        <a:rPr lang="en-GB" sz="1100" b="0" i="0" u="none" strike="noStrike">
                          <a:solidFill>
                            <a:srgbClr val="000000"/>
                          </a:solidFill>
                          <a:effectLst/>
                          <a:latin typeface="Calibri" panose="020F0502020204030204" pitchFamily="34" charset="0"/>
                        </a:rPr>
                        <a:t>Narrower than</a:t>
                      </a:r>
                    </a:p>
                  </a:txBody>
                  <a:tcPr marL="9525" marR="9525" marT="9525" marB="0" anchor="b"/>
                </a:tc>
                <a:tc>
                  <a:txBody>
                    <a:bodyPr/>
                    <a:lstStyle/>
                    <a:p>
                      <a:pPr algn="l" fontAlgn="b"/>
                      <a:r>
                        <a:rPr lang="en-GB" sz="1100" b="0" i="0" u="none" strike="noStrike">
                          <a:solidFill>
                            <a:srgbClr val="000000"/>
                          </a:solidFill>
                          <a:effectLst/>
                          <a:latin typeface="Calibri" panose="020F0502020204030204" pitchFamily="34" charset="0"/>
                        </a:rPr>
                        <a:t>no</a:t>
                      </a:r>
                    </a:p>
                  </a:txBody>
                  <a:tcPr marL="9525" marR="9525" marT="9525" marB="0" anchor="b"/>
                </a:tc>
                <a:tc>
                  <a:txBody>
                    <a:bodyPr/>
                    <a:lstStyle/>
                    <a:p>
                      <a:pPr algn="l" fontAlgn="b"/>
                      <a:r>
                        <a:rPr lang="en-GB" sz="1100" b="0" i="0" u="none" strike="noStrike">
                          <a:solidFill>
                            <a:srgbClr val="000000"/>
                          </a:solidFill>
                          <a:effectLst/>
                          <a:latin typeface="Calibri" panose="020F0502020204030204" pitchFamily="34" charset="0"/>
                        </a:rPr>
                        <a:t>edqm: intended dual site in name not reflected in ISI property</a:t>
                      </a:r>
                      <a:br>
                        <a:rPr lang="en-GB" sz="1100" b="0" i="0" u="none" strike="noStrike">
                          <a:solidFill>
                            <a:srgbClr val="000000"/>
                          </a:solidFill>
                          <a:effectLst/>
                          <a:latin typeface="Calibri" panose="020F0502020204030204" pitchFamily="34" charset="0"/>
                        </a:rPr>
                      </a:br>
                      <a:r>
                        <a:rPr lang="en-GB" sz="1100" b="0" i="0" u="none" strike="noStrike">
                          <a:solidFill>
                            <a:srgbClr val="000000"/>
                          </a:solidFill>
                          <a:effectLst/>
                          <a:latin typeface="Calibri" panose="020F0502020204030204" pitchFamily="34" charset="0"/>
                        </a:rPr>
                        <a:t>sct: no intended dual site (see ear or eye ointement)</a:t>
                      </a:r>
                    </a:p>
                  </a:txBody>
                  <a:tcPr marL="9525" marR="9525" marT="9525" marB="0" anchor="b"/>
                </a:tc>
                <a:extLst>
                  <a:ext uri="{0D108BD9-81ED-4DB2-BD59-A6C34878D82A}">
                    <a16:rowId xmlns:a16="http://schemas.microsoft.com/office/drawing/2014/main" val="2557565415"/>
                  </a:ext>
                </a:extLst>
              </a:tr>
              <a:tr h="370840">
                <a:tc>
                  <a:txBody>
                    <a:bodyPr/>
                    <a:lstStyle/>
                    <a:p>
                      <a:pPr algn="r" fontAlgn="ctr"/>
                      <a:r>
                        <a:rPr lang="en-GB" sz="1100" b="0" i="0" u="none" strike="noStrike">
                          <a:solidFill>
                            <a:srgbClr val="000000"/>
                          </a:solidFill>
                          <a:effectLst/>
                          <a:latin typeface="Calibri" panose="020F0502020204030204" pitchFamily="34" charset="0"/>
                        </a:rPr>
                        <a:t>10113000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Granules for oral suspension</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385029002</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Granules for conventional release oral suspension (dose form)</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1..1</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Exact match</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Yes</a:t>
                      </a:r>
                    </a:p>
                  </a:txBody>
                  <a:tcPr marL="9525" marR="9525" marT="9525" marB="0" anchor="ctr"/>
                </a:tc>
                <a:tc>
                  <a:txBody>
                    <a:bodyPr/>
                    <a:lstStyle/>
                    <a:p>
                      <a:pPr algn="l" fontAlgn="ctr"/>
                      <a:endParaRPr lang="en-GB" sz="11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695575729"/>
                  </a:ext>
                </a:extLst>
              </a:tr>
            </a:tbl>
          </a:graphicData>
        </a:graphic>
      </p:graphicFrame>
      <p:sp>
        <p:nvSpPr>
          <p:cNvPr id="4" name="TextBox 3">
            <a:extLst>
              <a:ext uri="{FF2B5EF4-FFF2-40B4-BE49-F238E27FC236}">
                <a16:creationId xmlns:a16="http://schemas.microsoft.com/office/drawing/2014/main" id="{405555E6-B042-43A6-9256-6458205DBEAE}"/>
              </a:ext>
            </a:extLst>
          </p:cNvPr>
          <p:cNvSpPr txBox="1"/>
          <p:nvPr/>
        </p:nvSpPr>
        <p:spPr>
          <a:xfrm>
            <a:off x="3623890" y="3903281"/>
            <a:ext cx="4528726" cy="307777"/>
          </a:xfrm>
          <a:prstGeom prst="rect">
            <a:avLst/>
          </a:prstGeom>
          <a:noFill/>
        </p:spPr>
        <p:txBody>
          <a:bodyPr wrap="square" rtlCol="0">
            <a:spAutoFit/>
          </a:bodyPr>
          <a:lstStyle/>
          <a:p>
            <a:r>
              <a:rPr lang="en-GB" b="1" dirty="0">
                <a:solidFill>
                  <a:schemeClr val="accent5">
                    <a:lumMod val="75000"/>
                  </a:schemeClr>
                </a:solidFill>
              </a:rPr>
              <a:t>Will be addressed by the oral/rectal site remodel</a:t>
            </a:r>
          </a:p>
        </p:txBody>
      </p:sp>
    </p:spTree>
    <p:extLst>
      <p:ext uri="{BB962C8B-B14F-4D97-AF65-F5344CB8AC3E}">
        <p14:creationId xmlns:p14="http://schemas.microsoft.com/office/powerpoint/2010/main" val="21130309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pic>
        <p:nvPicPr>
          <p:cNvPr id="108" name="Google Shape;108;p24" descr="A person preparing food inside of it&#10;&#10;Description automatically generated"/>
          <p:cNvPicPr preferRelativeResize="0">
            <a:picLocks noGrp="1"/>
          </p:cNvPicPr>
          <p:nvPr>
            <p:ph type="pic" idx="2"/>
          </p:nvPr>
        </p:nvPicPr>
        <p:blipFill rotWithShape="1">
          <a:blip r:embed="rId3">
            <a:alphaModFix/>
          </a:blip>
          <a:srcRect/>
          <a:stretch/>
        </p:blipFill>
        <p:spPr>
          <a:xfrm>
            <a:off x="0" y="1"/>
            <a:ext cx="8302500" cy="5138550"/>
          </a:xfrm>
          <a:prstGeom prst="rect">
            <a:avLst/>
          </a:prstGeom>
          <a:solidFill>
            <a:schemeClr val="lt2"/>
          </a:solidFill>
          <a:ln>
            <a:noFill/>
          </a:ln>
        </p:spPr>
      </p:pic>
      <p:sp>
        <p:nvSpPr>
          <p:cNvPr id="109" name="Google Shape;109;p24"/>
          <p:cNvSpPr/>
          <p:nvPr/>
        </p:nvSpPr>
        <p:spPr>
          <a:xfrm>
            <a:off x="1" y="0"/>
            <a:ext cx="8302500" cy="5143500"/>
          </a:xfrm>
          <a:prstGeom prst="rect">
            <a:avLst/>
          </a:prstGeom>
          <a:solidFill>
            <a:schemeClr val="dk2">
              <a:alpha val="69019"/>
            </a:schemeClr>
          </a:solidFill>
          <a:ln>
            <a:noFill/>
          </a:ln>
        </p:spPr>
        <p:txBody>
          <a:bodyPr spcFirstLastPara="1" wrap="square" lIns="51425" tIns="25700" rIns="51425" bIns="25700" anchor="ctr" anchorCtr="0">
            <a:noAutofit/>
          </a:bodyPr>
          <a:lstStyle/>
          <a:p>
            <a:pPr marL="0" marR="0" lvl="0" indent="0" algn="ctr" rtl="0">
              <a:lnSpc>
                <a:spcPct val="100000"/>
              </a:lnSpc>
              <a:spcBef>
                <a:spcPts val="0"/>
              </a:spcBef>
              <a:spcAft>
                <a:spcPts val="0"/>
              </a:spcAft>
              <a:buClr>
                <a:srgbClr val="000000"/>
              </a:buClr>
              <a:buSzPts val="2100"/>
              <a:buFont typeface="Arial"/>
              <a:buNone/>
            </a:pPr>
            <a:endParaRPr sz="2100" b="0" i="0" u="none" strike="noStrike" cap="none">
              <a:solidFill>
                <a:schemeClr val="lt1"/>
              </a:solidFill>
              <a:latin typeface="Trebuchet MS"/>
              <a:ea typeface="Trebuchet MS"/>
              <a:cs typeface="Trebuchet MS"/>
              <a:sym typeface="Trebuchet MS"/>
            </a:endParaRPr>
          </a:p>
        </p:txBody>
      </p:sp>
      <p:sp>
        <p:nvSpPr>
          <p:cNvPr id="110" name="Google Shape;110;p24"/>
          <p:cNvSpPr txBox="1"/>
          <p:nvPr/>
        </p:nvSpPr>
        <p:spPr>
          <a:xfrm>
            <a:off x="685800" y="2038575"/>
            <a:ext cx="7167375" cy="1271250"/>
          </a:xfrm>
          <a:prstGeom prst="rect">
            <a:avLst/>
          </a:prstGeom>
          <a:noFill/>
          <a:ln>
            <a:noFill/>
          </a:ln>
        </p:spPr>
        <p:txBody>
          <a:bodyPr spcFirstLastPara="1" wrap="square" lIns="0" tIns="34275" rIns="68575" bIns="34275" anchor="t" anchorCtr="0">
            <a:noAutofit/>
          </a:bodyPr>
          <a:lstStyle/>
          <a:p>
            <a:pPr marL="0" marR="0" lvl="0" indent="0" algn="l" rtl="0">
              <a:lnSpc>
                <a:spcPct val="100000"/>
              </a:lnSpc>
              <a:spcBef>
                <a:spcPts val="0"/>
              </a:spcBef>
              <a:spcAft>
                <a:spcPts val="0"/>
              </a:spcAft>
              <a:buClr>
                <a:srgbClr val="000000"/>
              </a:buClr>
              <a:buSzPts val="4100"/>
              <a:buFont typeface="Arial"/>
              <a:buNone/>
            </a:pPr>
            <a:r>
              <a:rPr lang="en" sz="4100" b="1" dirty="0">
                <a:solidFill>
                  <a:schemeClr val="lt1"/>
                </a:solidFill>
                <a:latin typeface="Trebuchet MS"/>
                <a:ea typeface="Trebuchet MS"/>
                <a:cs typeface="Trebuchet MS"/>
                <a:sym typeface="Trebuchet MS"/>
              </a:rPr>
              <a:t>Next steps for the mapping</a:t>
            </a:r>
            <a:endParaRPr sz="4100" b="1" dirty="0">
              <a:solidFill>
                <a:schemeClr val="lt1"/>
              </a:solidFill>
              <a:latin typeface="Trebuchet MS"/>
              <a:ea typeface="Trebuchet MS"/>
              <a:cs typeface="Trebuchet MS"/>
              <a:sym typeface="Trebuchet MS"/>
            </a:endParaRPr>
          </a:p>
        </p:txBody>
      </p:sp>
      <p:pic>
        <p:nvPicPr>
          <p:cNvPr id="111" name="Google Shape;111;p24"/>
          <p:cNvPicPr preferRelativeResize="0"/>
          <p:nvPr/>
        </p:nvPicPr>
        <p:blipFill rotWithShape="1">
          <a:blip r:embed="rId4">
            <a:alphaModFix/>
          </a:blip>
          <a:srcRect/>
          <a:stretch/>
        </p:blipFill>
        <p:spPr>
          <a:xfrm>
            <a:off x="685800" y="4694735"/>
            <a:ext cx="3801623" cy="249913"/>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C6679-F185-4DC9-9F81-3C5457DF1A9C}"/>
              </a:ext>
            </a:extLst>
          </p:cNvPr>
          <p:cNvSpPr>
            <a:spLocks noGrp="1"/>
          </p:cNvSpPr>
          <p:nvPr>
            <p:ph type="title"/>
          </p:nvPr>
        </p:nvSpPr>
        <p:spPr/>
        <p:txBody>
          <a:bodyPr/>
          <a:lstStyle/>
          <a:p>
            <a:r>
              <a:rPr lang="en-GB" dirty="0"/>
              <a:t>“Hidden” 1..*s : 5</a:t>
            </a:r>
          </a:p>
        </p:txBody>
      </p:sp>
      <p:graphicFrame>
        <p:nvGraphicFramePr>
          <p:cNvPr id="5" name="Table 5">
            <a:extLst>
              <a:ext uri="{FF2B5EF4-FFF2-40B4-BE49-F238E27FC236}">
                <a16:creationId xmlns:a16="http://schemas.microsoft.com/office/drawing/2014/main" id="{92094F31-8E6B-4D37-96F1-0A8A3E88791A}"/>
              </a:ext>
            </a:extLst>
          </p:cNvPr>
          <p:cNvGraphicFramePr>
            <a:graphicFrameLocks noGrp="1"/>
          </p:cNvGraphicFramePr>
          <p:nvPr>
            <p:extLst>
              <p:ext uri="{D42A27DB-BD31-4B8C-83A1-F6EECF244321}">
                <p14:modId xmlns:p14="http://schemas.microsoft.com/office/powerpoint/2010/main" val="3385287222"/>
              </p:ext>
            </p:extLst>
          </p:nvPr>
        </p:nvGraphicFramePr>
        <p:xfrm>
          <a:off x="272846" y="1387619"/>
          <a:ext cx="8465575" cy="2066290"/>
        </p:xfrm>
        <a:graphic>
          <a:graphicData uri="http://schemas.openxmlformats.org/drawingml/2006/table">
            <a:tbl>
              <a:tblPr firstRow="1" firstCol="1" bandRow="1">
                <a:tableStyleId>{5DA37D80-6434-44D0-A028-1B22A696006F}</a:tableStyleId>
              </a:tblPr>
              <a:tblGrid>
                <a:gridCol w="781664">
                  <a:extLst>
                    <a:ext uri="{9D8B030D-6E8A-4147-A177-3AD203B41FA5}">
                      <a16:colId xmlns:a16="http://schemas.microsoft.com/office/drawing/2014/main" val="315500329"/>
                    </a:ext>
                  </a:extLst>
                </a:gridCol>
                <a:gridCol w="1285550">
                  <a:extLst>
                    <a:ext uri="{9D8B030D-6E8A-4147-A177-3AD203B41FA5}">
                      <a16:colId xmlns:a16="http://schemas.microsoft.com/office/drawing/2014/main" val="3607802095"/>
                    </a:ext>
                  </a:extLst>
                </a:gridCol>
                <a:gridCol w="875089">
                  <a:extLst>
                    <a:ext uri="{9D8B030D-6E8A-4147-A177-3AD203B41FA5}">
                      <a16:colId xmlns:a16="http://schemas.microsoft.com/office/drawing/2014/main" val="3018980532"/>
                    </a:ext>
                  </a:extLst>
                </a:gridCol>
                <a:gridCol w="1511709">
                  <a:extLst>
                    <a:ext uri="{9D8B030D-6E8A-4147-A177-3AD203B41FA5}">
                      <a16:colId xmlns:a16="http://schemas.microsoft.com/office/drawing/2014/main" val="1184052717"/>
                    </a:ext>
                  </a:extLst>
                </a:gridCol>
                <a:gridCol w="877529">
                  <a:extLst>
                    <a:ext uri="{9D8B030D-6E8A-4147-A177-3AD203B41FA5}">
                      <a16:colId xmlns:a16="http://schemas.microsoft.com/office/drawing/2014/main" val="1549579174"/>
                    </a:ext>
                  </a:extLst>
                </a:gridCol>
                <a:gridCol w="730046">
                  <a:extLst>
                    <a:ext uri="{9D8B030D-6E8A-4147-A177-3AD203B41FA5}">
                      <a16:colId xmlns:a16="http://schemas.microsoft.com/office/drawing/2014/main" val="2468642669"/>
                    </a:ext>
                  </a:extLst>
                </a:gridCol>
                <a:gridCol w="1173662">
                  <a:extLst>
                    <a:ext uri="{9D8B030D-6E8A-4147-A177-3AD203B41FA5}">
                      <a16:colId xmlns:a16="http://schemas.microsoft.com/office/drawing/2014/main" val="1988599954"/>
                    </a:ext>
                  </a:extLst>
                </a:gridCol>
                <a:gridCol w="1230326">
                  <a:extLst>
                    <a:ext uri="{9D8B030D-6E8A-4147-A177-3AD203B41FA5}">
                      <a16:colId xmlns:a16="http://schemas.microsoft.com/office/drawing/2014/main" val="1503838265"/>
                    </a:ext>
                  </a:extLst>
                </a:gridCol>
              </a:tblGrid>
              <a:tr h="370840">
                <a:tc>
                  <a:txBody>
                    <a:bodyPr/>
                    <a:lstStyle/>
                    <a:p>
                      <a:pPr algn="ctr" fontAlgn="ctr"/>
                      <a:r>
                        <a:rPr lang="en-GB" sz="1100" b="1" i="0" u="none" strike="noStrike" dirty="0">
                          <a:solidFill>
                            <a:srgbClr val="000000"/>
                          </a:solidFill>
                          <a:effectLst/>
                          <a:latin typeface="Calibri" panose="020F0502020204030204" pitchFamily="34" charset="0"/>
                        </a:rPr>
                        <a:t>EDQM Code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English Name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SCTID</a:t>
                      </a:r>
                    </a:p>
                  </a:txBody>
                  <a:tcPr marL="9525" marR="9525" marT="9525" marB="0" anchor="ctr"/>
                </a:tc>
                <a:tc>
                  <a:txBody>
                    <a:bodyPr/>
                    <a:lstStyle/>
                    <a:p>
                      <a:pPr algn="ctr" fontAlgn="ctr"/>
                      <a:r>
                        <a:rPr lang="en-GB" sz="1100" b="1" i="0" u="none" strike="noStrike" dirty="0">
                          <a:solidFill>
                            <a:srgbClr val="000000"/>
                          </a:solidFill>
                          <a:effectLst/>
                          <a:latin typeface="Calibri, sans-serif"/>
                        </a:rPr>
                        <a:t>Fully Specified Name</a:t>
                      </a:r>
                      <a:endParaRPr lang="en-GB" sz="11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Cardinality</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Association</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Attribute Match</a:t>
                      </a:r>
                    </a:p>
                  </a:txBody>
                  <a:tcPr marL="9525" marR="9525" marT="9525" marB="0" anchor="ctr"/>
                </a:tc>
                <a:tc>
                  <a:txBody>
                    <a:bodyPr/>
                    <a:lstStyle/>
                    <a:p>
                      <a:pPr marR="0" algn="ctr" rtl="0" fontAlgn="ctr">
                        <a:lnSpc>
                          <a:spcPct val="100000"/>
                        </a:lnSpc>
                        <a:spcBef>
                          <a:spcPts val="0"/>
                        </a:spcBef>
                        <a:spcAft>
                          <a:spcPts val="0"/>
                        </a:spcAft>
                        <a:buClr>
                          <a:srgbClr val="000000"/>
                        </a:buClr>
                        <a:buFont typeface="Arial"/>
                      </a:pPr>
                      <a:r>
                        <a:rPr lang="en-GB" sz="1100" b="1" i="0" u="none" strike="noStrike" cap="none" dirty="0">
                          <a:solidFill>
                            <a:srgbClr val="000000"/>
                          </a:solidFill>
                          <a:effectLst/>
                          <a:latin typeface="Calibri" panose="020F0502020204030204" pitchFamily="34" charset="0"/>
                          <a:ea typeface="+mn-ea"/>
                          <a:cs typeface="+mn-cs"/>
                          <a:sym typeface="Arial"/>
                        </a:rPr>
                        <a:t>Comments</a:t>
                      </a:r>
                    </a:p>
                  </a:txBody>
                  <a:tcPr/>
                </a:tc>
                <a:extLst>
                  <a:ext uri="{0D108BD9-81ED-4DB2-BD59-A6C34878D82A}">
                    <a16:rowId xmlns:a16="http://schemas.microsoft.com/office/drawing/2014/main" val="1660499978"/>
                  </a:ext>
                </a:extLst>
              </a:tr>
              <a:tr h="370840">
                <a:tc>
                  <a:txBody>
                    <a:bodyPr/>
                    <a:lstStyle/>
                    <a:p>
                      <a:pPr algn="r" fontAlgn="ctr"/>
                      <a:r>
                        <a:rPr lang="en-GB" sz="1100" b="0" i="1" u="none" strike="noStrike">
                          <a:solidFill>
                            <a:srgbClr val="000000"/>
                          </a:solidFill>
                          <a:effectLst/>
                          <a:latin typeface="Calibri" panose="020F0502020204030204" pitchFamily="34" charset="0"/>
                        </a:rPr>
                        <a:t>50038000</a:t>
                      </a:r>
                    </a:p>
                  </a:txBody>
                  <a:tcPr marL="9525" marR="9525" marT="9525" marB="0" anchor="ctr"/>
                </a:tc>
                <a:tc>
                  <a:txBody>
                    <a:bodyPr/>
                    <a:lstStyle/>
                    <a:p>
                      <a:pPr algn="l" fontAlgn="ctr"/>
                      <a:r>
                        <a:rPr lang="en-GB" sz="1100" b="0" i="1" u="none" strike="noStrike">
                          <a:solidFill>
                            <a:srgbClr val="000000"/>
                          </a:solidFill>
                          <a:effectLst/>
                          <a:latin typeface="Calibri" panose="020F0502020204030204" pitchFamily="34" charset="0"/>
                        </a:rPr>
                        <a:t>Oral/rectal suspension</a:t>
                      </a:r>
                    </a:p>
                  </a:txBody>
                  <a:tcPr marL="9525" marR="9525" marT="9525" marB="0" anchor="ctr"/>
                </a:tc>
                <a:tc>
                  <a:txBody>
                    <a:bodyPr/>
                    <a:lstStyle/>
                    <a:p>
                      <a:pPr algn="l" fontAlgn="b"/>
                      <a:r>
                        <a:rPr lang="en-GB" sz="1100" b="0" i="0" u="none" strike="noStrike">
                          <a:solidFill>
                            <a:srgbClr val="000000"/>
                          </a:solidFill>
                          <a:effectLst/>
                          <a:latin typeface="Calibri" panose="020F0502020204030204" pitchFamily="34" charset="0"/>
                        </a:rPr>
                        <a:t>385188006</a:t>
                      </a:r>
                    </a:p>
                  </a:txBody>
                  <a:tcPr marL="9525" marR="9525" marT="9525" marB="0" anchor="b"/>
                </a:tc>
                <a:tc>
                  <a:txBody>
                    <a:bodyPr/>
                    <a:lstStyle/>
                    <a:p>
                      <a:pPr algn="l" fontAlgn="ctr"/>
                      <a:r>
                        <a:rPr lang="en-GB" sz="1100" b="0" i="0" u="none" strike="noStrike">
                          <a:solidFill>
                            <a:srgbClr val="000000"/>
                          </a:solidFill>
                          <a:effectLst/>
                          <a:latin typeface="Calibri" panose="020F0502020204030204" pitchFamily="34" charset="0"/>
                        </a:rPr>
                        <a:t>Conventional release rectal suspension (dose form)</a:t>
                      </a:r>
                    </a:p>
                  </a:txBody>
                  <a:tcPr marL="9525" marR="9525" marT="9525" marB="0" anchor="ctr"/>
                </a:tc>
                <a:tc>
                  <a:txBody>
                    <a:bodyPr/>
                    <a:lstStyle/>
                    <a:p>
                      <a:pPr algn="l" fontAlgn="b"/>
                      <a:r>
                        <a:rPr lang="en-GB" sz="1100" b="0" i="0" u="none" strike="noStrike">
                          <a:solidFill>
                            <a:srgbClr val="000000"/>
                          </a:solidFill>
                          <a:effectLst/>
                          <a:latin typeface="Calibri" panose="020F0502020204030204" pitchFamily="34" charset="0"/>
                        </a:rPr>
                        <a:t>1..*</a:t>
                      </a:r>
                    </a:p>
                  </a:txBody>
                  <a:tcPr marL="9525" marR="9525" marT="9525" marB="0" anchor="b"/>
                </a:tc>
                <a:tc>
                  <a:txBody>
                    <a:bodyPr/>
                    <a:lstStyle/>
                    <a:p>
                      <a:pPr algn="l" fontAlgn="b"/>
                      <a:r>
                        <a:rPr lang="en-GB" sz="1100" b="0" i="0" u="none" strike="noStrike">
                          <a:solidFill>
                            <a:srgbClr val="000000"/>
                          </a:solidFill>
                          <a:effectLst/>
                          <a:latin typeface="Calibri" panose="020F0502020204030204" pitchFamily="34" charset="0"/>
                        </a:rPr>
                        <a:t>Narrower than</a:t>
                      </a:r>
                    </a:p>
                  </a:txBody>
                  <a:tcPr marL="9525" marR="9525" marT="9525" marB="0" anchor="b"/>
                </a:tc>
                <a:tc>
                  <a:txBody>
                    <a:bodyPr/>
                    <a:lstStyle/>
                    <a:p>
                      <a:pPr algn="l" fontAlgn="b"/>
                      <a:r>
                        <a:rPr lang="en-GB" sz="1100" b="0" i="0" u="none" strike="noStrike">
                          <a:solidFill>
                            <a:srgbClr val="000000"/>
                          </a:solidFill>
                          <a:effectLst/>
                          <a:latin typeface="Calibri" panose="020F0502020204030204" pitchFamily="34" charset="0"/>
                        </a:rPr>
                        <a:t>no</a:t>
                      </a:r>
                    </a:p>
                  </a:txBody>
                  <a:tcPr marL="9525" marR="9525" marT="9525" marB="0" anchor="b"/>
                </a:tc>
                <a:tc>
                  <a:txBody>
                    <a:bodyPr/>
                    <a:lstStyle/>
                    <a:p>
                      <a:pPr algn="l" fontAlgn="b"/>
                      <a:r>
                        <a:rPr lang="en-GB" sz="1100" b="0" i="0" u="none" strike="noStrike">
                          <a:solidFill>
                            <a:srgbClr val="000000"/>
                          </a:solidFill>
                          <a:effectLst/>
                          <a:latin typeface="Calibri" panose="020F0502020204030204" pitchFamily="34" charset="0"/>
                        </a:rPr>
                        <a:t>edqm: intended dual site in name not reflected in ISI property</a:t>
                      </a:r>
                      <a:br>
                        <a:rPr lang="en-GB" sz="1100" b="0" i="0" u="none" strike="noStrike">
                          <a:solidFill>
                            <a:srgbClr val="000000"/>
                          </a:solidFill>
                          <a:effectLst/>
                          <a:latin typeface="Calibri" panose="020F0502020204030204" pitchFamily="34" charset="0"/>
                        </a:rPr>
                      </a:br>
                      <a:r>
                        <a:rPr lang="en-GB" sz="1100" b="0" i="0" u="none" strike="noStrike">
                          <a:solidFill>
                            <a:srgbClr val="000000"/>
                          </a:solidFill>
                          <a:effectLst/>
                          <a:latin typeface="Calibri" panose="020F0502020204030204" pitchFamily="34" charset="0"/>
                        </a:rPr>
                        <a:t>sct: no intended dual site (see ear or eye ointement)</a:t>
                      </a:r>
                    </a:p>
                  </a:txBody>
                  <a:tcPr marL="9525" marR="9525" marT="9525" marB="0" anchor="b"/>
                </a:tc>
                <a:extLst>
                  <a:ext uri="{0D108BD9-81ED-4DB2-BD59-A6C34878D82A}">
                    <a16:rowId xmlns:a16="http://schemas.microsoft.com/office/drawing/2014/main" val="2557565415"/>
                  </a:ext>
                </a:extLst>
              </a:tr>
              <a:tr h="370840">
                <a:tc>
                  <a:txBody>
                    <a:bodyPr/>
                    <a:lstStyle/>
                    <a:p>
                      <a:pPr algn="r" fontAlgn="ctr"/>
                      <a:r>
                        <a:rPr lang="en-GB" sz="1100" b="0" i="0" u="none" strike="noStrike">
                          <a:solidFill>
                            <a:srgbClr val="000000"/>
                          </a:solidFill>
                          <a:effectLst/>
                          <a:latin typeface="Calibri" panose="020F0502020204030204" pitchFamily="34" charset="0"/>
                        </a:rPr>
                        <a:t>11006000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Rectal suspension</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385188006</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Conventional release rectal suspension (dose form)</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1..1</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Exact match</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Yes</a:t>
                      </a:r>
                    </a:p>
                  </a:txBody>
                  <a:tcPr marL="9525" marR="9525" marT="9525" marB="0" anchor="ctr"/>
                </a:tc>
                <a:tc>
                  <a:txBody>
                    <a:bodyPr/>
                    <a:lstStyle/>
                    <a:p>
                      <a:pPr algn="l" fontAlgn="ctr"/>
                      <a:endParaRPr lang="en-GB" sz="11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695575729"/>
                  </a:ext>
                </a:extLst>
              </a:tr>
            </a:tbl>
          </a:graphicData>
        </a:graphic>
      </p:graphicFrame>
      <p:sp>
        <p:nvSpPr>
          <p:cNvPr id="4" name="TextBox 3">
            <a:extLst>
              <a:ext uri="{FF2B5EF4-FFF2-40B4-BE49-F238E27FC236}">
                <a16:creationId xmlns:a16="http://schemas.microsoft.com/office/drawing/2014/main" id="{120E740E-6774-44AE-9DB0-42DEC2D1AF5F}"/>
              </a:ext>
            </a:extLst>
          </p:cNvPr>
          <p:cNvSpPr txBox="1"/>
          <p:nvPr/>
        </p:nvSpPr>
        <p:spPr>
          <a:xfrm>
            <a:off x="3623890" y="3903281"/>
            <a:ext cx="4528726" cy="307777"/>
          </a:xfrm>
          <a:prstGeom prst="rect">
            <a:avLst/>
          </a:prstGeom>
          <a:noFill/>
        </p:spPr>
        <p:txBody>
          <a:bodyPr wrap="square" rtlCol="0">
            <a:spAutoFit/>
          </a:bodyPr>
          <a:lstStyle/>
          <a:p>
            <a:r>
              <a:rPr lang="en-GB" b="1" dirty="0">
                <a:solidFill>
                  <a:schemeClr val="accent5">
                    <a:lumMod val="75000"/>
                  </a:schemeClr>
                </a:solidFill>
              </a:rPr>
              <a:t>Will be addressed by the oral/rectal site remodel</a:t>
            </a:r>
          </a:p>
        </p:txBody>
      </p:sp>
    </p:spTree>
    <p:extLst>
      <p:ext uri="{BB962C8B-B14F-4D97-AF65-F5344CB8AC3E}">
        <p14:creationId xmlns:p14="http://schemas.microsoft.com/office/powerpoint/2010/main" val="26355825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C6679-F185-4DC9-9F81-3C5457DF1A9C}"/>
              </a:ext>
            </a:extLst>
          </p:cNvPr>
          <p:cNvSpPr>
            <a:spLocks noGrp="1"/>
          </p:cNvSpPr>
          <p:nvPr>
            <p:ph type="title"/>
          </p:nvPr>
        </p:nvSpPr>
        <p:spPr/>
        <p:txBody>
          <a:bodyPr/>
          <a:lstStyle/>
          <a:p>
            <a:r>
              <a:rPr lang="en-GB" dirty="0"/>
              <a:t>“Hidden” 1..*s : 6</a:t>
            </a:r>
          </a:p>
        </p:txBody>
      </p:sp>
      <p:graphicFrame>
        <p:nvGraphicFramePr>
          <p:cNvPr id="5" name="Table 5">
            <a:extLst>
              <a:ext uri="{FF2B5EF4-FFF2-40B4-BE49-F238E27FC236}">
                <a16:creationId xmlns:a16="http://schemas.microsoft.com/office/drawing/2014/main" id="{92094F31-8E6B-4D37-96F1-0A8A3E88791A}"/>
              </a:ext>
            </a:extLst>
          </p:cNvPr>
          <p:cNvGraphicFramePr>
            <a:graphicFrameLocks noGrp="1"/>
          </p:cNvGraphicFramePr>
          <p:nvPr>
            <p:extLst>
              <p:ext uri="{D42A27DB-BD31-4B8C-83A1-F6EECF244321}">
                <p14:modId xmlns:p14="http://schemas.microsoft.com/office/powerpoint/2010/main" val="414111436"/>
              </p:ext>
            </p:extLst>
          </p:nvPr>
        </p:nvGraphicFramePr>
        <p:xfrm>
          <a:off x="272846" y="1387619"/>
          <a:ext cx="8465575" cy="2233930"/>
        </p:xfrm>
        <a:graphic>
          <a:graphicData uri="http://schemas.openxmlformats.org/drawingml/2006/table">
            <a:tbl>
              <a:tblPr firstRow="1" firstCol="1" bandRow="1">
                <a:tableStyleId>{5DA37D80-6434-44D0-A028-1B22A696006F}</a:tableStyleId>
              </a:tblPr>
              <a:tblGrid>
                <a:gridCol w="781664">
                  <a:extLst>
                    <a:ext uri="{9D8B030D-6E8A-4147-A177-3AD203B41FA5}">
                      <a16:colId xmlns:a16="http://schemas.microsoft.com/office/drawing/2014/main" val="315500329"/>
                    </a:ext>
                  </a:extLst>
                </a:gridCol>
                <a:gridCol w="1285550">
                  <a:extLst>
                    <a:ext uri="{9D8B030D-6E8A-4147-A177-3AD203B41FA5}">
                      <a16:colId xmlns:a16="http://schemas.microsoft.com/office/drawing/2014/main" val="3607802095"/>
                    </a:ext>
                  </a:extLst>
                </a:gridCol>
                <a:gridCol w="875089">
                  <a:extLst>
                    <a:ext uri="{9D8B030D-6E8A-4147-A177-3AD203B41FA5}">
                      <a16:colId xmlns:a16="http://schemas.microsoft.com/office/drawing/2014/main" val="3018980532"/>
                    </a:ext>
                  </a:extLst>
                </a:gridCol>
                <a:gridCol w="1511709">
                  <a:extLst>
                    <a:ext uri="{9D8B030D-6E8A-4147-A177-3AD203B41FA5}">
                      <a16:colId xmlns:a16="http://schemas.microsoft.com/office/drawing/2014/main" val="1184052717"/>
                    </a:ext>
                  </a:extLst>
                </a:gridCol>
                <a:gridCol w="877529">
                  <a:extLst>
                    <a:ext uri="{9D8B030D-6E8A-4147-A177-3AD203B41FA5}">
                      <a16:colId xmlns:a16="http://schemas.microsoft.com/office/drawing/2014/main" val="1549579174"/>
                    </a:ext>
                  </a:extLst>
                </a:gridCol>
                <a:gridCol w="730046">
                  <a:extLst>
                    <a:ext uri="{9D8B030D-6E8A-4147-A177-3AD203B41FA5}">
                      <a16:colId xmlns:a16="http://schemas.microsoft.com/office/drawing/2014/main" val="2468642669"/>
                    </a:ext>
                  </a:extLst>
                </a:gridCol>
                <a:gridCol w="1173662">
                  <a:extLst>
                    <a:ext uri="{9D8B030D-6E8A-4147-A177-3AD203B41FA5}">
                      <a16:colId xmlns:a16="http://schemas.microsoft.com/office/drawing/2014/main" val="1988599954"/>
                    </a:ext>
                  </a:extLst>
                </a:gridCol>
                <a:gridCol w="1230326">
                  <a:extLst>
                    <a:ext uri="{9D8B030D-6E8A-4147-A177-3AD203B41FA5}">
                      <a16:colId xmlns:a16="http://schemas.microsoft.com/office/drawing/2014/main" val="1503838265"/>
                    </a:ext>
                  </a:extLst>
                </a:gridCol>
              </a:tblGrid>
              <a:tr h="370840">
                <a:tc>
                  <a:txBody>
                    <a:bodyPr/>
                    <a:lstStyle/>
                    <a:p>
                      <a:pPr algn="ctr" fontAlgn="ctr"/>
                      <a:r>
                        <a:rPr lang="en-GB" sz="1100" b="1" i="0" u="none" strike="noStrike" dirty="0">
                          <a:solidFill>
                            <a:srgbClr val="000000"/>
                          </a:solidFill>
                          <a:effectLst/>
                          <a:latin typeface="Calibri" panose="020F0502020204030204" pitchFamily="34" charset="0"/>
                        </a:rPr>
                        <a:t>EDQM Code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English Name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SCTID</a:t>
                      </a:r>
                    </a:p>
                  </a:txBody>
                  <a:tcPr marL="9525" marR="9525" marT="9525" marB="0" anchor="ctr"/>
                </a:tc>
                <a:tc>
                  <a:txBody>
                    <a:bodyPr/>
                    <a:lstStyle/>
                    <a:p>
                      <a:pPr algn="ctr" fontAlgn="ctr"/>
                      <a:r>
                        <a:rPr lang="en-GB" sz="1100" b="1" i="0" u="none" strike="noStrike" dirty="0">
                          <a:solidFill>
                            <a:srgbClr val="000000"/>
                          </a:solidFill>
                          <a:effectLst/>
                          <a:latin typeface="Calibri, sans-serif"/>
                        </a:rPr>
                        <a:t>Fully Specified Name</a:t>
                      </a:r>
                      <a:endParaRPr lang="en-GB" sz="11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Cardinality</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Association</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Attribute Match</a:t>
                      </a:r>
                    </a:p>
                  </a:txBody>
                  <a:tcPr marL="9525" marR="9525" marT="9525" marB="0" anchor="ctr"/>
                </a:tc>
                <a:tc>
                  <a:txBody>
                    <a:bodyPr/>
                    <a:lstStyle/>
                    <a:p>
                      <a:pPr marR="0" algn="ctr" rtl="0" fontAlgn="ctr">
                        <a:lnSpc>
                          <a:spcPct val="100000"/>
                        </a:lnSpc>
                        <a:spcBef>
                          <a:spcPts val="0"/>
                        </a:spcBef>
                        <a:spcAft>
                          <a:spcPts val="0"/>
                        </a:spcAft>
                        <a:buClr>
                          <a:srgbClr val="000000"/>
                        </a:buClr>
                        <a:buFont typeface="Arial"/>
                      </a:pPr>
                      <a:r>
                        <a:rPr lang="en-GB" sz="1100" b="1" i="0" u="none" strike="noStrike" cap="none" dirty="0">
                          <a:solidFill>
                            <a:srgbClr val="000000"/>
                          </a:solidFill>
                          <a:effectLst/>
                          <a:latin typeface="Calibri" panose="020F0502020204030204" pitchFamily="34" charset="0"/>
                          <a:ea typeface="+mn-ea"/>
                          <a:cs typeface="+mn-cs"/>
                          <a:sym typeface="Arial"/>
                        </a:rPr>
                        <a:t>Comments</a:t>
                      </a:r>
                    </a:p>
                  </a:txBody>
                  <a:tcPr/>
                </a:tc>
                <a:extLst>
                  <a:ext uri="{0D108BD9-81ED-4DB2-BD59-A6C34878D82A}">
                    <a16:rowId xmlns:a16="http://schemas.microsoft.com/office/drawing/2014/main" val="1660499978"/>
                  </a:ext>
                </a:extLst>
              </a:tr>
              <a:tr h="370840">
                <a:tc>
                  <a:txBody>
                    <a:bodyPr/>
                    <a:lstStyle/>
                    <a:p>
                      <a:pPr algn="r" fontAlgn="ctr"/>
                      <a:r>
                        <a:rPr lang="en-GB" sz="1100" b="0" i="1" u="none" strike="noStrike">
                          <a:solidFill>
                            <a:srgbClr val="000000"/>
                          </a:solidFill>
                          <a:effectLst/>
                          <a:latin typeface="Calibri" panose="020F0502020204030204" pitchFamily="34" charset="0"/>
                        </a:rPr>
                        <a:t>50052000</a:t>
                      </a:r>
                    </a:p>
                  </a:txBody>
                  <a:tcPr marL="9525" marR="9525" marT="9525" marB="0" anchor="ctr"/>
                </a:tc>
                <a:tc>
                  <a:txBody>
                    <a:bodyPr/>
                    <a:lstStyle/>
                    <a:p>
                      <a:pPr algn="l" fontAlgn="ctr"/>
                      <a:r>
                        <a:rPr lang="en-GB" sz="1100" b="0" i="1" u="none" strike="noStrike">
                          <a:solidFill>
                            <a:srgbClr val="000000"/>
                          </a:solidFill>
                          <a:effectLst/>
                          <a:latin typeface="Calibri" panose="020F0502020204030204" pitchFamily="34" charset="0"/>
                        </a:rPr>
                        <a:t>Powder for oral/rectal suspension</a:t>
                      </a:r>
                    </a:p>
                  </a:txBody>
                  <a:tcPr marL="9525" marR="9525" marT="9525" marB="0" anchor="ctr"/>
                </a:tc>
                <a:tc>
                  <a:txBody>
                    <a:bodyPr/>
                    <a:lstStyle/>
                    <a:p>
                      <a:pPr algn="l" fontAlgn="b"/>
                      <a:r>
                        <a:rPr lang="en-GB" sz="1100" b="0" i="0" u="none" strike="noStrike">
                          <a:solidFill>
                            <a:srgbClr val="000000"/>
                          </a:solidFill>
                          <a:effectLst/>
                          <a:latin typeface="Calibri" panose="020F0502020204030204" pitchFamily="34" charset="0"/>
                        </a:rPr>
                        <a:t>385191006</a:t>
                      </a:r>
                    </a:p>
                  </a:txBody>
                  <a:tcPr marL="9525" marR="9525" marT="9525" marB="0" anchor="b"/>
                </a:tc>
                <a:tc>
                  <a:txBody>
                    <a:bodyPr/>
                    <a:lstStyle/>
                    <a:p>
                      <a:pPr algn="l" fontAlgn="ctr"/>
                      <a:r>
                        <a:rPr lang="en-GB" sz="1100" b="0" i="0" u="none" strike="noStrike">
                          <a:solidFill>
                            <a:srgbClr val="000000"/>
                          </a:solidFill>
                          <a:effectLst/>
                          <a:latin typeface="Calibri" panose="020F0502020204030204" pitchFamily="34" charset="0"/>
                        </a:rPr>
                        <a:t>Powder for conventional release rectal suspension (dose form)</a:t>
                      </a:r>
                    </a:p>
                  </a:txBody>
                  <a:tcPr marL="9525" marR="9525" marT="9525" marB="0" anchor="ctr"/>
                </a:tc>
                <a:tc>
                  <a:txBody>
                    <a:bodyPr/>
                    <a:lstStyle/>
                    <a:p>
                      <a:pPr algn="l" fontAlgn="b"/>
                      <a:r>
                        <a:rPr lang="en-GB" sz="1100" b="0" i="0" u="none" strike="noStrike">
                          <a:solidFill>
                            <a:srgbClr val="000000"/>
                          </a:solidFill>
                          <a:effectLst/>
                          <a:latin typeface="Calibri" panose="020F0502020204030204" pitchFamily="34" charset="0"/>
                        </a:rPr>
                        <a:t>1..*</a:t>
                      </a:r>
                    </a:p>
                  </a:txBody>
                  <a:tcPr marL="9525" marR="9525" marT="9525" marB="0" anchor="b"/>
                </a:tc>
                <a:tc>
                  <a:txBody>
                    <a:bodyPr/>
                    <a:lstStyle/>
                    <a:p>
                      <a:pPr algn="l" fontAlgn="b"/>
                      <a:r>
                        <a:rPr lang="en-GB" sz="1100" b="0" i="0" u="none" strike="noStrike">
                          <a:solidFill>
                            <a:srgbClr val="000000"/>
                          </a:solidFill>
                          <a:effectLst/>
                          <a:latin typeface="Calibri" panose="020F0502020204030204" pitchFamily="34" charset="0"/>
                        </a:rPr>
                        <a:t>Narrower than</a:t>
                      </a:r>
                    </a:p>
                  </a:txBody>
                  <a:tcPr marL="9525" marR="9525" marT="9525" marB="0" anchor="b"/>
                </a:tc>
                <a:tc>
                  <a:txBody>
                    <a:bodyPr/>
                    <a:lstStyle/>
                    <a:p>
                      <a:pPr algn="l" fontAlgn="b"/>
                      <a:r>
                        <a:rPr lang="en-GB" sz="1100" b="0" i="0" u="none" strike="noStrike">
                          <a:solidFill>
                            <a:srgbClr val="000000"/>
                          </a:solidFill>
                          <a:effectLst/>
                          <a:latin typeface="Calibri" panose="020F0502020204030204" pitchFamily="34" charset="0"/>
                        </a:rPr>
                        <a:t>no</a:t>
                      </a:r>
                    </a:p>
                  </a:txBody>
                  <a:tcPr marL="9525" marR="9525" marT="9525" marB="0" anchor="b"/>
                </a:tc>
                <a:tc>
                  <a:txBody>
                    <a:bodyPr/>
                    <a:lstStyle/>
                    <a:p>
                      <a:pPr algn="l" fontAlgn="b"/>
                      <a:r>
                        <a:rPr lang="en-GB" sz="1100" b="0" i="0" u="none" strike="noStrike">
                          <a:solidFill>
                            <a:srgbClr val="000000"/>
                          </a:solidFill>
                          <a:effectLst/>
                          <a:latin typeface="Calibri" panose="020F0502020204030204" pitchFamily="34" charset="0"/>
                        </a:rPr>
                        <a:t>edqm: intended dual site in name not reflected in ISI property</a:t>
                      </a:r>
                      <a:br>
                        <a:rPr lang="en-GB" sz="1100" b="0" i="0" u="none" strike="noStrike">
                          <a:solidFill>
                            <a:srgbClr val="000000"/>
                          </a:solidFill>
                          <a:effectLst/>
                          <a:latin typeface="Calibri" panose="020F0502020204030204" pitchFamily="34" charset="0"/>
                        </a:rPr>
                      </a:br>
                      <a:r>
                        <a:rPr lang="en-GB" sz="1100" b="0" i="0" u="none" strike="noStrike">
                          <a:solidFill>
                            <a:srgbClr val="000000"/>
                          </a:solidFill>
                          <a:effectLst/>
                          <a:latin typeface="Calibri" panose="020F0502020204030204" pitchFamily="34" charset="0"/>
                        </a:rPr>
                        <a:t>sct: no intended dual site (see ear or eye ointement)</a:t>
                      </a:r>
                    </a:p>
                  </a:txBody>
                  <a:tcPr marL="9525" marR="9525" marT="9525" marB="0" anchor="b"/>
                </a:tc>
                <a:extLst>
                  <a:ext uri="{0D108BD9-81ED-4DB2-BD59-A6C34878D82A}">
                    <a16:rowId xmlns:a16="http://schemas.microsoft.com/office/drawing/2014/main" val="2557565415"/>
                  </a:ext>
                </a:extLst>
              </a:tr>
              <a:tr h="370840">
                <a:tc>
                  <a:txBody>
                    <a:bodyPr/>
                    <a:lstStyle/>
                    <a:p>
                      <a:pPr algn="r" fontAlgn="ctr"/>
                      <a:r>
                        <a:rPr lang="en-GB" sz="1100" b="0" i="0" u="none" strike="noStrike">
                          <a:solidFill>
                            <a:srgbClr val="000000"/>
                          </a:solidFill>
                          <a:effectLst/>
                          <a:latin typeface="Calibri" panose="020F0502020204030204" pitchFamily="34" charset="0"/>
                        </a:rPr>
                        <a:t>11010000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Powder for rectal suspension</a:t>
                      </a:r>
                    </a:p>
                  </a:txBody>
                  <a:tcPr marL="9525" marR="9525" marT="9525" marB="0" anchor="ctr"/>
                </a:tc>
                <a:tc>
                  <a:txBody>
                    <a:bodyPr/>
                    <a:lstStyle/>
                    <a:p>
                      <a:pPr algn="l" fontAlgn="b"/>
                      <a:r>
                        <a:rPr lang="en-GB" sz="1000" b="0" i="0" u="none" strike="noStrike">
                          <a:solidFill>
                            <a:srgbClr val="000000"/>
                          </a:solidFill>
                          <a:effectLst/>
                          <a:latin typeface="Arial" panose="020B0604020202020204" pitchFamily="34" charset="0"/>
                        </a:rPr>
                        <a:t>385191006</a:t>
                      </a:r>
                    </a:p>
                  </a:txBody>
                  <a:tcPr marL="9525" marR="9525" marT="9525" marB="0" anchor="b"/>
                </a:tc>
                <a:tc>
                  <a:txBody>
                    <a:bodyPr/>
                    <a:lstStyle/>
                    <a:p>
                      <a:pPr algn="l" fontAlgn="ctr"/>
                      <a:r>
                        <a:rPr lang="en-GB" sz="1100" b="0" i="0" u="none" strike="noStrike">
                          <a:solidFill>
                            <a:srgbClr val="000000"/>
                          </a:solidFill>
                          <a:effectLst/>
                          <a:latin typeface="Calibri" panose="020F0502020204030204" pitchFamily="34" charset="0"/>
                        </a:rPr>
                        <a:t>Powder for conventional release rectal suspension (dose form)</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1..1</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exact match</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Yes</a:t>
                      </a:r>
                    </a:p>
                  </a:txBody>
                  <a:tcPr marL="9525" marR="9525" marT="9525" marB="0" anchor="ctr"/>
                </a:tc>
                <a:tc>
                  <a:txBody>
                    <a:bodyPr/>
                    <a:lstStyle/>
                    <a:p>
                      <a:pPr algn="l" fontAlgn="ctr"/>
                      <a:r>
                        <a:rPr lang="en-GB" sz="1100" b="0" i="0" u="none" strike="noStrike" dirty="0">
                          <a:solidFill>
                            <a:srgbClr val="000000"/>
                          </a:solidFill>
                          <a:effectLst/>
                          <a:latin typeface="Calibri" panose="020F0502020204030204" pitchFamily="34" charset="0"/>
                        </a:rPr>
                        <a:t>here SNCT use Administer AM whereas for rectal solution it was apply</a:t>
                      </a:r>
                    </a:p>
                  </a:txBody>
                  <a:tcPr marL="9525" marR="9525" marT="9525" marB="0" anchor="ctr"/>
                </a:tc>
                <a:extLst>
                  <a:ext uri="{0D108BD9-81ED-4DB2-BD59-A6C34878D82A}">
                    <a16:rowId xmlns:a16="http://schemas.microsoft.com/office/drawing/2014/main" val="3695575729"/>
                  </a:ext>
                </a:extLst>
              </a:tr>
            </a:tbl>
          </a:graphicData>
        </a:graphic>
      </p:graphicFrame>
      <p:sp>
        <p:nvSpPr>
          <p:cNvPr id="4" name="TextBox 3">
            <a:extLst>
              <a:ext uri="{FF2B5EF4-FFF2-40B4-BE49-F238E27FC236}">
                <a16:creationId xmlns:a16="http://schemas.microsoft.com/office/drawing/2014/main" id="{56894A8B-97BB-4A9C-9122-3419DAD5A737}"/>
              </a:ext>
            </a:extLst>
          </p:cNvPr>
          <p:cNvSpPr txBox="1"/>
          <p:nvPr/>
        </p:nvSpPr>
        <p:spPr>
          <a:xfrm>
            <a:off x="3623890" y="3903281"/>
            <a:ext cx="4528726" cy="307777"/>
          </a:xfrm>
          <a:prstGeom prst="rect">
            <a:avLst/>
          </a:prstGeom>
          <a:noFill/>
        </p:spPr>
        <p:txBody>
          <a:bodyPr wrap="square" rtlCol="0">
            <a:spAutoFit/>
          </a:bodyPr>
          <a:lstStyle/>
          <a:p>
            <a:r>
              <a:rPr lang="en-GB" b="1" dirty="0">
                <a:solidFill>
                  <a:schemeClr val="accent5">
                    <a:lumMod val="75000"/>
                  </a:schemeClr>
                </a:solidFill>
              </a:rPr>
              <a:t>Will be addressed by the oral/rectal site remodel</a:t>
            </a:r>
          </a:p>
        </p:txBody>
      </p:sp>
    </p:spTree>
    <p:extLst>
      <p:ext uri="{BB962C8B-B14F-4D97-AF65-F5344CB8AC3E}">
        <p14:creationId xmlns:p14="http://schemas.microsoft.com/office/powerpoint/2010/main" val="355828599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C6679-F185-4DC9-9F81-3C5457DF1A9C}"/>
              </a:ext>
            </a:extLst>
          </p:cNvPr>
          <p:cNvSpPr>
            <a:spLocks noGrp="1"/>
          </p:cNvSpPr>
          <p:nvPr>
            <p:ph type="title"/>
          </p:nvPr>
        </p:nvSpPr>
        <p:spPr/>
        <p:txBody>
          <a:bodyPr/>
          <a:lstStyle/>
          <a:p>
            <a:r>
              <a:rPr lang="en-GB" dirty="0"/>
              <a:t>“Hidden” 1..*s : 7</a:t>
            </a:r>
          </a:p>
        </p:txBody>
      </p:sp>
      <p:graphicFrame>
        <p:nvGraphicFramePr>
          <p:cNvPr id="5" name="Table 5">
            <a:extLst>
              <a:ext uri="{FF2B5EF4-FFF2-40B4-BE49-F238E27FC236}">
                <a16:creationId xmlns:a16="http://schemas.microsoft.com/office/drawing/2014/main" id="{92094F31-8E6B-4D37-96F1-0A8A3E88791A}"/>
              </a:ext>
            </a:extLst>
          </p:cNvPr>
          <p:cNvGraphicFramePr>
            <a:graphicFrameLocks noGrp="1"/>
          </p:cNvGraphicFramePr>
          <p:nvPr>
            <p:extLst>
              <p:ext uri="{D42A27DB-BD31-4B8C-83A1-F6EECF244321}">
                <p14:modId xmlns:p14="http://schemas.microsoft.com/office/powerpoint/2010/main" val="2790951926"/>
              </p:ext>
            </p:extLst>
          </p:nvPr>
        </p:nvGraphicFramePr>
        <p:xfrm>
          <a:off x="272846" y="1387619"/>
          <a:ext cx="8465575" cy="1421765"/>
        </p:xfrm>
        <a:graphic>
          <a:graphicData uri="http://schemas.openxmlformats.org/drawingml/2006/table">
            <a:tbl>
              <a:tblPr firstRow="1" firstCol="1" bandRow="1">
                <a:tableStyleId>{5DA37D80-6434-44D0-A028-1B22A696006F}</a:tableStyleId>
              </a:tblPr>
              <a:tblGrid>
                <a:gridCol w="781664">
                  <a:extLst>
                    <a:ext uri="{9D8B030D-6E8A-4147-A177-3AD203B41FA5}">
                      <a16:colId xmlns:a16="http://schemas.microsoft.com/office/drawing/2014/main" val="315500329"/>
                    </a:ext>
                  </a:extLst>
                </a:gridCol>
                <a:gridCol w="1285550">
                  <a:extLst>
                    <a:ext uri="{9D8B030D-6E8A-4147-A177-3AD203B41FA5}">
                      <a16:colId xmlns:a16="http://schemas.microsoft.com/office/drawing/2014/main" val="3607802095"/>
                    </a:ext>
                  </a:extLst>
                </a:gridCol>
                <a:gridCol w="875089">
                  <a:extLst>
                    <a:ext uri="{9D8B030D-6E8A-4147-A177-3AD203B41FA5}">
                      <a16:colId xmlns:a16="http://schemas.microsoft.com/office/drawing/2014/main" val="3018980532"/>
                    </a:ext>
                  </a:extLst>
                </a:gridCol>
                <a:gridCol w="1511709">
                  <a:extLst>
                    <a:ext uri="{9D8B030D-6E8A-4147-A177-3AD203B41FA5}">
                      <a16:colId xmlns:a16="http://schemas.microsoft.com/office/drawing/2014/main" val="1184052717"/>
                    </a:ext>
                  </a:extLst>
                </a:gridCol>
                <a:gridCol w="877529">
                  <a:extLst>
                    <a:ext uri="{9D8B030D-6E8A-4147-A177-3AD203B41FA5}">
                      <a16:colId xmlns:a16="http://schemas.microsoft.com/office/drawing/2014/main" val="1549579174"/>
                    </a:ext>
                  </a:extLst>
                </a:gridCol>
                <a:gridCol w="730046">
                  <a:extLst>
                    <a:ext uri="{9D8B030D-6E8A-4147-A177-3AD203B41FA5}">
                      <a16:colId xmlns:a16="http://schemas.microsoft.com/office/drawing/2014/main" val="2468642669"/>
                    </a:ext>
                  </a:extLst>
                </a:gridCol>
                <a:gridCol w="1173662">
                  <a:extLst>
                    <a:ext uri="{9D8B030D-6E8A-4147-A177-3AD203B41FA5}">
                      <a16:colId xmlns:a16="http://schemas.microsoft.com/office/drawing/2014/main" val="1988599954"/>
                    </a:ext>
                  </a:extLst>
                </a:gridCol>
                <a:gridCol w="1230326">
                  <a:extLst>
                    <a:ext uri="{9D8B030D-6E8A-4147-A177-3AD203B41FA5}">
                      <a16:colId xmlns:a16="http://schemas.microsoft.com/office/drawing/2014/main" val="1503838265"/>
                    </a:ext>
                  </a:extLst>
                </a:gridCol>
              </a:tblGrid>
              <a:tr h="370840">
                <a:tc>
                  <a:txBody>
                    <a:bodyPr/>
                    <a:lstStyle/>
                    <a:p>
                      <a:pPr algn="ctr" fontAlgn="ctr"/>
                      <a:r>
                        <a:rPr lang="en-GB" sz="1100" b="1" i="0" u="none" strike="noStrike" dirty="0">
                          <a:solidFill>
                            <a:srgbClr val="000000"/>
                          </a:solidFill>
                          <a:effectLst/>
                          <a:latin typeface="Calibri" panose="020F0502020204030204" pitchFamily="34" charset="0"/>
                        </a:rPr>
                        <a:t>EDQM Code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English Name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SCTID</a:t>
                      </a:r>
                    </a:p>
                  </a:txBody>
                  <a:tcPr marL="9525" marR="9525" marT="9525" marB="0" anchor="ctr"/>
                </a:tc>
                <a:tc>
                  <a:txBody>
                    <a:bodyPr/>
                    <a:lstStyle/>
                    <a:p>
                      <a:pPr algn="ctr" fontAlgn="ctr"/>
                      <a:r>
                        <a:rPr lang="en-GB" sz="1100" b="1" i="0" u="none" strike="noStrike" dirty="0">
                          <a:solidFill>
                            <a:srgbClr val="000000"/>
                          </a:solidFill>
                          <a:effectLst/>
                          <a:latin typeface="Calibri, sans-serif"/>
                        </a:rPr>
                        <a:t>Fully Specified Name</a:t>
                      </a:r>
                      <a:endParaRPr lang="en-GB" sz="11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Cardinality</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Association</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Attribute Match</a:t>
                      </a:r>
                    </a:p>
                  </a:txBody>
                  <a:tcPr marL="9525" marR="9525" marT="9525" marB="0" anchor="ctr"/>
                </a:tc>
                <a:tc>
                  <a:txBody>
                    <a:bodyPr/>
                    <a:lstStyle/>
                    <a:p>
                      <a:pPr marR="0" algn="ctr" rtl="0" fontAlgn="ctr">
                        <a:lnSpc>
                          <a:spcPct val="100000"/>
                        </a:lnSpc>
                        <a:spcBef>
                          <a:spcPts val="0"/>
                        </a:spcBef>
                        <a:spcAft>
                          <a:spcPts val="0"/>
                        </a:spcAft>
                        <a:buClr>
                          <a:srgbClr val="000000"/>
                        </a:buClr>
                        <a:buFont typeface="Arial"/>
                      </a:pPr>
                      <a:r>
                        <a:rPr lang="en-GB" sz="1100" b="1" i="0" u="none" strike="noStrike" cap="none" dirty="0">
                          <a:solidFill>
                            <a:srgbClr val="000000"/>
                          </a:solidFill>
                          <a:effectLst/>
                          <a:latin typeface="Calibri" panose="020F0502020204030204" pitchFamily="34" charset="0"/>
                          <a:ea typeface="+mn-ea"/>
                          <a:cs typeface="+mn-cs"/>
                          <a:sym typeface="Arial"/>
                        </a:rPr>
                        <a:t>Comments</a:t>
                      </a:r>
                    </a:p>
                  </a:txBody>
                  <a:tcPr/>
                </a:tc>
                <a:extLst>
                  <a:ext uri="{0D108BD9-81ED-4DB2-BD59-A6C34878D82A}">
                    <a16:rowId xmlns:a16="http://schemas.microsoft.com/office/drawing/2014/main" val="1660499978"/>
                  </a:ext>
                </a:extLst>
              </a:tr>
              <a:tr h="370840">
                <a:tc>
                  <a:txBody>
                    <a:bodyPr/>
                    <a:lstStyle/>
                    <a:p>
                      <a:pPr algn="r" fontAlgn="ctr"/>
                      <a:r>
                        <a:rPr lang="en-GB" sz="1100" b="0" i="0" u="none" strike="noStrike">
                          <a:solidFill>
                            <a:srgbClr val="000000"/>
                          </a:solidFill>
                          <a:effectLst/>
                          <a:latin typeface="Calibri" panose="020F0502020204030204" pitchFamily="34" charset="0"/>
                        </a:rPr>
                        <a:t>10212000</a:t>
                      </a:r>
                    </a:p>
                  </a:txBody>
                  <a:tcPr marL="9525" marR="9525" marT="9525" marB="0" anchor="ctr"/>
                </a:tc>
                <a:tc>
                  <a:txBody>
                    <a:bodyPr/>
                    <a:lstStyle/>
                    <a:p>
                      <a:pPr algn="l" fontAlgn="ctr"/>
                      <a:r>
                        <a:rPr lang="en-GB" sz="1100" b="0" i="0" u="none" strike="noStrike" dirty="0">
                          <a:solidFill>
                            <a:srgbClr val="000000"/>
                          </a:solidFill>
                          <a:effectLst/>
                          <a:latin typeface="Calibri" panose="020F0502020204030204" pitchFamily="34" charset="0"/>
                        </a:rPr>
                        <a:t>Gastro-resistant capsule, hard</a:t>
                      </a:r>
                    </a:p>
                  </a:txBody>
                  <a:tcPr marL="9525" marR="9525" marT="9525" marB="0" anchor="ctr"/>
                </a:tc>
                <a:tc>
                  <a:txBody>
                    <a:bodyPr/>
                    <a:lstStyle/>
                    <a:p>
                      <a:pPr algn="l" fontAlgn="ctr"/>
                      <a:r>
                        <a:rPr lang="en-GB" sz="1100" b="0" i="0" u="none" strike="noStrike">
                          <a:solidFill>
                            <a:srgbClr val="0070C0"/>
                          </a:solidFill>
                          <a:effectLst/>
                          <a:latin typeface="Calibri" panose="020F0502020204030204" pitchFamily="34" charset="0"/>
                        </a:rPr>
                        <a:t>385052003</a:t>
                      </a:r>
                    </a:p>
                  </a:txBody>
                  <a:tcPr marL="9525" marR="9525" marT="9525" marB="0" anchor="ctr"/>
                </a:tc>
                <a:tc>
                  <a:txBody>
                    <a:bodyPr/>
                    <a:lstStyle/>
                    <a:p>
                      <a:pPr algn="l" fontAlgn="ctr"/>
                      <a:r>
                        <a:rPr lang="it-IT" sz="1100" b="0" i="0" u="none" strike="noStrike">
                          <a:solidFill>
                            <a:srgbClr val="0070C0"/>
                          </a:solidFill>
                          <a:effectLst/>
                          <a:latin typeface="Calibri" panose="020F0502020204030204" pitchFamily="34" charset="0"/>
                        </a:rPr>
                        <a:t>Gastro-resistant oral capsule (dose form)</a:t>
                      </a:r>
                    </a:p>
                  </a:txBody>
                  <a:tcPr marL="9525" marR="9525" marT="9525" marB="0" anchor="ctr"/>
                </a:tc>
                <a:tc>
                  <a:txBody>
                    <a:bodyPr/>
                    <a:lstStyle/>
                    <a:p>
                      <a:pPr algn="l" fontAlgn="ctr"/>
                      <a:r>
                        <a:rPr lang="en-GB" sz="1100" b="0" i="0" u="none" strike="noStrike">
                          <a:solidFill>
                            <a:srgbClr val="0070C0"/>
                          </a:solidFill>
                          <a:effectLst/>
                          <a:latin typeface="Calibri" panose="020F0502020204030204" pitchFamily="34" charset="0"/>
                        </a:rPr>
                        <a:t>1..1</a:t>
                      </a:r>
                    </a:p>
                  </a:txBody>
                  <a:tcPr marL="9525" marR="9525" marT="9525" marB="0" anchor="ctr"/>
                </a:tc>
                <a:tc>
                  <a:txBody>
                    <a:bodyPr/>
                    <a:lstStyle/>
                    <a:p>
                      <a:pPr algn="l" fontAlgn="ctr"/>
                      <a:r>
                        <a:rPr lang="en-GB" sz="1100" b="0" i="0" u="none" strike="noStrike">
                          <a:solidFill>
                            <a:srgbClr val="0070C0"/>
                          </a:solidFill>
                          <a:effectLst/>
                          <a:latin typeface="Calibri" panose="020F0502020204030204" pitchFamily="34" charset="0"/>
                        </a:rPr>
                        <a:t>Broader than</a:t>
                      </a:r>
                    </a:p>
                  </a:txBody>
                  <a:tcPr marL="9525" marR="9525" marT="9525" marB="0" anchor="ctr"/>
                </a:tc>
                <a:tc>
                  <a:txBody>
                    <a:bodyPr/>
                    <a:lstStyle/>
                    <a:p>
                      <a:pPr algn="l" fontAlgn="ctr"/>
                      <a:r>
                        <a:rPr lang="en-GB" sz="1100" b="0" i="0" u="none" strike="noStrike">
                          <a:solidFill>
                            <a:srgbClr val="0070C0"/>
                          </a:solidFill>
                          <a:effectLst/>
                          <a:latin typeface="Calibri" panose="020F0502020204030204" pitchFamily="34" charset="0"/>
                        </a:rPr>
                        <a:t>Yes</a:t>
                      </a:r>
                    </a:p>
                  </a:txBody>
                  <a:tcPr marL="9525" marR="9525" marT="9525" marB="0" anchor="ctr"/>
                </a:tc>
                <a:tc>
                  <a:txBody>
                    <a:bodyPr/>
                    <a:lstStyle/>
                    <a:p>
                      <a:pPr algn="l" fontAlgn="ctr"/>
                      <a:r>
                        <a:rPr lang="en-GB" sz="1100" b="0" i="0" u="none" strike="noStrike">
                          <a:solidFill>
                            <a:srgbClr val="0070C0"/>
                          </a:solidFill>
                          <a:effectLst/>
                          <a:latin typeface="Calibri" panose="020F0502020204030204" pitchFamily="34" charset="0"/>
                        </a:rPr>
                        <a:t>S-CT has no concept for "hard capsule"</a:t>
                      </a:r>
                    </a:p>
                  </a:txBody>
                  <a:tcPr marL="9525" marR="9525" marT="9525" marB="0" anchor="ctr"/>
                </a:tc>
                <a:extLst>
                  <a:ext uri="{0D108BD9-81ED-4DB2-BD59-A6C34878D82A}">
                    <a16:rowId xmlns:a16="http://schemas.microsoft.com/office/drawing/2014/main" val="2557565415"/>
                  </a:ext>
                </a:extLst>
              </a:tr>
              <a:tr h="370840">
                <a:tc>
                  <a:txBody>
                    <a:bodyPr/>
                    <a:lstStyle/>
                    <a:p>
                      <a:pPr algn="r" fontAlgn="ctr"/>
                      <a:r>
                        <a:rPr lang="en-GB" sz="1100" b="0" i="0" u="none" strike="noStrike">
                          <a:solidFill>
                            <a:srgbClr val="000000"/>
                          </a:solidFill>
                          <a:effectLst/>
                          <a:latin typeface="Calibri" panose="020F0502020204030204" pitchFamily="34" charset="0"/>
                        </a:rPr>
                        <a:t>10213000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Gastro-resistant capsule, soft</a:t>
                      </a:r>
                    </a:p>
                  </a:txBody>
                  <a:tcPr marL="9525" marR="9525" marT="9525" marB="0" anchor="ctr"/>
                </a:tc>
                <a:tc>
                  <a:txBody>
                    <a:bodyPr/>
                    <a:lstStyle/>
                    <a:p>
                      <a:pPr algn="l" fontAlgn="b"/>
                      <a:r>
                        <a:rPr lang="en-GB" sz="900" b="0" i="0" u="none" strike="noStrike" dirty="0">
                          <a:solidFill>
                            <a:srgbClr val="000000"/>
                          </a:solidFill>
                          <a:effectLst/>
                          <a:latin typeface="&quot;Helvetica Neue&quot;"/>
                        </a:rPr>
                        <a:t>385052003</a:t>
                      </a:r>
                    </a:p>
                  </a:txBody>
                  <a:tcPr marL="9525" marR="9525" marT="9525" marB="0" anchor="b"/>
                </a:tc>
                <a:tc>
                  <a:txBody>
                    <a:bodyPr/>
                    <a:lstStyle/>
                    <a:p>
                      <a:pPr algn="l" fontAlgn="ctr"/>
                      <a:r>
                        <a:rPr lang="it-IT" sz="1100" b="0" i="0" u="none" strike="noStrike" dirty="0">
                          <a:solidFill>
                            <a:srgbClr val="000000"/>
                          </a:solidFill>
                          <a:effectLst/>
                          <a:latin typeface="Calibri" panose="020F0502020204030204" pitchFamily="34" charset="0"/>
                        </a:rPr>
                        <a:t>Gastro-resistant oral capsule (dose form)</a:t>
                      </a:r>
                    </a:p>
                  </a:txBody>
                  <a:tcPr marL="9525" marR="9525" marT="9525" marB="0" anchor="ctr"/>
                </a:tc>
                <a:tc>
                  <a:txBody>
                    <a:bodyPr/>
                    <a:lstStyle/>
                    <a:p>
                      <a:pPr algn="l" fontAlgn="ctr"/>
                      <a:r>
                        <a:rPr lang="en-GB" sz="1100" b="0" i="0" u="none" strike="noStrike" dirty="0">
                          <a:solidFill>
                            <a:srgbClr val="000000"/>
                          </a:solidFill>
                          <a:effectLst/>
                          <a:latin typeface="Calibri" panose="020F0502020204030204" pitchFamily="34" charset="0"/>
                        </a:rPr>
                        <a:t>1..1</a:t>
                      </a:r>
                    </a:p>
                  </a:txBody>
                  <a:tcPr marL="9525" marR="9525" marT="9525" marB="0" anchor="ctr"/>
                </a:tc>
                <a:tc>
                  <a:txBody>
                    <a:bodyPr/>
                    <a:lstStyle/>
                    <a:p>
                      <a:pPr algn="l" fontAlgn="ctr"/>
                      <a:r>
                        <a:rPr lang="en-GB" sz="1100" b="0" i="0" u="none" strike="noStrike" dirty="0">
                          <a:solidFill>
                            <a:srgbClr val="000000"/>
                          </a:solidFill>
                          <a:effectLst/>
                          <a:latin typeface="Calibri" panose="020F0502020204030204" pitchFamily="34" charset="0"/>
                        </a:rPr>
                        <a:t>Broader than</a:t>
                      </a:r>
                    </a:p>
                  </a:txBody>
                  <a:tcPr marL="9525" marR="9525" marT="9525" marB="0" anchor="ctr"/>
                </a:tc>
                <a:tc>
                  <a:txBody>
                    <a:bodyPr/>
                    <a:lstStyle/>
                    <a:p>
                      <a:pPr algn="l" fontAlgn="ctr"/>
                      <a:r>
                        <a:rPr lang="en-GB" sz="1100" b="0" i="0" u="none" strike="noStrike" dirty="0">
                          <a:solidFill>
                            <a:srgbClr val="000000"/>
                          </a:solidFill>
                          <a:effectLst/>
                          <a:latin typeface="Calibri" panose="020F0502020204030204" pitchFamily="34" charset="0"/>
                        </a:rPr>
                        <a:t>Yes</a:t>
                      </a:r>
                    </a:p>
                  </a:txBody>
                  <a:tcPr marL="9525" marR="9525" marT="9525" marB="0" anchor="ctr"/>
                </a:tc>
                <a:tc>
                  <a:txBody>
                    <a:bodyPr/>
                    <a:lstStyle/>
                    <a:p>
                      <a:pPr algn="l" fontAlgn="b"/>
                      <a:r>
                        <a:rPr lang="en-GB" sz="1100" b="0" i="0" u="none" strike="noStrike" dirty="0">
                          <a:solidFill>
                            <a:srgbClr val="000000"/>
                          </a:solidFill>
                          <a:effectLst/>
                          <a:latin typeface="Calibri" panose="020F0502020204030204" pitchFamily="34" charset="0"/>
                        </a:rPr>
                        <a:t>SNOMED CT does not differentiate hard and soft capsules</a:t>
                      </a:r>
                    </a:p>
                  </a:txBody>
                  <a:tcPr marL="9525" marR="9525" marT="9525" marB="0" anchor="b"/>
                </a:tc>
                <a:extLst>
                  <a:ext uri="{0D108BD9-81ED-4DB2-BD59-A6C34878D82A}">
                    <a16:rowId xmlns:a16="http://schemas.microsoft.com/office/drawing/2014/main" val="3695575729"/>
                  </a:ext>
                </a:extLst>
              </a:tr>
            </a:tbl>
          </a:graphicData>
        </a:graphic>
      </p:graphicFrame>
      <p:sp>
        <p:nvSpPr>
          <p:cNvPr id="4" name="TextBox 3">
            <a:extLst>
              <a:ext uri="{FF2B5EF4-FFF2-40B4-BE49-F238E27FC236}">
                <a16:creationId xmlns:a16="http://schemas.microsoft.com/office/drawing/2014/main" id="{772E1DE1-563A-488A-A6DE-3D5AD566027B}"/>
              </a:ext>
            </a:extLst>
          </p:cNvPr>
          <p:cNvSpPr txBox="1"/>
          <p:nvPr/>
        </p:nvSpPr>
        <p:spPr>
          <a:xfrm>
            <a:off x="3180805" y="3210949"/>
            <a:ext cx="5719899" cy="307777"/>
          </a:xfrm>
          <a:prstGeom prst="rect">
            <a:avLst/>
          </a:prstGeom>
          <a:noFill/>
        </p:spPr>
        <p:txBody>
          <a:bodyPr wrap="square" rtlCol="0">
            <a:spAutoFit/>
          </a:bodyPr>
          <a:lstStyle/>
          <a:p>
            <a:r>
              <a:rPr lang="en-GB" b="1" dirty="0">
                <a:solidFill>
                  <a:schemeClr val="accent5">
                    <a:lumMod val="75000"/>
                  </a:schemeClr>
                </a:solidFill>
              </a:rPr>
              <a:t>Will be addressed by the hard/soft capsule additional concepts</a:t>
            </a:r>
          </a:p>
        </p:txBody>
      </p:sp>
    </p:spTree>
    <p:extLst>
      <p:ext uri="{BB962C8B-B14F-4D97-AF65-F5344CB8AC3E}">
        <p14:creationId xmlns:p14="http://schemas.microsoft.com/office/powerpoint/2010/main" val="21363757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C6679-F185-4DC9-9F81-3C5457DF1A9C}"/>
              </a:ext>
            </a:extLst>
          </p:cNvPr>
          <p:cNvSpPr>
            <a:spLocks noGrp="1"/>
          </p:cNvSpPr>
          <p:nvPr>
            <p:ph type="title"/>
          </p:nvPr>
        </p:nvSpPr>
        <p:spPr/>
        <p:txBody>
          <a:bodyPr/>
          <a:lstStyle/>
          <a:p>
            <a:r>
              <a:rPr lang="en-GB" dirty="0"/>
              <a:t>“Hidden” 1..*s : 8</a:t>
            </a:r>
          </a:p>
        </p:txBody>
      </p:sp>
      <p:graphicFrame>
        <p:nvGraphicFramePr>
          <p:cNvPr id="5" name="Table 5">
            <a:extLst>
              <a:ext uri="{FF2B5EF4-FFF2-40B4-BE49-F238E27FC236}">
                <a16:creationId xmlns:a16="http://schemas.microsoft.com/office/drawing/2014/main" id="{92094F31-8E6B-4D37-96F1-0A8A3E88791A}"/>
              </a:ext>
            </a:extLst>
          </p:cNvPr>
          <p:cNvGraphicFramePr>
            <a:graphicFrameLocks noGrp="1"/>
          </p:cNvGraphicFramePr>
          <p:nvPr>
            <p:extLst>
              <p:ext uri="{D42A27DB-BD31-4B8C-83A1-F6EECF244321}">
                <p14:modId xmlns:p14="http://schemas.microsoft.com/office/powerpoint/2010/main" val="1544295130"/>
              </p:ext>
            </p:extLst>
          </p:nvPr>
        </p:nvGraphicFramePr>
        <p:xfrm>
          <a:off x="272846" y="1387619"/>
          <a:ext cx="8465575" cy="2420620"/>
        </p:xfrm>
        <a:graphic>
          <a:graphicData uri="http://schemas.openxmlformats.org/drawingml/2006/table">
            <a:tbl>
              <a:tblPr firstRow="1" firstCol="1" bandRow="1">
                <a:tableStyleId>{5DA37D80-6434-44D0-A028-1B22A696006F}</a:tableStyleId>
              </a:tblPr>
              <a:tblGrid>
                <a:gridCol w="781664">
                  <a:extLst>
                    <a:ext uri="{9D8B030D-6E8A-4147-A177-3AD203B41FA5}">
                      <a16:colId xmlns:a16="http://schemas.microsoft.com/office/drawing/2014/main" val="315500329"/>
                    </a:ext>
                  </a:extLst>
                </a:gridCol>
                <a:gridCol w="1285550">
                  <a:extLst>
                    <a:ext uri="{9D8B030D-6E8A-4147-A177-3AD203B41FA5}">
                      <a16:colId xmlns:a16="http://schemas.microsoft.com/office/drawing/2014/main" val="3607802095"/>
                    </a:ext>
                  </a:extLst>
                </a:gridCol>
                <a:gridCol w="875089">
                  <a:extLst>
                    <a:ext uri="{9D8B030D-6E8A-4147-A177-3AD203B41FA5}">
                      <a16:colId xmlns:a16="http://schemas.microsoft.com/office/drawing/2014/main" val="3018980532"/>
                    </a:ext>
                  </a:extLst>
                </a:gridCol>
                <a:gridCol w="1511709">
                  <a:extLst>
                    <a:ext uri="{9D8B030D-6E8A-4147-A177-3AD203B41FA5}">
                      <a16:colId xmlns:a16="http://schemas.microsoft.com/office/drawing/2014/main" val="1184052717"/>
                    </a:ext>
                  </a:extLst>
                </a:gridCol>
                <a:gridCol w="877529">
                  <a:extLst>
                    <a:ext uri="{9D8B030D-6E8A-4147-A177-3AD203B41FA5}">
                      <a16:colId xmlns:a16="http://schemas.microsoft.com/office/drawing/2014/main" val="1549579174"/>
                    </a:ext>
                  </a:extLst>
                </a:gridCol>
                <a:gridCol w="730046">
                  <a:extLst>
                    <a:ext uri="{9D8B030D-6E8A-4147-A177-3AD203B41FA5}">
                      <a16:colId xmlns:a16="http://schemas.microsoft.com/office/drawing/2014/main" val="2468642669"/>
                    </a:ext>
                  </a:extLst>
                </a:gridCol>
                <a:gridCol w="1173662">
                  <a:extLst>
                    <a:ext uri="{9D8B030D-6E8A-4147-A177-3AD203B41FA5}">
                      <a16:colId xmlns:a16="http://schemas.microsoft.com/office/drawing/2014/main" val="1988599954"/>
                    </a:ext>
                  </a:extLst>
                </a:gridCol>
                <a:gridCol w="1230326">
                  <a:extLst>
                    <a:ext uri="{9D8B030D-6E8A-4147-A177-3AD203B41FA5}">
                      <a16:colId xmlns:a16="http://schemas.microsoft.com/office/drawing/2014/main" val="1503838265"/>
                    </a:ext>
                  </a:extLst>
                </a:gridCol>
              </a:tblGrid>
              <a:tr h="370840">
                <a:tc>
                  <a:txBody>
                    <a:bodyPr/>
                    <a:lstStyle/>
                    <a:p>
                      <a:pPr algn="ctr" fontAlgn="ctr"/>
                      <a:r>
                        <a:rPr lang="en-GB" sz="1100" b="1" i="0" u="none" strike="noStrike" dirty="0">
                          <a:solidFill>
                            <a:srgbClr val="000000"/>
                          </a:solidFill>
                          <a:effectLst/>
                          <a:latin typeface="Calibri" panose="020F0502020204030204" pitchFamily="34" charset="0"/>
                        </a:rPr>
                        <a:t>EDQM Code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English Name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SCTID</a:t>
                      </a:r>
                    </a:p>
                  </a:txBody>
                  <a:tcPr marL="9525" marR="9525" marT="9525" marB="0" anchor="ctr"/>
                </a:tc>
                <a:tc>
                  <a:txBody>
                    <a:bodyPr/>
                    <a:lstStyle/>
                    <a:p>
                      <a:pPr algn="ctr" fontAlgn="ctr"/>
                      <a:r>
                        <a:rPr lang="en-GB" sz="1100" b="1" i="0" u="none" strike="noStrike" dirty="0">
                          <a:solidFill>
                            <a:srgbClr val="000000"/>
                          </a:solidFill>
                          <a:effectLst/>
                          <a:latin typeface="Calibri, sans-serif"/>
                        </a:rPr>
                        <a:t>Fully Specified Name</a:t>
                      </a:r>
                      <a:endParaRPr lang="en-GB" sz="11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Cardinality</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Association</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Attribute Match</a:t>
                      </a:r>
                    </a:p>
                  </a:txBody>
                  <a:tcPr marL="9525" marR="9525" marT="9525" marB="0" anchor="ctr"/>
                </a:tc>
                <a:tc>
                  <a:txBody>
                    <a:bodyPr/>
                    <a:lstStyle/>
                    <a:p>
                      <a:pPr marR="0" algn="ctr" rtl="0" fontAlgn="ctr">
                        <a:lnSpc>
                          <a:spcPct val="100000"/>
                        </a:lnSpc>
                        <a:spcBef>
                          <a:spcPts val="0"/>
                        </a:spcBef>
                        <a:spcAft>
                          <a:spcPts val="0"/>
                        </a:spcAft>
                        <a:buClr>
                          <a:srgbClr val="000000"/>
                        </a:buClr>
                        <a:buFont typeface="Arial"/>
                      </a:pPr>
                      <a:r>
                        <a:rPr lang="en-GB" sz="1100" b="1" i="0" u="none" strike="noStrike" cap="none" dirty="0">
                          <a:solidFill>
                            <a:srgbClr val="000000"/>
                          </a:solidFill>
                          <a:effectLst/>
                          <a:latin typeface="Calibri" panose="020F0502020204030204" pitchFamily="34" charset="0"/>
                          <a:ea typeface="+mn-ea"/>
                          <a:cs typeface="+mn-cs"/>
                          <a:sym typeface="Arial"/>
                        </a:rPr>
                        <a:t>Comments</a:t>
                      </a:r>
                    </a:p>
                  </a:txBody>
                  <a:tcPr/>
                </a:tc>
                <a:extLst>
                  <a:ext uri="{0D108BD9-81ED-4DB2-BD59-A6C34878D82A}">
                    <a16:rowId xmlns:a16="http://schemas.microsoft.com/office/drawing/2014/main" val="1660499978"/>
                  </a:ext>
                </a:extLst>
              </a:tr>
              <a:tr h="370840">
                <a:tc>
                  <a:txBody>
                    <a:bodyPr/>
                    <a:lstStyle/>
                    <a:p>
                      <a:pPr algn="r" fontAlgn="ctr"/>
                      <a:r>
                        <a:rPr lang="en-GB" sz="1100" b="0" i="0" u="none" strike="noStrike">
                          <a:solidFill>
                            <a:srgbClr val="000000"/>
                          </a:solidFill>
                          <a:effectLst/>
                          <a:latin typeface="Calibri" panose="020F0502020204030204" pitchFamily="34" charset="0"/>
                        </a:rPr>
                        <a:t>10910000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Vaginal capsule, hard</a:t>
                      </a:r>
                    </a:p>
                  </a:txBody>
                  <a:tcPr marL="9525" marR="9525" marT="9525" marB="0" anchor="ctr"/>
                </a:tc>
                <a:tc>
                  <a:txBody>
                    <a:bodyPr/>
                    <a:lstStyle/>
                    <a:p>
                      <a:pPr algn="l" fontAlgn="b"/>
                      <a:r>
                        <a:rPr lang="en-GB" sz="900" b="0" i="0" u="none" strike="noStrike">
                          <a:solidFill>
                            <a:srgbClr val="000000"/>
                          </a:solidFill>
                          <a:effectLst/>
                          <a:latin typeface="&quot;Helvetica Neue&quot;"/>
                        </a:rPr>
                        <a:t>385176009</a:t>
                      </a:r>
                    </a:p>
                  </a:txBody>
                  <a:tcPr marL="9525" marR="9525" marT="9525" marB="0" anchor="b"/>
                </a:tc>
                <a:tc>
                  <a:txBody>
                    <a:bodyPr/>
                    <a:lstStyle/>
                    <a:p>
                      <a:pPr algn="l" fontAlgn="ctr"/>
                      <a:r>
                        <a:rPr lang="en-GB" sz="1100" b="0" i="0" u="none" strike="noStrike">
                          <a:solidFill>
                            <a:srgbClr val="000000"/>
                          </a:solidFill>
                          <a:effectLst/>
                          <a:latin typeface="Calibri" panose="020F0502020204030204" pitchFamily="34" charset="0"/>
                        </a:rPr>
                        <a:t>Conventional release hard vaginal capsule (dose form)</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1..*</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Exact match</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Yes</a:t>
                      </a:r>
                    </a:p>
                  </a:txBody>
                  <a:tcPr marL="9525" marR="9525" marT="9525" marB="0" anchor="ctr"/>
                </a:tc>
                <a:tc>
                  <a:txBody>
                    <a:bodyPr/>
                    <a:lstStyle/>
                    <a:p>
                      <a:pPr algn="l" fontAlgn="ctr"/>
                      <a:endParaRPr lang="en-GB"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557565415"/>
                  </a:ext>
                </a:extLst>
              </a:tr>
              <a:tr h="370840">
                <a:tc>
                  <a:txBody>
                    <a:bodyPr/>
                    <a:lstStyle/>
                    <a:p>
                      <a:pPr algn="r" fontAlgn="ctr"/>
                      <a:endParaRPr lang="en-GB" sz="11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endParaRPr lang="en-GB" sz="11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GB" sz="900" b="0" i="0" u="none" strike="noStrike">
                          <a:solidFill>
                            <a:srgbClr val="000000"/>
                          </a:solidFill>
                          <a:effectLst/>
                          <a:latin typeface="&quot;Helvetica Neue&quot;"/>
                        </a:rPr>
                        <a:t>385175008</a:t>
                      </a:r>
                    </a:p>
                  </a:txBody>
                  <a:tcPr marL="9525" marR="9525" marT="9525" marB="0" anchor="b"/>
                </a:tc>
                <a:tc>
                  <a:txBody>
                    <a:bodyPr/>
                    <a:lstStyle/>
                    <a:p>
                      <a:pPr algn="l" fontAlgn="ctr"/>
                      <a:r>
                        <a:rPr lang="en-GB" sz="1100" b="0" i="0" u="none" strike="noStrike">
                          <a:solidFill>
                            <a:srgbClr val="000000"/>
                          </a:solidFill>
                          <a:effectLst/>
                          <a:latin typeface="Calibri" panose="020F0502020204030204" pitchFamily="34" charset="0"/>
                        </a:rPr>
                        <a:t>Conventional release vaginal capsule (dose form)</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1..*</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Broader than</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Yes</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In EDQM vaginal capsule is a patient friendly term</a:t>
                      </a:r>
                    </a:p>
                  </a:txBody>
                  <a:tcPr marL="9525" marR="9525" marT="9525" marB="0" anchor="ctr"/>
                </a:tc>
                <a:extLst>
                  <a:ext uri="{0D108BD9-81ED-4DB2-BD59-A6C34878D82A}">
                    <a16:rowId xmlns:a16="http://schemas.microsoft.com/office/drawing/2014/main" val="3695575729"/>
                  </a:ext>
                </a:extLst>
              </a:tr>
              <a:tr h="370840">
                <a:tc>
                  <a:txBody>
                    <a:bodyPr/>
                    <a:lstStyle/>
                    <a:p>
                      <a:pPr algn="r" fontAlgn="ctr"/>
                      <a:r>
                        <a:rPr lang="en-GB" sz="1100" b="0" i="0" u="none" strike="noStrike">
                          <a:solidFill>
                            <a:srgbClr val="000000"/>
                          </a:solidFill>
                          <a:effectLst/>
                          <a:latin typeface="Calibri" panose="020F0502020204030204" pitchFamily="34" charset="0"/>
                        </a:rPr>
                        <a:t>10911000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Vaginal capsule, soft</a:t>
                      </a:r>
                    </a:p>
                  </a:txBody>
                  <a:tcPr marL="9525" marR="9525" marT="9525" marB="0" anchor="ctr"/>
                </a:tc>
                <a:tc>
                  <a:txBody>
                    <a:bodyPr/>
                    <a:lstStyle/>
                    <a:p>
                      <a:pPr algn="l" fontAlgn="b"/>
                      <a:r>
                        <a:rPr lang="en-GB" sz="900" b="0" i="0" u="none" strike="noStrike">
                          <a:solidFill>
                            <a:srgbClr val="000000"/>
                          </a:solidFill>
                          <a:effectLst/>
                          <a:latin typeface="&quot;Helvetica Neue&quot;"/>
                        </a:rPr>
                        <a:t>385177000</a:t>
                      </a:r>
                    </a:p>
                  </a:txBody>
                  <a:tcPr marL="9525" marR="9525" marT="9525" marB="0" anchor="b"/>
                </a:tc>
                <a:tc>
                  <a:txBody>
                    <a:bodyPr/>
                    <a:lstStyle/>
                    <a:p>
                      <a:pPr algn="l" fontAlgn="ctr"/>
                      <a:r>
                        <a:rPr lang="en-GB" sz="1100" b="0" i="0" u="none" strike="noStrike">
                          <a:solidFill>
                            <a:srgbClr val="000000"/>
                          </a:solidFill>
                          <a:effectLst/>
                          <a:latin typeface="Calibri" panose="020F0502020204030204" pitchFamily="34" charset="0"/>
                        </a:rPr>
                        <a:t>Conventional release soft vaginal capsule (dose form)</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1..1</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Exact match</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Yes</a:t>
                      </a:r>
                    </a:p>
                  </a:txBody>
                  <a:tcPr marL="9525" marR="9525" marT="9525" marB="0" anchor="ctr"/>
                </a:tc>
                <a:tc>
                  <a:txBody>
                    <a:bodyPr/>
                    <a:lstStyle/>
                    <a:p>
                      <a:pPr algn="l" fontAlgn="ctr"/>
                      <a:endParaRPr lang="en-GB"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693960353"/>
                  </a:ext>
                </a:extLst>
              </a:tr>
              <a:tr h="370840">
                <a:tc>
                  <a:txBody>
                    <a:bodyPr/>
                    <a:lstStyle/>
                    <a:p>
                      <a:pPr algn="r" fontAlgn="ctr"/>
                      <a:endParaRPr lang="en-GB" sz="11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endParaRPr lang="en-GB" sz="11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GB" sz="900" b="0" i="0" u="none" strike="noStrike">
                          <a:solidFill>
                            <a:srgbClr val="000000"/>
                          </a:solidFill>
                          <a:effectLst/>
                          <a:latin typeface="&quot;Helvetica Neue&quot;"/>
                        </a:rPr>
                        <a:t>385175008</a:t>
                      </a:r>
                    </a:p>
                  </a:txBody>
                  <a:tcPr marL="9525" marR="9525" marT="9525" marB="0" anchor="b"/>
                </a:tc>
                <a:tc>
                  <a:txBody>
                    <a:bodyPr/>
                    <a:lstStyle/>
                    <a:p>
                      <a:pPr algn="l" fontAlgn="ctr"/>
                      <a:r>
                        <a:rPr lang="en-GB" sz="1100" b="0" i="0" u="none" strike="noStrike">
                          <a:solidFill>
                            <a:srgbClr val="000000"/>
                          </a:solidFill>
                          <a:effectLst/>
                          <a:latin typeface="Calibri" panose="020F0502020204030204" pitchFamily="34" charset="0"/>
                        </a:rPr>
                        <a:t>Conventional release vaginal capsule (dose form)</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1..*</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Broader than</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Yes</a:t>
                      </a:r>
                    </a:p>
                  </a:txBody>
                  <a:tcPr marL="9525" marR="9525" marT="9525" marB="0" anchor="ctr"/>
                </a:tc>
                <a:tc>
                  <a:txBody>
                    <a:bodyPr/>
                    <a:lstStyle/>
                    <a:p>
                      <a:pPr algn="l" fontAlgn="ctr"/>
                      <a:endParaRPr lang="en-GB" sz="11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47134295"/>
                  </a:ext>
                </a:extLst>
              </a:tr>
            </a:tbl>
          </a:graphicData>
        </a:graphic>
      </p:graphicFrame>
      <p:sp>
        <p:nvSpPr>
          <p:cNvPr id="4" name="TextBox 3">
            <a:extLst>
              <a:ext uri="{FF2B5EF4-FFF2-40B4-BE49-F238E27FC236}">
                <a16:creationId xmlns:a16="http://schemas.microsoft.com/office/drawing/2014/main" id="{FFE9B115-9D40-4724-B4B2-C1D1593ABF58}"/>
              </a:ext>
            </a:extLst>
          </p:cNvPr>
          <p:cNvSpPr txBox="1"/>
          <p:nvPr/>
        </p:nvSpPr>
        <p:spPr>
          <a:xfrm>
            <a:off x="3304902" y="4125349"/>
            <a:ext cx="5719899" cy="307777"/>
          </a:xfrm>
          <a:prstGeom prst="rect">
            <a:avLst/>
          </a:prstGeom>
          <a:noFill/>
        </p:spPr>
        <p:txBody>
          <a:bodyPr wrap="square" rtlCol="0">
            <a:spAutoFit/>
          </a:bodyPr>
          <a:lstStyle/>
          <a:p>
            <a:r>
              <a:rPr lang="en-GB" b="1" dirty="0">
                <a:solidFill>
                  <a:schemeClr val="accent5">
                    <a:lumMod val="75000"/>
                  </a:schemeClr>
                </a:solidFill>
              </a:rPr>
              <a:t>Will be addressed by the hard/soft capsule additional concepts</a:t>
            </a:r>
          </a:p>
        </p:txBody>
      </p:sp>
    </p:spTree>
    <p:extLst>
      <p:ext uri="{BB962C8B-B14F-4D97-AF65-F5344CB8AC3E}">
        <p14:creationId xmlns:p14="http://schemas.microsoft.com/office/powerpoint/2010/main" val="148388892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C6679-F185-4DC9-9F81-3C5457DF1A9C}"/>
              </a:ext>
            </a:extLst>
          </p:cNvPr>
          <p:cNvSpPr>
            <a:spLocks noGrp="1"/>
          </p:cNvSpPr>
          <p:nvPr>
            <p:ph type="title"/>
          </p:nvPr>
        </p:nvSpPr>
        <p:spPr/>
        <p:txBody>
          <a:bodyPr/>
          <a:lstStyle/>
          <a:p>
            <a:r>
              <a:rPr lang="en-GB" dirty="0"/>
              <a:t>“Hidden” 1..*s : 9</a:t>
            </a:r>
          </a:p>
        </p:txBody>
      </p:sp>
      <p:graphicFrame>
        <p:nvGraphicFramePr>
          <p:cNvPr id="5" name="Table 5">
            <a:extLst>
              <a:ext uri="{FF2B5EF4-FFF2-40B4-BE49-F238E27FC236}">
                <a16:creationId xmlns:a16="http://schemas.microsoft.com/office/drawing/2014/main" id="{92094F31-8E6B-4D37-96F1-0A8A3E88791A}"/>
              </a:ext>
            </a:extLst>
          </p:cNvPr>
          <p:cNvGraphicFramePr>
            <a:graphicFrameLocks noGrp="1"/>
          </p:cNvGraphicFramePr>
          <p:nvPr>
            <p:extLst>
              <p:ext uri="{D42A27DB-BD31-4B8C-83A1-F6EECF244321}">
                <p14:modId xmlns:p14="http://schemas.microsoft.com/office/powerpoint/2010/main" val="3256531296"/>
              </p:ext>
            </p:extLst>
          </p:nvPr>
        </p:nvGraphicFramePr>
        <p:xfrm>
          <a:off x="272846" y="1387619"/>
          <a:ext cx="8465575" cy="1112520"/>
        </p:xfrm>
        <a:graphic>
          <a:graphicData uri="http://schemas.openxmlformats.org/drawingml/2006/table">
            <a:tbl>
              <a:tblPr firstRow="1" firstCol="1" bandRow="1">
                <a:tableStyleId>{5DA37D80-6434-44D0-A028-1B22A696006F}</a:tableStyleId>
              </a:tblPr>
              <a:tblGrid>
                <a:gridCol w="781664">
                  <a:extLst>
                    <a:ext uri="{9D8B030D-6E8A-4147-A177-3AD203B41FA5}">
                      <a16:colId xmlns:a16="http://schemas.microsoft.com/office/drawing/2014/main" val="315500329"/>
                    </a:ext>
                  </a:extLst>
                </a:gridCol>
                <a:gridCol w="1285550">
                  <a:extLst>
                    <a:ext uri="{9D8B030D-6E8A-4147-A177-3AD203B41FA5}">
                      <a16:colId xmlns:a16="http://schemas.microsoft.com/office/drawing/2014/main" val="3607802095"/>
                    </a:ext>
                  </a:extLst>
                </a:gridCol>
                <a:gridCol w="875089">
                  <a:extLst>
                    <a:ext uri="{9D8B030D-6E8A-4147-A177-3AD203B41FA5}">
                      <a16:colId xmlns:a16="http://schemas.microsoft.com/office/drawing/2014/main" val="3018980532"/>
                    </a:ext>
                  </a:extLst>
                </a:gridCol>
                <a:gridCol w="1511709">
                  <a:extLst>
                    <a:ext uri="{9D8B030D-6E8A-4147-A177-3AD203B41FA5}">
                      <a16:colId xmlns:a16="http://schemas.microsoft.com/office/drawing/2014/main" val="1184052717"/>
                    </a:ext>
                  </a:extLst>
                </a:gridCol>
                <a:gridCol w="877529">
                  <a:extLst>
                    <a:ext uri="{9D8B030D-6E8A-4147-A177-3AD203B41FA5}">
                      <a16:colId xmlns:a16="http://schemas.microsoft.com/office/drawing/2014/main" val="1549579174"/>
                    </a:ext>
                  </a:extLst>
                </a:gridCol>
                <a:gridCol w="730046">
                  <a:extLst>
                    <a:ext uri="{9D8B030D-6E8A-4147-A177-3AD203B41FA5}">
                      <a16:colId xmlns:a16="http://schemas.microsoft.com/office/drawing/2014/main" val="2468642669"/>
                    </a:ext>
                  </a:extLst>
                </a:gridCol>
                <a:gridCol w="1173662">
                  <a:extLst>
                    <a:ext uri="{9D8B030D-6E8A-4147-A177-3AD203B41FA5}">
                      <a16:colId xmlns:a16="http://schemas.microsoft.com/office/drawing/2014/main" val="1988599954"/>
                    </a:ext>
                  </a:extLst>
                </a:gridCol>
                <a:gridCol w="1230326">
                  <a:extLst>
                    <a:ext uri="{9D8B030D-6E8A-4147-A177-3AD203B41FA5}">
                      <a16:colId xmlns:a16="http://schemas.microsoft.com/office/drawing/2014/main" val="1503838265"/>
                    </a:ext>
                  </a:extLst>
                </a:gridCol>
              </a:tblGrid>
              <a:tr h="370840">
                <a:tc>
                  <a:txBody>
                    <a:bodyPr/>
                    <a:lstStyle/>
                    <a:p>
                      <a:pPr algn="ctr" fontAlgn="ctr"/>
                      <a:r>
                        <a:rPr lang="en-GB" sz="1100" b="1" i="0" u="none" strike="noStrike" dirty="0">
                          <a:solidFill>
                            <a:srgbClr val="000000"/>
                          </a:solidFill>
                          <a:effectLst/>
                          <a:latin typeface="Calibri" panose="020F0502020204030204" pitchFamily="34" charset="0"/>
                        </a:rPr>
                        <a:t>EDQM Code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English Name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SCTID</a:t>
                      </a:r>
                    </a:p>
                  </a:txBody>
                  <a:tcPr marL="9525" marR="9525" marT="9525" marB="0" anchor="ctr"/>
                </a:tc>
                <a:tc>
                  <a:txBody>
                    <a:bodyPr/>
                    <a:lstStyle/>
                    <a:p>
                      <a:pPr algn="ctr" fontAlgn="ctr"/>
                      <a:r>
                        <a:rPr lang="en-GB" sz="1100" b="1" i="0" u="none" strike="noStrike" dirty="0">
                          <a:solidFill>
                            <a:srgbClr val="000000"/>
                          </a:solidFill>
                          <a:effectLst/>
                          <a:latin typeface="Calibri, sans-serif"/>
                        </a:rPr>
                        <a:t>Fully Specified Name</a:t>
                      </a:r>
                      <a:endParaRPr lang="en-GB" sz="11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Cardinality</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Association</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Attribute Match</a:t>
                      </a:r>
                    </a:p>
                  </a:txBody>
                  <a:tcPr marL="9525" marR="9525" marT="9525" marB="0" anchor="ctr"/>
                </a:tc>
                <a:tc>
                  <a:txBody>
                    <a:bodyPr/>
                    <a:lstStyle/>
                    <a:p>
                      <a:pPr marR="0" algn="ctr" rtl="0" fontAlgn="ctr">
                        <a:lnSpc>
                          <a:spcPct val="100000"/>
                        </a:lnSpc>
                        <a:spcBef>
                          <a:spcPts val="0"/>
                        </a:spcBef>
                        <a:spcAft>
                          <a:spcPts val="0"/>
                        </a:spcAft>
                        <a:buClr>
                          <a:srgbClr val="000000"/>
                        </a:buClr>
                        <a:buFont typeface="Arial"/>
                      </a:pPr>
                      <a:r>
                        <a:rPr lang="en-GB" sz="1100" b="1" i="0" u="none" strike="noStrike" cap="none" dirty="0">
                          <a:solidFill>
                            <a:srgbClr val="000000"/>
                          </a:solidFill>
                          <a:effectLst/>
                          <a:latin typeface="Calibri" panose="020F0502020204030204" pitchFamily="34" charset="0"/>
                          <a:ea typeface="+mn-ea"/>
                          <a:cs typeface="+mn-cs"/>
                          <a:sym typeface="Arial"/>
                        </a:rPr>
                        <a:t>Comments</a:t>
                      </a:r>
                    </a:p>
                  </a:txBody>
                  <a:tcPr/>
                </a:tc>
                <a:extLst>
                  <a:ext uri="{0D108BD9-81ED-4DB2-BD59-A6C34878D82A}">
                    <a16:rowId xmlns:a16="http://schemas.microsoft.com/office/drawing/2014/main" val="1660499978"/>
                  </a:ext>
                </a:extLst>
              </a:tr>
              <a:tr h="370840">
                <a:tc>
                  <a:txBody>
                    <a:bodyPr/>
                    <a:lstStyle/>
                    <a:p>
                      <a:pPr algn="r" fontAlgn="ctr"/>
                      <a:r>
                        <a:rPr lang="en-GB" sz="1100" b="0" i="0" u="none" strike="noStrike">
                          <a:solidFill>
                            <a:srgbClr val="000000"/>
                          </a:solidFill>
                          <a:effectLst/>
                          <a:latin typeface="Calibri" panose="020F0502020204030204" pitchFamily="34" charset="0"/>
                        </a:rPr>
                        <a:t>10210000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Capsule, hard</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420692007</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Conventional release oral capsule (dose form)</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Broader than</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Yes</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S-CT has no concept for "hard capsule"</a:t>
                      </a:r>
                    </a:p>
                  </a:txBody>
                  <a:tcPr marL="9525" marR="9525" marT="9525" marB="0" anchor="ctr"/>
                </a:tc>
                <a:extLst>
                  <a:ext uri="{0D108BD9-81ED-4DB2-BD59-A6C34878D82A}">
                    <a16:rowId xmlns:a16="http://schemas.microsoft.com/office/drawing/2014/main" val="2557565415"/>
                  </a:ext>
                </a:extLst>
              </a:tr>
              <a:tr h="370840">
                <a:tc>
                  <a:txBody>
                    <a:bodyPr/>
                    <a:lstStyle/>
                    <a:p>
                      <a:pPr algn="r" fontAlgn="ctr"/>
                      <a:r>
                        <a:rPr lang="en-GB" sz="1100" b="0" i="0" u="none" strike="noStrike">
                          <a:solidFill>
                            <a:srgbClr val="000000"/>
                          </a:solidFill>
                          <a:effectLst/>
                          <a:latin typeface="Calibri" panose="020F0502020204030204" pitchFamily="34" charset="0"/>
                        </a:rPr>
                        <a:t>10211000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Capsule, soft</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420692007</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Conventional release oral capsule (dose form)</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Broader than</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Yes</a:t>
                      </a:r>
                    </a:p>
                  </a:txBody>
                  <a:tcPr marL="9525" marR="9525" marT="9525" marB="0" anchor="ctr"/>
                </a:tc>
                <a:tc>
                  <a:txBody>
                    <a:bodyPr/>
                    <a:lstStyle/>
                    <a:p>
                      <a:pPr algn="l" fontAlgn="ctr"/>
                      <a:r>
                        <a:rPr lang="en-GB" sz="1100" b="0" i="0" u="none" strike="noStrike" dirty="0">
                          <a:solidFill>
                            <a:srgbClr val="9900FF"/>
                          </a:solidFill>
                          <a:effectLst/>
                          <a:latin typeface="Calibri" panose="020F0502020204030204" pitchFamily="34" charset="0"/>
                        </a:rPr>
                        <a:t>S-CT has no concept for "soft capsule"</a:t>
                      </a:r>
                    </a:p>
                  </a:txBody>
                  <a:tcPr marL="9525" marR="9525" marT="9525" marB="0" anchor="ctr"/>
                </a:tc>
                <a:extLst>
                  <a:ext uri="{0D108BD9-81ED-4DB2-BD59-A6C34878D82A}">
                    <a16:rowId xmlns:a16="http://schemas.microsoft.com/office/drawing/2014/main" val="3695575729"/>
                  </a:ext>
                </a:extLst>
              </a:tr>
            </a:tbl>
          </a:graphicData>
        </a:graphic>
      </p:graphicFrame>
      <p:sp>
        <p:nvSpPr>
          <p:cNvPr id="4" name="TextBox 3">
            <a:extLst>
              <a:ext uri="{FF2B5EF4-FFF2-40B4-BE49-F238E27FC236}">
                <a16:creationId xmlns:a16="http://schemas.microsoft.com/office/drawing/2014/main" id="{C2C166FC-A199-468A-9179-BC34860321A9}"/>
              </a:ext>
            </a:extLst>
          </p:cNvPr>
          <p:cNvSpPr txBox="1"/>
          <p:nvPr/>
        </p:nvSpPr>
        <p:spPr>
          <a:xfrm>
            <a:off x="3167742" y="3021537"/>
            <a:ext cx="5719899" cy="307777"/>
          </a:xfrm>
          <a:prstGeom prst="rect">
            <a:avLst/>
          </a:prstGeom>
          <a:noFill/>
        </p:spPr>
        <p:txBody>
          <a:bodyPr wrap="square" rtlCol="0">
            <a:spAutoFit/>
          </a:bodyPr>
          <a:lstStyle/>
          <a:p>
            <a:r>
              <a:rPr lang="en-GB" b="1" dirty="0">
                <a:solidFill>
                  <a:schemeClr val="accent5">
                    <a:lumMod val="75000"/>
                  </a:schemeClr>
                </a:solidFill>
              </a:rPr>
              <a:t>Will be addressed by the hard/soft capsule additional concepts</a:t>
            </a:r>
          </a:p>
        </p:txBody>
      </p:sp>
    </p:spTree>
    <p:extLst>
      <p:ext uri="{BB962C8B-B14F-4D97-AF65-F5344CB8AC3E}">
        <p14:creationId xmlns:p14="http://schemas.microsoft.com/office/powerpoint/2010/main" val="38417891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C6679-F185-4DC9-9F81-3C5457DF1A9C}"/>
              </a:ext>
            </a:extLst>
          </p:cNvPr>
          <p:cNvSpPr>
            <a:spLocks noGrp="1"/>
          </p:cNvSpPr>
          <p:nvPr>
            <p:ph type="title"/>
          </p:nvPr>
        </p:nvSpPr>
        <p:spPr/>
        <p:txBody>
          <a:bodyPr/>
          <a:lstStyle/>
          <a:p>
            <a:r>
              <a:rPr lang="en-GB" dirty="0"/>
              <a:t>“Hidden” 1..*s : 10</a:t>
            </a:r>
          </a:p>
        </p:txBody>
      </p:sp>
      <p:graphicFrame>
        <p:nvGraphicFramePr>
          <p:cNvPr id="5" name="Table 5">
            <a:extLst>
              <a:ext uri="{FF2B5EF4-FFF2-40B4-BE49-F238E27FC236}">
                <a16:creationId xmlns:a16="http://schemas.microsoft.com/office/drawing/2014/main" id="{92094F31-8E6B-4D37-96F1-0A8A3E88791A}"/>
              </a:ext>
            </a:extLst>
          </p:cNvPr>
          <p:cNvGraphicFramePr>
            <a:graphicFrameLocks noGrp="1"/>
          </p:cNvGraphicFramePr>
          <p:nvPr>
            <p:extLst>
              <p:ext uri="{D42A27DB-BD31-4B8C-83A1-F6EECF244321}">
                <p14:modId xmlns:p14="http://schemas.microsoft.com/office/powerpoint/2010/main" val="1041899541"/>
              </p:ext>
            </p:extLst>
          </p:nvPr>
        </p:nvGraphicFramePr>
        <p:xfrm>
          <a:off x="272846" y="1387619"/>
          <a:ext cx="8465575" cy="1898650"/>
        </p:xfrm>
        <a:graphic>
          <a:graphicData uri="http://schemas.openxmlformats.org/drawingml/2006/table">
            <a:tbl>
              <a:tblPr firstRow="1" firstCol="1" bandRow="1">
                <a:tableStyleId>{5DA37D80-6434-44D0-A028-1B22A696006F}</a:tableStyleId>
              </a:tblPr>
              <a:tblGrid>
                <a:gridCol w="781664">
                  <a:extLst>
                    <a:ext uri="{9D8B030D-6E8A-4147-A177-3AD203B41FA5}">
                      <a16:colId xmlns:a16="http://schemas.microsoft.com/office/drawing/2014/main" val="315500329"/>
                    </a:ext>
                  </a:extLst>
                </a:gridCol>
                <a:gridCol w="1285550">
                  <a:extLst>
                    <a:ext uri="{9D8B030D-6E8A-4147-A177-3AD203B41FA5}">
                      <a16:colId xmlns:a16="http://schemas.microsoft.com/office/drawing/2014/main" val="3607802095"/>
                    </a:ext>
                  </a:extLst>
                </a:gridCol>
                <a:gridCol w="875089">
                  <a:extLst>
                    <a:ext uri="{9D8B030D-6E8A-4147-A177-3AD203B41FA5}">
                      <a16:colId xmlns:a16="http://schemas.microsoft.com/office/drawing/2014/main" val="3018980532"/>
                    </a:ext>
                  </a:extLst>
                </a:gridCol>
                <a:gridCol w="1511709">
                  <a:extLst>
                    <a:ext uri="{9D8B030D-6E8A-4147-A177-3AD203B41FA5}">
                      <a16:colId xmlns:a16="http://schemas.microsoft.com/office/drawing/2014/main" val="1184052717"/>
                    </a:ext>
                  </a:extLst>
                </a:gridCol>
                <a:gridCol w="877529">
                  <a:extLst>
                    <a:ext uri="{9D8B030D-6E8A-4147-A177-3AD203B41FA5}">
                      <a16:colId xmlns:a16="http://schemas.microsoft.com/office/drawing/2014/main" val="1549579174"/>
                    </a:ext>
                  </a:extLst>
                </a:gridCol>
                <a:gridCol w="730046">
                  <a:extLst>
                    <a:ext uri="{9D8B030D-6E8A-4147-A177-3AD203B41FA5}">
                      <a16:colId xmlns:a16="http://schemas.microsoft.com/office/drawing/2014/main" val="2468642669"/>
                    </a:ext>
                  </a:extLst>
                </a:gridCol>
                <a:gridCol w="1173662">
                  <a:extLst>
                    <a:ext uri="{9D8B030D-6E8A-4147-A177-3AD203B41FA5}">
                      <a16:colId xmlns:a16="http://schemas.microsoft.com/office/drawing/2014/main" val="1988599954"/>
                    </a:ext>
                  </a:extLst>
                </a:gridCol>
                <a:gridCol w="1230326">
                  <a:extLst>
                    <a:ext uri="{9D8B030D-6E8A-4147-A177-3AD203B41FA5}">
                      <a16:colId xmlns:a16="http://schemas.microsoft.com/office/drawing/2014/main" val="1503838265"/>
                    </a:ext>
                  </a:extLst>
                </a:gridCol>
              </a:tblGrid>
              <a:tr h="370840">
                <a:tc>
                  <a:txBody>
                    <a:bodyPr/>
                    <a:lstStyle/>
                    <a:p>
                      <a:pPr algn="ctr" fontAlgn="ctr"/>
                      <a:r>
                        <a:rPr lang="en-GB" sz="1100" b="1" i="0" u="none" strike="noStrike" dirty="0">
                          <a:solidFill>
                            <a:srgbClr val="000000"/>
                          </a:solidFill>
                          <a:effectLst/>
                          <a:latin typeface="Calibri" panose="020F0502020204030204" pitchFamily="34" charset="0"/>
                        </a:rPr>
                        <a:t>EDQM Code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English Name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SCTID</a:t>
                      </a:r>
                    </a:p>
                  </a:txBody>
                  <a:tcPr marL="9525" marR="9525" marT="9525" marB="0" anchor="ctr"/>
                </a:tc>
                <a:tc>
                  <a:txBody>
                    <a:bodyPr/>
                    <a:lstStyle/>
                    <a:p>
                      <a:pPr algn="ctr" fontAlgn="ctr"/>
                      <a:r>
                        <a:rPr lang="en-GB" sz="1100" b="1" i="0" u="none" strike="noStrike" dirty="0">
                          <a:solidFill>
                            <a:srgbClr val="000000"/>
                          </a:solidFill>
                          <a:effectLst/>
                          <a:latin typeface="Calibri, sans-serif"/>
                        </a:rPr>
                        <a:t>Fully Specified Name</a:t>
                      </a:r>
                      <a:endParaRPr lang="en-GB" sz="11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Cardinality</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Association</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Attribute Match</a:t>
                      </a:r>
                    </a:p>
                  </a:txBody>
                  <a:tcPr marL="9525" marR="9525" marT="9525" marB="0" anchor="ctr"/>
                </a:tc>
                <a:tc>
                  <a:txBody>
                    <a:bodyPr/>
                    <a:lstStyle/>
                    <a:p>
                      <a:pPr marR="0" algn="ctr" rtl="0" fontAlgn="ctr">
                        <a:lnSpc>
                          <a:spcPct val="100000"/>
                        </a:lnSpc>
                        <a:spcBef>
                          <a:spcPts val="0"/>
                        </a:spcBef>
                        <a:spcAft>
                          <a:spcPts val="0"/>
                        </a:spcAft>
                        <a:buClr>
                          <a:srgbClr val="000000"/>
                        </a:buClr>
                        <a:buFont typeface="Arial"/>
                      </a:pPr>
                      <a:r>
                        <a:rPr lang="en-GB" sz="1100" b="1" i="0" u="none" strike="noStrike" cap="none" dirty="0">
                          <a:solidFill>
                            <a:srgbClr val="000000"/>
                          </a:solidFill>
                          <a:effectLst/>
                          <a:latin typeface="Calibri" panose="020F0502020204030204" pitchFamily="34" charset="0"/>
                          <a:ea typeface="+mn-ea"/>
                          <a:cs typeface="+mn-cs"/>
                          <a:sym typeface="Arial"/>
                        </a:rPr>
                        <a:t>Comments</a:t>
                      </a:r>
                    </a:p>
                  </a:txBody>
                  <a:tcPr/>
                </a:tc>
                <a:extLst>
                  <a:ext uri="{0D108BD9-81ED-4DB2-BD59-A6C34878D82A}">
                    <a16:rowId xmlns:a16="http://schemas.microsoft.com/office/drawing/2014/main" val="1660499978"/>
                  </a:ext>
                </a:extLst>
              </a:tr>
              <a:tr h="370840">
                <a:tc>
                  <a:txBody>
                    <a:bodyPr/>
                    <a:lstStyle/>
                    <a:p>
                      <a:pPr algn="r" fontAlgn="ctr"/>
                      <a:r>
                        <a:rPr lang="en-GB" sz="1100" b="0" i="0" u="none" strike="noStrike">
                          <a:solidFill>
                            <a:srgbClr val="000000"/>
                          </a:solidFill>
                          <a:effectLst/>
                          <a:latin typeface="Calibri" panose="020F0502020204030204" pitchFamily="34" charset="0"/>
                        </a:rPr>
                        <a:t>10301000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Gargle</a:t>
                      </a:r>
                    </a:p>
                  </a:txBody>
                  <a:tcPr marL="9525" marR="9525" marT="9525" marB="0" anchor="ctr"/>
                </a:tc>
                <a:tc>
                  <a:txBody>
                    <a:bodyPr/>
                    <a:lstStyle/>
                    <a:p>
                      <a:pPr algn="l" fontAlgn="b"/>
                      <a:r>
                        <a:rPr lang="en-GB" sz="1100" b="0" i="0" u="none" strike="noStrike">
                          <a:solidFill>
                            <a:srgbClr val="000000"/>
                          </a:solidFill>
                          <a:effectLst/>
                          <a:latin typeface="Calibri" panose="020F0502020204030204" pitchFamily="34" charset="0"/>
                        </a:rPr>
                        <a:t>385065007</a:t>
                      </a:r>
                    </a:p>
                  </a:txBody>
                  <a:tcPr marL="9525" marR="9525" marT="9525" marB="0" anchor="b"/>
                </a:tc>
                <a:tc>
                  <a:txBody>
                    <a:bodyPr/>
                    <a:lstStyle/>
                    <a:p>
                      <a:pPr algn="l" fontAlgn="ctr"/>
                      <a:r>
                        <a:rPr lang="en-GB" sz="1100" b="0" i="0" u="none" strike="noStrike">
                          <a:solidFill>
                            <a:srgbClr val="000000"/>
                          </a:solidFill>
                          <a:effectLst/>
                          <a:latin typeface="Calibri" panose="020F0502020204030204" pitchFamily="34" charset="0"/>
                        </a:rPr>
                        <a:t>Conventional release oromucosal solution for gargle (dose form)</a:t>
                      </a:r>
                    </a:p>
                  </a:txBody>
                  <a:tcPr marL="9525" marR="9525" marT="9525" marB="0" anchor="ctr"/>
                </a:tc>
                <a:tc>
                  <a:txBody>
                    <a:bodyPr/>
                    <a:lstStyle/>
                    <a:p>
                      <a:pPr algn="l" fontAlgn="b"/>
                      <a:r>
                        <a:rPr lang="en-GB" sz="1100" b="0" i="0" u="none" strike="noStrike">
                          <a:solidFill>
                            <a:srgbClr val="000000"/>
                          </a:solidFill>
                          <a:effectLst/>
                          <a:latin typeface="Calibri" panose="020F0502020204030204" pitchFamily="34" charset="0"/>
                        </a:rPr>
                        <a:t>1..1</a:t>
                      </a:r>
                    </a:p>
                  </a:txBody>
                  <a:tcPr marL="9525" marR="9525" marT="9525" marB="0" anchor="b"/>
                </a:tc>
                <a:tc>
                  <a:txBody>
                    <a:bodyPr/>
                    <a:lstStyle/>
                    <a:p>
                      <a:pPr algn="l" fontAlgn="b"/>
                      <a:r>
                        <a:rPr lang="en-GB" sz="1100" b="0" i="0" u="none" strike="noStrike">
                          <a:solidFill>
                            <a:srgbClr val="000000"/>
                          </a:solidFill>
                          <a:effectLst/>
                          <a:latin typeface="Calibri" panose="020F0502020204030204" pitchFamily="34" charset="0"/>
                        </a:rPr>
                        <a:t>exact match</a:t>
                      </a:r>
                    </a:p>
                  </a:txBody>
                  <a:tcPr marL="9525" marR="9525" marT="9525" marB="0" anchor="b"/>
                </a:tc>
                <a:tc>
                  <a:txBody>
                    <a:bodyPr/>
                    <a:lstStyle/>
                    <a:p>
                      <a:pPr algn="l" fontAlgn="b"/>
                      <a:r>
                        <a:rPr lang="en-GB" sz="1100" b="0" i="0" u="none" strike="noStrike">
                          <a:solidFill>
                            <a:srgbClr val="000000"/>
                          </a:solidFill>
                          <a:effectLst/>
                          <a:latin typeface="Calibri" panose="020F0502020204030204" pitchFamily="34" charset="0"/>
                        </a:rPr>
                        <a:t>yes</a:t>
                      </a:r>
                    </a:p>
                  </a:txBody>
                  <a:tcPr marL="9525" marR="9525" marT="9525"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557565415"/>
                  </a:ext>
                </a:extLst>
              </a:tr>
              <a:tr h="370840">
                <a:tc>
                  <a:txBody>
                    <a:bodyPr/>
                    <a:lstStyle/>
                    <a:p>
                      <a:pPr algn="r" fontAlgn="ctr"/>
                      <a:r>
                        <a:rPr lang="en-GB" sz="1100" b="0" i="0" u="none" strike="noStrike">
                          <a:solidFill>
                            <a:srgbClr val="000000"/>
                          </a:solidFill>
                          <a:effectLst/>
                          <a:latin typeface="Calibri" panose="020F0502020204030204" pitchFamily="34" charset="0"/>
                        </a:rPr>
                        <a:t>50024000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Gargle/mouthwash</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385065007</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Conventional release oromucosal solution for gargle (dose form)</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Narrower than</a:t>
                      </a:r>
                    </a:p>
                  </a:txBody>
                  <a:tcPr marL="9525" marR="9525" marT="9525" marB="0" anchor="ctr"/>
                </a:tc>
                <a:tc>
                  <a:txBody>
                    <a:bodyPr/>
                    <a:lstStyle/>
                    <a:p>
                      <a:pPr algn="l" fontAlgn="ctr"/>
                      <a:endParaRPr lang="en-GB" sz="11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en-GB" sz="1100" b="0" i="0" u="none" strike="noStrike" dirty="0">
                          <a:solidFill>
                            <a:srgbClr val="000000"/>
                          </a:solidFill>
                          <a:effectLst/>
                          <a:latin typeface="Calibri" panose="020F0502020204030204" pitchFamily="34" charset="0"/>
                        </a:rPr>
                        <a:t>EDQM has separate terms for gargle and mouthwash individually in addition</a:t>
                      </a:r>
                      <a:br>
                        <a:rPr lang="en-GB" sz="1100" b="0" i="0" u="none" strike="noStrike" dirty="0">
                          <a:solidFill>
                            <a:srgbClr val="000000"/>
                          </a:solidFill>
                          <a:effectLst/>
                          <a:latin typeface="Calibri" panose="020F0502020204030204" pitchFamily="34" charset="0"/>
                        </a:rPr>
                      </a:br>
                      <a:endParaRPr lang="en-GB" sz="11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695575729"/>
                  </a:ext>
                </a:extLst>
              </a:tr>
            </a:tbl>
          </a:graphicData>
        </a:graphic>
      </p:graphicFrame>
      <p:sp>
        <p:nvSpPr>
          <p:cNvPr id="4" name="TextBox 3">
            <a:extLst>
              <a:ext uri="{FF2B5EF4-FFF2-40B4-BE49-F238E27FC236}">
                <a16:creationId xmlns:a16="http://schemas.microsoft.com/office/drawing/2014/main" id="{8FA28460-F7B9-4A91-93AF-12B07EA272B8}"/>
              </a:ext>
            </a:extLst>
          </p:cNvPr>
          <p:cNvSpPr txBox="1"/>
          <p:nvPr/>
        </p:nvSpPr>
        <p:spPr>
          <a:xfrm>
            <a:off x="3252652" y="3674680"/>
            <a:ext cx="3755572" cy="307777"/>
          </a:xfrm>
          <a:prstGeom prst="rect">
            <a:avLst/>
          </a:prstGeom>
          <a:noFill/>
        </p:spPr>
        <p:txBody>
          <a:bodyPr wrap="square" rtlCol="0">
            <a:spAutoFit/>
          </a:bodyPr>
          <a:lstStyle/>
          <a:p>
            <a:r>
              <a:rPr lang="en-GB" b="1" dirty="0">
                <a:solidFill>
                  <a:schemeClr val="accent5">
                    <a:lumMod val="75000"/>
                  </a:schemeClr>
                </a:solidFill>
              </a:rPr>
              <a:t>Oromucosal dose form review</a:t>
            </a:r>
          </a:p>
        </p:txBody>
      </p:sp>
    </p:spTree>
    <p:extLst>
      <p:ext uri="{BB962C8B-B14F-4D97-AF65-F5344CB8AC3E}">
        <p14:creationId xmlns:p14="http://schemas.microsoft.com/office/powerpoint/2010/main" val="119802965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C6679-F185-4DC9-9F81-3C5457DF1A9C}"/>
              </a:ext>
            </a:extLst>
          </p:cNvPr>
          <p:cNvSpPr>
            <a:spLocks noGrp="1"/>
          </p:cNvSpPr>
          <p:nvPr>
            <p:ph type="title"/>
          </p:nvPr>
        </p:nvSpPr>
        <p:spPr/>
        <p:txBody>
          <a:bodyPr/>
          <a:lstStyle/>
          <a:p>
            <a:r>
              <a:rPr lang="en-GB" dirty="0"/>
              <a:t>“Hidden” 1..*s : 11</a:t>
            </a:r>
          </a:p>
        </p:txBody>
      </p:sp>
      <p:graphicFrame>
        <p:nvGraphicFramePr>
          <p:cNvPr id="5" name="Table 5">
            <a:extLst>
              <a:ext uri="{FF2B5EF4-FFF2-40B4-BE49-F238E27FC236}">
                <a16:creationId xmlns:a16="http://schemas.microsoft.com/office/drawing/2014/main" id="{92094F31-8E6B-4D37-96F1-0A8A3E88791A}"/>
              </a:ext>
            </a:extLst>
          </p:cNvPr>
          <p:cNvGraphicFramePr>
            <a:graphicFrameLocks noGrp="1"/>
          </p:cNvGraphicFramePr>
          <p:nvPr>
            <p:extLst>
              <p:ext uri="{D42A27DB-BD31-4B8C-83A1-F6EECF244321}">
                <p14:modId xmlns:p14="http://schemas.microsoft.com/office/powerpoint/2010/main" val="656478150"/>
              </p:ext>
            </p:extLst>
          </p:nvPr>
        </p:nvGraphicFramePr>
        <p:xfrm>
          <a:off x="272846" y="1387619"/>
          <a:ext cx="8465575" cy="2401570"/>
        </p:xfrm>
        <a:graphic>
          <a:graphicData uri="http://schemas.openxmlformats.org/drawingml/2006/table">
            <a:tbl>
              <a:tblPr firstRow="1" firstCol="1" bandRow="1">
                <a:tableStyleId>{5DA37D80-6434-44D0-A028-1B22A696006F}</a:tableStyleId>
              </a:tblPr>
              <a:tblGrid>
                <a:gridCol w="781664">
                  <a:extLst>
                    <a:ext uri="{9D8B030D-6E8A-4147-A177-3AD203B41FA5}">
                      <a16:colId xmlns:a16="http://schemas.microsoft.com/office/drawing/2014/main" val="315500329"/>
                    </a:ext>
                  </a:extLst>
                </a:gridCol>
                <a:gridCol w="1285550">
                  <a:extLst>
                    <a:ext uri="{9D8B030D-6E8A-4147-A177-3AD203B41FA5}">
                      <a16:colId xmlns:a16="http://schemas.microsoft.com/office/drawing/2014/main" val="3607802095"/>
                    </a:ext>
                  </a:extLst>
                </a:gridCol>
                <a:gridCol w="875089">
                  <a:extLst>
                    <a:ext uri="{9D8B030D-6E8A-4147-A177-3AD203B41FA5}">
                      <a16:colId xmlns:a16="http://schemas.microsoft.com/office/drawing/2014/main" val="3018980532"/>
                    </a:ext>
                  </a:extLst>
                </a:gridCol>
                <a:gridCol w="1511709">
                  <a:extLst>
                    <a:ext uri="{9D8B030D-6E8A-4147-A177-3AD203B41FA5}">
                      <a16:colId xmlns:a16="http://schemas.microsoft.com/office/drawing/2014/main" val="1184052717"/>
                    </a:ext>
                  </a:extLst>
                </a:gridCol>
                <a:gridCol w="877529">
                  <a:extLst>
                    <a:ext uri="{9D8B030D-6E8A-4147-A177-3AD203B41FA5}">
                      <a16:colId xmlns:a16="http://schemas.microsoft.com/office/drawing/2014/main" val="1549579174"/>
                    </a:ext>
                  </a:extLst>
                </a:gridCol>
                <a:gridCol w="730046">
                  <a:extLst>
                    <a:ext uri="{9D8B030D-6E8A-4147-A177-3AD203B41FA5}">
                      <a16:colId xmlns:a16="http://schemas.microsoft.com/office/drawing/2014/main" val="2468642669"/>
                    </a:ext>
                  </a:extLst>
                </a:gridCol>
                <a:gridCol w="752167">
                  <a:extLst>
                    <a:ext uri="{9D8B030D-6E8A-4147-A177-3AD203B41FA5}">
                      <a16:colId xmlns:a16="http://schemas.microsoft.com/office/drawing/2014/main" val="1988599954"/>
                    </a:ext>
                  </a:extLst>
                </a:gridCol>
                <a:gridCol w="1651821">
                  <a:extLst>
                    <a:ext uri="{9D8B030D-6E8A-4147-A177-3AD203B41FA5}">
                      <a16:colId xmlns:a16="http://schemas.microsoft.com/office/drawing/2014/main" val="1503838265"/>
                    </a:ext>
                  </a:extLst>
                </a:gridCol>
              </a:tblGrid>
              <a:tr h="370840">
                <a:tc>
                  <a:txBody>
                    <a:bodyPr/>
                    <a:lstStyle/>
                    <a:p>
                      <a:pPr algn="ctr" fontAlgn="ctr"/>
                      <a:r>
                        <a:rPr lang="en-GB" sz="1100" b="1" i="0" u="none" strike="noStrike" dirty="0">
                          <a:solidFill>
                            <a:srgbClr val="000000"/>
                          </a:solidFill>
                          <a:effectLst/>
                          <a:latin typeface="Calibri" panose="020F0502020204030204" pitchFamily="34" charset="0"/>
                        </a:rPr>
                        <a:t>EDQM Code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English Name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SCTID</a:t>
                      </a:r>
                    </a:p>
                  </a:txBody>
                  <a:tcPr marL="9525" marR="9525" marT="9525" marB="0" anchor="ctr"/>
                </a:tc>
                <a:tc>
                  <a:txBody>
                    <a:bodyPr/>
                    <a:lstStyle/>
                    <a:p>
                      <a:pPr algn="ctr" fontAlgn="ctr"/>
                      <a:r>
                        <a:rPr lang="en-GB" sz="1100" b="1" i="0" u="none" strike="noStrike" dirty="0">
                          <a:solidFill>
                            <a:srgbClr val="000000"/>
                          </a:solidFill>
                          <a:effectLst/>
                          <a:latin typeface="Calibri, sans-serif"/>
                        </a:rPr>
                        <a:t>Fully Specified Name</a:t>
                      </a:r>
                      <a:endParaRPr lang="en-GB" sz="11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Cardinality</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Association</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Attribute Match</a:t>
                      </a:r>
                    </a:p>
                  </a:txBody>
                  <a:tcPr marL="9525" marR="9525" marT="9525" marB="0" anchor="ctr"/>
                </a:tc>
                <a:tc>
                  <a:txBody>
                    <a:bodyPr/>
                    <a:lstStyle/>
                    <a:p>
                      <a:pPr marR="0" algn="ctr" rtl="0" fontAlgn="ctr">
                        <a:lnSpc>
                          <a:spcPct val="100000"/>
                        </a:lnSpc>
                        <a:spcBef>
                          <a:spcPts val="0"/>
                        </a:spcBef>
                        <a:spcAft>
                          <a:spcPts val="0"/>
                        </a:spcAft>
                        <a:buClr>
                          <a:srgbClr val="000000"/>
                        </a:buClr>
                        <a:buFont typeface="Arial"/>
                      </a:pPr>
                      <a:r>
                        <a:rPr lang="en-GB" sz="1100" b="1" i="0" u="none" strike="noStrike" cap="none" dirty="0">
                          <a:solidFill>
                            <a:srgbClr val="000000"/>
                          </a:solidFill>
                          <a:effectLst/>
                          <a:latin typeface="Calibri" panose="020F0502020204030204" pitchFamily="34" charset="0"/>
                          <a:ea typeface="+mn-ea"/>
                          <a:cs typeface="+mn-cs"/>
                          <a:sym typeface="Arial"/>
                        </a:rPr>
                        <a:t>Comments</a:t>
                      </a:r>
                    </a:p>
                  </a:txBody>
                  <a:tcPr/>
                </a:tc>
                <a:extLst>
                  <a:ext uri="{0D108BD9-81ED-4DB2-BD59-A6C34878D82A}">
                    <a16:rowId xmlns:a16="http://schemas.microsoft.com/office/drawing/2014/main" val="1660499978"/>
                  </a:ext>
                </a:extLst>
              </a:tr>
              <a:tr h="370840">
                <a:tc>
                  <a:txBody>
                    <a:bodyPr/>
                    <a:lstStyle/>
                    <a:p>
                      <a:pPr algn="r" fontAlgn="ctr"/>
                      <a:r>
                        <a:rPr lang="en-GB" sz="1100" b="0" i="0" u="none" strike="noStrike">
                          <a:solidFill>
                            <a:srgbClr val="000000"/>
                          </a:solidFill>
                          <a:effectLst/>
                          <a:latin typeface="Calibri" panose="020F0502020204030204" pitchFamily="34" charset="0"/>
                        </a:rPr>
                        <a:t>10305000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Oromucosal solution</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385070000</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Conventional release oromucosal solution (dose form)</a:t>
                      </a:r>
                    </a:p>
                  </a:txBody>
                  <a:tcPr marL="9525" marR="9525" marT="9525" marB="0" anchor="ctr"/>
                </a:tc>
                <a:tc>
                  <a:txBody>
                    <a:bodyPr/>
                    <a:lstStyle/>
                    <a:p>
                      <a:pPr algn="l" fontAlgn="b"/>
                      <a:r>
                        <a:rPr lang="en-GB" sz="1100" b="0" i="0" u="none" strike="noStrike">
                          <a:solidFill>
                            <a:srgbClr val="000000"/>
                          </a:solidFill>
                          <a:effectLst/>
                          <a:latin typeface="Calibri" panose="020F0502020204030204" pitchFamily="34" charset="0"/>
                        </a:rPr>
                        <a:t>1..1</a:t>
                      </a:r>
                    </a:p>
                  </a:txBody>
                  <a:tcPr marL="9525" marR="9525" marT="9525" marB="0" anchor="b"/>
                </a:tc>
                <a:tc>
                  <a:txBody>
                    <a:bodyPr/>
                    <a:lstStyle/>
                    <a:p>
                      <a:pPr algn="l" fontAlgn="b"/>
                      <a:r>
                        <a:rPr lang="en-GB" sz="1100" b="0" i="0" u="none" strike="noStrike">
                          <a:solidFill>
                            <a:srgbClr val="000000"/>
                          </a:solidFill>
                          <a:effectLst/>
                          <a:latin typeface="Calibri" panose="020F0502020204030204" pitchFamily="34" charset="0"/>
                        </a:rPr>
                        <a:t>Exact match</a:t>
                      </a:r>
                    </a:p>
                  </a:txBody>
                  <a:tcPr marL="9525" marR="9525" marT="9525" marB="0" anchor="b"/>
                </a:tc>
                <a:tc>
                  <a:txBody>
                    <a:bodyPr/>
                    <a:lstStyle/>
                    <a:p>
                      <a:pPr algn="l" fontAlgn="b"/>
                      <a:r>
                        <a:rPr lang="en-GB" sz="1100" b="0" i="0" u="none" strike="noStrike">
                          <a:solidFill>
                            <a:srgbClr val="000000"/>
                          </a:solidFill>
                          <a:effectLst/>
                          <a:latin typeface="Calibri" panose="020F0502020204030204" pitchFamily="34" charset="0"/>
                        </a:rPr>
                        <a:t>yes</a:t>
                      </a:r>
                    </a:p>
                  </a:txBody>
                  <a:tcPr marL="9525" marR="9525" marT="9525" marB="0" anchor="b"/>
                </a:tc>
                <a:tc>
                  <a:txBody>
                    <a:bodyPr/>
                    <a:lstStyle/>
                    <a:p>
                      <a:pPr algn="l" fontAlgn="ctr"/>
                      <a:endParaRPr lang="en-GB"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557565415"/>
                  </a:ext>
                </a:extLst>
              </a:tr>
              <a:tr h="370840">
                <a:tc>
                  <a:txBody>
                    <a:bodyPr/>
                    <a:lstStyle/>
                    <a:p>
                      <a:pPr algn="r" fontAlgn="ctr"/>
                      <a:r>
                        <a:rPr lang="en-GB" sz="1100" b="0" i="0" u="none" strike="noStrike">
                          <a:solidFill>
                            <a:srgbClr val="000000"/>
                          </a:solidFill>
                          <a:effectLst/>
                          <a:latin typeface="Calibri" panose="020F0502020204030204" pitchFamily="34" charset="0"/>
                        </a:rPr>
                        <a:t>50039500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Oromucosal/laryngopharyngeal solution</a:t>
                      </a:r>
                    </a:p>
                  </a:txBody>
                  <a:tcPr marL="9525" marR="9525" marT="9525" marB="0" anchor="ctr"/>
                </a:tc>
                <a:tc>
                  <a:txBody>
                    <a:bodyPr/>
                    <a:lstStyle/>
                    <a:p>
                      <a:pPr algn="l" fontAlgn="b"/>
                      <a:r>
                        <a:rPr lang="en-GB" sz="1100" b="0" i="0" u="none" strike="noStrike">
                          <a:solidFill>
                            <a:srgbClr val="000000"/>
                          </a:solidFill>
                          <a:effectLst/>
                          <a:latin typeface="Calibri" panose="020F0502020204030204" pitchFamily="34" charset="0"/>
                        </a:rPr>
                        <a:t>385070000</a:t>
                      </a:r>
                    </a:p>
                  </a:txBody>
                  <a:tcPr marL="9525" marR="9525" marT="9525" marB="0" anchor="b"/>
                </a:tc>
                <a:tc>
                  <a:txBody>
                    <a:bodyPr/>
                    <a:lstStyle/>
                    <a:p>
                      <a:pPr algn="l" fontAlgn="ctr"/>
                      <a:r>
                        <a:rPr lang="en-GB" sz="1100" b="0" i="0" u="none" strike="noStrike">
                          <a:solidFill>
                            <a:srgbClr val="000000"/>
                          </a:solidFill>
                          <a:effectLst/>
                          <a:latin typeface="Calibri" panose="020F0502020204030204" pitchFamily="34" charset="0"/>
                        </a:rPr>
                        <a:t>Conventional release oromucosal solution (dose form)</a:t>
                      </a:r>
                    </a:p>
                  </a:txBody>
                  <a:tcPr marL="9525" marR="9525" marT="9525" marB="0" anchor="ctr"/>
                </a:tc>
                <a:tc>
                  <a:txBody>
                    <a:bodyPr/>
                    <a:lstStyle/>
                    <a:p>
                      <a:pPr algn="l" fontAlgn="b"/>
                      <a:r>
                        <a:rPr lang="en-GB" sz="1100" b="0" i="0" u="none" strike="noStrike">
                          <a:solidFill>
                            <a:srgbClr val="000000"/>
                          </a:solidFill>
                          <a:effectLst/>
                          <a:latin typeface="Calibri" panose="020F0502020204030204" pitchFamily="34" charset="0"/>
                        </a:rPr>
                        <a:t>1..*</a:t>
                      </a:r>
                    </a:p>
                  </a:txBody>
                  <a:tcPr marL="9525" marR="9525" marT="9525" marB="0" anchor="b"/>
                </a:tc>
                <a:tc>
                  <a:txBody>
                    <a:bodyPr/>
                    <a:lstStyle/>
                    <a:p>
                      <a:pPr algn="l" fontAlgn="b"/>
                      <a:r>
                        <a:rPr lang="en-GB" sz="1100" b="0" i="0" u="none" strike="noStrike">
                          <a:solidFill>
                            <a:srgbClr val="000000"/>
                          </a:solidFill>
                          <a:effectLst/>
                          <a:latin typeface="Calibri" panose="020F0502020204030204" pitchFamily="34" charset="0"/>
                        </a:rPr>
                        <a:t>Narrower than</a:t>
                      </a:r>
                    </a:p>
                  </a:txBody>
                  <a:tcPr marL="9525" marR="9525" marT="9525" marB="0" anchor="b"/>
                </a:tc>
                <a:tc>
                  <a:txBody>
                    <a:bodyPr/>
                    <a:lstStyle/>
                    <a:p>
                      <a:pPr algn="l" fontAlgn="b"/>
                      <a:r>
                        <a:rPr lang="en-GB" sz="1100" b="0" i="0" u="none" strike="noStrike">
                          <a:solidFill>
                            <a:srgbClr val="000000"/>
                          </a:solidFill>
                          <a:effectLst/>
                          <a:latin typeface="Calibri" panose="020F0502020204030204" pitchFamily="34" charset="0"/>
                        </a:rPr>
                        <a:t>no</a:t>
                      </a:r>
                    </a:p>
                  </a:txBody>
                  <a:tcPr marL="9525" marR="9525" marT="9525" marB="0" anchor="b"/>
                </a:tc>
                <a:tc>
                  <a:txBody>
                    <a:bodyPr/>
                    <a:lstStyle/>
                    <a:p>
                      <a:pPr algn="l" fontAlgn="b"/>
                      <a:r>
                        <a:rPr lang="en-GB" sz="1100" b="0" i="0" u="none" strike="noStrike" dirty="0" err="1">
                          <a:solidFill>
                            <a:srgbClr val="000000"/>
                          </a:solidFill>
                          <a:effectLst/>
                          <a:latin typeface="Calibri" panose="020F0502020204030204" pitchFamily="34" charset="0"/>
                        </a:rPr>
                        <a:t>edqm</a:t>
                      </a:r>
                      <a:r>
                        <a:rPr lang="en-GB" sz="1100" b="0" i="0" u="none" strike="noStrike" dirty="0">
                          <a:solidFill>
                            <a:srgbClr val="000000"/>
                          </a:solidFill>
                          <a:effectLst/>
                          <a:latin typeface="Calibri" panose="020F0502020204030204" pitchFamily="34" charset="0"/>
                        </a:rPr>
                        <a:t>: excluded spray solution ; AME=administration</a:t>
                      </a:r>
                      <a:br>
                        <a:rPr lang="en-GB" sz="1100" b="0" i="0" u="none" strike="noStrike" dirty="0">
                          <a:solidFill>
                            <a:srgbClr val="000000"/>
                          </a:solidFill>
                          <a:effectLst/>
                          <a:latin typeface="Calibri" panose="020F0502020204030204" pitchFamily="34" charset="0"/>
                        </a:rPr>
                      </a:br>
                      <a:r>
                        <a:rPr lang="en-GB" sz="1100" b="0" i="0" u="none" strike="noStrike" dirty="0">
                          <a:solidFill>
                            <a:srgbClr val="000000"/>
                          </a:solidFill>
                          <a:effectLst/>
                          <a:latin typeface="Calibri" panose="020F0502020204030204" pitchFamily="34" charset="0"/>
                        </a:rPr>
                        <a:t> </a:t>
                      </a:r>
                      <a:r>
                        <a:rPr lang="en-GB" sz="1100" b="0" i="0" u="none" strike="noStrike" dirty="0" err="1">
                          <a:solidFill>
                            <a:srgbClr val="000000"/>
                          </a:solidFill>
                          <a:effectLst/>
                          <a:latin typeface="Calibri" panose="020F0502020204030204" pitchFamily="34" charset="0"/>
                        </a:rPr>
                        <a:t>edqm</a:t>
                      </a:r>
                      <a:r>
                        <a:rPr lang="en-GB" sz="1100" b="0" i="0" u="none" strike="noStrike" dirty="0">
                          <a:solidFill>
                            <a:srgbClr val="000000"/>
                          </a:solidFill>
                          <a:effectLst/>
                          <a:latin typeface="Calibri" panose="020F0502020204030204" pitchFamily="34" charset="0"/>
                        </a:rPr>
                        <a:t>: dual ISI oromucosal OR laryngopharyngeal</a:t>
                      </a:r>
                      <a:br>
                        <a:rPr lang="en-GB" sz="1100" b="0" i="0" u="none" strike="noStrike" dirty="0">
                          <a:solidFill>
                            <a:srgbClr val="000000"/>
                          </a:solidFill>
                          <a:effectLst/>
                          <a:latin typeface="Calibri" panose="020F0502020204030204" pitchFamily="34" charset="0"/>
                        </a:rPr>
                      </a:br>
                      <a:r>
                        <a:rPr lang="en-GB" sz="1100" b="0" i="0" u="none" strike="noStrike" dirty="0">
                          <a:solidFill>
                            <a:srgbClr val="000000"/>
                          </a:solidFill>
                          <a:effectLst/>
                          <a:latin typeface="Calibri" panose="020F0502020204030204" pitchFamily="34" charset="0"/>
                        </a:rPr>
                        <a:t> </a:t>
                      </a:r>
                      <a:r>
                        <a:rPr lang="en-GB" sz="1100" b="0" i="0" u="none" strike="noStrike" dirty="0" err="1">
                          <a:solidFill>
                            <a:srgbClr val="000000"/>
                          </a:solidFill>
                          <a:effectLst/>
                          <a:latin typeface="Calibri" panose="020F0502020204030204" pitchFamily="34" charset="0"/>
                        </a:rPr>
                        <a:t>sct</a:t>
                      </a:r>
                      <a:r>
                        <a:rPr lang="en-GB" sz="1100" b="0" i="0" u="none" strike="noStrike" dirty="0">
                          <a:solidFill>
                            <a:srgbClr val="000000"/>
                          </a:solidFill>
                          <a:effectLst/>
                          <a:latin typeface="Calibri" panose="020F0502020204030204" pitchFamily="34" charset="0"/>
                        </a:rPr>
                        <a:t>: no laryngopharyngeal intended site ; AME=apply</a:t>
                      </a:r>
                      <a:br>
                        <a:rPr lang="en-GB" sz="1100" b="0" i="0" u="none" strike="noStrike" dirty="0">
                          <a:solidFill>
                            <a:srgbClr val="000000"/>
                          </a:solidFill>
                          <a:effectLst/>
                          <a:latin typeface="Calibri" panose="020F0502020204030204" pitchFamily="34" charset="0"/>
                        </a:rPr>
                      </a:br>
                      <a:r>
                        <a:rPr lang="en-GB" sz="1100" b="0" i="0" u="none" strike="noStrike" dirty="0">
                          <a:solidFill>
                            <a:srgbClr val="000000"/>
                          </a:solidFill>
                          <a:effectLst/>
                          <a:latin typeface="Calibri" panose="020F0502020204030204" pitchFamily="34" charset="0"/>
                        </a:rPr>
                        <a:t> </a:t>
                      </a:r>
                      <a:r>
                        <a:rPr lang="en-GB" sz="1100" b="0" i="0" u="none" strike="noStrike" dirty="0" err="1">
                          <a:solidFill>
                            <a:srgbClr val="000000"/>
                          </a:solidFill>
                          <a:effectLst/>
                          <a:latin typeface="Calibri" panose="020F0502020204030204" pitchFamily="34" charset="0"/>
                        </a:rPr>
                        <a:t>sct</a:t>
                      </a:r>
                      <a:r>
                        <a:rPr lang="en-GB" sz="1100" b="0" i="0" u="none" strike="noStrike" dirty="0">
                          <a:solidFill>
                            <a:srgbClr val="000000"/>
                          </a:solidFill>
                          <a:effectLst/>
                          <a:latin typeface="Calibri" panose="020F0502020204030204" pitchFamily="34" charset="0"/>
                        </a:rPr>
                        <a:t>: oropharyngeal intended site exists</a:t>
                      </a:r>
                    </a:p>
                  </a:txBody>
                  <a:tcPr marL="9525" marR="9525" marT="9525" marB="0" anchor="b"/>
                </a:tc>
                <a:extLst>
                  <a:ext uri="{0D108BD9-81ED-4DB2-BD59-A6C34878D82A}">
                    <a16:rowId xmlns:a16="http://schemas.microsoft.com/office/drawing/2014/main" val="3695575729"/>
                  </a:ext>
                </a:extLst>
              </a:tr>
            </a:tbl>
          </a:graphicData>
        </a:graphic>
      </p:graphicFrame>
      <p:sp>
        <p:nvSpPr>
          <p:cNvPr id="4" name="TextBox 3">
            <a:extLst>
              <a:ext uri="{FF2B5EF4-FFF2-40B4-BE49-F238E27FC236}">
                <a16:creationId xmlns:a16="http://schemas.microsoft.com/office/drawing/2014/main" id="{91B5FE0C-A4B9-4181-AFCC-6BF39A86EF6D}"/>
              </a:ext>
            </a:extLst>
          </p:cNvPr>
          <p:cNvSpPr txBox="1"/>
          <p:nvPr/>
        </p:nvSpPr>
        <p:spPr>
          <a:xfrm>
            <a:off x="4369526" y="4014315"/>
            <a:ext cx="3755572" cy="307777"/>
          </a:xfrm>
          <a:prstGeom prst="rect">
            <a:avLst/>
          </a:prstGeom>
          <a:noFill/>
        </p:spPr>
        <p:txBody>
          <a:bodyPr wrap="square" rtlCol="0">
            <a:spAutoFit/>
          </a:bodyPr>
          <a:lstStyle/>
          <a:p>
            <a:r>
              <a:rPr lang="en-GB" b="1" dirty="0">
                <a:solidFill>
                  <a:schemeClr val="accent5">
                    <a:lumMod val="75000"/>
                  </a:schemeClr>
                </a:solidFill>
              </a:rPr>
              <a:t>Oromucosal dose form review</a:t>
            </a:r>
          </a:p>
        </p:txBody>
      </p:sp>
    </p:spTree>
    <p:extLst>
      <p:ext uri="{BB962C8B-B14F-4D97-AF65-F5344CB8AC3E}">
        <p14:creationId xmlns:p14="http://schemas.microsoft.com/office/powerpoint/2010/main" val="187245944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C6679-F185-4DC9-9F81-3C5457DF1A9C}"/>
              </a:ext>
            </a:extLst>
          </p:cNvPr>
          <p:cNvSpPr>
            <a:spLocks noGrp="1"/>
          </p:cNvSpPr>
          <p:nvPr>
            <p:ph type="title"/>
          </p:nvPr>
        </p:nvSpPr>
        <p:spPr/>
        <p:txBody>
          <a:bodyPr/>
          <a:lstStyle/>
          <a:p>
            <a:r>
              <a:rPr lang="en-GB" dirty="0"/>
              <a:t>“Hidden” 1..*s : 12</a:t>
            </a:r>
          </a:p>
        </p:txBody>
      </p:sp>
      <p:graphicFrame>
        <p:nvGraphicFramePr>
          <p:cNvPr id="5" name="Table 5">
            <a:extLst>
              <a:ext uri="{FF2B5EF4-FFF2-40B4-BE49-F238E27FC236}">
                <a16:creationId xmlns:a16="http://schemas.microsoft.com/office/drawing/2014/main" id="{92094F31-8E6B-4D37-96F1-0A8A3E88791A}"/>
              </a:ext>
            </a:extLst>
          </p:cNvPr>
          <p:cNvGraphicFramePr>
            <a:graphicFrameLocks noGrp="1"/>
          </p:cNvGraphicFramePr>
          <p:nvPr>
            <p:extLst>
              <p:ext uri="{D42A27DB-BD31-4B8C-83A1-F6EECF244321}">
                <p14:modId xmlns:p14="http://schemas.microsoft.com/office/powerpoint/2010/main" val="3036034504"/>
              </p:ext>
            </p:extLst>
          </p:nvPr>
        </p:nvGraphicFramePr>
        <p:xfrm>
          <a:off x="272846" y="1387619"/>
          <a:ext cx="8465575" cy="2904490"/>
        </p:xfrm>
        <a:graphic>
          <a:graphicData uri="http://schemas.openxmlformats.org/drawingml/2006/table">
            <a:tbl>
              <a:tblPr firstRow="1" firstCol="1" bandRow="1">
                <a:tableStyleId>{5DA37D80-6434-44D0-A028-1B22A696006F}</a:tableStyleId>
              </a:tblPr>
              <a:tblGrid>
                <a:gridCol w="781664">
                  <a:extLst>
                    <a:ext uri="{9D8B030D-6E8A-4147-A177-3AD203B41FA5}">
                      <a16:colId xmlns:a16="http://schemas.microsoft.com/office/drawing/2014/main" val="315500329"/>
                    </a:ext>
                  </a:extLst>
                </a:gridCol>
                <a:gridCol w="1285550">
                  <a:extLst>
                    <a:ext uri="{9D8B030D-6E8A-4147-A177-3AD203B41FA5}">
                      <a16:colId xmlns:a16="http://schemas.microsoft.com/office/drawing/2014/main" val="3607802095"/>
                    </a:ext>
                  </a:extLst>
                </a:gridCol>
                <a:gridCol w="875089">
                  <a:extLst>
                    <a:ext uri="{9D8B030D-6E8A-4147-A177-3AD203B41FA5}">
                      <a16:colId xmlns:a16="http://schemas.microsoft.com/office/drawing/2014/main" val="3018980532"/>
                    </a:ext>
                  </a:extLst>
                </a:gridCol>
                <a:gridCol w="1511709">
                  <a:extLst>
                    <a:ext uri="{9D8B030D-6E8A-4147-A177-3AD203B41FA5}">
                      <a16:colId xmlns:a16="http://schemas.microsoft.com/office/drawing/2014/main" val="1184052717"/>
                    </a:ext>
                  </a:extLst>
                </a:gridCol>
                <a:gridCol w="877529">
                  <a:extLst>
                    <a:ext uri="{9D8B030D-6E8A-4147-A177-3AD203B41FA5}">
                      <a16:colId xmlns:a16="http://schemas.microsoft.com/office/drawing/2014/main" val="1549579174"/>
                    </a:ext>
                  </a:extLst>
                </a:gridCol>
                <a:gridCol w="730046">
                  <a:extLst>
                    <a:ext uri="{9D8B030D-6E8A-4147-A177-3AD203B41FA5}">
                      <a16:colId xmlns:a16="http://schemas.microsoft.com/office/drawing/2014/main" val="2468642669"/>
                    </a:ext>
                  </a:extLst>
                </a:gridCol>
                <a:gridCol w="715296">
                  <a:extLst>
                    <a:ext uri="{9D8B030D-6E8A-4147-A177-3AD203B41FA5}">
                      <a16:colId xmlns:a16="http://schemas.microsoft.com/office/drawing/2014/main" val="1988599954"/>
                    </a:ext>
                  </a:extLst>
                </a:gridCol>
                <a:gridCol w="1688692">
                  <a:extLst>
                    <a:ext uri="{9D8B030D-6E8A-4147-A177-3AD203B41FA5}">
                      <a16:colId xmlns:a16="http://schemas.microsoft.com/office/drawing/2014/main" val="1503838265"/>
                    </a:ext>
                  </a:extLst>
                </a:gridCol>
              </a:tblGrid>
              <a:tr h="370840">
                <a:tc>
                  <a:txBody>
                    <a:bodyPr/>
                    <a:lstStyle/>
                    <a:p>
                      <a:pPr algn="ctr" fontAlgn="ctr"/>
                      <a:r>
                        <a:rPr lang="en-GB" sz="1100" b="1" i="0" u="none" strike="noStrike" dirty="0">
                          <a:solidFill>
                            <a:srgbClr val="000000"/>
                          </a:solidFill>
                          <a:effectLst/>
                          <a:latin typeface="Calibri" panose="020F0502020204030204" pitchFamily="34" charset="0"/>
                        </a:rPr>
                        <a:t>EDQM Code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English Name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SCTID</a:t>
                      </a:r>
                    </a:p>
                  </a:txBody>
                  <a:tcPr marL="9525" marR="9525" marT="9525" marB="0" anchor="ctr"/>
                </a:tc>
                <a:tc>
                  <a:txBody>
                    <a:bodyPr/>
                    <a:lstStyle/>
                    <a:p>
                      <a:pPr algn="ctr" fontAlgn="ctr"/>
                      <a:r>
                        <a:rPr lang="en-GB" sz="1100" b="1" i="0" u="none" strike="noStrike" dirty="0">
                          <a:solidFill>
                            <a:srgbClr val="000000"/>
                          </a:solidFill>
                          <a:effectLst/>
                          <a:latin typeface="Calibri, sans-serif"/>
                        </a:rPr>
                        <a:t>Fully Specified Name</a:t>
                      </a:r>
                      <a:endParaRPr lang="en-GB" sz="11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Cardinality</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Association</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Attribute Match</a:t>
                      </a:r>
                    </a:p>
                  </a:txBody>
                  <a:tcPr marL="9525" marR="9525" marT="9525" marB="0" anchor="ctr"/>
                </a:tc>
                <a:tc>
                  <a:txBody>
                    <a:bodyPr/>
                    <a:lstStyle/>
                    <a:p>
                      <a:pPr marR="0" algn="ctr" rtl="0" fontAlgn="ctr">
                        <a:lnSpc>
                          <a:spcPct val="100000"/>
                        </a:lnSpc>
                        <a:spcBef>
                          <a:spcPts val="0"/>
                        </a:spcBef>
                        <a:spcAft>
                          <a:spcPts val="0"/>
                        </a:spcAft>
                        <a:buClr>
                          <a:srgbClr val="000000"/>
                        </a:buClr>
                        <a:buFont typeface="Arial"/>
                      </a:pPr>
                      <a:r>
                        <a:rPr lang="en-GB" sz="1100" b="1" i="0" u="none" strike="noStrike" cap="none" dirty="0">
                          <a:solidFill>
                            <a:srgbClr val="000000"/>
                          </a:solidFill>
                          <a:effectLst/>
                          <a:latin typeface="Calibri" panose="020F0502020204030204" pitchFamily="34" charset="0"/>
                          <a:ea typeface="+mn-ea"/>
                          <a:cs typeface="+mn-cs"/>
                          <a:sym typeface="Arial"/>
                        </a:rPr>
                        <a:t>Comments</a:t>
                      </a:r>
                    </a:p>
                  </a:txBody>
                  <a:tcPr/>
                </a:tc>
                <a:extLst>
                  <a:ext uri="{0D108BD9-81ED-4DB2-BD59-A6C34878D82A}">
                    <a16:rowId xmlns:a16="http://schemas.microsoft.com/office/drawing/2014/main" val="1660499978"/>
                  </a:ext>
                </a:extLst>
              </a:tr>
              <a:tr h="370840">
                <a:tc>
                  <a:txBody>
                    <a:bodyPr/>
                    <a:lstStyle/>
                    <a:p>
                      <a:pPr algn="r" fontAlgn="ctr"/>
                      <a:r>
                        <a:rPr lang="en-GB" sz="1100" b="0" i="0" u="none" strike="noStrike">
                          <a:solidFill>
                            <a:srgbClr val="000000"/>
                          </a:solidFill>
                          <a:effectLst/>
                          <a:latin typeface="Calibri" panose="020F0502020204030204" pitchFamily="34" charset="0"/>
                        </a:rPr>
                        <a:t>10236100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Orodispersible film</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447050008</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Conventional release orodispersible film (dose form)</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1..1</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Exact match</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No</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EDQM intended site "oral" ;  "intended to be placed in the mouth where it disperses rapidly before being swallowed." This looks like an error in EDQM since the method is "orodispersion".</a:t>
                      </a:r>
                      <a:br>
                        <a:rPr lang="en-GB" sz="1100" b="0" i="0" u="none" strike="noStrike">
                          <a:solidFill>
                            <a:srgbClr val="000000"/>
                          </a:solidFill>
                          <a:effectLst/>
                          <a:latin typeface="Calibri" panose="020F0502020204030204" pitchFamily="34" charset="0"/>
                        </a:rPr>
                      </a:br>
                      <a:r>
                        <a:rPr lang="en-GB" sz="1100" b="0" i="0" u="none" strike="noStrike">
                          <a:solidFill>
                            <a:srgbClr val="000000"/>
                          </a:solidFill>
                          <a:effectLst/>
                          <a:latin typeface="Calibri" panose="020F0502020204030204" pitchFamily="34" charset="0"/>
                        </a:rPr>
                        <a:t>SCT intended site = "oromucosal".  </a:t>
                      </a:r>
                      <a:br>
                        <a:rPr lang="en-GB" sz="1100" b="0" i="0" u="none" strike="noStrike">
                          <a:solidFill>
                            <a:srgbClr val="000000"/>
                          </a:solidFill>
                          <a:effectLst/>
                          <a:latin typeface="Calibri" panose="020F0502020204030204" pitchFamily="34" charset="0"/>
                        </a:rPr>
                      </a:br>
                      <a:endParaRPr lang="en-GB"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557565415"/>
                  </a:ext>
                </a:extLst>
              </a:tr>
              <a:tr h="370840">
                <a:tc>
                  <a:txBody>
                    <a:bodyPr/>
                    <a:lstStyle/>
                    <a:p>
                      <a:pPr algn="r" fontAlgn="ctr"/>
                      <a:r>
                        <a:rPr lang="en-GB" sz="1100" b="0" i="0" u="none" strike="noStrike">
                          <a:solidFill>
                            <a:srgbClr val="000000"/>
                          </a:solidFill>
                          <a:effectLst/>
                          <a:latin typeface="Calibri" panose="020F0502020204030204" pitchFamily="34" charset="0"/>
                        </a:rPr>
                        <a:t>10317500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Sublingual film</a:t>
                      </a:r>
                    </a:p>
                  </a:txBody>
                  <a:tcPr marL="9525" marR="9525" marT="9525" marB="0" anchor="ctr"/>
                </a:tc>
                <a:tc>
                  <a:txBody>
                    <a:bodyPr/>
                    <a:lstStyle/>
                    <a:p>
                      <a:pPr algn="l" fontAlgn="b"/>
                      <a:r>
                        <a:rPr lang="en-GB" sz="1100" b="0" i="0" u="none" strike="noStrike">
                          <a:solidFill>
                            <a:srgbClr val="000000"/>
                          </a:solidFill>
                          <a:effectLst/>
                          <a:latin typeface="Calibri" panose="020F0502020204030204" pitchFamily="34" charset="0"/>
                        </a:rPr>
                        <a:t>447050008</a:t>
                      </a:r>
                    </a:p>
                  </a:txBody>
                  <a:tcPr marL="9525" marR="9525" marT="9525" marB="0" anchor="b"/>
                </a:tc>
                <a:tc>
                  <a:txBody>
                    <a:bodyPr/>
                    <a:lstStyle/>
                    <a:p>
                      <a:pPr algn="l" fontAlgn="ctr"/>
                      <a:r>
                        <a:rPr lang="en-GB" sz="1100" b="0" i="0" u="none" strike="noStrike">
                          <a:solidFill>
                            <a:srgbClr val="000000"/>
                          </a:solidFill>
                          <a:effectLst/>
                          <a:latin typeface="Calibri" panose="020F0502020204030204" pitchFamily="34" charset="0"/>
                        </a:rPr>
                        <a:t>Conventional release orodispersible film (dose form)</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1..1</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Broader than</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no</a:t>
                      </a:r>
                    </a:p>
                  </a:txBody>
                  <a:tcPr marL="9525" marR="9525" marT="9525" marB="0" anchor="ctr"/>
                </a:tc>
                <a:tc>
                  <a:txBody>
                    <a:bodyPr/>
                    <a:lstStyle/>
                    <a:p>
                      <a:pPr algn="l" fontAlgn="ctr"/>
                      <a:r>
                        <a:rPr lang="en-GB" sz="1100" b="0" i="0" u="none" strike="noStrike" dirty="0">
                          <a:solidFill>
                            <a:srgbClr val="000000"/>
                          </a:solidFill>
                          <a:effectLst/>
                          <a:latin typeface="Calibri" panose="020F0502020204030204" pitchFamily="34" charset="0"/>
                        </a:rPr>
                        <a:t>SCT has no term for sublingual film. SCT uses </a:t>
                      </a:r>
                      <a:r>
                        <a:rPr lang="en-GB" sz="1100" b="0" i="0" u="none" strike="noStrike" dirty="0" err="1">
                          <a:solidFill>
                            <a:srgbClr val="000000"/>
                          </a:solidFill>
                          <a:effectLst/>
                          <a:latin typeface="Calibri" panose="020F0502020204030204" pitchFamily="34" charset="0"/>
                        </a:rPr>
                        <a:t>orodisperse</a:t>
                      </a:r>
                      <a:r>
                        <a:rPr lang="en-GB" sz="1100" b="0" i="0" u="none" strike="noStrike" dirty="0">
                          <a:solidFill>
                            <a:srgbClr val="000000"/>
                          </a:solidFill>
                          <a:effectLst/>
                          <a:latin typeface="Calibri" panose="020F0502020204030204" pitchFamily="34" charset="0"/>
                        </a:rPr>
                        <a:t>, EDQM uses administration as </a:t>
                      </a:r>
                      <a:r>
                        <a:rPr lang="en-GB" sz="1100" b="0" i="0" u="none" strike="noStrike" dirty="0" err="1">
                          <a:solidFill>
                            <a:srgbClr val="000000"/>
                          </a:solidFill>
                          <a:effectLst/>
                          <a:latin typeface="Calibri" panose="020F0502020204030204" pitchFamily="34" charset="0"/>
                        </a:rPr>
                        <a:t>adm</a:t>
                      </a:r>
                      <a:r>
                        <a:rPr lang="en-GB" sz="1100" b="0" i="0" u="none" strike="noStrike" dirty="0">
                          <a:solidFill>
                            <a:srgbClr val="000000"/>
                          </a:solidFill>
                          <a:effectLst/>
                          <a:latin typeface="Calibri" panose="020F0502020204030204" pitchFamily="34" charset="0"/>
                        </a:rPr>
                        <a:t> method</a:t>
                      </a:r>
                    </a:p>
                  </a:txBody>
                  <a:tcPr marL="9525" marR="9525" marT="9525" marB="0" anchor="ctr"/>
                </a:tc>
                <a:extLst>
                  <a:ext uri="{0D108BD9-81ED-4DB2-BD59-A6C34878D82A}">
                    <a16:rowId xmlns:a16="http://schemas.microsoft.com/office/drawing/2014/main" val="3695575729"/>
                  </a:ext>
                </a:extLst>
              </a:tr>
            </a:tbl>
          </a:graphicData>
        </a:graphic>
      </p:graphicFrame>
      <p:sp>
        <p:nvSpPr>
          <p:cNvPr id="4" name="TextBox 3">
            <a:extLst>
              <a:ext uri="{FF2B5EF4-FFF2-40B4-BE49-F238E27FC236}">
                <a16:creationId xmlns:a16="http://schemas.microsoft.com/office/drawing/2014/main" id="{1259A0ED-77A8-4DA6-A304-237824B80E10}"/>
              </a:ext>
            </a:extLst>
          </p:cNvPr>
          <p:cNvSpPr txBox="1"/>
          <p:nvPr/>
        </p:nvSpPr>
        <p:spPr>
          <a:xfrm>
            <a:off x="3677195" y="4484577"/>
            <a:ext cx="3755572" cy="307777"/>
          </a:xfrm>
          <a:prstGeom prst="rect">
            <a:avLst/>
          </a:prstGeom>
          <a:noFill/>
        </p:spPr>
        <p:txBody>
          <a:bodyPr wrap="square" rtlCol="0">
            <a:spAutoFit/>
          </a:bodyPr>
          <a:lstStyle/>
          <a:p>
            <a:r>
              <a:rPr lang="en-GB" b="1" dirty="0">
                <a:solidFill>
                  <a:schemeClr val="accent5">
                    <a:lumMod val="75000"/>
                  </a:schemeClr>
                </a:solidFill>
              </a:rPr>
              <a:t>Oromucosal dose form review</a:t>
            </a:r>
          </a:p>
        </p:txBody>
      </p:sp>
    </p:spTree>
    <p:extLst>
      <p:ext uri="{BB962C8B-B14F-4D97-AF65-F5344CB8AC3E}">
        <p14:creationId xmlns:p14="http://schemas.microsoft.com/office/powerpoint/2010/main" val="153550024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C6679-F185-4DC9-9F81-3C5457DF1A9C}"/>
              </a:ext>
            </a:extLst>
          </p:cNvPr>
          <p:cNvSpPr>
            <a:spLocks noGrp="1"/>
          </p:cNvSpPr>
          <p:nvPr>
            <p:ph type="title"/>
          </p:nvPr>
        </p:nvSpPr>
        <p:spPr/>
        <p:txBody>
          <a:bodyPr/>
          <a:lstStyle/>
          <a:p>
            <a:r>
              <a:rPr lang="en-GB" dirty="0"/>
              <a:t>“Hidden” 1..*s : 13</a:t>
            </a:r>
          </a:p>
        </p:txBody>
      </p:sp>
      <p:graphicFrame>
        <p:nvGraphicFramePr>
          <p:cNvPr id="5" name="Table 5">
            <a:extLst>
              <a:ext uri="{FF2B5EF4-FFF2-40B4-BE49-F238E27FC236}">
                <a16:creationId xmlns:a16="http://schemas.microsoft.com/office/drawing/2014/main" id="{92094F31-8E6B-4D37-96F1-0A8A3E88791A}"/>
              </a:ext>
            </a:extLst>
          </p:cNvPr>
          <p:cNvGraphicFramePr>
            <a:graphicFrameLocks noGrp="1"/>
          </p:cNvGraphicFramePr>
          <p:nvPr>
            <p:extLst>
              <p:ext uri="{D42A27DB-BD31-4B8C-83A1-F6EECF244321}">
                <p14:modId xmlns:p14="http://schemas.microsoft.com/office/powerpoint/2010/main" val="1515839746"/>
              </p:ext>
            </p:extLst>
          </p:nvPr>
        </p:nvGraphicFramePr>
        <p:xfrm>
          <a:off x="280220" y="1122148"/>
          <a:ext cx="8465575" cy="2630170"/>
        </p:xfrm>
        <a:graphic>
          <a:graphicData uri="http://schemas.openxmlformats.org/drawingml/2006/table">
            <a:tbl>
              <a:tblPr firstRow="1" firstCol="1" bandRow="1">
                <a:tableStyleId>{5DA37D80-6434-44D0-A028-1B22A696006F}</a:tableStyleId>
              </a:tblPr>
              <a:tblGrid>
                <a:gridCol w="781664">
                  <a:extLst>
                    <a:ext uri="{9D8B030D-6E8A-4147-A177-3AD203B41FA5}">
                      <a16:colId xmlns:a16="http://schemas.microsoft.com/office/drawing/2014/main" val="315500329"/>
                    </a:ext>
                  </a:extLst>
                </a:gridCol>
                <a:gridCol w="1285550">
                  <a:extLst>
                    <a:ext uri="{9D8B030D-6E8A-4147-A177-3AD203B41FA5}">
                      <a16:colId xmlns:a16="http://schemas.microsoft.com/office/drawing/2014/main" val="3607802095"/>
                    </a:ext>
                  </a:extLst>
                </a:gridCol>
                <a:gridCol w="875089">
                  <a:extLst>
                    <a:ext uri="{9D8B030D-6E8A-4147-A177-3AD203B41FA5}">
                      <a16:colId xmlns:a16="http://schemas.microsoft.com/office/drawing/2014/main" val="3018980532"/>
                    </a:ext>
                  </a:extLst>
                </a:gridCol>
                <a:gridCol w="1511709">
                  <a:extLst>
                    <a:ext uri="{9D8B030D-6E8A-4147-A177-3AD203B41FA5}">
                      <a16:colId xmlns:a16="http://schemas.microsoft.com/office/drawing/2014/main" val="1184052717"/>
                    </a:ext>
                  </a:extLst>
                </a:gridCol>
                <a:gridCol w="877529">
                  <a:extLst>
                    <a:ext uri="{9D8B030D-6E8A-4147-A177-3AD203B41FA5}">
                      <a16:colId xmlns:a16="http://schemas.microsoft.com/office/drawing/2014/main" val="1549579174"/>
                    </a:ext>
                  </a:extLst>
                </a:gridCol>
                <a:gridCol w="730046">
                  <a:extLst>
                    <a:ext uri="{9D8B030D-6E8A-4147-A177-3AD203B41FA5}">
                      <a16:colId xmlns:a16="http://schemas.microsoft.com/office/drawing/2014/main" val="2468642669"/>
                    </a:ext>
                  </a:extLst>
                </a:gridCol>
                <a:gridCol w="789038">
                  <a:extLst>
                    <a:ext uri="{9D8B030D-6E8A-4147-A177-3AD203B41FA5}">
                      <a16:colId xmlns:a16="http://schemas.microsoft.com/office/drawing/2014/main" val="1988599954"/>
                    </a:ext>
                  </a:extLst>
                </a:gridCol>
                <a:gridCol w="1614950">
                  <a:extLst>
                    <a:ext uri="{9D8B030D-6E8A-4147-A177-3AD203B41FA5}">
                      <a16:colId xmlns:a16="http://schemas.microsoft.com/office/drawing/2014/main" val="1503838265"/>
                    </a:ext>
                  </a:extLst>
                </a:gridCol>
              </a:tblGrid>
              <a:tr h="370840">
                <a:tc>
                  <a:txBody>
                    <a:bodyPr/>
                    <a:lstStyle/>
                    <a:p>
                      <a:pPr algn="ctr" fontAlgn="ctr"/>
                      <a:r>
                        <a:rPr lang="en-GB" sz="1100" b="1" i="0" u="none" strike="noStrike" dirty="0">
                          <a:solidFill>
                            <a:srgbClr val="000000"/>
                          </a:solidFill>
                          <a:effectLst/>
                          <a:latin typeface="Calibri" panose="020F0502020204030204" pitchFamily="34" charset="0"/>
                        </a:rPr>
                        <a:t>EDQM Code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English Name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SCTID</a:t>
                      </a:r>
                    </a:p>
                  </a:txBody>
                  <a:tcPr marL="9525" marR="9525" marT="9525" marB="0" anchor="ctr"/>
                </a:tc>
                <a:tc>
                  <a:txBody>
                    <a:bodyPr/>
                    <a:lstStyle/>
                    <a:p>
                      <a:pPr algn="ctr" fontAlgn="ctr"/>
                      <a:r>
                        <a:rPr lang="en-GB" sz="1100" b="1" i="0" u="none" strike="noStrike" dirty="0">
                          <a:solidFill>
                            <a:srgbClr val="000000"/>
                          </a:solidFill>
                          <a:effectLst/>
                          <a:latin typeface="Calibri, sans-serif"/>
                        </a:rPr>
                        <a:t>Fully Specified Name</a:t>
                      </a:r>
                      <a:endParaRPr lang="en-GB" sz="11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Cardinality</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Association</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Attribute Match</a:t>
                      </a:r>
                    </a:p>
                  </a:txBody>
                  <a:tcPr marL="9525" marR="9525" marT="9525" marB="0" anchor="ctr"/>
                </a:tc>
                <a:tc>
                  <a:txBody>
                    <a:bodyPr/>
                    <a:lstStyle/>
                    <a:p>
                      <a:pPr marR="0" algn="ctr" rtl="0" fontAlgn="ctr">
                        <a:lnSpc>
                          <a:spcPct val="100000"/>
                        </a:lnSpc>
                        <a:spcBef>
                          <a:spcPts val="0"/>
                        </a:spcBef>
                        <a:spcAft>
                          <a:spcPts val="0"/>
                        </a:spcAft>
                        <a:buClr>
                          <a:srgbClr val="000000"/>
                        </a:buClr>
                        <a:buFont typeface="Arial"/>
                      </a:pPr>
                      <a:r>
                        <a:rPr lang="en-GB" sz="1100" b="1" i="0" u="none" strike="noStrike" cap="none" dirty="0">
                          <a:solidFill>
                            <a:srgbClr val="000000"/>
                          </a:solidFill>
                          <a:effectLst/>
                          <a:latin typeface="Calibri" panose="020F0502020204030204" pitchFamily="34" charset="0"/>
                          <a:ea typeface="+mn-ea"/>
                          <a:cs typeface="+mn-cs"/>
                          <a:sym typeface="Arial"/>
                        </a:rPr>
                        <a:t>Comments</a:t>
                      </a:r>
                    </a:p>
                  </a:txBody>
                  <a:tcPr/>
                </a:tc>
                <a:extLst>
                  <a:ext uri="{0D108BD9-81ED-4DB2-BD59-A6C34878D82A}">
                    <a16:rowId xmlns:a16="http://schemas.microsoft.com/office/drawing/2014/main" val="1660499978"/>
                  </a:ext>
                </a:extLst>
              </a:tr>
              <a:tr h="370840">
                <a:tc>
                  <a:txBody>
                    <a:bodyPr/>
                    <a:lstStyle/>
                    <a:p>
                      <a:pPr algn="r" fontAlgn="ctr"/>
                      <a:r>
                        <a:rPr lang="en-GB" sz="1100" b="0" i="0" u="none" strike="noStrike">
                          <a:solidFill>
                            <a:srgbClr val="000000"/>
                          </a:solidFill>
                          <a:effectLst/>
                          <a:latin typeface="Calibri" panose="020F0502020204030204" pitchFamily="34" charset="0"/>
                        </a:rPr>
                        <a:t>10309100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Sublingual spray, emulsion</a:t>
                      </a:r>
                    </a:p>
                  </a:txBody>
                  <a:tcPr marL="9525" marR="9525" marT="9525" marB="0" anchor="ctr"/>
                </a:tc>
                <a:tc>
                  <a:txBody>
                    <a:bodyPr/>
                    <a:lstStyle/>
                    <a:p>
                      <a:pPr algn="l" fontAlgn="b"/>
                      <a:r>
                        <a:rPr lang="en-GB" sz="1000" b="0" i="0" u="none" strike="noStrike">
                          <a:solidFill>
                            <a:srgbClr val="000000"/>
                          </a:solidFill>
                          <a:effectLst/>
                          <a:latin typeface="Arial" panose="020B0604020202020204" pitchFamily="34" charset="0"/>
                        </a:rPr>
                        <a:t>385074009</a:t>
                      </a:r>
                    </a:p>
                  </a:txBody>
                  <a:tcPr marL="9525" marR="9525" marT="9525" marB="0" anchor="b"/>
                </a:tc>
                <a:tc>
                  <a:txBody>
                    <a:bodyPr/>
                    <a:lstStyle/>
                    <a:p>
                      <a:pPr algn="l" fontAlgn="ctr"/>
                      <a:r>
                        <a:rPr lang="en-GB" sz="1100" b="0" i="0" u="none" strike="noStrike">
                          <a:solidFill>
                            <a:srgbClr val="000000"/>
                          </a:solidFill>
                          <a:effectLst/>
                          <a:latin typeface="Calibri" panose="020F0502020204030204" pitchFamily="34" charset="0"/>
                        </a:rPr>
                        <a:t>Conventional release sublingual spray (dose form)</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1..1</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Broader than</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No</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EDQM is an emulsion, S-CT doesnt define the basic dose form. S-CT intended site for sublingual spray is sublingual. EDQM intended site for sublingual spray, emulsion, is oromucosal.</a:t>
                      </a:r>
                    </a:p>
                  </a:txBody>
                  <a:tcPr marL="9525" marR="9525" marT="9525" marB="0" anchor="ctr"/>
                </a:tc>
                <a:extLst>
                  <a:ext uri="{0D108BD9-81ED-4DB2-BD59-A6C34878D82A}">
                    <a16:rowId xmlns:a16="http://schemas.microsoft.com/office/drawing/2014/main" val="2557565415"/>
                  </a:ext>
                </a:extLst>
              </a:tr>
              <a:tr h="370840">
                <a:tc>
                  <a:txBody>
                    <a:bodyPr/>
                    <a:lstStyle/>
                    <a:p>
                      <a:pPr algn="r" fontAlgn="ctr"/>
                      <a:r>
                        <a:rPr lang="en-GB" sz="1100" b="0" i="0" u="none" strike="noStrike">
                          <a:solidFill>
                            <a:srgbClr val="000000"/>
                          </a:solidFill>
                          <a:effectLst/>
                          <a:latin typeface="Calibri" panose="020F0502020204030204" pitchFamily="34" charset="0"/>
                        </a:rPr>
                        <a:t>10309300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Sublingual spray, suspension</a:t>
                      </a:r>
                    </a:p>
                  </a:txBody>
                  <a:tcPr marL="9525" marR="9525" marT="9525" marB="0" anchor="ctr"/>
                </a:tc>
                <a:tc>
                  <a:txBody>
                    <a:bodyPr/>
                    <a:lstStyle/>
                    <a:p>
                      <a:pPr algn="l" fontAlgn="b"/>
                      <a:r>
                        <a:rPr lang="en-GB" sz="1000" b="0" i="0" u="none" strike="noStrike">
                          <a:solidFill>
                            <a:srgbClr val="000000"/>
                          </a:solidFill>
                          <a:effectLst/>
                          <a:latin typeface="Arial" panose="020B0604020202020204" pitchFamily="34" charset="0"/>
                        </a:rPr>
                        <a:t>385074009</a:t>
                      </a:r>
                    </a:p>
                  </a:txBody>
                  <a:tcPr marL="9525" marR="9525" marT="9525" marB="0" anchor="b"/>
                </a:tc>
                <a:tc>
                  <a:txBody>
                    <a:bodyPr/>
                    <a:lstStyle/>
                    <a:p>
                      <a:pPr algn="l" fontAlgn="ctr"/>
                      <a:r>
                        <a:rPr lang="en-GB" sz="1100" b="0" i="0" u="none" strike="noStrike">
                          <a:solidFill>
                            <a:srgbClr val="000000"/>
                          </a:solidFill>
                          <a:effectLst/>
                          <a:latin typeface="Calibri" panose="020F0502020204030204" pitchFamily="34" charset="0"/>
                        </a:rPr>
                        <a:t>Conventional release sublingual spray (dose form)</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1..1</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Broader than</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No</a:t>
                      </a:r>
                    </a:p>
                  </a:txBody>
                  <a:tcPr marL="9525" marR="9525" marT="9525" marB="0" anchor="ctr"/>
                </a:tc>
                <a:tc>
                  <a:txBody>
                    <a:bodyPr/>
                    <a:lstStyle/>
                    <a:p>
                      <a:pPr algn="l" fontAlgn="b"/>
                      <a:r>
                        <a:rPr lang="en-GB" sz="1000" b="0" i="0" u="none" strike="noStrike" dirty="0">
                          <a:solidFill>
                            <a:srgbClr val="000000"/>
                          </a:solidFill>
                          <a:effectLst/>
                          <a:latin typeface="Arial" panose="020B0604020202020204" pitchFamily="34" charset="0"/>
                        </a:rPr>
                        <a:t>EDQM is a suspension, S-CT </a:t>
                      </a:r>
                      <a:r>
                        <a:rPr lang="en-GB" sz="1000" b="0" i="0" u="none" strike="noStrike" dirty="0" err="1">
                          <a:solidFill>
                            <a:srgbClr val="000000"/>
                          </a:solidFill>
                          <a:effectLst/>
                          <a:latin typeface="Arial" panose="020B0604020202020204" pitchFamily="34" charset="0"/>
                        </a:rPr>
                        <a:t>doesnt</a:t>
                      </a:r>
                      <a:r>
                        <a:rPr lang="en-GB" sz="1000" b="0" i="0" u="none" strike="noStrike" dirty="0">
                          <a:solidFill>
                            <a:srgbClr val="000000"/>
                          </a:solidFill>
                          <a:effectLst/>
                          <a:latin typeface="Arial" panose="020B0604020202020204" pitchFamily="34" charset="0"/>
                        </a:rPr>
                        <a:t> define the basic dose form. S-CT intended site for sublingual spray is sublingual. EDQM intended site for sublingual spray, emulsion, is oromucosal.</a:t>
                      </a:r>
                    </a:p>
                  </a:txBody>
                  <a:tcPr marL="9525" marR="9525" marT="9525" marB="0" anchor="b"/>
                </a:tc>
                <a:extLst>
                  <a:ext uri="{0D108BD9-81ED-4DB2-BD59-A6C34878D82A}">
                    <a16:rowId xmlns:a16="http://schemas.microsoft.com/office/drawing/2014/main" val="3695575729"/>
                  </a:ext>
                </a:extLst>
              </a:tr>
            </a:tbl>
          </a:graphicData>
        </a:graphic>
      </p:graphicFrame>
      <p:sp>
        <p:nvSpPr>
          <p:cNvPr id="4" name="TextBox 3">
            <a:extLst>
              <a:ext uri="{FF2B5EF4-FFF2-40B4-BE49-F238E27FC236}">
                <a16:creationId xmlns:a16="http://schemas.microsoft.com/office/drawing/2014/main" id="{362F9D2B-2CC4-4E9B-8D6A-AD02EA3CE140}"/>
              </a:ext>
            </a:extLst>
          </p:cNvPr>
          <p:cNvSpPr txBox="1"/>
          <p:nvPr/>
        </p:nvSpPr>
        <p:spPr>
          <a:xfrm>
            <a:off x="4330338" y="4021352"/>
            <a:ext cx="3755572" cy="307777"/>
          </a:xfrm>
          <a:prstGeom prst="rect">
            <a:avLst/>
          </a:prstGeom>
          <a:noFill/>
        </p:spPr>
        <p:txBody>
          <a:bodyPr wrap="square" rtlCol="0">
            <a:spAutoFit/>
          </a:bodyPr>
          <a:lstStyle/>
          <a:p>
            <a:r>
              <a:rPr lang="en-GB" b="1" dirty="0">
                <a:solidFill>
                  <a:schemeClr val="accent5">
                    <a:lumMod val="75000"/>
                  </a:schemeClr>
                </a:solidFill>
              </a:rPr>
              <a:t>Oromucosal dose form review</a:t>
            </a:r>
          </a:p>
        </p:txBody>
      </p:sp>
    </p:spTree>
    <p:extLst>
      <p:ext uri="{BB962C8B-B14F-4D97-AF65-F5344CB8AC3E}">
        <p14:creationId xmlns:p14="http://schemas.microsoft.com/office/powerpoint/2010/main" val="326635883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C6679-F185-4DC9-9F81-3C5457DF1A9C}"/>
              </a:ext>
            </a:extLst>
          </p:cNvPr>
          <p:cNvSpPr>
            <a:spLocks noGrp="1"/>
          </p:cNvSpPr>
          <p:nvPr>
            <p:ph type="title"/>
          </p:nvPr>
        </p:nvSpPr>
        <p:spPr/>
        <p:txBody>
          <a:bodyPr/>
          <a:lstStyle/>
          <a:p>
            <a:r>
              <a:rPr lang="en-GB" dirty="0"/>
              <a:t>“Hidden” 1..*s : 14</a:t>
            </a:r>
          </a:p>
        </p:txBody>
      </p:sp>
      <p:graphicFrame>
        <p:nvGraphicFramePr>
          <p:cNvPr id="5" name="Table 5">
            <a:extLst>
              <a:ext uri="{FF2B5EF4-FFF2-40B4-BE49-F238E27FC236}">
                <a16:creationId xmlns:a16="http://schemas.microsoft.com/office/drawing/2014/main" id="{92094F31-8E6B-4D37-96F1-0A8A3E88791A}"/>
              </a:ext>
            </a:extLst>
          </p:cNvPr>
          <p:cNvGraphicFramePr>
            <a:graphicFrameLocks noGrp="1"/>
          </p:cNvGraphicFramePr>
          <p:nvPr>
            <p:extLst>
              <p:ext uri="{D42A27DB-BD31-4B8C-83A1-F6EECF244321}">
                <p14:modId xmlns:p14="http://schemas.microsoft.com/office/powerpoint/2010/main" val="945670398"/>
              </p:ext>
            </p:extLst>
          </p:nvPr>
        </p:nvGraphicFramePr>
        <p:xfrm>
          <a:off x="272846" y="1387619"/>
          <a:ext cx="8465575" cy="2066290"/>
        </p:xfrm>
        <a:graphic>
          <a:graphicData uri="http://schemas.openxmlformats.org/drawingml/2006/table">
            <a:tbl>
              <a:tblPr firstRow="1" firstCol="1" bandRow="1">
                <a:tableStyleId>{5DA37D80-6434-44D0-A028-1B22A696006F}</a:tableStyleId>
              </a:tblPr>
              <a:tblGrid>
                <a:gridCol w="781664">
                  <a:extLst>
                    <a:ext uri="{9D8B030D-6E8A-4147-A177-3AD203B41FA5}">
                      <a16:colId xmlns:a16="http://schemas.microsoft.com/office/drawing/2014/main" val="315500329"/>
                    </a:ext>
                  </a:extLst>
                </a:gridCol>
                <a:gridCol w="1285550">
                  <a:extLst>
                    <a:ext uri="{9D8B030D-6E8A-4147-A177-3AD203B41FA5}">
                      <a16:colId xmlns:a16="http://schemas.microsoft.com/office/drawing/2014/main" val="3607802095"/>
                    </a:ext>
                  </a:extLst>
                </a:gridCol>
                <a:gridCol w="875089">
                  <a:extLst>
                    <a:ext uri="{9D8B030D-6E8A-4147-A177-3AD203B41FA5}">
                      <a16:colId xmlns:a16="http://schemas.microsoft.com/office/drawing/2014/main" val="3018980532"/>
                    </a:ext>
                  </a:extLst>
                </a:gridCol>
                <a:gridCol w="1511709">
                  <a:extLst>
                    <a:ext uri="{9D8B030D-6E8A-4147-A177-3AD203B41FA5}">
                      <a16:colId xmlns:a16="http://schemas.microsoft.com/office/drawing/2014/main" val="1184052717"/>
                    </a:ext>
                  </a:extLst>
                </a:gridCol>
                <a:gridCol w="877529">
                  <a:extLst>
                    <a:ext uri="{9D8B030D-6E8A-4147-A177-3AD203B41FA5}">
                      <a16:colId xmlns:a16="http://schemas.microsoft.com/office/drawing/2014/main" val="1549579174"/>
                    </a:ext>
                  </a:extLst>
                </a:gridCol>
                <a:gridCol w="730046">
                  <a:extLst>
                    <a:ext uri="{9D8B030D-6E8A-4147-A177-3AD203B41FA5}">
                      <a16:colId xmlns:a16="http://schemas.microsoft.com/office/drawing/2014/main" val="2468642669"/>
                    </a:ext>
                  </a:extLst>
                </a:gridCol>
                <a:gridCol w="1173662">
                  <a:extLst>
                    <a:ext uri="{9D8B030D-6E8A-4147-A177-3AD203B41FA5}">
                      <a16:colId xmlns:a16="http://schemas.microsoft.com/office/drawing/2014/main" val="1988599954"/>
                    </a:ext>
                  </a:extLst>
                </a:gridCol>
                <a:gridCol w="1230326">
                  <a:extLst>
                    <a:ext uri="{9D8B030D-6E8A-4147-A177-3AD203B41FA5}">
                      <a16:colId xmlns:a16="http://schemas.microsoft.com/office/drawing/2014/main" val="1503838265"/>
                    </a:ext>
                  </a:extLst>
                </a:gridCol>
              </a:tblGrid>
              <a:tr h="370840">
                <a:tc>
                  <a:txBody>
                    <a:bodyPr/>
                    <a:lstStyle/>
                    <a:p>
                      <a:pPr algn="ctr" fontAlgn="ctr"/>
                      <a:r>
                        <a:rPr lang="en-GB" sz="1100" b="1" i="0" u="none" strike="noStrike" dirty="0">
                          <a:solidFill>
                            <a:srgbClr val="000000"/>
                          </a:solidFill>
                          <a:effectLst/>
                          <a:latin typeface="Calibri" panose="020F0502020204030204" pitchFamily="34" charset="0"/>
                        </a:rPr>
                        <a:t>EDQM Code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English Name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SCTID</a:t>
                      </a:r>
                    </a:p>
                  </a:txBody>
                  <a:tcPr marL="9525" marR="9525" marT="9525" marB="0" anchor="ctr"/>
                </a:tc>
                <a:tc>
                  <a:txBody>
                    <a:bodyPr/>
                    <a:lstStyle/>
                    <a:p>
                      <a:pPr algn="ctr" fontAlgn="ctr"/>
                      <a:r>
                        <a:rPr lang="en-GB" sz="1100" b="1" i="0" u="none" strike="noStrike" dirty="0">
                          <a:solidFill>
                            <a:srgbClr val="000000"/>
                          </a:solidFill>
                          <a:effectLst/>
                          <a:latin typeface="Calibri, sans-serif"/>
                        </a:rPr>
                        <a:t>Fully Specified Name</a:t>
                      </a:r>
                      <a:endParaRPr lang="en-GB" sz="11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Cardinality</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Association</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Attribute Match</a:t>
                      </a:r>
                    </a:p>
                  </a:txBody>
                  <a:tcPr marL="9525" marR="9525" marT="9525" marB="0" anchor="ctr"/>
                </a:tc>
                <a:tc>
                  <a:txBody>
                    <a:bodyPr/>
                    <a:lstStyle/>
                    <a:p>
                      <a:pPr marR="0" algn="ctr" rtl="0" fontAlgn="ctr">
                        <a:lnSpc>
                          <a:spcPct val="100000"/>
                        </a:lnSpc>
                        <a:spcBef>
                          <a:spcPts val="0"/>
                        </a:spcBef>
                        <a:spcAft>
                          <a:spcPts val="0"/>
                        </a:spcAft>
                        <a:buClr>
                          <a:srgbClr val="000000"/>
                        </a:buClr>
                        <a:buFont typeface="Arial"/>
                      </a:pPr>
                      <a:r>
                        <a:rPr lang="en-GB" sz="1100" b="1" i="0" u="none" strike="noStrike" cap="none" dirty="0">
                          <a:solidFill>
                            <a:srgbClr val="000000"/>
                          </a:solidFill>
                          <a:effectLst/>
                          <a:latin typeface="Calibri" panose="020F0502020204030204" pitchFamily="34" charset="0"/>
                          <a:ea typeface="+mn-ea"/>
                          <a:cs typeface="+mn-cs"/>
                          <a:sym typeface="Arial"/>
                        </a:rPr>
                        <a:t>Comments</a:t>
                      </a:r>
                    </a:p>
                  </a:txBody>
                  <a:tcPr/>
                </a:tc>
                <a:extLst>
                  <a:ext uri="{0D108BD9-81ED-4DB2-BD59-A6C34878D82A}">
                    <a16:rowId xmlns:a16="http://schemas.microsoft.com/office/drawing/2014/main" val="1660499978"/>
                  </a:ext>
                </a:extLst>
              </a:tr>
              <a:tr h="370840">
                <a:tc>
                  <a:txBody>
                    <a:bodyPr/>
                    <a:lstStyle/>
                    <a:p>
                      <a:pPr algn="r" fontAlgn="ctr"/>
                      <a:r>
                        <a:rPr lang="en-GB" sz="1100" b="0" i="0" u="none" strike="noStrike">
                          <a:solidFill>
                            <a:srgbClr val="000000"/>
                          </a:solidFill>
                          <a:effectLst/>
                          <a:latin typeface="Calibri" panose="020F0502020204030204" pitchFamily="34" charset="0"/>
                        </a:rPr>
                        <a:t>10310000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Mouthwash</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70409003</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Conventional release oromucosal solution for mouthwash (dose form)</a:t>
                      </a:r>
                    </a:p>
                  </a:txBody>
                  <a:tcPr marL="9525" marR="9525" marT="9525" marB="0" anchor="ctr"/>
                </a:tc>
                <a:tc>
                  <a:txBody>
                    <a:bodyPr/>
                    <a:lstStyle/>
                    <a:p>
                      <a:pPr algn="l" fontAlgn="b"/>
                      <a:r>
                        <a:rPr lang="en-GB" sz="1100" b="0" i="0" u="none" strike="noStrike">
                          <a:solidFill>
                            <a:srgbClr val="000000"/>
                          </a:solidFill>
                          <a:effectLst/>
                          <a:latin typeface="Calibri" panose="020F0502020204030204" pitchFamily="34" charset="0"/>
                        </a:rPr>
                        <a:t>1..1</a:t>
                      </a:r>
                    </a:p>
                  </a:txBody>
                  <a:tcPr marL="9525" marR="9525" marT="9525" marB="0" anchor="b"/>
                </a:tc>
                <a:tc>
                  <a:txBody>
                    <a:bodyPr/>
                    <a:lstStyle/>
                    <a:p>
                      <a:pPr algn="l" fontAlgn="b"/>
                      <a:r>
                        <a:rPr lang="en-GB" sz="1100" b="0" i="0" u="none" strike="noStrike">
                          <a:solidFill>
                            <a:srgbClr val="000000"/>
                          </a:solidFill>
                          <a:effectLst/>
                          <a:latin typeface="Calibri" panose="020F0502020204030204" pitchFamily="34" charset="0"/>
                        </a:rPr>
                        <a:t>Exact match</a:t>
                      </a:r>
                    </a:p>
                  </a:txBody>
                  <a:tcPr marL="9525" marR="9525" marT="9525" marB="0" anchor="b"/>
                </a:tc>
                <a:tc>
                  <a:txBody>
                    <a:bodyPr/>
                    <a:lstStyle/>
                    <a:p>
                      <a:pPr algn="l" fontAlgn="b"/>
                      <a:r>
                        <a:rPr lang="en-GB" sz="1100" b="0" i="0" u="none" strike="noStrike">
                          <a:solidFill>
                            <a:srgbClr val="000000"/>
                          </a:solidFill>
                          <a:effectLst/>
                          <a:latin typeface="Calibri" panose="020F0502020204030204" pitchFamily="34" charset="0"/>
                        </a:rPr>
                        <a:t>no</a:t>
                      </a:r>
                    </a:p>
                  </a:txBody>
                  <a:tcPr marL="9525" marR="9525" marT="9525" marB="0" anchor="b"/>
                </a:tc>
                <a:tc>
                  <a:txBody>
                    <a:bodyPr/>
                    <a:lstStyle/>
                    <a:p>
                      <a:pPr algn="l" fontAlgn="b"/>
                      <a:r>
                        <a:rPr lang="en-GB" sz="1100" b="0" i="0" u="none" strike="noStrike">
                          <a:solidFill>
                            <a:srgbClr val="000000"/>
                          </a:solidFill>
                          <a:effectLst/>
                          <a:latin typeface="Calibri" panose="020F0502020204030204" pitchFamily="34" charset="0"/>
                        </a:rPr>
                        <a:t>edqm: AME = rinsing or washing</a:t>
                      </a:r>
                      <a:br>
                        <a:rPr lang="en-GB" sz="1100" b="0" i="0" u="none" strike="noStrike">
                          <a:solidFill>
                            <a:srgbClr val="000000"/>
                          </a:solidFill>
                          <a:effectLst/>
                          <a:latin typeface="Calibri" panose="020F0502020204030204" pitchFamily="34" charset="0"/>
                        </a:rPr>
                      </a:br>
                      <a:r>
                        <a:rPr lang="en-GB" sz="1100" b="0" i="0" u="none" strike="noStrike">
                          <a:solidFill>
                            <a:srgbClr val="000000"/>
                          </a:solidFill>
                          <a:effectLst/>
                          <a:latin typeface="Calibri" panose="020F0502020204030204" pitchFamily="34" charset="0"/>
                        </a:rPr>
                        <a:t> sct: AME = rinsing, which does not precise if washing is included</a:t>
                      </a:r>
                    </a:p>
                  </a:txBody>
                  <a:tcPr marL="9525" marR="9525" marT="9525" marB="0" anchor="b"/>
                </a:tc>
                <a:extLst>
                  <a:ext uri="{0D108BD9-81ED-4DB2-BD59-A6C34878D82A}">
                    <a16:rowId xmlns:a16="http://schemas.microsoft.com/office/drawing/2014/main" val="2557565415"/>
                  </a:ext>
                </a:extLst>
              </a:tr>
              <a:tr h="370840">
                <a:tc>
                  <a:txBody>
                    <a:bodyPr/>
                    <a:lstStyle/>
                    <a:p>
                      <a:pPr algn="r" fontAlgn="ctr"/>
                      <a:r>
                        <a:rPr lang="en-GB" sz="1100" b="0" i="1" u="none" strike="noStrike">
                          <a:solidFill>
                            <a:srgbClr val="000000"/>
                          </a:solidFill>
                          <a:effectLst/>
                          <a:latin typeface="Calibri" panose="020F0502020204030204" pitchFamily="34" charset="0"/>
                        </a:rPr>
                        <a:t>50024000</a:t>
                      </a:r>
                    </a:p>
                  </a:txBody>
                  <a:tcPr marL="9525" marR="9525" marT="9525" marB="0" anchor="ctr"/>
                </a:tc>
                <a:tc>
                  <a:txBody>
                    <a:bodyPr/>
                    <a:lstStyle/>
                    <a:p>
                      <a:pPr algn="l" fontAlgn="ctr"/>
                      <a:r>
                        <a:rPr lang="en-GB" sz="1100" b="0" i="1" u="none" strike="noStrike">
                          <a:solidFill>
                            <a:srgbClr val="000000"/>
                          </a:solidFill>
                          <a:effectLst/>
                          <a:latin typeface="Calibri" panose="020F0502020204030204" pitchFamily="34" charset="0"/>
                        </a:rPr>
                        <a:t>Gargle/mouthwash</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70409003</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Conventional release oromucosal solution for mouthwash (dose form)</a:t>
                      </a:r>
                      <a:br>
                        <a:rPr lang="en-GB" sz="1100" b="0" i="0" u="none" strike="noStrike">
                          <a:solidFill>
                            <a:srgbClr val="000000"/>
                          </a:solidFill>
                          <a:effectLst/>
                          <a:latin typeface="Calibri" panose="020F0502020204030204" pitchFamily="34" charset="0"/>
                        </a:rPr>
                      </a:br>
                      <a:endParaRPr lang="en-GB" sz="11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Narrower than</a:t>
                      </a:r>
                    </a:p>
                  </a:txBody>
                  <a:tcPr marL="9525" marR="9525" marT="9525" marB="0" anchor="ctr"/>
                </a:tc>
                <a:tc>
                  <a:txBody>
                    <a:bodyPr/>
                    <a:lstStyle/>
                    <a:p>
                      <a:pPr algn="l" fontAlgn="ctr"/>
                      <a:endParaRPr lang="en-GB" sz="11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endParaRPr lang="en-GB" sz="11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695575729"/>
                  </a:ext>
                </a:extLst>
              </a:tr>
            </a:tbl>
          </a:graphicData>
        </a:graphic>
      </p:graphicFrame>
      <p:sp>
        <p:nvSpPr>
          <p:cNvPr id="4" name="TextBox 3">
            <a:extLst>
              <a:ext uri="{FF2B5EF4-FFF2-40B4-BE49-F238E27FC236}">
                <a16:creationId xmlns:a16="http://schemas.microsoft.com/office/drawing/2014/main" id="{F0AA9329-BE77-41AA-A8EF-DE3866F49635}"/>
              </a:ext>
            </a:extLst>
          </p:cNvPr>
          <p:cNvSpPr txBox="1"/>
          <p:nvPr/>
        </p:nvSpPr>
        <p:spPr>
          <a:xfrm>
            <a:off x="4330338" y="4021352"/>
            <a:ext cx="3755572" cy="307777"/>
          </a:xfrm>
          <a:prstGeom prst="rect">
            <a:avLst/>
          </a:prstGeom>
          <a:noFill/>
        </p:spPr>
        <p:txBody>
          <a:bodyPr wrap="square" rtlCol="0">
            <a:spAutoFit/>
          </a:bodyPr>
          <a:lstStyle/>
          <a:p>
            <a:r>
              <a:rPr lang="en-GB" b="1" dirty="0">
                <a:solidFill>
                  <a:schemeClr val="accent5">
                    <a:lumMod val="75000"/>
                  </a:schemeClr>
                </a:solidFill>
              </a:rPr>
              <a:t>Oromucosal dose form review</a:t>
            </a:r>
          </a:p>
        </p:txBody>
      </p:sp>
    </p:spTree>
    <p:extLst>
      <p:ext uri="{BB962C8B-B14F-4D97-AF65-F5344CB8AC3E}">
        <p14:creationId xmlns:p14="http://schemas.microsoft.com/office/powerpoint/2010/main" val="35988879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628650" y="273844"/>
            <a:ext cx="7886700" cy="994275"/>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600" dirty="0">
                <a:solidFill>
                  <a:schemeClr val="dk2"/>
                </a:solidFill>
              </a:rPr>
              <a:t>Since last meeting</a:t>
            </a:r>
            <a:endParaRPr sz="2600" dirty="0">
              <a:solidFill>
                <a:schemeClr val="dk2"/>
              </a:solidFill>
            </a:endParaRPr>
          </a:p>
        </p:txBody>
      </p:sp>
      <p:sp>
        <p:nvSpPr>
          <p:cNvPr id="118" name="Google Shape;118;p25"/>
          <p:cNvSpPr txBox="1"/>
          <p:nvPr/>
        </p:nvSpPr>
        <p:spPr>
          <a:xfrm>
            <a:off x="628650" y="1482363"/>
            <a:ext cx="7960200" cy="2031295"/>
          </a:xfrm>
          <a:prstGeom prst="rect">
            <a:avLst/>
          </a:prstGeom>
          <a:noFill/>
          <a:ln>
            <a:noFill/>
          </a:ln>
        </p:spPr>
        <p:txBody>
          <a:bodyPr spcFirstLastPara="1" wrap="square" lIns="91425" tIns="91425" rIns="91425" bIns="91425" anchor="ctr" anchorCtr="0">
            <a:spAutoFit/>
          </a:bodyPr>
          <a:lstStyle/>
          <a:p>
            <a:pPr marL="285750" lvl="0" indent="-285750" algn="l" rtl="0">
              <a:spcBef>
                <a:spcPts val="0"/>
              </a:spcBef>
              <a:spcAft>
                <a:spcPts val="0"/>
              </a:spcAft>
              <a:buFont typeface="Wingdings" panose="05000000000000000000" pitchFamily="2" charset="2"/>
              <a:buChar char="v"/>
            </a:pPr>
            <a:r>
              <a:rPr lang="en-GB" sz="1600" dirty="0">
                <a:latin typeface="Calibri"/>
                <a:ea typeface="Calibri"/>
                <a:cs typeface="Calibri"/>
                <a:sym typeface="Calibri"/>
              </a:rPr>
              <a:t>Presentation to the DEUSG – Thank you François!</a:t>
            </a:r>
          </a:p>
          <a:p>
            <a:pPr marL="285750" lvl="0" indent="-285750" algn="l" rtl="0">
              <a:spcBef>
                <a:spcPts val="0"/>
              </a:spcBef>
              <a:spcAft>
                <a:spcPts val="0"/>
              </a:spcAft>
              <a:buFont typeface="Wingdings" panose="05000000000000000000" pitchFamily="2" charset="2"/>
              <a:buChar char="v"/>
            </a:pPr>
            <a:r>
              <a:rPr lang="en-GB" sz="1600" dirty="0">
                <a:latin typeface="Calibri"/>
                <a:ea typeface="Calibri"/>
                <a:cs typeface="Calibri"/>
                <a:sym typeface="Calibri"/>
              </a:rPr>
              <a:t>All the remaining attribute map filled in</a:t>
            </a:r>
          </a:p>
          <a:p>
            <a:pPr marL="285750" lvl="0" indent="-285750" algn="l" rtl="0">
              <a:spcBef>
                <a:spcPts val="0"/>
              </a:spcBef>
              <a:spcAft>
                <a:spcPts val="0"/>
              </a:spcAft>
              <a:buFont typeface="Wingdings" panose="05000000000000000000" pitchFamily="2" charset="2"/>
              <a:buChar char="v"/>
            </a:pPr>
            <a:r>
              <a:rPr lang="en-GB" sz="1600" dirty="0">
                <a:latin typeface="Calibri"/>
                <a:ea typeface="Calibri"/>
                <a:cs typeface="Calibri"/>
                <a:sym typeface="Calibri"/>
              </a:rPr>
              <a:t>Working on the “Narrower </a:t>
            </a:r>
            <a:r>
              <a:rPr lang="en-GB" sz="1600" dirty="0" err="1">
                <a:latin typeface="Calibri"/>
                <a:ea typeface="Calibri"/>
                <a:cs typeface="Calibri"/>
                <a:sym typeface="Calibri"/>
              </a:rPr>
              <a:t>than”s</a:t>
            </a:r>
            <a:r>
              <a:rPr lang="en-GB" sz="1600" dirty="0">
                <a:latin typeface="Calibri"/>
                <a:ea typeface="Calibri"/>
                <a:cs typeface="Calibri"/>
                <a:sym typeface="Calibri"/>
              </a:rPr>
              <a:t> – see below</a:t>
            </a:r>
          </a:p>
          <a:p>
            <a:pPr marL="285750" indent="-285750">
              <a:buFont typeface="Wingdings" panose="05000000000000000000" pitchFamily="2" charset="2"/>
              <a:buChar char="v"/>
            </a:pPr>
            <a:r>
              <a:rPr lang="en-GB" sz="1600" dirty="0">
                <a:latin typeface="Calibri"/>
                <a:cs typeface="Calibri"/>
                <a:sym typeface="Calibri"/>
              </a:rPr>
              <a:t>Hard and soft capsule proposal – see below</a:t>
            </a:r>
          </a:p>
          <a:p>
            <a:pPr marL="342900" lvl="0" indent="-342900" algn="l" rtl="0">
              <a:spcBef>
                <a:spcPts val="0"/>
              </a:spcBef>
              <a:spcAft>
                <a:spcPts val="0"/>
              </a:spcAft>
              <a:buFont typeface="+mj-lt"/>
              <a:buAutoNum type="arabicPeriod"/>
            </a:pPr>
            <a:endParaRPr lang="en-GB" dirty="0">
              <a:latin typeface="Calibri"/>
              <a:ea typeface="Calibri"/>
              <a:cs typeface="Calibri"/>
              <a:sym typeface="Calibri"/>
            </a:endParaRPr>
          </a:p>
          <a:p>
            <a:pPr lvl="0" algn="l" rtl="0">
              <a:spcBef>
                <a:spcPts val="0"/>
              </a:spcBef>
              <a:spcAft>
                <a:spcPts val="0"/>
              </a:spcAft>
            </a:pPr>
            <a:endParaRPr lang="en-GB" dirty="0">
              <a:latin typeface="Calibri"/>
              <a:ea typeface="Calibri"/>
              <a:cs typeface="Calibri"/>
              <a:sym typeface="Calibri"/>
            </a:endParaRPr>
          </a:p>
          <a:p>
            <a:pPr marL="342900" lvl="0" indent="-342900" algn="l" rtl="0">
              <a:spcBef>
                <a:spcPts val="0"/>
              </a:spcBef>
              <a:spcAft>
                <a:spcPts val="0"/>
              </a:spcAft>
              <a:buFont typeface="+mj-lt"/>
              <a:buAutoNum type="arabicPeriod"/>
            </a:pPr>
            <a:endParaRPr lang="en-GB" dirty="0">
              <a:latin typeface="Calibri"/>
              <a:ea typeface="Calibri"/>
              <a:cs typeface="Calibri"/>
              <a:sym typeface="Calibri"/>
            </a:endParaRPr>
          </a:p>
          <a:p>
            <a:pPr marL="342900" lvl="0" indent="-342900" algn="l" rtl="0">
              <a:spcBef>
                <a:spcPts val="0"/>
              </a:spcBef>
              <a:spcAft>
                <a:spcPts val="0"/>
              </a:spcAft>
              <a:buFont typeface="+mj-lt"/>
              <a:buAutoNum type="arabicPeriod"/>
            </a:pPr>
            <a:endParaRPr lang="en-GB" dirty="0">
              <a:latin typeface="Calibri"/>
              <a:ea typeface="Calibri"/>
              <a:cs typeface="Calibri"/>
              <a:sym typeface="Calibri"/>
            </a:endParaRPr>
          </a:p>
        </p:txBody>
      </p:sp>
      <p:sp>
        <p:nvSpPr>
          <p:cNvPr id="4" name="TextBox 3">
            <a:extLst>
              <a:ext uri="{FF2B5EF4-FFF2-40B4-BE49-F238E27FC236}">
                <a16:creationId xmlns:a16="http://schemas.microsoft.com/office/drawing/2014/main" id="{48B924BE-82A8-4377-BF82-500872B4ED41}"/>
              </a:ext>
            </a:extLst>
          </p:cNvPr>
          <p:cNvSpPr txBox="1"/>
          <p:nvPr/>
        </p:nvSpPr>
        <p:spPr>
          <a:xfrm>
            <a:off x="855617" y="3519939"/>
            <a:ext cx="5963195" cy="523220"/>
          </a:xfrm>
          <a:prstGeom prst="rect">
            <a:avLst/>
          </a:prstGeom>
          <a:noFill/>
        </p:spPr>
        <p:txBody>
          <a:bodyPr wrap="square" rtlCol="0">
            <a:spAutoFit/>
          </a:bodyPr>
          <a:lstStyle/>
          <a:p>
            <a:r>
              <a:rPr lang="en-GB" b="1" dirty="0">
                <a:solidFill>
                  <a:schemeClr val="accent5">
                    <a:lumMod val="75000"/>
                  </a:schemeClr>
                </a:solidFill>
              </a:rPr>
              <a:t>The current process is a bit “asynchronous” as it has to wait for folk to have time to look at email – but we understand that and “so be it”</a:t>
            </a:r>
          </a:p>
        </p:txBody>
      </p:sp>
    </p:spTree>
    <p:extLst>
      <p:ext uri="{BB962C8B-B14F-4D97-AF65-F5344CB8AC3E}">
        <p14:creationId xmlns:p14="http://schemas.microsoft.com/office/powerpoint/2010/main" val="191466460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C6679-F185-4DC9-9F81-3C5457DF1A9C}"/>
              </a:ext>
            </a:extLst>
          </p:cNvPr>
          <p:cNvSpPr>
            <a:spLocks noGrp="1"/>
          </p:cNvSpPr>
          <p:nvPr>
            <p:ph type="title"/>
          </p:nvPr>
        </p:nvSpPr>
        <p:spPr/>
        <p:txBody>
          <a:bodyPr/>
          <a:lstStyle/>
          <a:p>
            <a:r>
              <a:rPr lang="en-GB" dirty="0"/>
              <a:t>“Hidden” 1..*s : 15</a:t>
            </a:r>
          </a:p>
        </p:txBody>
      </p:sp>
      <p:graphicFrame>
        <p:nvGraphicFramePr>
          <p:cNvPr id="5" name="Table 5">
            <a:extLst>
              <a:ext uri="{FF2B5EF4-FFF2-40B4-BE49-F238E27FC236}">
                <a16:creationId xmlns:a16="http://schemas.microsoft.com/office/drawing/2014/main" id="{92094F31-8E6B-4D37-96F1-0A8A3E88791A}"/>
              </a:ext>
            </a:extLst>
          </p:cNvPr>
          <p:cNvGraphicFramePr>
            <a:graphicFrameLocks noGrp="1"/>
          </p:cNvGraphicFramePr>
          <p:nvPr>
            <p:extLst>
              <p:ext uri="{D42A27DB-BD31-4B8C-83A1-F6EECF244321}">
                <p14:modId xmlns:p14="http://schemas.microsoft.com/office/powerpoint/2010/main" val="329856949"/>
              </p:ext>
            </p:extLst>
          </p:nvPr>
        </p:nvGraphicFramePr>
        <p:xfrm>
          <a:off x="272846" y="1387619"/>
          <a:ext cx="8465575" cy="2736850"/>
        </p:xfrm>
        <a:graphic>
          <a:graphicData uri="http://schemas.openxmlformats.org/drawingml/2006/table">
            <a:tbl>
              <a:tblPr firstRow="1" firstCol="1" bandRow="1">
                <a:tableStyleId>{5DA37D80-6434-44D0-A028-1B22A696006F}</a:tableStyleId>
              </a:tblPr>
              <a:tblGrid>
                <a:gridCol w="781664">
                  <a:extLst>
                    <a:ext uri="{9D8B030D-6E8A-4147-A177-3AD203B41FA5}">
                      <a16:colId xmlns:a16="http://schemas.microsoft.com/office/drawing/2014/main" val="315500329"/>
                    </a:ext>
                  </a:extLst>
                </a:gridCol>
                <a:gridCol w="1285550">
                  <a:extLst>
                    <a:ext uri="{9D8B030D-6E8A-4147-A177-3AD203B41FA5}">
                      <a16:colId xmlns:a16="http://schemas.microsoft.com/office/drawing/2014/main" val="3607802095"/>
                    </a:ext>
                  </a:extLst>
                </a:gridCol>
                <a:gridCol w="875089">
                  <a:extLst>
                    <a:ext uri="{9D8B030D-6E8A-4147-A177-3AD203B41FA5}">
                      <a16:colId xmlns:a16="http://schemas.microsoft.com/office/drawing/2014/main" val="3018980532"/>
                    </a:ext>
                  </a:extLst>
                </a:gridCol>
                <a:gridCol w="1511709">
                  <a:extLst>
                    <a:ext uri="{9D8B030D-6E8A-4147-A177-3AD203B41FA5}">
                      <a16:colId xmlns:a16="http://schemas.microsoft.com/office/drawing/2014/main" val="1184052717"/>
                    </a:ext>
                  </a:extLst>
                </a:gridCol>
                <a:gridCol w="877529">
                  <a:extLst>
                    <a:ext uri="{9D8B030D-6E8A-4147-A177-3AD203B41FA5}">
                      <a16:colId xmlns:a16="http://schemas.microsoft.com/office/drawing/2014/main" val="1549579174"/>
                    </a:ext>
                  </a:extLst>
                </a:gridCol>
                <a:gridCol w="730046">
                  <a:extLst>
                    <a:ext uri="{9D8B030D-6E8A-4147-A177-3AD203B41FA5}">
                      <a16:colId xmlns:a16="http://schemas.microsoft.com/office/drawing/2014/main" val="2468642669"/>
                    </a:ext>
                  </a:extLst>
                </a:gridCol>
                <a:gridCol w="685799">
                  <a:extLst>
                    <a:ext uri="{9D8B030D-6E8A-4147-A177-3AD203B41FA5}">
                      <a16:colId xmlns:a16="http://schemas.microsoft.com/office/drawing/2014/main" val="1988599954"/>
                    </a:ext>
                  </a:extLst>
                </a:gridCol>
                <a:gridCol w="1718189">
                  <a:extLst>
                    <a:ext uri="{9D8B030D-6E8A-4147-A177-3AD203B41FA5}">
                      <a16:colId xmlns:a16="http://schemas.microsoft.com/office/drawing/2014/main" val="1503838265"/>
                    </a:ext>
                  </a:extLst>
                </a:gridCol>
              </a:tblGrid>
              <a:tr h="370840">
                <a:tc>
                  <a:txBody>
                    <a:bodyPr/>
                    <a:lstStyle/>
                    <a:p>
                      <a:pPr algn="ctr" fontAlgn="ctr"/>
                      <a:r>
                        <a:rPr lang="en-GB" sz="1100" b="1" i="0" u="none" strike="noStrike" dirty="0">
                          <a:solidFill>
                            <a:srgbClr val="000000"/>
                          </a:solidFill>
                          <a:effectLst/>
                          <a:latin typeface="Calibri" panose="020F0502020204030204" pitchFamily="34" charset="0"/>
                        </a:rPr>
                        <a:t>EDQM Code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English Name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SCTID</a:t>
                      </a:r>
                    </a:p>
                  </a:txBody>
                  <a:tcPr marL="9525" marR="9525" marT="9525" marB="0" anchor="ctr"/>
                </a:tc>
                <a:tc>
                  <a:txBody>
                    <a:bodyPr/>
                    <a:lstStyle/>
                    <a:p>
                      <a:pPr algn="ctr" fontAlgn="ctr"/>
                      <a:r>
                        <a:rPr lang="en-GB" sz="1100" b="1" i="0" u="none" strike="noStrike" dirty="0">
                          <a:solidFill>
                            <a:srgbClr val="000000"/>
                          </a:solidFill>
                          <a:effectLst/>
                          <a:latin typeface="Calibri, sans-serif"/>
                        </a:rPr>
                        <a:t>Fully Specified Name</a:t>
                      </a:r>
                      <a:endParaRPr lang="en-GB" sz="11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Cardinality</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Association</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Attribute Match</a:t>
                      </a:r>
                    </a:p>
                  </a:txBody>
                  <a:tcPr marL="9525" marR="9525" marT="9525" marB="0" anchor="ctr"/>
                </a:tc>
                <a:tc>
                  <a:txBody>
                    <a:bodyPr/>
                    <a:lstStyle/>
                    <a:p>
                      <a:pPr marR="0" algn="ctr" rtl="0" fontAlgn="ctr">
                        <a:lnSpc>
                          <a:spcPct val="100000"/>
                        </a:lnSpc>
                        <a:spcBef>
                          <a:spcPts val="0"/>
                        </a:spcBef>
                        <a:spcAft>
                          <a:spcPts val="0"/>
                        </a:spcAft>
                        <a:buClr>
                          <a:srgbClr val="000000"/>
                        </a:buClr>
                        <a:buFont typeface="Arial"/>
                      </a:pPr>
                      <a:r>
                        <a:rPr lang="en-GB" sz="1100" b="1" i="0" u="none" strike="noStrike" cap="none" dirty="0">
                          <a:solidFill>
                            <a:srgbClr val="000000"/>
                          </a:solidFill>
                          <a:effectLst/>
                          <a:latin typeface="Calibri" panose="020F0502020204030204" pitchFamily="34" charset="0"/>
                          <a:ea typeface="+mn-ea"/>
                          <a:cs typeface="+mn-cs"/>
                          <a:sym typeface="Arial"/>
                        </a:rPr>
                        <a:t>Comments</a:t>
                      </a:r>
                    </a:p>
                  </a:txBody>
                  <a:tcPr/>
                </a:tc>
                <a:extLst>
                  <a:ext uri="{0D108BD9-81ED-4DB2-BD59-A6C34878D82A}">
                    <a16:rowId xmlns:a16="http://schemas.microsoft.com/office/drawing/2014/main" val="1660499978"/>
                  </a:ext>
                </a:extLst>
              </a:tr>
              <a:tr h="370840">
                <a:tc>
                  <a:txBody>
                    <a:bodyPr/>
                    <a:lstStyle/>
                    <a:p>
                      <a:pPr algn="r" fontAlgn="ctr"/>
                      <a:r>
                        <a:rPr lang="en-GB" sz="1100" b="0" i="0" u="none" strike="noStrike">
                          <a:solidFill>
                            <a:srgbClr val="000000"/>
                          </a:solidFill>
                          <a:effectLst/>
                          <a:latin typeface="Calibri" panose="020F0502020204030204" pitchFamily="34" charset="0"/>
                        </a:rPr>
                        <a:t>10321000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Lozenge</a:t>
                      </a:r>
                    </a:p>
                  </a:txBody>
                  <a:tcPr marL="9525" marR="9525" marT="9525" marB="0" anchor="ctr"/>
                </a:tc>
                <a:tc>
                  <a:txBody>
                    <a:bodyPr/>
                    <a:lstStyle/>
                    <a:p>
                      <a:pPr algn="l" fontAlgn="b"/>
                      <a:r>
                        <a:rPr lang="en-GB" sz="1100" b="0" i="0" u="none" strike="noStrike">
                          <a:solidFill>
                            <a:srgbClr val="000000"/>
                          </a:solidFill>
                          <a:effectLst/>
                          <a:latin typeface="Calibri" panose="020F0502020204030204" pitchFamily="34" charset="0"/>
                        </a:rPr>
                        <a:t>764501003</a:t>
                      </a:r>
                    </a:p>
                  </a:txBody>
                  <a:tcPr marL="9525" marR="9525" marT="9525" marB="0" anchor="b"/>
                </a:tc>
                <a:tc>
                  <a:txBody>
                    <a:bodyPr/>
                    <a:lstStyle/>
                    <a:p>
                      <a:pPr algn="l" fontAlgn="ctr"/>
                      <a:r>
                        <a:rPr lang="en-GB" sz="1100" b="0" i="0" u="none" strike="noStrike">
                          <a:solidFill>
                            <a:srgbClr val="000000"/>
                          </a:solidFill>
                          <a:effectLst/>
                          <a:latin typeface="Calibri" panose="020F0502020204030204" pitchFamily="34" charset="0"/>
                        </a:rPr>
                        <a:t>Conventional release oromucosal lozenge (dose form)</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a:t>
                      </a:r>
                    </a:p>
                  </a:txBody>
                  <a:tcPr marL="9525" marR="9525" marT="9525" marB="0" anchor="ctr"/>
                </a:tc>
                <a:tc>
                  <a:txBody>
                    <a:bodyPr/>
                    <a:lstStyle/>
                    <a:p>
                      <a:pPr algn="l" fontAlgn="ctr"/>
                      <a:endParaRPr lang="en-GB" sz="11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yes</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SCT has oromucosal lozenge and buccal lozenge (focus on intended site), EDQM has lozenge and compressed lozenge (focus on how it is manufactured: compression vs moulding)</a:t>
                      </a:r>
                    </a:p>
                  </a:txBody>
                  <a:tcPr marL="9525" marR="9525" marT="9525" marB="0" anchor="ctr"/>
                </a:tc>
                <a:extLst>
                  <a:ext uri="{0D108BD9-81ED-4DB2-BD59-A6C34878D82A}">
                    <a16:rowId xmlns:a16="http://schemas.microsoft.com/office/drawing/2014/main" val="2557565415"/>
                  </a:ext>
                </a:extLst>
              </a:tr>
              <a:tr h="370840">
                <a:tc>
                  <a:txBody>
                    <a:bodyPr/>
                    <a:lstStyle/>
                    <a:p>
                      <a:pPr algn="r" fontAlgn="ctr"/>
                      <a:r>
                        <a:rPr lang="en-GB" sz="1100" b="0" i="0" u="none" strike="noStrike">
                          <a:solidFill>
                            <a:srgbClr val="000000"/>
                          </a:solidFill>
                          <a:effectLst/>
                          <a:latin typeface="Calibri" panose="020F0502020204030204" pitchFamily="34" charset="0"/>
                        </a:rPr>
                        <a:t>10322000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Compressed lozenge</a:t>
                      </a:r>
                    </a:p>
                  </a:txBody>
                  <a:tcPr marL="9525" marR="9525" marT="9525" marB="0" anchor="ctr"/>
                </a:tc>
                <a:tc>
                  <a:txBody>
                    <a:bodyPr/>
                    <a:lstStyle/>
                    <a:p>
                      <a:pPr algn="l" fontAlgn="b"/>
                      <a:r>
                        <a:rPr lang="en-GB" sz="1100" b="0" i="0" u="none" strike="noStrike">
                          <a:solidFill>
                            <a:srgbClr val="000000"/>
                          </a:solidFill>
                          <a:effectLst/>
                          <a:latin typeface="Calibri" panose="020F0502020204030204" pitchFamily="34" charset="0"/>
                        </a:rPr>
                        <a:t>764501003</a:t>
                      </a:r>
                    </a:p>
                  </a:txBody>
                  <a:tcPr marL="9525" marR="9525" marT="9525" marB="0" anchor="b"/>
                </a:tc>
                <a:tc>
                  <a:txBody>
                    <a:bodyPr/>
                    <a:lstStyle/>
                    <a:p>
                      <a:pPr algn="l" fontAlgn="ctr"/>
                      <a:r>
                        <a:rPr lang="en-GB" sz="1100" b="0" i="0" u="none" strike="noStrike">
                          <a:solidFill>
                            <a:srgbClr val="000000"/>
                          </a:solidFill>
                          <a:effectLst/>
                          <a:latin typeface="Calibri" panose="020F0502020204030204" pitchFamily="34" charset="0"/>
                        </a:rPr>
                        <a:t>Conventional release oromucosal lozenge (dose form)</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a:t>
                      </a:r>
                    </a:p>
                  </a:txBody>
                  <a:tcPr marL="9525" marR="9525" marT="9525" marB="0" anchor="ctr"/>
                </a:tc>
                <a:tc>
                  <a:txBody>
                    <a:bodyPr/>
                    <a:lstStyle/>
                    <a:p>
                      <a:pPr algn="l" fontAlgn="ctr"/>
                      <a:endParaRPr lang="en-GB" sz="11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yes</a:t>
                      </a:r>
                    </a:p>
                  </a:txBody>
                  <a:tcPr marL="9525" marR="9525" marT="9525" marB="0" anchor="ctr"/>
                </a:tc>
                <a:tc>
                  <a:txBody>
                    <a:bodyPr/>
                    <a:lstStyle/>
                    <a:p>
                      <a:pPr algn="l" fontAlgn="ctr"/>
                      <a:r>
                        <a:rPr lang="en-GB" sz="1100" b="0" i="0" u="none" strike="noStrike" dirty="0">
                          <a:solidFill>
                            <a:srgbClr val="000000"/>
                          </a:solidFill>
                          <a:effectLst/>
                          <a:latin typeface="Calibri" panose="020F0502020204030204" pitchFamily="34" charset="0"/>
                        </a:rPr>
                        <a:t>SCT has oromucosal lozenge and buccal lozenge (focus on intended site), EDQM has lozenge and compressed lozenge (focus on how it is manufactured: compression vs moulding)</a:t>
                      </a:r>
                    </a:p>
                  </a:txBody>
                  <a:tcPr marL="9525" marR="9525" marT="9525" marB="0" anchor="ctr"/>
                </a:tc>
                <a:extLst>
                  <a:ext uri="{0D108BD9-81ED-4DB2-BD59-A6C34878D82A}">
                    <a16:rowId xmlns:a16="http://schemas.microsoft.com/office/drawing/2014/main" val="3695575729"/>
                  </a:ext>
                </a:extLst>
              </a:tr>
            </a:tbl>
          </a:graphicData>
        </a:graphic>
      </p:graphicFrame>
      <p:sp>
        <p:nvSpPr>
          <p:cNvPr id="4" name="TextBox 3">
            <a:extLst>
              <a:ext uri="{FF2B5EF4-FFF2-40B4-BE49-F238E27FC236}">
                <a16:creationId xmlns:a16="http://schemas.microsoft.com/office/drawing/2014/main" id="{43203BEB-2B18-446D-8262-F0EAF97A90E0}"/>
              </a:ext>
            </a:extLst>
          </p:cNvPr>
          <p:cNvSpPr txBox="1"/>
          <p:nvPr/>
        </p:nvSpPr>
        <p:spPr>
          <a:xfrm>
            <a:off x="4428309" y="4374049"/>
            <a:ext cx="3755572" cy="307777"/>
          </a:xfrm>
          <a:prstGeom prst="rect">
            <a:avLst/>
          </a:prstGeom>
          <a:noFill/>
        </p:spPr>
        <p:txBody>
          <a:bodyPr wrap="square" rtlCol="0">
            <a:spAutoFit/>
          </a:bodyPr>
          <a:lstStyle/>
          <a:p>
            <a:r>
              <a:rPr lang="en-GB" b="1" dirty="0">
                <a:solidFill>
                  <a:schemeClr val="accent5">
                    <a:lumMod val="75000"/>
                  </a:schemeClr>
                </a:solidFill>
              </a:rPr>
              <a:t>Oromucosal dose form review</a:t>
            </a:r>
          </a:p>
        </p:txBody>
      </p:sp>
    </p:spTree>
    <p:extLst>
      <p:ext uri="{BB962C8B-B14F-4D97-AF65-F5344CB8AC3E}">
        <p14:creationId xmlns:p14="http://schemas.microsoft.com/office/powerpoint/2010/main" val="229153918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C6679-F185-4DC9-9F81-3C5457DF1A9C}"/>
              </a:ext>
            </a:extLst>
          </p:cNvPr>
          <p:cNvSpPr>
            <a:spLocks noGrp="1"/>
          </p:cNvSpPr>
          <p:nvPr>
            <p:ph type="title"/>
          </p:nvPr>
        </p:nvSpPr>
        <p:spPr/>
        <p:txBody>
          <a:bodyPr/>
          <a:lstStyle/>
          <a:p>
            <a:r>
              <a:rPr lang="en-GB" dirty="0"/>
              <a:t>“Hidden” 1..*s : 16</a:t>
            </a:r>
          </a:p>
        </p:txBody>
      </p:sp>
      <p:graphicFrame>
        <p:nvGraphicFramePr>
          <p:cNvPr id="5" name="Table 5">
            <a:extLst>
              <a:ext uri="{FF2B5EF4-FFF2-40B4-BE49-F238E27FC236}">
                <a16:creationId xmlns:a16="http://schemas.microsoft.com/office/drawing/2014/main" id="{92094F31-8E6B-4D37-96F1-0A8A3E88791A}"/>
              </a:ext>
            </a:extLst>
          </p:cNvPr>
          <p:cNvGraphicFramePr>
            <a:graphicFrameLocks noGrp="1"/>
          </p:cNvGraphicFramePr>
          <p:nvPr>
            <p:extLst>
              <p:ext uri="{D42A27DB-BD31-4B8C-83A1-F6EECF244321}">
                <p14:modId xmlns:p14="http://schemas.microsoft.com/office/powerpoint/2010/main" val="487926150"/>
              </p:ext>
            </p:extLst>
          </p:nvPr>
        </p:nvGraphicFramePr>
        <p:xfrm>
          <a:off x="272846" y="1387619"/>
          <a:ext cx="8465575" cy="2904490"/>
        </p:xfrm>
        <a:graphic>
          <a:graphicData uri="http://schemas.openxmlformats.org/drawingml/2006/table">
            <a:tbl>
              <a:tblPr firstRow="1" firstCol="1" bandRow="1">
                <a:tableStyleId>{5DA37D80-6434-44D0-A028-1B22A696006F}</a:tableStyleId>
              </a:tblPr>
              <a:tblGrid>
                <a:gridCol w="781664">
                  <a:extLst>
                    <a:ext uri="{9D8B030D-6E8A-4147-A177-3AD203B41FA5}">
                      <a16:colId xmlns:a16="http://schemas.microsoft.com/office/drawing/2014/main" val="315500329"/>
                    </a:ext>
                  </a:extLst>
                </a:gridCol>
                <a:gridCol w="1285550">
                  <a:extLst>
                    <a:ext uri="{9D8B030D-6E8A-4147-A177-3AD203B41FA5}">
                      <a16:colId xmlns:a16="http://schemas.microsoft.com/office/drawing/2014/main" val="3607802095"/>
                    </a:ext>
                  </a:extLst>
                </a:gridCol>
                <a:gridCol w="875089">
                  <a:extLst>
                    <a:ext uri="{9D8B030D-6E8A-4147-A177-3AD203B41FA5}">
                      <a16:colId xmlns:a16="http://schemas.microsoft.com/office/drawing/2014/main" val="3018980532"/>
                    </a:ext>
                  </a:extLst>
                </a:gridCol>
                <a:gridCol w="1511709">
                  <a:extLst>
                    <a:ext uri="{9D8B030D-6E8A-4147-A177-3AD203B41FA5}">
                      <a16:colId xmlns:a16="http://schemas.microsoft.com/office/drawing/2014/main" val="1184052717"/>
                    </a:ext>
                  </a:extLst>
                </a:gridCol>
                <a:gridCol w="877529">
                  <a:extLst>
                    <a:ext uri="{9D8B030D-6E8A-4147-A177-3AD203B41FA5}">
                      <a16:colId xmlns:a16="http://schemas.microsoft.com/office/drawing/2014/main" val="1549579174"/>
                    </a:ext>
                  </a:extLst>
                </a:gridCol>
                <a:gridCol w="730046">
                  <a:extLst>
                    <a:ext uri="{9D8B030D-6E8A-4147-A177-3AD203B41FA5}">
                      <a16:colId xmlns:a16="http://schemas.microsoft.com/office/drawing/2014/main" val="2468642669"/>
                    </a:ext>
                  </a:extLst>
                </a:gridCol>
                <a:gridCol w="1173662">
                  <a:extLst>
                    <a:ext uri="{9D8B030D-6E8A-4147-A177-3AD203B41FA5}">
                      <a16:colId xmlns:a16="http://schemas.microsoft.com/office/drawing/2014/main" val="1988599954"/>
                    </a:ext>
                  </a:extLst>
                </a:gridCol>
                <a:gridCol w="1230326">
                  <a:extLst>
                    <a:ext uri="{9D8B030D-6E8A-4147-A177-3AD203B41FA5}">
                      <a16:colId xmlns:a16="http://schemas.microsoft.com/office/drawing/2014/main" val="1503838265"/>
                    </a:ext>
                  </a:extLst>
                </a:gridCol>
              </a:tblGrid>
              <a:tr h="370840">
                <a:tc>
                  <a:txBody>
                    <a:bodyPr/>
                    <a:lstStyle/>
                    <a:p>
                      <a:pPr algn="ctr" fontAlgn="ctr"/>
                      <a:r>
                        <a:rPr lang="en-GB" sz="1100" b="1" i="0" u="none" strike="noStrike" dirty="0">
                          <a:solidFill>
                            <a:srgbClr val="000000"/>
                          </a:solidFill>
                          <a:effectLst/>
                          <a:latin typeface="Calibri" panose="020F0502020204030204" pitchFamily="34" charset="0"/>
                        </a:rPr>
                        <a:t>EDQM Code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English Name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SCTID</a:t>
                      </a:r>
                    </a:p>
                  </a:txBody>
                  <a:tcPr marL="9525" marR="9525" marT="9525" marB="0" anchor="ctr"/>
                </a:tc>
                <a:tc>
                  <a:txBody>
                    <a:bodyPr/>
                    <a:lstStyle/>
                    <a:p>
                      <a:pPr algn="ctr" fontAlgn="ctr"/>
                      <a:r>
                        <a:rPr lang="en-GB" sz="1100" b="1" i="0" u="none" strike="noStrike" dirty="0">
                          <a:solidFill>
                            <a:srgbClr val="000000"/>
                          </a:solidFill>
                          <a:effectLst/>
                          <a:latin typeface="Calibri, sans-serif"/>
                        </a:rPr>
                        <a:t>Fully Specified Name</a:t>
                      </a:r>
                      <a:endParaRPr lang="en-GB" sz="11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Cardinality</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Association</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Attribute Match</a:t>
                      </a:r>
                    </a:p>
                  </a:txBody>
                  <a:tcPr marL="9525" marR="9525" marT="9525" marB="0" anchor="ctr"/>
                </a:tc>
                <a:tc>
                  <a:txBody>
                    <a:bodyPr/>
                    <a:lstStyle/>
                    <a:p>
                      <a:pPr marR="0" algn="ctr" rtl="0" fontAlgn="ctr">
                        <a:lnSpc>
                          <a:spcPct val="100000"/>
                        </a:lnSpc>
                        <a:spcBef>
                          <a:spcPts val="0"/>
                        </a:spcBef>
                        <a:spcAft>
                          <a:spcPts val="0"/>
                        </a:spcAft>
                        <a:buClr>
                          <a:srgbClr val="000000"/>
                        </a:buClr>
                        <a:buFont typeface="Arial"/>
                      </a:pPr>
                      <a:r>
                        <a:rPr lang="en-GB" sz="1100" b="1" i="0" u="none" strike="noStrike" cap="none" dirty="0">
                          <a:solidFill>
                            <a:srgbClr val="000000"/>
                          </a:solidFill>
                          <a:effectLst/>
                          <a:latin typeface="Calibri" panose="020F0502020204030204" pitchFamily="34" charset="0"/>
                          <a:ea typeface="+mn-ea"/>
                          <a:cs typeface="+mn-cs"/>
                          <a:sym typeface="Arial"/>
                        </a:rPr>
                        <a:t>Comments</a:t>
                      </a:r>
                    </a:p>
                  </a:txBody>
                  <a:tcPr/>
                </a:tc>
                <a:extLst>
                  <a:ext uri="{0D108BD9-81ED-4DB2-BD59-A6C34878D82A}">
                    <a16:rowId xmlns:a16="http://schemas.microsoft.com/office/drawing/2014/main" val="1660499978"/>
                  </a:ext>
                </a:extLst>
              </a:tr>
              <a:tr h="370840">
                <a:tc>
                  <a:txBody>
                    <a:bodyPr/>
                    <a:lstStyle/>
                    <a:p>
                      <a:pPr algn="r" fontAlgn="ctr"/>
                      <a:r>
                        <a:rPr lang="en-GB" sz="1100" b="0" i="0" u="none" strike="noStrike">
                          <a:solidFill>
                            <a:srgbClr val="000000"/>
                          </a:solidFill>
                          <a:effectLst/>
                          <a:latin typeface="Calibri" panose="020F0502020204030204" pitchFamily="34" charset="0"/>
                        </a:rPr>
                        <a:t>10308200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Oromucosal spray, solution</a:t>
                      </a:r>
                    </a:p>
                  </a:txBody>
                  <a:tcPr marL="9525" marR="9525" marT="9525" marB="0" anchor="ctr"/>
                </a:tc>
                <a:tc>
                  <a:txBody>
                    <a:bodyPr/>
                    <a:lstStyle/>
                    <a:p>
                      <a:pPr algn="l" fontAlgn="b"/>
                      <a:r>
                        <a:rPr lang="en-GB" sz="1100" b="0" i="0" u="none" strike="noStrike">
                          <a:solidFill>
                            <a:srgbClr val="000000"/>
                          </a:solidFill>
                          <a:effectLst/>
                          <a:latin typeface="Calibri" panose="020F0502020204030204" pitchFamily="34" charset="0"/>
                        </a:rPr>
                        <a:t>761905004</a:t>
                      </a:r>
                    </a:p>
                  </a:txBody>
                  <a:tcPr marL="9525" marR="9525" marT="9525" marB="0" anchor="b"/>
                </a:tc>
                <a:tc>
                  <a:txBody>
                    <a:bodyPr/>
                    <a:lstStyle/>
                    <a:p>
                      <a:pPr algn="l" fontAlgn="ctr"/>
                      <a:r>
                        <a:rPr lang="en-GB" sz="1100" b="0" i="0" u="none" strike="noStrike">
                          <a:solidFill>
                            <a:srgbClr val="000000"/>
                          </a:solidFill>
                          <a:effectLst/>
                          <a:latin typeface="Calibri" panose="020F0502020204030204" pitchFamily="34" charset="0"/>
                        </a:rPr>
                        <a:t>Conventional release solution for oromucosal spray (dose form)</a:t>
                      </a:r>
                    </a:p>
                  </a:txBody>
                  <a:tcPr marL="9525" marR="9525" marT="9525" marB="0" anchor="ctr"/>
                </a:tc>
                <a:tc>
                  <a:txBody>
                    <a:bodyPr/>
                    <a:lstStyle/>
                    <a:p>
                      <a:pPr algn="l" fontAlgn="b"/>
                      <a:r>
                        <a:rPr lang="en-GB" sz="1100" b="0" i="0" u="none" strike="noStrike">
                          <a:solidFill>
                            <a:srgbClr val="000000"/>
                          </a:solidFill>
                          <a:effectLst/>
                          <a:latin typeface="Calibri" panose="020F0502020204030204" pitchFamily="34" charset="0"/>
                        </a:rPr>
                        <a:t>1..1</a:t>
                      </a:r>
                    </a:p>
                  </a:txBody>
                  <a:tcPr marL="9525" marR="9525" marT="9525" marB="0" anchor="b"/>
                </a:tc>
                <a:tc>
                  <a:txBody>
                    <a:bodyPr/>
                    <a:lstStyle/>
                    <a:p>
                      <a:pPr algn="l" fontAlgn="b"/>
                      <a:r>
                        <a:rPr lang="en-GB" sz="1100" b="0" i="0" u="none" strike="noStrike">
                          <a:solidFill>
                            <a:srgbClr val="000000"/>
                          </a:solidFill>
                          <a:effectLst/>
                          <a:latin typeface="Calibri" panose="020F0502020204030204" pitchFamily="34" charset="0"/>
                        </a:rPr>
                        <a:t>exact match</a:t>
                      </a:r>
                    </a:p>
                  </a:txBody>
                  <a:tcPr marL="9525" marR="9525" marT="9525" marB="0" anchor="b"/>
                </a:tc>
                <a:tc>
                  <a:txBody>
                    <a:bodyPr/>
                    <a:lstStyle/>
                    <a:p>
                      <a:pPr algn="l" fontAlgn="b"/>
                      <a:r>
                        <a:rPr lang="en-GB" sz="1100" b="0" i="0" u="none" strike="noStrike">
                          <a:solidFill>
                            <a:srgbClr val="000000"/>
                          </a:solidFill>
                          <a:effectLst/>
                          <a:latin typeface="Calibri" panose="020F0502020204030204" pitchFamily="34" charset="0"/>
                        </a:rPr>
                        <a:t>yes</a:t>
                      </a:r>
                    </a:p>
                  </a:txBody>
                  <a:tcPr marL="9525" marR="9525" marT="9525"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557565415"/>
                  </a:ext>
                </a:extLst>
              </a:tr>
              <a:tr h="370840">
                <a:tc>
                  <a:txBody>
                    <a:bodyPr/>
                    <a:lstStyle/>
                    <a:p>
                      <a:pPr algn="r" fontAlgn="ctr"/>
                      <a:r>
                        <a:rPr lang="en-GB" sz="1100" b="0" i="0" u="none" strike="noStrike">
                          <a:solidFill>
                            <a:srgbClr val="000000"/>
                          </a:solidFill>
                          <a:effectLst/>
                          <a:latin typeface="Calibri" panose="020F0502020204030204" pitchFamily="34" charset="0"/>
                        </a:rPr>
                        <a:t>50040500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Oromucosal/laryngopharyngeal solution/spray, solution</a:t>
                      </a:r>
                    </a:p>
                  </a:txBody>
                  <a:tcPr marL="9525" marR="9525" marT="9525" marB="0" anchor="ctr"/>
                </a:tc>
                <a:tc>
                  <a:txBody>
                    <a:bodyPr/>
                    <a:lstStyle/>
                    <a:p>
                      <a:pPr algn="l" fontAlgn="b"/>
                      <a:r>
                        <a:rPr lang="en-GB" sz="1100" b="0" i="0" u="none" strike="noStrike">
                          <a:solidFill>
                            <a:srgbClr val="000000"/>
                          </a:solidFill>
                          <a:effectLst/>
                          <a:latin typeface="Calibri" panose="020F0502020204030204" pitchFamily="34" charset="0"/>
                        </a:rPr>
                        <a:t>761905004</a:t>
                      </a:r>
                    </a:p>
                  </a:txBody>
                  <a:tcPr marL="9525" marR="9525" marT="9525" marB="0" anchor="b"/>
                </a:tc>
                <a:tc>
                  <a:txBody>
                    <a:bodyPr/>
                    <a:lstStyle/>
                    <a:p>
                      <a:pPr algn="l" fontAlgn="ctr"/>
                      <a:r>
                        <a:rPr lang="en-GB" sz="1100" b="0" i="0" u="none" strike="noStrike">
                          <a:solidFill>
                            <a:srgbClr val="000000"/>
                          </a:solidFill>
                          <a:effectLst/>
                          <a:latin typeface="Calibri" panose="020F0502020204030204" pitchFamily="34" charset="0"/>
                        </a:rPr>
                        <a:t>Conventional release solution for oromucosal spray (dose form)</a:t>
                      </a:r>
                    </a:p>
                  </a:txBody>
                  <a:tcPr marL="9525" marR="9525" marT="9525" marB="0" anchor="ctr"/>
                </a:tc>
                <a:tc>
                  <a:txBody>
                    <a:bodyPr/>
                    <a:lstStyle/>
                    <a:p>
                      <a:pPr algn="l" fontAlgn="b"/>
                      <a:r>
                        <a:rPr lang="en-GB" sz="1100" b="0" i="0" u="none" strike="noStrike">
                          <a:solidFill>
                            <a:srgbClr val="000000"/>
                          </a:solidFill>
                          <a:effectLst/>
                          <a:latin typeface="Calibri" panose="020F0502020204030204" pitchFamily="34" charset="0"/>
                        </a:rPr>
                        <a:t>1..*</a:t>
                      </a:r>
                    </a:p>
                  </a:txBody>
                  <a:tcPr marL="9525" marR="9525" marT="9525" marB="0" anchor="b"/>
                </a:tc>
                <a:tc>
                  <a:txBody>
                    <a:bodyPr/>
                    <a:lstStyle/>
                    <a:p>
                      <a:pPr algn="l" fontAlgn="b"/>
                      <a:r>
                        <a:rPr lang="en-GB" sz="1100" b="0" i="0" u="none" strike="noStrike">
                          <a:solidFill>
                            <a:srgbClr val="000000"/>
                          </a:solidFill>
                          <a:effectLst/>
                          <a:latin typeface="Calibri" panose="020F0502020204030204" pitchFamily="34" charset="0"/>
                        </a:rPr>
                        <a:t>Narrower than</a:t>
                      </a:r>
                    </a:p>
                  </a:txBody>
                  <a:tcPr marL="9525" marR="9525" marT="9525" marB="0" anchor="b"/>
                </a:tc>
                <a:tc>
                  <a:txBody>
                    <a:bodyPr/>
                    <a:lstStyle/>
                    <a:p>
                      <a:pPr algn="l" fontAlgn="b"/>
                      <a:r>
                        <a:rPr lang="en-GB" sz="1100" b="0" i="0" u="none" strike="noStrike">
                          <a:solidFill>
                            <a:srgbClr val="000000"/>
                          </a:solidFill>
                          <a:effectLst/>
                          <a:latin typeface="Calibri" panose="020F0502020204030204" pitchFamily="34" charset="0"/>
                        </a:rPr>
                        <a:t>no</a:t>
                      </a:r>
                    </a:p>
                  </a:txBody>
                  <a:tcPr marL="9525" marR="9525" marT="9525" marB="0" anchor="b"/>
                </a:tc>
                <a:tc>
                  <a:txBody>
                    <a:bodyPr/>
                    <a:lstStyle/>
                    <a:p>
                      <a:pPr algn="l" fontAlgn="b"/>
                      <a:r>
                        <a:rPr lang="en-GB" sz="1100" b="0" i="0" u="none" strike="noStrike" dirty="0" err="1">
                          <a:solidFill>
                            <a:srgbClr val="000000"/>
                          </a:solidFill>
                          <a:effectLst/>
                          <a:latin typeface="Calibri" panose="020F0502020204030204" pitchFamily="34" charset="0"/>
                        </a:rPr>
                        <a:t>edqm</a:t>
                      </a:r>
                      <a:r>
                        <a:rPr lang="en-GB" sz="1100" b="0" i="0" u="none" strike="noStrike" dirty="0">
                          <a:solidFill>
                            <a:srgbClr val="000000"/>
                          </a:solidFill>
                          <a:effectLst/>
                          <a:latin typeface="Calibri" panose="020F0502020204030204" pitchFamily="34" charset="0"/>
                        </a:rPr>
                        <a:t>: excluded spray solution ; AME=administration</a:t>
                      </a:r>
                      <a:br>
                        <a:rPr lang="en-GB" sz="1100" b="0" i="0" u="none" strike="noStrike" dirty="0">
                          <a:solidFill>
                            <a:srgbClr val="000000"/>
                          </a:solidFill>
                          <a:effectLst/>
                          <a:latin typeface="Calibri" panose="020F0502020204030204" pitchFamily="34" charset="0"/>
                        </a:rPr>
                      </a:br>
                      <a:r>
                        <a:rPr lang="en-GB" sz="1100" b="0" i="0" u="none" strike="noStrike" dirty="0">
                          <a:solidFill>
                            <a:srgbClr val="000000"/>
                          </a:solidFill>
                          <a:effectLst/>
                          <a:latin typeface="Calibri" panose="020F0502020204030204" pitchFamily="34" charset="0"/>
                        </a:rPr>
                        <a:t> </a:t>
                      </a:r>
                      <a:r>
                        <a:rPr lang="en-GB" sz="1100" b="0" i="0" u="none" strike="noStrike" dirty="0" err="1">
                          <a:solidFill>
                            <a:srgbClr val="000000"/>
                          </a:solidFill>
                          <a:effectLst/>
                          <a:latin typeface="Calibri" panose="020F0502020204030204" pitchFamily="34" charset="0"/>
                        </a:rPr>
                        <a:t>edqm</a:t>
                      </a:r>
                      <a:r>
                        <a:rPr lang="en-GB" sz="1100" b="0" i="0" u="none" strike="noStrike" dirty="0">
                          <a:solidFill>
                            <a:srgbClr val="000000"/>
                          </a:solidFill>
                          <a:effectLst/>
                          <a:latin typeface="Calibri" panose="020F0502020204030204" pitchFamily="34" charset="0"/>
                        </a:rPr>
                        <a:t>: dual ISI oromucosal OR laryngopharyngeal</a:t>
                      </a:r>
                      <a:br>
                        <a:rPr lang="en-GB" sz="1100" b="0" i="0" u="none" strike="noStrike" dirty="0">
                          <a:solidFill>
                            <a:srgbClr val="000000"/>
                          </a:solidFill>
                          <a:effectLst/>
                          <a:latin typeface="Calibri" panose="020F0502020204030204" pitchFamily="34" charset="0"/>
                        </a:rPr>
                      </a:br>
                      <a:r>
                        <a:rPr lang="en-GB" sz="1100" b="0" i="0" u="none" strike="noStrike" dirty="0">
                          <a:solidFill>
                            <a:srgbClr val="000000"/>
                          </a:solidFill>
                          <a:effectLst/>
                          <a:latin typeface="Calibri" panose="020F0502020204030204" pitchFamily="34" charset="0"/>
                        </a:rPr>
                        <a:t> </a:t>
                      </a:r>
                      <a:r>
                        <a:rPr lang="en-GB" sz="1100" b="0" i="0" u="none" strike="noStrike" dirty="0" err="1">
                          <a:solidFill>
                            <a:srgbClr val="000000"/>
                          </a:solidFill>
                          <a:effectLst/>
                          <a:latin typeface="Calibri" panose="020F0502020204030204" pitchFamily="34" charset="0"/>
                        </a:rPr>
                        <a:t>sct</a:t>
                      </a:r>
                      <a:r>
                        <a:rPr lang="en-GB" sz="1100" b="0" i="0" u="none" strike="noStrike" dirty="0">
                          <a:solidFill>
                            <a:srgbClr val="000000"/>
                          </a:solidFill>
                          <a:effectLst/>
                          <a:latin typeface="Calibri" panose="020F0502020204030204" pitchFamily="34" charset="0"/>
                        </a:rPr>
                        <a:t>: no laryngopharyngeal intended site ; AME=apply</a:t>
                      </a:r>
                      <a:br>
                        <a:rPr lang="en-GB" sz="1100" b="0" i="0" u="none" strike="noStrike" dirty="0">
                          <a:solidFill>
                            <a:srgbClr val="000000"/>
                          </a:solidFill>
                          <a:effectLst/>
                          <a:latin typeface="Calibri" panose="020F0502020204030204" pitchFamily="34" charset="0"/>
                        </a:rPr>
                      </a:br>
                      <a:r>
                        <a:rPr lang="en-GB" sz="1100" b="0" i="0" u="none" strike="noStrike" dirty="0">
                          <a:solidFill>
                            <a:srgbClr val="000000"/>
                          </a:solidFill>
                          <a:effectLst/>
                          <a:latin typeface="Calibri" panose="020F0502020204030204" pitchFamily="34" charset="0"/>
                        </a:rPr>
                        <a:t> </a:t>
                      </a:r>
                      <a:r>
                        <a:rPr lang="en-GB" sz="1100" b="0" i="0" u="none" strike="noStrike" dirty="0" err="1">
                          <a:solidFill>
                            <a:srgbClr val="000000"/>
                          </a:solidFill>
                          <a:effectLst/>
                          <a:latin typeface="Calibri" panose="020F0502020204030204" pitchFamily="34" charset="0"/>
                        </a:rPr>
                        <a:t>sct</a:t>
                      </a:r>
                      <a:r>
                        <a:rPr lang="en-GB" sz="1100" b="0" i="0" u="none" strike="noStrike" dirty="0">
                          <a:solidFill>
                            <a:srgbClr val="000000"/>
                          </a:solidFill>
                          <a:effectLst/>
                          <a:latin typeface="Calibri" panose="020F0502020204030204" pitchFamily="34" charset="0"/>
                        </a:rPr>
                        <a:t>: oropharyngeal intended site exists</a:t>
                      </a:r>
                    </a:p>
                  </a:txBody>
                  <a:tcPr marL="9525" marR="9525" marT="9525" marB="0" anchor="b"/>
                </a:tc>
                <a:extLst>
                  <a:ext uri="{0D108BD9-81ED-4DB2-BD59-A6C34878D82A}">
                    <a16:rowId xmlns:a16="http://schemas.microsoft.com/office/drawing/2014/main" val="3695575729"/>
                  </a:ext>
                </a:extLst>
              </a:tr>
            </a:tbl>
          </a:graphicData>
        </a:graphic>
      </p:graphicFrame>
      <p:sp>
        <p:nvSpPr>
          <p:cNvPr id="4" name="TextBox 3">
            <a:extLst>
              <a:ext uri="{FF2B5EF4-FFF2-40B4-BE49-F238E27FC236}">
                <a16:creationId xmlns:a16="http://schemas.microsoft.com/office/drawing/2014/main" id="{F0E56D55-3CF9-4DE2-A544-CDBB86B7822A}"/>
              </a:ext>
            </a:extLst>
          </p:cNvPr>
          <p:cNvSpPr txBox="1"/>
          <p:nvPr/>
        </p:nvSpPr>
        <p:spPr>
          <a:xfrm>
            <a:off x="4505633" y="4458957"/>
            <a:ext cx="3755572" cy="307777"/>
          </a:xfrm>
          <a:prstGeom prst="rect">
            <a:avLst/>
          </a:prstGeom>
          <a:noFill/>
        </p:spPr>
        <p:txBody>
          <a:bodyPr wrap="square" rtlCol="0">
            <a:spAutoFit/>
          </a:bodyPr>
          <a:lstStyle/>
          <a:p>
            <a:r>
              <a:rPr lang="en-GB" b="1" dirty="0">
                <a:solidFill>
                  <a:schemeClr val="accent5">
                    <a:lumMod val="75000"/>
                  </a:schemeClr>
                </a:solidFill>
              </a:rPr>
              <a:t>Oromucosal dose form review</a:t>
            </a:r>
          </a:p>
        </p:txBody>
      </p:sp>
    </p:spTree>
    <p:extLst>
      <p:ext uri="{BB962C8B-B14F-4D97-AF65-F5344CB8AC3E}">
        <p14:creationId xmlns:p14="http://schemas.microsoft.com/office/powerpoint/2010/main" val="225114932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C6679-F185-4DC9-9F81-3C5457DF1A9C}"/>
              </a:ext>
            </a:extLst>
          </p:cNvPr>
          <p:cNvSpPr>
            <a:spLocks noGrp="1"/>
          </p:cNvSpPr>
          <p:nvPr>
            <p:ph type="title"/>
          </p:nvPr>
        </p:nvSpPr>
        <p:spPr/>
        <p:txBody>
          <a:bodyPr/>
          <a:lstStyle/>
          <a:p>
            <a:r>
              <a:rPr lang="en-GB" dirty="0"/>
              <a:t>“Hidden” 1..*s : 17</a:t>
            </a:r>
          </a:p>
        </p:txBody>
      </p:sp>
      <p:graphicFrame>
        <p:nvGraphicFramePr>
          <p:cNvPr id="5" name="Table 5">
            <a:extLst>
              <a:ext uri="{FF2B5EF4-FFF2-40B4-BE49-F238E27FC236}">
                <a16:creationId xmlns:a16="http://schemas.microsoft.com/office/drawing/2014/main" id="{92094F31-8E6B-4D37-96F1-0A8A3E88791A}"/>
              </a:ext>
            </a:extLst>
          </p:cNvPr>
          <p:cNvGraphicFramePr>
            <a:graphicFrameLocks noGrp="1"/>
          </p:cNvGraphicFramePr>
          <p:nvPr>
            <p:extLst>
              <p:ext uri="{D42A27DB-BD31-4B8C-83A1-F6EECF244321}">
                <p14:modId xmlns:p14="http://schemas.microsoft.com/office/powerpoint/2010/main" val="1782005542"/>
              </p:ext>
            </p:extLst>
          </p:nvPr>
        </p:nvGraphicFramePr>
        <p:xfrm>
          <a:off x="272846" y="1387619"/>
          <a:ext cx="8465575" cy="1908175"/>
        </p:xfrm>
        <a:graphic>
          <a:graphicData uri="http://schemas.openxmlformats.org/drawingml/2006/table">
            <a:tbl>
              <a:tblPr firstRow="1" firstCol="1" bandRow="1">
                <a:tableStyleId>{5DA37D80-6434-44D0-A028-1B22A696006F}</a:tableStyleId>
              </a:tblPr>
              <a:tblGrid>
                <a:gridCol w="781664">
                  <a:extLst>
                    <a:ext uri="{9D8B030D-6E8A-4147-A177-3AD203B41FA5}">
                      <a16:colId xmlns:a16="http://schemas.microsoft.com/office/drawing/2014/main" val="315500329"/>
                    </a:ext>
                  </a:extLst>
                </a:gridCol>
                <a:gridCol w="1285550">
                  <a:extLst>
                    <a:ext uri="{9D8B030D-6E8A-4147-A177-3AD203B41FA5}">
                      <a16:colId xmlns:a16="http://schemas.microsoft.com/office/drawing/2014/main" val="3607802095"/>
                    </a:ext>
                  </a:extLst>
                </a:gridCol>
                <a:gridCol w="875089">
                  <a:extLst>
                    <a:ext uri="{9D8B030D-6E8A-4147-A177-3AD203B41FA5}">
                      <a16:colId xmlns:a16="http://schemas.microsoft.com/office/drawing/2014/main" val="3018980532"/>
                    </a:ext>
                  </a:extLst>
                </a:gridCol>
                <a:gridCol w="1511709">
                  <a:extLst>
                    <a:ext uri="{9D8B030D-6E8A-4147-A177-3AD203B41FA5}">
                      <a16:colId xmlns:a16="http://schemas.microsoft.com/office/drawing/2014/main" val="1184052717"/>
                    </a:ext>
                  </a:extLst>
                </a:gridCol>
                <a:gridCol w="877529">
                  <a:extLst>
                    <a:ext uri="{9D8B030D-6E8A-4147-A177-3AD203B41FA5}">
                      <a16:colId xmlns:a16="http://schemas.microsoft.com/office/drawing/2014/main" val="1549579174"/>
                    </a:ext>
                  </a:extLst>
                </a:gridCol>
                <a:gridCol w="730046">
                  <a:extLst>
                    <a:ext uri="{9D8B030D-6E8A-4147-A177-3AD203B41FA5}">
                      <a16:colId xmlns:a16="http://schemas.microsoft.com/office/drawing/2014/main" val="2468642669"/>
                    </a:ext>
                  </a:extLst>
                </a:gridCol>
                <a:gridCol w="1173662">
                  <a:extLst>
                    <a:ext uri="{9D8B030D-6E8A-4147-A177-3AD203B41FA5}">
                      <a16:colId xmlns:a16="http://schemas.microsoft.com/office/drawing/2014/main" val="1988599954"/>
                    </a:ext>
                  </a:extLst>
                </a:gridCol>
                <a:gridCol w="1230326">
                  <a:extLst>
                    <a:ext uri="{9D8B030D-6E8A-4147-A177-3AD203B41FA5}">
                      <a16:colId xmlns:a16="http://schemas.microsoft.com/office/drawing/2014/main" val="1503838265"/>
                    </a:ext>
                  </a:extLst>
                </a:gridCol>
              </a:tblGrid>
              <a:tr h="370840">
                <a:tc>
                  <a:txBody>
                    <a:bodyPr/>
                    <a:lstStyle/>
                    <a:p>
                      <a:pPr algn="ctr" fontAlgn="ctr"/>
                      <a:r>
                        <a:rPr lang="en-GB" sz="1100" b="1" i="0" u="none" strike="noStrike" dirty="0">
                          <a:solidFill>
                            <a:srgbClr val="000000"/>
                          </a:solidFill>
                          <a:effectLst/>
                          <a:latin typeface="Calibri" panose="020F0502020204030204" pitchFamily="34" charset="0"/>
                        </a:rPr>
                        <a:t>EDQM Code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English Name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SCTID</a:t>
                      </a:r>
                    </a:p>
                  </a:txBody>
                  <a:tcPr marL="9525" marR="9525" marT="9525" marB="0" anchor="ctr"/>
                </a:tc>
                <a:tc>
                  <a:txBody>
                    <a:bodyPr/>
                    <a:lstStyle/>
                    <a:p>
                      <a:pPr algn="ctr" fontAlgn="ctr"/>
                      <a:r>
                        <a:rPr lang="en-GB" sz="1100" b="1" i="0" u="none" strike="noStrike" dirty="0">
                          <a:solidFill>
                            <a:srgbClr val="000000"/>
                          </a:solidFill>
                          <a:effectLst/>
                          <a:latin typeface="Calibri, sans-serif"/>
                        </a:rPr>
                        <a:t>Fully Specified Name</a:t>
                      </a:r>
                      <a:endParaRPr lang="en-GB" sz="11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Cardinality</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Association</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Attribute Match</a:t>
                      </a:r>
                    </a:p>
                  </a:txBody>
                  <a:tcPr marL="9525" marR="9525" marT="9525" marB="0" anchor="ctr"/>
                </a:tc>
                <a:tc>
                  <a:txBody>
                    <a:bodyPr/>
                    <a:lstStyle/>
                    <a:p>
                      <a:pPr marR="0" algn="ctr" rtl="0" fontAlgn="ctr">
                        <a:lnSpc>
                          <a:spcPct val="100000"/>
                        </a:lnSpc>
                        <a:spcBef>
                          <a:spcPts val="0"/>
                        </a:spcBef>
                        <a:spcAft>
                          <a:spcPts val="0"/>
                        </a:spcAft>
                        <a:buClr>
                          <a:srgbClr val="000000"/>
                        </a:buClr>
                        <a:buFont typeface="Arial"/>
                      </a:pPr>
                      <a:r>
                        <a:rPr lang="en-GB" sz="1100" b="1" i="0" u="none" strike="noStrike" cap="none" dirty="0">
                          <a:solidFill>
                            <a:srgbClr val="000000"/>
                          </a:solidFill>
                          <a:effectLst/>
                          <a:latin typeface="Calibri" panose="020F0502020204030204" pitchFamily="34" charset="0"/>
                          <a:ea typeface="+mn-ea"/>
                          <a:cs typeface="+mn-cs"/>
                          <a:sym typeface="Arial"/>
                        </a:rPr>
                        <a:t>Comments</a:t>
                      </a:r>
                    </a:p>
                  </a:txBody>
                  <a:tcPr/>
                </a:tc>
                <a:extLst>
                  <a:ext uri="{0D108BD9-81ED-4DB2-BD59-A6C34878D82A}">
                    <a16:rowId xmlns:a16="http://schemas.microsoft.com/office/drawing/2014/main" val="1660499978"/>
                  </a:ext>
                </a:extLst>
              </a:tr>
              <a:tr h="370840">
                <a:tc>
                  <a:txBody>
                    <a:bodyPr/>
                    <a:lstStyle/>
                    <a:p>
                      <a:pPr algn="r" fontAlgn="ctr"/>
                      <a:r>
                        <a:rPr lang="en-GB" sz="1100" b="0" i="0" u="none" strike="noStrike" dirty="0">
                          <a:solidFill>
                            <a:srgbClr val="000000"/>
                          </a:solidFill>
                          <a:effectLst/>
                          <a:latin typeface="Calibri" panose="020F0502020204030204" pitchFamily="34" charset="0"/>
                        </a:rPr>
                        <a:t>11109000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Inhalation powder</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385207009</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Conventional release powder for inhalation (dose form)</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1..1</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Exact match</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Yes</a:t>
                      </a:r>
                    </a:p>
                  </a:txBody>
                  <a:tcPr marL="9525" marR="9525" marT="9525" marB="0" anchor="ctr"/>
                </a:tc>
                <a:tc>
                  <a:txBody>
                    <a:bodyPr/>
                    <a:lstStyle/>
                    <a:p>
                      <a:pPr algn="l" fontAlgn="ctr"/>
                      <a:endParaRPr lang="en-GB"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557565415"/>
                  </a:ext>
                </a:extLst>
              </a:tr>
              <a:tr h="370840">
                <a:tc>
                  <a:txBody>
                    <a:bodyPr/>
                    <a:lstStyle/>
                    <a:p>
                      <a:pPr algn="r" fontAlgn="ctr"/>
                      <a:r>
                        <a:rPr lang="en-GB" sz="1100" b="0" i="0" u="none" strike="noStrike">
                          <a:solidFill>
                            <a:srgbClr val="000000"/>
                          </a:solidFill>
                          <a:effectLst/>
                          <a:latin typeface="Calibri" panose="020F0502020204030204" pitchFamily="34" charset="0"/>
                        </a:rPr>
                        <a:t>11110000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Inhalation powder, hard capsule</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385207009</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Conventional release powder for inhalation (dose form)</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1..1</a:t>
                      </a:r>
                    </a:p>
                  </a:txBody>
                  <a:tcPr marL="9525" marR="9525" marT="9525" marB="0" anchor="ctr"/>
                </a:tc>
                <a:tc>
                  <a:txBody>
                    <a:bodyPr/>
                    <a:lstStyle/>
                    <a:p>
                      <a:pPr algn="l" fontAlgn="ctr"/>
                      <a:r>
                        <a:rPr lang="en-GB" sz="1100" b="0" i="0" u="none" strike="noStrike">
                          <a:solidFill>
                            <a:srgbClr val="0070C0"/>
                          </a:solidFill>
                          <a:effectLst/>
                          <a:latin typeface="Calibri" panose="020F0502020204030204" pitchFamily="34" charset="0"/>
                        </a:rPr>
                        <a:t>Broader than</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yes</a:t>
                      </a:r>
                    </a:p>
                  </a:txBody>
                  <a:tcPr marL="9525" marR="9525" marT="9525" marB="0" anchor="ctr"/>
                </a:tc>
                <a:tc>
                  <a:txBody>
                    <a:bodyPr/>
                    <a:lstStyle/>
                    <a:p>
                      <a:pPr algn="l" fontAlgn="ctr"/>
                      <a:r>
                        <a:rPr lang="en-GB" sz="1100" b="0" i="0" u="none" strike="noStrike" dirty="0">
                          <a:solidFill>
                            <a:srgbClr val="000000"/>
                          </a:solidFill>
                          <a:effectLst/>
                          <a:latin typeface="Calibri" panose="020F0502020204030204" pitchFamily="34" charset="0"/>
                        </a:rPr>
                        <a:t>Hard capsule can be viewed as a container</a:t>
                      </a:r>
                    </a:p>
                  </a:txBody>
                  <a:tcPr marL="9525" marR="9525" marT="9525" marB="0" anchor="ctr"/>
                </a:tc>
                <a:extLst>
                  <a:ext uri="{0D108BD9-81ED-4DB2-BD59-A6C34878D82A}">
                    <a16:rowId xmlns:a16="http://schemas.microsoft.com/office/drawing/2014/main" val="3695575729"/>
                  </a:ext>
                </a:extLst>
              </a:tr>
              <a:tr h="370840">
                <a:tc>
                  <a:txBody>
                    <a:bodyPr/>
                    <a:lstStyle/>
                    <a:p>
                      <a:pPr algn="r" fontAlgn="ctr"/>
                      <a:r>
                        <a:rPr lang="en-GB" sz="1100" b="0" i="0" u="none" strike="noStrike">
                          <a:solidFill>
                            <a:srgbClr val="000000"/>
                          </a:solidFill>
                          <a:effectLst/>
                          <a:latin typeface="Calibri" panose="020F0502020204030204" pitchFamily="34" charset="0"/>
                        </a:rPr>
                        <a:t>11111000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Inhalation powder, pre-dispensed</a:t>
                      </a:r>
                    </a:p>
                  </a:txBody>
                  <a:tcPr marL="9525" marR="9525" marT="9525" marB="0" anchor="ctr"/>
                </a:tc>
                <a:tc>
                  <a:txBody>
                    <a:bodyPr/>
                    <a:lstStyle/>
                    <a:p>
                      <a:pPr algn="l" fontAlgn="ctr"/>
                      <a:r>
                        <a:rPr lang="en-GB" sz="1100" b="0" i="0" u="none" strike="noStrike">
                          <a:solidFill>
                            <a:srgbClr val="0070C0"/>
                          </a:solidFill>
                          <a:effectLst/>
                          <a:latin typeface="Calibri" panose="020F0502020204030204" pitchFamily="34" charset="0"/>
                        </a:rPr>
                        <a:t>385207009</a:t>
                      </a:r>
                    </a:p>
                  </a:txBody>
                  <a:tcPr marL="9525" marR="9525" marT="9525" marB="0" anchor="ctr"/>
                </a:tc>
                <a:tc>
                  <a:txBody>
                    <a:bodyPr/>
                    <a:lstStyle/>
                    <a:p>
                      <a:pPr algn="l" fontAlgn="ctr"/>
                      <a:r>
                        <a:rPr lang="en-GB" sz="1100" b="0" i="0" u="none" strike="noStrike">
                          <a:solidFill>
                            <a:srgbClr val="0070C0"/>
                          </a:solidFill>
                          <a:effectLst/>
                          <a:latin typeface="Calibri" panose="020F0502020204030204" pitchFamily="34" charset="0"/>
                        </a:rPr>
                        <a:t>Conventional release powder for inhalation (dose form)</a:t>
                      </a:r>
                    </a:p>
                  </a:txBody>
                  <a:tcPr marL="9525" marR="9525" marT="9525" marB="0" anchor="ctr"/>
                </a:tc>
                <a:tc>
                  <a:txBody>
                    <a:bodyPr/>
                    <a:lstStyle/>
                    <a:p>
                      <a:pPr algn="l" fontAlgn="ctr"/>
                      <a:r>
                        <a:rPr lang="en-GB" sz="1100" b="0" i="0" u="none" strike="noStrike">
                          <a:solidFill>
                            <a:srgbClr val="0070C0"/>
                          </a:solidFill>
                          <a:effectLst/>
                          <a:latin typeface="Calibri" panose="020F0502020204030204" pitchFamily="34" charset="0"/>
                        </a:rPr>
                        <a:t>1..1</a:t>
                      </a:r>
                    </a:p>
                  </a:txBody>
                  <a:tcPr marL="9525" marR="9525" marT="9525" marB="0" anchor="ctr"/>
                </a:tc>
                <a:tc>
                  <a:txBody>
                    <a:bodyPr/>
                    <a:lstStyle/>
                    <a:p>
                      <a:pPr algn="l" fontAlgn="ctr"/>
                      <a:r>
                        <a:rPr lang="en-GB" sz="1100" b="0" i="0" u="none" strike="noStrike">
                          <a:solidFill>
                            <a:srgbClr val="0070C0"/>
                          </a:solidFill>
                          <a:effectLst/>
                          <a:latin typeface="Calibri" panose="020F0502020204030204" pitchFamily="34" charset="0"/>
                        </a:rPr>
                        <a:t>Broader than</a:t>
                      </a:r>
                    </a:p>
                  </a:txBody>
                  <a:tcPr marL="9525" marR="9525" marT="9525" marB="0" anchor="ctr"/>
                </a:tc>
                <a:tc>
                  <a:txBody>
                    <a:bodyPr/>
                    <a:lstStyle/>
                    <a:p>
                      <a:pPr algn="l" fontAlgn="ctr"/>
                      <a:r>
                        <a:rPr lang="en-GB" sz="1100" b="0" i="0" u="none" strike="noStrike">
                          <a:solidFill>
                            <a:srgbClr val="0070C0"/>
                          </a:solidFill>
                          <a:effectLst/>
                          <a:latin typeface="Calibri" panose="020F0502020204030204" pitchFamily="34" charset="0"/>
                        </a:rPr>
                        <a:t>Yes</a:t>
                      </a:r>
                    </a:p>
                  </a:txBody>
                  <a:tcPr marL="9525" marR="9525" marT="9525" marB="0" anchor="ctr"/>
                </a:tc>
                <a:tc>
                  <a:txBody>
                    <a:bodyPr/>
                    <a:lstStyle/>
                    <a:p>
                      <a:pPr algn="l" fontAlgn="ctr"/>
                      <a:r>
                        <a:rPr lang="en-GB" sz="1100" b="0" i="0" u="none" strike="noStrike" dirty="0">
                          <a:solidFill>
                            <a:srgbClr val="0070C0"/>
                          </a:solidFill>
                          <a:effectLst/>
                          <a:latin typeface="Calibri" panose="020F0502020204030204" pitchFamily="34" charset="0"/>
                        </a:rPr>
                        <a:t>S-CT concept has no sense of the "pre-dispensed"</a:t>
                      </a:r>
                    </a:p>
                  </a:txBody>
                  <a:tcPr marL="9525" marR="9525" marT="9525" marB="0" anchor="ctr"/>
                </a:tc>
                <a:extLst>
                  <a:ext uri="{0D108BD9-81ED-4DB2-BD59-A6C34878D82A}">
                    <a16:rowId xmlns:a16="http://schemas.microsoft.com/office/drawing/2014/main" val="2635457872"/>
                  </a:ext>
                </a:extLst>
              </a:tr>
            </a:tbl>
          </a:graphicData>
        </a:graphic>
      </p:graphicFrame>
      <p:sp>
        <p:nvSpPr>
          <p:cNvPr id="4" name="TextBox 3">
            <a:extLst>
              <a:ext uri="{FF2B5EF4-FFF2-40B4-BE49-F238E27FC236}">
                <a16:creationId xmlns:a16="http://schemas.microsoft.com/office/drawing/2014/main" id="{96155ED0-6907-4816-AD21-9180A6E3C961}"/>
              </a:ext>
            </a:extLst>
          </p:cNvPr>
          <p:cNvSpPr txBox="1"/>
          <p:nvPr/>
        </p:nvSpPr>
        <p:spPr>
          <a:xfrm>
            <a:off x="3252652" y="3674680"/>
            <a:ext cx="3755572" cy="307777"/>
          </a:xfrm>
          <a:prstGeom prst="rect">
            <a:avLst/>
          </a:prstGeom>
          <a:noFill/>
        </p:spPr>
        <p:txBody>
          <a:bodyPr wrap="square" rtlCol="0">
            <a:spAutoFit/>
          </a:bodyPr>
          <a:lstStyle/>
          <a:p>
            <a:r>
              <a:rPr lang="en-GB" b="1" dirty="0">
                <a:solidFill>
                  <a:schemeClr val="accent5">
                    <a:lumMod val="75000"/>
                  </a:schemeClr>
                </a:solidFill>
              </a:rPr>
              <a:t>Inhalational dose form review</a:t>
            </a:r>
          </a:p>
        </p:txBody>
      </p:sp>
    </p:spTree>
    <p:extLst>
      <p:ext uri="{BB962C8B-B14F-4D97-AF65-F5344CB8AC3E}">
        <p14:creationId xmlns:p14="http://schemas.microsoft.com/office/powerpoint/2010/main" val="216967955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C6679-F185-4DC9-9F81-3C5457DF1A9C}"/>
              </a:ext>
            </a:extLst>
          </p:cNvPr>
          <p:cNvSpPr>
            <a:spLocks noGrp="1"/>
          </p:cNvSpPr>
          <p:nvPr>
            <p:ph type="title"/>
          </p:nvPr>
        </p:nvSpPr>
        <p:spPr>
          <a:xfrm>
            <a:off x="540160" y="74740"/>
            <a:ext cx="7886700" cy="994172"/>
          </a:xfrm>
        </p:spPr>
        <p:txBody>
          <a:bodyPr/>
          <a:lstStyle/>
          <a:p>
            <a:r>
              <a:rPr lang="en-GB" dirty="0"/>
              <a:t>“Hidden” 1..*s : 18</a:t>
            </a:r>
          </a:p>
        </p:txBody>
      </p:sp>
      <p:graphicFrame>
        <p:nvGraphicFramePr>
          <p:cNvPr id="5" name="Table 5">
            <a:extLst>
              <a:ext uri="{FF2B5EF4-FFF2-40B4-BE49-F238E27FC236}">
                <a16:creationId xmlns:a16="http://schemas.microsoft.com/office/drawing/2014/main" id="{92094F31-8E6B-4D37-96F1-0A8A3E88791A}"/>
              </a:ext>
            </a:extLst>
          </p:cNvPr>
          <p:cNvGraphicFramePr>
            <a:graphicFrameLocks noGrp="1"/>
          </p:cNvGraphicFramePr>
          <p:nvPr>
            <p:extLst>
              <p:ext uri="{D42A27DB-BD31-4B8C-83A1-F6EECF244321}">
                <p14:modId xmlns:p14="http://schemas.microsoft.com/office/powerpoint/2010/main" val="1855737579"/>
              </p:ext>
            </p:extLst>
          </p:nvPr>
        </p:nvGraphicFramePr>
        <p:xfrm>
          <a:off x="250723" y="888365"/>
          <a:ext cx="8465575" cy="4255135"/>
        </p:xfrm>
        <a:graphic>
          <a:graphicData uri="http://schemas.openxmlformats.org/drawingml/2006/table">
            <a:tbl>
              <a:tblPr firstRow="1" firstCol="1" bandRow="1">
                <a:tableStyleId>{5DA37D80-6434-44D0-A028-1B22A696006F}</a:tableStyleId>
              </a:tblPr>
              <a:tblGrid>
                <a:gridCol w="781664">
                  <a:extLst>
                    <a:ext uri="{9D8B030D-6E8A-4147-A177-3AD203B41FA5}">
                      <a16:colId xmlns:a16="http://schemas.microsoft.com/office/drawing/2014/main" val="315500329"/>
                    </a:ext>
                  </a:extLst>
                </a:gridCol>
                <a:gridCol w="1285550">
                  <a:extLst>
                    <a:ext uri="{9D8B030D-6E8A-4147-A177-3AD203B41FA5}">
                      <a16:colId xmlns:a16="http://schemas.microsoft.com/office/drawing/2014/main" val="3607802095"/>
                    </a:ext>
                  </a:extLst>
                </a:gridCol>
                <a:gridCol w="779224">
                  <a:extLst>
                    <a:ext uri="{9D8B030D-6E8A-4147-A177-3AD203B41FA5}">
                      <a16:colId xmlns:a16="http://schemas.microsoft.com/office/drawing/2014/main" val="3018980532"/>
                    </a:ext>
                  </a:extLst>
                </a:gridCol>
                <a:gridCol w="1607574">
                  <a:extLst>
                    <a:ext uri="{9D8B030D-6E8A-4147-A177-3AD203B41FA5}">
                      <a16:colId xmlns:a16="http://schemas.microsoft.com/office/drawing/2014/main" val="1184052717"/>
                    </a:ext>
                  </a:extLst>
                </a:gridCol>
                <a:gridCol w="877529">
                  <a:extLst>
                    <a:ext uri="{9D8B030D-6E8A-4147-A177-3AD203B41FA5}">
                      <a16:colId xmlns:a16="http://schemas.microsoft.com/office/drawing/2014/main" val="1549579174"/>
                    </a:ext>
                  </a:extLst>
                </a:gridCol>
                <a:gridCol w="730046">
                  <a:extLst>
                    <a:ext uri="{9D8B030D-6E8A-4147-A177-3AD203B41FA5}">
                      <a16:colId xmlns:a16="http://schemas.microsoft.com/office/drawing/2014/main" val="2468642669"/>
                    </a:ext>
                  </a:extLst>
                </a:gridCol>
                <a:gridCol w="737419">
                  <a:extLst>
                    <a:ext uri="{9D8B030D-6E8A-4147-A177-3AD203B41FA5}">
                      <a16:colId xmlns:a16="http://schemas.microsoft.com/office/drawing/2014/main" val="1988599954"/>
                    </a:ext>
                  </a:extLst>
                </a:gridCol>
                <a:gridCol w="1666569">
                  <a:extLst>
                    <a:ext uri="{9D8B030D-6E8A-4147-A177-3AD203B41FA5}">
                      <a16:colId xmlns:a16="http://schemas.microsoft.com/office/drawing/2014/main" val="1503838265"/>
                    </a:ext>
                  </a:extLst>
                </a:gridCol>
              </a:tblGrid>
              <a:tr h="370840">
                <a:tc>
                  <a:txBody>
                    <a:bodyPr/>
                    <a:lstStyle/>
                    <a:p>
                      <a:pPr algn="ctr" fontAlgn="ctr"/>
                      <a:r>
                        <a:rPr lang="en-GB" sz="1100" b="1" i="0" u="none" strike="noStrike" dirty="0">
                          <a:solidFill>
                            <a:srgbClr val="000000"/>
                          </a:solidFill>
                          <a:effectLst/>
                          <a:latin typeface="Calibri" panose="020F0502020204030204" pitchFamily="34" charset="0"/>
                        </a:rPr>
                        <a:t>EDQM Code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English Name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SCTID</a:t>
                      </a:r>
                    </a:p>
                  </a:txBody>
                  <a:tcPr marL="9525" marR="9525" marT="9525" marB="0" anchor="ctr"/>
                </a:tc>
                <a:tc>
                  <a:txBody>
                    <a:bodyPr/>
                    <a:lstStyle/>
                    <a:p>
                      <a:pPr algn="ctr" fontAlgn="ctr"/>
                      <a:r>
                        <a:rPr lang="en-GB" sz="1100" b="1" i="0" u="none" strike="noStrike" dirty="0">
                          <a:solidFill>
                            <a:srgbClr val="000000"/>
                          </a:solidFill>
                          <a:effectLst/>
                          <a:latin typeface="Calibri, sans-serif"/>
                        </a:rPr>
                        <a:t>Fully Specified Name</a:t>
                      </a:r>
                      <a:endParaRPr lang="en-GB" sz="11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Cardinality</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Association</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Attribute Match</a:t>
                      </a:r>
                    </a:p>
                  </a:txBody>
                  <a:tcPr marL="9525" marR="9525" marT="9525" marB="0" anchor="ctr"/>
                </a:tc>
                <a:tc>
                  <a:txBody>
                    <a:bodyPr/>
                    <a:lstStyle/>
                    <a:p>
                      <a:pPr marR="0" algn="ctr" rtl="0" fontAlgn="ctr">
                        <a:lnSpc>
                          <a:spcPct val="100000"/>
                        </a:lnSpc>
                        <a:spcBef>
                          <a:spcPts val="0"/>
                        </a:spcBef>
                        <a:spcAft>
                          <a:spcPts val="0"/>
                        </a:spcAft>
                        <a:buClr>
                          <a:srgbClr val="000000"/>
                        </a:buClr>
                        <a:buFont typeface="Arial"/>
                      </a:pPr>
                      <a:r>
                        <a:rPr lang="en-GB" sz="1100" b="1" i="0" u="none" strike="noStrike" cap="none" dirty="0">
                          <a:solidFill>
                            <a:srgbClr val="000000"/>
                          </a:solidFill>
                          <a:effectLst/>
                          <a:latin typeface="Calibri" panose="020F0502020204030204" pitchFamily="34" charset="0"/>
                          <a:ea typeface="+mn-ea"/>
                          <a:cs typeface="+mn-cs"/>
                          <a:sym typeface="Arial"/>
                        </a:rPr>
                        <a:t>Comments</a:t>
                      </a:r>
                    </a:p>
                  </a:txBody>
                  <a:tcPr/>
                </a:tc>
                <a:extLst>
                  <a:ext uri="{0D108BD9-81ED-4DB2-BD59-A6C34878D82A}">
                    <a16:rowId xmlns:a16="http://schemas.microsoft.com/office/drawing/2014/main" val="1660499978"/>
                  </a:ext>
                </a:extLst>
              </a:tr>
              <a:tr h="370840">
                <a:tc>
                  <a:txBody>
                    <a:bodyPr/>
                    <a:lstStyle/>
                    <a:p>
                      <a:pPr algn="r" fontAlgn="ctr"/>
                      <a:r>
                        <a:rPr lang="en-GB" sz="1100" b="0" i="0" u="none" strike="noStrike">
                          <a:solidFill>
                            <a:srgbClr val="000000"/>
                          </a:solidFill>
                          <a:effectLst/>
                          <a:latin typeface="Calibri" panose="020F0502020204030204" pitchFamily="34" charset="0"/>
                        </a:rPr>
                        <a:t>11117000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Inhalation vapour, liquid</a:t>
                      </a:r>
                    </a:p>
                  </a:txBody>
                  <a:tcPr marL="9525" marR="9525" marT="9525" marB="0" anchor="ctr"/>
                </a:tc>
                <a:tc>
                  <a:txBody>
                    <a:bodyPr/>
                    <a:lstStyle/>
                    <a:p>
                      <a:pPr algn="l" fontAlgn="b"/>
                      <a:r>
                        <a:rPr lang="en-GB" sz="1100" b="0" i="0" u="none" strike="noStrike">
                          <a:solidFill>
                            <a:srgbClr val="000000"/>
                          </a:solidFill>
                          <a:effectLst/>
                          <a:latin typeface="Calibri" panose="020F0502020204030204" pitchFamily="34" charset="0"/>
                        </a:rPr>
                        <a:t>385213000</a:t>
                      </a:r>
                    </a:p>
                  </a:txBody>
                  <a:tcPr marL="9525" marR="9525" marT="9525" marB="0" anchor="b"/>
                </a:tc>
                <a:tc>
                  <a:txBody>
                    <a:bodyPr/>
                    <a:lstStyle/>
                    <a:p>
                      <a:pPr algn="l" fontAlgn="ctr"/>
                      <a:r>
                        <a:rPr lang="en-GB" sz="1100" b="0" i="0" u="none" strike="noStrike">
                          <a:solidFill>
                            <a:srgbClr val="000000"/>
                          </a:solidFill>
                          <a:effectLst/>
                          <a:latin typeface="Calibri" panose="020F0502020204030204" pitchFamily="34" charset="0"/>
                        </a:rPr>
                        <a:t>Conventional release vapor solution for inhalation (dose form)</a:t>
                      </a:r>
                    </a:p>
                  </a:txBody>
                  <a:tcPr marL="9525" marR="9525" marT="9525" marB="0" anchor="ctr"/>
                </a:tc>
                <a:tc>
                  <a:txBody>
                    <a:bodyPr/>
                    <a:lstStyle/>
                    <a:p>
                      <a:pPr algn="l" fontAlgn="b"/>
                      <a:r>
                        <a:rPr lang="en-GB" sz="1100" b="0" i="0" u="none" strike="noStrike">
                          <a:solidFill>
                            <a:srgbClr val="000000"/>
                          </a:solidFill>
                          <a:effectLst/>
                          <a:latin typeface="Calibri" panose="020F0502020204030204" pitchFamily="34" charset="0"/>
                        </a:rPr>
                        <a:t>1..1</a:t>
                      </a:r>
                    </a:p>
                  </a:txBody>
                  <a:tcPr marL="9525" marR="9525" marT="9525" marB="0" anchor="b"/>
                </a:tc>
                <a:tc>
                  <a:txBody>
                    <a:bodyPr/>
                    <a:lstStyle/>
                    <a:p>
                      <a:pPr algn="l" fontAlgn="b"/>
                      <a:r>
                        <a:rPr lang="en-GB" sz="1100" b="0" i="0" u="none" strike="noStrike">
                          <a:solidFill>
                            <a:srgbClr val="000000"/>
                          </a:solidFill>
                          <a:effectLst/>
                          <a:latin typeface="Calibri" panose="020F0502020204030204" pitchFamily="34" charset="0"/>
                        </a:rPr>
                        <a:t>narrower than</a:t>
                      </a:r>
                    </a:p>
                  </a:txBody>
                  <a:tcPr marL="9525" marR="9525" marT="9525" marB="0" anchor="b"/>
                </a:tc>
                <a:tc>
                  <a:txBody>
                    <a:bodyPr/>
                    <a:lstStyle/>
                    <a:p>
                      <a:pPr algn="l" fontAlgn="b"/>
                      <a:r>
                        <a:rPr lang="en-GB" sz="1100" b="0" i="0" u="none" strike="noStrike">
                          <a:solidFill>
                            <a:srgbClr val="000000"/>
                          </a:solidFill>
                          <a:effectLst/>
                          <a:latin typeface="Calibri" panose="020F0502020204030204" pitchFamily="34" charset="0"/>
                        </a:rPr>
                        <a:t>no</a:t>
                      </a:r>
                    </a:p>
                  </a:txBody>
                  <a:tcPr marL="9525" marR="9525" marT="9525" marB="0" anchor="b"/>
                </a:tc>
                <a:tc>
                  <a:txBody>
                    <a:bodyPr/>
                    <a:lstStyle/>
                    <a:p>
                      <a:pPr algn="l" fontAlgn="b"/>
                      <a:r>
                        <a:rPr lang="en-GB" sz="1100" b="0" i="0" u="none" strike="noStrike">
                          <a:solidFill>
                            <a:srgbClr val="000000"/>
                          </a:solidFill>
                          <a:effectLst/>
                          <a:latin typeface="Calibri" panose="020F0502020204030204" pitchFamily="34" charset="0"/>
                        </a:rPr>
                        <a:t>edqm: BDF = liquide / sct: BDF = solution</a:t>
                      </a:r>
                    </a:p>
                  </a:txBody>
                  <a:tcPr marL="9525" marR="9525" marT="9525" marB="0" anchor="b"/>
                </a:tc>
                <a:extLst>
                  <a:ext uri="{0D108BD9-81ED-4DB2-BD59-A6C34878D82A}">
                    <a16:rowId xmlns:a16="http://schemas.microsoft.com/office/drawing/2014/main" val="2557565415"/>
                  </a:ext>
                </a:extLst>
              </a:tr>
              <a:tr h="370840">
                <a:tc>
                  <a:txBody>
                    <a:bodyPr/>
                    <a:lstStyle/>
                    <a:p>
                      <a:pPr algn="r" fontAlgn="ctr"/>
                      <a:r>
                        <a:rPr lang="en-GB" sz="1100" b="0" i="0" u="none" strike="noStrike">
                          <a:solidFill>
                            <a:srgbClr val="000000"/>
                          </a:solidFill>
                          <a:effectLst/>
                          <a:latin typeface="Calibri" panose="020F0502020204030204" pitchFamily="34" charset="0"/>
                        </a:rPr>
                        <a:t>11106000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Pressurised inhalation, solution</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385213000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Conventional release vapor solution for inhalation (dose form)</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1..1</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Exact match</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Yes</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EDQM has Mixing | No transformation, S-CT has No transformation</a:t>
                      </a:r>
                      <a:br>
                        <a:rPr lang="en-GB" sz="1100" b="0" i="0" u="none" strike="noStrike">
                          <a:solidFill>
                            <a:srgbClr val="000000"/>
                          </a:solidFill>
                          <a:effectLst/>
                          <a:latin typeface="Calibri" panose="020F0502020204030204" pitchFamily="34" charset="0"/>
                        </a:rPr>
                      </a:br>
                      <a:r>
                        <a:rPr lang="en-GB" sz="1100" b="0" i="0" u="none" strike="noStrike">
                          <a:solidFill>
                            <a:srgbClr val="000000"/>
                          </a:solidFill>
                          <a:effectLst/>
                          <a:latin typeface="Calibri" panose="020F0502020204030204" pitchFamily="34" charset="0"/>
                        </a:rPr>
                        <a:t> ("The vapour is usually generated by adding the solution to hot water.)"</a:t>
                      </a:r>
                      <a:br>
                        <a:rPr lang="en-GB" sz="1100" b="0" i="0" u="none" strike="noStrike">
                          <a:solidFill>
                            <a:srgbClr val="000000"/>
                          </a:solidFill>
                          <a:effectLst/>
                          <a:latin typeface="Calibri" panose="020F0502020204030204" pitchFamily="34" charset="0"/>
                        </a:rPr>
                      </a:br>
                      <a:r>
                        <a:rPr lang="en-GB" sz="1100" b="0" i="0" u="none" strike="noStrike">
                          <a:solidFill>
                            <a:srgbClr val="000000"/>
                          </a:solidFill>
                          <a:effectLst/>
                          <a:latin typeface="Calibri" panose="020F0502020204030204" pitchFamily="34" charset="0"/>
                        </a:rPr>
                        <a:t> SCT = "No transformation". Does not convey the "mixing". </a:t>
                      </a:r>
                      <a:br>
                        <a:rPr lang="en-GB" sz="1100" b="0" i="0" u="none" strike="noStrike">
                          <a:solidFill>
                            <a:srgbClr val="000000"/>
                          </a:solidFill>
                          <a:effectLst/>
                          <a:latin typeface="Calibri" panose="020F0502020204030204" pitchFamily="34" charset="0"/>
                        </a:rPr>
                      </a:br>
                      <a:r>
                        <a:rPr lang="en-GB" sz="1100" b="0" i="0" u="none" strike="noStrike">
                          <a:solidFill>
                            <a:srgbClr val="000000"/>
                          </a:solidFill>
                          <a:effectLst/>
                          <a:latin typeface="Calibri" panose="020F0502020204030204" pitchFamily="34" charset="0"/>
                        </a:rPr>
                        <a:t> Also, SCT concept does not render "to obtain a local effect."</a:t>
                      </a:r>
                      <a:br>
                        <a:rPr lang="en-GB" sz="1100" b="0" i="0" u="none" strike="noStrike">
                          <a:solidFill>
                            <a:srgbClr val="000000"/>
                          </a:solidFill>
                          <a:effectLst/>
                          <a:latin typeface="Calibri" panose="020F0502020204030204" pitchFamily="34" charset="0"/>
                        </a:rPr>
                      </a:br>
                      <a:r>
                        <a:rPr lang="en-GB" sz="1100" b="0" i="0" u="none" strike="noStrike">
                          <a:solidFill>
                            <a:srgbClr val="000000"/>
                          </a:solidFill>
                          <a:effectLst/>
                          <a:latin typeface="Calibri" panose="020F0502020204030204" pitchFamily="34" charset="0"/>
                        </a:rPr>
                        <a:t> "Broader than" or "Exact match" to be discussed. Border line.</a:t>
                      </a:r>
                    </a:p>
                  </a:txBody>
                  <a:tcPr marL="9525" marR="9525" marT="9525" marB="0" anchor="ctr"/>
                </a:tc>
                <a:extLst>
                  <a:ext uri="{0D108BD9-81ED-4DB2-BD59-A6C34878D82A}">
                    <a16:rowId xmlns:a16="http://schemas.microsoft.com/office/drawing/2014/main" val="3695575729"/>
                  </a:ext>
                </a:extLst>
              </a:tr>
              <a:tr h="370840">
                <a:tc>
                  <a:txBody>
                    <a:bodyPr/>
                    <a:lstStyle/>
                    <a:p>
                      <a:pPr algn="r" fontAlgn="ctr"/>
                      <a:r>
                        <a:rPr lang="en-GB" sz="1100" b="0" i="0" u="none" strike="noStrike">
                          <a:solidFill>
                            <a:srgbClr val="000000"/>
                          </a:solidFill>
                          <a:effectLst/>
                          <a:latin typeface="Calibri" panose="020F0502020204030204" pitchFamily="34" charset="0"/>
                        </a:rPr>
                        <a:t>11114000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Inhalation vapour, solution</a:t>
                      </a:r>
                    </a:p>
                  </a:txBody>
                  <a:tcPr marL="9525" marR="9525" marT="9525" marB="0" anchor="ctr"/>
                </a:tc>
                <a:tc>
                  <a:txBody>
                    <a:bodyPr/>
                    <a:lstStyle/>
                    <a:p>
                      <a:pPr algn="l" fontAlgn="b"/>
                      <a:r>
                        <a:rPr lang="en-GB" sz="1100" b="0" i="0" u="none" strike="noStrike">
                          <a:solidFill>
                            <a:srgbClr val="000000"/>
                          </a:solidFill>
                          <a:effectLst/>
                          <a:latin typeface="Calibri" panose="020F0502020204030204" pitchFamily="34" charset="0"/>
                        </a:rPr>
                        <a:t>385213000</a:t>
                      </a:r>
                    </a:p>
                  </a:txBody>
                  <a:tcPr marL="9525" marR="9525" marT="9525" marB="0" anchor="b"/>
                </a:tc>
                <a:tc>
                  <a:txBody>
                    <a:bodyPr/>
                    <a:lstStyle/>
                    <a:p>
                      <a:pPr algn="l" fontAlgn="ctr"/>
                      <a:r>
                        <a:rPr lang="en-GB" sz="1100" b="0" i="0" u="none" strike="noStrike">
                          <a:solidFill>
                            <a:srgbClr val="000000"/>
                          </a:solidFill>
                          <a:effectLst/>
                          <a:latin typeface="Calibri" panose="020F0502020204030204" pitchFamily="34" charset="0"/>
                        </a:rPr>
                        <a:t>Conventional release vapor solution for inhalation (dose form)</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1..1</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Exact match</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no</a:t>
                      </a:r>
                    </a:p>
                  </a:txBody>
                  <a:tcPr marL="9525" marR="9525" marT="9525" marB="0" anchor="ctr"/>
                </a:tc>
                <a:tc>
                  <a:txBody>
                    <a:bodyPr/>
                    <a:lstStyle/>
                    <a:p>
                      <a:pPr algn="l" fontAlgn="ctr"/>
                      <a:r>
                        <a:rPr lang="en-GB" sz="1100" b="0" i="0" u="none" strike="noStrike" dirty="0">
                          <a:solidFill>
                            <a:srgbClr val="000000"/>
                          </a:solidFill>
                          <a:effectLst/>
                          <a:latin typeface="Calibri" panose="020F0502020204030204" pitchFamily="34" charset="0"/>
                        </a:rPr>
                        <a:t>EDQM specifies local effect and has transformation mixing and no transformation. SCT has no transformation. Status P</a:t>
                      </a:r>
                    </a:p>
                  </a:txBody>
                  <a:tcPr marL="9525" marR="9525" marT="9525" marB="0" anchor="ctr"/>
                </a:tc>
                <a:extLst>
                  <a:ext uri="{0D108BD9-81ED-4DB2-BD59-A6C34878D82A}">
                    <a16:rowId xmlns:a16="http://schemas.microsoft.com/office/drawing/2014/main" val="3487771675"/>
                  </a:ext>
                </a:extLst>
              </a:tr>
            </a:tbl>
          </a:graphicData>
        </a:graphic>
      </p:graphicFrame>
      <p:sp>
        <p:nvSpPr>
          <p:cNvPr id="4" name="TextBox 3">
            <a:extLst>
              <a:ext uri="{FF2B5EF4-FFF2-40B4-BE49-F238E27FC236}">
                <a16:creationId xmlns:a16="http://schemas.microsoft.com/office/drawing/2014/main" id="{B6D8CCFF-DEA0-4418-9878-2C150090FAA4}"/>
              </a:ext>
            </a:extLst>
          </p:cNvPr>
          <p:cNvSpPr txBox="1"/>
          <p:nvPr/>
        </p:nvSpPr>
        <p:spPr>
          <a:xfrm>
            <a:off x="5159829" y="417937"/>
            <a:ext cx="3755572" cy="307777"/>
          </a:xfrm>
          <a:prstGeom prst="rect">
            <a:avLst/>
          </a:prstGeom>
          <a:noFill/>
        </p:spPr>
        <p:txBody>
          <a:bodyPr wrap="square" rtlCol="0">
            <a:spAutoFit/>
          </a:bodyPr>
          <a:lstStyle/>
          <a:p>
            <a:r>
              <a:rPr lang="en-GB" b="1" dirty="0">
                <a:solidFill>
                  <a:schemeClr val="accent5">
                    <a:lumMod val="75000"/>
                  </a:schemeClr>
                </a:solidFill>
              </a:rPr>
              <a:t>Inhalational dose form review</a:t>
            </a:r>
          </a:p>
        </p:txBody>
      </p:sp>
    </p:spTree>
    <p:extLst>
      <p:ext uri="{BB962C8B-B14F-4D97-AF65-F5344CB8AC3E}">
        <p14:creationId xmlns:p14="http://schemas.microsoft.com/office/powerpoint/2010/main" val="206956866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C6679-F185-4DC9-9F81-3C5457DF1A9C}"/>
              </a:ext>
            </a:extLst>
          </p:cNvPr>
          <p:cNvSpPr>
            <a:spLocks noGrp="1"/>
          </p:cNvSpPr>
          <p:nvPr>
            <p:ph type="title"/>
          </p:nvPr>
        </p:nvSpPr>
        <p:spPr/>
        <p:txBody>
          <a:bodyPr/>
          <a:lstStyle/>
          <a:p>
            <a:r>
              <a:rPr lang="en-GB" dirty="0"/>
              <a:t>“Hidden” 1..*s : 19</a:t>
            </a:r>
          </a:p>
        </p:txBody>
      </p:sp>
      <p:graphicFrame>
        <p:nvGraphicFramePr>
          <p:cNvPr id="5" name="Table 5">
            <a:extLst>
              <a:ext uri="{FF2B5EF4-FFF2-40B4-BE49-F238E27FC236}">
                <a16:creationId xmlns:a16="http://schemas.microsoft.com/office/drawing/2014/main" id="{92094F31-8E6B-4D37-96F1-0A8A3E88791A}"/>
              </a:ext>
            </a:extLst>
          </p:cNvPr>
          <p:cNvGraphicFramePr>
            <a:graphicFrameLocks noGrp="1"/>
          </p:cNvGraphicFramePr>
          <p:nvPr>
            <p:extLst>
              <p:ext uri="{D42A27DB-BD31-4B8C-83A1-F6EECF244321}">
                <p14:modId xmlns:p14="http://schemas.microsoft.com/office/powerpoint/2010/main" val="2184138356"/>
              </p:ext>
            </p:extLst>
          </p:nvPr>
        </p:nvGraphicFramePr>
        <p:xfrm>
          <a:off x="272846" y="1387619"/>
          <a:ext cx="8465575" cy="2630805"/>
        </p:xfrm>
        <a:graphic>
          <a:graphicData uri="http://schemas.openxmlformats.org/drawingml/2006/table">
            <a:tbl>
              <a:tblPr firstRow="1" firstCol="1" bandRow="1">
                <a:tableStyleId>{5DA37D80-6434-44D0-A028-1B22A696006F}</a:tableStyleId>
              </a:tblPr>
              <a:tblGrid>
                <a:gridCol w="781664">
                  <a:extLst>
                    <a:ext uri="{9D8B030D-6E8A-4147-A177-3AD203B41FA5}">
                      <a16:colId xmlns:a16="http://schemas.microsoft.com/office/drawing/2014/main" val="315500329"/>
                    </a:ext>
                  </a:extLst>
                </a:gridCol>
                <a:gridCol w="1285550">
                  <a:extLst>
                    <a:ext uri="{9D8B030D-6E8A-4147-A177-3AD203B41FA5}">
                      <a16:colId xmlns:a16="http://schemas.microsoft.com/office/drawing/2014/main" val="3607802095"/>
                    </a:ext>
                  </a:extLst>
                </a:gridCol>
                <a:gridCol w="875089">
                  <a:extLst>
                    <a:ext uri="{9D8B030D-6E8A-4147-A177-3AD203B41FA5}">
                      <a16:colId xmlns:a16="http://schemas.microsoft.com/office/drawing/2014/main" val="3018980532"/>
                    </a:ext>
                  </a:extLst>
                </a:gridCol>
                <a:gridCol w="1511709">
                  <a:extLst>
                    <a:ext uri="{9D8B030D-6E8A-4147-A177-3AD203B41FA5}">
                      <a16:colId xmlns:a16="http://schemas.microsoft.com/office/drawing/2014/main" val="1184052717"/>
                    </a:ext>
                  </a:extLst>
                </a:gridCol>
                <a:gridCol w="877529">
                  <a:extLst>
                    <a:ext uri="{9D8B030D-6E8A-4147-A177-3AD203B41FA5}">
                      <a16:colId xmlns:a16="http://schemas.microsoft.com/office/drawing/2014/main" val="1549579174"/>
                    </a:ext>
                  </a:extLst>
                </a:gridCol>
                <a:gridCol w="730046">
                  <a:extLst>
                    <a:ext uri="{9D8B030D-6E8A-4147-A177-3AD203B41FA5}">
                      <a16:colId xmlns:a16="http://schemas.microsoft.com/office/drawing/2014/main" val="2468642669"/>
                    </a:ext>
                  </a:extLst>
                </a:gridCol>
                <a:gridCol w="641554">
                  <a:extLst>
                    <a:ext uri="{9D8B030D-6E8A-4147-A177-3AD203B41FA5}">
                      <a16:colId xmlns:a16="http://schemas.microsoft.com/office/drawing/2014/main" val="1988599954"/>
                    </a:ext>
                  </a:extLst>
                </a:gridCol>
                <a:gridCol w="1762434">
                  <a:extLst>
                    <a:ext uri="{9D8B030D-6E8A-4147-A177-3AD203B41FA5}">
                      <a16:colId xmlns:a16="http://schemas.microsoft.com/office/drawing/2014/main" val="1503838265"/>
                    </a:ext>
                  </a:extLst>
                </a:gridCol>
              </a:tblGrid>
              <a:tr h="370840">
                <a:tc>
                  <a:txBody>
                    <a:bodyPr/>
                    <a:lstStyle/>
                    <a:p>
                      <a:pPr algn="ctr" fontAlgn="ctr"/>
                      <a:r>
                        <a:rPr lang="en-GB" sz="1100" b="1" i="0" u="none" strike="noStrike" dirty="0">
                          <a:solidFill>
                            <a:srgbClr val="000000"/>
                          </a:solidFill>
                          <a:effectLst/>
                          <a:latin typeface="Calibri" panose="020F0502020204030204" pitchFamily="34" charset="0"/>
                        </a:rPr>
                        <a:t>EDQM Code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English Name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SCTID</a:t>
                      </a:r>
                    </a:p>
                  </a:txBody>
                  <a:tcPr marL="9525" marR="9525" marT="9525" marB="0" anchor="ctr"/>
                </a:tc>
                <a:tc>
                  <a:txBody>
                    <a:bodyPr/>
                    <a:lstStyle/>
                    <a:p>
                      <a:pPr algn="ctr" fontAlgn="ctr"/>
                      <a:r>
                        <a:rPr lang="en-GB" sz="1100" b="1" i="0" u="none" strike="noStrike" dirty="0">
                          <a:solidFill>
                            <a:srgbClr val="000000"/>
                          </a:solidFill>
                          <a:effectLst/>
                          <a:latin typeface="Calibri, sans-serif"/>
                        </a:rPr>
                        <a:t>Fully Specified Name</a:t>
                      </a:r>
                      <a:endParaRPr lang="en-GB" sz="11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Cardinality</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Association</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Attribute Match</a:t>
                      </a:r>
                    </a:p>
                  </a:txBody>
                  <a:tcPr marL="9525" marR="9525" marT="9525" marB="0" anchor="ctr"/>
                </a:tc>
                <a:tc>
                  <a:txBody>
                    <a:bodyPr/>
                    <a:lstStyle/>
                    <a:p>
                      <a:pPr marR="0" algn="ctr" rtl="0" fontAlgn="ctr">
                        <a:lnSpc>
                          <a:spcPct val="100000"/>
                        </a:lnSpc>
                        <a:spcBef>
                          <a:spcPts val="0"/>
                        </a:spcBef>
                        <a:spcAft>
                          <a:spcPts val="0"/>
                        </a:spcAft>
                        <a:buClr>
                          <a:srgbClr val="000000"/>
                        </a:buClr>
                        <a:buFont typeface="Arial"/>
                      </a:pPr>
                      <a:r>
                        <a:rPr lang="en-GB" sz="1100" b="1" i="0" u="none" strike="noStrike" cap="none" dirty="0">
                          <a:solidFill>
                            <a:srgbClr val="000000"/>
                          </a:solidFill>
                          <a:effectLst/>
                          <a:latin typeface="Calibri" panose="020F0502020204030204" pitchFamily="34" charset="0"/>
                          <a:ea typeface="+mn-ea"/>
                          <a:cs typeface="+mn-cs"/>
                          <a:sym typeface="Arial"/>
                        </a:rPr>
                        <a:t>Comments</a:t>
                      </a:r>
                    </a:p>
                  </a:txBody>
                  <a:tcPr/>
                </a:tc>
                <a:extLst>
                  <a:ext uri="{0D108BD9-81ED-4DB2-BD59-A6C34878D82A}">
                    <a16:rowId xmlns:a16="http://schemas.microsoft.com/office/drawing/2014/main" val="1660499978"/>
                  </a:ext>
                </a:extLst>
              </a:tr>
              <a:tr h="370840">
                <a:tc>
                  <a:txBody>
                    <a:bodyPr/>
                    <a:lstStyle/>
                    <a:p>
                      <a:pPr algn="r" fontAlgn="ctr"/>
                      <a:r>
                        <a:rPr lang="en-GB" sz="1100" b="0" i="0" u="none" strike="noStrike">
                          <a:solidFill>
                            <a:srgbClr val="000000"/>
                          </a:solidFill>
                          <a:effectLst/>
                          <a:latin typeface="Calibri" panose="020F0502020204030204" pitchFamily="34" charset="0"/>
                        </a:rPr>
                        <a:t>12301000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Medicinal gas, compressed</a:t>
                      </a:r>
                    </a:p>
                  </a:txBody>
                  <a:tcPr marL="9525" marR="9525" marT="9525" marB="0" anchor="ctr"/>
                </a:tc>
                <a:tc>
                  <a:txBody>
                    <a:bodyPr/>
                    <a:lstStyle/>
                    <a:p>
                      <a:pPr algn="l" fontAlgn="b"/>
                      <a:r>
                        <a:rPr lang="en-GB" sz="1100" b="0" i="0" u="none" strike="noStrike">
                          <a:solidFill>
                            <a:srgbClr val="000000"/>
                          </a:solidFill>
                          <a:effectLst/>
                          <a:latin typeface="Calibri" panose="020F0502020204030204" pitchFamily="34" charset="0"/>
                        </a:rPr>
                        <a:t>385217004</a:t>
                      </a:r>
                    </a:p>
                  </a:txBody>
                  <a:tcPr marL="9525" marR="9525" marT="9525" marB="0" anchor="b"/>
                </a:tc>
                <a:tc>
                  <a:txBody>
                    <a:bodyPr/>
                    <a:lstStyle/>
                    <a:p>
                      <a:pPr algn="l" fontAlgn="ctr"/>
                      <a:r>
                        <a:rPr lang="en-GB" sz="1100" b="0" i="0" u="none" strike="noStrike">
                          <a:solidFill>
                            <a:srgbClr val="000000"/>
                          </a:solidFill>
                          <a:effectLst/>
                          <a:latin typeface="Calibri" panose="020F0502020204030204" pitchFamily="34" charset="0"/>
                        </a:rPr>
                        <a:t>Conventional release gas for inhalation (dose form)</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a:t>
                      </a:r>
                    </a:p>
                  </a:txBody>
                  <a:tcPr marL="9525" marR="9525" marT="9525" marB="0" anchor="ctr"/>
                </a:tc>
                <a:tc>
                  <a:txBody>
                    <a:bodyPr/>
                    <a:lstStyle/>
                    <a:p>
                      <a:pPr algn="l" fontAlgn="ctr"/>
                      <a:endParaRPr lang="en-GB" sz="11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no</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EDQM uses medicinal gas as basic dose form, SCT uses gas. SCT divides the gases in how it will be used (inhale, insufflate) and EDQM focuses on what the dose form is (compressed, cryogenic, liquified). EDQM do not use insufflate as a adm method</a:t>
                      </a:r>
                    </a:p>
                  </a:txBody>
                  <a:tcPr marL="9525" marR="9525" marT="9525" marB="0" anchor="ctr"/>
                </a:tc>
                <a:extLst>
                  <a:ext uri="{0D108BD9-81ED-4DB2-BD59-A6C34878D82A}">
                    <a16:rowId xmlns:a16="http://schemas.microsoft.com/office/drawing/2014/main" val="2557565415"/>
                  </a:ext>
                </a:extLst>
              </a:tr>
              <a:tr h="370840">
                <a:tc>
                  <a:txBody>
                    <a:bodyPr/>
                    <a:lstStyle/>
                    <a:p>
                      <a:pPr algn="r" fontAlgn="ctr"/>
                      <a:r>
                        <a:rPr lang="en-GB" sz="1100" b="0" i="0" u="none" strike="noStrike">
                          <a:solidFill>
                            <a:srgbClr val="000000"/>
                          </a:solidFill>
                          <a:effectLst/>
                          <a:latin typeface="Calibri" panose="020F0502020204030204" pitchFamily="34" charset="0"/>
                        </a:rPr>
                        <a:t>12302000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Medicinal gas, cryogenic</a:t>
                      </a:r>
                    </a:p>
                  </a:txBody>
                  <a:tcPr marL="9525" marR="9525" marT="9525" marB="0" anchor="ctr"/>
                </a:tc>
                <a:tc>
                  <a:txBody>
                    <a:bodyPr/>
                    <a:lstStyle/>
                    <a:p>
                      <a:pPr algn="l" fontAlgn="b"/>
                      <a:r>
                        <a:rPr lang="en-GB" sz="1100" b="0" i="0" u="none" strike="noStrike">
                          <a:solidFill>
                            <a:srgbClr val="000000"/>
                          </a:solidFill>
                          <a:effectLst/>
                          <a:latin typeface="Calibri" panose="020F0502020204030204" pitchFamily="34" charset="0"/>
                        </a:rPr>
                        <a:t>385217004</a:t>
                      </a:r>
                    </a:p>
                  </a:txBody>
                  <a:tcPr marL="9525" marR="9525" marT="9525" marB="0" anchor="b"/>
                </a:tc>
                <a:tc>
                  <a:txBody>
                    <a:bodyPr/>
                    <a:lstStyle/>
                    <a:p>
                      <a:pPr algn="l" fontAlgn="ctr"/>
                      <a:r>
                        <a:rPr lang="en-GB" sz="1100" b="0" i="0" u="none" strike="noStrike">
                          <a:solidFill>
                            <a:srgbClr val="000000"/>
                          </a:solidFill>
                          <a:effectLst/>
                          <a:latin typeface="Calibri" panose="020F0502020204030204" pitchFamily="34" charset="0"/>
                        </a:rPr>
                        <a:t>Conventional release gas for inhalation (dose form)</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a:t>
                      </a:r>
                    </a:p>
                  </a:txBody>
                  <a:tcPr marL="9525" marR="9525" marT="9525" marB="0" anchor="ctr"/>
                </a:tc>
                <a:tc>
                  <a:txBody>
                    <a:bodyPr/>
                    <a:lstStyle/>
                    <a:p>
                      <a:pPr algn="l" fontAlgn="ctr"/>
                      <a:endParaRPr lang="en-GB" sz="11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no</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See comment medicinal gas, compressed</a:t>
                      </a:r>
                    </a:p>
                  </a:txBody>
                  <a:tcPr marL="9525" marR="9525" marT="9525" marB="0" anchor="ctr"/>
                </a:tc>
                <a:extLst>
                  <a:ext uri="{0D108BD9-81ED-4DB2-BD59-A6C34878D82A}">
                    <a16:rowId xmlns:a16="http://schemas.microsoft.com/office/drawing/2014/main" val="3695575729"/>
                  </a:ext>
                </a:extLst>
              </a:tr>
              <a:tr h="370840">
                <a:tc>
                  <a:txBody>
                    <a:bodyPr/>
                    <a:lstStyle/>
                    <a:p>
                      <a:pPr algn="r" fontAlgn="ctr"/>
                      <a:r>
                        <a:rPr lang="en-GB" sz="1100" b="0" i="0" u="none" strike="noStrike">
                          <a:solidFill>
                            <a:srgbClr val="000000"/>
                          </a:solidFill>
                          <a:effectLst/>
                          <a:latin typeface="Calibri" panose="020F0502020204030204" pitchFamily="34" charset="0"/>
                        </a:rPr>
                        <a:t>12303000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Medicinal gas, liquefied</a:t>
                      </a:r>
                    </a:p>
                  </a:txBody>
                  <a:tcPr marL="9525" marR="9525" marT="9525" marB="0" anchor="ctr"/>
                </a:tc>
                <a:tc>
                  <a:txBody>
                    <a:bodyPr/>
                    <a:lstStyle/>
                    <a:p>
                      <a:pPr algn="l" fontAlgn="b"/>
                      <a:r>
                        <a:rPr lang="en-GB" sz="1100" b="0" i="0" u="none" strike="noStrike">
                          <a:solidFill>
                            <a:srgbClr val="000000"/>
                          </a:solidFill>
                          <a:effectLst/>
                          <a:latin typeface="Calibri" panose="020F0502020204030204" pitchFamily="34" charset="0"/>
                        </a:rPr>
                        <a:t>385217004</a:t>
                      </a:r>
                    </a:p>
                  </a:txBody>
                  <a:tcPr marL="9525" marR="9525" marT="9525" marB="0" anchor="b"/>
                </a:tc>
                <a:tc>
                  <a:txBody>
                    <a:bodyPr/>
                    <a:lstStyle/>
                    <a:p>
                      <a:pPr algn="l" fontAlgn="ctr"/>
                      <a:r>
                        <a:rPr lang="en-GB" sz="1100" b="0" i="0" u="none" strike="noStrike">
                          <a:solidFill>
                            <a:srgbClr val="000000"/>
                          </a:solidFill>
                          <a:effectLst/>
                          <a:latin typeface="Calibri" panose="020F0502020204030204" pitchFamily="34" charset="0"/>
                        </a:rPr>
                        <a:t>Conventional release gas for inhalation (dose form)</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a:t>
                      </a:r>
                    </a:p>
                  </a:txBody>
                  <a:tcPr marL="9525" marR="9525" marT="9525" marB="0" anchor="ctr"/>
                </a:tc>
                <a:tc>
                  <a:txBody>
                    <a:bodyPr/>
                    <a:lstStyle/>
                    <a:p>
                      <a:pPr algn="l" fontAlgn="ctr"/>
                      <a:endParaRPr lang="en-GB" sz="11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no</a:t>
                      </a:r>
                    </a:p>
                  </a:txBody>
                  <a:tcPr marL="9525" marR="9525" marT="9525" marB="0" anchor="ctr"/>
                </a:tc>
                <a:tc>
                  <a:txBody>
                    <a:bodyPr/>
                    <a:lstStyle/>
                    <a:p>
                      <a:pPr algn="l" fontAlgn="ctr"/>
                      <a:r>
                        <a:rPr lang="en-GB" sz="1100" b="0" i="0" u="none" strike="noStrike" dirty="0">
                          <a:solidFill>
                            <a:srgbClr val="000000"/>
                          </a:solidFill>
                          <a:effectLst/>
                          <a:latin typeface="Calibri" panose="020F0502020204030204" pitchFamily="34" charset="0"/>
                        </a:rPr>
                        <a:t>See comment medicinal gas, compressed</a:t>
                      </a:r>
                    </a:p>
                  </a:txBody>
                  <a:tcPr marL="9525" marR="9525" marT="9525" marB="0" anchor="ctr"/>
                </a:tc>
                <a:extLst>
                  <a:ext uri="{0D108BD9-81ED-4DB2-BD59-A6C34878D82A}">
                    <a16:rowId xmlns:a16="http://schemas.microsoft.com/office/drawing/2014/main" val="547289298"/>
                  </a:ext>
                </a:extLst>
              </a:tr>
            </a:tbl>
          </a:graphicData>
        </a:graphic>
      </p:graphicFrame>
      <p:sp>
        <p:nvSpPr>
          <p:cNvPr id="4" name="TextBox 3">
            <a:extLst>
              <a:ext uri="{FF2B5EF4-FFF2-40B4-BE49-F238E27FC236}">
                <a16:creationId xmlns:a16="http://schemas.microsoft.com/office/drawing/2014/main" id="{66E26164-B4DF-46C2-9101-5D394712D137}"/>
              </a:ext>
            </a:extLst>
          </p:cNvPr>
          <p:cNvSpPr txBox="1"/>
          <p:nvPr/>
        </p:nvSpPr>
        <p:spPr>
          <a:xfrm>
            <a:off x="4572000" y="4393137"/>
            <a:ext cx="3755572" cy="307777"/>
          </a:xfrm>
          <a:prstGeom prst="rect">
            <a:avLst/>
          </a:prstGeom>
          <a:noFill/>
        </p:spPr>
        <p:txBody>
          <a:bodyPr wrap="square" rtlCol="0">
            <a:spAutoFit/>
          </a:bodyPr>
          <a:lstStyle/>
          <a:p>
            <a:r>
              <a:rPr lang="en-GB" b="1" dirty="0">
                <a:solidFill>
                  <a:schemeClr val="accent5">
                    <a:lumMod val="75000"/>
                  </a:schemeClr>
                </a:solidFill>
              </a:rPr>
              <a:t>Inhalational dose form review</a:t>
            </a:r>
          </a:p>
        </p:txBody>
      </p:sp>
    </p:spTree>
    <p:extLst>
      <p:ext uri="{BB962C8B-B14F-4D97-AF65-F5344CB8AC3E}">
        <p14:creationId xmlns:p14="http://schemas.microsoft.com/office/powerpoint/2010/main" val="410806650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C6679-F185-4DC9-9F81-3C5457DF1A9C}"/>
              </a:ext>
            </a:extLst>
          </p:cNvPr>
          <p:cNvSpPr>
            <a:spLocks noGrp="1"/>
          </p:cNvSpPr>
          <p:nvPr>
            <p:ph type="title"/>
          </p:nvPr>
        </p:nvSpPr>
        <p:spPr/>
        <p:txBody>
          <a:bodyPr/>
          <a:lstStyle/>
          <a:p>
            <a:r>
              <a:rPr lang="en-GB" dirty="0"/>
              <a:t>“Hidden” 1..*s : 20</a:t>
            </a:r>
          </a:p>
        </p:txBody>
      </p:sp>
      <p:graphicFrame>
        <p:nvGraphicFramePr>
          <p:cNvPr id="5" name="Table 5">
            <a:extLst>
              <a:ext uri="{FF2B5EF4-FFF2-40B4-BE49-F238E27FC236}">
                <a16:creationId xmlns:a16="http://schemas.microsoft.com/office/drawing/2014/main" id="{92094F31-8E6B-4D37-96F1-0A8A3E88791A}"/>
              </a:ext>
            </a:extLst>
          </p:cNvPr>
          <p:cNvGraphicFramePr>
            <a:graphicFrameLocks noGrp="1"/>
          </p:cNvGraphicFramePr>
          <p:nvPr>
            <p:extLst>
              <p:ext uri="{D42A27DB-BD31-4B8C-83A1-F6EECF244321}">
                <p14:modId xmlns:p14="http://schemas.microsoft.com/office/powerpoint/2010/main" val="3271097017"/>
              </p:ext>
            </p:extLst>
          </p:nvPr>
        </p:nvGraphicFramePr>
        <p:xfrm>
          <a:off x="272846" y="1387619"/>
          <a:ext cx="8465575" cy="3026410"/>
        </p:xfrm>
        <a:graphic>
          <a:graphicData uri="http://schemas.openxmlformats.org/drawingml/2006/table">
            <a:tbl>
              <a:tblPr firstRow="1" firstCol="1" bandRow="1">
                <a:tableStyleId>{5DA37D80-6434-44D0-A028-1B22A696006F}</a:tableStyleId>
              </a:tblPr>
              <a:tblGrid>
                <a:gridCol w="781664">
                  <a:extLst>
                    <a:ext uri="{9D8B030D-6E8A-4147-A177-3AD203B41FA5}">
                      <a16:colId xmlns:a16="http://schemas.microsoft.com/office/drawing/2014/main" val="315500329"/>
                    </a:ext>
                  </a:extLst>
                </a:gridCol>
                <a:gridCol w="1285550">
                  <a:extLst>
                    <a:ext uri="{9D8B030D-6E8A-4147-A177-3AD203B41FA5}">
                      <a16:colId xmlns:a16="http://schemas.microsoft.com/office/drawing/2014/main" val="3607802095"/>
                    </a:ext>
                  </a:extLst>
                </a:gridCol>
                <a:gridCol w="875089">
                  <a:extLst>
                    <a:ext uri="{9D8B030D-6E8A-4147-A177-3AD203B41FA5}">
                      <a16:colId xmlns:a16="http://schemas.microsoft.com/office/drawing/2014/main" val="3018980532"/>
                    </a:ext>
                  </a:extLst>
                </a:gridCol>
                <a:gridCol w="1511709">
                  <a:extLst>
                    <a:ext uri="{9D8B030D-6E8A-4147-A177-3AD203B41FA5}">
                      <a16:colId xmlns:a16="http://schemas.microsoft.com/office/drawing/2014/main" val="1184052717"/>
                    </a:ext>
                  </a:extLst>
                </a:gridCol>
                <a:gridCol w="877529">
                  <a:extLst>
                    <a:ext uri="{9D8B030D-6E8A-4147-A177-3AD203B41FA5}">
                      <a16:colId xmlns:a16="http://schemas.microsoft.com/office/drawing/2014/main" val="1549579174"/>
                    </a:ext>
                  </a:extLst>
                </a:gridCol>
                <a:gridCol w="730046">
                  <a:extLst>
                    <a:ext uri="{9D8B030D-6E8A-4147-A177-3AD203B41FA5}">
                      <a16:colId xmlns:a16="http://schemas.microsoft.com/office/drawing/2014/main" val="2468642669"/>
                    </a:ext>
                  </a:extLst>
                </a:gridCol>
                <a:gridCol w="1173662">
                  <a:extLst>
                    <a:ext uri="{9D8B030D-6E8A-4147-A177-3AD203B41FA5}">
                      <a16:colId xmlns:a16="http://schemas.microsoft.com/office/drawing/2014/main" val="1988599954"/>
                    </a:ext>
                  </a:extLst>
                </a:gridCol>
                <a:gridCol w="1230326">
                  <a:extLst>
                    <a:ext uri="{9D8B030D-6E8A-4147-A177-3AD203B41FA5}">
                      <a16:colId xmlns:a16="http://schemas.microsoft.com/office/drawing/2014/main" val="1503838265"/>
                    </a:ext>
                  </a:extLst>
                </a:gridCol>
              </a:tblGrid>
              <a:tr h="370840">
                <a:tc>
                  <a:txBody>
                    <a:bodyPr/>
                    <a:lstStyle/>
                    <a:p>
                      <a:pPr algn="ctr" fontAlgn="ctr"/>
                      <a:r>
                        <a:rPr lang="en-GB" sz="1100" b="1" i="0" u="none" strike="noStrike" dirty="0">
                          <a:solidFill>
                            <a:srgbClr val="000000"/>
                          </a:solidFill>
                          <a:effectLst/>
                          <a:latin typeface="Calibri" panose="020F0502020204030204" pitchFamily="34" charset="0"/>
                        </a:rPr>
                        <a:t>EDQM Code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English Name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SCTID</a:t>
                      </a:r>
                    </a:p>
                  </a:txBody>
                  <a:tcPr marL="9525" marR="9525" marT="9525" marB="0" anchor="ctr"/>
                </a:tc>
                <a:tc>
                  <a:txBody>
                    <a:bodyPr/>
                    <a:lstStyle/>
                    <a:p>
                      <a:pPr algn="ctr" fontAlgn="ctr"/>
                      <a:r>
                        <a:rPr lang="en-GB" sz="1100" b="1" i="0" u="none" strike="noStrike" dirty="0">
                          <a:solidFill>
                            <a:srgbClr val="000000"/>
                          </a:solidFill>
                          <a:effectLst/>
                          <a:latin typeface="Calibri, sans-serif"/>
                        </a:rPr>
                        <a:t>Fully Specified Name</a:t>
                      </a:r>
                      <a:endParaRPr lang="en-GB" sz="11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Cardinality</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Association</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Attribute Match</a:t>
                      </a:r>
                    </a:p>
                  </a:txBody>
                  <a:tcPr marL="9525" marR="9525" marT="9525" marB="0" anchor="ctr"/>
                </a:tc>
                <a:tc>
                  <a:txBody>
                    <a:bodyPr/>
                    <a:lstStyle/>
                    <a:p>
                      <a:pPr marR="0" algn="ctr" rtl="0" fontAlgn="ctr">
                        <a:lnSpc>
                          <a:spcPct val="100000"/>
                        </a:lnSpc>
                        <a:spcBef>
                          <a:spcPts val="0"/>
                        </a:spcBef>
                        <a:spcAft>
                          <a:spcPts val="0"/>
                        </a:spcAft>
                        <a:buClr>
                          <a:srgbClr val="000000"/>
                        </a:buClr>
                        <a:buFont typeface="Arial"/>
                      </a:pPr>
                      <a:r>
                        <a:rPr lang="en-GB" sz="1100" b="1" i="0" u="none" strike="noStrike" cap="none" dirty="0">
                          <a:solidFill>
                            <a:srgbClr val="000000"/>
                          </a:solidFill>
                          <a:effectLst/>
                          <a:latin typeface="Calibri" panose="020F0502020204030204" pitchFamily="34" charset="0"/>
                          <a:ea typeface="+mn-ea"/>
                          <a:cs typeface="+mn-cs"/>
                          <a:sym typeface="Arial"/>
                        </a:rPr>
                        <a:t>Comments</a:t>
                      </a:r>
                    </a:p>
                  </a:txBody>
                  <a:tcPr/>
                </a:tc>
                <a:extLst>
                  <a:ext uri="{0D108BD9-81ED-4DB2-BD59-A6C34878D82A}">
                    <a16:rowId xmlns:a16="http://schemas.microsoft.com/office/drawing/2014/main" val="1660499978"/>
                  </a:ext>
                </a:extLst>
              </a:tr>
              <a:tr h="370840">
                <a:tc>
                  <a:txBody>
                    <a:bodyPr/>
                    <a:lstStyle/>
                    <a:p>
                      <a:pPr algn="r" fontAlgn="ctr"/>
                      <a:r>
                        <a:rPr lang="en-GB" sz="1100" b="0" i="0" u="none" strike="noStrike">
                          <a:solidFill>
                            <a:srgbClr val="000000"/>
                          </a:solidFill>
                          <a:effectLst/>
                          <a:latin typeface="Calibri" panose="020F0502020204030204" pitchFamily="34" charset="0"/>
                        </a:rPr>
                        <a:t>50015500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Cutaneous spray, emulsion</a:t>
                      </a:r>
                    </a:p>
                  </a:txBody>
                  <a:tcPr marL="9525" marR="9525" marT="9525" marB="0" anchor="ctr"/>
                </a:tc>
                <a:tc>
                  <a:txBody>
                    <a:bodyPr/>
                    <a:lstStyle/>
                    <a:p>
                      <a:pPr algn="l" fontAlgn="b"/>
                      <a:r>
                        <a:rPr lang="en-GB" sz="900" b="0" i="0" u="none" strike="noStrike">
                          <a:solidFill>
                            <a:srgbClr val="000000"/>
                          </a:solidFill>
                          <a:effectLst/>
                          <a:latin typeface="&quot;Helvetica Neue&quot;"/>
                        </a:rPr>
                        <a:t>385105007</a:t>
                      </a:r>
                    </a:p>
                  </a:txBody>
                  <a:tcPr marL="9525" marR="9525" marT="9525" marB="0" anchor="b"/>
                </a:tc>
                <a:tc>
                  <a:txBody>
                    <a:bodyPr/>
                    <a:lstStyle/>
                    <a:p>
                      <a:pPr algn="l" fontAlgn="ctr"/>
                      <a:r>
                        <a:rPr lang="en-GB" sz="1100" b="0" i="0" u="none" strike="noStrike">
                          <a:solidFill>
                            <a:srgbClr val="000000"/>
                          </a:solidFill>
                          <a:effectLst/>
                          <a:latin typeface="Calibri" panose="020F0502020204030204" pitchFamily="34" charset="0"/>
                        </a:rPr>
                        <a:t>Conventional release cutaneous spray (dose form)</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1..1</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Broader than</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No</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S-CT have cutaneous spray, also cutaneous spray solution, also cutaneous spray suspension, but not an emulsion.   cutaneous spray has intended site 'cutaneous'. EDQM has intended site as 'cutaneous/transdermal'.</a:t>
                      </a:r>
                    </a:p>
                  </a:txBody>
                  <a:tcPr marL="9525" marR="9525" marT="9525" marB="0" anchor="ctr"/>
                </a:tc>
                <a:extLst>
                  <a:ext uri="{0D108BD9-81ED-4DB2-BD59-A6C34878D82A}">
                    <a16:rowId xmlns:a16="http://schemas.microsoft.com/office/drawing/2014/main" val="2557565415"/>
                  </a:ext>
                </a:extLst>
              </a:tr>
              <a:tr h="370840">
                <a:tc>
                  <a:txBody>
                    <a:bodyPr/>
                    <a:lstStyle/>
                    <a:p>
                      <a:pPr algn="r" fontAlgn="ctr"/>
                      <a:r>
                        <a:rPr lang="en-GB" sz="1100" b="0" i="1" u="none" strike="noStrike">
                          <a:solidFill>
                            <a:srgbClr val="000000"/>
                          </a:solidFill>
                          <a:effectLst/>
                          <a:latin typeface="Calibri" panose="020F0502020204030204" pitchFamily="34" charset="0"/>
                        </a:rPr>
                        <a:t>10510000</a:t>
                      </a:r>
                    </a:p>
                  </a:txBody>
                  <a:tcPr marL="9525" marR="9525" marT="9525" marB="0" anchor="ctr"/>
                </a:tc>
                <a:tc>
                  <a:txBody>
                    <a:bodyPr/>
                    <a:lstStyle/>
                    <a:p>
                      <a:pPr algn="l" fontAlgn="ctr"/>
                      <a:r>
                        <a:rPr lang="en-GB" sz="1100" b="0" i="1" u="none" strike="noStrike">
                          <a:solidFill>
                            <a:srgbClr val="000000"/>
                          </a:solidFill>
                          <a:effectLst/>
                          <a:latin typeface="Calibri" panose="020F0502020204030204" pitchFamily="34" charset="0"/>
                        </a:rPr>
                        <a:t>Cutaneous spray, suspension</a:t>
                      </a:r>
                    </a:p>
                  </a:txBody>
                  <a:tcPr marL="9525" marR="9525" marT="9525" marB="0" anchor="ctr"/>
                </a:tc>
                <a:tc>
                  <a:txBody>
                    <a:bodyPr/>
                    <a:lstStyle/>
                    <a:p>
                      <a:pPr algn="l" fontAlgn="b"/>
                      <a:r>
                        <a:rPr lang="en-GB" sz="1000" b="0" i="0" u="none" strike="noStrike">
                          <a:solidFill>
                            <a:srgbClr val="000000"/>
                          </a:solidFill>
                          <a:effectLst/>
                          <a:latin typeface="Arial" panose="020B0604020202020204" pitchFamily="34" charset="0"/>
                        </a:rPr>
                        <a:t>385105007</a:t>
                      </a:r>
                    </a:p>
                  </a:txBody>
                  <a:tcPr marL="9525" marR="9525" marT="9525" marB="0" anchor="b"/>
                </a:tc>
                <a:tc>
                  <a:txBody>
                    <a:bodyPr/>
                    <a:lstStyle/>
                    <a:p>
                      <a:pPr algn="l" fontAlgn="b"/>
                      <a:r>
                        <a:rPr lang="en-GB" sz="1000" b="0" i="0" u="none" strike="noStrike">
                          <a:solidFill>
                            <a:srgbClr val="000000"/>
                          </a:solidFill>
                          <a:effectLst/>
                          <a:latin typeface="Arial" panose="020B0604020202020204" pitchFamily="34" charset="0"/>
                        </a:rPr>
                        <a:t>Conventional release cutaneous spray (dose form)</a:t>
                      </a:r>
                    </a:p>
                  </a:txBody>
                  <a:tcPr marL="9525" marR="9525" marT="9525" marB="0" anchor="b"/>
                </a:tc>
                <a:tc>
                  <a:txBody>
                    <a:bodyPr/>
                    <a:lstStyle/>
                    <a:p>
                      <a:pPr algn="l" fontAlgn="ctr"/>
                      <a:r>
                        <a:rPr lang="en-GB" sz="1100" b="0" i="0" u="none" strike="noStrike">
                          <a:solidFill>
                            <a:srgbClr val="000000"/>
                          </a:solidFill>
                          <a:effectLst/>
                          <a:latin typeface="Calibri" panose="020F0502020204030204" pitchFamily="34" charset="0"/>
                        </a:rPr>
                        <a:t>1..*</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Broader than</a:t>
                      </a:r>
                    </a:p>
                  </a:txBody>
                  <a:tcPr marL="9525" marR="9525" marT="9525" marB="0" anchor="ctr"/>
                </a:tc>
                <a:tc>
                  <a:txBody>
                    <a:bodyPr/>
                    <a:lstStyle/>
                    <a:p>
                      <a:pPr algn="l" fontAlgn="ctr"/>
                      <a:endParaRPr lang="en-GB" sz="11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ctr"/>
                      <a:endParaRPr lang="en-GB" sz="11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695575729"/>
                  </a:ext>
                </a:extLst>
              </a:tr>
            </a:tbl>
          </a:graphicData>
        </a:graphic>
      </p:graphicFrame>
    </p:spTree>
    <p:extLst>
      <p:ext uri="{BB962C8B-B14F-4D97-AF65-F5344CB8AC3E}">
        <p14:creationId xmlns:p14="http://schemas.microsoft.com/office/powerpoint/2010/main" val="3077195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C6679-F185-4DC9-9F81-3C5457DF1A9C}"/>
              </a:ext>
            </a:extLst>
          </p:cNvPr>
          <p:cNvSpPr>
            <a:spLocks noGrp="1"/>
          </p:cNvSpPr>
          <p:nvPr>
            <p:ph type="title"/>
          </p:nvPr>
        </p:nvSpPr>
        <p:spPr/>
        <p:txBody>
          <a:bodyPr/>
          <a:lstStyle/>
          <a:p>
            <a:r>
              <a:rPr lang="en-GB" dirty="0"/>
              <a:t>“Hidden” 1..*s : 21</a:t>
            </a:r>
          </a:p>
        </p:txBody>
      </p:sp>
      <p:graphicFrame>
        <p:nvGraphicFramePr>
          <p:cNvPr id="5" name="Table 5">
            <a:extLst>
              <a:ext uri="{FF2B5EF4-FFF2-40B4-BE49-F238E27FC236}">
                <a16:creationId xmlns:a16="http://schemas.microsoft.com/office/drawing/2014/main" id="{92094F31-8E6B-4D37-96F1-0A8A3E88791A}"/>
              </a:ext>
            </a:extLst>
          </p:cNvPr>
          <p:cNvGraphicFramePr>
            <a:graphicFrameLocks noGrp="1"/>
          </p:cNvGraphicFramePr>
          <p:nvPr>
            <p:extLst>
              <p:ext uri="{D42A27DB-BD31-4B8C-83A1-F6EECF244321}">
                <p14:modId xmlns:p14="http://schemas.microsoft.com/office/powerpoint/2010/main" val="508166380"/>
              </p:ext>
            </p:extLst>
          </p:nvPr>
        </p:nvGraphicFramePr>
        <p:xfrm>
          <a:off x="272846" y="1387619"/>
          <a:ext cx="8465575" cy="1395730"/>
        </p:xfrm>
        <a:graphic>
          <a:graphicData uri="http://schemas.openxmlformats.org/drawingml/2006/table">
            <a:tbl>
              <a:tblPr firstRow="1" firstCol="1" bandRow="1">
                <a:tableStyleId>{5DA37D80-6434-44D0-A028-1B22A696006F}</a:tableStyleId>
              </a:tblPr>
              <a:tblGrid>
                <a:gridCol w="781664">
                  <a:extLst>
                    <a:ext uri="{9D8B030D-6E8A-4147-A177-3AD203B41FA5}">
                      <a16:colId xmlns:a16="http://schemas.microsoft.com/office/drawing/2014/main" val="315500329"/>
                    </a:ext>
                  </a:extLst>
                </a:gridCol>
                <a:gridCol w="1285550">
                  <a:extLst>
                    <a:ext uri="{9D8B030D-6E8A-4147-A177-3AD203B41FA5}">
                      <a16:colId xmlns:a16="http://schemas.microsoft.com/office/drawing/2014/main" val="3607802095"/>
                    </a:ext>
                  </a:extLst>
                </a:gridCol>
                <a:gridCol w="875089">
                  <a:extLst>
                    <a:ext uri="{9D8B030D-6E8A-4147-A177-3AD203B41FA5}">
                      <a16:colId xmlns:a16="http://schemas.microsoft.com/office/drawing/2014/main" val="3018980532"/>
                    </a:ext>
                  </a:extLst>
                </a:gridCol>
                <a:gridCol w="1511709">
                  <a:extLst>
                    <a:ext uri="{9D8B030D-6E8A-4147-A177-3AD203B41FA5}">
                      <a16:colId xmlns:a16="http://schemas.microsoft.com/office/drawing/2014/main" val="1184052717"/>
                    </a:ext>
                  </a:extLst>
                </a:gridCol>
                <a:gridCol w="877529">
                  <a:extLst>
                    <a:ext uri="{9D8B030D-6E8A-4147-A177-3AD203B41FA5}">
                      <a16:colId xmlns:a16="http://schemas.microsoft.com/office/drawing/2014/main" val="1549579174"/>
                    </a:ext>
                  </a:extLst>
                </a:gridCol>
                <a:gridCol w="730046">
                  <a:extLst>
                    <a:ext uri="{9D8B030D-6E8A-4147-A177-3AD203B41FA5}">
                      <a16:colId xmlns:a16="http://schemas.microsoft.com/office/drawing/2014/main" val="2468642669"/>
                    </a:ext>
                  </a:extLst>
                </a:gridCol>
                <a:gridCol w="1173662">
                  <a:extLst>
                    <a:ext uri="{9D8B030D-6E8A-4147-A177-3AD203B41FA5}">
                      <a16:colId xmlns:a16="http://schemas.microsoft.com/office/drawing/2014/main" val="1988599954"/>
                    </a:ext>
                  </a:extLst>
                </a:gridCol>
                <a:gridCol w="1230326">
                  <a:extLst>
                    <a:ext uri="{9D8B030D-6E8A-4147-A177-3AD203B41FA5}">
                      <a16:colId xmlns:a16="http://schemas.microsoft.com/office/drawing/2014/main" val="1503838265"/>
                    </a:ext>
                  </a:extLst>
                </a:gridCol>
              </a:tblGrid>
              <a:tr h="370840">
                <a:tc>
                  <a:txBody>
                    <a:bodyPr/>
                    <a:lstStyle/>
                    <a:p>
                      <a:pPr algn="ctr" fontAlgn="ctr"/>
                      <a:r>
                        <a:rPr lang="en-GB" sz="1100" b="1" i="0" u="none" strike="noStrike" dirty="0">
                          <a:solidFill>
                            <a:srgbClr val="000000"/>
                          </a:solidFill>
                          <a:effectLst/>
                          <a:latin typeface="Calibri" panose="020F0502020204030204" pitchFamily="34" charset="0"/>
                        </a:rPr>
                        <a:t>EDQM Code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English Name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SCTID</a:t>
                      </a:r>
                    </a:p>
                  </a:txBody>
                  <a:tcPr marL="9525" marR="9525" marT="9525" marB="0" anchor="ctr"/>
                </a:tc>
                <a:tc>
                  <a:txBody>
                    <a:bodyPr/>
                    <a:lstStyle/>
                    <a:p>
                      <a:pPr algn="ctr" fontAlgn="ctr"/>
                      <a:r>
                        <a:rPr lang="en-GB" sz="1100" b="1" i="0" u="none" strike="noStrike" dirty="0">
                          <a:solidFill>
                            <a:srgbClr val="000000"/>
                          </a:solidFill>
                          <a:effectLst/>
                          <a:latin typeface="Calibri, sans-serif"/>
                        </a:rPr>
                        <a:t>Fully Specified Name</a:t>
                      </a:r>
                      <a:endParaRPr lang="en-GB" sz="11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Cardinality</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Association</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Attribute Match</a:t>
                      </a:r>
                    </a:p>
                  </a:txBody>
                  <a:tcPr marL="9525" marR="9525" marT="9525" marB="0" anchor="ctr"/>
                </a:tc>
                <a:tc>
                  <a:txBody>
                    <a:bodyPr/>
                    <a:lstStyle/>
                    <a:p>
                      <a:pPr marR="0" algn="ctr" rtl="0" fontAlgn="ctr">
                        <a:lnSpc>
                          <a:spcPct val="100000"/>
                        </a:lnSpc>
                        <a:spcBef>
                          <a:spcPts val="0"/>
                        </a:spcBef>
                        <a:spcAft>
                          <a:spcPts val="0"/>
                        </a:spcAft>
                        <a:buClr>
                          <a:srgbClr val="000000"/>
                        </a:buClr>
                        <a:buFont typeface="Arial"/>
                      </a:pPr>
                      <a:r>
                        <a:rPr lang="en-GB" sz="1100" b="1" i="0" u="none" strike="noStrike" cap="none" dirty="0">
                          <a:solidFill>
                            <a:srgbClr val="000000"/>
                          </a:solidFill>
                          <a:effectLst/>
                          <a:latin typeface="Calibri" panose="020F0502020204030204" pitchFamily="34" charset="0"/>
                          <a:ea typeface="+mn-ea"/>
                          <a:cs typeface="+mn-cs"/>
                          <a:sym typeface="Arial"/>
                        </a:rPr>
                        <a:t>Comments</a:t>
                      </a:r>
                    </a:p>
                  </a:txBody>
                  <a:tcPr/>
                </a:tc>
                <a:extLst>
                  <a:ext uri="{0D108BD9-81ED-4DB2-BD59-A6C34878D82A}">
                    <a16:rowId xmlns:a16="http://schemas.microsoft.com/office/drawing/2014/main" val="1660499978"/>
                  </a:ext>
                </a:extLst>
              </a:tr>
              <a:tr h="370840">
                <a:tc>
                  <a:txBody>
                    <a:bodyPr/>
                    <a:lstStyle/>
                    <a:p>
                      <a:pPr algn="r" fontAlgn="ctr"/>
                      <a:r>
                        <a:rPr lang="en-GB" sz="1100" b="0" i="0" u="none" strike="noStrike">
                          <a:solidFill>
                            <a:srgbClr val="000000"/>
                          </a:solidFill>
                          <a:effectLst/>
                          <a:latin typeface="Calibri" panose="020F0502020204030204" pitchFamily="34" charset="0"/>
                        </a:rPr>
                        <a:t>13113000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Intrauterine gel</a:t>
                      </a:r>
                    </a:p>
                  </a:txBody>
                  <a:tcPr marL="9525" marR="9525" marT="9525" marB="0" anchor="ctr"/>
                </a:tc>
                <a:tc>
                  <a:txBody>
                    <a:bodyPr/>
                    <a:lstStyle/>
                    <a:p>
                      <a:pPr algn="l" fontAlgn="ctr"/>
                      <a:r>
                        <a:rPr lang="en-GB" sz="1100" b="0" i="0" u="none" strike="noStrike">
                          <a:solidFill>
                            <a:srgbClr val="0070C0"/>
                          </a:solidFill>
                          <a:effectLst/>
                          <a:latin typeface="Calibri" panose="020F0502020204030204" pitchFamily="34" charset="0"/>
                        </a:rPr>
                        <a:t>385251000</a:t>
                      </a:r>
                    </a:p>
                  </a:txBody>
                  <a:tcPr marL="9525" marR="9525" marT="9525" marB="0" anchor="ctr"/>
                </a:tc>
                <a:tc>
                  <a:txBody>
                    <a:bodyPr/>
                    <a:lstStyle/>
                    <a:p>
                      <a:pPr algn="l" fontAlgn="ctr"/>
                      <a:r>
                        <a:rPr lang="en-GB" sz="1100" b="0" i="0" u="none" strike="noStrike">
                          <a:solidFill>
                            <a:srgbClr val="0070C0"/>
                          </a:solidFill>
                          <a:effectLst/>
                          <a:latin typeface="Calibri" panose="020F0502020204030204" pitchFamily="34" charset="0"/>
                        </a:rPr>
                        <a:t>Conventional release endocervical gel (dose form)</a:t>
                      </a:r>
                    </a:p>
                  </a:txBody>
                  <a:tcPr marL="9525" marR="9525" marT="9525" marB="0" anchor="ctr"/>
                </a:tc>
                <a:tc>
                  <a:txBody>
                    <a:bodyPr/>
                    <a:lstStyle/>
                    <a:p>
                      <a:pPr algn="l" fontAlgn="ctr"/>
                      <a:r>
                        <a:rPr lang="en-GB" sz="1100" b="0" i="0" u="none" strike="noStrike">
                          <a:solidFill>
                            <a:srgbClr val="0070C0"/>
                          </a:solidFill>
                          <a:effectLst/>
                          <a:latin typeface="Calibri" panose="020F0502020204030204" pitchFamily="34" charset="0"/>
                        </a:rPr>
                        <a:t>[1..1]</a:t>
                      </a:r>
                    </a:p>
                  </a:txBody>
                  <a:tcPr marL="9525" marR="9525" marT="9525" marB="0" anchor="ctr"/>
                </a:tc>
                <a:tc>
                  <a:txBody>
                    <a:bodyPr/>
                    <a:lstStyle/>
                    <a:p>
                      <a:pPr algn="l" fontAlgn="ctr"/>
                      <a:r>
                        <a:rPr lang="en-GB" sz="1100" b="0" i="0" u="none" strike="noStrike">
                          <a:solidFill>
                            <a:srgbClr val="0070C0"/>
                          </a:solidFill>
                          <a:effectLst/>
                          <a:latin typeface="Calibri" panose="020F0502020204030204" pitchFamily="34" charset="0"/>
                        </a:rPr>
                        <a:t>Narrower than</a:t>
                      </a:r>
                    </a:p>
                  </a:txBody>
                  <a:tcPr marL="9525" marR="9525" marT="9525" marB="0" anchor="ctr"/>
                </a:tc>
                <a:tc>
                  <a:txBody>
                    <a:bodyPr/>
                    <a:lstStyle/>
                    <a:p>
                      <a:pPr algn="l" fontAlgn="ctr"/>
                      <a:r>
                        <a:rPr lang="en-GB" sz="1100" b="0" i="0" u="none" strike="noStrike">
                          <a:solidFill>
                            <a:srgbClr val="0070C0"/>
                          </a:solidFill>
                          <a:effectLst/>
                          <a:latin typeface="Calibri" panose="020F0502020204030204" pitchFamily="34" charset="0"/>
                        </a:rPr>
                        <a:t>No</a:t>
                      </a:r>
                    </a:p>
                  </a:txBody>
                  <a:tcPr marL="9525" marR="9525" marT="9525" marB="0" anchor="ctr"/>
                </a:tc>
                <a:tc>
                  <a:txBody>
                    <a:bodyPr/>
                    <a:lstStyle/>
                    <a:p>
                      <a:pPr algn="l" fontAlgn="ctr"/>
                      <a:r>
                        <a:rPr lang="en-GB" sz="1100" b="0" i="0" u="none" strike="noStrike">
                          <a:solidFill>
                            <a:srgbClr val="0070C0"/>
                          </a:solidFill>
                          <a:effectLst/>
                          <a:latin typeface="Calibri" panose="020F0502020204030204" pitchFamily="34" charset="0"/>
                        </a:rPr>
                        <a:t>Endocervical v Intrauterine….and see EDQM comment</a:t>
                      </a:r>
                    </a:p>
                  </a:txBody>
                  <a:tcPr marL="9525" marR="9525" marT="9525" marB="0" anchor="ctr"/>
                </a:tc>
                <a:extLst>
                  <a:ext uri="{0D108BD9-81ED-4DB2-BD59-A6C34878D82A}">
                    <a16:rowId xmlns:a16="http://schemas.microsoft.com/office/drawing/2014/main" val="2557565415"/>
                  </a:ext>
                </a:extLst>
              </a:tr>
              <a:tr h="370840">
                <a:tc>
                  <a:txBody>
                    <a:bodyPr/>
                    <a:lstStyle/>
                    <a:p>
                      <a:pPr algn="r" fontAlgn="ctr"/>
                      <a:r>
                        <a:rPr lang="en-GB" sz="1100" b="0" i="0" u="none" strike="noStrike">
                          <a:solidFill>
                            <a:srgbClr val="000000"/>
                          </a:solidFill>
                          <a:effectLst/>
                          <a:latin typeface="Calibri" panose="020F0502020204030204" pitchFamily="34" charset="0"/>
                        </a:rPr>
                        <a:t>11701000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Endocervical gel</a:t>
                      </a:r>
                    </a:p>
                  </a:txBody>
                  <a:tcPr marL="9525" marR="9525" marT="9525" marB="0" anchor="ctr"/>
                </a:tc>
                <a:tc>
                  <a:txBody>
                    <a:bodyPr/>
                    <a:lstStyle/>
                    <a:p>
                      <a:pPr algn="l" fontAlgn="b"/>
                      <a:r>
                        <a:rPr lang="en-GB" sz="900" b="0" i="0" u="none" strike="noStrike">
                          <a:solidFill>
                            <a:srgbClr val="000000"/>
                          </a:solidFill>
                          <a:effectLst/>
                          <a:latin typeface="&quot;Helvetica Neue&quot;"/>
                        </a:rPr>
                        <a:t>385251000</a:t>
                      </a:r>
                    </a:p>
                  </a:txBody>
                  <a:tcPr marL="9525" marR="9525" marT="9525" marB="0" anchor="b"/>
                </a:tc>
                <a:tc>
                  <a:txBody>
                    <a:bodyPr/>
                    <a:lstStyle/>
                    <a:p>
                      <a:pPr algn="l" fontAlgn="ctr"/>
                      <a:r>
                        <a:rPr lang="en-GB" sz="1100" b="0" i="0" u="none" strike="noStrike">
                          <a:solidFill>
                            <a:srgbClr val="000000"/>
                          </a:solidFill>
                          <a:effectLst/>
                          <a:latin typeface="Calibri" panose="020F0502020204030204" pitchFamily="34" charset="0"/>
                        </a:rPr>
                        <a:t>Conventional release endocervical gel (dose form)</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1..1</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Exact match</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Yes</a:t>
                      </a:r>
                    </a:p>
                  </a:txBody>
                  <a:tcPr marL="9525" marR="9525" marT="9525" marB="0" anchor="ctr"/>
                </a:tc>
                <a:tc>
                  <a:txBody>
                    <a:bodyPr/>
                    <a:lstStyle/>
                    <a:p>
                      <a:pPr algn="l" fontAlgn="ctr"/>
                      <a:endParaRPr lang="en-GB" sz="11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695575729"/>
                  </a:ext>
                </a:extLst>
              </a:tr>
            </a:tbl>
          </a:graphicData>
        </a:graphic>
      </p:graphicFrame>
    </p:spTree>
    <p:extLst>
      <p:ext uri="{BB962C8B-B14F-4D97-AF65-F5344CB8AC3E}">
        <p14:creationId xmlns:p14="http://schemas.microsoft.com/office/powerpoint/2010/main" val="342905436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C6679-F185-4DC9-9F81-3C5457DF1A9C}"/>
              </a:ext>
            </a:extLst>
          </p:cNvPr>
          <p:cNvSpPr>
            <a:spLocks noGrp="1"/>
          </p:cNvSpPr>
          <p:nvPr>
            <p:ph type="title"/>
          </p:nvPr>
        </p:nvSpPr>
        <p:spPr/>
        <p:txBody>
          <a:bodyPr/>
          <a:lstStyle/>
          <a:p>
            <a:r>
              <a:rPr lang="en-GB" dirty="0"/>
              <a:t>“Hidden” 1..*s : 22</a:t>
            </a:r>
          </a:p>
        </p:txBody>
      </p:sp>
      <p:graphicFrame>
        <p:nvGraphicFramePr>
          <p:cNvPr id="5" name="Table 5">
            <a:extLst>
              <a:ext uri="{FF2B5EF4-FFF2-40B4-BE49-F238E27FC236}">
                <a16:creationId xmlns:a16="http://schemas.microsoft.com/office/drawing/2014/main" id="{92094F31-8E6B-4D37-96F1-0A8A3E88791A}"/>
              </a:ext>
            </a:extLst>
          </p:cNvPr>
          <p:cNvGraphicFramePr>
            <a:graphicFrameLocks noGrp="1"/>
          </p:cNvGraphicFramePr>
          <p:nvPr>
            <p:extLst>
              <p:ext uri="{D42A27DB-BD31-4B8C-83A1-F6EECF244321}">
                <p14:modId xmlns:p14="http://schemas.microsoft.com/office/powerpoint/2010/main" val="1972699256"/>
              </p:ext>
            </p:extLst>
          </p:nvPr>
        </p:nvGraphicFramePr>
        <p:xfrm>
          <a:off x="272846" y="1387619"/>
          <a:ext cx="8465575" cy="2736850"/>
        </p:xfrm>
        <a:graphic>
          <a:graphicData uri="http://schemas.openxmlformats.org/drawingml/2006/table">
            <a:tbl>
              <a:tblPr firstRow="1" firstCol="1" bandRow="1">
                <a:tableStyleId>{5DA37D80-6434-44D0-A028-1B22A696006F}</a:tableStyleId>
              </a:tblPr>
              <a:tblGrid>
                <a:gridCol w="781664">
                  <a:extLst>
                    <a:ext uri="{9D8B030D-6E8A-4147-A177-3AD203B41FA5}">
                      <a16:colId xmlns:a16="http://schemas.microsoft.com/office/drawing/2014/main" val="315500329"/>
                    </a:ext>
                  </a:extLst>
                </a:gridCol>
                <a:gridCol w="1285550">
                  <a:extLst>
                    <a:ext uri="{9D8B030D-6E8A-4147-A177-3AD203B41FA5}">
                      <a16:colId xmlns:a16="http://schemas.microsoft.com/office/drawing/2014/main" val="3607802095"/>
                    </a:ext>
                  </a:extLst>
                </a:gridCol>
                <a:gridCol w="875089">
                  <a:extLst>
                    <a:ext uri="{9D8B030D-6E8A-4147-A177-3AD203B41FA5}">
                      <a16:colId xmlns:a16="http://schemas.microsoft.com/office/drawing/2014/main" val="3018980532"/>
                    </a:ext>
                  </a:extLst>
                </a:gridCol>
                <a:gridCol w="1511709">
                  <a:extLst>
                    <a:ext uri="{9D8B030D-6E8A-4147-A177-3AD203B41FA5}">
                      <a16:colId xmlns:a16="http://schemas.microsoft.com/office/drawing/2014/main" val="1184052717"/>
                    </a:ext>
                  </a:extLst>
                </a:gridCol>
                <a:gridCol w="877529">
                  <a:extLst>
                    <a:ext uri="{9D8B030D-6E8A-4147-A177-3AD203B41FA5}">
                      <a16:colId xmlns:a16="http://schemas.microsoft.com/office/drawing/2014/main" val="1549579174"/>
                    </a:ext>
                  </a:extLst>
                </a:gridCol>
                <a:gridCol w="730046">
                  <a:extLst>
                    <a:ext uri="{9D8B030D-6E8A-4147-A177-3AD203B41FA5}">
                      <a16:colId xmlns:a16="http://schemas.microsoft.com/office/drawing/2014/main" val="2468642669"/>
                    </a:ext>
                  </a:extLst>
                </a:gridCol>
                <a:gridCol w="1173662">
                  <a:extLst>
                    <a:ext uri="{9D8B030D-6E8A-4147-A177-3AD203B41FA5}">
                      <a16:colId xmlns:a16="http://schemas.microsoft.com/office/drawing/2014/main" val="1988599954"/>
                    </a:ext>
                  </a:extLst>
                </a:gridCol>
                <a:gridCol w="1230326">
                  <a:extLst>
                    <a:ext uri="{9D8B030D-6E8A-4147-A177-3AD203B41FA5}">
                      <a16:colId xmlns:a16="http://schemas.microsoft.com/office/drawing/2014/main" val="1503838265"/>
                    </a:ext>
                  </a:extLst>
                </a:gridCol>
              </a:tblGrid>
              <a:tr h="370840">
                <a:tc>
                  <a:txBody>
                    <a:bodyPr/>
                    <a:lstStyle/>
                    <a:p>
                      <a:pPr algn="ctr" fontAlgn="ctr"/>
                      <a:r>
                        <a:rPr lang="en-GB" sz="1100" b="1" i="0" u="none" strike="noStrike" dirty="0">
                          <a:solidFill>
                            <a:srgbClr val="000000"/>
                          </a:solidFill>
                          <a:effectLst/>
                          <a:latin typeface="Calibri" panose="020F0502020204030204" pitchFamily="34" charset="0"/>
                        </a:rPr>
                        <a:t>EDQM Code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English Name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SCTID</a:t>
                      </a:r>
                    </a:p>
                  </a:txBody>
                  <a:tcPr marL="9525" marR="9525" marT="9525" marB="0" anchor="ctr"/>
                </a:tc>
                <a:tc>
                  <a:txBody>
                    <a:bodyPr/>
                    <a:lstStyle/>
                    <a:p>
                      <a:pPr algn="ctr" fontAlgn="ctr"/>
                      <a:r>
                        <a:rPr lang="en-GB" sz="1100" b="1" i="0" u="none" strike="noStrike" dirty="0">
                          <a:solidFill>
                            <a:srgbClr val="000000"/>
                          </a:solidFill>
                          <a:effectLst/>
                          <a:latin typeface="Calibri, sans-serif"/>
                        </a:rPr>
                        <a:t>Fully Specified Name</a:t>
                      </a:r>
                      <a:endParaRPr lang="en-GB" sz="11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Cardinality</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Association</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Attribute Match</a:t>
                      </a:r>
                    </a:p>
                  </a:txBody>
                  <a:tcPr marL="9525" marR="9525" marT="9525" marB="0" anchor="ctr"/>
                </a:tc>
                <a:tc>
                  <a:txBody>
                    <a:bodyPr/>
                    <a:lstStyle/>
                    <a:p>
                      <a:pPr marR="0" algn="ctr" rtl="0" fontAlgn="ctr">
                        <a:lnSpc>
                          <a:spcPct val="100000"/>
                        </a:lnSpc>
                        <a:spcBef>
                          <a:spcPts val="0"/>
                        </a:spcBef>
                        <a:spcAft>
                          <a:spcPts val="0"/>
                        </a:spcAft>
                        <a:buClr>
                          <a:srgbClr val="000000"/>
                        </a:buClr>
                        <a:buFont typeface="Arial"/>
                      </a:pPr>
                      <a:r>
                        <a:rPr lang="en-GB" sz="1100" b="1" i="0" u="none" strike="noStrike" cap="none" dirty="0">
                          <a:solidFill>
                            <a:srgbClr val="000000"/>
                          </a:solidFill>
                          <a:effectLst/>
                          <a:latin typeface="Calibri" panose="020F0502020204030204" pitchFamily="34" charset="0"/>
                          <a:ea typeface="+mn-ea"/>
                          <a:cs typeface="+mn-cs"/>
                          <a:sym typeface="Arial"/>
                        </a:rPr>
                        <a:t>Comments</a:t>
                      </a:r>
                    </a:p>
                  </a:txBody>
                  <a:tcPr/>
                </a:tc>
                <a:extLst>
                  <a:ext uri="{0D108BD9-81ED-4DB2-BD59-A6C34878D82A}">
                    <a16:rowId xmlns:a16="http://schemas.microsoft.com/office/drawing/2014/main" val="1660499978"/>
                  </a:ext>
                </a:extLst>
              </a:tr>
              <a:tr h="370840">
                <a:tc>
                  <a:txBody>
                    <a:bodyPr/>
                    <a:lstStyle/>
                    <a:p>
                      <a:pPr algn="r" fontAlgn="ctr"/>
                      <a:r>
                        <a:rPr lang="en-GB" sz="1100" b="0" i="0" u="none" strike="noStrike">
                          <a:solidFill>
                            <a:srgbClr val="000000"/>
                          </a:solidFill>
                          <a:effectLst/>
                          <a:latin typeface="Calibri" panose="020F0502020204030204" pitchFamily="34" charset="0"/>
                        </a:rPr>
                        <a:t>50033400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Intravesical solution/solution for injection</a:t>
                      </a:r>
                    </a:p>
                  </a:txBody>
                  <a:tcPr marL="9525" marR="9525" marT="9525" marB="0" anchor="ctr"/>
                </a:tc>
                <a:tc>
                  <a:txBody>
                    <a:bodyPr/>
                    <a:lstStyle/>
                    <a:p>
                      <a:pPr algn="l" fontAlgn="b"/>
                      <a:r>
                        <a:rPr lang="en-GB" sz="1100" b="0" i="0" u="none" strike="noStrike">
                          <a:solidFill>
                            <a:srgbClr val="000000"/>
                          </a:solidFill>
                          <a:effectLst/>
                          <a:latin typeface="Calibri" panose="020F0502020204030204" pitchFamily="34" charset="0"/>
                        </a:rPr>
                        <a:t>385242008</a:t>
                      </a:r>
                    </a:p>
                  </a:txBody>
                  <a:tcPr marL="9525" marR="9525" marT="9525" marB="0" anchor="b"/>
                </a:tc>
                <a:tc>
                  <a:txBody>
                    <a:bodyPr/>
                    <a:lstStyle/>
                    <a:p>
                      <a:pPr algn="l" fontAlgn="ctr"/>
                      <a:r>
                        <a:rPr lang="en-GB" sz="1100" b="0" i="0" u="none" strike="noStrike">
                          <a:solidFill>
                            <a:srgbClr val="000000"/>
                          </a:solidFill>
                          <a:effectLst/>
                          <a:latin typeface="Calibri" panose="020F0502020204030204" pitchFamily="34" charset="0"/>
                        </a:rPr>
                        <a:t>Conventional release intravesical solution (dose form)</a:t>
                      </a:r>
                    </a:p>
                  </a:txBody>
                  <a:tcPr marL="9525" marR="9525" marT="9525" marB="0" anchor="ctr"/>
                </a:tc>
                <a:tc>
                  <a:txBody>
                    <a:bodyPr/>
                    <a:lstStyle/>
                    <a:p>
                      <a:pPr algn="l" fontAlgn="b"/>
                      <a:r>
                        <a:rPr lang="en-GB" sz="1100" b="0" i="0" u="none" strike="noStrike">
                          <a:solidFill>
                            <a:srgbClr val="000000"/>
                          </a:solidFill>
                          <a:effectLst/>
                          <a:latin typeface="Calibri" panose="020F0502020204030204" pitchFamily="34" charset="0"/>
                        </a:rPr>
                        <a:t>1..*</a:t>
                      </a:r>
                    </a:p>
                  </a:txBody>
                  <a:tcPr marL="9525" marR="9525" marT="9525" marB="0" anchor="b"/>
                </a:tc>
                <a:tc>
                  <a:txBody>
                    <a:bodyPr/>
                    <a:lstStyle/>
                    <a:p>
                      <a:pPr algn="l" fontAlgn="b"/>
                      <a:r>
                        <a:rPr lang="en-GB" sz="1100" b="0" i="0" u="none" strike="noStrike">
                          <a:solidFill>
                            <a:srgbClr val="000000"/>
                          </a:solidFill>
                          <a:effectLst/>
                          <a:latin typeface="Calibri" panose="020F0502020204030204" pitchFamily="34" charset="0"/>
                        </a:rPr>
                        <a:t>narrower than</a:t>
                      </a:r>
                    </a:p>
                  </a:txBody>
                  <a:tcPr marL="9525" marR="9525" marT="9525" marB="0" anchor="b"/>
                </a:tc>
                <a:tc>
                  <a:txBody>
                    <a:bodyPr/>
                    <a:lstStyle/>
                    <a:p>
                      <a:pPr algn="l" fontAlgn="b"/>
                      <a:r>
                        <a:rPr lang="en-GB" sz="1100" b="0" i="0" u="none" strike="noStrike">
                          <a:solidFill>
                            <a:srgbClr val="000000"/>
                          </a:solidFill>
                          <a:effectLst/>
                          <a:latin typeface="Calibri" panose="020F0502020204030204" pitchFamily="34" charset="0"/>
                        </a:rPr>
                        <a:t>no</a:t>
                      </a:r>
                    </a:p>
                  </a:txBody>
                  <a:tcPr marL="9525" marR="9525" marT="9525" marB="0" anchor="b"/>
                </a:tc>
                <a:tc>
                  <a:txBody>
                    <a:bodyPr/>
                    <a:lstStyle/>
                    <a:p>
                      <a:pPr algn="l" fontAlgn="b"/>
                      <a:r>
                        <a:rPr lang="en-GB" sz="1100" b="0" i="0" u="none" strike="noStrike">
                          <a:solidFill>
                            <a:srgbClr val="000000"/>
                          </a:solidFill>
                          <a:effectLst/>
                          <a:latin typeface="Calibri" panose="020F0502020204030204" pitchFamily="34" charset="0"/>
                        </a:rPr>
                        <a:t>edqm: AME = administration ; ISI = intravesical/uretral</a:t>
                      </a:r>
                      <a:br>
                        <a:rPr lang="en-GB" sz="1100" b="0" i="0" u="none" strike="noStrike">
                          <a:solidFill>
                            <a:srgbClr val="000000"/>
                          </a:solidFill>
                          <a:effectLst/>
                          <a:latin typeface="Calibri" panose="020F0502020204030204" pitchFamily="34" charset="0"/>
                        </a:rPr>
                      </a:br>
                      <a:r>
                        <a:rPr lang="en-GB" sz="1100" b="0" i="0" u="none" strike="noStrike">
                          <a:solidFill>
                            <a:srgbClr val="000000"/>
                          </a:solidFill>
                          <a:effectLst/>
                          <a:latin typeface="Calibri" panose="020F0502020204030204" pitchFamily="34" charset="0"/>
                        </a:rPr>
                        <a:t> sct: AME = instill ; ISI = intravesical</a:t>
                      </a:r>
                    </a:p>
                  </a:txBody>
                  <a:tcPr marL="9525" marR="9525" marT="9525" marB="0" anchor="b"/>
                </a:tc>
                <a:extLst>
                  <a:ext uri="{0D108BD9-81ED-4DB2-BD59-A6C34878D82A}">
                    <a16:rowId xmlns:a16="http://schemas.microsoft.com/office/drawing/2014/main" val="2557565415"/>
                  </a:ext>
                </a:extLst>
              </a:tr>
              <a:tr h="370840">
                <a:tc>
                  <a:txBody>
                    <a:bodyPr/>
                    <a:lstStyle/>
                    <a:p>
                      <a:pPr algn="r" fontAlgn="ctr"/>
                      <a:r>
                        <a:rPr lang="en-GB" sz="1100" b="0" i="0" u="none" strike="noStrike">
                          <a:solidFill>
                            <a:srgbClr val="000000"/>
                          </a:solidFill>
                          <a:effectLst/>
                          <a:latin typeface="Calibri" panose="020F0502020204030204" pitchFamily="34" charset="0"/>
                        </a:rPr>
                        <a:t>11502500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Intravesical solution</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385242008</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Conventional release intravesical solution (dose form)</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1..1</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Exact match</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No</a:t>
                      </a:r>
                    </a:p>
                  </a:txBody>
                  <a:tcPr marL="9525" marR="9525" marT="9525" marB="0" anchor="ctr"/>
                </a:tc>
                <a:tc>
                  <a:txBody>
                    <a:bodyPr/>
                    <a:lstStyle/>
                    <a:p>
                      <a:pPr algn="l" fontAlgn="ctr"/>
                      <a:r>
                        <a:rPr lang="en-GB" sz="1100" b="0" i="0" u="none" strike="noStrike" dirty="0">
                          <a:solidFill>
                            <a:srgbClr val="000000"/>
                          </a:solidFill>
                          <a:effectLst/>
                          <a:latin typeface="Calibri" panose="020F0502020204030204" pitchFamily="34" charset="0"/>
                        </a:rPr>
                        <a:t>(Elisabeth)</a:t>
                      </a:r>
                      <a:br>
                        <a:rPr lang="en-GB" sz="1100" b="0" i="0" u="none" strike="noStrike" dirty="0">
                          <a:solidFill>
                            <a:srgbClr val="000000"/>
                          </a:solidFill>
                          <a:effectLst/>
                          <a:latin typeface="Calibri" panose="020F0502020204030204" pitchFamily="34" charset="0"/>
                        </a:rPr>
                      </a:br>
                      <a:r>
                        <a:rPr lang="en-GB" sz="1100" b="0" i="0" u="none" strike="noStrike" dirty="0">
                          <a:solidFill>
                            <a:srgbClr val="000000"/>
                          </a:solidFill>
                          <a:effectLst/>
                          <a:latin typeface="Calibri" panose="020F0502020204030204" pitchFamily="34" charset="0"/>
                        </a:rPr>
                        <a:t>Admin method : SCT = </a:t>
                      </a:r>
                      <a:r>
                        <a:rPr lang="en-GB" sz="1100" b="0" i="0" u="none" strike="noStrike" dirty="0" err="1">
                          <a:solidFill>
                            <a:srgbClr val="000000"/>
                          </a:solidFill>
                          <a:effectLst/>
                          <a:latin typeface="Calibri" panose="020F0502020204030204" pitchFamily="34" charset="0"/>
                        </a:rPr>
                        <a:t>instill</a:t>
                      </a:r>
                      <a:r>
                        <a:rPr lang="en-GB" sz="1100" b="0" i="0" u="none" strike="noStrike" dirty="0">
                          <a:solidFill>
                            <a:srgbClr val="000000"/>
                          </a:solidFill>
                          <a:effectLst/>
                          <a:latin typeface="Calibri" panose="020F0502020204030204" pitchFamily="34" charset="0"/>
                        </a:rPr>
                        <a:t> // Intended site : Intravesical</a:t>
                      </a:r>
                      <a:br>
                        <a:rPr lang="en-GB" sz="1100" b="0" i="0" u="none" strike="noStrike" dirty="0">
                          <a:solidFill>
                            <a:srgbClr val="000000"/>
                          </a:solidFill>
                          <a:effectLst/>
                          <a:latin typeface="Calibri" panose="020F0502020204030204" pitchFamily="34" charset="0"/>
                        </a:rPr>
                      </a:br>
                      <a:r>
                        <a:rPr lang="en-GB" sz="1100" b="0" i="0" u="none" strike="noStrike" dirty="0">
                          <a:solidFill>
                            <a:srgbClr val="000000"/>
                          </a:solidFill>
                          <a:effectLst/>
                          <a:latin typeface="Calibri" panose="020F0502020204030204" pitchFamily="34" charset="0"/>
                        </a:rPr>
                        <a:t>Admin method EDQM = Administration // Intended site : Intravesical/Urethral</a:t>
                      </a:r>
                    </a:p>
                  </a:txBody>
                  <a:tcPr marL="9525" marR="9525" marT="9525" marB="0" anchor="ctr"/>
                </a:tc>
                <a:extLst>
                  <a:ext uri="{0D108BD9-81ED-4DB2-BD59-A6C34878D82A}">
                    <a16:rowId xmlns:a16="http://schemas.microsoft.com/office/drawing/2014/main" val="3695575729"/>
                  </a:ext>
                </a:extLst>
              </a:tr>
            </a:tbl>
          </a:graphicData>
        </a:graphic>
      </p:graphicFrame>
    </p:spTree>
    <p:extLst>
      <p:ext uri="{BB962C8B-B14F-4D97-AF65-F5344CB8AC3E}">
        <p14:creationId xmlns:p14="http://schemas.microsoft.com/office/powerpoint/2010/main" val="200786463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C6679-F185-4DC9-9F81-3C5457DF1A9C}"/>
              </a:ext>
            </a:extLst>
          </p:cNvPr>
          <p:cNvSpPr>
            <a:spLocks noGrp="1"/>
          </p:cNvSpPr>
          <p:nvPr>
            <p:ph type="title"/>
          </p:nvPr>
        </p:nvSpPr>
        <p:spPr/>
        <p:txBody>
          <a:bodyPr/>
          <a:lstStyle/>
          <a:p>
            <a:r>
              <a:rPr lang="en-GB" dirty="0"/>
              <a:t>“Hidden” 1..*s : 23</a:t>
            </a:r>
          </a:p>
        </p:txBody>
      </p:sp>
      <p:graphicFrame>
        <p:nvGraphicFramePr>
          <p:cNvPr id="5" name="Table 5">
            <a:extLst>
              <a:ext uri="{FF2B5EF4-FFF2-40B4-BE49-F238E27FC236}">
                <a16:creationId xmlns:a16="http://schemas.microsoft.com/office/drawing/2014/main" id="{92094F31-8E6B-4D37-96F1-0A8A3E88791A}"/>
              </a:ext>
            </a:extLst>
          </p:cNvPr>
          <p:cNvGraphicFramePr>
            <a:graphicFrameLocks noGrp="1"/>
          </p:cNvGraphicFramePr>
          <p:nvPr>
            <p:extLst>
              <p:ext uri="{D42A27DB-BD31-4B8C-83A1-F6EECF244321}">
                <p14:modId xmlns:p14="http://schemas.microsoft.com/office/powerpoint/2010/main" val="2357227921"/>
              </p:ext>
            </p:extLst>
          </p:nvPr>
        </p:nvGraphicFramePr>
        <p:xfrm>
          <a:off x="272846" y="1387619"/>
          <a:ext cx="8465575" cy="1563370"/>
        </p:xfrm>
        <a:graphic>
          <a:graphicData uri="http://schemas.openxmlformats.org/drawingml/2006/table">
            <a:tbl>
              <a:tblPr firstRow="1" firstCol="1" bandRow="1">
                <a:tableStyleId>{5DA37D80-6434-44D0-A028-1B22A696006F}</a:tableStyleId>
              </a:tblPr>
              <a:tblGrid>
                <a:gridCol w="781664">
                  <a:extLst>
                    <a:ext uri="{9D8B030D-6E8A-4147-A177-3AD203B41FA5}">
                      <a16:colId xmlns:a16="http://schemas.microsoft.com/office/drawing/2014/main" val="315500329"/>
                    </a:ext>
                  </a:extLst>
                </a:gridCol>
                <a:gridCol w="1285550">
                  <a:extLst>
                    <a:ext uri="{9D8B030D-6E8A-4147-A177-3AD203B41FA5}">
                      <a16:colId xmlns:a16="http://schemas.microsoft.com/office/drawing/2014/main" val="3607802095"/>
                    </a:ext>
                  </a:extLst>
                </a:gridCol>
                <a:gridCol w="875089">
                  <a:extLst>
                    <a:ext uri="{9D8B030D-6E8A-4147-A177-3AD203B41FA5}">
                      <a16:colId xmlns:a16="http://schemas.microsoft.com/office/drawing/2014/main" val="3018980532"/>
                    </a:ext>
                  </a:extLst>
                </a:gridCol>
                <a:gridCol w="1511709">
                  <a:extLst>
                    <a:ext uri="{9D8B030D-6E8A-4147-A177-3AD203B41FA5}">
                      <a16:colId xmlns:a16="http://schemas.microsoft.com/office/drawing/2014/main" val="1184052717"/>
                    </a:ext>
                  </a:extLst>
                </a:gridCol>
                <a:gridCol w="877529">
                  <a:extLst>
                    <a:ext uri="{9D8B030D-6E8A-4147-A177-3AD203B41FA5}">
                      <a16:colId xmlns:a16="http://schemas.microsoft.com/office/drawing/2014/main" val="1549579174"/>
                    </a:ext>
                  </a:extLst>
                </a:gridCol>
                <a:gridCol w="730046">
                  <a:extLst>
                    <a:ext uri="{9D8B030D-6E8A-4147-A177-3AD203B41FA5}">
                      <a16:colId xmlns:a16="http://schemas.microsoft.com/office/drawing/2014/main" val="2468642669"/>
                    </a:ext>
                  </a:extLst>
                </a:gridCol>
                <a:gridCol w="1173662">
                  <a:extLst>
                    <a:ext uri="{9D8B030D-6E8A-4147-A177-3AD203B41FA5}">
                      <a16:colId xmlns:a16="http://schemas.microsoft.com/office/drawing/2014/main" val="1988599954"/>
                    </a:ext>
                  </a:extLst>
                </a:gridCol>
                <a:gridCol w="1230326">
                  <a:extLst>
                    <a:ext uri="{9D8B030D-6E8A-4147-A177-3AD203B41FA5}">
                      <a16:colId xmlns:a16="http://schemas.microsoft.com/office/drawing/2014/main" val="1503838265"/>
                    </a:ext>
                  </a:extLst>
                </a:gridCol>
              </a:tblGrid>
              <a:tr h="370840">
                <a:tc>
                  <a:txBody>
                    <a:bodyPr/>
                    <a:lstStyle/>
                    <a:p>
                      <a:pPr algn="ctr" fontAlgn="ctr"/>
                      <a:r>
                        <a:rPr lang="en-GB" sz="1100" b="1" i="0" u="none" strike="noStrike" dirty="0">
                          <a:solidFill>
                            <a:srgbClr val="000000"/>
                          </a:solidFill>
                          <a:effectLst/>
                          <a:latin typeface="Calibri" panose="020F0502020204030204" pitchFamily="34" charset="0"/>
                        </a:rPr>
                        <a:t>EDQM Code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English Name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SCTID</a:t>
                      </a:r>
                    </a:p>
                  </a:txBody>
                  <a:tcPr marL="9525" marR="9525" marT="9525" marB="0" anchor="ctr"/>
                </a:tc>
                <a:tc>
                  <a:txBody>
                    <a:bodyPr/>
                    <a:lstStyle/>
                    <a:p>
                      <a:pPr algn="ctr" fontAlgn="ctr"/>
                      <a:r>
                        <a:rPr lang="en-GB" sz="1100" b="1" i="0" u="none" strike="noStrike" dirty="0">
                          <a:solidFill>
                            <a:srgbClr val="000000"/>
                          </a:solidFill>
                          <a:effectLst/>
                          <a:latin typeface="Calibri, sans-serif"/>
                        </a:rPr>
                        <a:t>Fully Specified Name</a:t>
                      </a:r>
                      <a:endParaRPr lang="en-GB" sz="11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Cardinality</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Association</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Attribute Match</a:t>
                      </a:r>
                    </a:p>
                  </a:txBody>
                  <a:tcPr marL="9525" marR="9525" marT="9525" marB="0" anchor="ctr"/>
                </a:tc>
                <a:tc>
                  <a:txBody>
                    <a:bodyPr/>
                    <a:lstStyle/>
                    <a:p>
                      <a:pPr marR="0" algn="ctr" rtl="0" fontAlgn="ctr">
                        <a:lnSpc>
                          <a:spcPct val="100000"/>
                        </a:lnSpc>
                        <a:spcBef>
                          <a:spcPts val="0"/>
                        </a:spcBef>
                        <a:spcAft>
                          <a:spcPts val="0"/>
                        </a:spcAft>
                        <a:buClr>
                          <a:srgbClr val="000000"/>
                        </a:buClr>
                        <a:buFont typeface="Arial"/>
                      </a:pPr>
                      <a:r>
                        <a:rPr lang="en-GB" sz="1100" b="1" i="0" u="none" strike="noStrike" cap="none" dirty="0">
                          <a:solidFill>
                            <a:srgbClr val="000000"/>
                          </a:solidFill>
                          <a:effectLst/>
                          <a:latin typeface="Calibri" panose="020F0502020204030204" pitchFamily="34" charset="0"/>
                          <a:ea typeface="+mn-ea"/>
                          <a:cs typeface="+mn-cs"/>
                          <a:sym typeface="Arial"/>
                        </a:rPr>
                        <a:t>Comments</a:t>
                      </a:r>
                    </a:p>
                  </a:txBody>
                  <a:tcPr/>
                </a:tc>
                <a:extLst>
                  <a:ext uri="{0D108BD9-81ED-4DB2-BD59-A6C34878D82A}">
                    <a16:rowId xmlns:a16="http://schemas.microsoft.com/office/drawing/2014/main" val="1660499978"/>
                  </a:ext>
                </a:extLst>
              </a:tr>
              <a:tr h="370840">
                <a:tc>
                  <a:txBody>
                    <a:bodyPr/>
                    <a:lstStyle/>
                    <a:p>
                      <a:pPr algn="r" fontAlgn="ctr"/>
                      <a:r>
                        <a:rPr lang="en-GB" sz="1100" b="0" i="0" u="none" strike="noStrike">
                          <a:solidFill>
                            <a:srgbClr val="000000"/>
                          </a:solidFill>
                          <a:effectLst/>
                          <a:latin typeface="Calibri" panose="020F0502020204030204" pitchFamily="34" charset="0"/>
                        </a:rPr>
                        <a:t>50020200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Ear/nasal drops, suspension</a:t>
                      </a:r>
                    </a:p>
                  </a:txBody>
                  <a:tcPr marL="9525" marR="9525" marT="9525" marB="0" anchor="ctr"/>
                </a:tc>
                <a:tc>
                  <a:txBody>
                    <a:bodyPr/>
                    <a:lstStyle/>
                    <a:p>
                      <a:pPr algn="l" fontAlgn="b"/>
                      <a:r>
                        <a:rPr lang="en-GB" sz="1000" b="0" i="0" u="none" strike="noStrike">
                          <a:solidFill>
                            <a:srgbClr val="000000"/>
                          </a:solidFill>
                          <a:effectLst/>
                          <a:latin typeface="Arial" panose="020B0604020202020204" pitchFamily="34" charset="0"/>
                        </a:rPr>
                        <a:t>420891003</a:t>
                      </a:r>
                    </a:p>
                  </a:txBody>
                  <a:tcPr marL="9525" marR="9525" marT="9525" marB="0" anchor="b"/>
                </a:tc>
                <a:tc>
                  <a:txBody>
                    <a:bodyPr/>
                    <a:lstStyle/>
                    <a:p>
                      <a:pPr algn="l" fontAlgn="ctr"/>
                      <a:r>
                        <a:rPr lang="en-GB" sz="1100" b="0" i="0" u="none" strike="noStrike">
                          <a:solidFill>
                            <a:srgbClr val="000000"/>
                          </a:solidFill>
                          <a:effectLst/>
                          <a:latin typeface="Calibri" panose="020F0502020204030204" pitchFamily="34" charset="0"/>
                        </a:rPr>
                        <a:t>Conventional release suspension for ear drops (dose form)</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1..*</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Narrower than</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No</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S-CT intended site Otic, EDQM intended site Auricular and Nasal</a:t>
                      </a:r>
                    </a:p>
                  </a:txBody>
                  <a:tcPr marL="9525" marR="9525" marT="9525" marB="0" anchor="ctr"/>
                </a:tc>
                <a:extLst>
                  <a:ext uri="{0D108BD9-81ED-4DB2-BD59-A6C34878D82A}">
                    <a16:rowId xmlns:a16="http://schemas.microsoft.com/office/drawing/2014/main" val="2557565415"/>
                  </a:ext>
                </a:extLst>
              </a:tr>
              <a:tr h="370840">
                <a:tc>
                  <a:txBody>
                    <a:bodyPr/>
                    <a:lstStyle/>
                    <a:p>
                      <a:pPr algn="r" fontAlgn="ctr"/>
                      <a:r>
                        <a:rPr lang="en-GB" sz="1100" b="0" i="0" u="none" strike="noStrike">
                          <a:solidFill>
                            <a:srgbClr val="000000"/>
                          </a:solidFill>
                          <a:effectLst/>
                          <a:latin typeface="Calibri" panose="020F0502020204030204" pitchFamily="34" charset="0"/>
                        </a:rPr>
                        <a:t>10705000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Ear drops, suspension</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420891003</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Conventional release suspension for ear drops (dose form)</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1..1</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Exact match</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Yes</a:t>
                      </a:r>
                    </a:p>
                  </a:txBody>
                  <a:tcPr marL="9525" marR="9525" marT="9525" marB="0" anchor="ctr"/>
                </a:tc>
                <a:tc>
                  <a:txBody>
                    <a:bodyPr/>
                    <a:lstStyle/>
                    <a:p>
                      <a:pPr algn="l" fontAlgn="ctr"/>
                      <a:r>
                        <a:rPr lang="en-GB" sz="1100" b="0" i="0" u="none" strike="noStrike" dirty="0">
                          <a:solidFill>
                            <a:srgbClr val="000000"/>
                          </a:solidFill>
                          <a:effectLst/>
                          <a:latin typeface="Calibri" panose="020F0502020204030204" pitchFamily="34" charset="0"/>
                        </a:rPr>
                        <a:t>(Elisabeth)</a:t>
                      </a:r>
                    </a:p>
                  </a:txBody>
                  <a:tcPr marL="9525" marR="9525" marT="9525" marB="0" anchor="ctr"/>
                </a:tc>
                <a:extLst>
                  <a:ext uri="{0D108BD9-81ED-4DB2-BD59-A6C34878D82A}">
                    <a16:rowId xmlns:a16="http://schemas.microsoft.com/office/drawing/2014/main" val="3695575729"/>
                  </a:ext>
                </a:extLst>
              </a:tr>
            </a:tbl>
          </a:graphicData>
        </a:graphic>
      </p:graphicFrame>
    </p:spTree>
    <p:extLst>
      <p:ext uri="{BB962C8B-B14F-4D97-AF65-F5344CB8AC3E}">
        <p14:creationId xmlns:p14="http://schemas.microsoft.com/office/powerpoint/2010/main" val="84326369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C6679-F185-4DC9-9F81-3C5457DF1A9C}"/>
              </a:ext>
            </a:extLst>
          </p:cNvPr>
          <p:cNvSpPr>
            <a:spLocks noGrp="1"/>
          </p:cNvSpPr>
          <p:nvPr>
            <p:ph type="title"/>
          </p:nvPr>
        </p:nvSpPr>
        <p:spPr/>
        <p:txBody>
          <a:bodyPr/>
          <a:lstStyle/>
          <a:p>
            <a:r>
              <a:rPr lang="en-GB" dirty="0"/>
              <a:t>“Hidden” 1..*s : 24&amp;25</a:t>
            </a:r>
          </a:p>
        </p:txBody>
      </p:sp>
      <p:graphicFrame>
        <p:nvGraphicFramePr>
          <p:cNvPr id="5" name="Table 5">
            <a:extLst>
              <a:ext uri="{FF2B5EF4-FFF2-40B4-BE49-F238E27FC236}">
                <a16:creationId xmlns:a16="http://schemas.microsoft.com/office/drawing/2014/main" id="{92094F31-8E6B-4D37-96F1-0A8A3E88791A}"/>
              </a:ext>
            </a:extLst>
          </p:cNvPr>
          <p:cNvGraphicFramePr>
            <a:graphicFrameLocks noGrp="1"/>
          </p:cNvGraphicFramePr>
          <p:nvPr>
            <p:extLst>
              <p:ext uri="{D42A27DB-BD31-4B8C-83A1-F6EECF244321}">
                <p14:modId xmlns:p14="http://schemas.microsoft.com/office/powerpoint/2010/main" val="998514629"/>
              </p:ext>
            </p:extLst>
          </p:nvPr>
        </p:nvGraphicFramePr>
        <p:xfrm>
          <a:off x="272846" y="1387619"/>
          <a:ext cx="8465575" cy="1395730"/>
        </p:xfrm>
        <a:graphic>
          <a:graphicData uri="http://schemas.openxmlformats.org/drawingml/2006/table">
            <a:tbl>
              <a:tblPr firstRow="1" firstCol="1" bandRow="1">
                <a:tableStyleId>{5DA37D80-6434-44D0-A028-1B22A696006F}</a:tableStyleId>
              </a:tblPr>
              <a:tblGrid>
                <a:gridCol w="781664">
                  <a:extLst>
                    <a:ext uri="{9D8B030D-6E8A-4147-A177-3AD203B41FA5}">
                      <a16:colId xmlns:a16="http://schemas.microsoft.com/office/drawing/2014/main" val="315500329"/>
                    </a:ext>
                  </a:extLst>
                </a:gridCol>
                <a:gridCol w="1285550">
                  <a:extLst>
                    <a:ext uri="{9D8B030D-6E8A-4147-A177-3AD203B41FA5}">
                      <a16:colId xmlns:a16="http://schemas.microsoft.com/office/drawing/2014/main" val="3607802095"/>
                    </a:ext>
                  </a:extLst>
                </a:gridCol>
                <a:gridCol w="875089">
                  <a:extLst>
                    <a:ext uri="{9D8B030D-6E8A-4147-A177-3AD203B41FA5}">
                      <a16:colId xmlns:a16="http://schemas.microsoft.com/office/drawing/2014/main" val="3018980532"/>
                    </a:ext>
                  </a:extLst>
                </a:gridCol>
                <a:gridCol w="1511709">
                  <a:extLst>
                    <a:ext uri="{9D8B030D-6E8A-4147-A177-3AD203B41FA5}">
                      <a16:colId xmlns:a16="http://schemas.microsoft.com/office/drawing/2014/main" val="1184052717"/>
                    </a:ext>
                  </a:extLst>
                </a:gridCol>
                <a:gridCol w="877529">
                  <a:extLst>
                    <a:ext uri="{9D8B030D-6E8A-4147-A177-3AD203B41FA5}">
                      <a16:colId xmlns:a16="http://schemas.microsoft.com/office/drawing/2014/main" val="1549579174"/>
                    </a:ext>
                  </a:extLst>
                </a:gridCol>
                <a:gridCol w="730046">
                  <a:extLst>
                    <a:ext uri="{9D8B030D-6E8A-4147-A177-3AD203B41FA5}">
                      <a16:colId xmlns:a16="http://schemas.microsoft.com/office/drawing/2014/main" val="2468642669"/>
                    </a:ext>
                  </a:extLst>
                </a:gridCol>
                <a:gridCol w="1173662">
                  <a:extLst>
                    <a:ext uri="{9D8B030D-6E8A-4147-A177-3AD203B41FA5}">
                      <a16:colId xmlns:a16="http://schemas.microsoft.com/office/drawing/2014/main" val="1988599954"/>
                    </a:ext>
                  </a:extLst>
                </a:gridCol>
                <a:gridCol w="1230326">
                  <a:extLst>
                    <a:ext uri="{9D8B030D-6E8A-4147-A177-3AD203B41FA5}">
                      <a16:colId xmlns:a16="http://schemas.microsoft.com/office/drawing/2014/main" val="1503838265"/>
                    </a:ext>
                  </a:extLst>
                </a:gridCol>
              </a:tblGrid>
              <a:tr h="370840">
                <a:tc>
                  <a:txBody>
                    <a:bodyPr/>
                    <a:lstStyle/>
                    <a:p>
                      <a:pPr algn="ctr" fontAlgn="ctr"/>
                      <a:r>
                        <a:rPr lang="en-GB" sz="1100" b="1" i="0" u="none" strike="noStrike" dirty="0">
                          <a:solidFill>
                            <a:srgbClr val="000000"/>
                          </a:solidFill>
                          <a:effectLst/>
                          <a:latin typeface="Calibri" panose="020F0502020204030204" pitchFamily="34" charset="0"/>
                        </a:rPr>
                        <a:t>EDQM Code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English Name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SCTID</a:t>
                      </a:r>
                    </a:p>
                  </a:txBody>
                  <a:tcPr marL="9525" marR="9525" marT="9525" marB="0" anchor="ctr"/>
                </a:tc>
                <a:tc>
                  <a:txBody>
                    <a:bodyPr/>
                    <a:lstStyle/>
                    <a:p>
                      <a:pPr algn="ctr" fontAlgn="ctr"/>
                      <a:r>
                        <a:rPr lang="en-GB" sz="1100" b="1" i="0" u="none" strike="noStrike" dirty="0">
                          <a:solidFill>
                            <a:srgbClr val="000000"/>
                          </a:solidFill>
                          <a:effectLst/>
                          <a:latin typeface="Calibri, sans-serif"/>
                        </a:rPr>
                        <a:t>Fully Specified Name</a:t>
                      </a:r>
                      <a:endParaRPr lang="en-GB" sz="11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Cardinality</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Association</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Attribute Match</a:t>
                      </a:r>
                    </a:p>
                  </a:txBody>
                  <a:tcPr marL="9525" marR="9525" marT="9525" marB="0" anchor="ctr"/>
                </a:tc>
                <a:tc>
                  <a:txBody>
                    <a:bodyPr/>
                    <a:lstStyle/>
                    <a:p>
                      <a:pPr marR="0" algn="ctr" rtl="0" fontAlgn="ctr">
                        <a:lnSpc>
                          <a:spcPct val="100000"/>
                        </a:lnSpc>
                        <a:spcBef>
                          <a:spcPts val="0"/>
                        </a:spcBef>
                        <a:spcAft>
                          <a:spcPts val="0"/>
                        </a:spcAft>
                        <a:buClr>
                          <a:srgbClr val="000000"/>
                        </a:buClr>
                        <a:buFont typeface="Arial"/>
                      </a:pPr>
                      <a:r>
                        <a:rPr lang="en-GB" sz="1100" b="1" i="0" u="none" strike="noStrike" cap="none" dirty="0">
                          <a:solidFill>
                            <a:srgbClr val="000000"/>
                          </a:solidFill>
                          <a:effectLst/>
                          <a:latin typeface="Calibri" panose="020F0502020204030204" pitchFamily="34" charset="0"/>
                          <a:ea typeface="+mn-ea"/>
                          <a:cs typeface="+mn-cs"/>
                          <a:sym typeface="Arial"/>
                        </a:rPr>
                        <a:t>Comments</a:t>
                      </a:r>
                    </a:p>
                  </a:txBody>
                  <a:tcPr/>
                </a:tc>
                <a:extLst>
                  <a:ext uri="{0D108BD9-81ED-4DB2-BD59-A6C34878D82A}">
                    <a16:rowId xmlns:a16="http://schemas.microsoft.com/office/drawing/2014/main" val="1660499978"/>
                  </a:ext>
                </a:extLst>
              </a:tr>
              <a:tr h="370840">
                <a:tc>
                  <a:txBody>
                    <a:bodyPr/>
                    <a:lstStyle/>
                    <a:p>
                      <a:pPr algn="r" fontAlgn="ctr"/>
                      <a:r>
                        <a:rPr lang="en-GB" sz="1100" b="0" i="0" u="none" strike="noStrike">
                          <a:solidFill>
                            <a:srgbClr val="000000"/>
                          </a:solidFill>
                          <a:effectLst/>
                          <a:latin typeface="Calibri" panose="020F0502020204030204" pitchFamily="34" charset="0"/>
                        </a:rPr>
                        <a:t>10228000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Chewable tablet</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66076007</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Conventional release chewable tablet (dose form)</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1..1</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Exact match</a:t>
                      </a:r>
                    </a:p>
                  </a:txBody>
                  <a:tcPr marL="9525" marR="9525" marT="9525" marB="0" anchor="ctr"/>
                </a:tc>
                <a:tc>
                  <a:txBody>
                    <a:bodyPr/>
                    <a:lstStyle/>
                    <a:p>
                      <a:pPr algn="l" fontAlgn="b"/>
                      <a:r>
                        <a:rPr lang="en-GB" sz="1100" b="0" i="0" u="none" strike="noStrike">
                          <a:solidFill>
                            <a:srgbClr val="000000"/>
                          </a:solidFill>
                          <a:effectLst/>
                          <a:latin typeface="Calibri" panose="020F0502020204030204" pitchFamily="34" charset="0"/>
                        </a:rPr>
                        <a:t>yes</a:t>
                      </a:r>
                    </a:p>
                  </a:txBody>
                  <a:tcPr marL="9525" marR="9525" marT="9525" marB="0" anchor="b"/>
                </a:tc>
                <a:tc>
                  <a:txBody>
                    <a:bodyPr/>
                    <a:lstStyle/>
                    <a:p>
                      <a:pPr algn="r" fontAlgn="ctr"/>
                      <a:r>
                        <a:rPr lang="en-GB" sz="1100" b="0" i="0" u="none" strike="noStrike">
                          <a:solidFill>
                            <a:srgbClr val="000000"/>
                          </a:solidFill>
                          <a:effectLst/>
                          <a:latin typeface="Calibri" panose="020F0502020204030204" pitchFamily="34" charset="0"/>
                        </a:rPr>
                        <a:t>10228000</a:t>
                      </a:r>
                    </a:p>
                  </a:txBody>
                  <a:tcPr marL="9525" marR="9525" marT="9525" marB="0" anchor="ctr"/>
                </a:tc>
                <a:extLst>
                  <a:ext uri="{0D108BD9-81ED-4DB2-BD59-A6C34878D82A}">
                    <a16:rowId xmlns:a16="http://schemas.microsoft.com/office/drawing/2014/main" val="2557565415"/>
                  </a:ext>
                </a:extLst>
              </a:tr>
              <a:tr h="370840">
                <a:tc>
                  <a:txBody>
                    <a:bodyPr/>
                    <a:lstStyle/>
                    <a:p>
                      <a:pPr algn="r" fontAlgn="ctr"/>
                      <a:r>
                        <a:rPr lang="en-GB" sz="1100" b="0" i="1" u="none" strike="noStrike">
                          <a:solidFill>
                            <a:srgbClr val="000000"/>
                          </a:solidFill>
                          <a:effectLst/>
                          <a:latin typeface="Calibri" panose="020F0502020204030204" pitchFamily="34" charset="0"/>
                        </a:rPr>
                        <a:t>50001000</a:t>
                      </a:r>
                    </a:p>
                  </a:txBody>
                  <a:tcPr marL="9525" marR="9525" marT="9525" marB="0" anchor="ctr"/>
                </a:tc>
                <a:tc>
                  <a:txBody>
                    <a:bodyPr/>
                    <a:lstStyle/>
                    <a:p>
                      <a:pPr algn="l" fontAlgn="ctr"/>
                      <a:r>
                        <a:rPr lang="en-GB" sz="1100" b="0" i="1" u="none" strike="noStrike">
                          <a:solidFill>
                            <a:srgbClr val="000000"/>
                          </a:solidFill>
                          <a:effectLst/>
                          <a:latin typeface="Calibri" panose="020F0502020204030204" pitchFamily="34" charset="0"/>
                        </a:rPr>
                        <a:t>Chewable/dispersible tablet</a:t>
                      </a:r>
                    </a:p>
                  </a:txBody>
                  <a:tcPr marL="9525" marR="9525" marT="9525" marB="0" anchor="ctr"/>
                </a:tc>
                <a:tc>
                  <a:txBody>
                    <a:bodyPr/>
                    <a:lstStyle/>
                    <a:p>
                      <a:pPr algn="l" fontAlgn="b"/>
                      <a:r>
                        <a:rPr lang="en-GB" sz="1100" b="0" i="0" u="none" strike="noStrike">
                          <a:solidFill>
                            <a:srgbClr val="000000"/>
                          </a:solidFill>
                          <a:effectLst/>
                          <a:latin typeface="Calibri" panose="020F0502020204030204" pitchFamily="34" charset="0"/>
                        </a:rPr>
                        <a:t>66076007</a:t>
                      </a:r>
                    </a:p>
                  </a:txBody>
                  <a:tcPr marL="9525" marR="9525" marT="9525" marB="0" anchor="b"/>
                </a:tc>
                <a:tc>
                  <a:txBody>
                    <a:bodyPr/>
                    <a:lstStyle/>
                    <a:p>
                      <a:pPr algn="l" fontAlgn="ctr"/>
                      <a:r>
                        <a:rPr lang="en-GB" sz="1100" b="0" i="0" u="none" strike="noStrike">
                          <a:solidFill>
                            <a:srgbClr val="000000"/>
                          </a:solidFill>
                          <a:effectLst/>
                          <a:latin typeface="Calibri" panose="020F0502020204030204" pitchFamily="34" charset="0"/>
                        </a:rPr>
                        <a:t>Conventional release chewable tablet (dose form)</a:t>
                      </a:r>
                    </a:p>
                  </a:txBody>
                  <a:tcPr marL="9525" marR="9525" marT="9525" marB="0" anchor="ctr"/>
                </a:tc>
                <a:tc>
                  <a:txBody>
                    <a:bodyPr/>
                    <a:lstStyle/>
                    <a:p>
                      <a:pPr algn="l" fontAlgn="b"/>
                      <a:r>
                        <a:rPr lang="en-GB" sz="1100" b="0" i="0" u="none" strike="noStrike">
                          <a:solidFill>
                            <a:srgbClr val="000000"/>
                          </a:solidFill>
                          <a:effectLst/>
                          <a:latin typeface="Calibri" panose="020F0502020204030204" pitchFamily="34" charset="0"/>
                        </a:rPr>
                        <a:t>1..*</a:t>
                      </a:r>
                    </a:p>
                  </a:txBody>
                  <a:tcPr marL="9525" marR="9525" marT="9525" marB="0" anchor="b"/>
                </a:tc>
                <a:tc>
                  <a:txBody>
                    <a:bodyPr/>
                    <a:lstStyle/>
                    <a:p>
                      <a:pPr algn="l" fontAlgn="b"/>
                      <a:r>
                        <a:rPr lang="en-GB" sz="1100" b="0" i="0" u="none" strike="noStrike">
                          <a:solidFill>
                            <a:srgbClr val="000000"/>
                          </a:solidFill>
                          <a:effectLst/>
                          <a:latin typeface="Calibri" panose="020F0502020204030204" pitchFamily="34" charset="0"/>
                        </a:rPr>
                        <a:t>Narrower than</a:t>
                      </a:r>
                    </a:p>
                  </a:txBody>
                  <a:tcPr marL="9525" marR="9525" marT="9525" marB="0" anchor="b"/>
                </a:tc>
                <a:tc>
                  <a:txBody>
                    <a:bodyPr/>
                    <a:lstStyle/>
                    <a:p>
                      <a:pPr algn="l" fontAlgn="b"/>
                      <a:r>
                        <a:rPr lang="en-GB" sz="1100" b="0" i="0" u="none" strike="noStrike">
                          <a:solidFill>
                            <a:srgbClr val="000000"/>
                          </a:solidFill>
                          <a:effectLst/>
                          <a:latin typeface="Calibri" panose="020F0502020204030204" pitchFamily="34" charset="0"/>
                        </a:rPr>
                        <a:t>no</a:t>
                      </a:r>
                    </a:p>
                  </a:txBody>
                  <a:tcPr marL="9525" marR="9525" marT="9525" marB="0" anchor="b"/>
                </a:tc>
                <a:tc>
                  <a:txBody>
                    <a:bodyPr/>
                    <a:lstStyle/>
                    <a:p>
                      <a:pPr algn="r" fontAlgn="ctr"/>
                      <a:r>
                        <a:rPr lang="en-GB" sz="1100" b="0" i="1" u="none" strike="noStrike" dirty="0">
                          <a:solidFill>
                            <a:srgbClr val="000000"/>
                          </a:solidFill>
                          <a:effectLst/>
                          <a:latin typeface="Calibri" panose="020F0502020204030204" pitchFamily="34" charset="0"/>
                        </a:rPr>
                        <a:t>50001000</a:t>
                      </a:r>
                    </a:p>
                  </a:txBody>
                  <a:tcPr marL="9525" marR="9525" marT="9525" marB="0" anchor="ctr"/>
                </a:tc>
                <a:extLst>
                  <a:ext uri="{0D108BD9-81ED-4DB2-BD59-A6C34878D82A}">
                    <a16:rowId xmlns:a16="http://schemas.microsoft.com/office/drawing/2014/main" val="3695575729"/>
                  </a:ext>
                </a:extLst>
              </a:tr>
            </a:tbl>
          </a:graphicData>
        </a:graphic>
      </p:graphicFrame>
      <p:graphicFrame>
        <p:nvGraphicFramePr>
          <p:cNvPr id="4" name="Table 5">
            <a:extLst>
              <a:ext uri="{FF2B5EF4-FFF2-40B4-BE49-F238E27FC236}">
                <a16:creationId xmlns:a16="http://schemas.microsoft.com/office/drawing/2014/main" id="{4659C415-B259-49A2-A7C3-1A022257F85D}"/>
              </a:ext>
            </a:extLst>
          </p:cNvPr>
          <p:cNvGraphicFramePr>
            <a:graphicFrameLocks noGrp="1"/>
          </p:cNvGraphicFramePr>
          <p:nvPr>
            <p:extLst>
              <p:ext uri="{D42A27DB-BD31-4B8C-83A1-F6EECF244321}">
                <p14:modId xmlns:p14="http://schemas.microsoft.com/office/powerpoint/2010/main" val="3497746049"/>
              </p:ext>
            </p:extLst>
          </p:nvPr>
        </p:nvGraphicFramePr>
        <p:xfrm>
          <a:off x="339212" y="3166344"/>
          <a:ext cx="8465575" cy="1395730"/>
        </p:xfrm>
        <a:graphic>
          <a:graphicData uri="http://schemas.openxmlformats.org/drawingml/2006/table">
            <a:tbl>
              <a:tblPr firstRow="1" firstCol="1" bandRow="1">
                <a:tableStyleId>{5DA37D80-6434-44D0-A028-1B22A696006F}</a:tableStyleId>
              </a:tblPr>
              <a:tblGrid>
                <a:gridCol w="781664">
                  <a:extLst>
                    <a:ext uri="{9D8B030D-6E8A-4147-A177-3AD203B41FA5}">
                      <a16:colId xmlns:a16="http://schemas.microsoft.com/office/drawing/2014/main" val="315500329"/>
                    </a:ext>
                  </a:extLst>
                </a:gridCol>
                <a:gridCol w="1285550">
                  <a:extLst>
                    <a:ext uri="{9D8B030D-6E8A-4147-A177-3AD203B41FA5}">
                      <a16:colId xmlns:a16="http://schemas.microsoft.com/office/drawing/2014/main" val="3607802095"/>
                    </a:ext>
                  </a:extLst>
                </a:gridCol>
                <a:gridCol w="875089">
                  <a:extLst>
                    <a:ext uri="{9D8B030D-6E8A-4147-A177-3AD203B41FA5}">
                      <a16:colId xmlns:a16="http://schemas.microsoft.com/office/drawing/2014/main" val="3018980532"/>
                    </a:ext>
                  </a:extLst>
                </a:gridCol>
                <a:gridCol w="1511709">
                  <a:extLst>
                    <a:ext uri="{9D8B030D-6E8A-4147-A177-3AD203B41FA5}">
                      <a16:colId xmlns:a16="http://schemas.microsoft.com/office/drawing/2014/main" val="1184052717"/>
                    </a:ext>
                  </a:extLst>
                </a:gridCol>
                <a:gridCol w="877529">
                  <a:extLst>
                    <a:ext uri="{9D8B030D-6E8A-4147-A177-3AD203B41FA5}">
                      <a16:colId xmlns:a16="http://schemas.microsoft.com/office/drawing/2014/main" val="1549579174"/>
                    </a:ext>
                  </a:extLst>
                </a:gridCol>
                <a:gridCol w="730046">
                  <a:extLst>
                    <a:ext uri="{9D8B030D-6E8A-4147-A177-3AD203B41FA5}">
                      <a16:colId xmlns:a16="http://schemas.microsoft.com/office/drawing/2014/main" val="2468642669"/>
                    </a:ext>
                  </a:extLst>
                </a:gridCol>
                <a:gridCol w="1173662">
                  <a:extLst>
                    <a:ext uri="{9D8B030D-6E8A-4147-A177-3AD203B41FA5}">
                      <a16:colId xmlns:a16="http://schemas.microsoft.com/office/drawing/2014/main" val="1988599954"/>
                    </a:ext>
                  </a:extLst>
                </a:gridCol>
                <a:gridCol w="1230326">
                  <a:extLst>
                    <a:ext uri="{9D8B030D-6E8A-4147-A177-3AD203B41FA5}">
                      <a16:colId xmlns:a16="http://schemas.microsoft.com/office/drawing/2014/main" val="1503838265"/>
                    </a:ext>
                  </a:extLst>
                </a:gridCol>
              </a:tblGrid>
              <a:tr h="370840">
                <a:tc>
                  <a:txBody>
                    <a:bodyPr/>
                    <a:lstStyle/>
                    <a:p>
                      <a:pPr algn="ctr" fontAlgn="ctr"/>
                      <a:r>
                        <a:rPr lang="en-GB" sz="1100" b="1" i="0" u="none" strike="noStrike" dirty="0">
                          <a:solidFill>
                            <a:srgbClr val="000000"/>
                          </a:solidFill>
                          <a:effectLst/>
                          <a:latin typeface="Calibri" panose="020F0502020204030204" pitchFamily="34" charset="0"/>
                        </a:rPr>
                        <a:t>EDQM Code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English Name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SCTID</a:t>
                      </a:r>
                    </a:p>
                  </a:txBody>
                  <a:tcPr marL="9525" marR="9525" marT="9525" marB="0" anchor="ctr"/>
                </a:tc>
                <a:tc>
                  <a:txBody>
                    <a:bodyPr/>
                    <a:lstStyle/>
                    <a:p>
                      <a:pPr algn="ctr" fontAlgn="ctr"/>
                      <a:r>
                        <a:rPr lang="en-GB" sz="1100" b="1" i="0" u="none" strike="noStrike" dirty="0">
                          <a:solidFill>
                            <a:srgbClr val="000000"/>
                          </a:solidFill>
                          <a:effectLst/>
                          <a:latin typeface="Calibri, sans-serif"/>
                        </a:rPr>
                        <a:t>Fully Specified Name</a:t>
                      </a:r>
                      <a:endParaRPr lang="en-GB" sz="11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Cardinality</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Association</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Attribute Match</a:t>
                      </a:r>
                    </a:p>
                  </a:txBody>
                  <a:tcPr marL="9525" marR="9525" marT="9525" marB="0" anchor="ctr"/>
                </a:tc>
                <a:tc>
                  <a:txBody>
                    <a:bodyPr/>
                    <a:lstStyle/>
                    <a:p>
                      <a:pPr marR="0" algn="ctr" rtl="0" fontAlgn="ctr">
                        <a:lnSpc>
                          <a:spcPct val="100000"/>
                        </a:lnSpc>
                        <a:spcBef>
                          <a:spcPts val="0"/>
                        </a:spcBef>
                        <a:spcAft>
                          <a:spcPts val="0"/>
                        </a:spcAft>
                        <a:buClr>
                          <a:srgbClr val="000000"/>
                        </a:buClr>
                        <a:buFont typeface="Arial"/>
                      </a:pPr>
                      <a:r>
                        <a:rPr lang="en-GB" sz="1100" b="1" i="0" u="none" strike="noStrike" cap="none" dirty="0">
                          <a:solidFill>
                            <a:srgbClr val="000000"/>
                          </a:solidFill>
                          <a:effectLst/>
                          <a:latin typeface="Calibri" panose="020F0502020204030204" pitchFamily="34" charset="0"/>
                          <a:ea typeface="+mn-ea"/>
                          <a:cs typeface="+mn-cs"/>
                          <a:sym typeface="Arial"/>
                        </a:rPr>
                        <a:t>Comments</a:t>
                      </a:r>
                    </a:p>
                  </a:txBody>
                  <a:tcPr/>
                </a:tc>
                <a:extLst>
                  <a:ext uri="{0D108BD9-81ED-4DB2-BD59-A6C34878D82A}">
                    <a16:rowId xmlns:a16="http://schemas.microsoft.com/office/drawing/2014/main" val="1660499978"/>
                  </a:ext>
                </a:extLst>
              </a:tr>
              <a:tr h="370840">
                <a:tc>
                  <a:txBody>
                    <a:bodyPr/>
                    <a:lstStyle/>
                    <a:p>
                      <a:pPr algn="r" fontAlgn="ctr"/>
                      <a:r>
                        <a:rPr lang="en-GB" sz="1100" b="0" i="0" u="none" strike="noStrike">
                          <a:solidFill>
                            <a:srgbClr val="000000"/>
                          </a:solidFill>
                          <a:effectLst/>
                          <a:latin typeface="Calibri" panose="020F0502020204030204" pitchFamily="34" charset="0"/>
                        </a:rPr>
                        <a:t>10121000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Dispersible tablet</a:t>
                      </a:r>
                    </a:p>
                  </a:txBody>
                  <a:tcPr marL="9525" marR="9525" marT="9525" marB="0" anchor="ctr"/>
                </a:tc>
                <a:tc>
                  <a:txBody>
                    <a:bodyPr/>
                    <a:lstStyle/>
                    <a:p>
                      <a:pPr algn="l" fontAlgn="b"/>
                      <a:r>
                        <a:rPr lang="en-GB" sz="1100" b="0" i="0" u="none" strike="noStrike">
                          <a:solidFill>
                            <a:srgbClr val="000000"/>
                          </a:solidFill>
                          <a:effectLst/>
                          <a:latin typeface="Calibri" panose="020F0502020204030204" pitchFamily="34" charset="0"/>
                        </a:rPr>
                        <a:t>421366001</a:t>
                      </a:r>
                    </a:p>
                  </a:txBody>
                  <a:tcPr marL="9525" marR="9525" marT="9525" marB="0" anchor="b"/>
                </a:tc>
                <a:tc>
                  <a:txBody>
                    <a:bodyPr/>
                    <a:lstStyle/>
                    <a:p>
                      <a:pPr algn="l" fontAlgn="ctr"/>
                      <a:r>
                        <a:rPr lang="en-GB" sz="1100" b="0" i="0" u="none" strike="noStrike">
                          <a:solidFill>
                            <a:srgbClr val="000000"/>
                          </a:solidFill>
                          <a:effectLst/>
                          <a:latin typeface="Calibri" panose="020F0502020204030204" pitchFamily="34" charset="0"/>
                        </a:rPr>
                        <a:t>Tablet for conventional release oral suspension (dose form)</a:t>
                      </a:r>
                    </a:p>
                  </a:txBody>
                  <a:tcPr marL="9525" marR="9525" marT="9525" marB="0" anchor="ctr"/>
                </a:tc>
                <a:tc>
                  <a:txBody>
                    <a:bodyPr/>
                    <a:lstStyle/>
                    <a:p>
                      <a:pPr algn="l" fontAlgn="b"/>
                      <a:r>
                        <a:rPr lang="en-GB" sz="1100" b="0" i="0" u="none" strike="noStrike">
                          <a:solidFill>
                            <a:srgbClr val="000000"/>
                          </a:solidFill>
                          <a:effectLst/>
                          <a:latin typeface="Calibri" panose="020F0502020204030204" pitchFamily="34" charset="0"/>
                        </a:rPr>
                        <a:t>1..1</a:t>
                      </a:r>
                    </a:p>
                  </a:txBody>
                  <a:tcPr marL="9525" marR="9525" marT="9525" marB="0" anchor="b"/>
                </a:tc>
                <a:tc>
                  <a:txBody>
                    <a:bodyPr/>
                    <a:lstStyle/>
                    <a:p>
                      <a:pPr algn="l" fontAlgn="b"/>
                      <a:r>
                        <a:rPr lang="en-GB" sz="1100" b="0" i="0" u="none" strike="noStrike">
                          <a:solidFill>
                            <a:srgbClr val="000000"/>
                          </a:solidFill>
                          <a:effectLst/>
                          <a:latin typeface="Calibri" panose="020F0502020204030204" pitchFamily="34" charset="0"/>
                        </a:rPr>
                        <a:t>Exact match</a:t>
                      </a:r>
                    </a:p>
                  </a:txBody>
                  <a:tcPr marL="9525" marR="9525" marT="9525" marB="0" anchor="b"/>
                </a:tc>
                <a:tc>
                  <a:txBody>
                    <a:bodyPr/>
                    <a:lstStyle/>
                    <a:p>
                      <a:pPr algn="l" fontAlgn="b"/>
                      <a:r>
                        <a:rPr lang="en-GB" sz="1100" b="0" i="0" u="none" strike="noStrike">
                          <a:solidFill>
                            <a:srgbClr val="000000"/>
                          </a:solidFill>
                          <a:effectLst/>
                          <a:latin typeface="Calibri" panose="020F0502020204030204" pitchFamily="34" charset="0"/>
                        </a:rPr>
                        <a:t>yes</a:t>
                      </a:r>
                    </a:p>
                  </a:txBody>
                  <a:tcPr marL="9525" marR="9525" marT="9525" marB="0" anchor="b"/>
                </a:tc>
                <a:tc>
                  <a:txBody>
                    <a:bodyPr/>
                    <a:lstStyle/>
                    <a:p>
                      <a:pPr algn="l" fontAlgn="ctr"/>
                      <a:endParaRPr lang="en-GB"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557565415"/>
                  </a:ext>
                </a:extLst>
              </a:tr>
              <a:tr h="370840">
                <a:tc>
                  <a:txBody>
                    <a:bodyPr/>
                    <a:lstStyle/>
                    <a:p>
                      <a:pPr algn="r" fontAlgn="ctr"/>
                      <a:r>
                        <a:rPr lang="en-GB" sz="1100" b="0" i="0" u="none" strike="noStrike">
                          <a:solidFill>
                            <a:srgbClr val="000000"/>
                          </a:solidFill>
                          <a:effectLst/>
                          <a:latin typeface="Calibri" panose="020F0502020204030204" pitchFamily="34" charset="0"/>
                        </a:rPr>
                        <a:t>50001000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Chewable/dispersible tablet</a:t>
                      </a:r>
                    </a:p>
                  </a:txBody>
                  <a:tcPr marL="9525" marR="9525" marT="9525" marB="0" anchor="ctr"/>
                </a:tc>
                <a:tc>
                  <a:txBody>
                    <a:bodyPr/>
                    <a:lstStyle/>
                    <a:p>
                      <a:pPr algn="l" fontAlgn="b"/>
                      <a:r>
                        <a:rPr lang="en-GB" sz="1100" b="0" i="0" u="none" strike="noStrike">
                          <a:solidFill>
                            <a:srgbClr val="000000"/>
                          </a:solidFill>
                          <a:effectLst/>
                          <a:latin typeface="Calibri" panose="020F0502020204030204" pitchFamily="34" charset="0"/>
                        </a:rPr>
                        <a:t>421366001</a:t>
                      </a:r>
                    </a:p>
                  </a:txBody>
                  <a:tcPr marL="9525" marR="9525" marT="9525" marB="0" anchor="b"/>
                </a:tc>
                <a:tc>
                  <a:txBody>
                    <a:bodyPr/>
                    <a:lstStyle/>
                    <a:p>
                      <a:pPr algn="l" fontAlgn="ctr"/>
                      <a:r>
                        <a:rPr lang="en-GB" sz="1100" b="0" i="0" u="none" strike="noStrike">
                          <a:solidFill>
                            <a:srgbClr val="000000"/>
                          </a:solidFill>
                          <a:effectLst/>
                          <a:latin typeface="Calibri" panose="020F0502020204030204" pitchFamily="34" charset="0"/>
                        </a:rPr>
                        <a:t>Tablet for conventional release oral suspension (dose form)</a:t>
                      </a:r>
                    </a:p>
                  </a:txBody>
                  <a:tcPr marL="9525" marR="9525" marT="9525" marB="0" anchor="ctr"/>
                </a:tc>
                <a:tc>
                  <a:txBody>
                    <a:bodyPr/>
                    <a:lstStyle/>
                    <a:p>
                      <a:pPr algn="l" fontAlgn="b"/>
                      <a:r>
                        <a:rPr lang="en-GB" sz="1100" b="0" i="0" u="none" strike="noStrike">
                          <a:solidFill>
                            <a:srgbClr val="000000"/>
                          </a:solidFill>
                          <a:effectLst/>
                          <a:latin typeface="Calibri" panose="020F0502020204030204" pitchFamily="34" charset="0"/>
                        </a:rPr>
                        <a:t>1..*</a:t>
                      </a:r>
                    </a:p>
                  </a:txBody>
                  <a:tcPr marL="9525" marR="9525" marT="9525" marB="0" anchor="b"/>
                </a:tc>
                <a:tc>
                  <a:txBody>
                    <a:bodyPr/>
                    <a:lstStyle/>
                    <a:p>
                      <a:pPr algn="l" fontAlgn="b"/>
                      <a:r>
                        <a:rPr lang="en-GB" sz="1100" b="0" i="0" u="none" strike="noStrike">
                          <a:solidFill>
                            <a:srgbClr val="000000"/>
                          </a:solidFill>
                          <a:effectLst/>
                          <a:latin typeface="Calibri" panose="020F0502020204030204" pitchFamily="34" charset="0"/>
                        </a:rPr>
                        <a:t>Narrower than</a:t>
                      </a:r>
                    </a:p>
                  </a:txBody>
                  <a:tcPr marL="9525" marR="9525" marT="9525" marB="0" anchor="b"/>
                </a:tc>
                <a:tc>
                  <a:txBody>
                    <a:bodyPr/>
                    <a:lstStyle/>
                    <a:p>
                      <a:pPr algn="l" fontAlgn="b"/>
                      <a:r>
                        <a:rPr lang="en-GB" sz="1100" b="0" i="0" u="none" strike="noStrike">
                          <a:solidFill>
                            <a:srgbClr val="000000"/>
                          </a:solidFill>
                          <a:effectLst/>
                          <a:latin typeface="Calibri" panose="020F0502020204030204" pitchFamily="34" charset="0"/>
                        </a:rPr>
                        <a:t>no</a:t>
                      </a:r>
                    </a:p>
                  </a:txBody>
                  <a:tcPr marL="9525" marR="9525" marT="9525" marB="0" anchor="b"/>
                </a:tc>
                <a:tc>
                  <a:txBody>
                    <a:bodyPr/>
                    <a:lstStyle/>
                    <a:p>
                      <a:pPr algn="l" fontAlgn="b"/>
                      <a:r>
                        <a:rPr lang="nb-NO" sz="1100" b="0" i="0" u="none" strike="noStrike" dirty="0">
                          <a:solidFill>
                            <a:srgbClr val="000000"/>
                          </a:solidFill>
                          <a:effectLst/>
                          <a:latin typeface="Calibri" panose="020F0502020204030204" pitchFamily="34" charset="0"/>
                        </a:rPr>
                        <a:t>sct: syn=Dispersible oral tablet</a:t>
                      </a:r>
                    </a:p>
                  </a:txBody>
                  <a:tcPr marL="9525" marR="9525" marT="9525" marB="0" anchor="b"/>
                </a:tc>
                <a:extLst>
                  <a:ext uri="{0D108BD9-81ED-4DB2-BD59-A6C34878D82A}">
                    <a16:rowId xmlns:a16="http://schemas.microsoft.com/office/drawing/2014/main" val="3695575729"/>
                  </a:ext>
                </a:extLst>
              </a:tr>
            </a:tbl>
          </a:graphicData>
        </a:graphic>
      </p:graphicFrame>
    </p:spTree>
    <p:extLst>
      <p:ext uri="{BB962C8B-B14F-4D97-AF65-F5344CB8AC3E}">
        <p14:creationId xmlns:p14="http://schemas.microsoft.com/office/powerpoint/2010/main" val="30094984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628650" y="273844"/>
            <a:ext cx="7886700" cy="994275"/>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600" dirty="0">
                <a:solidFill>
                  <a:schemeClr val="dk2"/>
                </a:solidFill>
              </a:rPr>
              <a:t>Start to build “Release 1”</a:t>
            </a:r>
            <a:endParaRPr sz="2600" dirty="0">
              <a:solidFill>
                <a:schemeClr val="dk2"/>
              </a:solidFill>
            </a:endParaRPr>
          </a:p>
        </p:txBody>
      </p:sp>
      <p:sp>
        <p:nvSpPr>
          <p:cNvPr id="118" name="Google Shape;118;p25"/>
          <p:cNvSpPr txBox="1"/>
          <p:nvPr/>
        </p:nvSpPr>
        <p:spPr>
          <a:xfrm>
            <a:off x="555150" y="1170690"/>
            <a:ext cx="7960200" cy="3108513"/>
          </a:xfrm>
          <a:prstGeom prst="rect">
            <a:avLst/>
          </a:prstGeom>
          <a:noFill/>
          <a:ln>
            <a:noFill/>
          </a:ln>
        </p:spPr>
        <p:txBody>
          <a:bodyPr spcFirstLastPara="1" wrap="square" lIns="91425" tIns="91425" rIns="91425" bIns="91425" anchor="ctr" anchorCtr="0">
            <a:spAutoFit/>
          </a:bodyPr>
          <a:lstStyle/>
          <a:p>
            <a:pPr marL="0" lvl="0" indent="0" algn="l" rtl="0">
              <a:spcBef>
                <a:spcPts val="0"/>
              </a:spcBef>
              <a:spcAft>
                <a:spcPts val="0"/>
              </a:spcAft>
              <a:buNone/>
            </a:pPr>
            <a:r>
              <a:rPr lang="en-GB" sz="1600" dirty="0">
                <a:latin typeface="Calibri"/>
                <a:ea typeface="Calibri"/>
                <a:cs typeface="Calibri"/>
                <a:sym typeface="Calibri"/>
              </a:rPr>
              <a:t>In a new, clean spreadsheet:</a:t>
            </a:r>
          </a:p>
          <a:p>
            <a:pPr marL="0" lvl="0" indent="0" algn="l" rtl="0">
              <a:spcBef>
                <a:spcPts val="0"/>
              </a:spcBef>
              <a:spcAft>
                <a:spcPts val="0"/>
              </a:spcAft>
              <a:buNone/>
            </a:pPr>
            <a:endParaRPr lang="en-GB" sz="1600" dirty="0">
              <a:latin typeface="Calibri"/>
              <a:ea typeface="Calibri"/>
              <a:cs typeface="Calibri"/>
              <a:sym typeface="Calibri"/>
            </a:endParaRPr>
          </a:p>
          <a:p>
            <a:pPr marL="342900" lvl="0" indent="-342900" algn="l" rtl="0">
              <a:spcBef>
                <a:spcPts val="0"/>
              </a:spcBef>
              <a:spcAft>
                <a:spcPts val="0"/>
              </a:spcAft>
              <a:buFont typeface="+mj-lt"/>
              <a:buAutoNum type="arabicPeriod"/>
            </a:pPr>
            <a:r>
              <a:rPr lang="en-GB" sz="1600" dirty="0">
                <a:latin typeface="Calibri"/>
                <a:ea typeface="Calibri"/>
                <a:cs typeface="Calibri"/>
                <a:sym typeface="Calibri"/>
              </a:rPr>
              <a:t>Add all agreed 1..1 exact matches (all attributes match)</a:t>
            </a:r>
          </a:p>
          <a:p>
            <a:pPr marL="342900" lvl="0" indent="-342900" algn="l" rtl="0">
              <a:spcBef>
                <a:spcPts val="0"/>
              </a:spcBef>
              <a:spcAft>
                <a:spcPts val="0"/>
              </a:spcAft>
              <a:buFont typeface="+mj-lt"/>
              <a:buAutoNum type="arabicPeriod"/>
            </a:pPr>
            <a:r>
              <a:rPr lang="en-GB" sz="1600" dirty="0">
                <a:latin typeface="Calibri"/>
                <a:ea typeface="Calibri"/>
                <a:cs typeface="Calibri"/>
                <a:sym typeface="Calibri"/>
              </a:rPr>
              <a:t>Add all “no matches” for which no products (currently) exist – with the note for requesting if the need arises</a:t>
            </a:r>
          </a:p>
          <a:p>
            <a:pPr marL="342900" lvl="0" indent="-342900" algn="l" rtl="0">
              <a:spcBef>
                <a:spcPts val="0"/>
              </a:spcBef>
              <a:spcAft>
                <a:spcPts val="0"/>
              </a:spcAft>
              <a:buFont typeface="+mj-lt"/>
              <a:buAutoNum type="arabicPeriod"/>
            </a:pPr>
            <a:endParaRPr lang="en-GB" sz="1600" dirty="0">
              <a:latin typeface="Calibri"/>
              <a:ea typeface="Calibri"/>
              <a:cs typeface="Calibri"/>
              <a:sym typeface="Calibri"/>
            </a:endParaRPr>
          </a:p>
          <a:p>
            <a:pPr marL="342900" lvl="0" indent="-342900" algn="l" rtl="0">
              <a:spcBef>
                <a:spcPts val="0"/>
              </a:spcBef>
              <a:spcAft>
                <a:spcPts val="0"/>
              </a:spcAft>
              <a:buFont typeface="+mj-lt"/>
              <a:buAutoNum type="arabicPeriod"/>
            </a:pPr>
            <a:r>
              <a:rPr lang="en-GB" sz="1600" dirty="0">
                <a:latin typeface="Calibri"/>
                <a:ea typeface="Calibri"/>
                <a:cs typeface="Calibri"/>
                <a:sym typeface="Calibri"/>
              </a:rPr>
              <a:t>Add all 1..1 exact matches with non-matching attributes – as agreement reached</a:t>
            </a:r>
          </a:p>
          <a:p>
            <a:pPr marL="342900" lvl="0" indent="-342900" algn="l" rtl="0">
              <a:spcBef>
                <a:spcPts val="0"/>
              </a:spcBef>
              <a:spcAft>
                <a:spcPts val="0"/>
              </a:spcAft>
              <a:buFont typeface="+mj-lt"/>
              <a:buAutoNum type="arabicPeriod"/>
            </a:pPr>
            <a:endParaRPr lang="en-GB" sz="1600" dirty="0">
              <a:latin typeface="Calibri"/>
              <a:ea typeface="Calibri"/>
              <a:cs typeface="Calibri"/>
              <a:sym typeface="Calibri"/>
            </a:endParaRPr>
          </a:p>
          <a:p>
            <a:pPr marL="342900" lvl="0" indent="-342900" algn="l" rtl="0">
              <a:spcBef>
                <a:spcPts val="0"/>
              </a:spcBef>
              <a:spcAft>
                <a:spcPts val="0"/>
              </a:spcAft>
              <a:buFont typeface="+mj-lt"/>
              <a:buAutoNum type="arabicPeriod"/>
            </a:pPr>
            <a:r>
              <a:rPr lang="en-GB" sz="1600" dirty="0">
                <a:latin typeface="Calibri"/>
                <a:ea typeface="Calibri"/>
                <a:cs typeface="Calibri"/>
                <a:sym typeface="Calibri"/>
              </a:rPr>
              <a:t>Add those concepts that “will map” when CRS requests have been actioned</a:t>
            </a:r>
          </a:p>
          <a:p>
            <a:pPr marL="342900" lvl="0" indent="-342900" algn="l" rtl="0">
              <a:spcBef>
                <a:spcPts val="0"/>
              </a:spcBef>
              <a:spcAft>
                <a:spcPts val="0"/>
              </a:spcAft>
              <a:buFont typeface="+mj-lt"/>
              <a:buAutoNum type="arabicPeriod"/>
            </a:pPr>
            <a:endParaRPr lang="en-GB" sz="1600" dirty="0">
              <a:latin typeface="Calibri"/>
              <a:ea typeface="Calibri"/>
              <a:cs typeface="Calibri"/>
              <a:sym typeface="Calibri"/>
            </a:endParaRPr>
          </a:p>
          <a:p>
            <a:pPr marL="342900" lvl="0" indent="-342900" algn="l" rtl="0">
              <a:spcBef>
                <a:spcPts val="0"/>
              </a:spcBef>
              <a:spcAft>
                <a:spcPts val="0"/>
              </a:spcAft>
              <a:buFont typeface="+mj-lt"/>
              <a:buAutoNum type="arabicPeriod"/>
            </a:pPr>
            <a:r>
              <a:rPr lang="en-GB" sz="1600" dirty="0">
                <a:latin typeface="Calibri"/>
                <a:ea typeface="Calibri"/>
                <a:cs typeface="Calibri"/>
                <a:sym typeface="Calibri"/>
              </a:rPr>
              <a:t>Do we need a new “interim working” spreadsheet? </a:t>
            </a:r>
            <a:r>
              <a:rPr lang="en-GB" sz="1600" dirty="0">
                <a:solidFill>
                  <a:srgbClr val="0070C0"/>
                </a:solidFill>
                <a:latin typeface="Calibri"/>
                <a:ea typeface="Calibri"/>
                <a:cs typeface="Calibri"/>
                <a:sym typeface="Calibri"/>
              </a:rPr>
              <a:t>Yes, that will help</a:t>
            </a:r>
            <a:endParaRPr sz="1600" dirty="0">
              <a:solidFill>
                <a:srgbClr val="0070C0"/>
              </a:solidFill>
              <a:latin typeface="Calibri"/>
              <a:ea typeface="Calibri"/>
              <a:cs typeface="Calibri"/>
              <a:sym typeface="Calibri"/>
            </a:endParaRPr>
          </a:p>
          <a:p>
            <a:pPr marL="0" lvl="0" indent="0" algn="l" rtl="0">
              <a:spcBef>
                <a:spcPts val="0"/>
              </a:spcBef>
              <a:spcAft>
                <a:spcPts val="0"/>
              </a:spcAft>
              <a:buNone/>
            </a:pPr>
            <a:endParaRPr dirty="0">
              <a:latin typeface="Calibri"/>
              <a:ea typeface="Calibri"/>
              <a:cs typeface="Calibri"/>
              <a:sym typeface="Calibri"/>
            </a:endParaRPr>
          </a:p>
        </p:txBody>
      </p:sp>
    </p:spTree>
    <p:extLst>
      <p:ext uri="{BB962C8B-B14F-4D97-AF65-F5344CB8AC3E}">
        <p14:creationId xmlns:p14="http://schemas.microsoft.com/office/powerpoint/2010/main" val="146989024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C6679-F185-4DC9-9F81-3C5457DF1A9C}"/>
              </a:ext>
            </a:extLst>
          </p:cNvPr>
          <p:cNvSpPr>
            <a:spLocks noGrp="1"/>
          </p:cNvSpPr>
          <p:nvPr>
            <p:ph type="title"/>
          </p:nvPr>
        </p:nvSpPr>
        <p:spPr/>
        <p:txBody>
          <a:bodyPr/>
          <a:lstStyle/>
          <a:p>
            <a:r>
              <a:rPr lang="en-GB" dirty="0"/>
              <a:t>“Hidden” 1..*s : 26</a:t>
            </a:r>
          </a:p>
        </p:txBody>
      </p:sp>
      <p:graphicFrame>
        <p:nvGraphicFramePr>
          <p:cNvPr id="5" name="Table 5">
            <a:extLst>
              <a:ext uri="{FF2B5EF4-FFF2-40B4-BE49-F238E27FC236}">
                <a16:creationId xmlns:a16="http://schemas.microsoft.com/office/drawing/2014/main" id="{92094F31-8E6B-4D37-96F1-0A8A3E88791A}"/>
              </a:ext>
            </a:extLst>
          </p:cNvPr>
          <p:cNvGraphicFramePr>
            <a:graphicFrameLocks noGrp="1"/>
          </p:cNvGraphicFramePr>
          <p:nvPr>
            <p:extLst>
              <p:ext uri="{D42A27DB-BD31-4B8C-83A1-F6EECF244321}">
                <p14:modId xmlns:p14="http://schemas.microsoft.com/office/powerpoint/2010/main" val="3147719582"/>
              </p:ext>
            </p:extLst>
          </p:nvPr>
        </p:nvGraphicFramePr>
        <p:xfrm>
          <a:off x="272846" y="1387619"/>
          <a:ext cx="8465575" cy="2904490"/>
        </p:xfrm>
        <a:graphic>
          <a:graphicData uri="http://schemas.openxmlformats.org/drawingml/2006/table">
            <a:tbl>
              <a:tblPr firstRow="1" firstCol="1" bandRow="1">
                <a:tableStyleId>{5DA37D80-6434-44D0-A028-1B22A696006F}</a:tableStyleId>
              </a:tblPr>
              <a:tblGrid>
                <a:gridCol w="781664">
                  <a:extLst>
                    <a:ext uri="{9D8B030D-6E8A-4147-A177-3AD203B41FA5}">
                      <a16:colId xmlns:a16="http://schemas.microsoft.com/office/drawing/2014/main" val="315500329"/>
                    </a:ext>
                  </a:extLst>
                </a:gridCol>
                <a:gridCol w="1285550">
                  <a:extLst>
                    <a:ext uri="{9D8B030D-6E8A-4147-A177-3AD203B41FA5}">
                      <a16:colId xmlns:a16="http://schemas.microsoft.com/office/drawing/2014/main" val="3607802095"/>
                    </a:ext>
                  </a:extLst>
                </a:gridCol>
                <a:gridCol w="875089">
                  <a:extLst>
                    <a:ext uri="{9D8B030D-6E8A-4147-A177-3AD203B41FA5}">
                      <a16:colId xmlns:a16="http://schemas.microsoft.com/office/drawing/2014/main" val="3018980532"/>
                    </a:ext>
                  </a:extLst>
                </a:gridCol>
                <a:gridCol w="1511709">
                  <a:extLst>
                    <a:ext uri="{9D8B030D-6E8A-4147-A177-3AD203B41FA5}">
                      <a16:colId xmlns:a16="http://schemas.microsoft.com/office/drawing/2014/main" val="1184052717"/>
                    </a:ext>
                  </a:extLst>
                </a:gridCol>
                <a:gridCol w="877529">
                  <a:extLst>
                    <a:ext uri="{9D8B030D-6E8A-4147-A177-3AD203B41FA5}">
                      <a16:colId xmlns:a16="http://schemas.microsoft.com/office/drawing/2014/main" val="1549579174"/>
                    </a:ext>
                  </a:extLst>
                </a:gridCol>
                <a:gridCol w="730046">
                  <a:extLst>
                    <a:ext uri="{9D8B030D-6E8A-4147-A177-3AD203B41FA5}">
                      <a16:colId xmlns:a16="http://schemas.microsoft.com/office/drawing/2014/main" val="2468642669"/>
                    </a:ext>
                  </a:extLst>
                </a:gridCol>
                <a:gridCol w="1173662">
                  <a:extLst>
                    <a:ext uri="{9D8B030D-6E8A-4147-A177-3AD203B41FA5}">
                      <a16:colId xmlns:a16="http://schemas.microsoft.com/office/drawing/2014/main" val="1988599954"/>
                    </a:ext>
                  </a:extLst>
                </a:gridCol>
                <a:gridCol w="1230326">
                  <a:extLst>
                    <a:ext uri="{9D8B030D-6E8A-4147-A177-3AD203B41FA5}">
                      <a16:colId xmlns:a16="http://schemas.microsoft.com/office/drawing/2014/main" val="1503838265"/>
                    </a:ext>
                  </a:extLst>
                </a:gridCol>
              </a:tblGrid>
              <a:tr h="370840">
                <a:tc>
                  <a:txBody>
                    <a:bodyPr/>
                    <a:lstStyle/>
                    <a:p>
                      <a:pPr algn="ctr" fontAlgn="ctr"/>
                      <a:r>
                        <a:rPr lang="en-GB" sz="1100" b="1" i="0" u="none" strike="noStrike" dirty="0">
                          <a:solidFill>
                            <a:srgbClr val="000000"/>
                          </a:solidFill>
                          <a:effectLst/>
                          <a:latin typeface="Calibri" panose="020F0502020204030204" pitchFamily="34" charset="0"/>
                        </a:rPr>
                        <a:t>EDQM Code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English Name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SCTID</a:t>
                      </a:r>
                    </a:p>
                  </a:txBody>
                  <a:tcPr marL="9525" marR="9525" marT="9525" marB="0" anchor="ctr"/>
                </a:tc>
                <a:tc>
                  <a:txBody>
                    <a:bodyPr/>
                    <a:lstStyle/>
                    <a:p>
                      <a:pPr algn="ctr" fontAlgn="ctr"/>
                      <a:r>
                        <a:rPr lang="en-GB" sz="1100" b="1" i="0" u="none" strike="noStrike" dirty="0">
                          <a:solidFill>
                            <a:srgbClr val="000000"/>
                          </a:solidFill>
                          <a:effectLst/>
                          <a:latin typeface="Calibri, sans-serif"/>
                        </a:rPr>
                        <a:t>Fully Specified Name</a:t>
                      </a:r>
                      <a:endParaRPr lang="en-GB" sz="11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Cardinality</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Association</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Attribute Match</a:t>
                      </a:r>
                    </a:p>
                  </a:txBody>
                  <a:tcPr marL="9525" marR="9525" marT="9525" marB="0" anchor="ctr"/>
                </a:tc>
                <a:tc>
                  <a:txBody>
                    <a:bodyPr/>
                    <a:lstStyle/>
                    <a:p>
                      <a:pPr marR="0" algn="ctr" rtl="0" fontAlgn="ctr">
                        <a:lnSpc>
                          <a:spcPct val="100000"/>
                        </a:lnSpc>
                        <a:spcBef>
                          <a:spcPts val="0"/>
                        </a:spcBef>
                        <a:spcAft>
                          <a:spcPts val="0"/>
                        </a:spcAft>
                        <a:buClr>
                          <a:srgbClr val="000000"/>
                        </a:buClr>
                        <a:buFont typeface="Arial"/>
                      </a:pPr>
                      <a:r>
                        <a:rPr lang="en-GB" sz="1100" b="1" i="0" u="none" strike="noStrike" cap="none" dirty="0">
                          <a:solidFill>
                            <a:srgbClr val="000000"/>
                          </a:solidFill>
                          <a:effectLst/>
                          <a:latin typeface="Calibri" panose="020F0502020204030204" pitchFamily="34" charset="0"/>
                          <a:ea typeface="+mn-ea"/>
                          <a:cs typeface="+mn-cs"/>
                          <a:sym typeface="Arial"/>
                        </a:rPr>
                        <a:t>Comments</a:t>
                      </a:r>
                    </a:p>
                  </a:txBody>
                  <a:tcPr/>
                </a:tc>
                <a:extLst>
                  <a:ext uri="{0D108BD9-81ED-4DB2-BD59-A6C34878D82A}">
                    <a16:rowId xmlns:a16="http://schemas.microsoft.com/office/drawing/2014/main" val="1660499978"/>
                  </a:ext>
                </a:extLst>
              </a:tr>
              <a:tr h="370840">
                <a:tc>
                  <a:txBody>
                    <a:bodyPr/>
                    <a:lstStyle/>
                    <a:p>
                      <a:pPr algn="r" fontAlgn="ctr"/>
                      <a:r>
                        <a:rPr lang="en-GB" sz="1100" b="0" i="0" u="none" strike="noStrike">
                          <a:solidFill>
                            <a:srgbClr val="000000"/>
                          </a:solidFill>
                          <a:effectLst/>
                          <a:latin typeface="Calibri" panose="020F0502020204030204" pitchFamily="34" charset="0"/>
                        </a:rPr>
                        <a:t>11205000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Powder for solution for injection</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385223009</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Powder for conventional release solution for injection (dose form)</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1..1</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Exact match</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Yes</a:t>
                      </a:r>
                    </a:p>
                  </a:txBody>
                  <a:tcPr marL="9525" marR="9525" marT="9525" marB="0" anchor="ctr"/>
                </a:tc>
                <a:tc>
                  <a:txBody>
                    <a:bodyPr/>
                    <a:lstStyle/>
                    <a:p>
                      <a:pPr algn="l" fontAlgn="ctr"/>
                      <a:endParaRPr lang="en-GB"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557565415"/>
                  </a:ext>
                </a:extLst>
              </a:tr>
              <a:tr h="370840">
                <a:tc>
                  <a:txBody>
                    <a:bodyPr/>
                    <a:lstStyle/>
                    <a:p>
                      <a:pPr algn="r" fontAlgn="ctr"/>
                      <a:r>
                        <a:rPr lang="en-GB" sz="1100" b="0" i="0" u="none" strike="noStrike">
                          <a:solidFill>
                            <a:srgbClr val="000000"/>
                          </a:solidFill>
                          <a:effectLst/>
                          <a:latin typeface="Calibri" panose="020F0502020204030204" pitchFamily="34" charset="0"/>
                        </a:rPr>
                        <a:t>50049250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Powder for concentrate for solution for injection/infusion</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385223009</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Powder for conventional release solution for injection (dose form)</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1..*</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Broader than</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No</a:t>
                      </a:r>
                    </a:p>
                  </a:txBody>
                  <a:tcPr marL="9525" marR="9525" marT="9525" marB="0" anchor="ctr"/>
                </a:tc>
                <a:tc>
                  <a:txBody>
                    <a:bodyPr/>
                    <a:lstStyle/>
                    <a:p>
                      <a:pPr algn="l" fontAlgn="ctr"/>
                      <a:r>
                        <a:rPr lang="en-GB" sz="1100" b="0" i="0" u="none" strike="noStrike" dirty="0">
                          <a:solidFill>
                            <a:srgbClr val="000000"/>
                          </a:solidFill>
                          <a:effectLst/>
                          <a:latin typeface="Calibri" panose="020F0502020204030204" pitchFamily="34" charset="0"/>
                        </a:rPr>
                        <a:t>SNCT does not have Dilution as a transformation, dilution is a second transformation after dissolution, as the obtained solution is dilute to obtain the final solution for perfusion No union of AM inject OR infuse</a:t>
                      </a:r>
                    </a:p>
                  </a:txBody>
                  <a:tcPr marL="9525" marR="9525" marT="9525" marB="0" anchor="ctr"/>
                </a:tc>
                <a:extLst>
                  <a:ext uri="{0D108BD9-81ED-4DB2-BD59-A6C34878D82A}">
                    <a16:rowId xmlns:a16="http://schemas.microsoft.com/office/drawing/2014/main" val="3695575729"/>
                  </a:ext>
                </a:extLst>
              </a:tr>
            </a:tbl>
          </a:graphicData>
        </a:graphic>
      </p:graphicFrame>
    </p:spTree>
    <p:extLst>
      <p:ext uri="{BB962C8B-B14F-4D97-AF65-F5344CB8AC3E}">
        <p14:creationId xmlns:p14="http://schemas.microsoft.com/office/powerpoint/2010/main" val="116847513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C6679-F185-4DC9-9F81-3C5457DF1A9C}"/>
              </a:ext>
            </a:extLst>
          </p:cNvPr>
          <p:cNvSpPr>
            <a:spLocks noGrp="1"/>
          </p:cNvSpPr>
          <p:nvPr>
            <p:ph type="title"/>
          </p:nvPr>
        </p:nvSpPr>
        <p:spPr/>
        <p:txBody>
          <a:bodyPr/>
          <a:lstStyle/>
          <a:p>
            <a:r>
              <a:rPr lang="en-GB" dirty="0"/>
              <a:t>“Hidden” 1..*s : 27</a:t>
            </a:r>
          </a:p>
        </p:txBody>
      </p:sp>
      <p:graphicFrame>
        <p:nvGraphicFramePr>
          <p:cNvPr id="5" name="Table 5">
            <a:extLst>
              <a:ext uri="{FF2B5EF4-FFF2-40B4-BE49-F238E27FC236}">
                <a16:creationId xmlns:a16="http://schemas.microsoft.com/office/drawing/2014/main" id="{92094F31-8E6B-4D37-96F1-0A8A3E88791A}"/>
              </a:ext>
            </a:extLst>
          </p:cNvPr>
          <p:cNvGraphicFramePr>
            <a:graphicFrameLocks noGrp="1"/>
          </p:cNvGraphicFramePr>
          <p:nvPr>
            <p:extLst>
              <p:ext uri="{D42A27DB-BD31-4B8C-83A1-F6EECF244321}">
                <p14:modId xmlns:p14="http://schemas.microsoft.com/office/powerpoint/2010/main" val="3123056677"/>
              </p:ext>
            </p:extLst>
          </p:nvPr>
        </p:nvGraphicFramePr>
        <p:xfrm>
          <a:off x="265471" y="1100025"/>
          <a:ext cx="8465575" cy="3416935"/>
        </p:xfrm>
        <a:graphic>
          <a:graphicData uri="http://schemas.openxmlformats.org/drawingml/2006/table">
            <a:tbl>
              <a:tblPr firstRow="1" firstCol="1" bandRow="1">
                <a:tableStyleId>{5DA37D80-6434-44D0-A028-1B22A696006F}</a:tableStyleId>
              </a:tblPr>
              <a:tblGrid>
                <a:gridCol w="781664">
                  <a:extLst>
                    <a:ext uri="{9D8B030D-6E8A-4147-A177-3AD203B41FA5}">
                      <a16:colId xmlns:a16="http://schemas.microsoft.com/office/drawing/2014/main" val="315500329"/>
                    </a:ext>
                  </a:extLst>
                </a:gridCol>
                <a:gridCol w="1285550">
                  <a:extLst>
                    <a:ext uri="{9D8B030D-6E8A-4147-A177-3AD203B41FA5}">
                      <a16:colId xmlns:a16="http://schemas.microsoft.com/office/drawing/2014/main" val="3607802095"/>
                    </a:ext>
                  </a:extLst>
                </a:gridCol>
                <a:gridCol w="875089">
                  <a:extLst>
                    <a:ext uri="{9D8B030D-6E8A-4147-A177-3AD203B41FA5}">
                      <a16:colId xmlns:a16="http://schemas.microsoft.com/office/drawing/2014/main" val="3018980532"/>
                    </a:ext>
                  </a:extLst>
                </a:gridCol>
                <a:gridCol w="1511709">
                  <a:extLst>
                    <a:ext uri="{9D8B030D-6E8A-4147-A177-3AD203B41FA5}">
                      <a16:colId xmlns:a16="http://schemas.microsoft.com/office/drawing/2014/main" val="1184052717"/>
                    </a:ext>
                  </a:extLst>
                </a:gridCol>
                <a:gridCol w="877529">
                  <a:extLst>
                    <a:ext uri="{9D8B030D-6E8A-4147-A177-3AD203B41FA5}">
                      <a16:colId xmlns:a16="http://schemas.microsoft.com/office/drawing/2014/main" val="1549579174"/>
                    </a:ext>
                  </a:extLst>
                </a:gridCol>
                <a:gridCol w="730046">
                  <a:extLst>
                    <a:ext uri="{9D8B030D-6E8A-4147-A177-3AD203B41FA5}">
                      <a16:colId xmlns:a16="http://schemas.microsoft.com/office/drawing/2014/main" val="2468642669"/>
                    </a:ext>
                  </a:extLst>
                </a:gridCol>
                <a:gridCol w="766916">
                  <a:extLst>
                    <a:ext uri="{9D8B030D-6E8A-4147-A177-3AD203B41FA5}">
                      <a16:colId xmlns:a16="http://schemas.microsoft.com/office/drawing/2014/main" val="1988599954"/>
                    </a:ext>
                  </a:extLst>
                </a:gridCol>
                <a:gridCol w="1637072">
                  <a:extLst>
                    <a:ext uri="{9D8B030D-6E8A-4147-A177-3AD203B41FA5}">
                      <a16:colId xmlns:a16="http://schemas.microsoft.com/office/drawing/2014/main" val="1503838265"/>
                    </a:ext>
                  </a:extLst>
                </a:gridCol>
              </a:tblGrid>
              <a:tr h="370840">
                <a:tc>
                  <a:txBody>
                    <a:bodyPr/>
                    <a:lstStyle/>
                    <a:p>
                      <a:pPr algn="ctr" fontAlgn="ctr"/>
                      <a:r>
                        <a:rPr lang="en-GB" sz="1100" b="1" i="0" u="none" strike="noStrike" dirty="0">
                          <a:solidFill>
                            <a:srgbClr val="000000"/>
                          </a:solidFill>
                          <a:effectLst/>
                          <a:latin typeface="Calibri" panose="020F0502020204030204" pitchFamily="34" charset="0"/>
                        </a:rPr>
                        <a:t>EDQM Code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English Name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SCTID</a:t>
                      </a:r>
                    </a:p>
                  </a:txBody>
                  <a:tcPr marL="9525" marR="9525" marT="9525" marB="0" anchor="ctr"/>
                </a:tc>
                <a:tc>
                  <a:txBody>
                    <a:bodyPr/>
                    <a:lstStyle/>
                    <a:p>
                      <a:pPr algn="ctr" fontAlgn="ctr"/>
                      <a:r>
                        <a:rPr lang="en-GB" sz="1100" b="1" i="0" u="none" strike="noStrike" dirty="0">
                          <a:solidFill>
                            <a:srgbClr val="000000"/>
                          </a:solidFill>
                          <a:effectLst/>
                          <a:latin typeface="Calibri, sans-serif"/>
                        </a:rPr>
                        <a:t>Fully Specified Name</a:t>
                      </a:r>
                      <a:endParaRPr lang="en-GB" sz="11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Cardinality</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Association</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Attribute Match</a:t>
                      </a:r>
                    </a:p>
                  </a:txBody>
                  <a:tcPr marL="9525" marR="9525" marT="9525" marB="0" anchor="ctr"/>
                </a:tc>
                <a:tc>
                  <a:txBody>
                    <a:bodyPr/>
                    <a:lstStyle/>
                    <a:p>
                      <a:pPr marR="0" algn="ctr" rtl="0" fontAlgn="ctr">
                        <a:lnSpc>
                          <a:spcPct val="100000"/>
                        </a:lnSpc>
                        <a:spcBef>
                          <a:spcPts val="0"/>
                        </a:spcBef>
                        <a:spcAft>
                          <a:spcPts val="0"/>
                        </a:spcAft>
                        <a:buClr>
                          <a:srgbClr val="000000"/>
                        </a:buClr>
                        <a:buFont typeface="Arial"/>
                      </a:pPr>
                      <a:r>
                        <a:rPr lang="en-GB" sz="1100" b="1" i="0" u="none" strike="noStrike" cap="none" dirty="0">
                          <a:solidFill>
                            <a:srgbClr val="000000"/>
                          </a:solidFill>
                          <a:effectLst/>
                          <a:latin typeface="Calibri" panose="020F0502020204030204" pitchFamily="34" charset="0"/>
                          <a:ea typeface="+mn-ea"/>
                          <a:cs typeface="+mn-cs"/>
                          <a:sym typeface="Arial"/>
                        </a:rPr>
                        <a:t>Comments</a:t>
                      </a:r>
                    </a:p>
                  </a:txBody>
                  <a:tcPr/>
                </a:tc>
                <a:extLst>
                  <a:ext uri="{0D108BD9-81ED-4DB2-BD59-A6C34878D82A}">
                    <a16:rowId xmlns:a16="http://schemas.microsoft.com/office/drawing/2014/main" val="1660499978"/>
                  </a:ext>
                </a:extLst>
              </a:tr>
              <a:tr h="370840">
                <a:tc>
                  <a:txBody>
                    <a:bodyPr/>
                    <a:lstStyle/>
                    <a:p>
                      <a:pPr algn="r" fontAlgn="ctr"/>
                      <a:r>
                        <a:rPr lang="en-GB" sz="1100" b="0" i="0" u="none" strike="noStrike">
                          <a:solidFill>
                            <a:srgbClr val="000000"/>
                          </a:solidFill>
                          <a:effectLst/>
                          <a:latin typeface="Calibri" panose="020F0502020204030204" pitchFamily="34" charset="0"/>
                        </a:rPr>
                        <a:t>11212000</a:t>
                      </a:r>
                    </a:p>
                  </a:txBody>
                  <a:tcPr marL="9525" marR="9525" marT="9525" marB="0" anchor="ctr"/>
                </a:tc>
                <a:tc>
                  <a:txBody>
                    <a:bodyPr/>
                    <a:lstStyle/>
                    <a:p>
                      <a:pPr algn="l" fontAlgn="ctr"/>
                      <a:r>
                        <a:rPr lang="da-DK" sz="1100" b="0" i="0" u="none" strike="noStrike">
                          <a:solidFill>
                            <a:srgbClr val="000000"/>
                          </a:solidFill>
                          <a:effectLst/>
                          <a:latin typeface="Calibri" panose="020F0502020204030204" pitchFamily="34" charset="0"/>
                        </a:rPr>
                        <a:t>Powder for solution for infusion</a:t>
                      </a:r>
                    </a:p>
                  </a:txBody>
                  <a:tcPr marL="9525" marR="9525" marT="9525" marB="0" anchor="ctr"/>
                </a:tc>
                <a:tc>
                  <a:txBody>
                    <a:bodyPr/>
                    <a:lstStyle/>
                    <a:p>
                      <a:pPr algn="l" fontAlgn="b"/>
                      <a:r>
                        <a:rPr lang="en-GB" sz="1100" b="0" i="0" u="none" strike="noStrike">
                          <a:solidFill>
                            <a:srgbClr val="000000"/>
                          </a:solidFill>
                          <a:effectLst/>
                          <a:latin typeface="Calibri" panose="020F0502020204030204" pitchFamily="34" charset="0"/>
                        </a:rPr>
                        <a:t>764843001</a:t>
                      </a:r>
                    </a:p>
                  </a:txBody>
                  <a:tcPr marL="9525" marR="9525" marT="9525" marB="0" anchor="b"/>
                </a:tc>
                <a:tc>
                  <a:txBody>
                    <a:bodyPr/>
                    <a:lstStyle/>
                    <a:p>
                      <a:pPr algn="l" fontAlgn="ctr"/>
                      <a:r>
                        <a:rPr lang="en-GB" sz="1100" b="0" i="0" u="none" strike="noStrike">
                          <a:solidFill>
                            <a:srgbClr val="000000"/>
                          </a:solidFill>
                          <a:effectLst/>
                          <a:latin typeface="Calibri" panose="020F0502020204030204" pitchFamily="34" charset="0"/>
                        </a:rPr>
                        <a:t>Powder for conventional release solution for infusion (dose form)</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1..1</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Exact match</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yes</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EDQM definition: "one or more powders, including freeze-dried powders"</a:t>
                      </a:r>
                    </a:p>
                  </a:txBody>
                  <a:tcPr marL="9525" marR="9525" marT="9525" marB="0" anchor="ctr"/>
                </a:tc>
                <a:extLst>
                  <a:ext uri="{0D108BD9-81ED-4DB2-BD59-A6C34878D82A}">
                    <a16:rowId xmlns:a16="http://schemas.microsoft.com/office/drawing/2014/main" val="2557565415"/>
                  </a:ext>
                </a:extLst>
              </a:tr>
              <a:tr h="370840">
                <a:tc>
                  <a:txBody>
                    <a:bodyPr/>
                    <a:lstStyle/>
                    <a:p>
                      <a:pPr algn="r" fontAlgn="ctr"/>
                      <a:r>
                        <a:rPr lang="en-GB" sz="1100" b="0" i="0" u="none" strike="noStrike">
                          <a:solidFill>
                            <a:srgbClr val="000000"/>
                          </a:solidFill>
                          <a:effectLst/>
                          <a:latin typeface="Calibri" panose="020F0502020204030204" pitchFamily="34" charset="0"/>
                        </a:rPr>
                        <a:t>50043000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Powder for concentrate for solution for infusion</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764843001</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Powder for conventional release solution for infusion (dose form)</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1..1</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Broader than</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No</a:t>
                      </a:r>
                    </a:p>
                  </a:txBody>
                  <a:tcPr marL="9525" marR="9525" marT="9525" marB="0" anchor="ctr"/>
                </a:tc>
                <a:tc>
                  <a:txBody>
                    <a:bodyPr/>
                    <a:lstStyle/>
                    <a:p>
                      <a:pPr algn="l" fontAlgn="ctr"/>
                      <a:r>
                        <a:rPr lang="en-GB" sz="1100" b="0" i="0" u="none" strike="noStrike" dirty="0">
                          <a:solidFill>
                            <a:srgbClr val="000000"/>
                          </a:solidFill>
                          <a:effectLst/>
                          <a:latin typeface="Calibri" panose="020F0502020204030204" pitchFamily="34" charset="0"/>
                        </a:rPr>
                        <a:t>SNCT does not have Dilution as a transformation, dilution is a second transformation after dissolution, as the obtained solution is dilute to obtain the final solution for perfusion</a:t>
                      </a:r>
                    </a:p>
                  </a:txBody>
                  <a:tcPr marL="9525" marR="9525" marT="9525" marB="0" anchor="ctr"/>
                </a:tc>
                <a:extLst>
                  <a:ext uri="{0D108BD9-81ED-4DB2-BD59-A6C34878D82A}">
                    <a16:rowId xmlns:a16="http://schemas.microsoft.com/office/drawing/2014/main" val="3695575729"/>
                  </a:ext>
                </a:extLst>
              </a:tr>
              <a:tr h="370840">
                <a:tc>
                  <a:txBody>
                    <a:bodyPr/>
                    <a:lstStyle/>
                    <a:p>
                      <a:pPr algn="r" fontAlgn="ctr"/>
                      <a:r>
                        <a:rPr lang="en-GB" sz="1100" b="0" i="0" u="none" strike="noStrike">
                          <a:solidFill>
                            <a:srgbClr val="000000"/>
                          </a:solidFill>
                          <a:effectLst/>
                          <a:latin typeface="Calibri" panose="020F0502020204030204" pitchFamily="34" charset="0"/>
                        </a:rPr>
                        <a:t>50049250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Powder for concentrate for solution for injection/infusion</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764843001</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Powder for conventional release solution for infusion (dose form)</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1..*</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Broader than</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No</a:t>
                      </a:r>
                    </a:p>
                  </a:txBody>
                  <a:tcPr marL="9525" marR="9525" marT="9525" marB="0" anchor="ctr"/>
                </a:tc>
                <a:tc>
                  <a:txBody>
                    <a:bodyPr/>
                    <a:lstStyle/>
                    <a:p>
                      <a:pPr algn="l" fontAlgn="ctr"/>
                      <a:r>
                        <a:rPr lang="en-GB" sz="1100" b="0" i="0" u="none" strike="noStrike" dirty="0">
                          <a:solidFill>
                            <a:srgbClr val="000000"/>
                          </a:solidFill>
                          <a:effectLst/>
                          <a:latin typeface="Calibri" panose="020F0502020204030204" pitchFamily="34" charset="0"/>
                        </a:rPr>
                        <a:t>SNCT does not have Dilution as a transformation, dilution is a second transformation after dissolution, as the obtained solution is dilute to obtain the final solution for perfusion. No union of AM inject OR infuse</a:t>
                      </a:r>
                    </a:p>
                  </a:txBody>
                  <a:tcPr marL="9525" marR="9525" marT="9525" marB="0" anchor="ctr"/>
                </a:tc>
                <a:extLst>
                  <a:ext uri="{0D108BD9-81ED-4DB2-BD59-A6C34878D82A}">
                    <a16:rowId xmlns:a16="http://schemas.microsoft.com/office/drawing/2014/main" val="3219777360"/>
                  </a:ext>
                </a:extLst>
              </a:tr>
            </a:tbl>
          </a:graphicData>
        </a:graphic>
      </p:graphicFrame>
    </p:spTree>
    <p:extLst>
      <p:ext uri="{BB962C8B-B14F-4D97-AF65-F5344CB8AC3E}">
        <p14:creationId xmlns:p14="http://schemas.microsoft.com/office/powerpoint/2010/main" val="146947634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C6679-F185-4DC9-9F81-3C5457DF1A9C}"/>
              </a:ext>
            </a:extLst>
          </p:cNvPr>
          <p:cNvSpPr>
            <a:spLocks noGrp="1"/>
          </p:cNvSpPr>
          <p:nvPr>
            <p:ph type="title"/>
          </p:nvPr>
        </p:nvSpPr>
        <p:spPr/>
        <p:txBody>
          <a:bodyPr/>
          <a:lstStyle/>
          <a:p>
            <a:r>
              <a:rPr lang="en-GB" dirty="0"/>
              <a:t>“Hidden” 1..*s : 28</a:t>
            </a:r>
          </a:p>
        </p:txBody>
      </p:sp>
      <p:graphicFrame>
        <p:nvGraphicFramePr>
          <p:cNvPr id="5" name="Table 5">
            <a:extLst>
              <a:ext uri="{FF2B5EF4-FFF2-40B4-BE49-F238E27FC236}">
                <a16:creationId xmlns:a16="http://schemas.microsoft.com/office/drawing/2014/main" id="{92094F31-8E6B-4D37-96F1-0A8A3E88791A}"/>
              </a:ext>
            </a:extLst>
          </p:cNvPr>
          <p:cNvGraphicFramePr>
            <a:graphicFrameLocks noGrp="1"/>
          </p:cNvGraphicFramePr>
          <p:nvPr>
            <p:extLst>
              <p:ext uri="{D42A27DB-BD31-4B8C-83A1-F6EECF244321}">
                <p14:modId xmlns:p14="http://schemas.microsoft.com/office/powerpoint/2010/main" val="3414757368"/>
              </p:ext>
            </p:extLst>
          </p:nvPr>
        </p:nvGraphicFramePr>
        <p:xfrm>
          <a:off x="272846" y="1387619"/>
          <a:ext cx="8465575" cy="2569210"/>
        </p:xfrm>
        <a:graphic>
          <a:graphicData uri="http://schemas.openxmlformats.org/drawingml/2006/table">
            <a:tbl>
              <a:tblPr firstRow="1" firstCol="1" bandRow="1">
                <a:tableStyleId>{5DA37D80-6434-44D0-A028-1B22A696006F}</a:tableStyleId>
              </a:tblPr>
              <a:tblGrid>
                <a:gridCol w="781664">
                  <a:extLst>
                    <a:ext uri="{9D8B030D-6E8A-4147-A177-3AD203B41FA5}">
                      <a16:colId xmlns:a16="http://schemas.microsoft.com/office/drawing/2014/main" val="315500329"/>
                    </a:ext>
                  </a:extLst>
                </a:gridCol>
                <a:gridCol w="1285550">
                  <a:extLst>
                    <a:ext uri="{9D8B030D-6E8A-4147-A177-3AD203B41FA5}">
                      <a16:colId xmlns:a16="http://schemas.microsoft.com/office/drawing/2014/main" val="3607802095"/>
                    </a:ext>
                  </a:extLst>
                </a:gridCol>
                <a:gridCol w="875089">
                  <a:extLst>
                    <a:ext uri="{9D8B030D-6E8A-4147-A177-3AD203B41FA5}">
                      <a16:colId xmlns:a16="http://schemas.microsoft.com/office/drawing/2014/main" val="3018980532"/>
                    </a:ext>
                  </a:extLst>
                </a:gridCol>
                <a:gridCol w="1511709">
                  <a:extLst>
                    <a:ext uri="{9D8B030D-6E8A-4147-A177-3AD203B41FA5}">
                      <a16:colId xmlns:a16="http://schemas.microsoft.com/office/drawing/2014/main" val="1184052717"/>
                    </a:ext>
                  </a:extLst>
                </a:gridCol>
                <a:gridCol w="877529">
                  <a:extLst>
                    <a:ext uri="{9D8B030D-6E8A-4147-A177-3AD203B41FA5}">
                      <a16:colId xmlns:a16="http://schemas.microsoft.com/office/drawing/2014/main" val="1549579174"/>
                    </a:ext>
                  </a:extLst>
                </a:gridCol>
                <a:gridCol w="730046">
                  <a:extLst>
                    <a:ext uri="{9D8B030D-6E8A-4147-A177-3AD203B41FA5}">
                      <a16:colId xmlns:a16="http://schemas.microsoft.com/office/drawing/2014/main" val="2468642669"/>
                    </a:ext>
                  </a:extLst>
                </a:gridCol>
                <a:gridCol w="1173662">
                  <a:extLst>
                    <a:ext uri="{9D8B030D-6E8A-4147-A177-3AD203B41FA5}">
                      <a16:colId xmlns:a16="http://schemas.microsoft.com/office/drawing/2014/main" val="1988599954"/>
                    </a:ext>
                  </a:extLst>
                </a:gridCol>
                <a:gridCol w="1230326">
                  <a:extLst>
                    <a:ext uri="{9D8B030D-6E8A-4147-A177-3AD203B41FA5}">
                      <a16:colId xmlns:a16="http://schemas.microsoft.com/office/drawing/2014/main" val="1503838265"/>
                    </a:ext>
                  </a:extLst>
                </a:gridCol>
              </a:tblGrid>
              <a:tr h="370840">
                <a:tc>
                  <a:txBody>
                    <a:bodyPr/>
                    <a:lstStyle/>
                    <a:p>
                      <a:pPr algn="ctr" fontAlgn="ctr"/>
                      <a:r>
                        <a:rPr lang="en-GB" sz="1100" b="1" i="0" u="none" strike="noStrike" dirty="0">
                          <a:solidFill>
                            <a:srgbClr val="000000"/>
                          </a:solidFill>
                          <a:effectLst/>
                          <a:latin typeface="Calibri" panose="020F0502020204030204" pitchFamily="34" charset="0"/>
                        </a:rPr>
                        <a:t>EDQM Code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English Name</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SCTID</a:t>
                      </a:r>
                    </a:p>
                  </a:txBody>
                  <a:tcPr marL="9525" marR="9525" marT="9525" marB="0" anchor="ctr"/>
                </a:tc>
                <a:tc>
                  <a:txBody>
                    <a:bodyPr/>
                    <a:lstStyle/>
                    <a:p>
                      <a:pPr algn="ctr" fontAlgn="ctr"/>
                      <a:r>
                        <a:rPr lang="en-GB" sz="1100" b="1" i="0" u="none" strike="noStrike" dirty="0">
                          <a:solidFill>
                            <a:srgbClr val="000000"/>
                          </a:solidFill>
                          <a:effectLst/>
                          <a:latin typeface="Calibri, sans-serif"/>
                        </a:rPr>
                        <a:t>Fully Specified Name</a:t>
                      </a:r>
                      <a:endParaRPr lang="en-GB" sz="11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Cardinality</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Association</a:t>
                      </a:r>
                    </a:p>
                  </a:txBody>
                  <a:tcPr marL="9525" marR="9525" marT="9525" marB="0" anchor="ctr"/>
                </a:tc>
                <a:tc>
                  <a:txBody>
                    <a:bodyPr/>
                    <a:lstStyle/>
                    <a:p>
                      <a:pPr algn="ctr" fontAlgn="ctr"/>
                      <a:r>
                        <a:rPr lang="en-GB" sz="1100" b="1" i="0" u="none" strike="noStrike" dirty="0">
                          <a:solidFill>
                            <a:srgbClr val="000000"/>
                          </a:solidFill>
                          <a:effectLst/>
                          <a:latin typeface="Calibri" panose="020F0502020204030204" pitchFamily="34" charset="0"/>
                        </a:rPr>
                        <a:t>Attribute Match</a:t>
                      </a:r>
                    </a:p>
                  </a:txBody>
                  <a:tcPr marL="9525" marR="9525" marT="9525" marB="0" anchor="ctr"/>
                </a:tc>
                <a:tc>
                  <a:txBody>
                    <a:bodyPr/>
                    <a:lstStyle/>
                    <a:p>
                      <a:pPr marR="0" algn="ctr" rtl="0" fontAlgn="ctr">
                        <a:lnSpc>
                          <a:spcPct val="100000"/>
                        </a:lnSpc>
                        <a:spcBef>
                          <a:spcPts val="0"/>
                        </a:spcBef>
                        <a:spcAft>
                          <a:spcPts val="0"/>
                        </a:spcAft>
                        <a:buClr>
                          <a:srgbClr val="000000"/>
                        </a:buClr>
                        <a:buFont typeface="Arial"/>
                      </a:pPr>
                      <a:r>
                        <a:rPr lang="en-GB" sz="1100" b="1" i="0" u="none" strike="noStrike" cap="none" dirty="0">
                          <a:solidFill>
                            <a:srgbClr val="000000"/>
                          </a:solidFill>
                          <a:effectLst/>
                          <a:latin typeface="Calibri" panose="020F0502020204030204" pitchFamily="34" charset="0"/>
                          <a:ea typeface="+mn-ea"/>
                          <a:cs typeface="+mn-cs"/>
                          <a:sym typeface="Arial"/>
                        </a:rPr>
                        <a:t>Comments</a:t>
                      </a:r>
                    </a:p>
                  </a:txBody>
                  <a:tcPr/>
                </a:tc>
                <a:extLst>
                  <a:ext uri="{0D108BD9-81ED-4DB2-BD59-A6C34878D82A}">
                    <a16:rowId xmlns:a16="http://schemas.microsoft.com/office/drawing/2014/main" val="1660499978"/>
                  </a:ext>
                </a:extLst>
              </a:tr>
              <a:tr h="370840">
                <a:tc>
                  <a:txBody>
                    <a:bodyPr/>
                    <a:lstStyle/>
                    <a:p>
                      <a:pPr algn="r" fontAlgn="ctr"/>
                      <a:r>
                        <a:rPr lang="en-GB" sz="1100" b="0" i="0" u="none" strike="noStrike">
                          <a:solidFill>
                            <a:srgbClr val="000000"/>
                          </a:solidFill>
                          <a:effectLst/>
                          <a:latin typeface="Calibri" panose="020F0502020204030204" pitchFamily="34" charset="0"/>
                        </a:rPr>
                        <a:t>12114000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Stomach irrigation</a:t>
                      </a:r>
                    </a:p>
                  </a:txBody>
                  <a:tcPr marL="9525" marR="9525" marT="9525" marB="0" anchor="ctr"/>
                </a:tc>
                <a:tc>
                  <a:txBody>
                    <a:bodyPr/>
                    <a:lstStyle/>
                    <a:p>
                      <a:pPr algn="l" fontAlgn="b"/>
                      <a:r>
                        <a:rPr lang="en-GB" sz="900" b="0" i="0" u="none" strike="noStrike">
                          <a:solidFill>
                            <a:srgbClr val="000000"/>
                          </a:solidFill>
                          <a:effectLst/>
                          <a:latin typeface="&quot;Helvetica Neue&quot;"/>
                        </a:rPr>
                        <a:t>785898006</a:t>
                      </a:r>
                    </a:p>
                  </a:txBody>
                  <a:tcPr marL="9525" marR="9525" marT="9525" marB="0" anchor="b"/>
                </a:tc>
                <a:tc>
                  <a:txBody>
                    <a:bodyPr/>
                    <a:lstStyle/>
                    <a:p>
                      <a:pPr algn="l" fontAlgn="ctr"/>
                      <a:r>
                        <a:rPr lang="en-GB" sz="1100" b="0" i="0" u="none" strike="noStrike">
                          <a:solidFill>
                            <a:srgbClr val="000000"/>
                          </a:solidFill>
                          <a:effectLst/>
                          <a:latin typeface="Calibri" panose="020F0502020204030204" pitchFamily="34" charset="0"/>
                        </a:rPr>
                        <a:t>Conventional release solution for irrigation (dose form)</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1..1</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Broader than</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No</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S-CT irrigation of stomach is a procedure. S-CT has a solution for irrigatoin that stomach irrigation could map to. It has no intended site. EDQM intended site is the stomach</a:t>
                      </a:r>
                    </a:p>
                  </a:txBody>
                  <a:tcPr marL="9525" marR="9525" marT="9525" marB="0" anchor="ctr"/>
                </a:tc>
                <a:extLst>
                  <a:ext uri="{0D108BD9-81ED-4DB2-BD59-A6C34878D82A}">
                    <a16:rowId xmlns:a16="http://schemas.microsoft.com/office/drawing/2014/main" val="2557565415"/>
                  </a:ext>
                </a:extLst>
              </a:tr>
              <a:tr h="370840">
                <a:tc>
                  <a:txBody>
                    <a:bodyPr/>
                    <a:lstStyle/>
                    <a:p>
                      <a:pPr algn="r" fontAlgn="ctr"/>
                      <a:r>
                        <a:rPr lang="en-GB" sz="1100" b="0" i="0" u="none" strike="noStrike">
                          <a:solidFill>
                            <a:srgbClr val="000000"/>
                          </a:solidFill>
                          <a:effectLst/>
                          <a:latin typeface="Calibri" panose="020F0502020204030204" pitchFamily="34" charset="0"/>
                        </a:rPr>
                        <a:t>12113000</a:t>
                      </a:r>
                    </a:p>
                  </a:txBody>
                  <a:tcPr marL="9525" marR="9525" marT="9525" marB="0" anchor="ctr"/>
                </a:tc>
                <a:tc>
                  <a:txBody>
                    <a:bodyPr/>
                    <a:lstStyle/>
                    <a:p>
                      <a:pPr algn="l" fontAlgn="ctr"/>
                      <a:r>
                        <a:rPr lang="en-GB" sz="1100" b="0" i="0" u="none" strike="noStrike">
                          <a:solidFill>
                            <a:srgbClr val="000000"/>
                          </a:solidFill>
                          <a:effectLst/>
                          <a:latin typeface="Calibri" panose="020F0502020204030204" pitchFamily="34" charset="0"/>
                        </a:rPr>
                        <a:t>Irrigation solution</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785898006</a:t>
                      </a:r>
                    </a:p>
                  </a:txBody>
                  <a:tcPr marL="9525" marR="9525" marT="9525" marB="0" anchor="ctr"/>
                </a:tc>
                <a:tc>
                  <a:txBody>
                    <a:bodyPr/>
                    <a:lstStyle/>
                    <a:p>
                      <a:pPr algn="l" fontAlgn="ctr"/>
                      <a:r>
                        <a:rPr lang="en-GB" sz="1100" b="0" i="0" u="none" strike="noStrike">
                          <a:solidFill>
                            <a:srgbClr val="9900FF"/>
                          </a:solidFill>
                          <a:effectLst/>
                          <a:latin typeface="Calibri" panose="020F0502020204030204" pitchFamily="34" charset="0"/>
                        </a:rPr>
                        <a:t>Conventional release solution for irrigation (dose form)</a:t>
                      </a:r>
                    </a:p>
                  </a:txBody>
                  <a:tcPr marL="9525" marR="9525" marT="9525" marB="0" anchor="ctr"/>
                </a:tc>
                <a:tc>
                  <a:txBody>
                    <a:bodyPr/>
                    <a:lstStyle/>
                    <a:p>
                      <a:pPr algn="l" fontAlgn="b"/>
                      <a:r>
                        <a:rPr lang="en-GB" sz="1100" b="0" i="0" u="none" strike="noStrike">
                          <a:solidFill>
                            <a:srgbClr val="000000"/>
                          </a:solidFill>
                          <a:effectLst/>
                          <a:latin typeface="Calibri" panose="020F0502020204030204" pitchFamily="34" charset="0"/>
                        </a:rPr>
                        <a:t>1..1</a:t>
                      </a:r>
                    </a:p>
                  </a:txBody>
                  <a:tcPr marL="9525" marR="9525" marT="9525" marB="0" anchor="b"/>
                </a:tc>
                <a:tc>
                  <a:txBody>
                    <a:bodyPr/>
                    <a:lstStyle/>
                    <a:p>
                      <a:pPr algn="l" fontAlgn="b"/>
                      <a:r>
                        <a:rPr lang="en-GB" sz="1100" b="0" i="0" u="none" strike="noStrike">
                          <a:solidFill>
                            <a:srgbClr val="000000"/>
                          </a:solidFill>
                          <a:effectLst/>
                          <a:latin typeface="Calibri" panose="020F0502020204030204" pitchFamily="34" charset="0"/>
                        </a:rPr>
                        <a:t>Exact match</a:t>
                      </a:r>
                    </a:p>
                  </a:txBody>
                  <a:tcPr marL="9525" marR="9525" marT="9525" marB="0" anchor="b"/>
                </a:tc>
                <a:tc>
                  <a:txBody>
                    <a:bodyPr/>
                    <a:lstStyle/>
                    <a:p>
                      <a:pPr algn="l" fontAlgn="b"/>
                      <a:r>
                        <a:rPr lang="en-GB" sz="1100" b="0" i="0" u="none" strike="noStrike">
                          <a:solidFill>
                            <a:srgbClr val="000000"/>
                          </a:solidFill>
                          <a:effectLst/>
                          <a:latin typeface="Calibri" panose="020F0502020204030204" pitchFamily="34" charset="0"/>
                        </a:rPr>
                        <a:t>yes</a:t>
                      </a:r>
                    </a:p>
                  </a:txBody>
                  <a:tcPr marL="9525" marR="9525" marT="9525" marB="0" anchor="b"/>
                </a:tc>
                <a:tc>
                  <a:txBody>
                    <a:bodyPr/>
                    <a:lstStyle/>
                    <a:p>
                      <a:pPr algn="l" fontAlgn="b"/>
                      <a:r>
                        <a:rPr lang="en-GB" sz="1100" b="0" i="0" u="none" strike="noStrike" dirty="0" err="1">
                          <a:solidFill>
                            <a:srgbClr val="000000"/>
                          </a:solidFill>
                          <a:effectLst/>
                          <a:latin typeface="Calibri" panose="020F0502020204030204" pitchFamily="34" charset="0"/>
                        </a:rPr>
                        <a:t>sct</a:t>
                      </a:r>
                      <a:r>
                        <a:rPr lang="en-GB" sz="1100" b="0" i="0" u="none" strike="noStrike" dirty="0">
                          <a:solidFill>
                            <a:srgbClr val="000000"/>
                          </a:solidFill>
                          <a:effectLst/>
                          <a:latin typeface="Calibri" panose="020F0502020204030204" pitchFamily="34" charset="0"/>
                        </a:rPr>
                        <a:t>: no </a:t>
                      </a:r>
                      <a:r>
                        <a:rPr lang="en-GB" sz="1100" b="0" i="0" u="none" strike="noStrike" dirty="0" err="1">
                          <a:solidFill>
                            <a:srgbClr val="000000"/>
                          </a:solidFill>
                          <a:effectLst/>
                          <a:latin typeface="Calibri" panose="020F0502020204030204" pitchFamily="34" charset="0"/>
                        </a:rPr>
                        <a:t>intented</a:t>
                      </a:r>
                      <a:r>
                        <a:rPr lang="en-GB" sz="1100" b="0" i="0" u="none" strike="noStrike" dirty="0">
                          <a:solidFill>
                            <a:srgbClr val="000000"/>
                          </a:solidFill>
                          <a:effectLst/>
                          <a:latin typeface="Calibri" panose="020F0502020204030204" pitchFamily="34" charset="0"/>
                        </a:rPr>
                        <a:t> site defined</a:t>
                      </a:r>
                    </a:p>
                  </a:txBody>
                  <a:tcPr marL="9525" marR="9525" marT="9525" marB="0" anchor="b"/>
                </a:tc>
                <a:extLst>
                  <a:ext uri="{0D108BD9-81ED-4DB2-BD59-A6C34878D82A}">
                    <a16:rowId xmlns:a16="http://schemas.microsoft.com/office/drawing/2014/main" val="3695575729"/>
                  </a:ext>
                </a:extLst>
              </a:tr>
            </a:tbl>
          </a:graphicData>
        </a:graphic>
      </p:graphicFrame>
    </p:spTree>
    <p:extLst>
      <p:ext uri="{BB962C8B-B14F-4D97-AF65-F5344CB8AC3E}">
        <p14:creationId xmlns:p14="http://schemas.microsoft.com/office/powerpoint/2010/main" val="279233219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pic>
        <p:nvPicPr>
          <p:cNvPr id="285" name="Google Shape;285;p47"/>
          <p:cNvPicPr preferRelativeResize="0"/>
          <p:nvPr/>
        </p:nvPicPr>
        <p:blipFill>
          <a:blip r:embed="rId3">
            <a:alphaModFix/>
          </a:blip>
          <a:stretch>
            <a:fillRect/>
          </a:stretch>
        </p:blipFill>
        <p:spPr>
          <a:xfrm>
            <a:off x="1" y="51137"/>
            <a:ext cx="2709582" cy="1602851"/>
          </a:xfrm>
          <a:prstGeom prst="rect">
            <a:avLst/>
          </a:prstGeom>
          <a:noFill/>
          <a:ln>
            <a:noFill/>
          </a:ln>
        </p:spPr>
      </p:pic>
      <p:pic>
        <p:nvPicPr>
          <p:cNvPr id="6" name="Picture 5">
            <a:extLst>
              <a:ext uri="{FF2B5EF4-FFF2-40B4-BE49-F238E27FC236}">
                <a16:creationId xmlns:a16="http://schemas.microsoft.com/office/drawing/2014/main" id="{DE367BF0-FFF0-4C57-8AC9-4BB3EE38DBA7}"/>
              </a:ext>
            </a:extLst>
          </p:cNvPr>
          <p:cNvPicPr>
            <a:picLocks noChangeAspect="1"/>
          </p:cNvPicPr>
          <p:nvPr/>
        </p:nvPicPr>
        <p:blipFill>
          <a:blip r:embed="rId4"/>
          <a:stretch>
            <a:fillRect/>
          </a:stretch>
        </p:blipFill>
        <p:spPr>
          <a:xfrm>
            <a:off x="3046492" y="1223201"/>
            <a:ext cx="3051016" cy="2697098"/>
          </a:xfrm>
          <a:prstGeom prst="rect">
            <a:avLst/>
          </a:prstGeom>
        </p:spPr>
      </p:pic>
      <p:pic>
        <p:nvPicPr>
          <p:cNvPr id="8" name="Google Shape;285;p47">
            <a:extLst>
              <a:ext uri="{FF2B5EF4-FFF2-40B4-BE49-F238E27FC236}">
                <a16:creationId xmlns:a16="http://schemas.microsoft.com/office/drawing/2014/main" id="{BF8758AC-ABC4-4626-9C53-80206CF4B93C}"/>
              </a:ext>
            </a:extLst>
          </p:cNvPr>
          <p:cNvPicPr preferRelativeResize="0"/>
          <p:nvPr/>
        </p:nvPicPr>
        <p:blipFill>
          <a:blip r:embed="rId3">
            <a:alphaModFix/>
          </a:blip>
          <a:stretch>
            <a:fillRect/>
          </a:stretch>
        </p:blipFill>
        <p:spPr>
          <a:xfrm>
            <a:off x="1" y="3489512"/>
            <a:ext cx="2709582" cy="1602851"/>
          </a:xfrm>
          <a:prstGeom prst="rect">
            <a:avLst/>
          </a:prstGeom>
          <a:noFill/>
          <a:ln>
            <a:noFill/>
          </a:ln>
        </p:spPr>
      </p:pic>
      <p:pic>
        <p:nvPicPr>
          <p:cNvPr id="9" name="Google Shape;285;p47">
            <a:extLst>
              <a:ext uri="{FF2B5EF4-FFF2-40B4-BE49-F238E27FC236}">
                <a16:creationId xmlns:a16="http://schemas.microsoft.com/office/drawing/2014/main" id="{0D4F5E50-3E9E-4FE1-B53C-CF988CDCDB52}"/>
              </a:ext>
            </a:extLst>
          </p:cNvPr>
          <p:cNvPicPr preferRelativeResize="0"/>
          <p:nvPr/>
        </p:nvPicPr>
        <p:blipFill>
          <a:blip r:embed="rId3">
            <a:alphaModFix/>
          </a:blip>
          <a:stretch>
            <a:fillRect/>
          </a:stretch>
        </p:blipFill>
        <p:spPr>
          <a:xfrm>
            <a:off x="6376220" y="3447124"/>
            <a:ext cx="2709582" cy="1602851"/>
          </a:xfrm>
          <a:prstGeom prst="rect">
            <a:avLst/>
          </a:prstGeom>
          <a:noFill/>
          <a:ln>
            <a:noFill/>
          </a:ln>
        </p:spPr>
      </p:pic>
      <p:pic>
        <p:nvPicPr>
          <p:cNvPr id="10" name="Google Shape;285;p47">
            <a:extLst>
              <a:ext uri="{FF2B5EF4-FFF2-40B4-BE49-F238E27FC236}">
                <a16:creationId xmlns:a16="http://schemas.microsoft.com/office/drawing/2014/main" id="{EC738CD7-22D0-47F6-8366-5C0BCEE1F033}"/>
              </a:ext>
            </a:extLst>
          </p:cNvPr>
          <p:cNvPicPr preferRelativeResize="0"/>
          <p:nvPr/>
        </p:nvPicPr>
        <p:blipFill>
          <a:blip r:embed="rId3">
            <a:alphaModFix/>
          </a:blip>
          <a:stretch>
            <a:fillRect/>
          </a:stretch>
        </p:blipFill>
        <p:spPr>
          <a:xfrm>
            <a:off x="6376220" y="51137"/>
            <a:ext cx="2709582" cy="1602851"/>
          </a:xfrm>
          <a:prstGeom prst="rect">
            <a:avLst/>
          </a:prstGeom>
          <a:noFill/>
          <a:ln>
            <a:noFill/>
          </a:ln>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pic>
        <p:nvPicPr>
          <p:cNvPr id="290" name="Google Shape;290;p48" descr="A group of people sitting at a table&#10;&#10;Description automatically generated"/>
          <p:cNvPicPr preferRelativeResize="0">
            <a:picLocks noGrp="1"/>
          </p:cNvPicPr>
          <p:nvPr>
            <p:ph type="pic" idx="2"/>
          </p:nvPr>
        </p:nvPicPr>
        <p:blipFill rotWithShape="1">
          <a:blip r:embed="rId3">
            <a:alphaModFix/>
          </a:blip>
          <a:srcRect/>
          <a:stretch/>
        </p:blipFill>
        <p:spPr>
          <a:xfrm>
            <a:off x="0" y="0"/>
            <a:ext cx="4572000" cy="5143500"/>
          </a:xfrm>
          <a:prstGeom prst="rect">
            <a:avLst/>
          </a:prstGeom>
          <a:solidFill>
            <a:schemeClr val="lt2"/>
          </a:solidFill>
          <a:ln>
            <a:noFill/>
          </a:ln>
        </p:spPr>
      </p:pic>
      <p:sp>
        <p:nvSpPr>
          <p:cNvPr id="291" name="Google Shape;291;p48"/>
          <p:cNvSpPr txBox="1"/>
          <p:nvPr/>
        </p:nvSpPr>
        <p:spPr>
          <a:xfrm>
            <a:off x="1647968" y="1877717"/>
            <a:ext cx="2924100" cy="1388025"/>
          </a:xfrm>
          <a:prstGeom prst="rect">
            <a:avLst/>
          </a:prstGeom>
          <a:solidFill>
            <a:schemeClr val="accent1"/>
          </a:solidFill>
          <a:ln>
            <a:noFill/>
          </a:ln>
        </p:spPr>
        <p:txBody>
          <a:bodyPr spcFirstLastPara="1" wrap="square" lIns="270000" tIns="270000" rIns="270000" bIns="2700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 sz="2400" b="0" i="0" u="none" strike="noStrike" cap="none">
                <a:solidFill>
                  <a:schemeClr val="lt1"/>
                </a:solidFill>
                <a:latin typeface="Trebuchet MS"/>
                <a:ea typeface="Trebuchet MS"/>
                <a:cs typeface="Trebuchet MS"/>
                <a:sym typeface="Trebuchet MS"/>
              </a:rPr>
              <a:t>NEXT STEPS</a:t>
            </a:r>
            <a:endParaRPr sz="1100" b="0" i="0" u="none" strike="noStrike" cap="none">
              <a:solidFill>
                <a:srgbClr val="000000"/>
              </a:solidFill>
              <a:latin typeface="Trebuchet MS"/>
              <a:ea typeface="Trebuchet MS"/>
              <a:cs typeface="Trebuchet MS"/>
              <a:sym typeface="Trebuchet MS"/>
            </a:endParaRPr>
          </a:p>
        </p:txBody>
      </p:sp>
      <p:sp>
        <p:nvSpPr>
          <p:cNvPr id="292" name="Google Shape;292;p48"/>
          <p:cNvSpPr txBox="1"/>
          <p:nvPr/>
        </p:nvSpPr>
        <p:spPr>
          <a:xfrm>
            <a:off x="4960961" y="0"/>
            <a:ext cx="3557700" cy="5143500"/>
          </a:xfrm>
          <a:prstGeom prst="rect">
            <a:avLst/>
          </a:prstGeom>
          <a:noFill/>
          <a:ln>
            <a:noFill/>
          </a:ln>
        </p:spPr>
        <p:txBody>
          <a:bodyPr spcFirstLastPara="1" wrap="square" lIns="68575" tIns="34275" rIns="68575" bIns="34275" anchor="ctr" anchorCtr="0">
            <a:noAutofit/>
          </a:bodyPr>
          <a:lstStyle/>
          <a:p>
            <a:pPr marL="419100" marR="0" lvl="0" indent="-336550" algn="l" rtl="0">
              <a:lnSpc>
                <a:spcPct val="150000"/>
              </a:lnSpc>
              <a:spcBef>
                <a:spcPts val="800"/>
              </a:spcBef>
              <a:spcAft>
                <a:spcPts val="0"/>
              </a:spcAft>
              <a:buClr>
                <a:srgbClr val="00B0F0"/>
              </a:buClr>
              <a:buSzPts val="1500"/>
              <a:buFont typeface="Arial"/>
              <a:buChar char="•"/>
            </a:pPr>
            <a:r>
              <a:rPr lang="en" sz="1800" b="1" i="0" u="none" strike="noStrike" cap="none" dirty="0">
                <a:solidFill>
                  <a:schemeClr val="dk1"/>
                </a:solidFill>
                <a:latin typeface="Trebuchet MS"/>
                <a:ea typeface="Trebuchet MS"/>
                <a:cs typeface="Trebuchet MS"/>
                <a:sym typeface="Trebuchet MS"/>
              </a:rPr>
              <a:t>Next meeting on</a:t>
            </a:r>
            <a:br>
              <a:rPr lang="en" sz="1800" b="1" i="0" u="none" strike="noStrike" cap="none" dirty="0">
                <a:solidFill>
                  <a:schemeClr val="dk1"/>
                </a:solidFill>
                <a:latin typeface="Trebuchet MS"/>
                <a:ea typeface="Trebuchet MS"/>
                <a:cs typeface="Trebuchet MS"/>
                <a:sym typeface="Trebuchet MS"/>
              </a:rPr>
            </a:br>
            <a:r>
              <a:rPr lang="en" sz="1800" b="1" i="0" u="none" strike="noStrike" cap="none" dirty="0">
                <a:solidFill>
                  <a:schemeClr val="dk1"/>
                </a:solidFill>
                <a:latin typeface="Trebuchet MS"/>
                <a:ea typeface="Trebuchet MS"/>
                <a:cs typeface="Trebuchet MS"/>
                <a:sym typeface="Trebuchet MS"/>
              </a:rPr>
              <a:t>Thursday </a:t>
            </a:r>
            <a:r>
              <a:rPr lang="en" sz="1800" b="1" dirty="0">
                <a:solidFill>
                  <a:schemeClr val="dk1"/>
                </a:solidFill>
                <a:latin typeface="Trebuchet MS"/>
                <a:ea typeface="Trebuchet MS"/>
                <a:cs typeface="Trebuchet MS"/>
                <a:sym typeface="Trebuchet MS"/>
              </a:rPr>
              <a:t>16</a:t>
            </a:r>
            <a:r>
              <a:rPr lang="en" sz="1800" b="1" baseline="30000" dirty="0">
                <a:solidFill>
                  <a:schemeClr val="dk1"/>
                </a:solidFill>
                <a:latin typeface="Trebuchet MS"/>
                <a:ea typeface="Trebuchet MS"/>
                <a:cs typeface="Trebuchet MS"/>
                <a:sym typeface="Trebuchet MS"/>
              </a:rPr>
              <a:t>nd</a:t>
            </a:r>
            <a:r>
              <a:rPr lang="en" sz="1800" b="1" dirty="0">
                <a:solidFill>
                  <a:schemeClr val="dk1"/>
                </a:solidFill>
                <a:latin typeface="Trebuchet MS"/>
                <a:ea typeface="Trebuchet MS"/>
                <a:cs typeface="Trebuchet MS"/>
                <a:sym typeface="Trebuchet MS"/>
              </a:rPr>
              <a:t> December</a:t>
            </a:r>
            <a:br>
              <a:rPr lang="en" sz="1800" b="1" i="0" u="none" strike="noStrike" cap="none" dirty="0">
                <a:solidFill>
                  <a:schemeClr val="dk1"/>
                </a:solidFill>
                <a:latin typeface="Trebuchet MS"/>
                <a:ea typeface="Trebuchet MS"/>
                <a:cs typeface="Trebuchet MS"/>
                <a:sym typeface="Trebuchet MS"/>
              </a:rPr>
            </a:br>
            <a:r>
              <a:rPr lang="en" sz="1800" b="1" i="0" u="none" strike="noStrike" cap="none" dirty="0">
                <a:solidFill>
                  <a:schemeClr val="dk1"/>
                </a:solidFill>
                <a:latin typeface="Trebuchet MS"/>
                <a:ea typeface="Trebuchet MS"/>
                <a:cs typeface="Trebuchet MS"/>
                <a:sym typeface="Trebuchet MS"/>
              </a:rPr>
              <a:t>at 11:00 UTC</a:t>
            </a:r>
            <a:endParaRPr sz="1400" b="1" i="0" u="none" strike="noStrike" cap="none" dirty="0">
              <a:solidFill>
                <a:schemeClr val="dk1"/>
              </a:solidFill>
              <a:latin typeface="Trebuchet MS"/>
              <a:ea typeface="Trebuchet MS"/>
              <a:cs typeface="Trebuchet MS"/>
              <a:sym typeface="Trebuchet MS"/>
            </a:endParaRPr>
          </a:p>
        </p:txBody>
      </p:sp>
      <p:sp>
        <p:nvSpPr>
          <p:cNvPr id="293" name="Google Shape;293;p48"/>
          <p:cNvSpPr txBox="1"/>
          <p:nvPr/>
        </p:nvSpPr>
        <p:spPr>
          <a:xfrm>
            <a:off x="74044" y="4816255"/>
            <a:ext cx="285525"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54</a:t>
            </a:fld>
            <a:endParaRPr sz="1100" b="0" i="0" u="none" strike="noStrike" cap="none">
              <a:solidFill>
                <a:schemeClr val="dk2"/>
              </a:solidFill>
              <a:latin typeface="Trebuchet MS"/>
              <a:ea typeface="Trebuchet MS"/>
              <a:cs typeface="Trebuchet MS"/>
              <a:sym typeface="Trebuchet MS"/>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pic>
        <p:nvPicPr>
          <p:cNvPr id="298" name="Google Shape;298;p49"/>
          <p:cNvPicPr preferRelativeResize="0"/>
          <p:nvPr/>
        </p:nvPicPr>
        <p:blipFill rotWithShape="1">
          <a:blip r:embed="rId3">
            <a:alphaModFix/>
          </a:blip>
          <a:srcRect/>
          <a:stretch/>
        </p:blipFill>
        <p:spPr>
          <a:xfrm>
            <a:off x="0" y="0"/>
            <a:ext cx="9183132" cy="5143500"/>
          </a:xfrm>
          <a:prstGeom prst="rect">
            <a:avLst/>
          </a:prstGeom>
          <a:noFill/>
          <a:ln>
            <a:noFill/>
          </a:ln>
        </p:spPr>
      </p:pic>
      <p:sp>
        <p:nvSpPr>
          <p:cNvPr id="299" name="Google Shape;299;p49"/>
          <p:cNvSpPr/>
          <p:nvPr/>
        </p:nvSpPr>
        <p:spPr>
          <a:xfrm>
            <a:off x="1" y="0"/>
            <a:ext cx="9183132" cy="5143500"/>
          </a:xfrm>
          <a:prstGeom prst="rect">
            <a:avLst/>
          </a:prstGeom>
          <a:solidFill>
            <a:schemeClr val="dk2">
              <a:alpha val="81960"/>
            </a:schemeClr>
          </a:solidFill>
          <a:ln>
            <a:noFill/>
          </a:ln>
        </p:spPr>
        <p:txBody>
          <a:bodyPr spcFirstLastPara="1" wrap="square" lIns="51425" tIns="25700" rIns="51425" bIns="25700" anchor="ctr" anchorCtr="0">
            <a:noAutofit/>
          </a:bodyPr>
          <a:lstStyle/>
          <a:p>
            <a:pPr marL="0" marR="0" lvl="0" indent="0" algn="ctr" rtl="0">
              <a:lnSpc>
                <a:spcPct val="100000"/>
              </a:lnSpc>
              <a:spcBef>
                <a:spcPts val="0"/>
              </a:spcBef>
              <a:spcAft>
                <a:spcPts val="0"/>
              </a:spcAft>
              <a:buClr>
                <a:srgbClr val="000000"/>
              </a:buClr>
              <a:buSzPts val="2100"/>
              <a:buFont typeface="Arial"/>
              <a:buNone/>
            </a:pPr>
            <a:endParaRPr sz="2100" b="0" i="0" u="none" strike="noStrike" cap="none">
              <a:solidFill>
                <a:schemeClr val="lt1"/>
              </a:solidFill>
              <a:latin typeface="Trebuchet MS"/>
              <a:ea typeface="Trebuchet MS"/>
              <a:cs typeface="Trebuchet MS"/>
              <a:sym typeface="Trebuchet MS"/>
            </a:endParaRPr>
          </a:p>
        </p:txBody>
      </p:sp>
      <p:cxnSp>
        <p:nvCxnSpPr>
          <p:cNvPr id="300" name="Google Shape;300;p49"/>
          <p:cNvCxnSpPr/>
          <p:nvPr/>
        </p:nvCxnSpPr>
        <p:spPr>
          <a:xfrm flipH="1">
            <a:off x="2490477" y="883418"/>
            <a:ext cx="7875" cy="1450125"/>
          </a:xfrm>
          <a:prstGeom prst="straightConnector1">
            <a:avLst/>
          </a:prstGeom>
          <a:noFill/>
          <a:ln w="28575" cap="flat" cmpd="sng">
            <a:solidFill>
              <a:srgbClr val="FFFFFF"/>
            </a:solidFill>
            <a:prstDash val="solid"/>
            <a:miter lim="800000"/>
            <a:headEnd type="none" w="sm" len="sm"/>
            <a:tailEnd type="none" w="sm" len="sm"/>
          </a:ln>
        </p:spPr>
      </p:cxnSp>
      <p:sp>
        <p:nvSpPr>
          <p:cNvPr id="301" name="Google Shape;301;p49"/>
          <p:cNvSpPr/>
          <p:nvPr/>
        </p:nvSpPr>
        <p:spPr>
          <a:xfrm>
            <a:off x="2671875" y="828676"/>
            <a:ext cx="3828825" cy="3686175"/>
          </a:xfrm>
          <a:prstGeom prst="rect">
            <a:avLst/>
          </a:prstGeom>
          <a:solidFill>
            <a:srgbClr val="FFFFFF"/>
          </a:solidFill>
          <a:ln>
            <a:noFill/>
          </a:ln>
          <a:effectLst>
            <a:outerShdw blurRad="317500" sx="102000" sy="102000" algn="ctr" rotWithShape="0">
              <a:srgbClr val="7F7F7F">
                <a:alpha val="40000"/>
              </a:srgbClr>
            </a:outerShdw>
          </a:effectLst>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Trebuchet MS"/>
              <a:ea typeface="Trebuchet MS"/>
              <a:cs typeface="Trebuchet MS"/>
              <a:sym typeface="Trebuchet MS"/>
            </a:endParaRPr>
          </a:p>
        </p:txBody>
      </p:sp>
      <p:sp>
        <p:nvSpPr>
          <p:cNvPr id="302" name="Google Shape;302;p49"/>
          <p:cNvSpPr txBox="1"/>
          <p:nvPr/>
        </p:nvSpPr>
        <p:spPr>
          <a:xfrm>
            <a:off x="2866388" y="1285902"/>
            <a:ext cx="3439800" cy="438525"/>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2400"/>
              <a:buFont typeface="Arial"/>
              <a:buNone/>
            </a:pPr>
            <a:r>
              <a:rPr lang="en" sz="3600" b="0" i="0" u="none" strike="noStrike" cap="none">
                <a:solidFill>
                  <a:schemeClr val="dk1"/>
                </a:solidFill>
                <a:latin typeface="Trebuchet MS"/>
                <a:ea typeface="Trebuchet MS"/>
                <a:cs typeface="Trebuchet MS"/>
                <a:sym typeface="Trebuchet MS"/>
              </a:rPr>
              <a:t>THANK YOU</a:t>
            </a:r>
            <a:endParaRPr sz="3600" b="0" i="0" u="none" strike="noStrike" cap="none">
              <a:solidFill>
                <a:schemeClr val="dk1"/>
              </a:solidFill>
              <a:latin typeface="Trebuchet MS"/>
              <a:ea typeface="Trebuchet MS"/>
              <a:cs typeface="Trebuchet MS"/>
              <a:sym typeface="Trebuchet MS"/>
            </a:endParaRPr>
          </a:p>
        </p:txBody>
      </p:sp>
      <p:cxnSp>
        <p:nvCxnSpPr>
          <p:cNvPr id="303" name="Google Shape;303;p49"/>
          <p:cNvCxnSpPr/>
          <p:nvPr/>
        </p:nvCxnSpPr>
        <p:spPr>
          <a:xfrm>
            <a:off x="4307738" y="2100220"/>
            <a:ext cx="557100" cy="0"/>
          </a:xfrm>
          <a:prstGeom prst="straightConnector1">
            <a:avLst/>
          </a:prstGeom>
          <a:noFill/>
          <a:ln w="50800" cap="flat" cmpd="sng">
            <a:solidFill>
              <a:srgbClr val="D8DAE5"/>
            </a:solidFill>
            <a:prstDash val="solid"/>
            <a:miter lim="800000"/>
            <a:headEnd type="none" w="sm" len="sm"/>
            <a:tailEnd type="none" w="sm" len="sm"/>
          </a:ln>
        </p:spPr>
      </p:cxnSp>
      <p:pic>
        <p:nvPicPr>
          <p:cNvPr id="304" name="Google Shape;304;p49"/>
          <p:cNvPicPr preferRelativeResize="0"/>
          <p:nvPr/>
        </p:nvPicPr>
        <p:blipFill rotWithShape="1">
          <a:blip r:embed="rId4">
            <a:alphaModFix/>
          </a:blip>
          <a:srcRect/>
          <a:stretch/>
        </p:blipFill>
        <p:spPr>
          <a:xfrm>
            <a:off x="3871163" y="2407444"/>
            <a:ext cx="1430250" cy="1450125"/>
          </a:xfrm>
          <a:prstGeom prst="rect">
            <a:avLst/>
          </a:prstGeom>
          <a:noFill/>
          <a:ln>
            <a:noFill/>
          </a:ln>
        </p:spPr>
      </p:pic>
      <p:sp>
        <p:nvSpPr>
          <p:cNvPr id="305" name="Google Shape;305;p49"/>
          <p:cNvSpPr/>
          <p:nvPr/>
        </p:nvSpPr>
        <p:spPr>
          <a:xfrm>
            <a:off x="2671875" y="4376663"/>
            <a:ext cx="3828825" cy="174375"/>
          </a:xfrm>
          <a:prstGeom prst="rect">
            <a:avLst/>
          </a:prstGeom>
          <a:solidFill>
            <a:schemeClr val="accent4"/>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Trebuchet MS"/>
              <a:ea typeface="Trebuchet MS"/>
              <a:cs typeface="Trebuchet MS"/>
              <a:sym typeface="Trebuchet MS"/>
            </a:endParaRPr>
          </a:p>
        </p:txBody>
      </p:sp>
      <p:sp>
        <p:nvSpPr>
          <p:cNvPr id="306" name="Google Shape;306;p49"/>
          <p:cNvSpPr txBox="1"/>
          <p:nvPr/>
        </p:nvSpPr>
        <p:spPr>
          <a:xfrm rot="-5400000">
            <a:off x="1296879" y="3315770"/>
            <a:ext cx="2351025" cy="148725"/>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700"/>
              <a:buFont typeface="Arial"/>
              <a:buNone/>
            </a:pPr>
            <a:r>
              <a:rPr lang="en" sz="800" b="0" i="0" u="none" strike="noStrike" cap="none">
                <a:solidFill>
                  <a:schemeClr val="lt1"/>
                </a:solidFill>
                <a:latin typeface="Trebuchet MS"/>
                <a:ea typeface="Trebuchet MS"/>
                <a:cs typeface="Trebuchet MS"/>
                <a:sym typeface="Trebuchet MS"/>
              </a:rPr>
              <a:t>SNOMED International: Delivering SNOMED CT</a:t>
            </a:r>
            <a:endParaRPr sz="800" b="0" i="0" u="none" strike="noStrike" cap="none">
              <a:solidFill>
                <a:schemeClr val="lt1"/>
              </a:solidFill>
              <a:latin typeface="Trebuchet MS"/>
              <a:ea typeface="Trebuchet MS"/>
              <a:cs typeface="Trebuchet MS"/>
              <a:sym typeface="Trebuchet MS"/>
            </a:endParaRPr>
          </a:p>
        </p:txBody>
      </p:sp>
      <p:pic>
        <p:nvPicPr>
          <p:cNvPr id="307" name="Google Shape;307;p49"/>
          <p:cNvPicPr preferRelativeResize="0"/>
          <p:nvPr/>
        </p:nvPicPr>
        <p:blipFill rotWithShape="1">
          <a:blip r:embed="rId5">
            <a:alphaModFix/>
          </a:blip>
          <a:srcRect/>
          <a:stretch/>
        </p:blipFill>
        <p:spPr>
          <a:xfrm>
            <a:off x="2704365" y="4639057"/>
            <a:ext cx="3801614" cy="249913"/>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E03C01-14B7-44AD-B43C-80B5190F7142}"/>
              </a:ext>
            </a:extLst>
          </p:cNvPr>
          <p:cNvSpPr>
            <a:spLocks noGrp="1"/>
          </p:cNvSpPr>
          <p:nvPr>
            <p:ph type="title"/>
          </p:nvPr>
        </p:nvSpPr>
        <p:spPr/>
        <p:txBody>
          <a:bodyPr/>
          <a:lstStyle/>
          <a:p>
            <a:r>
              <a:rPr lang="en-GB" sz="2600" dirty="0">
                <a:solidFill>
                  <a:schemeClr val="dk2"/>
                </a:solidFill>
              </a:rPr>
              <a:t>Does R1 need to have all EDQM PDFs?</a:t>
            </a:r>
          </a:p>
        </p:txBody>
      </p:sp>
      <p:sp>
        <p:nvSpPr>
          <p:cNvPr id="3" name="Text Placeholder 2">
            <a:extLst>
              <a:ext uri="{FF2B5EF4-FFF2-40B4-BE49-F238E27FC236}">
                <a16:creationId xmlns:a16="http://schemas.microsoft.com/office/drawing/2014/main" id="{1D718BD5-21D0-401B-998B-8D8B558165F4}"/>
              </a:ext>
            </a:extLst>
          </p:cNvPr>
          <p:cNvSpPr>
            <a:spLocks noGrp="1"/>
          </p:cNvSpPr>
          <p:nvPr>
            <p:ph type="body" idx="1"/>
          </p:nvPr>
        </p:nvSpPr>
        <p:spPr>
          <a:xfrm>
            <a:off x="539273" y="1327967"/>
            <a:ext cx="7886700" cy="3263504"/>
          </a:xfrm>
        </p:spPr>
        <p:txBody>
          <a:bodyPr>
            <a:normAutofit fontScale="92500" lnSpcReduction="20000"/>
          </a:bodyPr>
          <a:lstStyle/>
          <a:p>
            <a:r>
              <a:rPr lang="en-GB" dirty="0"/>
              <a:t>Even if we have “nothing” to say yet?</a:t>
            </a:r>
          </a:p>
          <a:p>
            <a:endParaRPr lang="en-GB" dirty="0"/>
          </a:p>
          <a:p>
            <a:r>
              <a:rPr lang="en-GB" dirty="0"/>
              <a:t>When do we send to “the reviewers”?</a:t>
            </a:r>
          </a:p>
          <a:p>
            <a:pPr lvl="1"/>
            <a:r>
              <a:rPr lang="en-GB" dirty="0">
                <a:solidFill>
                  <a:srgbClr val="0070C0"/>
                </a:solidFill>
              </a:rPr>
              <a:t>Reviewers want to review when there is a high degree of confidence in the map</a:t>
            </a:r>
          </a:p>
          <a:p>
            <a:pPr lvl="1"/>
            <a:r>
              <a:rPr lang="en-GB" dirty="0">
                <a:solidFill>
                  <a:srgbClr val="0070C0"/>
                </a:solidFill>
              </a:rPr>
              <a:t>We should start the review when the “Interim working” sheet is empty </a:t>
            </a:r>
          </a:p>
          <a:p>
            <a:r>
              <a:rPr lang="en-GB" dirty="0"/>
              <a:t>When we have a candidate map (non RF2), we could open this to the wider DEUSG to look through</a:t>
            </a:r>
          </a:p>
          <a:p>
            <a:pPr lvl="1"/>
            <a:r>
              <a:rPr lang="en-GB" dirty="0"/>
              <a:t>Note: when we release/publish, we will have a “time stamp”</a:t>
            </a:r>
          </a:p>
          <a:p>
            <a:r>
              <a:rPr lang="en-GB" dirty="0"/>
              <a:t>Full “official” RF2 version cannot come out until we have the DF Model changes, which will not happen till July 22 release</a:t>
            </a:r>
          </a:p>
          <a:p>
            <a:pPr lvl="1"/>
            <a:r>
              <a:rPr lang="en-GB" dirty="0"/>
              <a:t>Will also need to work out the RF2 map metadata prior to publication</a:t>
            </a:r>
          </a:p>
        </p:txBody>
      </p:sp>
    </p:spTree>
    <p:extLst>
      <p:ext uri="{BB962C8B-B14F-4D97-AF65-F5344CB8AC3E}">
        <p14:creationId xmlns:p14="http://schemas.microsoft.com/office/powerpoint/2010/main" val="12475544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628650" y="273844"/>
            <a:ext cx="7886700" cy="994275"/>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600" dirty="0">
                <a:solidFill>
                  <a:schemeClr val="dk2"/>
                </a:solidFill>
              </a:rPr>
              <a:t>Our documentation</a:t>
            </a:r>
            <a:endParaRPr sz="2600" dirty="0">
              <a:solidFill>
                <a:schemeClr val="dk2"/>
              </a:solidFill>
            </a:endParaRPr>
          </a:p>
        </p:txBody>
      </p:sp>
      <p:sp>
        <p:nvSpPr>
          <p:cNvPr id="118" name="Google Shape;118;p25"/>
          <p:cNvSpPr txBox="1"/>
          <p:nvPr/>
        </p:nvSpPr>
        <p:spPr>
          <a:xfrm>
            <a:off x="628650" y="1186770"/>
            <a:ext cx="7960200" cy="2769959"/>
          </a:xfrm>
          <a:prstGeom prst="rect">
            <a:avLst/>
          </a:prstGeom>
          <a:noFill/>
          <a:ln>
            <a:noFill/>
          </a:ln>
        </p:spPr>
        <p:txBody>
          <a:bodyPr spcFirstLastPara="1" wrap="square" lIns="91425" tIns="91425" rIns="91425" bIns="91425" anchor="ctr" anchorCtr="0">
            <a:spAutoFit/>
          </a:bodyPr>
          <a:lstStyle/>
          <a:p>
            <a:pPr marL="0" lvl="0" indent="0" algn="l" rtl="0">
              <a:spcBef>
                <a:spcPts val="0"/>
              </a:spcBef>
              <a:spcAft>
                <a:spcPts val="0"/>
              </a:spcAft>
              <a:buNone/>
            </a:pPr>
            <a:endParaRPr lang="en-GB" dirty="0">
              <a:latin typeface="Calibri"/>
              <a:ea typeface="Calibri"/>
              <a:cs typeface="Calibri"/>
              <a:sym typeface="Calibri"/>
            </a:endParaRPr>
          </a:p>
          <a:p>
            <a:pPr marL="0" lvl="0" indent="0" algn="l" rtl="0">
              <a:spcBef>
                <a:spcPts val="0"/>
              </a:spcBef>
              <a:spcAft>
                <a:spcPts val="0"/>
              </a:spcAft>
              <a:buNone/>
            </a:pPr>
            <a:r>
              <a:rPr lang="en-GB" dirty="0">
                <a:latin typeface="Calibri"/>
                <a:ea typeface="Calibri"/>
                <a:cs typeface="Calibri"/>
                <a:sym typeface="Calibri"/>
              </a:rPr>
              <a:t>Mapping Guidance:</a:t>
            </a:r>
            <a:endParaRPr dirty="0">
              <a:latin typeface="Calibri"/>
              <a:ea typeface="Calibri"/>
              <a:cs typeface="Calibri"/>
              <a:sym typeface="Calibri"/>
            </a:endParaRPr>
          </a:p>
          <a:p>
            <a:pPr marL="0" lvl="0" indent="0" algn="l" rtl="0">
              <a:spcBef>
                <a:spcPts val="0"/>
              </a:spcBef>
              <a:spcAft>
                <a:spcPts val="0"/>
              </a:spcAft>
              <a:buNone/>
            </a:pPr>
            <a:r>
              <a:rPr lang="en" u="sng" dirty="0">
                <a:solidFill>
                  <a:schemeClr val="hlink"/>
                </a:solidFill>
                <a:latin typeface="Calibri"/>
                <a:ea typeface="Calibri"/>
                <a:cs typeface="Calibri"/>
                <a:sym typeface="Calibri"/>
                <a:hlinkClick r:id="rId3"/>
              </a:rPr>
              <a:t>https://confluence.ihtsdotools.org/display/USRG/Mapping+Guidance+for+EDQM+to+SNOMED+CT+Pharmaceutical+Dose+Form+Mapping</a:t>
            </a:r>
            <a:r>
              <a:rPr lang="en" dirty="0">
                <a:latin typeface="Calibri"/>
                <a:ea typeface="Calibri"/>
                <a:cs typeface="Calibri"/>
                <a:sym typeface="Calibri"/>
              </a:rPr>
              <a:t> </a:t>
            </a:r>
            <a:endParaRPr dirty="0">
              <a:latin typeface="Calibri"/>
              <a:ea typeface="Calibri"/>
              <a:cs typeface="Calibri"/>
              <a:sym typeface="Calibri"/>
            </a:endParaRPr>
          </a:p>
          <a:p>
            <a:pPr marL="0" lvl="0" indent="0" algn="l" rtl="0">
              <a:spcBef>
                <a:spcPts val="0"/>
              </a:spcBef>
              <a:spcAft>
                <a:spcPts val="0"/>
              </a:spcAft>
              <a:buNone/>
            </a:pPr>
            <a:endParaRPr dirty="0">
              <a:latin typeface="Calibri"/>
              <a:ea typeface="Calibri"/>
              <a:cs typeface="Calibri"/>
              <a:sym typeface="Calibri"/>
            </a:endParaRPr>
          </a:p>
          <a:p>
            <a:pPr marL="0" lvl="0" indent="0" algn="l" rtl="0">
              <a:spcBef>
                <a:spcPts val="0"/>
              </a:spcBef>
              <a:spcAft>
                <a:spcPts val="0"/>
              </a:spcAft>
              <a:buNone/>
            </a:pPr>
            <a:r>
              <a:rPr lang="en" dirty="0">
                <a:latin typeface="Calibri"/>
                <a:ea typeface="Calibri"/>
                <a:cs typeface="Calibri"/>
                <a:sym typeface="Calibri"/>
              </a:rPr>
              <a:t>“EDQM discussion items” List</a:t>
            </a:r>
            <a:endParaRPr dirty="0">
              <a:latin typeface="Calibri"/>
              <a:ea typeface="Calibri"/>
              <a:cs typeface="Calibri"/>
              <a:sym typeface="Calibri"/>
            </a:endParaRPr>
          </a:p>
          <a:p>
            <a:pPr marL="0" lvl="0" indent="0" algn="l" rtl="0">
              <a:spcBef>
                <a:spcPts val="0"/>
              </a:spcBef>
              <a:spcAft>
                <a:spcPts val="0"/>
              </a:spcAft>
              <a:buNone/>
            </a:pPr>
            <a:r>
              <a:rPr lang="en" u="sng" dirty="0">
                <a:solidFill>
                  <a:schemeClr val="hlink"/>
                </a:solidFill>
                <a:latin typeface="Calibri"/>
                <a:ea typeface="Calibri"/>
                <a:cs typeface="Calibri"/>
                <a:sym typeface="Calibri"/>
                <a:hlinkClick r:id="rId4"/>
              </a:rPr>
              <a:t>https://confluence.ihtsdotools.org/display/USRG/Issues+for+discussion+with+EDQM</a:t>
            </a:r>
            <a:r>
              <a:rPr lang="en" dirty="0">
                <a:latin typeface="Calibri"/>
                <a:ea typeface="Calibri"/>
                <a:cs typeface="Calibri"/>
                <a:sym typeface="Calibri"/>
              </a:rPr>
              <a:t> </a:t>
            </a:r>
            <a:endParaRPr dirty="0">
              <a:latin typeface="Calibri"/>
              <a:ea typeface="Calibri"/>
              <a:cs typeface="Calibri"/>
              <a:sym typeface="Calibri"/>
            </a:endParaRPr>
          </a:p>
          <a:p>
            <a:pPr marL="0" lvl="0" indent="0" algn="l" rtl="0">
              <a:spcBef>
                <a:spcPts val="0"/>
              </a:spcBef>
              <a:spcAft>
                <a:spcPts val="0"/>
              </a:spcAft>
              <a:buNone/>
            </a:pPr>
            <a:endParaRPr dirty="0">
              <a:latin typeface="Calibri"/>
              <a:ea typeface="Calibri"/>
              <a:cs typeface="Calibri"/>
              <a:sym typeface="Calibri"/>
            </a:endParaRPr>
          </a:p>
          <a:p>
            <a:pPr marL="0" lvl="0" indent="0" algn="l" rtl="0">
              <a:spcBef>
                <a:spcPts val="0"/>
              </a:spcBef>
              <a:spcAft>
                <a:spcPts val="0"/>
              </a:spcAft>
              <a:buNone/>
            </a:pPr>
            <a:r>
              <a:rPr lang="en" dirty="0">
                <a:latin typeface="Calibri"/>
                <a:ea typeface="Calibri"/>
                <a:cs typeface="Calibri"/>
                <a:sym typeface="Calibri"/>
              </a:rPr>
              <a:t>“SNOMED CT discussion items” List</a:t>
            </a:r>
            <a:endParaRPr dirty="0">
              <a:latin typeface="Calibri"/>
              <a:ea typeface="Calibri"/>
              <a:cs typeface="Calibri"/>
              <a:sym typeface="Calibri"/>
            </a:endParaRPr>
          </a:p>
          <a:p>
            <a:pPr marL="0" lvl="0" indent="0" algn="l" rtl="0">
              <a:spcBef>
                <a:spcPts val="0"/>
              </a:spcBef>
              <a:spcAft>
                <a:spcPts val="0"/>
              </a:spcAft>
              <a:buNone/>
            </a:pPr>
            <a:r>
              <a:rPr lang="en" u="sng" dirty="0">
                <a:solidFill>
                  <a:schemeClr val="hlink"/>
                </a:solidFill>
                <a:latin typeface="Calibri"/>
                <a:ea typeface="Calibri"/>
                <a:cs typeface="Calibri"/>
                <a:sym typeface="Calibri"/>
                <a:hlinkClick r:id="rId5"/>
              </a:rPr>
              <a:t>https://confluence.ihtsdotools.org/display/USRG/Issues+for+discussion+with+SNOMED+CT</a:t>
            </a:r>
            <a:r>
              <a:rPr lang="en" dirty="0">
                <a:latin typeface="Calibri"/>
                <a:ea typeface="Calibri"/>
                <a:cs typeface="Calibri"/>
                <a:sym typeface="Calibri"/>
              </a:rPr>
              <a:t> </a:t>
            </a:r>
            <a:endParaRPr dirty="0">
              <a:latin typeface="Calibri"/>
              <a:ea typeface="Calibri"/>
              <a:cs typeface="Calibri"/>
              <a:sym typeface="Calibri"/>
            </a:endParaRPr>
          </a:p>
          <a:p>
            <a:pPr marL="0" lvl="0" indent="0" algn="l" rtl="0">
              <a:spcBef>
                <a:spcPts val="0"/>
              </a:spcBef>
              <a:spcAft>
                <a:spcPts val="0"/>
              </a:spcAft>
              <a:buNone/>
            </a:pPr>
            <a:endParaRPr dirty="0">
              <a:latin typeface="Calibri"/>
              <a:ea typeface="Calibri"/>
              <a:cs typeface="Calibri"/>
              <a:sym typeface="Calibri"/>
            </a:endParaRPr>
          </a:p>
          <a:p>
            <a:pPr marL="0" lvl="0" indent="0" algn="l" rtl="0">
              <a:spcBef>
                <a:spcPts val="0"/>
              </a:spcBef>
              <a:spcAft>
                <a:spcPts val="0"/>
              </a:spcAft>
              <a:buNone/>
            </a:pPr>
            <a:endParaRPr dirty="0">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pic>
        <p:nvPicPr>
          <p:cNvPr id="108" name="Google Shape;108;p24" descr="A person preparing food inside of it&#10;&#10;Description automatically generated"/>
          <p:cNvPicPr preferRelativeResize="0">
            <a:picLocks noGrp="1"/>
          </p:cNvPicPr>
          <p:nvPr>
            <p:ph type="pic" idx="2"/>
          </p:nvPr>
        </p:nvPicPr>
        <p:blipFill rotWithShape="1">
          <a:blip r:embed="rId3">
            <a:alphaModFix/>
          </a:blip>
          <a:srcRect/>
          <a:stretch/>
        </p:blipFill>
        <p:spPr>
          <a:xfrm>
            <a:off x="0" y="1"/>
            <a:ext cx="8302500" cy="5138550"/>
          </a:xfrm>
          <a:prstGeom prst="rect">
            <a:avLst/>
          </a:prstGeom>
          <a:solidFill>
            <a:schemeClr val="lt2"/>
          </a:solidFill>
          <a:ln>
            <a:noFill/>
          </a:ln>
        </p:spPr>
      </p:pic>
      <p:sp>
        <p:nvSpPr>
          <p:cNvPr id="109" name="Google Shape;109;p24"/>
          <p:cNvSpPr/>
          <p:nvPr/>
        </p:nvSpPr>
        <p:spPr>
          <a:xfrm>
            <a:off x="1" y="0"/>
            <a:ext cx="8302500" cy="5143500"/>
          </a:xfrm>
          <a:prstGeom prst="rect">
            <a:avLst/>
          </a:prstGeom>
          <a:solidFill>
            <a:schemeClr val="dk2">
              <a:alpha val="69019"/>
            </a:schemeClr>
          </a:solidFill>
          <a:ln>
            <a:noFill/>
          </a:ln>
        </p:spPr>
        <p:txBody>
          <a:bodyPr spcFirstLastPara="1" wrap="square" lIns="51425" tIns="25700" rIns="51425" bIns="25700" anchor="ctr" anchorCtr="0">
            <a:noAutofit/>
          </a:bodyPr>
          <a:lstStyle/>
          <a:p>
            <a:pPr marL="0" marR="0" lvl="0" indent="0" algn="ctr" rtl="0">
              <a:lnSpc>
                <a:spcPct val="100000"/>
              </a:lnSpc>
              <a:spcBef>
                <a:spcPts val="0"/>
              </a:spcBef>
              <a:spcAft>
                <a:spcPts val="0"/>
              </a:spcAft>
              <a:buClr>
                <a:srgbClr val="000000"/>
              </a:buClr>
              <a:buSzPts val="2100"/>
              <a:buFont typeface="Arial"/>
              <a:buNone/>
            </a:pPr>
            <a:endParaRPr sz="2100" b="0" i="0" u="none" strike="noStrike" cap="none">
              <a:solidFill>
                <a:schemeClr val="lt1"/>
              </a:solidFill>
              <a:latin typeface="Trebuchet MS"/>
              <a:ea typeface="Trebuchet MS"/>
              <a:cs typeface="Trebuchet MS"/>
              <a:sym typeface="Trebuchet MS"/>
            </a:endParaRPr>
          </a:p>
        </p:txBody>
      </p:sp>
      <p:sp>
        <p:nvSpPr>
          <p:cNvPr id="110" name="Google Shape;110;p24"/>
          <p:cNvSpPr txBox="1"/>
          <p:nvPr/>
        </p:nvSpPr>
        <p:spPr>
          <a:xfrm>
            <a:off x="685800" y="2038575"/>
            <a:ext cx="7167375" cy="1271250"/>
          </a:xfrm>
          <a:prstGeom prst="rect">
            <a:avLst/>
          </a:prstGeom>
          <a:noFill/>
          <a:ln>
            <a:noFill/>
          </a:ln>
        </p:spPr>
        <p:txBody>
          <a:bodyPr spcFirstLastPara="1" wrap="square" lIns="0" tIns="34275" rIns="68575" bIns="34275" anchor="t" anchorCtr="0">
            <a:noAutofit/>
          </a:bodyPr>
          <a:lstStyle/>
          <a:p>
            <a:pPr marL="0" marR="0" lvl="0" indent="0" algn="l" rtl="0">
              <a:lnSpc>
                <a:spcPct val="100000"/>
              </a:lnSpc>
              <a:spcBef>
                <a:spcPts val="0"/>
              </a:spcBef>
              <a:spcAft>
                <a:spcPts val="0"/>
              </a:spcAft>
              <a:buClr>
                <a:srgbClr val="000000"/>
              </a:buClr>
              <a:buSzPts val="4100"/>
              <a:buFont typeface="Arial"/>
              <a:buNone/>
            </a:pPr>
            <a:r>
              <a:rPr lang="en" sz="4100" b="1" dirty="0">
                <a:solidFill>
                  <a:schemeClr val="lt1"/>
                </a:solidFill>
                <a:latin typeface="Trebuchet MS"/>
                <a:ea typeface="Trebuchet MS"/>
                <a:cs typeface="Trebuchet MS"/>
                <a:sym typeface="Trebuchet MS"/>
              </a:rPr>
              <a:t>Issues for discussion</a:t>
            </a:r>
            <a:endParaRPr sz="4100" b="1" dirty="0">
              <a:solidFill>
                <a:schemeClr val="lt1"/>
              </a:solidFill>
              <a:latin typeface="Trebuchet MS"/>
              <a:ea typeface="Trebuchet MS"/>
              <a:cs typeface="Trebuchet MS"/>
              <a:sym typeface="Trebuchet MS"/>
            </a:endParaRPr>
          </a:p>
        </p:txBody>
      </p:sp>
      <p:pic>
        <p:nvPicPr>
          <p:cNvPr id="111" name="Google Shape;111;p24"/>
          <p:cNvPicPr preferRelativeResize="0"/>
          <p:nvPr/>
        </p:nvPicPr>
        <p:blipFill rotWithShape="1">
          <a:blip r:embed="rId4">
            <a:alphaModFix/>
          </a:blip>
          <a:srcRect/>
          <a:stretch/>
        </p:blipFill>
        <p:spPr>
          <a:xfrm>
            <a:off x="685800" y="4694735"/>
            <a:ext cx="3801623" cy="249913"/>
          </a:xfrm>
          <a:prstGeom prst="rect">
            <a:avLst/>
          </a:prstGeom>
          <a:noFill/>
          <a:ln>
            <a:noFill/>
          </a:ln>
        </p:spPr>
      </p:pic>
    </p:spTree>
    <p:extLst>
      <p:ext uri="{BB962C8B-B14F-4D97-AF65-F5344CB8AC3E}">
        <p14:creationId xmlns:p14="http://schemas.microsoft.com/office/powerpoint/2010/main" val="16244435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1D70C9-0755-498C-B5EF-F776A5FC75E1}"/>
              </a:ext>
            </a:extLst>
          </p:cNvPr>
          <p:cNvSpPr>
            <a:spLocks noGrp="1"/>
          </p:cNvSpPr>
          <p:nvPr>
            <p:ph type="ctrTitle"/>
          </p:nvPr>
        </p:nvSpPr>
        <p:spPr/>
        <p:txBody>
          <a:bodyPr>
            <a:normAutofit/>
          </a:bodyPr>
          <a:lstStyle/>
          <a:p>
            <a:r>
              <a:rPr lang="en-GB" sz="4050" dirty="0"/>
              <a:t>The “narrower than” 1..1 matches</a:t>
            </a:r>
          </a:p>
        </p:txBody>
      </p:sp>
      <p:sp>
        <p:nvSpPr>
          <p:cNvPr id="3" name="Subtitle 2">
            <a:extLst>
              <a:ext uri="{FF2B5EF4-FFF2-40B4-BE49-F238E27FC236}">
                <a16:creationId xmlns:a16="http://schemas.microsoft.com/office/drawing/2014/main" id="{E6BBC009-C52F-4523-93AC-1DE92C1D196E}"/>
              </a:ext>
            </a:extLst>
          </p:cNvPr>
          <p:cNvSpPr>
            <a:spLocks noGrp="1"/>
          </p:cNvSpPr>
          <p:nvPr>
            <p:ph type="subTitle" idx="1"/>
          </p:nvPr>
        </p:nvSpPr>
        <p:spPr/>
        <p:txBody>
          <a:bodyPr>
            <a:normAutofit/>
          </a:bodyPr>
          <a:lstStyle/>
          <a:p>
            <a:r>
              <a:rPr lang="en-GB" sz="2400" dirty="0"/>
              <a:t>EDQM Mapping</a:t>
            </a:r>
          </a:p>
          <a:p>
            <a:r>
              <a:rPr lang="en-GB" sz="2400" dirty="0"/>
              <a:t>November 21</a:t>
            </a:r>
          </a:p>
        </p:txBody>
      </p:sp>
    </p:spTree>
    <p:extLst>
      <p:ext uri="{BB962C8B-B14F-4D97-AF65-F5344CB8AC3E}">
        <p14:creationId xmlns:p14="http://schemas.microsoft.com/office/powerpoint/2010/main" val="2023654843"/>
      </p:ext>
    </p:extLst>
  </p:cSld>
  <p:clrMapOvr>
    <a:masterClrMapping/>
  </p:clrMapOvr>
</p:sld>
</file>

<file path=ppt/theme/theme1.xml><?xml version="1.0" encoding="utf-8"?>
<a:theme xmlns:a="http://schemas.openxmlformats.org/drawingml/2006/main" name="Office Theme">
  <a:themeElements>
    <a:clrScheme name="Custom 9">
      <a:dk1>
        <a:srgbClr val="424A55"/>
      </a:dk1>
      <a:lt1>
        <a:srgbClr val="FFFFFF"/>
      </a:lt1>
      <a:dk2>
        <a:srgbClr val="1DA8DE"/>
      </a:dk2>
      <a:lt2>
        <a:srgbClr val="F1F2F1"/>
      </a:lt2>
      <a:accent1>
        <a:srgbClr val="124E6B"/>
      </a:accent1>
      <a:accent2>
        <a:srgbClr val="27ABB8"/>
      </a:accent2>
      <a:accent3>
        <a:srgbClr val="7F71AC"/>
      </a:accent3>
      <a:accent4>
        <a:srgbClr val="F5A53B"/>
      </a:accent4>
      <a:accent5>
        <a:srgbClr val="6EBAA0"/>
      </a:accent5>
      <a:accent6>
        <a:srgbClr val="EC4B57"/>
      </a:accent6>
      <a:hlink>
        <a:srgbClr val="1DA7DD"/>
      </a:hlink>
      <a:folHlink>
        <a:srgbClr val="1DA8D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D0D549AA3AA2D4AB9FE4A7131A82936" ma:contentTypeVersion="10" ma:contentTypeDescription="Create a new document." ma:contentTypeScope="" ma:versionID="458191b9233e6cbb841d22d0cd9a845f">
  <xsd:schema xmlns:xsd="http://www.w3.org/2001/XMLSchema" xmlns:xs="http://www.w3.org/2001/XMLSchema" xmlns:p="http://schemas.microsoft.com/office/2006/metadata/properties" xmlns:ns2="8adf55b2-e31d-42df-b888-bc8005a32aed" targetNamespace="http://schemas.microsoft.com/office/2006/metadata/properties" ma:root="true" ma:fieldsID="736fce75dca8f2d9e2a9ede8667f7514" ns2:_="">
    <xsd:import namespace="8adf55b2-e31d-42df-b888-bc8005a32aed"/>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adf55b2-e31d-42df-b888-bc8005a32ae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8808A49-A048-4DF8-B1DF-0566D9DD652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adf55b2-e31d-42df-b888-bc8005a32ae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907DA0A-7F96-490D-9A06-E347A57BCE42}">
  <ds:schemaRefs>
    <ds:schemaRef ds:uri="http://schemas.microsoft.com/sharepoint/v3/contenttype/forms"/>
  </ds:schemaRefs>
</ds:datastoreItem>
</file>

<file path=customXml/itemProps3.xml><?xml version="1.0" encoding="utf-8"?>
<ds:datastoreItem xmlns:ds="http://schemas.openxmlformats.org/officeDocument/2006/customXml" ds:itemID="{66614FF4-9DE1-4702-A0E5-21CAE53B4CB7}">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3225</TotalTime>
  <Words>5333</Words>
  <Application>Microsoft Office PowerPoint</Application>
  <PresentationFormat>On-screen Show (16:9)</PresentationFormat>
  <Paragraphs>1059</Paragraphs>
  <Slides>55</Slides>
  <Notes>10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55</vt:i4>
      </vt:variant>
    </vt:vector>
  </HeadingPairs>
  <TitlesOfParts>
    <vt:vector size="64" baseType="lpstr">
      <vt:lpstr>"Helvetica Neue"</vt:lpstr>
      <vt:lpstr>Calibri</vt:lpstr>
      <vt:lpstr>Trebuchet MS</vt:lpstr>
      <vt:lpstr>Source Sans Pro</vt:lpstr>
      <vt:lpstr>Arial</vt:lpstr>
      <vt:lpstr>Helvetica Neue</vt:lpstr>
      <vt:lpstr>Wingdings</vt:lpstr>
      <vt:lpstr>Calibri, sans-serif</vt:lpstr>
      <vt:lpstr>Office Theme</vt:lpstr>
      <vt:lpstr>SNOMED CT DEUSG Subgroup EDQM Dose Form Mapping</vt:lpstr>
      <vt:lpstr>PowerPoint Presentation</vt:lpstr>
      <vt:lpstr>PowerPoint Presentation</vt:lpstr>
      <vt:lpstr>Since last meeting</vt:lpstr>
      <vt:lpstr>Start to build “Release 1”</vt:lpstr>
      <vt:lpstr>Does R1 need to have all EDQM PDFs?</vt:lpstr>
      <vt:lpstr>Our documentation</vt:lpstr>
      <vt:lpstr>PowerPoint Presentation</vt:lpstr>
      <vt:lpstr>The “narrower than” 1..1 matches</vt:lpstr>
      <vt:lpstr>13006000: Ear drops, powder for suspension</vt:lpstr>
      <vt:lpstr>13113000: Intrauterine gel</vt:lpstr>
      <vt:lpstr>13113000: Intrauterine gel</vt:lpstr>
      <vt:lpstr>13113000: Intrauterine gel</vt:lpstr>
      <vt:lpstr>From François:</vt:lpstr>
      <vt:lpstr>10612000: Ophthalmic insert</vt:lpstr>
      <vt:lpstr>11117000: Inhalation vapour, liquid</vt:lpstr>
      <vt:lpstr>11117000: Inhalation vapour, liquid</vt:lpstr>
      <vt:lpstr>11112000: Inhalation vapour, powder</vt:lpstr>
      <vt:lpstr>Responses:</vt:lpstr>
      <vt:lpstr>Pharmaceutical Dose Forms Hard and Soft Capsules</vt:lpstr>
      <vt:lpstr>“Capsules” PDFs in EDQM:</vt:lpstr>
      <vt:lpstr>In SNOMED CT currently:</vt:lpstr>
      <vt:lpstr>Use cases for “hard” and “soft” capsules</vt:lpstr>
      <vt:lpstr>Recommendation for “hard” and “soft” capsules</vt:lpstr>
      <vt:lpstr>Two queries: row 101 &amp; row 196</vt:lpstr>
      <vt:lpstr>“Hidden” 1..*s : 1</vt:lpstr>
      <vt:lpstr>“Hidden” 1..*s : 2</vt:lpstr>
      <vt:lpstr>“Hidden” 1..*s : 3</vt:lpstr>
      <vt:lpstr>“Hidden” 1..*s : 4</vt:lpstr>
      <vt:lpstr>“Hidden” 1..*s : 5</vt:lpstr>
      <vt:lpstr>“Hidden” 1..*s : 6</vt:lpstr>
      <vt:lpstr>“Hidden” 1..*s : 7</vt:lpstr>
      <vt:lpstr>“Hidden” 1..*s : 8</vt:lpstr>
      <vt:lpstr>“Hidden” 1..*s : 9</vt:lpstr>
      <vt:lpstr>“Hidden” 1..*s : 10</vt:lpstr>
      <vt:lpstr>“Hidden” 1..*s : 11</vt:lpstr>
      <vt:lpstr>“Hidden” 1..*s : 12</vt:lpstr>
      <vt:lpstr>“Hidden” 1..*s : 13</vt:lpstr>
      <vt:lpstr>“Hidden” 1..*s : 14</vt:lpstr>
      <vt:lpstr>“Hidden” 1..*s : 15</vt:lpstr>
      <vt:lpstr>“Hidden” 1..*s : 16</vt:lpstr>
      <vt:lpstr>“Hidden” 1..*s : 17</vt:lpstr>
      <vt:lpstr>“Hidden” 1..*s : 18</vt:lpstr>
      <vt:lpstr>“Hidden” 1..*s : 19</vt:lpstr>
      <vt:lpstr>“Hidden” 1..*s : 20</vt:lpstr>
      <vt:lpstr>“Hidden” 1..*s : 21</vt:lpstr>
      <vt:lpstr>“Hidden” 1..*s : 22</vt:lpstr>
      <vt:lpstr>“Hidden” 1..*s : 23</vt:lpstr>
      <vt:lpstr>“Hidden” 1..*s : 24&amp;25</vt:lpstr>
      <vt:lpstr>“Hidden” 1..*s : 26</vt:lpstr>
      <vt:lpstr>“Hidden” 1..*s : 27</vt:lpstr>
      <vt:lpstr>“Hidden” 1..*s : 28</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SNOMED CT DEUSG Subgroup EDQM Dose Form Mapping</dc:title>
  <dc:creator>Julie James</dc:creator>
  <cp:lastModifiedBy>Julie</cp:lastModifiedBy>
  <cp:revision>12</cp:revision>
  <dcterms:modified xsi:type="dcterms:W3CDTF">2021-12-07T16:32:27Z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0x0101004D0D549AA3AA2D4AB9FE4A7131A82936</vt:lpwstr>
  </property>
</Properties>
</file>