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60" r:id="rId9"/>
    <p:sldId id="301" r:id="rId10"/>
    <p:sldId id="308" r:id="rId11"/>
    <p:sldId id="322" r:id="rId12"/>
    <p:sldId id="319" r:id="rId13"/>
    <p:sldId id="320" r:id="rId14"/>
    <p:sldId id="321" r:id="rId15"/>
    <p:sldId id="311" r:id="rId16"/>
    <p:sldId id="312" r:id="rId17"/>
    <p:sldId id="299" r:id="rId18"/>
    <p:sldId id="314" r:id="rId19"/>
    <p:sldId id="315" r:id="rId20"/>
    <p:sldId id="302" r:id="rId21"/>
    <p:sldId id="323" r:id="rId22"/>
    <p:sldId id="327" r:id="rId23"/>
    <p:sldId id="324" r:id="rId24"/>
    <p:sldId id="325" r:id="rId25"/>
    <p:sldId id="281" r:id="rId26"/>
    <p:sldId id="282" r:id="rId27"/>
    <p:sldId id="283" r:id="rId2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Trebuchet MS" panose="020B0603020202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A7A52A47-359C-44F3-B5D3-54C0C3AE4F19}"/>
    <pc:docChg chg="custSel delSld modSld">
      <pc:chgData name="Julie" userId="01467a90-d4f5-454b-aa5f-891feffaa140" providerId="ADAL" clId="{A7A52A47-359C-44F3-B5D3-54C0C3AE4F19}" dt="2021-11-19T10:18:21.682" v="152" actId="47"/>
      <pc:docMkLst>
        <pc:docMk/>
      </pc:docMkLst>
      <pc:sldChg chg="del">
        <pc:chgData name="Julie" userId="01467a90-d4f5-454b-aa5f-891feffaa140" providerId="ADAL" clId="{A7A52A47-359C-44F3-B5D3-54C0C3AE4F19}" dt="2021-11-19T10:18:09.962" v="149" actId="47"/>
        <pc:sldMkLst>
          <pc:docMk/>
          <pc:sldMk cId="1129774517" sldId="313"/>
        </pc:sldMkLst>
      </pc:sldChg>
      <pc:sldChg chg="modSp mod">
        <pc:chgData name="Julie" userId="01467a90-d4f5-454b-aa5f-891feffaa140" providerId="ADAL" clId="{A7A52A47-359C-44F3-B5D3-54C0C3AE4F19}" dt="2021-11-19T10:18:02.597" v="148" actId="20577"/>
        <pc:sldMkLst>
          <pc:docMk/>
          <pc:sldMk cId="2701967576" sldId="314"/>
        </pc:sldMkLst>
        <pc:spChg chg="mod">
          <ac:chgData name="Julie" userId="01467a90-d4f5-454b-aa5f-891feffaa140" providerId="ADAL" clId="{A7A52A47-359C-44F3-B5D3-54C0C3AE4F19}" dt="2021-11-19T10:18:02.597" v="148" actId="20577"/>
          <ac:spMkLst>
            <pc:docMk/>
            <pc:sldMk cId="2701967576" sldId="314"/>
            <ac:spMk id="2" creationId="{43F952CB-D910-4DB8-B87C-6B604470D59C}"/>
          </ac:spMkLst>
        </pc:spChg>
      </pc:sldChg>
      <pc:sldChg chg="del">
        <pc:chgData name="Julie" userId="01467a90-d4f5-454b-aa5f-891feffaa140" providerId="ADAL" clId="{A7A52A47-359C-44F3-B5D3-54C0C3AE4F19}" dt="2021-11-19T10:16:59.745" v="0" actId="47"/>
        <pc:sldMkLst>
          <pc:docMk/>
          <pc:sldMk cId="2048515279" sldId="316"/>
        </pc:sldMkLst>
      </pc:sldChg>
      <pc:sldChg chg="del">
        <pc:chgData name="Julie" userId="01467a90-d4f5-454b-aa5f-891feffaa140" providerId="ADAL" clId="{A7A52A47-359C-44F3-B5D3-54C0C3AE4F19}" dt="2021-11-19T10:18:14.262" v="150" actId="47"/>
        <pc:sldMkLst>
          <pc:docMk/>
          <pc:sldMk cId="585651656" sldId="317"/>
        </pc:sldMkLst>
      </pc:sldChg>
      <pc:sldChg chg="del">
        <pc:chgData name="Julie" userId="01467a90-d4f5-454b-aa5f-891feffaa140" providerId="ADAL" clId="{A7A52A47-359C-44F3-B5D3-54C0C3AE4F19}" dt="2021-11-19T10:18:15.730" v="151" actId="47"/>
        <pc:sldMkLst>
          <pc:docMk/>
          <pc:sldMk cId="1589898195" sldId="318"/>
        </pc:sldMkLst>
      </pc:sldChg>
      <pc:sldChg chg="del">
        <pc:chgData name="Julie" userId="01467a90-d4f5-454b-aa5f-891feffaa140" providerId="ADAL" clId="{A7A52A47-359C-44F3-B5D3-54C0C3AE4F19}" dt="2021-11-19T10:18:21.682" v="152" actId="47"/>
        <pc:sldMkLst>
          <pc:docMk/>
          <pc:sldMk cId="2013428453" sldId="32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4417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5862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3447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571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227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SCT has different basic dose forms to EDQM</a:t>
            </a:r>
          </a:p>
        </p:txBody>
      </p:sp>
    </p:spTree>
    <p:extLst>
      <p:ext uri="{BB962C8B-B14F-4D97-AF65-F5344CB8AC3E}">
        <p14:creationId xmlns:p14="http://schemas.microsoft.com/office/powerpoint/2010/main" val="2959315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17721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5555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537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/>
              <a:t>What have you been doing and what have I been doing?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9597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31849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f616c940dd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gf616c940dd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gf616c940dd_2_1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743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3340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5293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5594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9" name="Google Shape;79;p20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5" r:id="rId6"/>
    <p:sldLayoutId id="2147483666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31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18</a:t>
            </a:r>
            <a:r>
              <a:rPr lang="en" sz="1500" b="0" i="0" u="none" strike="noStrike" cap="none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 2021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Next steps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721062" y="1411941"/>
            <a:ext cx="779428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/>
              <a:t>Fill in the rows with no attribute match information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Work up the role grouping for intended site/method of admin – François and Julie etc.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Work through the few odd things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four “1..1” that were marked “narrower than</a:t>
            </a:r>
            <a:r>
              <a:rPr lang="en-GB" dirty="0">
                <a:solidFill>
                  <a:schemeClr val="tx1"/>
                </a:solidFill>
              </a:rPr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The *..*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The “hidden” 1..*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arenR" startAt="3"/>
            </a:pPr>
            <a:r>
              <a:rPr lang="en-GB" dirty="0">
                <a:solidFill>
                  <a:schemeClr val="tx1"/>
                </a:solidFill>
              </a:rPr>
              <a:t>Decide on our QA process</a:t>
            </a:r>
          </a:p>
          <a:p>
            <a:pPr marL="342900" indent="-342900">
              <a:buFont typeface="+mj-lt"/>
              <a:buAutoNum type="arabicParenR" startAt="3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arenR" startAt="3"/>
            </a:pPr>
            <a:r>
              <a:rPr lang="en-GB" dirty="0">
                <a:solidFill>
                  <a:schemeClr val="tx1"/>
                </a:solidFill>
              </a:rPr>
              <a:t>Documentation and publication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AF5ADD-CF78-46FC-BF8C-E712F5831EA5}"/>
              </a:ext>
            </a:extLst>
          </p:cNvPr>
          <p:cNvSpPr txBox="1"/>
          <p:nvPr/>
        </p:nvSpPr>
        <p:spPr>
          <a:xfrm>
            <a:off x="796413" y="4384484"/>
            <a:ext cx="7886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Process….suggestions…</a:t>
            </a:r>
          </a:p>
        </p:txBody>
      </p:sp>
    </p:spTree>
    <p:extLst>
      <p:ext uri="{BB962C8B-B14F-4D97-AF65-F5344CB8AC3E}">
        <p14:creationId xmlns:p14="http://schemas.microsoft.com/office/powerpoint/2010/main" val="1291021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Process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748564" y="1411941"/>
            <a:ext cx="814105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the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Lay out the “two sides” of the map (EDQM and SNOMED 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	Obtain any additional information/clarification from EDQM (Chris) if appropriate (JMJ)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the products involved (if there are any)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	We will each need to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“the discussion” by email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DEA4AB-FC9F-42C0-971A-514CD4CB02D4}"/>
              </a:ext>
            </a:extLst>
          </p:cNvPr>
          <p:cNvSpPr txBox="1"/>
          <p:nvPr/>
        </p:nvSpPr>
        <p:spPr>
          <a:xfrm>
            <a:off x="529389" y="4049486"/>
            <a:ext cx="779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“trialled” this with the Lozenge issue on the call – and will see how it works with email next</a:t>
            </a:r>
          </a:p>
        </p:txBody>
      </p:sp>
    </p:spTree>
    <p:extLst>
      <p:ext uri="{BB962C8B-B14F-4D97-AF65-F5344CB8AC3E}">
        <p14:creationId xmlns:p14="http://schemas.microsoft.com/office/powerpoint/2010/main" val="3361359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 to the DEUSG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0792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November 25</a:t>
            </a:r>
            <a:r>
              <a:rPr lang="en" sz="2600" baseline="30000" dirty="0">
                <a:solidFill>
                  <a:schemeClr val="dk2"/>
                </a:solidFill>
              </a:rPr>
              <a:t>th</a:t>
            </a:r>
            <a:r>
              <a:rPr lang="en" sz="2600" dirty="0">
                <a:solidFill>
                  <a:schemeClr val="dk2"/>
                </a:solidFill>
              </a:rPr>
              <a:t> – next Thursday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721063" y="1411941"/>
            <a:ext cx="57418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we’ve done</a:t>
            </a:r>
          </a:p>
          <a:p>
            <a:endParaRPr lang="en-GB" dirty="0"/>
          </a:p>
          <a:p>
            <a:r>
              <a:rPr lang="en-GB" dirty="0"/>
              <a:t>Where we’re at</a:t>
            </a:r>
          </a:p>
          <a:p>
            <a:endParaRPr lang="en-GB" dirty="0"/>
          </a:p>
          <a:p>
            <a:r>
              <a:rPr lang="en-GB" dirty="0"/>
              <a:t>Where we’re going next</a:t>
            </a:r>
          </a:p>
          <a:p>
            <a:endParaRPr lang="en-GB" dirty="0"/>
          </a:p>
          <a:p>
            <a:r>
              <a:rPr lang="en-GB" dirty="0"/>
              <a:t>Some of the things we’ve resolved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9AE02B-BD06-4CCE-9368-7FC8AB3EEA87}"/>
              </a:ext>
            </a:extLst>
          </p:cNvPr>
          <p:cNvSpPr txBox="1"/>
          <p:nvPr/>
        </p:nvSpPr>
        <p:spPr>
          <a:xfrm>
            <a:off x="797522" y="3300090"/>
            <a:ext cx="7198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Everyone happy with this approach so Julie and François to work up the slides in the next couple of days </a:t>
            </a:r>
          </a:p>
        </p:txBody>
      </p:sp>
    </p:spTree>
    <p:extLst>
      <p:ext uri="{BB962C8B-B14F-4D97-AF65-F5344CB8AC3E}">
        <p14:creationId xmlns:p14="http://schemas.microsoft.com/office/powerpoint/2010/main" val="3575110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Capsules – hard or soft?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952CB-D910-4DB8-B87C-6B604470D59C}"/>
              </a:ext>
            </a:extLst>
          </p:cNvPr>
          <p:cNvSpPr txBox="1"/>
          <p:nvPr/>
        </p:nvSpPr>
        <p:spPr>
          <a:xfrm>
            <a:off x="412512" y="770022"/>
            <a:ext cx="861461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are our use cases?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Prescribers don’t care – just “capsules”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Pharmacists do care.  Use case is divisibility and administration (open the capsule and sprinkle)</a:t>
            </a:r>
          </a:p>
          <a:p>
            <a:endParaRPr lang="en-GB" dirty="0"/>
          </a:p>
          <a:p>
            <a:r>
              <a:rPr lang="en-GB" dirty="0"/>
              <a:t>What should we recommend?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do not want to lose this hard/soft granular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recommend that there should be additional concepts in SNOMED CT for hard and soft capsules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representation in SNOMED CT should be “balanced” between hard and soft, especially as hard capsules are most often used (see next slide – where currently the representation is inconsistent)</a:t>
            </a:r>
          </a:p>
          <a:p>
            <a:endParaRPr lang="en-GB" dirty="0"/>
          </a:p>
          <a:p>
            <a:r>
              <a:rPr lang="en-GB" dirty="0"/>
              <a:t>How should we map?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we have additional PDF concepts added, we can map 1..1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How will this relate to CDs in the international edition and in national extensions?</a:t>
            </a:r>
          </a:p>
          <a:p>
            <a:r>
              <a:rPr lang="en-GB" dirty="0"/>
              <a:t>Just because we are addition additional PDFs, it does not mean that these PDFs will be used to model CDs in the international edition.  </a:t>
            </a:r>
            <a:r>
              <a:rPr lang="en-GB" i="1" dirty="0">
                <a:solidFill>
                  <a:srgbClr val="FF0000"/>
                </a:solidFill>
              </a:rPr>
              <a:t>This is a separate issue and not one to deal with now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967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0AFE2-04AE-41E7-B20C-8D33193D4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15" y="96892"/>
            <a:ext cx="7886700" cy="800212"/>
          </a:xfrm>
        </p:spPr>
        <p:txBody>
          <a:bodyPr/>
          <a:lstStyle/>
          <a:p>
            <a:r>
              <a:rPr lang="en-GB" sz="2600" dirty="0">
                <a:solidFill>
                  <a:schemeClr val="dk2"/>
                </a:solidFill>
              </a:rPr>
              <a:t>What have we got?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341D5B-333B-4EDE-81AA-474DA5AA8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35" y="1318479"/>
            <a:ext cx="4591691" cy="2314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997513-ABF9-45FE-9C42-B1DF0F6AA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677" y="4024410"/>
            <a:ext cx="4753638" cy="800212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05A67BB0-08E1-4B39-AE2D-6EA78BE6F035}"/>
              </a:ext>
            </a:extLst>
          </p:cNvPr>
          <p:cNvSpPr/>
          <p:nvPr/>
        </p:nvSpPr>
        <p:spPr>
          <a:xfrm>
            <a:off x="5132439" y="2145890"/>
            <a:ext cx="3443748" cy="5235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“Soft capsule” search result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FFD73EE-8B34-4ACF-9594-D1C2AEB0B58C}"/>
              </a:ext>
            </a:extLst>
          </p:cNvPr>
          <p:cNvSpPr/>
          <p:nvPr/>
        </p:nvSpPr>
        <p:spPr>
          <a:xfrm>
            <a:off x="628650" y="4225413"/>
            <a:ext cx="2748731" cy="398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“Hard capsule” search result</a:t>
            </a:r>
          </a:p>
        </p:txBody>
      </p:sp>
    </p:spTree>
    <p:extLst>
      <p:ext uri="{BB962C8B-B14F-4D97-AF65-F5344CB8AC3E}">
        <p14:creationId xmlns:p14="http://schemas.microsoft.com/office/powerpoint/2010/main" val="1866169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Oral capsules – hard or soft – an example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76867C-AD42-4763-8A41-7D22B2BFF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60" y="1887560"/>
            <a:ext cx="2031371" cy="28651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F37A75-9634-43B1-8EFD-0ECDC451F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074" y="901611"/>
            <a:ext cx="4441705" cy="7896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DF36A8-6F71-4B6B-9115-1038261CD4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931" y="1770648"/>
            <a:ext cx="6011809" cy="309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87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Lozenge – example of a *..*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5943669-3059-4C1C-BF1A-5A30BACBCD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248282"/>
              </p:ext>
            </p:extLst>
          </p:nvPr>
        </p:nvGraphicFramePr>
        <p:xfrm>
          <a:off x="628650" y="1590667"/>
          <a:ext cx="7442200" cy="571500"/>
        </p:xfrm>
        <a:graphic>
          <a:graphicData uri="http://schemas.openxmlformats.org/drawingml/2006/table">
            <a:tbl>
              <a:tblPr>
                <a:tableStyleId>{D6F7878D-4083-4F37-8A3B-88BDCE471C18}</a:tableStyleId>
              </a:tblPr>
              <a:tblGrid>
                <a:gridCol w="1002872">
                  <a:extLst>
                    <a:ext uri="{9D8B030D-6E8A-4147-A177-3AD203B41FA5}">
                      <a16:colId xmlns:a16="http://schemas.microsoft.com/office/drawing/2014/main" val="530063957"/>
                    </a:ext>
                  </a:extLst>
                </a:gridCol>
                <a:gridCol w="1247243">
                  <a:extLst>
                    <a:ext uri="{9D8B030D-6E8A-4147-A177-3AD203B41FA5}">
                      <a16:colId xmlns:a16="http://schemas.microsoft.com/office/drawing/2014/main" val="2071816903"/>
                    </a:ext>
                  </a:extLst>
                </a:gridCol>
                <a:gridCol w="1675685">
                  <a:extLst>
                    <a:ext uri="{9D8B030D-6E8A-4147-A177-3AD203B41FA5}">
                      <a16:colId xmlns:a16="http://schemas.microsoft.com/office/drawing/2014/main" val="737105817"/>
                    </a:ext>
                  </a:extLst>
                </a:gridCol>
                <a:gridCol w="3516400">
                  <a:extLst>
                    <a:ext uri="{9D8B030D-6E8A-4147-A177-3AD203B41FA5}">
                      <a16:colId xmlns:a16="http://schemas.microsoft.com/office/drawing/2014/main" val="19576208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>
                          <a:effectLst/>
                        </a:rPr>
                        <a:t>10321000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Lozenge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764501003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Conventional release oromucosal lozenge (dose form)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553976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u="none" strike="noStrike">
                          <a:effectLst/>
                        </a:rPr>
                        <a:t>10322000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Compressed lozenge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764501003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Conventional release oromucosal lozenge (dose form)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4183447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46F5259-34DF-48B1-807D-EFE7A52F4B06}"/>
              </a:ext>
            </a:extLst>
          </p:cNvPr>
          <p:cNvSpPr txBox="1"/>
          <p:nvPr/>
        </p:nvSpPr>
        <p:spPr>
          <a:xfrm>
            <a:off x="580524" y="2543446"/>
            <a:ext cx="7655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It’s a *..* because in SNOMED CT there is also “conv release buccal lozenge” </a:t>
            </a:r>
          </a:p>
        </p:txBody>
      </p:sp>
    </p:spTree>
    <p:extLst>
      <p:ext uri="{BB962C8B-B14F-4D97-AF65-F5344CB8AC3E}">
        <p14:creationId xmlns:p14="http://schemas.microsoft.com/office/powerpoint/2010/main" val="74971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Lozenge – EDQM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46D521-253F-4F4F-954B-111C42072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1" y="2112673"/>
            <a:ext cx="7511551" cy="12389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6D1440-2A34-41C9-ADCB-224A52926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14" y="887692"/>
            <a:ext cx="7511552" cy="1168827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5DAE812-0B28-402F-91DD-BE19BBB73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877220"/>
              </p:ext>
            </p:extLst>
          </p:nvPr>
        </p:nvGraphicFramePr>
        <p:xfrm>
          <a:off x="458634" y="3478568"/>
          <a:ext cx="8226732" cy="1285240"/>
        </p:xfrm>
        <a:graphic>
          <a:graphicData uri="http://schemas.openxmlformats.org/drawingml/2006/table">
            <a:tbl>
              <a:tblPr firstRow="1" bandRow="1">
                <a:tableStyleId>{D6F7878D-4083-4F37-8A3B-88BDCE471C18}</a:tableStyleId>
              </a:tblPr>
              <a:tblGrid>
                <a:gridCol w="1371122">
                  <a:extLst>
                    <a:ext uri="{9D8B030D-6E8A-4147-A177-3AD203B41FA5}">
                      <a16:colId xmlns:a16="http://schemas.microsoft.com/office/drawing/2014/main" val="1277920335"/>
                    </a:ext>
                  </a:extLst>
                </a:gridCol>
                <a:gridCol w="1371122">
                  <a:extLst>
                    <a:ext uri="{9D8B030D-6E8A-4147-A177-3AD203B41FA5}">
                      <a16:colId xmlns:a16="http://schemas.microsoft.com/office/drawing/2014/main" val="1250825497"/>
                    </a:ext>
                  </a:extLst>
                </a:gridCol>
                <a:gridCol w="1371122">
                  <a:extLst>
                    <a:ext uri="{9D8B030D-6E8A-4147-A177-3AD203B41FA5}">
                      <a16:colId xmlns:a16="http://schemas.microsoft.com/office/drawing/2014/main" val="3407626781"/>
                    </a:ext>
                  </a:extLst>
                </a:gridCol>
                <a:gridCol w="1371122">
                  <a:extLst>
                    <a:ext uri="{9D8B030D-6E8A-4147-A177-3AD203B41FA5}">
                      <a16:colId xmlns:a16="http://schemas.microsoft.com/office/drawing/2014/main" val="2786079416"/>
                    </a:ext>
                  </a:extLst>
                </a:gridCol>
                <a:gridCol w="1371122">
                  <a:extLst>
                    <a:ext uri="{9D8B030D-6E8A-4147-A177-3AD203B41FA5}">
                      <a16:colId xmlns:a16="http://schemas.microsoft.com/office/drawing/2014/main" val="405963244"/>
                    </a:ext>
                  </a:extLst>
                </a:gridCol>
                <a:gridCol w="1371122">
                  <a:extLst>
                    <a:ext uri="{9D8B030D-6E8A-4147-A177-3AD203B41FA5}">
                      <a16:colId xmlns:a16="http://schemas.microsoft.com/office/drawing/2014/main" val="2245630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Basic 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Admin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Intended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err="1"/>
                        <a:t>Rel</a:t>
                      </a:r>
                      <a:r>
                        <a:rPr lang="en-GB" sz="1200" b="1" dirty="0"/>
                        <a:t> Char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Transform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382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/>
                        <a:t>Lozenge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Lozenge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Sucking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Oromucosal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Conventional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937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/>
                        <a:t>Compressed Lozenge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Lozenge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Sucking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Oromucosal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Conventional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53253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AC88FDF-95B6-436D-ADE9-92949E8F64C2}"/>
              </a:ext>
            </a:extLst>
          </p:cNvPr>
          <p:cNvSpPr txBox="1"/>
          <p:nvPr/>
        </p:nvSpPr>
        <p:spPr>
          <a:xfrm>
            <a:off x="3783589" y="103715"/>
            <a:ext cx="44820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French, the translation “Compressed lozenge” is “</a:t>
            </a:r>
            <a:r>
              <a:rPr lang="en-GB" dirty="0" err="1"/>
              <a:t>Comprimé</a:t>
            </a:r>
            <a:r>
              <a:rPr lang="en-GB" dirty="0"/>
              <a:t> à </a:t>
            </a:r>
            <a:r>
              <a:rPr lang="en-GB" dirty="0" err="1"/>
              <a:t>sucer</a:t>
            </a:r>
            <a:r>
              <a:rPr lang="en-GB" dirty="0"/>
              <a:t>”</a:t>
            </a:r>
          </a:p>
          <a:p>
            <a:r>
              <a:rPr lang="en-GB" dirty="0"/>
              <a:t>And Lozenge is “Pastille” – the difference is one of SHAPE</a:t>
            </a:r>
          </a:p>
        </p:txBody>
      </p:sp>
    </p:spTree>
    <p:extLst>
      <p:ext uri="{BB962C8B-B14F-4D97-AF65-F5344CB8AC3E}">
        <p14:creationId xmlns:p14="http://schemas.microsoft.com/office/powerpoint/2010/main" val="322814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 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Where next?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 to the DEUSG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Lozenge – SNOMED 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6DFCB6-F792-4CA1-9F24-23A0D3A99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327" y="2364390"/>
            <a:ext cx="4153713" cy="2505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060D90-C7BD-4393-9088-1DAFB0885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20" y="981533"/>
            <a:ext cx="3767711" cy="1968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A8BEB2-965A-43B4-8014-996F074CF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7441" y="3044212"/>
            <a:ext cx="2043886" cy="1075957"/>
          </a:xfrm>
          <a:prstGeom prst="rect">
            <a:avLst/>
          </a:prstGeom>
        </p:spPr>
      </p:pic>
      <p:sp>
        <p:nvSpPr>
          <p:cNvPr id="8" name="Arrow: Bent 7">
            <a:extLst>
              <a:ext uri="{FF2B5EF4-FFF2-40B4-BE49-F238E27FC236}">
                <a16:creationId xmlns:a16="http://schemas.microsoft.com/office/drawing/2014/main" id="{DEC0F3A1-9535-46C2-A919-C08C2832A35B}"/>
              </a:ext>
            </a:extLst>
          </p:cNvPr>
          <p:cNvSpPr/>
          <p:nvPr/>
        </p:nvSpPr>
        <p:spPr>
          <a:xfrm rot="16200000">
            <a:off x="2732252" y="2128319"/>
            <a:ext cx="1417040" cy="3398082"/>
          </a:xfrm>
          <a:prstGeom prst="bentArrow">
            <a:avLst>
              <a:gd name="adj1" fmla="val 8582"/>
              <a:gd name="adj2" fmla="val 1678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Lozenge CDs – SNOMED CT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9F2745-86BB-450E-8CAD-FCDE31CAD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98" y="1004849"/>
            <a:ext cx="2486372" cy="3943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5899FC-B4DC-45E8-BF19-0AA3D5575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0376" y="841138"/>
            <a:ext cx="2018345" cy="40285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1BF4F5-B654-444A-815C-B9B44CC3EEEA}"/>
              </a:ext>
            </a:extLst>
          </p:cNvPr>
          <p:cNvSpPr txBox="1"/>
          <p:nvPr/>
        </p:nvSpPr>
        <p:spPr>
          <a:xfrm>
            <a:off x="5744497" y="1172497"/>
            <a:ext cx="2197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CDs use “oromucosal lozenge”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8A221F-6932-4C8A-8B38-154CAF2BF9F7}"/>
              </a:ext>
            </a:extLst>
          </p:cNvPr>
          <p:cNvSpPr txBox="1"/>
          <p:nvPr/>
        </p:nvSpPr>
        <p:spPr>
          <a:xfrm>
            <a:off x="5663381" y="2571750"/>
            <a:ext cx="19025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Anybody know any products that have “buccal lozenge”?</a:t>
            </a:r>
          </a:p>
        </p:txBody>
      </p:sp>
    </p:spTree>
    <p:extLst>
      <p:ext uri="{BB962C8B-B14F-4D97-AF65-F5344CB8AC3E}">
        <p14:creationId xmlns:p14="http://schemas.microsoft.com/office/powerpoint/2010/main" val="117425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51137"/>
            <a:ext cx="2709582" cy="160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367BF0-FFF0-4C57-8AC9-4BB3EE38D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6492" y="1223201"/>
            <a:ext cx="3051016" cy="2697098"/>
          </a:xfrm>
          <a:prstGeom prst="rect">
            <a:avLst/>
          </a:prstGeom>
        </p:spPr>
      </p:pic>
      <p:pic>
        <p:nvPicPr>
          <p:cNvPr id="8" name="Google Shape;285;p47">
            <a:extLst>
              <a:ext uri="{FF2B5EF4-FFF2-40B4-BE49-F238E27FC236}">
                <a16:creationId xmlns:a16="http://schemas.microsoft.com/office/drawing/2014/main" id="{BF8758AC-ABC4-4626-9C53-80206CF4B93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3489512"/>
            <a:ext cx="2709582" cy="160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85;p47">
            <a:extLst>
              <a:ext uri="{FF2B5EF4-FFF2-40B4-BE49-F238E27FC236}">
                <a16:creationId xmlns:a16="http://schemas.microsoft.com/office/drawing/2014/main" id="{0D4F5E50-3E9E-4FE1-B53C-CF988CDCDB5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6220" y="3447124"/>
            <a:ext cx="2709582" cy="160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85;p47">
            <a:extLst>
              <a:ext uri="{FF2B5EF4-FFF2-40B4-BE49-F238E27FC236}">
                <a16:creationId xmlns:a16="http://schemas.microsoft.com/office/drawing/2014/main" id="{EC738CD7-22D0-47F6-8366-5C0BCEE1F03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6220" y="51137"/>
            <a:ext cx="2709582" cy="1602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60961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r>
            <a:r>
              <a:rPr lang="en" sz="1800" b="1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nd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December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11:00 UTC</a:t>
            </a:r>
            <a:endParaRPr sz="1400" b="1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23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Our documentation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28650" y="1186770"/>
            <a:ext cx="7960200" cy="2769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Where are we now?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591900" y="1996499"/>
            <a:ext cx="7960200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EVERYTHING has been looked at once (there are no blanks in the Cardinality or Association columns) 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  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Well done everyone, thank you!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phic 2" descr="Shooting star outline">
            <a:extLst>
              <a:ext uri="{FF2B5EF4-FFF2-40B4-BE49-F238E27FC236}">
                <a16:creationId xmlns:a16="http://schemas.microsoft.com/office/drawing/2014/main" id="{832C8017-9EB1-472A-9BB9-B86B2DF9B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4700" y="1082099"/>
            <a:ext cx="914400" cy="914400"/>
          </a:xfrm>
          <a:prstGeom prst="rect">
            <a:avLst/>
          </a:prstGeom>
        </p:spPr>
      </p:pic>
      <p:pic>
        <p:nvPicPr>
          <p:cNvPr id="5" name="Graphic 4" descr="Sparkler outline">
            <a:extLst>
              <a:ext uri="{FF2B5EF4-FFF2-40B4-BE49-F238E27FC236}">
                <a16:creationId xmlns:a16="http://schemas.microsoft.com/office/drawing/2014/main" id="{F601880C-6114-4285-B6D2-0E4B2C0D9B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95916" y="3745051"/>
            <a:ext cx="914400" cy="914400"/>
          </a:xfrm>
          <a:prstGeom prst="rect">
            <a:avLst/>
          </a:prstGeom>
        </p:spPr>
      </p:pic>
      <p:pic>
        <p:nvPicPr>
          <p:cNvPr id="7" name="Graphic 6" descr="Champagne glasses with solid fill">
            <a:extLst>
              <a:ext uri="{FF2B5EF4-FFF2-40B4-BE49-F238E27FC236}">
                <a16:creationId xmlns:a16="http://schemas.microsoft.com/office/drawing/2014/main" id="{D13613B4-1B5A-45B3-B3F2-0D03EABF7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3896" y="3887502"/>
            <a:ext cx="914400" cy="914400"/>
          </a:xfrm>
          <a:prstGeom prst="rect">
            <a:avLst/>
          </a:prstGeom>
        </p:spPr>
      </p:pic>
      <p:pic>
        <p:nvPicPr>
          <p:cNvPr id="9" name="Graphic 8" descr="Fireworks outline">
            <a:extLst>
              <a:ext uri="{FF2B5EF4-FFF2-40B4-BE49-F238E27FC236}">
                <a16:creationId xmlns:a16="http://schemas.microsoft.com/office/drawing/2014/main" id="{791C9712-9F55-4321-A049-F922187940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55833" y="313744"/>
            <a:ext cx="914400" cy="914400"/>
          </a:xfrm>
          <a:prstGeom prst="rect">
            <a:avLst/>
          </a:prstGeom>
        </p:spPr>
      </p:pic>
      <p:pic>
        <p:nvPicPr>
          <p:cNvPr id="11" name="Graphic 10" descr="Wreath outline">
            <a:extLst>
              <a:ext uri="{FF2B5EF4-FFF2-40B4-BE49-F238E27FC236}">
                <a16:creationId xmlns:a16="http://schemas.microsoft.com/office/drawing/2014/main" id="{BCC2DB77-F823-48B8-BC10-A1445508B2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85704" y="3955256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What is it looking like (1)?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C8A3AF-CCAD-4B13-A8CA-380BD1581975}"/>
              </a:ext>
            </a:extLst>
          </p:cNvPr>
          <p:cNvSpPr txBox="1"/>
          <p:nvPr/>
        </p:nvSpPr>
        <p:spPr>
          <a:xfrm>
            <a:off x="628650" y="1268044"/>
            <a:ext cx="78093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207 1..1 matches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Of which 113 also matched on the attributes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Which means 72 did not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22 do not have attribute match data </a:t>
            </a:r>
            <a:r>
              <a:rPr lang="en-GB" dirty="0">
                <a:solidFill>
                  <a:srgbClr val="FF0000"/>
                </a:solidFill>
              </a:rPr>
              <a:t>– we should check these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185 were “exact match”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18 were “broader than” (hard and soft capsules etc.)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4 were “narrower than</a:t>
            </a:r>
            <a:r>
              <a:rPr lang="en-GB" dirty="0">
                <a:solidFill>
                  <a:schemeClr val="tx1"/>
                </a:solidFill>
              </a:rPr>
              <a:t>”</a:t>
            </a:r>
            <a:r>
              <a:rPr lang="en-GB" dirty="0">
                <a:solidFill>
                  <a:srgbClr val="FF0000"/>
                </a:solidFill>
              </a:rPr>
              <a:t> – we should look at these in detail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36ADB4-7876-44AC-966D-8DB4E51AE4B4}"/>
              </a:ext>
            </a:extLst>
          </p:cNvPr>
          <p:cNvSpPr txBox="1"/>
          <p:nvPr/>
        </p:nvSpPr>
        <p:spPr>
          <a:xfrm>
            <a:off x="555885" y="3502667"/>
            <a:ext cx="8216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152 1..0 no matches (37.5%)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Lots of X for Y for Z (e.g. “Dispersion for concentrate for dispersion for infusion”)</a:t>
            </a:r>
            <a:br>
              <a:rPr lang="en-GB" dirty="0"/>
            </a:br>
            <a:r>
              <a:rPr lang="en-GB" dirty="0"/>
              <a:t>Many have “</a:t>
            </a:r>
            <a:r>
              <a:rPr lang="en-GB" i="1" dirty="0"/>
              <a:t>dispersion</a:t>
            </a:r>
            <a:r>
              <a:rPr lang="en-GB" dirty="0"/>
              <a:t>” in them…..as we mentioned last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Countries are having to create dose forms to make systems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15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What is it looking like (2)?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49ADD-19E2-43B6-ACD9-85D3A885CAB9}"/>
              </a:ext>
            </a:extLst>
          </p:cNvPr>
          <p:cNvSpPr txBox="1"/>
          <p:nvPr/>
        </p:nvSpPr>
        <p:spPr>
          <a:xfrm>
            <a:off x="628650" y="1402199"/>
            <a:ext cx="82161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28 1..*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Mixture of broader and narrower than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dirty="0"/>
              <a:t>Dual sites- </a:t>
            </a:r>
            <a:r>
              <a:rPr lang="en-GB" dirty="0">
                <a:solidFill>
                  <a:srgbClr val="FF0000"/>
                </a:solidFill>
              </a:rPr>
              <a:t>we need to further develop a request for role grouping the site with the admin method (rectal – administer, oral – swallow)</a:t>
            </a:r>
            <a:endParaRPr lang="en-GB" dirty="0"/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Spray/drops issue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Chewable/dispersible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10 *..*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Mixture of broader and narrower than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dirty="0"/>
              <a:t>Lozenges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Gases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Gargle/mouthwash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51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What is it looking like (3)?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402357-085E-4AA3-8C06-6DD75AA5E1C8}"/>
              </a:ext>
            </a:extLst>
          </p:cNvPr>
          <p:cNvSpPr txBox="1"/>
          <p:nvPr/>
        </p:nvSpPr>
        <p:spPr>
          <a:xfrm>
            <a:off x="530942" y="1386348"/>
            <a:ext cx="6953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1..* maps are “hidden” as different mappers have used the same SNOMED CT concept as a target</a:t>
            </a:r>
          </a:p>
          <a:p>
            <a:endParaRPr lang="en-GB" dirty="0"/>
          </a:p>
          <a:p>
            <a:r>
              <a:rPr lang="en-GB" dirty="0"/>
              <a:t>They happen when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multiple sites (e.g. oral/rectal)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multiple possibilities (hard/soft capsules)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granularity differences (spray/drops, emulsion/solution/suspension OR intrauterine/endocervical)</a:t>
            </a:r>
          </a:p>
        </p:txBody>
      </p:sp>
    </p:spTree>
    <p:extLst>
      <p:ext uri="{BB962C8B-B14F-4D97-AF65-F5344CB8AC3E}">
        <p14:creationId xmlns:p14="http://schemas.microsoft.com/office/powerpoint/2010/main" val="69689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Where next?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696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0" ma:contentTypeDescription="Create a new document." ma:contentTypeScope="" ma:versionID="458191b9233e6cbb841d22d0cd9a845f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736fce75dca8f2d9e2a9ede8667f7514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614FF4-9DE1-4702-A0E5-21CAE53B4CB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808A49-A048-4DF8-B1DF-0566D9DD65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1034</Words>
  <Application>Microsoft Office PowerPoint</Application>
  <PresentationFormat>On-screen Show (16:9)</PresentationFormat>
  <Paragraphs>178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Trebuchet MS</vt:lpstr>
      <vt:lpstr>Arial</vt:lpstr>
      <vt:lpstr>Helvetica Neue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Where are we now?</vt:lpstr>
      <vt:lpstr>What is it looking like (1)?</vt:lpstr>
      <vt:lpstr>What is it looking like (2)?</vt:lpstr>
      <vt:lpstr>What is it looking like (3)?</vt:lpstr>
      <vt:lpstr>PowerPoint Presentation</vt:lpstr>
      <vt:lpstr>Next steps</vt:lpstr>
      <vt:lpstr>Process</vt:lpstr>
      <vt:lpstr>PowerPoint Presentation</vt:lpstr>
      <vt:lpstr>November 25th – next Thursday</vt:lpstr>
      <vt:lpstr>PowerPoint Presentation</vt:lpstr>
      <vt:lpstr>Capsules – hard or soft?</vt:lpstr>
      <vt:lpstr>What have we got?</vt:lpstr>
      <vt:lpstr>Oral capsules – hard or soft – an example</vt:lpstr>
      <vt:lpstr>Lozenge – example of a *..*</vt:lpstr>
      <vt:lpstr>Lozenge – EDQM</vt:lpstr>
      <vt:lpstr>Lozenge – SNOMED CT</vt:lpstr>
      <vt:lpstr>Lozenge CDs – SNOMED CT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</cp:lastModifiedBy>
  <cp:revision>12</cp:revision>
  <dcterms:modified xsi:type="dcterms:W3CDTF">2021-11-19T10:18:25Z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