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4"/>
  </p:sldMasterIdLst>
  <p:notesMasterIdLst>
    <p:notesMasterId r:id="rId39"/>
  </p:notesMasterIdLst>
  <p:sldIdLst>
    <p:sldId id="256" r:id="rId5"/>
    <p:sldId id="257" r:id="rId6"/>
    <p:sldId id="258" r:id="rId7"/>
    <p:sldId id="328" r:id="rId8"/>
    <p:sldId id="259" r:id="rId9"/>
    <p:sldId id="299" r:id="rId10"/>
    <p:sldId id="370" r:id="rId11"/>
    <p:sldId id="337" r:id="rId12"/>
    <p:sldId id="338" r:id="rId13"/>
    <p:sldId id="260" r:id="rId14"/>
    <p:sldId id="339" r:id="rId15"/>
    <p:sldId id="340" r:id="rId16"/>
    <p:sldId id="371" r:id="rId17"/>
    <p:sldId id="373" r:id="rId18"/>
    <p:sldId id="372" r:id="rId19"/>
    <p:sldId id="375" r:id="rId20"/>
    <p:sldId id="374" r:id="rId21"/>
    <p:sldId id="383" r:id="rId22"/>
    <p:sldId id="323" r:id="rId23"/>
    <p:sldId id="324" r:id="rId24"/>
    <p:sldId id="327" r:id="rId25"/>
    <p:sldId id="382" r:id="rId26"/>
    <p:sldId id="384" r:id="rId27"/>
    <p:sldId id="380" r:id="rId28"/>
    <p:sldId id="376" r:id="rId29"/>
    <p:sldId id="262" r:id="rId30"/>
    <p:sldId id="377" r:id="rId31"/>
    <p:sldId id="263" r:id="rId32"/>
    <p:sldId id="378" r:id="rId33"/>
    <p:sldId id="261" r:id="rId34"/>
    <p:sldId id="379" r:id="rId35"/>
    <p:sldId id="281" r:id="rId36"/>
    <p:sldId id="282" r:id="rId37"/>
    <p:sldId id="283" r:id="rId38"/>
  </p:sldIdLst>
  <p:sldSz cx="9144000" cy="5143500" type="screen16x9"/>
  <p:notesSz cx="6858000" cy="9144000"/>
  <p:embeddedFontLst>
    <p:embeddedFont>
      <p:font typeface="Calibri" panose="020F0502020204030204" pitchFamily="34" charset="0"/>
      <p:regular r:id="rId40"/>
      <p:bold r:id="rId41"/>
      <p:italic r:id="rId42"/>
      <p:boldItalic r:id="rId43"/>
    </p:embeddedFont>
    <p:embeddedFont>
      <p:font typeface="Trebuchet MS" panose="020B0603020202020204" pitchFamily="34"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6F7878D-4083-4F37-8A3B-88BDCE471C18}">
  <a:tblStyle styleId="{D6F7878D-4083-4F37-8A3B-88BDCE471C1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471" autoAdjust="0"/>
    <p:restoredTop sz="94484" autoAdjust="0"/>
  </p:normalViewPr>
  <p:slideViewPr>
    <p:cSldViewPr snapToGrid="0">
      <p:cViewPr varScale="1">
        <p:scale>
          <a:sx n="139" d="100"/>
          <a:sy n="139" d="100"/>
        </p:scale>
        <p:origin x="1272" y="12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7.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font" Target="fonts/font2.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font" Target="fonts/font1.fntdata"/><Relationship Id="rId45" Type="http://schemas.openxmlformats.org/officeDocument/2006/relationships/font" Target="fonts/font6.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5.fntdata"/><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4.fntdata"/><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userId="01467a90-d4f5-454b-aa5f-891feffaa140" providerId="ADAL" clId="{B3930F12-89AF-41DD-A712-789EAC6A08BB}"/>
    <pc:docChg chg="delSld">
      <pc:chgData name="Julie" userId="01467a90-d4f5-454b-aa5f-891feffaa140" providerId="ADAL" clId="{B3930F12-89AF-41DD-A712-789EAC6A08BB}" dt="2021-12-16T12:04:07.579" v="5" actId="47"/>
      <pc:docMkLst>
        <pc:docMk/>
      </pc:docMkLst>
      <pc:sldChg chg="del">
        <pc:chgData name="Julie" userId="01467a90-d4f5-454b-aa5f-891feffaa140" providerId="ADAL" clId="{B3930F12-89AF-41DD-A712-789EAC6A08BB}" dt="2021-12-16T12:04:05.055" v="1" actId="47"/>
        <pc:sldMkLst>
          <pc:docMk/>
          <pc:sldMk cId="0" sldId="264"/>
        </pc:sldMkLst>
      </pc:sldChg>
      <pc:sldChg chg="del">
        <pc:chgData name="Julie" userId="01467a90-d4f5-454b-aa5f-891feffaa140" providerId="ADAL" clId="{B3930F12-89AF-41DD-A712-789EAC6A08BB}" dt="2021-12-16T12:04:05.528" v="2" actId="47"/>
        <pc:sldMkLst>
          <pc:docMk/>
          <pc:sldMk cId="0" sldId="265"/>
        </pc:sldMkLst>
      </pc:sldChg>
      <pc:sldChg chg="del">
        <pc:chgData name="Julie" userId="01467a90-d4f5-454b-aa5f-891feffaa140" providerId="ADAL" clId="{B3930F12-89AF-41DD-A712-789EAC6A08BB}" dt="2021-12-16T12:04:05.947" v="3" actId="47"/>
        <pc:sldMkLst>
          <pc:docMk/>
          <pc:sldMk cId="0" sldId="266"/>
        </pc:sldMkLst>
      </pc:sldChg>
      <pc:sldChg chg="del">
        <pc:chgData name="Julie" userId="01467a90-d4f5-454b-aa5f-891feffaa140" providerId="ADAL" clId="{B3930F12-89AF-41DD-A712-789EAC6A08BB}" dt="2021-12-16T12:04:06.381" v="4" actId="47"/>
        <pc:sldMkLst>
          <pc:docMk/>
          <pc:sldMk cId="0" sldId="267"/>
        </pc:sldMkLst>
      </pc:sldChg>
      <pc:sldChg chg="del">
        <pc:chgData name="Julie" userId="01467a90-d4f5-454b-aa5f-891feffaa140" providerId="ADAL" clId="{B3930F12-89AF-41DD-A712-789EAC6A08BB}" dt="2021-12-16T12:04:07.579" v="5" actId="47"/>
        <pc:sldMkLst>
          <pc:docMk/>
          <pc:sldMk cId="0" sldId="268"/>
        </pc:sldMkLst>
      </pc:sldChg>
      <pc:sldChg chg="del">
        <pc:chgData name="Julie" userId="01467a90-d4f5-454b-aa5f-891feffaa140" providerId="ADAL" clId="{B3930F12-89AF-41DD-A712-789EAC6A08BB}" dt="2021-12-16T12:04:04.283" v="0" actId="47"/>
        <pc:sldMkLst>
          <pc:docMk/>
          <pc:sldMk cId="1135748135" sldId="38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f616c940dd_2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86" name="Google Shape;86;gf616c940dd_2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f60a2dcffe_0_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gf60a2dcffe_0_8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96" name="Google Shape;196;gf60a2dcffe_0_8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21</a:t>
            </a:fld>
            <a:endParaRPr/>
          </a:p>
        </p:txBody>
      </p:sp>
    </p:spTree>
    <p:extLst>
      <p:ext uri="{BB962C8B-B14F-4D97-AF65-F5344CB8AC3E}">
        <p14:creationId xmlns:p14="http://schemas.microsoft.com/office/powerpoint/2010/main" val="85537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f616c940dd_2_1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gf616c940dd_2_1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3" name="Google Shape;283;gf616c940dd_2_1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32</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f616c940dd_2_1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88" name="Google Shape;288;gf616c940dd_2_1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f616c940dd_2_1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96" name="Google Shape;296;gf616c940dd_2_1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f616c940dd_2_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
              <a:t>What have you been doing and what have I been doing?</a:t>
            </a:r>
            <a:endParaRPr>
              <a:latin typeface="Arial"/>
              <a:ea typeface="Arial"/>
              <a:cs typeface="Arial"/>
              <a:sym typeface="Arial"/>
            </a:endParaRPr>
          </a:p>
        </p:txBody>
      </p:sp>
      <p:sp>
        <p:nvSpPr>
          <p:cNvPr id="97" name="Google Shape;97;gf616c940dd_2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a:t>
            </a:fld>
            <a:endParaRPr/>
          </a:p>
        </p:txBody>
      </p:sp>
    </p:spTree>
    <p:extLst>
      <p:ext uri="{BB962C8B-B14F-4D97-AF65-F5344CB8AC3E}">
        <p14:creationId xmlns:p14="http://schemas.microsoft.com/office/powerpoint/2010/main" val="19129468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6</a:t>
            </a:fld>
            <a:endParaRPr/>
          </a:p>
        </p:txBody>
      </p:sp>
    </p:spTree>
    <p:extLst>
      <p:ext uri="{BB962C8B-B14F-4D97-AF65-F5344CB8AC3E}">
        <p14:creationId xmlns:p14="http://schemas.microsoft.com/office/powerpoint/2010/main" val="2668150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74119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f60a2dcffe_0_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gf60a2dcffe_0_8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96" name="Google Shape;196;gf60a2dcffe_0_8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19</a:t>
            </a:fld>
            <a:endParaRPr/>
          </a:p>
        </p:txBody>
      </p:sp>
    </p:spTree>
    <p:extLst>
      <p:ext uri="{BB962C8B-B14F-4D97-AF65-F5344CB8AC3E}">
        <p14:creationId xmlns:p14="http://schemas.microsoft.com/office/powerpoint/2010/main" val="39555551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f60a2dcffe_0_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gf60a2dcffe_0_8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96" name="Google Shape;196;gf60a2dcffe_0_8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20</a:t>
            </a:fld>
            <a:endParaRPr/>
          </a:p>
        </p:txBody>
      </p:sp>
    </p:spTree>
    <p:extLst>
      <p:ext uri="{BB962C8B-B14F-4D97-AF65-F5344CB8AC3E}">
        <p14:creationId xmlns:p14="http://schemas.microsoft.com/office/powerpoint/2010/main" val="3719597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54"/>
        <p:cNvGrpSpPr/>
        <p:nvPr/>
      </p:nvGrpSpPr>
      <p:grpSpPr>
        <a:xfrm>
          <a:off x="0" y="0"/>
          <a:ext cx="0" cy="0"/>
          <a:chOff x="0" y="0"/>
          <a:chExt cx="0" cy="0"/>
        </a:xfrm>
      </p:grpSpPr>
      <p:sp>
        <p:nvSpPr>
          <p:cNvPr id="55" name="Google Shape;55;p14"/>
          <p:cNvSpPr>
            <a:spLocks noGrp="1"/>
          </p:cNvSpPr>
          <p:nvPr>
            <p:ph type="pic" idx="2"/>
          </p:nvPr>
        </p:nvSpPr>
        <p:spPr>
          <a:xfrm>
            <a:off x="0" y="0"/>
            <a:ext cx="9144000" cy="5143500"/>
          </a:xfrm>
          <a:prstGeom prst="rect">
            <a:avLst/>
          </a:prstGeom>
          <a:solidFill>
            <a:srgbClr val="D8DAE5"/>
          </a:solidFill>
          <a:ln>
            <a:noFill/>
          </a:ln>
        </p:spPr>
      </p:sp>
      <p:sp>
        <p:nvSpPr>
          <p:cNvPr id="56" name="Google Shape;56;p14"/>
          <p:cNvSpPr txBox="1">
            <a:spLocks noGrp="1"/>
          </p:cNvSpPr>
          <p:nvPr>
            <p:ph type="title"/>
          </p:nvPr>
        </p:nvSpPr>
        <p:spPr>
          <a:xfrm>
            <a:off x="2440233" y="1291010"/>
            <a:ext cx="4263534" cy="1496953"/>
          </a:xfrm>
          <a:prstGeom prst="rect">
            <a:avLst/>
          </a:prstGeom>
          <a:noFill/>
          <a:ln>
            <a:noFill/>
          </a:ln>
        </p:spPr>
        <p:txBody>
          <a:bodyPr spcFirstLastPara="1" wrap="square" lIns="68575" tIns="34275" rIns="68575" bIns="34275" anchor="ctr" anchorCtr="0">
            <a:noAutofit/>
          </a:bodyPr>
          <a:lstStyle>
            <a:lvl1pPr marR="0" lvl="0" algn="ctr">
              <a:lnSpc>
                <a:spcPct val="90000"/>
              </a:lnSpc>
              <a:spcBef>
                <a:spcPts val="0"/>
              </a:spcBef>
              <a:spcAft>
                <a:spcPts val="0"/>
              </a:spcAft>
              <a:buClr>
                <a:schemeClr val="lt2"/>
              </a:buClr>
              <a:buSzPts val="4500"/>
              <a:buFont typeface="Trebuchet MS"/>
              <a:buNone/>
              <a:defRPr sz="45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57"/>
        <p:cNvGrpSpPr/>
        <p:nvPr/>
      </p:nvGrpSpPr>
      <p:grpSpPr>
        <a:xfrm>
          <a:off x="0" y="0"/>
          <a:ext cx="0" cy="0"/>
          <a:chOff x="0" y="0"/>
          <a:chExt cx="0" cy="0"/>
        </a:xfrm>
      </p:grpSpPr>
      <p:sp>
        <p:nvSpPr>
          <p:cNvPr id="58" name="Google Shape;58;p15"/>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59" name="Google Shape;59;p15"/>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
        <p:nvSpPr>
          <p:cNvPr id="60" name="Google Shape;60;p15"/>
          <p:cNvSpPr/>
          <p:nvPr/>
        </p:nvSpPr>
        <p:spPr>
          <a:xfrm>
            <a:off x="8572500" y="752475"/>
            <a:ext cx="571500" cy="1971675"/>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61"/>
        <p:cNvGrpSpPr/>
        <p:nvPr/>
      </p:nvGrpSpPr>
      <p:grpSpPr>
        <a:xfrm>
          <a:off x="0" y="0"/>
          <a:ext cx="0" cy="0"/>
          <a:chOff x="0" y="0"/>
          <a:chExt cx="0" cy="0"/>
        </a:xfrm>
      </p:grpSpPr>
      <p:sp>
        <p:nvSpPr>
          <p:cNvPr id="62" name="Google Shape;62;p16"/>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63" name="Google Shape;63;p16"/>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1" i="1" u="none" strike="noStrike" cap="none">
                <a:solidFill>
                  <a:schemeClr val="dk2"/>
                </a:solidFill>
                <a:latin typeface="Trebuchet MS"/>
                <a:ea typeface="Trebuchet MS"/>
                <a:cs typeface="Trebuchet MS"/>
                <a:sym typeface="Trebuchet MS"/>
              </a:rPr>
              <a:t>‹#›</a:t>
            </a:fld>
            <a:endParaRPr sz="1100" b="1" i="1" u="none" strike="noStrike" cap="none">
              <a:solidFill>
                <a:schemeClr val="dk2"/>
              </a:solidFill>
              <a:latin typeface="Trebuchet MS"/>
              <a:ea typeface="Trebuchet MS"/>
              <a:cs typeface="Trebuchet MS"/>
              <a:sym typeface="Trebuchet MS"/>
            </a:endParaRPr>
          </a:p>
        </p:txBody>
      </p:sp>
      <p:pic>
        <p:nvPicPr>
          <p:cNvPr id="64" name="Google Shape;64;p16"/>
          <p:cNvPicPr preferRelativeResize="0"/>
          <p:nvPr/>
        </p:nvPicPr>
        <p:blipFill rotWithShape="1">
          <a:blip r:embed="rId2">
            <a:alphaModFix amt="5000"/>
          </a:blip>
          <a:srcRect/>
          <a:stretch/>
        </p:blipFill>
        <p:spPr>
          <a:xfrm>
            <a:off x="78263" y="2668755"/>
            <a:ext cx="8443108" cy="2343064"/>
          </a:xfrm>
          <a:prstGeom prst="rect">
            <a:avLst/>
          </a:prstGeom>
          <a:noFill/>
          <a:ln>
            <a:noFill/>
          </a:ln>
        </p:spPr>
      </p:pic>
      <p:sp>
        <p:nvSpPr>
          <p:cNvPr id="65" name="Google Shape;65;p16"/>
          <p:cNvSpPr>
            <a:spLocks noGrp="1"/>
          </p:cNvSpPr>
          <p:nvPr>
            <p:ph type="pic" idx="2"/>
          </p:nvPr>
        </p:nvSpPr>
        <p:spPr>
          <a:xfrm>
            <a:off x="0" y="0"/>
            <a:ext cx="8310562" cy="5143500"/>
          </a:xfrm>
          <a:prstGeom prst="rect">
            <a:avLst/>
          </a:prstGeom>
          <a:solidFill>
            <a:schemeClr val="lt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8" name="Google Shape;68;p1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9" name="Google Shape;69;p17"/>
          <p:cNvSpPr txBox="1">
            <a:spLocks noGrp="1"/>
          </p:cNvSpPr>
          <p:nvPr>
            <p:ph type="dt" idx="10"/>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0" name="Google Shape;70;p17"/>
          <p:cNvSpPr txBox="1">
            <a:spLocks noGrp="1"/>
          </p:cNvSpPr>
          <p:nvPr>
            <p:ph type="ftr" idx="11"/>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1" name="Google Shape;71;p17"/>
          <p:cNvSpPr txBox="1">
            <a:spLocks noGrp="1"/>
          </p:cNvSpPr>
          <p:nvPr>
            <p:ph type="sldNum" idx="12"/>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73"/>
        <p:cNvGrpSpPr/>
        <p:nvPr/>
      </p:nvGrpSpPr>
      <p:grpSpPr>
        <a:xfrm>
          <a:off x="0" y="0"/>
          <a:ext cx="0" cy="0"/>
          <a:chOff x="0" y="0"/>
          <a:chExt cx="0" cy="0"/>
        </a:xfrm>
      </p:grpSpPr>
      <p:sp>
        <p:nvSpPr>
          <p:cNvPr id="74" name="Google Shape;74;p19"/>
          <p:cNvSpPr>
            <a:spLocks noGrp="1"/>
          </p:cNvSpPr>
          <p:nvPr>
            <p:ph type="pic" idx="2"/>
          </p:nvPr>
        </p:nvSpPr>
        <p:spPr>
          <a:xfrm>
            <a:off x="0" y="0"/>
            <a:ext cx="4572000" cy="5143500"/>
          </a:xfrm>
          <a:prstGeom prst="rect">
            <a:avLst/>
          </a:prstGeom>
          <a:solidFill>
            <a:schemeClr val="lt2"/>
          </a:solidFill>
          <a:ln>
            <a:noFill/>
          </a:ln>
        </p:spPr>
      </p:sp>
      <p:pic>
        <p:nvPicPr>
          <p:cNvPr id="75" name="Google Shape;75;p19"/>
          <p:cNvPicPr preferRelativeResize="0"/>
          <p:nvPr/>
        </p:nvPicPr>
        <p:blipFill rotWithShape="1">
          <a:blip r:embed="rId2">
            <a:alphaModFix amt="10000"/>
          </a:blip>
          <a:srcRect/>
          <a:stretch/>
        </p:blipFill>
        <p:spPr>
          <a:xfrm>
            <a:off x="0" y="0"/>
            <a:ext cx="610968" cy="5143500"/>
          </a:xfrm>
          <a:prstGeom prst="rect">
            <a:avLst/>
          </a:prstGeom>
          <a:noFill/>
          <a:ln>
            <a:noFill/>
          </a:ln>
        </p:spPr>
      </p:pic>
      <p:sp>
        <p:nvSpPr>
          <p:cNvPr id="76" name="Google Shape;76;p19"/>
          <p:cNvSpPr txBox="1"/>
          <p:nvPr/>
        </p:nvSpPr>
        <p:spPr>
          <a:xfrm>
            <a:off x="19959" y="4827150"/>
            <a:ext cx="312336"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77"/>
        <p:cNvGrpSpPr/>
        <p:nvPr/>
      </p:nvGrpSpPr>
      <p:grpSpPr>
        <a:xfrm>
          <a:off x="0" y="0"/>
          <a:ext cx="0" cy="0"/>
          <a:chOff x="0" y="0"/>
          <a:chExt cx="0" cy="0"/>
        </a:xfrm>
      </p:grpSpPr>
      <p:sp>
        <p:nvSpPr>
          <p:cNvPr id="78" name="Google Shape;78;p20"/>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79" name="Google Shape;79;p20"/>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80"/>
        <p:cNvGrpSpPr/>
        <p:nvPr/>
      </p:nvGrpSpPr>
      <p:grpSpPr>
        <a:xfrm>
          <a:off x="0" y="0"/>
          <a:ext cx="0" cy="0"/>
          <a:chOff x="0" y="0"/>
          <a:chExt cx="0" cy="0"/>
        </a:xfrm>
      </p:grpSpPr>
      <p:sp>
        <p:nvSpPr>
          <p:cNvPr id="81" name="Google Shape;81;p21"/>
          <p:cNvSpPr>
            <a:spLocks noGrp="1"/>
          </p:cNvSpPr>
          <p:nvPr>
            <p:ph type="pic" idx="2"/>
          </p:nvPr>
        </p:nvSpPr>
        <p:spPr>
          <a:xfrm>
            <a:off x="5739381" y="0"/>
            <a:ext cx="3054381" cy="5143500"/>
          </a:xfrm>
          <a:prstGeom prst="rect">
            <a:avLst/>
          </a:prstGeom>
          <a:noFill/>
          <a:ln>
            <a:noFill/>
          </a:ln>
        </p:spPr>
      </p:sp>
      <p:sp>
        <p:nvSpPr>
          <p:cNvPr id="82" name="Google Shape;82;p21"/>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83" name="Google Shape;83;p21"/>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3EAC2-C259-44B4-94AC-F6CA8375A718}"/>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BCC3FD61-FEAE-437F-B55B-C15C6A36FF9D}"/>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A33499-577D-4C6E-8B1D-4BD9E61BDD17}"/>
              </a:ext>
            </a:extLst>
          </p:cNvPr>
          <p:cNvSpPr>
            <a:spLocks noGrp="1"/>
          </p:cNvSpPr>
          <p:nvPr>
            <p:ph type="dt" sz="half" idx="10"/>
          </p:nvPr>
        </p:nvSpPr>
        <p:spPr/>
        <p:txBody>
          <a:bodyPr/>
          <a:lstStyle/>
          <a:p>
            <a:fld id="{1D6C16FD-0657-43B6-8080-66D7A9FA80D1}" type="datetimeFigureOut">
              <a:rPr lang="en-GB" smtClean="0"/>
              <a:t>16/12/2021</a:t>
            </a:fld>
            <a:endParaRPr lang="en-GB"/>
          </a:p>
        </p:txBody>
      </p:sp>
      <p:sp>
        <p:nvSpPr>
          <p:cNvPr id="5" name="Footer Placeholder 4">
            <a:extLst>
              <a:ext uri="{FF2B5EF4-FFF2-40B4-BE49-F238E27FC236}">
                <a16:creationId xmlns:a16="http://schemas.microsoft.com/office/drawing/2014/main" id="{9959BFB2-FBAD-4804-9514-26DEEB0674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EB1798-346F-43D4-AA9B-0B6C1D9F12DF}"/>
              </a:ext>
            </a:extLst>
          </p:cNvPr>
          <p:cNvSpPr>
            <a:spLocks noGrp="1"/>
          </p:cNvSpPr>
          <p:nvPr>
            <p:ph type="sldNum" sz="quarter" idx="12"/>
          </p:nvPr>
        </p:nvSpPr>
        <p:spPr/>
        <p:txBody>
          <a:bodyPr/>
          <a:lstStyle/>
          <a:p>
            <a:fld id="{FFE815B7-7B00-4119-A0DA-891E430A3A2B}" type="slidenum">
              <a:rPr lang="en-GB" smtClean="0"/>
              <a:t>‹#›</a:t>
            </a:fld>
            <a:endParaRPr lang="en-GB"/>
          </a:p>
        </p:txBody>
      </p:sp>
    </p:spTree>
    <p:extLst>
      <p:ext uri="{BB962C8B-B14F-4D97-AF65-F5344CB8AC3E}">
        <p14:creationId xmlns:p14="http://schemas.microsoft.com/office/powerpoint/2010/main" val="440540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3" name="Google Shape;53;p13"/>
          <p:cNvPicPr preferRelativeResize="0"/>
          <p:nvPr/>
        </p:nvPicPr>
        <p:blipFill rotWithShape="1">
          <a:blip r:embed="rId10">
            <a:alphaModFix/>
          </a:blip>
          <a:srcRect/>
          <a:stretch/>
        </p:blipFill>
        <p:spPr>
          <a:xfrm>
            <a:off x="8438531" y="145348"/>
            <a:ext cx="553192" cy="56087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4" r:id="rId5"/>
    <p:sldLayoutId id="2147483665" r:id="rId6"/>
    <p:sldLayoutId id="2147483666" r:id="rId7"/>
    <p:sldLayoutId id="2147483669"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 Id="rId5" Type="http://schemas.openxmlformats.org/officeDocument/2006/relationships/image" Target="../media/image35.png"/><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 Id="rId4" Type="http://schemas.openxmlformats.org/officeDocument/2006/relationships/hyperlink" Target="https://www.medicines.org.uk/emc/product/5087/smpc"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33.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confluence.ihtsdotools.org/display/USRG/Mapping+Guidance+for+EDQM+to+SNOMED+CT+Pharmaceutical+Dose+Form+Mapping"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hyperlink" Target="https://confluence.ihtsdotools.org/display/USRG/Issues+for+discussion+with+SNOMED+CT" TargetMode="External"/><Relationship Id="rId4" Type="http://schemas.openxmlformats.org/officeDocument/2006/relationships/hyperlink" Target="https://confluence.ihtsdotools.org/display/USRG/Issues+for+discussion+with+EDQ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22"/>
          <p:cNvPicPr preferRelativeResize="0"/>
          <p:nvPr/>
        </p:nvPicPr>
        <p:blipFill rotWithShape="1">
          <a:blip r:embed="rId3">
            <a:alphaModFix/>
          </a:blip>
          <a:srcRect/>
          <a:stretch/>
        </p:blipFill>
        <p:spPr>
          <a:xfrm>
            <a:off x="3713" y="0"/>
            <a:ext cx="9144001" cy="5143500"/>
          </a:xfrm>
          <a:prstGeom prst="rect">
            <a:avLst/>
          </a:prstGeom>
          <a:noFill/>
          <a:ln>
            <a:noFill/>
          </a:ln>
        </p:spPr>
      </p:pic>
      <p:sp>
        <p:nvSpPr>
          <p:cNvPr id="89" name="Google Shape;89;p22"/>
          <p:cNvSpPr/>
          <p:nvPr/>
        </p:nvSpPr>
        <p:spPr>
          <a:xfrm>
            <a:off x="0" y="0"/>
            <a:ext cx="9151425" cy="5143500"/>
          </a:xfrm>
          <a:prstGeom prst="rect">
            <a:avLst/>
          </a:prstGeom>
          <a:solidFill>
            <a:srgbClr val="1DA8DE">
              <a:alpha val="74901"/>
            </a:srgbClr>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90" name="Google Shape;90;p22"/>
          <p:cNvSpPr txBox="1">
            <a:spLocks noGrp="1"/>
          </p:cNvSpPr>
          <p:nvPr>
            <p:ph type="title"/>
          </p:nvPr>
        </p:nvSpPr>
        <p:spPr>
          <a:xfrm>
            <a:off x="431100" y="1432613"/>
            <a:ext cx="8289225" cy="1571625"/>
          </a:xfrm>
          <a:prstGeom prst="rect">
            <a:avLst/>
          </a:prstGeom>
          <a:noFill/>
          <a:ln w="9525" cap="flat" cmpd="sng">
            <a:solidFill>
              <a:schemeClr val="lt1"/>
            </a:solidFill>
            <a:prstDash val="solid"/>
            <a:round/>
            <a:headEnd type="none" w="sm" len="sm"/>
            <a:tailEnd type="none" w="sm" len="sm"/>
          </a:ln>
        </p:spPr>
        <p:txBody>
          <a:bodyPr spcFirstLastPara="1" wrap="square" lIns="162000" tIns="162000" rIns="162000" bIns="34275" anchor="ctr" anchorCtr="0">
            <a:noAutofit/>
          </a:bodyPr>
          <a:lstStyle/>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SNOMED CT DEUSG Subgroup</a:t>
            </a:r>
            <a:endParaRPr sz="4100" b="0" i="0">
              <a:solidFill>
                <a:schemeClr val="lt1"/>
              </a:solidFill>
            </a:endParaRPr>
          </a:p>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EDQM Dose Form Mapping</a:t>
            </a:r>
            <a:endParaRPr sz="4100" b="0" i="0">
              <a:solidFill>
                <a:schemeClr val="lt1"/>
              </a:solidFill>
            </a:endParaRPr>
          </a:p>
        </p:txBody>
      </p:sp>
      <p:sp>
        <p:nvSpPr>
          <p:cNvPr id="91" name="Google Shape;91;p22"/>
          <p:cNvSpPr txBox="1"/>
          <p:nvPr/>
        </p:nvSpPr>
        <p:spPr>
          <a:xfrm>
            <a:off x="2254275" y="3958077"/>
            <a:ext cx="4642875" cy="311625"/>
          </a:xfrm>
          <a:prstGeom prst="rect">
            <a:avLst/>
          </a:prstGeom>
          <a:noFill/>
          <a:ln>
            <a:noFill/>
          </a:ln>
        </p:spPr>
        <p:txBody>
          <a:bodyPr spcFirstLastPara="1" wrap="square" lIns="68575" tIns="34275" rIns="68575" bIns="34275" anchor="t" anchorCtr="0">
            <a:noAutofit/>
          </a:bodyPr>
          <a:lstStyle/>
          <a:p>
            <a:pPr marL="0" marR="0" lvl="0" indent="0" algn="ctr" rtl="0">
              <a:lnSpc>
                <a:spcPct val="150000"/>
              </a:lnSpc>
              <a:spcBef>
                <a:spcPts val="0"/>
              </a:spcBef>
              <a:spcAft>
                <a:spcPts val="0"/>
              </a:spcAft>
              <a:buClr>
                <a:srgbClr val="000000"/>
              </a:buClr>
              <a:buSzPts val="1100"/>
              <a:buFont typeface="Arial"/>
              <a:buNone/>
            </a:pPr>
            <a:r>
              <a:rPr lang="en" sz="1500" b="0" i="0" u="none" strike="noStrike" cap="none" dirty="0">
                <a:solidFill>
                  <a:schemeClr val="lt2"/>
                </a:solidFill>
                <a:latin typeface="Trebuchet MS"/>
                <a:ea typeface="Trebuchet MS"/>
                <a:cs typeface="Trebuchet MS"/>
                <a:sym typeface="Trebuchet MS"/>
              </a:rPr>
              <a:t>Thursday 16</a:t>
            </a:r>
            <a:r>
              <a:rPr lang="en" sz="1500" b="0" i="0" u="none" strike="noStrike" cap="none" baseline="30000" dirty="0">
                <a:solidFill>
                  <a:schemeClr val="lt2"/>
                </a:solidFill>
                <a:latin typeface="Trebuchet MS"/>
                <a:ea typeface="Trebuchet MS"/>
                <a:cs typeface="Trebuchet MS"/>
                <a:sym typeface="Trebuchet MS"/>
              </a:rPr>
              <a:t>th</a:t>
            </a:r>
            <a:r>
              <a:rPr lang="en" sz="1500" b="0" i="0" u="none" strike="noStrike" cap="none" dirty="0">
                <a:solidFill>
                  <a:schemeClr val="lt2"/>
                </a:solidFill>
                <a:latin typeface="Trebuchet MS"/>
                <a:ea typeface="Trebuchet MS"/>
                <a:cs typeface="Trebuchet MS"/>
                <a:sym typeface="Trebuchet MS"/>
              </a:rPr>
              <a:t> December 2021</a:t>
            </a:r>
            <a:endParaRPr sz="1500" b="0" i="0" u="none" strike="noStrike" cap="none" dirty="0">
              <a:solidFill>
                <a:srgbClr val="000000"/>
              </a:solidFill>
              <a:latin typeface="Trebuchet MS"/>
              <a:ea typeface="Trebuchet MS"/>
              <a:cs typeface="Trebuchet MS"/>
              <a:sym typeface="Trebuchet MS"/>
            </a:endParaRPr>
          </a:p>
        </p:txBody>
      </p:sp>
      <p:sp>
        <p:nvSpPr>
          <p:cNvPr id="92" name="Google Shape;92;p22"/>
          <p:cNvSpPr txBox="1"/>
          <p:nvPr/>
        </p:nvSpPr>
        <p:spPr>
          <a:xfrm>
            <a:off x="1356638" y="3206528"/>
            <a:ext cx="6438150" cy="751549"/>
          </a:xfrm>
          <a:prstGeom prst="rect">
            <a:avLst/>
          </a:prstGeom>
          <a:solidFill>
            <a:schemeClr val="lt1"/>
          </a:solidFill>
          <a:ln>
            <a:noFill/>
          </a:ln>
        </p:spPr>
        <p:txBody>
          <a:bodyPr spcFirstLastPara="1" wrap="square" lIns="68575" tIns="81000" rIns="68575" bIns="81000" anchor="ctr" anchorCtr="0">
            <a:noAutofit/>
          </a:bodyPr>
          <a:lstStyle/>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Linda Bird, SNOMED International</a:t>
            </a:r>
            <a:endParaRPr sz="1500" b="0" i="1" u="none" strike="noStrike" cap="none">
              <a:solidFill>
                <a:schemeClr val="dk1"/>
              </a:solidFill>
              <a:latin typeface="Trebuchet MS"/>
              <a:ea typeface="Trebuchet MS"/>
              <a:cs typeface="Trebuchet MS"/>
              <a:sym typeface="Trebuchet MS"/>
            </a:endParaRPr>
          </a:p>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Julie James, Blue Wave Informatics</a:t>
            </a:r>
            <a:endParaRPr sz="1500" b="0" i="1" u="none" strike="noStrike" cap="none">
              <a:solidFill>
                <a:schemeClr val="dk1"/>
              </a:solidFill>
              <a:latin typeface="Trebuchet MS"/>
              <a:ea typeface="Trebuchet MS"/>
              <a:cs typeface="Trebuchet MS"/>
              <a:sym typeface="Trebuchet MS"/>
            </a:endParaRPr>
          </a:p>
        </p:txBody>
      </p:sp>
      <p:pic>
        <p:nvPicPr>
          <p:cNvPr id="93" name="Google Shape;93;p22"/>
          <p:cNvPicPr preferRelativeResize="0"/>
          <p:nvPr/>
        </p:nvPicPr>
        <p:blipFill rotWithShape="1">
          <a:blip r:embed="rId4">
            <a:alphaModFix/>
          </a:blip>
          <a:srcRect/>
          <a:stretch/>
        </p:blipFill>
        <p:spPr>
          <a:xfrm>
            <a:off x="3613087" y="260513"/>
            <a:ext cx="1925251" cy="855667"/>
          </a:xfrm>
          <a:prstGeom prst="rect">
            <a:avLst/>
          </a:prstGeom>
          <a:noFill/>
          <a:ln>
            <a:noFill/>
          </a:ln>
        </p:spPr>
      </p:pic>
      <p:pic>
        <p:nvPicPr>
          <p:cNvPr id="94" name="Google Shape;94;p22"/>
          <p:cNvPicPr preferRelativeResize="0"/>
          <p:nvPr/>
        </p:nvPicPr>
        <p:blipFill rotWithShape="1">
          <a:blip r:embed="rId5">
            <a:alphaModFix/>
          </a:blip>
          <a:srcRect/>
          <a:stretch/>
        </p:blipFill>
        <p:spPr>
          <a:xfrm>
            <a:off x="1994503" y="4467920"/>
            <a:ext cx="5540512" cy="41710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D27DD-53E0-4009-965C-A2B3DFB98F27}"/>
              </a:ext>
            </a:extLst>
          </p:cNvPr>
          <p:cNvSpPr>
            <a:spLocks noGrp="1"/>
          </p:cNvSpPr>
          <p:nvPr>
            <p:ph type="title"/>
          </p:nvPr>
        </p:nvSpPr>
        <p:spPr>
          <a:xfrm>
            <a:off x="389845" y="136968"/>
            <a:ext cx="7886700" cy="593191"/>
          </a:xfrm>
        </p:spPr>
        <p:txBody>
          <a:bodyPr/>
          <a:lstStyle/>
          <a:p>
            <a:r>
              <a:rPr lang="en-GB" dirty="0"/>
              <a:t>In SNOMED CT currently:</a:t>
            </a:r>
          </a:p>
        </p:txBody>
      </p:sp>
      <p:pic>
        <p:nvPicPr>
          <p:cNvPr id="4" name="Picture 3">
            <a:extLst>
              <a:ext uri="{FF2B5EF4-FFF2-40B4-BE49-F238E27FC236}">
                <a16:creationId xmlns:a16="http://schemas.microsoft.com/office/drawing/2014/main" id="{9C90552B-9956-4838-9306-85A9EE8D4878}"/>
              </a:ext>
            </a:extLst>
          </p:cNvPr>
          <p:cNvPicPr>
            <a:picLocks noChangeAspect="1"/>
          </p:cNvPicPr>
          <p:nvPr/>
        </p:nvPicPr>
        <p:blipFill>
          <a:blip r:embed="rId2"/>
          <a:stretch>
            <a:fillRect/>
          </a:stretch>
        </p:blipFill>
        <p:spPr>
          <a:xfrm>
            <a:off x="574205" y="1215616"/>
            <a:ext cx="3443768" cy="1736174"/>
          </a:xfrm>
          <a:prstGeom prst="rect">
            <a:avLst/>
          </a:prstGeom>
        </p:spPr>
      </p:pic>
      <p:pic>
        <p:nvPicPr>
          <p:cNvPr id="5" name="Picture 4">
            <a:extLst>
              <a:ext uri="{FF2B5EF4-FFF2-40B4-BE49-F238E27FC236}">
                <a16:creationId xmlns:a16="http://schemas.microsoft.com/office/drawing/2014/main" id="{14693DDF-82B5-4BAD-9F96-AD5B217010B2}"/>
              </a:ext>
            </a:extLst>
          </p:cNvPr>
          <p:cNvPicPr>
            <a:picLocks noChangeAspect="1"/>
          </p:cNvPicPr>
          <p:nvPr/>
        </p:nvPicPr>
        <p:blipFill>
          <a:blip r:embed="rId3"/>
          <a:stretch>
            <a:fillRect/>
          </a:stretch>
        </p:blipFill>
        <p:spPr>
          <a:xfrm>
            <a:off x="2966661" y="3245064"/>
            <a:ext cx="3565229" cy="600159"/>
          </a:xfrm>
          <a:prstGeom prst="rect">
            <a:avLst/>
          </a:prstGeom>
        </p:spPr>
      </p:pic>
      <p:sp>
        <p:nvSpPr>
          <p:cNvPr id="6" name="Arrow: Left 5">
            <a:extLst>
              <a:ext uri="{FF2B5EF4-FFF2-40B4-BE49-F238E27FC236}">
                <a16:creationId xmlns:a16="http://schemas.microsoft.com/office/drawing/2014/main" id="{42B5DEF1-160C-47D7-9551-F561289469D6}"/>
              </a:ext>
            </a:extLst>
          </p:cNvPr>
          <p:cNvSpPr/>
          <p:nvPr/>
        </p:nvSpPr>
        <p:spPr>
          <a:xfrm>
            <a:off x="4130996" y="2179074"/>
            <a:ext cx="2582811" cy="39267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“Soft capsule” PDFs</a:t>
            </a:r>
          </a:p>
        </p:txBody>
      </p:sp>
      <p:sp>
        <p:nvSpPr>
          <p:cNvPr id="7" name="Arrow: Right 6">
            <a:extLst>
              <a:ext uri="{FF2B5EF4-FFF2-40B4-BE49-F238E27FC236}">
                <a16:creationId xmlns:a16="http://schemas.microsoft.com/office/drawing/2014/main" id="{09FE8A5F-1EBE-4CDE-AE95-98809BC95321}"/>
              </a:ext>
            </a:extLst>
          </p:cNvPr>
          <p:cNvSpPr/>
          <p:nvPr/>
        </p:nvSpPr>
        <p:spPr>
          <a:xfrm>
            <a:off x="574205" y="3630755"/>
            <a:ext cx="2355463" cy="4494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“Hard capsule” PDF</a:t>
            </a:r>
          </a:p>
        </p:txBody>
      </p:sp>
      <p:sp>
        <p:nvSpPr>
          <p:cNvPr id="8" name="Arrow: Left 7">
            <a:extLst>
              <a:ext uri="{FF2B5EF4-FFF2-40B4-BE49-F238E27FC236}">
                <a16:creationId xmlns:a16="http://schemas.microsoft.com/office/drawing/2014/main" id="{AC3DB74E-BB39-456C-96CA-D17AFD0A87BE}"/>
              </a:ext>
            </a:extLst>
          </p:cNvPr>
          <p:cNvSpPr/>
          <p:nvPr/>
        </p:nvSpPr>
        <p:spPr>
          <a:xfrm>
            <a:off x="4171049" y="1162184"/>
            <a:ext cx="2582811" cy="392676"/>
          </a:xfrm>
          <a:prstGeom prst="lef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“Soft capsule” BDF</a:t>
            </a:r>
          </a:p>
        </p:txBody>
      </p:sp>
      <p:sp>
        <p:nvSpPr>
          <p:cNvPr id="9" name="Arrow: Right 8">
            <a:extLst>
              <a:ext uri="{FF2B5EF4-FFF2-40B4-BE49-F238E27FC236}">
                <a16:creationId xmlns:a16="http://schemas.microsoft.com/office/drawing/2014/main" id="{443C38EE-B272-4124-BF80-B6F0EBDDAFF0}"/>
              </a:ext>
            </a:extLst>
          </p:cNvPr>
          <p:cNvSpPr/>
          <p:nvPr/>
        </p:nvSpPr>
        <p:spPr>
          <a:xfrm>
            <a:off x="592701" y="3095737"/>
            <a:ext cx="2355463" cy="449407"/>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“Hard capsule” BDF</a:t>
            </a:r>
          </a:p>
        </p:txBody>
      </p:sp>
      <p:sp>
        <p:nvSpPr>
          <p:cNvPr id="10" name="Speech Bubble: Oval 9">
            <a:extLst>
              <a:ext uri="{FF2B5EF4-FFF2-40B4-BE49-F238E27FC236}">
                <a16:creationId xmlns:a16="http://schemas.microsoft.com/office/drawing/2014/main" id="{73A9E8B8-5924-4E7E-BFC5-7A729235DC42}"/>
              </a:ext>
            </a:extLst>
          </p:cNvPr>
          <p:cNvSpPr/>
          <p:nvPr/>
        </p:nvSpPr>
        <p:spPr>
          <a:xfrm>
            <a:off x="7125789" y="2179074"/>
            <a:ext cx="1625304" cy="1736174"/>
          </a:xfrm>
          <a:prstGeom prst="wedgeEllipseCallout">
            <a:avLst>
              <a:gd name="adj1" fmla="val -190953"/>
              <a:gd name="adj2" fmla="val 922"/>
            </a:avLst>
          </a:prstGeom>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900" dirty="0">
                <a:solidFill>
                  <a:schemeClr val="tx1"/>
                </a:solidFill>
              </a:rPr>
              <a:t>This “imbalance” struck the group as a little unusual, since generally “hard capsules” are much more prevalent in products than “soft capsules”</a:t>
            </a:r>
          </a:p>
        </p:txBody>
      </p:sp>
    </p:spTree>
    <p:extLst>
      <p:ext uri="{BB962C8B-B14F-4D97-AF65-F5344CB8AC3E}">
        <p14:creationId xmlns:p14="http://schemas.microsoft.com/office/powerpoint/2010/main" val="1117922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713E5-9C15-4A42-A7E4-C6BB2888A81A}"/>
              </a:ext>
            </a:extLst>
          </p:cNvPr>
          <p:cNvSpPr>
            <a:spLocks noGrp="1"/>
          </p:cNvSpPr>
          <p:nvPr>
            <p:ph type="title"/>
          </p:nvPr>
        </p:nvSpPr>
        <p:spPr/>
        <p:txBody>
          <a:bodyPr/>
          <a:lstStyle/>
          <a:p>
            <a:r>
              <a:rPr lang="en-GB" dirty="0"/>
              <a:t>Use cases for “hard” and “soft” capsules</a:t>
            </a:r>
          </a:p>
        </p:txBody>
      </p:sp>
      <p:sp>
        <p:nvSpPr>
          <p:cNvPr id="3" name="Content Placeholder 2">
            <a:extLst>
              <a:ext uri="{FF2B5EF4-FFF2-40B4-BE49-F238E27FC236}">
                <a16:creationId xmlns:a16="http://schemas.microsoft.com/office/drawing/2014/main" id="{EF7E491E-0B58-40FA-9E1A-2248D9FD4E87}"/>
              </a:ext>
            </a:extLst>
          </p:cNvPr>
          <p:cNvSpPr>
            <a:spLocks noGrp="1"/>
          </p:cNvSpPr>
          <p:nvPr>
            <p:ph idx="1"/>
          </p:nvPr>
        </p:nvSpPr>
        <p:spPr/>
        <p:txBody>
          <a:bodyPr/>
          <a:lstStyle/>
          <a:p>
            <a:pPr marL="0" indent="0">
              <a:buNone/>
            </a:pPr>
            <a:r>
              <a:rPr lang="en-GB" dirty="0"/>
              <a:t>For national extensions:</a:t>
            </a:r>
          </a:p>
          <a:p>
            <a:r>
              <a:rPr lang="en-GB" dirty="0"/>
              <a:t>Acknowledgement that “prescribers do not care”</a:t>
            </a:r>
          </a:p>
          <a:p>
            <a:pPr lvl="1"/>
            <a:r>
              <a:rPr lang="en-GB" dirty="0"/>
              <a:t>Therefore, a representation of “capsules” is needed</a:t>
            </a:r>
          </a:p>
          <a:p>
            <a:r>
              <a:rPr lang="en-GB" dirty="0"/>
              <a:t>BUT Pharmacists and those that administer medicines DO care</a:t>
            </a:r>
          </a:p>
          <a:p>
            <a:pPr lvl="1"/>
            <a:r>
              <a:rPr lang="en-GB" dirty="0"/>
              <a:t>Primarily because of divisibility and administration (open the capsule and sprinkle) for hard capsules, but not for soft capsules</a:t>
            </a:r>
          </a:p>
          <a:p>
            <a:pPr lvl="1"/>
            <a:endParaRPr lang="en-GB" dirty="0"/>
          </a:p>
        </p:txBody>
      </p:sp>
    </p:spTree>
    <p:extLst>
      <p:ext uri="{BB962C8B-B14F-4D97-AF65-F5344CB8AC3E}">
        <p14:creationId xmlns:p14="http://schemas.microsoft.com/office/powerpoint/2010/main" val="8638948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713E5-9C15-4A42-A7E4-C6BB2888A81A}"/>
              </a:ext>
            </a:extLst>
          </p:cNvPr>
          <p:cNvSpPr>
            <a:spLocks noGrp="1"/>
          </p:cNvSpPr>
          <p:nvPr>
            <p:ph type="title"/>
          </p:nvPr>
        </p:nvSpPr>
        <p:spPr/>
        <p:txBody>
          <a:bodyPr/>
          <a:lstStyle/>
          <a:p>
            <a:r>
              <a:rPr lang="en-GB" dirty="0"/>
              <a:t>Recommendation for “hard” and “soft” capsules</a:t>
            </a:r>
          </a:p>
        </p:txBody>
      </p:sp>
      <p:sp>
        <p:nvSpPr>
          <p:cNvPr id="3" name="Content Placeholder 2">
            <a:extLst>
              <a:ext uri="{FF2B5EF4-FFF2-40B4-BE49-F238E27FC236}">
                <a16:creationId xmlns:a16="http://schemas.microsoft.com/office/drawing/2014/main" id="{EF7E491E-0B58-40FA-9E1A-2248D9FD4E87}"/>
              </a:ext>
            </a:extLst>
          </p:cNvPr>
          <p:cNvSpPr>
            <a:spLocks noGrp="1"/>
          </p:cNvSpPr>
          <p:nvPr>
            <p:ph idx="1"/>
          </p:nvPr>
        </p:nvSpPr>
        <p:spPr>
          <a:xfrm>
            <a:off x="444954" y="1314110"/>
            <a:ext cx="7886700" cy="3500438"/>
          </a:xfrm>
        </p:spPr>
        <p:txBody>
          <a:bodyPr>
            <a:normAutofit fontScale="62500" lnSpcReduction="20000"/>
          </a:bodyPr>
          <a:lstStyle/>
          <a:p>
            <a:pPr marL="0" indent="0">
              <a:buNone/>
            </a:pPr>
            <a:r>
              <a:rPr lang="en-GB" dirty="0"/>
              <a:t>For national extensions:</a:t>
            </a:r>
          </a:p>
          <a:p>
            <a:r>
              <a:rPr lang="en-GB" dirty="0"/>
              <a:t>We do not want to “lose” the granularity of the “hard” and “soft” capsules because of its clinical use</a:t>
            </a:r>
          </a:p>
          <a:p>
            <a:pPr lvl="1"/>
            <a:r>
              <a:rPr lang="en-GB" dirty="0"/>
              <a:t>And we would like to be able to map 1..1 from EDQM to SNOMED CT</a:t>
            </a:r>
          </a:p>
          <a:p>
            <a:r>
              <a:rPr lang="en-GB" dirty="0"/>
              <a:t>We recommend that there should be additional concepts in SNOMED CT for hard and soft capsules (</a:t>
            </a:r>
            <a:r>
              <a:rPr lang="en-GB" i="1" dirty="0"/>
              <a:t>for those PDFs that we know would be needed to describe existing products</a:t>
            </a:r>
            <a:r>
              <a:rPr lang="en-GB" dirty="0"/>
              <a:t>) and that the representation is “balanced” between hard and soft, especially as hard capsules are most often used </a:t>
            </a:r>
          </a:p>
          <a:p>
            <a:r>
              <a:rPr lang="en-GB" i="1" dirty="0">
                <a:solidFill>
                  <a:srgbClr val="FF0000"/>
                </a:solidFill>
              </a:rPr>
              <a:t>The existing “capsule” PDFs can act as a parent for the hard and soft capsule concepts and have much value in their own right</a:t>
            </a:r>
          </a:p>
          <a:p>
            <a:pPr lvl="1"/>
            <a:r>
              <a:rPr lang="en-GB" i="1" dirty="0">
                <a:solidFill>
                  <a:srgbClr val="FF0000"/>
                </a:solidFill>
              </a:rPr>
              <a:t>Agreement from David (NZ) and Martha (NOR) and Linda</a:t>
            </a:r>
          </a:p>
          <a:p>
            <a:r>
              <a:rPr lang="en-GB" i="1" dirty="0">
                <a:solidFill>
                  <a:srgbClr val="FF0000"/>
                </a:solidFill>
              </a:rPr>
              <a:t>Keep the existing hard and soft basic dose forms with “capsule” as their parent</a:t>
            </a:r>
          </a:p>
          <a:p>
            <a:pPr lvl="1"/>
            <a:r>
              <a:rPr lang="en-GB" i="1" dirty="0">
                <a:solidFill>
                  <a:srgbClr val="FF0000"/>
                </a:solidFill>
              </a:rPr>
              <a:t>Agreement from David (NZ) and Martha (NOR) and Linda</a:t>
            </a:r>
          </a:p>
          <a:p>
            <a:pPr lvl="1"/>
            <a:r>
              <a:rPr lang="en-GB" i="1" dirty="0">
                <a:solidFill>
                  <a:srgbClr val="FF0000"/>
                </a:solidFill>
              </a:rPr>
              <a:t>Both IRE and NOR need to be able to use “capsule” when they have to describe imported medicines with minimal clinical information</a:t>
            </a:r>
          </a:p>
          <a:p>
            <a:r>
              <a:rPr lang="en-GB" dirty="0"/>
              <a:t>There was general agreement/support on this – not just from European colleagues, but also from Pacific and American colleagues</a:t>
            </a:r>
          </a:p>
          <a:p>
            <a:r>
              <a:rPr lang="en-GB" dirty="0"/>
              <a:t>BUT there is no equivalent to “capsule” in French; only a phrase that implies “choose which is appropriate” (</a:t>
            </a:r>
            <a:r>
              <a:rPr lang="fr-FR" dirty="0"/>
              <a:t>Gélule ou capsule molle selon la forme pharmaceutique complète) </a:t>
            </a:r>
          </a:p>
          <a:p>
            <a:pPr lvl="1"/>
            <a:r>
              <a:rPr lang="fr-FR" dirty="0"/>
              <a:t>Most </a:t>
            </a:r>
            <a:r>
              <a:rPr lang="fr-FR" dirty="0" err="1"/>
              <a:t>products</a:t>
            </a:r>
            <a:r>
              <a:rPr lang="fr-FR" dirty="0"/>
              <a:t> if the dose </a:t>
            </a:r>
            <a:r>
              <a:rPr lang="fr-FR" dirty="0" err="1"/>
              <a:t>form</a:t>
            </a:r>
            <a:r>
              <a:rPr lang="fr-FR" dirty="0"/>
              <a:t> </a:t>
            </a:r>
            <a:r>
              <a:rPr lang="fr-FR" dirty="0" err="1"/>
              <a:t>is</a:t>
            </a:r>
            <a:r>
              <a:rPr lang="fr-FR" dirty="0"/>
              <a:t> </a:t>
            </a:r>
            <a:r>
              <a:rPr lang="fr-FR" dirty="0" err="1"/>
              <a:t>just</a:t>
            </a:r>
            <a:r>
              <a:rPr lang="fr-FR" dirty="0"/>
              <a:t> « capsule » </a:t>
            </a:r>
            <a:r>
              <a:rPr lang="fr-FR" dirty="0" err="1"/>
              <a:t>could</a:t>
            </a:r>
            <a:r>
              <a:rPr lang="fr-FR" dirty="0"/>
              <a:t> (</a:t>
            </a:r>
            <a:r>
              <a:rPr lang="fr-FR" dirty="0" err="1"/>
              <a:t>especially</a:t>
            </a:r>
            <a:r>
              <a:rPr lang="fr-FR" dirty="0"/>
              <a:t> in France) </a:t>
            </a:r>
            <a:r>
              <a:rPr lang="fr-FR" dirty="0" err="1"/>
              <a:t>be</a:t>
            </a:r>
            <a:r>
              <a:rPr lang="fr-FR" dirty="0"/>
              <a:t> </a:t>
            </a:r>
            <a:r>
              <a:rPr lang="fr-FR" dirty="0" err="1"/>
              <a:t>interpreted</a:t>
            </a:r>
            <a:r>
              <a:rPr lang="fr-FR" dirty="0"/>
              <a:t> as « hard capsule »</a:t>
            </a:r>
            <a:endParaRPr lang="en-GB" dirty="0"/>
          </a:p>
        </p:txBody>
      </p:sp>
      <p:sp>
        <p:nvSpPr>
          <p:cNvPr id="4" name="TextBox 3">
            <a:extLst>
              <a:ext uri="{FF2B5EF4-FFF2-40B4-BE49-F238E27FC236}">
                <a16:creationId xmlns:a16="http://schemas.microsoft.com/office/drawing/2014/main" id="{1A9F1375-4E6E-47FA-AE4B-E43DCFF9B791}"/>
              </a:ext>
            </a:extLst>
          </p:cNvPr>
          <p:cNvSpPr txBox="1"/>
          <p:nvPr/>
        </p:nvSpPr>
        <p:spPr>
          <a:xfrm>
            <a:off x="3986624" y="790890"/>
            <a:ext cx="4528726" cy="523220"/>
          </a:xfrm>
          <a:prstGeom prst="rect">
            <a:avLst/>
          </a:prstGeom>
          <a:noFill/>
        </p:spPr>
        <p:txBody>
          <a:bodyPr wrap="square" rtlCol="0">
            <a:spAutoFit/>
          </a:bodyPr>
          <a:lstStyle/>
          <a:p>
            <a:r>
              <a:rPr lang="en-GB" b="1" dirty="0">
                <a:solidFill>
                  <a:schemeClr val="accent5">
                    <a:lumMod val="75000"/>
                  </a:schemeClr>
                </a:solidFill>
              </a:rPr>
              <a:t>Agreed to request the additions and to leave modelling as is</a:t>
            </a:r>
          </a:p>
        </p:txBody>
      </p:sp>
    </p:spTree>
    <p:extLst>
      <p:ext uri="{BB962C8B-B14F-4D97-AF65-F5344CB8AC3E}">
        <p14:creationId xmlns:p14="http://schemas.microsoft.com/office/powerpoint/2010/main" val="13007910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CDD1A-A7C7-485E-80F7-2521A9DCC3CA}"/>
              </a:ext>
            </a:extLst>
          </p:cNvPr>
          <p:cNvSpPr>
            <a:spLocks noGrp="1"/>
          </p:cNvSpPr>
          <p:nvPr>
            <p:ph type="title"/>
          </p:nvPr>
        </p:nvSpPr>
        <p:spPr/>
        <p:txBody>
          <a:bodyPr/>
          <a:lstStyle/>
          <a:p>
            <a:r>
              <a:rPr lang="en-GB" dirty="0"/>
              <a:t>Suggested Resolution 1</a:t>
            </a:r>
          </a:p>
        </p:txBody>
      </p:sp>
      <p:pic>
        <p:nvPicPr>
          <p:cNvPr id="11" name="Picture 10">
            <a:extLst>
              <a:ext uri="{FF2B5EF4-FFF2-40B4-BE49-F238E27FC236}">
                <a16:creationId xmlns:a16="http://schemas.microsoft.com/office/drawing/2014/main" id="{9A4F8338-7CB6-4C02-BB1E-F286F5A8C767}"/>
              </a:ext>
            </a:extLst>
          </p:cNvPr>
          <p:cNvPicPr>
            <a:picLocks noChangeAspect="1"/>
          </p:cNvPicPr>
          <p:nvPr/>
        </p:nvPicPr>
        <p:blipFill>
          <a:blip r:embed="rId2"/>
          <a:stretch>
            <a:fillRect/>
          </a:stretch>
        </p:blipFill>
        <p:spPr>
          <a:xfrm>
            <a:off x="746218" y="1776780"/>
            <a:ext cx="2962688" cy="581106"/>
          </a:xfrm>
          <a:prstGeom prst="rect">
            <a:avLst/>
          </a:prstGeom>
        </p:spPr>
      </p:pic>
      <p:sp>
        <p:nvSpPr>
          <p:cNvPr id="12" name="TextBox 11">
            <a:extLst>
              <a:ext uri="{FF2B5EF4-FFF2-40B4-BE49-F238E27FC236}">
                <a16:creationId xmlns:a16="http://schemas.microsoft.com/office/drawing/2014/main" id="{A79D51FC-4431-4793-8CD7-805D81BEBF81}"/>
              </a:ext>
            </a:extLst>
          </p:cNvPr>
          <p:cNvSpPr txBox="1"/>
          <p:nvPr/>
        </p:nvSpPr>
        <p:spPr>
          <a:xfrm>
            <a:off x="3265715" y="1673652"/>
            <a:ext cx="653143" cy="923330"/>
          </a:xfrm>
          <a:prstGeom prst="rect">
            <a:avLst/>
          </a:prstGeom>
          <a:noFill/>
        </p:spPr>
        <p:txBody>
          <a:bodyPr wrap="square" rtlCol="0">
            <a:spAutoFit/>
          </a:bodyPr>
          <a:lstStyle/>
          <a:p>
            <a:r>
              <a:rPr lang="en-GB" sz="5400" b="1" dirty="0">
                <a:solidFill>
                  <a:srgbClr val="00B050"/>
                </a:solidFill>
                <a:sym typeface="Wingdings" panose="05000000000000000000" pitchFamily="2" charset="2"/>
              </a:rPr>
              <a:t></a:t>
            </a:r>
            <a:endParaRPr lang="en-GB" sz="5400" b="1" dirty="0">
              <a:solidFill>
                <a:srgbClr val="00B050"/>
              </a:solidFill>
            </a:endParaRPr>
          </a:p>
        </p:txBody>
      </p:sp>
      <p:sp>
        <p:nvSpPr>
          <p:cNvPr id="13" name="TextBox 12">
            <a:extLst>
              <a:ext uri="{FF2B5EF4-FFF2-40B4-BE49-F238E27FC236}">
                <a16:creationId xmlns:a16="http://schemas.microsoft.com/office/drawing/2014/main" id="{D913472C-AE31-40DB-998A-96F97B6BFF5B}"/>
              </a:ext>
            </a:extLst>
          </p:cNvPr>
          <p:cNvSpPr txBox="1"/>
          <p:nvPr/>
        </p:nvSpPr>
        <p:spPr>
          <a:xfrm>
            <a:off x="4572000" y="1698001"/>
            <a:ext cx="3178401" cy="738664"/>
          </a:xfrm>
          <a:prstGeom prst="rect">
            <a:avLst/>
          </a:prstGeom>
          <a:noFill/>
        </p:spPr>
        <p:txBody>
          <a:bodyPr wrap="square" rtlCol="0">
            <a:spAutoFit/>
          </a:bodyPr>
          <a:lstStyle/>
          <a:p>
            <a:r>
              <a:rPr lang="en-GB" dirty="0"/>
              <a:t>The basic dose form stays “as is” so that the PDF capsule concepts can be fully defined</a:t>
            </a:r>
          </a:p>
        </p:txBody>
      </p:sp>
    </p:spTree>
    <p:extLst>
      <p:ext uri="{BB962C8B-B14F-4D97-AF65-F5344CB8AC3E}">
        <p14:creationId xmlns:p14="http://schemas.microsoft.com/office/powerpoint/2010/main" val="1622915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CDD1A-A7C7-485E-80F7-2521A9DCC3CA}"/>
              </a:ext>
            </a:extLst>
          </p:cNvPr>
          <p:cNvSpPr>
            <a:spLocks noGrp="1"/>
          </p:cNvSpPr>
          <p:nvPr>
            <p:ph type="title"/>
          </p:nvPr>
        </p:nvSpPr>
        <p:spPr/>
        <p:txBody>
          <a:bodyPr/>
          <a:lstStyle/>
          <a:p>
            <a:r>
              <a:rPr lang="en-GB" dirty="0"/>
              <a:t>Suggested Resolution 2</a:t>
            </a:r>
          </a:p>
        </p:txBody>
      </p:sp>
      <p:sp>
        <p:nvSpPr>
          <p:cNvPr id="13" name="TextBox 12">
            <a:extLst>
              <a:ext uri="{FF2B5EF4-FFF2-40B4-BE49-F238E27FC236}">
                <a16:creationId xmlns:a16="http://schemas.microsoft.com/office/drawing/2014/main" id="{D913472C-AE31-40DB-998A-96F97B6BFF5B}"/>
              </a:ext>
            </a:extLst>
          </p:cNvPr>
          <p:cNvSpPr txBox="1"/>
          <p:nvPr/>
        </p:nvSpPr>
        <p:spPr>
          <a:xfrm>
            <a:off x="4917562" y="522757"/>
            <a:ext cx="3962953" cy="2462213"/>
          </a:xfrm>
          <a:prstGeom prst="rect">
            <a:avLst/>
          </a:prstGeom>
          <a:noFill/>
        </p:spPr>
        <p:txBody>
          <a:bodyPr wrap="square" rtlCol="0">
            <a:spAutoFit/>
          </a:bodyPr>
          <a:lstStyle/>
          <a:p>
            <a:r>
              <a:rPr lang="en-GB" dirty="0"/>
              <a:t>We request two child concepts here:</a:t>
            </a:r>
          </a:p>
          <a:p>
            <a:r>
              <a:rPr lang="en-GB" dirty="0"/>
              <a:t>“</a:t>
            </a:r>
            <a:r>
              <a:rPr lang="en-GB" b="1" dirty="0">
                <a:solidFill>
                  <a:srgbClr val="00B050"/>
                </a:solidFill>
              </a:rPr>
              <a:t>Conventional release oral soft capsule” and “Conventional release oral hard capsule” </a:t>
            </a:r>
          </a:p>
          <a:p>
            <a:r>
              <a:rPr lang="en-GB" u="sng" dirty="0"/>
              <a:t>Attributes for both:</a:t>
            </a:r>
          </a:p>
          <a:p>
            <a:r>
              <a:rPr lang="en-GB" dirty="0" err="1"/>
              <a:t>Rel</a:t>
            </a:r>
            <a:r>
              <a:rPr lang="en-GB" dirty="0"/>
              <a:t> characteristic: conventional release</a:t>
            </a:r>
          </a:p>
          <a:p>
            <a:r>
              <a:rPr lang="en-GB" dirty="0"/>
              <a:t>Intended site: oral</a:t>
            </a:r>
          </a:p>
          <a:p>
            <a:r>
              <a:rPr lang="en-GB" dirty="0"/>
              <a:t>Admin method: swallow</a:t>
            </a:r>
          </a:p>
          <a:p>
            <a:r>
              <a:rPr lang="en-GB" dirty="0"/>
              <a:t>Transform: no transform</a:t>
            </a:r>
          </a:p>
          <a:p>
            <a:r>
              <a:rPr lang="en-GB" dirty="0"/>
              <a:t>AND</a:t>
            </a:r>
          </a:p>
          <a:p>
            <a:r>
              <a:rPr lang="en-GB" dirty="0"/>
              <a:t>Basic dose form: soft capsule OR hard capsule as appropriate</a:t>
            </a:r>
          </a:p>
        </p:txBody>
      </p:sp>
      <p:pic>
        <p:nvPicPr>
          <p:cNvPr id="4" name="Picture 3">
            <a:extLst>
              <a:ext uri="{FF2B5EF4-FFF2-40B4-BE49-F238E27FC236}">
                <a16:creationId xmlns:a16="http://schemas.microsoft.com/office/drawing/2014/main" id="{EF6B2877-F4D4-4C1B-B414-096F4CDCF6F9}"/>
              </a:ext>
            </a:extLst>
          </p:cNvPr>
          <p:cNvPicPr>
            <a:picLocks noChangeAspect="1"/>
          </p:cNvPicPr>
          <p:nvPr/>
        </p:nvPicPr>
        <p:blipFill>
          <a:blip r:embed="rId3"/>
          <a:stretch>
            <a:fillRect/>
          </a:stretch>
        </p:blipFill>
        <p:spPr>
          <a:xfrm>
            <a:off x="263485" y="1431069"/>
            <a:ext cx="3962953" cy="876422"/>
          </a:xfrm>
          <a:prstGeom prst="rect">
            <a:avLst/>
          </a:prstGeom>
        </p:spPr>
      </p:pic>
      <p:pic>
        <p:nvPicPr>
          <p:cNvPr id="9" name="Picture 8">
            <a:extLst>
              <a:ext uri="{FF2B5EF4-FFF2-40B4-BE49-F238E27FC236}">
                <a16:creationId xmlns:a16="http://schemas.microsoft.com/office/drawing/2014/main" id="{3202EBF2-6429-463B-BC4A-6F434F1C0A7E}"/>
              </a:ext>
            </a:extLst>
          </p:cNvPr>
          <p:cNvPicPr>
            <a:picLocks noChangeAspect="1"/>
          </p:cNvPicPr>
          <p:nvPr/>
        </p:nvPicPr>
        <p:blipFill>
          <a:blip r:embed="rId4"/>
          <a:stretch>
            <a:fillRect/>
          </a:stretch>
        </p:blipFill>
        <p:spPr>
          <a:xfrm>
            <a:off x="0" y="3389636"/>
            <a:ext cx="4947094" cy="1029629"/>
          </a:xfrm>
          <a:prstGeom prst="rect">
            <a:avLst/>
          </a:prstGeom>
        </p:spPr>
      </p:pic>
      <p:sp>
        <p:nvSpPr>
          <p:cNvPr id="10" name="TextBox 9">
            <a:extLst>
              <a:ext uri="{FF2B5EF4-FFF2-40B4-BE49-F238E27FC236}">
                <a16:creationId xmlns:a16="http://schemas.microsoft.com/office/drawing/2014/main" id="{DE2CA84B-99A9-470A-B456-2E4A9D0595CE}"/>
              </a:ext>
            </a:extLst>
          </p:cNvPr>
          <p:cNvSpPr txBox="1"/>
          <p:nvPr/>
        </p:nvSpPr>
        <p:spPr>
          <a:xfrm>
            <a:off x="4947093" y="3019842"/>
            <a:ext cx="4173239" cy="2123658"/>
          </a:xfrm>
          <a:prstGeom prst="rect">
            <a:avLst/>
          </a:prstGeom>
          <a:noFill/>
        </p:spPr>
        <p:txBody>
          <a:bodyPr wrap="square" rtlCol="0">
            <a:spAutoFit/>
          </a:bodyPr>
          <a:lstStyle/>
          <a:p>
            <a:r>
              <a:rPr lang="en-GB" dirty="0"/>
              <a:t>For “chewable”, there is currently only this.</a:t>
            </a:r>
          </a:p>
          <a:p>
            <a:r>
              <a:rPr lang="en-GB" dirty="0"/>
              <a:t>EDQM has only “chewable soft capsule”</a:t>
            </a:r>
          </a:p>
          <a:p>
            <a:r>
              <a:rPr lang="en-GB" dirty="0"/>
              <a:t>Do we:</a:t>
            </a:r>
          </a:p>
          <a:p>
            <a:r>
              <a:rPr lang="en-GB" b="1" dirty="0">
                <a:solidFill>
                  <a:srgbClr val="00B050"/>
                </a:solidFill>
              </a:rPr>
              <a:t>Ask for a new concept to be authored that is explicitly “chewable soft”?</a:t>
            </a:r>
          </a:p>
          <a:p>
            <a:r>
              <a:rPr lang="en-GB" sz="1200" dirty="0">
                <a:solidFill>
                  <a:srgbClr val="00B050"/>
                </a:solidFill>
              </a:rPr>
              <a:t>The new concept should </a:t>
            </a:r>
            <a:r>
              <a:rPr lang="en-GB" sz="1200" i="1" dirty="0">
                <a:solidFill>
                  <a:srgbClr val="00B050"/>
                </a:solidFill>
              </a:rPr>
              <a:t>replace</a:t>
            </a:r>
            <a:r>
              <a:rPr lang="en-GB" sz="1200" dirty="0">
                <a:solidFill>
                  <a:srgbClr val="00B050"/>
                </a:solidFill>
              </a:rPr>
              <a:t> the current chewable capsule as current concept is “ambiguous”.  There is no requirement for a grouper concept because a chewable hard capsule is an oxymoron</a:t>
            </a:r>
          </a:p>
          <a:p>
            <a:r>
              <a:rPr lang="en-GB" dirty="0"/>
              <a:t>What about chew </a:t>
            </a:r>
            <a:r>
              <a:rPr lang="en-GB" i="1" dirty="0"/>
              <a:t>and</a:t>
            </a:r>
            <a:r>
              <a:rPr lang="en-GB" dirty="0"/>
              <a:t> swallow as methods? </a:t>
            </a:r>
            <a:r>
              <a:rPr lang="en-GB" b="1" dirty="0">
                <a:solidFill>
                  <a:srgbClr val="FFC000"/>
                </a:solidFill>
              </a:rPr>
              <a:t>- Test</a:t>
            </a:r>
          </a:p>
        </p:txBody>
      </p:sp>
      <p:sp>
        <p:nvSpPr>
          <p:cNvPr id="3" name="TextBox 2">
            <a:extLst>
              <a:ext uri="{FF2B5EF4-FFF2-40B4-BE49-F238E27FC236}">
                <a16:creationId xmlns:a16="http://schemas.microsoft.com/office/drawing/2014/main" id="{2CE9E68F-9962-493C-80BE-9D583754054F}"/>
              </a:ext>
            </a:extLst>
          </p:cNvPr>
          <p:cNvSpPr txBox="1"/>
          <p:nvPr/>
        </p:nvSpPr>
        <p:spPr>
          <a:xfrm>
            <a:off x="391885" y="4419265"/>
            <a:ext cx="3492595" cy="523220"/>
          </a:xfrm>
          <a:prstGeom prst="rect">
            <a:avLst/>
          </a:prstGeom>
          <a:noFill/>
        </p:spPr>
        <p:txBody>
          <a:bodyPr wrap="square" rtlCol="0">
            <a:spAutoFit/>
          </a:bodyPr>
          <a:lstStyle/>
          <a:p>
            <a:r>
              <a:rPr lang="en-GB" dirty="0"/>
              <a:t>Products include an ibuprofen for children and a GTN product in Germany/Mexico</a:t>
            </a:r>
          </a:p>
        </p:txBody>
      </p:sp>
    </p:spTree>
    <p:extLst>
      <p:ext uri="{BB962C8B-B14F-4D97-AF65-F5344CB8AC3E}">
        <p14:creationId xmlns:p14="http://schemas.microsoft.com/office/powerpoint/2010/main" val="8322376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CDD1A-A7C7-485E-80F7-2521A9DCC3CA}"/>
              </a:ext>
            </a:extLst>
          </p:cNvPr>
          <p:cNvSpPr>
            <a:spLocks noGrp="1"/>
          </p:cNvSpPr>
          <p:nvPr>
            <p:ph type="title"/>
          </p:nvPr>
        </p:nvSpPr>
        <p:spPr/>
        <p:txBody>
          <a:bodyPr/>
          <a:lstStyle/>
          <a:p>
            <a:r>
              <a:rPr lang="en-GB" dirty="0"/>
              <a:t>Suggested Resolution 3</a:t>
            </a:r>
          </a:p>
        </p:txBody>
      </p:sp>
      <p:pic>
        <p:nvPicPr>
          <p:cNvPr id="7" name="Picture 6">
            <a:extLst>
              <a:ext uri="{FF2B5EF4-FFF2-40B4-BE49-F238E27FC236}">
                <a16:creationId xmlns:a16="http://schemas.microsoft.com/office/drawing/2014/main" id="{996A6CAE-3F95-4922-9259-2BF01C0001B0}"/>
              </a:ext>
            </a:extLst>
          </p:cNvPr>
          <p:cNvPicPr>
            <a:picLocks noChangeAspect="1"/>
          </p:cNvPicPr>
          <p:nvPr/>
        </p:nvPicPr>
        <p:blipFill>
          <a:blip r:embed="rId2"/>
          <a:stretch>
            <a:fillRect/>
          </a:stretch>
        </p:blipFill>
        <p:spPr>
          <a:xfrm>
            <a:off x="364387" y="1172196"/>
            <a:ext cx="3178401" cy="3429327"/>
          </a:xfrm>
          <a:prstGeom prst="rect">
            <a:avLst/>
          </a:prstGeom>
        </p:spPr>
      </p:pic>
      <p:sp>
        <p:nvSpPr>
          <p:cNvPr id="13" name="TextBox 12">
            <a:extLst>
              <a:ext uri="{FF2B5EF4-FFF2-40B4-BE49-F238E27FC236}">
                <a16:creationId xmlns:a16="http://schemas.microsoft.com/office/drawing/2014/main" id="{D913472C-AE31-40DB-998A-96F97B6BFF5B}"/>
              </a:ext>
            </a:extLst>
          </p:cNvPr>
          <p:cNvSpPr txBox="1"/>
          <p:nvPr/>
        </p:nvSpPr>
        <p:spPr>
          <a:xfrm>
            <a:off x="4677572" y="2094696"/>
            <a:ext cx="3962953" cy="954107"/>
          </a:xfrm>
          <a:prstGeom prst="rect">
            <a:avLst/>
          </a:prstGeom>
          <a:noFill/>
        </p:spPr>
        <p:txBody>
          <a:bodyPr wrap="square" rtlCol="0">
            <a:spAutoFit/>
          </a:bodyPr>
          <a:lstStyle/>
          <a:p>
            <a:r>
              <a:rPr lang="en-GB" dirty="0"/>
              <a:t>We request child concepts :</a:t>
            </a:r>
          </a:p>
          <a:p>
            <a:r>
              <a:rPr lang="en-GB" dirty="0"/>
              <a:t>“Gastro-resistant oral hard capsule”</a:t>
            </a:r>
          </a:p>
          <a:p>
            <a:r>
              <a:rPr lang="en-GB" dirty="0"/>
              <a:t>“Prolonged-release oral hard capsule”</a:t>
            </a:r>
          </a:p>
          <a:p>
            <a:r>
              <a:rPr lang="en-GB" dirty="0"/>
              <a:t>“Modified-release oral hard capsule” </a:t>
            </a:r>
          </a:p>
        </p:txBody>
      </p:sp>
    </p:spTree>
    <p:extLst>
      <p:ext uri="{BB962C8B-B14F-4D97-AF65-F5344CB8AC3E}">
        <p14:creationId xmlns:p14="http://schemas.microsoft.com/office/powerpoint/2010/main" val="29630972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CDD1A-A7C7-485E-80F7-2521A9DCC3CA}"/>
              </a:ext>
            </a:extLst>
          </p:cNvPr>
          <p:cNvSpPr>
            <a:spLocks noGrp="1"/>
          </p:cNvSpPr>
          <p:nvPr>
            <p:ph type="title"/>
          </p:nvPr>
        </p:nvSpPr>
        <p:spPr/>
        <p:txBody>
          <a:bodyPr/>
          <a:lstStyle/>
          <a:p>
            <a:r>
              <a:rPr lang="en-GB" dirty="0"/>
              <a:t>Mapping guidance….</a:t>
            </a:r>
          </a:p>
        </p:txBody>
      </p:sp>
      <p:sp>
        <p:nvSpPr>
          <p:cNvPr id="5" name="TextBox 4">
            <a:extLst>
              <a:ext uri="{FF2B5EF4-FFF2-40B4-BE49-F238E27FC236}">
                <a16:creationId xmlns:a16="http://schemas.microsoft.com/office/drawing/2014/main" id="{92DAA341-0599-4C54-823A-EBBA9F02E07B}"/>
              </a:ext>
            </a:extLst>
          </p:cNvPr>
          <p:cNvSpPr txBox="1"/>
          <p:nvPr/>
        </p:nvSpPr>
        <p:spPr>
          <a:xfrm>
            <a:off x="763145" y="1883449"/>
            <a:ext cx="7830840" cy="954107"/>
          </a:xfrm>
          <a:prstGeom prst="rect">
            <a:avLst/>
          </a:prstGeom>
          <a:noFill/>
        </p:spPr>
        <p:txBody>
          <a:bodyPr wrap="square" rtlCol="0">
            <a:spAutoFit/>
          </a:bodyPr>
          <a:lstStyle/>
          <a:p>
            <a:r>
              <a:rPr lang="en-GB" dirty="0"/>
              <a:t>Map dose forms as explicitly as you can;</a:t>
            </a:r>
          </a:p>
          <a:p>
            <a:r>
              <a:rPr lang="en-GB" dirty="0"/>
              <a:t>When you are authoring CDs/RCDs, be as explicit in the dose form attribute as you can</a:t>
            </a:r>
          </a:p>
          <a:p>
            <a:r>
              <a:rPr lang="en-GB" dirty="0"/>
              <a:t>If you are unsure (e.g. the IRE ULMs), use the parent concept with the basic dose form of “capsule”</a:t>
            </a:r>
          </a:p>
        </p:txBody>
      </p:sp>
    </p:spTree>
    <p:extLst>
      <p:ext uri="{BB962C8B-B14F-4D97-AF65-F5344CB8AC3E}">
        <p14:creationId xmlns:p14="http://schemas.microsoft.com/office/powerpoint/2010/main" val="30953471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CDD1A-A7C7-485E-80F7-2521A9DCC3CA}"/>
              </a:ext>
            </a:extLst>
          </p:cNvPr>
          <p:cNvSpPr>
            <a:spLocks noGrp="1"/>
          </p:cNvSpPr>
          <p:nvPr>
            <p:ph type="title"/>
          </p:nvPr>
        </p:nvSpPr>
        <p:spPr/>
        <p:txBody>
          <a:bodyPr/>
          <a:lstStyle/>
          <a:p>
            <a:r>
              <a:rPr lang="en-GB" dirty="0"/>
              <a:t>Word order….</a:t>
            </a:r>
          </a:p>
        </p:txBody>
      </p:sp>
      <p:sp>
        <p:nvSpPr>
          <p:cNvPr id="5" name="TextBox 4">
            <a:extLst>
              <a:ext uri="{FF2B5EF4-FFF2-40B4-BE49-F238E27FC236}">
                <a16:creationId xmlns:a16="http://schemas.microsoft.com/office/drawing/2014/main" id="{92DAA341-0599-4C54-823A-EBBA9F02E07B}"/>
              </a:ext>
            </a:extLst>
          </p:cNvPr>
          <p:cNvSpPr txBox="1"/>
          <p:nvPr/>
        </p:nvSpPr>
        <p:spPr>
          <a:xfrm>
            <a:off x="515639" y="1099677"/>
            <a:ext cx="4908884" cy="307777"/>
          </a:xfrm>
          <a:prstGeom prst="rect">
            <a:avLst/>
          </a:prstGeom>
          <a:noFill/>
        </p:spPr>
        <p:txBody>
          <a:bodyPr wrap="square" rtlCol="0">
            <a:spAutoFit/>
          </a:bodyPr>
          <a:lstStyle/>
          <a:p>
            <a:r>
              <a:rPr lang="en-GB" dirty="0"/>
              <a:t>Is it different in different concepts….or is it me?</a:t>
            </a:r>
          </a:p>
        </p:txBody>
      </p:sp>
      <p:pic>
        <p:nvPicPr>
          <p:cNvPr id="6" name="Picture 5">
            <a:extLst>
              <a:ext uri="{FF2B5EF4-FFF2-40B4-BE49-F238E27FC236}">
                <a16:creationId xmlns:a16="http://schemas.microsoft.com/office/drawing/2014/main" id="{6F50146C-B3A1-4D3B-AB9D-81B47DD8751C}"/>
              </a:ext>
            </a:extLst>
          </p:cNvPr>
          <p:cNvPicPr>
            <a:picLocks noChangeAspect="1"/>
          </p:cNvPicPr>
          <p:nvPr/>
        </p:nvPicPr>
        <p:blipFill>
          <a:blip r:embed="rId2"/>
          <a:stretch>
            <a:fillRect/>
          </a:stretch>
        </p:blipFill>
        <p:spPr>
          <a:xfrm>
            <a:off x="574070" y="1650874"/>
            <a:ext cx="3705742" cy="885949"/>
          </a:xfrm>
          <a:prstGeom prst="rect">
            <a:avLst/>
          </a:prstGeom>
        </p:spPr>
      </p:pic>
      <p:pic>
        <p:nvPicPr>
          <p:cNvPr id="4" name="Picture 3">
            <a:extLst>
              <a:ext uri="{FF2B5EF4-FFF2-40B4-BE49-F238E27FC236}">
                <a16:creationId xmlns:a16="http://schemas.microsoft.com/office/drawing/2014/main" id="{C607B169-3390-4E58-BFEA-79EDA3FDC18D}"/>
              </a:ext>
            </a:extLst>
          </p:cNvPr>
          <p:cNvPicPr>
            <a:picLocks noChangeAspect="1"/>
          </p:cNvPicPr>
          <p:nvPr/>
        </p:nvPicPr>
        <p:blipFill>
          <a:blip r:embed="rId3"/>
          <a:stretch>
            <a:fillRect/>
          </a:stretch>
        </p:blipFill>
        <p:spPr>
          <a:xfrm>
            <a:off x="213130" y="2780243"/>
            <a:ext cx="8717740" cy="527736"/>
          </a:xfrm>
          <a:prstGeom prst="rect">
            <a:avLst/>
          </a:prstGeom>
        </p:spPr>
      </p:pic>
      <p:sp>
        <p:nvSpPr>
          <p:cNvPr id="8" name="TextBox 7">
            <a:extLst>
              <a:ext uri="{FF2B5EF4-FFF2-40B4-BE49-F238E27FC236}">
                <a16:creationId xmlns:a16="http://schemas.microsoft.com/office/drawing/2014/main" id="{E59FE084-D754-4853-B70E-206BE9A7B33B}"/>
              </a:ext>
            </a:extLst>
          </p:cNvPr>
          <p:cNvSpPr txBox="1"/>
          <p:nvPr/>
        </p:nvSpPr>
        <p:spPr>
          <a:xfrm>
            <a:off x="5197642" y="1407454"/>
            <a:ext cx="2846328" cy="523220"/>
          </a:xfrm>
          <a:prstGeom prst="rect">
            <a:avLst/>
          </a:prstGeom>
          <a:noFill/>
        </p:spPr>
        <p:txBody>
          <a:bodyPr wrap="square" rtlCol="0">
            <a:spAutoFit/>
          </a:bodyPr>
          <a:lstStyle/>
          <a:p>
            <a:r>
              <a:rPr lang="en-GB" dirty="0"/>
              <a:t>These two look not to match the Ed Guide (to me at least)</a:t>
            </a:r>
          </a:p>
        </p:txBody>
      </p:sp>
      <p:sp>
        <p:nvSpPr>
          <p:cNvPr id="3" name="TextBox 2">
            <a:extLst>
              <a:ext uri="{FF2B5EF4-FFF2-40B4-BE49-F238E27FC236}">
                <a16:creationId xmlns:a16="http://schemas.microsoft.com/office/drawing/2014/main" id="{1200756A-17BD-434F-955E-FA838BD78844}"/>
              </a:ext>
            </a:extLst>
          </p:cNvPr>
          <p:cNvSpPr txBox="1"/>
          <p:nvPr/>
        </p:nvSpPr>
        <p:spPr>
          <a:xfrm>
            <a:off x="1828800" y="3712602"/>
            <a:ext cx="4310743" cy="307777"/>
          </a:xfrm>
          <a:prstGeom prst="rect">
            <a:avLst/>
          </a:prstGeom>
          <a:noFill/>
        </p:spPr>
        <p:txBody>
          <a:bodyPr wrap="square" rtlCol="0">
            <a:spAutoFit/>
          </a:bodyPr>
          <a:lstStyle/>
          <a:p>
            <a:r>
              <a:rPr lang="en-GB" b="1" dirty="0">
                <a:solidFill>
                  <a:srgbClr val="FFC000"/>
                </a:solidFill>
              </a:rPr>
              <a:t>Request a check on the consistency of this</a:t>
            </a:r>
          </a:p>
        </p:txBody>
      </p:sp>
    </p:spTree>
    <p:extLst>
      <p:ext uri="{BB962C8B-B14F-4D97-AF65-F5344CB8AC3E}">
        <p14:creationId xmlns:p14="http://schemas.microsoft.com/office/powerpoint/2010/main" val="33924415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A5A1D-F2C2-4E9E-B20F-E7C0FF506008}"/>
              </a:ext>
            </a:extLst>
          </p:cNvPr>
          <p:cNvSpPr>
            <a:spLocks noGrp="1"/>
          </p:cNvSpPr>
          <p:nvPr>
            <p:ph type="title"/>
          </p:nvPr>
        </p:nvSpPr>
        <p:spPr>
          <a:xfrm>
            <a:off x="432707" y="1749947"/>
            <a:ext cx="7886700" cy="994172"/>
          </a:xfrm>
        </p:spPr>
        <p:txBody>
          <a:bodyPr/>
          <a:lstStyle/>
          <a:p>
            <a:r>
              <a:rPr lang="en-GB" dirty="0"/>
              <a:t>Lozenge update:</a:t>
            </a:r>
          </a:p>
        </p:txBody>
      </p:sp>
    </p:spTree>
    <p:extLst>
      <p:ext uri="{BB962C8B-B14F-4D97-AF65-F5344CB8AC3E}">
        <p14:creationId xmlns:p14="http://schemas.microsoft.com/office/powerpoint/2010/main" val="18383900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6"/>
          <p:cNvSpPr txBox="1">
            <a:spLocks noGrp="1"/>
          </p:cNvSpPr>
          <p:nvPr>
            <p:ph type="title"/>
          </p:nvPr>
        </p:nvSpPr>
        <p:spPr>
          <a:xfrm>
            <a:off x="628650" y="273844"/>
            <a:ext cx="7886700" cy="627767"/>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GB" sz="2600" dirty="0">
                <a:solidFill>
                  <a:schemeClr val="dk2"/>
                </a:solidFill>
              </a:rPr>
              <a:t>Lozenge – example of a *..*</a:t>
            </a:r>
          </a:p>
        </p:txBody>
      </p:sp>
      <p:graphicFrame>
        <p:nvGraphicFramePr>
          <p:cNvPr id="2" name="Table 1">
            <a:extLst>
              <a:ext uri="{FF2B5EF4-FFF2-40B4-BE49-F238E27FC236}">
                <a16:creationId xmlns:a16="http://schemas.microsoft.com/office/drawing/2014/main" id="{25943669-3059-4C1C-BF1A-5A30BACBCD85}"/>
              </a:ext>
            </a:extLst>
          </p:cNvPr>
          <p:cNvGraphicFramePr>
            <a:graphicFrameLocks noGrp="1"/>
          </p:cNvGraphicFramePr>
          <p:nvPr/>
        </p:nvGraphicFramePr>
        <p:xfrm>
          <a:off x="628650" y="1590667"/>
          <a:ext cx="7442200" cy="571500"/>
        </p:xfrm>
        <a:graphic>
          <a:graphicData uri="http://schemas.openxmlformats.org/drawingml/2006/table">
            <a:tbl>
              <a:tblPr>
                <a:tableStyleId>{D6F7878D-4083-4F37-8A3B-88BDCE471C18}</a:tableStyleId>
              </a:tblPr>
              <a:tblGrid>
                <a:gridCol w="1002872">
                  <a:extLst>
                    <a:ext uri="{9D8B030D-6E8A-4147-A177-3AD203B41FA5}">
                      <a16:colId xmlns:a16="http://schemas.microsoft.com/office/drawing/2014/main" val="530063957"/>
                    </a:ext>
                  </a:extLst>
                </a:gridCol>
                <a:gridCol w="1247243">
                  <a:extLst>
                    <a:ext uri="{9D8B030D-6E8A-4147-A177-3AD203B41FA5}">
                      <a16:colId xmlns:a16="http://schemas.microsoft.com/office/drawing/2014/main" val="2071816903"/>
                    </a:ext>
                  </a:extLst>
                </a:gridCol>
                <a:gridCol w="1675685">
                  <a:extLst>
                    <a:ext uri="{9D8B030D-6E8A-4147-A177-3AD203B41FA5}">
                      <a16:colId xmlns:a16="http://schemas.microsoft.com/office/drawing/2014/main" val="737105817"/>
                    </a:ext>
                  </a:extLst>
                </a:gridCol>
                <a:gridCol w="3516400">
                  <a:extLst>
                    <a:ext uri="{9D8B030D-6E8A-4147-A177-3AD203B41FA5}">
                      <a16:colId xmlns:a16="http://schemas.microsoft.com/office/drawing/2014/main" val="1957620800"/>
                    </a:ext>
                  </a:extLst>
                </a:gridCol>
              </a:tblGrid>
              <a:tr h="190500">
                <a:tc>
                  <a:txBody>
                    <a:bodyPr/>
                    <a:lstStyle/>
                    <a:p>
                      <a:pPr algn="r" fontAlgn="ctr"/>
                      <a:r>
                        <a:rPr lang="en-GB" sz="1100" u="none" strike="noStrike">
                          <a:effectLst/>
                        </a:rPr>
                        <a:t>10321000</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GB" sz="1100" u="none" strike="noStrike" dirty="0">
                          <a:effectLst/>
                        </a:rPr>
                        <a:t>Lozenge</a:t>
                      </a:r>
                      <a:endParaRPr lang="en-GB"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100" u="none" strike="noStrike" dirty="0">
                          <a:effectLst/>
                        </a:rPr>
                        <a:t>764501003</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ctr"/>
                      <a:r>
                        <a:rPr lang="en-GB" sz="1100" u="none" strike="noStrike" dirty="0">
                          <a:effectLst/>
                        </a:rPr>
                        <a:t>Conventional release oromucosal lozenge (dose form)</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415539761"/>
                  </a:ext>
                </a:extLst>
              </a:tr>
              <a:tr h="381000">
                <a:tc>
                  <a:txBody>
                    <a:bodyPr/>
                    <a:lstStyle/>
                    <a:p>
                      <a:pPr algn="r" fontAlgn="ctr"/>
                      <a:r>
                        <a:rPr lang="en-GB" sz="1100" u="none" strike="noStrike">
                          <a:effectLst/>
                        </a:rPr>
                        <a:t>10322000</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GB" sz="1100" u="none" strike="noStrike" dirty="0">
                          <a:effectLst/>
                        </a:rPr>
                        <a:t>Compressed lozenge</a:t>
                      </a:r>
                      <a:endParaRPr lang="en-GB"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100" u="none" strike="noStrike" dirty="0">
                          <a:effectLst/>
                        </a:rPr>
                        <a:t>764501003</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ctr"/>
                      <a:r>
                        <a:rPr lang="en-GB" sz="1100" u="none" strike="noStrike" dirty="0">
                          <a:effectLst/>
                        </a:rPr>
                        <a:t>Conventional release oromucosal lozenge (dose form)</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241834475"/>
                  </a:ext>
                </a:extLst>
              </a:tr>
            </a:tbl>
          </a:graphicData>
        </a:graphic>
      </p:graphicFrame>
      <p:sp>
        <p:nvSpPr>
          <p:cNvPr id="3" name="TextBox 2">
            <a:extLst>
              <a:ext uri="{FF2B5EF4-FFF2-40B4-BE49-F238E27FC236}">
                <a16:creationId xmlns:a16="http://schemas.microsoft.com/office/drawing/2014/main" id="{B46F5259-34DF-48B1-807D-EFE7A52F4B06}"/>
              </a:ext>
            </a:extLst>
          </p:cNvPr>
          <p:cNvSpPr txBox="1"/>
          <p:nvPr/>
        </p:nvSpPr>
        <p:spPr>
          <a:xfrm>
            <a:off x="580524" y="2543446"/>
            <a:ext cx="7655952" cy="307777"/>
          </a:xfrm>
          <a:prstGeom prst="rect">
            <a:avLst/>
          </a:prstGeom>
          <a:noFill/>
        </p:spPr>
        <p:txBody>
          <a:bodyPr wrap="square" rtlCol="0">
            <a:spAutoFit/>
          </a:bodyPr>
          <a:lstStyle/>
          <a:p>
            <a:r>
              <a:rPr lang="en-GB" dirty="0"/>
              <a:t>It’s a *..* because in SNOMED CT there is also “conventional release buccal lozenge” </a:t>
            </a:r>
          </a:p>
        </p:txBody>
      </p:sp>
    </p:spTree>
    <p:extLst>
      <p:ext uri="{BB962C8B-B14F-4D97-AF65-F5344CB8AC3E}">
        <p14:creationId xmlns:p14="http://schemas.microsoft.com/office/powerpoint/2010/main" val="74971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23" descr="A picture containing game&#10;&#10;Description automatically generated"/>
          <p:cNvPicPr preferRelativeResize="0"/>
          <p:nvPr/>
        </p:nvPicPr>
        <p:blipFill rotWithShape="1">
          <a:blip r:embed="rId3">
            <a:alphaModFix/>
          </a:blip>
          <a:srcRect l="47593"/>
          <a:stretch/>
        </p:blipFill>
        <p:spPr>
          <a:xfrm>
            <a:off x="0" y="0"/>
            <a:ext cx="4572000" cy="5143500"/>
          </a:xfrm>
          <a:prstGeom prst="rect">
            <a:avLst/>
          </a:prstGeom>
          <a:noFill/>
          <a:ln>
            <a:noFill/>
          </a:ln>
        </p:spPr>
      </p:pic>
      <p:sp>
        <p:nvSpPr>
          <p:cNvPr id="100" name="Google Shape;100;p23"/>
          <p:cNvSpPr txBox="1"/>
          <p:nvPr/>
        </p:nvSpPr>
        <p:spPr>
          <a:xfrm>
            <a:off x="1647968" y="1877717"/>
            <a:ext cx="2924032" cy="1388067"/>
          </a:xfrm>
          <a:prstGeom prst="rect">
            <a:avLst/>
          </a:prstGeom>
          <a:solidFill>
            <a:schemeClr val="dk2"/>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AGENDA</a:t>
            </a:r>
            <a:endParaRPr sz="1100" b="0" i="0" u="none" strike="noStrike" cap="none">
              <a:solidFill>
                <a:srgbClr val="000000"/>
              </a:solidFill>
              <a:latin typeface="Trebuchet MS"/>
              <a:ea typeface="Trebuchet MS"/>
              <a:cs typeface="Trebuchet MS"/>
              <a:sym typeface="Trebuchet MS"/>
            </a:endParaRPr>
          </a:p>
        </p:txBody>
      </p:sp>
      <p:sp>
        <p:nvSpPr>
          <p:cNvPr id="101" name="Google Shape;101;p23"/>
          <p:cNvSpPr txBox="1"/>
          <p:nvPr/>
        </p:nvSpPr>
        <p:spPr>
          <a:xfrm>
            <a:off x="5289169" y="910838"/>
            <a:ext cx="3566475" cy="3073725"/>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Welcome</a:t>
            </a:r>
            <a:endParaRPr sz="1500" b="0" i="0" u="none" strike="noStrike" cap="none" dirty="0">
              <a:solidFill>
                <a:schemeClr val="dk1"/>
              </a:solidFill>
              <a:latin typeface="Trebuchet MS"/>
              <a:ea typeface="Trebuchet MS"/>
              <a:cs typeface="Trebuchet MS"/>
              <a:sym typeface="Trebuchet MS"/>
            </a:endParaRP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Spreadsheet update</a:t>
            </a: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Issues discussion</a:t>
            </a:r>
          </a:p>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Next meeting</a:t>
            </a:r>
            <a:endParaRPr sz="1100" b="0" i="0" u="none" strike="noStrike" cap="none" dirty="0">
              <a:solidFill>
                <a:srgbClr val="000000"/>
              </a:solidFill>
              <a:latin typeface="Arial"/>
              <a:ea typeface="Arial"/>
              <a:cs typeface="Arial"/>
              <a:sym typeface="Arial"/>
            </a:endParaRPr>
          </a:p>
        </p:txBody>
      </p:sp>
      <p:sp>
        <p:nvSpPr>
          <p:cNvPr id="102" name="Google Shape;102;p23"/>
          <p:cNvSpPr/>
          <p:nvPr/>
        </p:nvSpPr>
        <p:spPr>
          <a:xfrm>
            <a:off x="4960961" y="4328162"/>
            <a:ext cx="3184367" cy="626845"/>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35000" tIns="67500" rIns="135000" bIns="67500" anchor="t" anchorCtr="0">
            <a:noAutofit/>
          </a:bodyPr>
          <a:lstStyle/>
          <a:p>
            <a:pPr marL="0" marR="0" lvl="0" indent="0" algn="l" rtl="0">
              <a:lnSpc>
                <a:spcPct val="150000"/>
              </a:lnSpc>
              <a:spcBef>
                <a:spcPts val="0"/>
              </a:spcBef>
              <a:spcAft>
                <a:spcPts val="0"/>
              </a:spcAft>
              <a:buClr>
                <a:srgbClr val="000000"/>
              </a:buClr>
              <a:buSzPts val="900"/>
              <a:buFont typeface="Arial"/>
              <a:buNone/>
            </a:pPr>
            <a:r>
              <a:rPr lang="en" sz="1800" b="1" i="0" u="none" strike="noStrike" cap="none">
                <a:solidFill>
                  <a:schemeClr val="dk2"/>
                </a:solidFill>
                <a:latin typeface="Trebuchet MS"/>
                <a:ea typeface="Trebuchet MS"/>
                <a:cs typeface="Trebuchet MS"/>
                <a:sym typeface="Trebuchet MS"/>
              </a:rPr>
              <a:t>http://snomed.org/deusg</a:t>
            </a:r>
            <a:endParaRPr sz="2100" b="1"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6"/>
          <p:cNvSpPr txBox="1">
            <a:spLocks noGrp="1"/>
          </p:cNvSpPr>
          <p:nvPr>
            <p:ph type="title"/>
          </p:nvPr>
        </p:nvSpPr>
        <p:spPr>
          <a:xfrm>
            <a:off x="628650" y="273844"/>
            <a:ext cx="7886700" cy="627767"/>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GB" sz="2600" dirty="0">
                <a:solidFill>
                  <a:schemeClr val="dk2"/>
                </a:solidFill>
              </a:rPr>
              <a:t>Lozenge – SNOMED CT</a:t>
            </a:r>
          </a:p>
        </p:txBody>
      </p:sp>
      <p:pic>
        <p:nvPicPr>
          <p:cNvPr id="4" name="Picture 3">
            <a:extLst>
              <a:ext uri="{FF2B5EF4-FFF2-40B4-BE49-F238E27FC236}">
                <a16:creationId xmlns:a16="http://schemas.microsoft.com/office/drawing/2014/main" id="{8B6DFCB6-F792-4CA1-9F24-23A0D3A99B2B}"/>
              </a:ext>
            </a:extLst>
          </p:cNvPr>
          <p:cNvPicPr>
            <a:picLocks noChangeAspect="1"/>
          </p:cNvPicPr>
          <p:nvPr/>
        </p:nvPicPr>
        <p:blipFill>
          <a:blip r:embed="rId3"/>
          <a:stretch>
            <a:fillRect/>
          </a:stretch>
        </p:blipFill>
        <p:spPr>
          <a:xfrm>
            <a:off x="4721327" y="2364390"/>
            <a:ext cx="4153713" cy="2505266"/>
          </a:xfrm>
          <a:prstGeom prst="rect">
            <a:avLst/>
          </a:prstGeom>
        </p:spPr>
      </p:pic>
      <p:pic>
        <p:nvPicPr>
          <p:cNvPr id="5" name="Picture 4">
            <a:extLst>
              <a:ext uri="{FF2B5EF4-FFF2-40B4-BE49-F238E27FC236}">
                <a16:creationId xmlns:a16="http://schemas.microsoft.com/office/drawing/2014/main" id="{BD060D90-C7BD-4393-9088-1DAFB0885592}"/>
              </a:ext>
            </a:extLst>
          </p:cNvPr>
          <p:cNvPicPr>
            <a:picLocks noChangeAspect="1"/>
          </p:cNvPicPr>
          <p:nvPr/>
        </p:nvPicPr>
        <p:blipFill>
          <a:blip r:embed="rId4"/>
          <a:stretch>
            <a:fillRect/>
          </a:stretch>
        </p:blipFill>
        <p:spPr>
          <a:xfrm>
            <a:off x="402220" y="981533"/>
            <a:ext cx="3767711" cy="1968144"/>
          </a:xfrm>
          <a:prstGeom prst="rect">
            <a:avLst/>
          </a:prstGeom>
        </p:spPr>
      </p:pic>
      <p:pic>
        <p:nvPicPr>
          <p:cNvPr id="7" name="Picture 6">
            <a:extLst>
              <a:ext uri="{FF2B5EF4-FFF2-40B4-BE49-F238E27FC236}">
                <a16:creationId xmlns:a16="http://schemas.microsoft.com/office/drawing/2014/main" id="{D1A8BEB2-965A-43B4-8014-996F074CF584}"/>
              </a:ext>
            </a:extLst>
          </p:cNvPr>
          <p:cNvPicPr>
            <a:picLocks noChangeAspect="1"/>
          </p:cNvPicPr>
          <p:nvPr/>
        </p:nvPicPr>
        <p:blipFill>
          <a:blip r:embed="rId5"/>
          <a:stretch>
            <a:fillRect/>
          </a:stretch>
        </p:blipFill>
        <p:spPr>
          <a:xfrm>
            <a:off x="2677441" y="3044212"/>
            <a:ext cx="2043886" cy="1075957"/>
          </a:xfrm>
          <a:prstGeom prst="rect">
            <a:avLst/>
          </a:prstGeom>
        </p:spPr>
      </p:pic>
      <p:sp>
        <p:nvSpPr>
          <p:cNvPr id="8" name="Arrow: Bent 7">
            <a:extLst>
              <a:ext uri="{FF2B5EF4-FFF2-40B4-BE49-F238E27FC236}">
                <a16:creationId xmlns:a16="http://schemas.microsoft.com/office/drawing/2014/main" id="{DEC0F3A1-9535-46C2-A919-C08C2832A35B}"/>
              </a:ext>
            </a:extLst>
          </p:cNvPr>
          <p:cNvSpPr/>
          <p:nvPr/>
        </p:nvSpPr>
        <p:spPr>
          <a:xfrm rot="16200000">
            <a:off x="2732252" y="2128319"/>
            <a:ext cx="1417040" cy="3398082"/>
          </a:xfrm>
          <a:prstGeom prst="bentArrow">
            <a:avLst>
              <a:gd name="adj1" fmla="val 8582"/>
              <a:gd name="adj2" fmla="val 16781"/>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Tree>
    <p:extLst>
      <p:ext uri="{BB962C8B-B14F-4D97-AF65-F5344CB8AC3E}">
        <p14:creationId xmlns:p14="http://schemas.microsoft.com/office/powerpoint/2010/main" val="24756197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6"/>
          <p:cNvSpPr txBox="1">
            <a:spLocks noGrp="1"/>
          </p:cNvSpPr>
          <p:nvPr>
            <p:ph type="title"/>
          </p:nvPr>
        </p:nvSpPr>
        <p:spPr>
          <a:xfrm>
            <a:off x="628650" y="273844"/>
            <a:ext cx="7886700" cy="627767"/>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GB" sz="2600" dirty="0">
                <a:solidFill>
                  <a:schemeClr val="dk2"/>
                </a:solidFill>
              </a:rPr>
              <a:t>Lozenge – EDQM</a:t>
            </a:r>
          </a:p>
        </p:txBody>
      </p:sp>
      <p:pic>
        <p:nvPicPr>
          <p:cNvPr id="7" name="Picture 6">
            <a:extLst>
              <a:ext uri="{FF2B5EF4-FFF2-40B4-BE49-F238E27FC236}">
                <a16:creationId xmlns:a16="http://schemas.microsoft.com/office/drawing/2014/main" id="{5A46D521-253F-4F4F-954B-111C4207237A}"/>
              </a:ext>
            </a:extLst>
          </p:cNvPr>
          <p:cNvPicPr>
            <a:picLocks noChangeAspect="1"/>
          </p:cNvPicPr>
          <p:nvPr/>
        </p:nvPicPr>
        <p:blipFill>
          <a:blip r:embed="rId3"/>
          <a:stretch>
            <a:fillRect/>
          </a:stretch>
        </p:blipFill>
        <p:spPr>
          <a:xfrm>
            <a:off x="393701" y="2112673"/>
            <a:ext cx="7511551" cy="1238929"/>
          </a:xfrm>
          <a:prstGeom prst="rect">
            <a:avLst/>
          </a:prstGeom>
        </p:spPr>
      </p:pic>
      <p:pic>
        <p:nvPicPr>
          <p:cNvPr id="11" name="Picture 10">
            <a:extLst>
              <a:ext uri="{FF2B5EF4-FFF2-40B4-BE49-F238E27FC236}">
                <a16:creationId xmlns:a16="http://schemas.microsoft.com/office/drawing/2014/main" id="{696D1440-2A34-41C9-ADCB-224A5292688B}"/>
              </a:ext>
            </a:extLst>
          </p:cNvPr>
          <p:cNvPicPr>
            <a:picLocks noChangeAspect="1"/>
          </p:cNvPicPr>
          <p:nvPr/>
        </p:nvPicPr>
        <p:blipFill>
          <a:blip r:embed="rId4"/>
          <a:stretch>
            <a:fillRect/>
          </a:stretch>
        </p:blipFill>
        <p:spPr>
          <a:xfrm>
            <a:off x="504314" y="887692"/>
            <a:ext cx="7511552" cy="1168827"/>
          </a:xfrm>
          <a:prstGeom prst="rect">
            <a:avLst/>
          </a:prstGeom>
        </p:spPr>
      </p:pic>
      <p:graphicFrame>
        <p:nvGraphicFramePr>
          <p:cNvPr id="3" name="Table 3">
            <a:extLst>
              <a:ext uri="{FF2B5EF4-FFF2-40B4-BE49-F238E27FC236}">
                <a16:creationId xmlns:a16="http://schemas.microsoft.com/office/drawing/2014/main" id="{E5DAE812-0B28-402F-91DD-BE19BBB73375}"/>
              </a:ext>
            </a:extLst>
          </p:cNvPr>
          <p:cNvGraphicFramePr>
            <a:graphicFrameLocks noGrp="1"/>
          </p:cNvGraphicFramePr>
          <p:nvPr/>
        </p:nvGraphicFramePr>
        <p:xfrm>
          <a:off x="458634" y="3478568"/>
          <a:ext cx="8226732" cy="1285240"/>
        </p:xfrm>
        <a:graphic>
          <a:graphicData uri="http://schemas.openxmlformats.org/drawingml/2006/table">
            <a:tbl>
              <a:tblPr firstRow="1" bandRow="1">
                <a:tableStyleId>{D6F7878D-4083-4F37-8A3B-88BDCE471C18}</a:tableStyleId>
              </a:tblPr>
              <a:tblGrid>
                <a:gridCol w="1371122">
                  <a:extLst>
                    <a:ext uri="{9D8B030D-6E8A-4147-A177-3AD203B41FA5}">
                      <a16:colId xmlns:a16="http://schemas.microsoft.com/office/drawing/2014/main" val="1277920335"/>
                    </a:ext>
                  </a:extLst>
                </a:gridCol>
                <a:gridCol w="1371122">
                  <a:extLst>
                    <a:ext uri="{9D8B030D-6E8A-4147-A177-3AD203B41FA5}">
                      <a16:colId xmlns:a16="http://schemas.microsoft.com/office/drawing/2014/main" val="1250825497"/>
                    </a:ext>
                  </a:extLst>
                </a:gridCol>
                <a:gridCol w="1371122">
                  <a:extLst>
                    <a:ext uri="{9D8B030D-6E8A-4147-A177-3AD203B41FA5}">
                      <a16:colId xmlns:a16="http://schemas.microsoft.com/office/drawing/2014/main" val="3407626781"/>
                    </a:ext>
                  </a:extLst>
                </a:gridCol>
                <a:gridCol w="1371122">
                  <a:extLst>
                    <a:ext uri="{9D8B030D-6E8A-4147-A177-3AD203B41FA5}">
                      <a16:colId xmlns:a16="http://schemas.microsoft.com/office/drawing/2014/main" val="2786079416"/>
                    </a:ext>
                  </a:extLst>
                </a:gridCol>
                <a:gridCol w="1371122">
                  <a:extLst>
                    <a:ext uri="{9D8B030D-6E8A-4147-A177-3AD203B41FA5}">
                      <a16:colId xmlns:a16="http://schemas.microsoft.com/office/drawing/2014/main" val="405963244"/>
                    </a:ext>
                  </a:extLst>
                </a:gridCol>
                <a:gridCol w="1371122">
                  <a:extLst>
                    <a:ext uri="{9D8B030D-6E8A-4147-A177-3AD203B41FA5}">
                      <a16:colId xmlns:a16="http://schemas.microsoft.com/office/drawing/2014/main" val="2245630594"/>
                    </a:ext>
                  </a:extLst>
                </a:gridCol>
              </a:tblGrid>
              <a:tr h="370840">
                <a:tc>
                  <a:txBody>
                    <a:bodyPr/>
                    <a:lstStyle/>
                    <a:p>
                      <a:endParaRPr lang="en-GB" sz="1200" b="1" dirty="0"/>
                    </a:p>
                  </a:txBody>
                  <a:tcPr/>
                </a:tc>
                <a:tc>
                  <a:txBody>
                    <a:bodyPr/>
                    <a:lstStyle/>
                    <a:p>
                      <a:r>
                        <a:rPr lang="en-GB" sz="1200" b="1" dirty="0"/>
                        <a:t>Basic DF</a:t>
                      </a:r>
                    </a:p>
                  </a:txBody>
                  <a:tcPr/>
                </a:tc>
                <a:tc>
                  <a:txBody>
                    <a:bodyPr/>
                    <a:lstStyle/>
                    <a:p>
                      <a:r>
                        <a:rPr lang="en-GB" sz="1200" b="1" dirty="0"/>
                        <a:t>Admin method</a:t>
                      </a:r>
                    </a:p>
                  </a:txBody>
                  <a:tcPr/>
                </a:tc>
                <a:tc>
                  <a:txBody>
                    <a:bodyPr/>
                    <a:lstStyle/>
                    <a:p>
                      <a:r>
                        <a:rPr lang="en-GB" sz="1200" b="1" dirty="0"/>
                        <a:t>Intended site</a:t>
                      </a:r>
                    </a:p>
                  </a:txBody>
                  <a:tcPr/>
                </a:tc>
                <a:tc>
                  <a:txBody>
                    <a:bodyPr/>
                    <a:lstStyle/>
                    <a:p>
                      <a:r>
                        <a:rPr lang="en-GB" sz="1200" b="1" dirty="0" err="1"/>
                        <a:t>Rel</a:t>
                      </a:r>
                      <a:r>
                        <a:rPr lang="en-GB" sz="1200" b="1" dirty="0"/>
                        <a:t> Char</a:t>
                      </a:r>
                    </a:p>
                  </a:txBody>
                  <a:tcPr/>
                </a:tc>
                <a:tc>
                  <a:txBody>
                    <a:bodyPr/>
                    <a:lstStyle/>
                    <a:p>
                      <a:r>
                        <a:rPr lang="en-GB" sz="1200" b="1" dirty="0"/>
                        <a:t>Transform</a:t>
                      </a:r>
                    </a:p>
                  </a:txBody>
                  <a:tcPr/>
                </a:tc>
                <a:extLst>
                  <a:ext uri="{0D108BD9-81ED-4DB2-BD59-A6C34878D82A}">
                    <a16:rowId xmlns:a16="http://schemas.microsoft.com/office/drawing/2014/main" val="2790382269"/>
                  </a:ext>
                </a:extLst>
              </a:tr>
              <a:tr h="370840">
                <a:tc>
                  <a:txBody>
                    <a:bodyPr/>
                    <a:lstStyle/>
                    <a:p>
                      <a:r>
                        <a:rPr lang="en-GB" sz="1200" b="1" dirty="0"/>
                        <a:t>Lozenge</a:t>
                      </a:r>
                    </a:p>
                  </a:txBody>
                  <a:tcPr/>
                </a:tc>
                <a:tc>
                  <a:txBody>
                    <a:bodyPr/>
                    <a:lstStyle/>
                    <a:p>
                      <a:r>
                        <a:rPr lang="en-GB" sz="1200" dirty="0"/>
                        <a:t>Lozenge</a:t>
                      </a:r>
                    </a:p>
                  </a:txBody>
                  <a:tcPr/>
                </a:tc>
                <a:tc>
                  <a:txBody>
                    <a:bodyPr/>
                    <a:lstStyle/>
                    <a:p>
                      <a:r>
                        <a:rPr lang="en-GB" sz="1200" dirty="0"/>
                        <a:t>Sucking</a:t>
                      </a:r>
                    </a:p>
                  </a:txBody>
                  <a:tcPr/>
                </a:tc>
                <a:tc>
                  <a:txBody>
                    <a:bodyPr/>
                    <a:lstStyle/>
                    <a:p>
                      <a:r>
                        <a:rPr lang="en-GB" sz="1200" dirty="0"/>
                        <a:t>Oromucosal</a:t>
                      </a:r>
                    </a:p>
                  </a:txBody>
                  <a:tcPr/>
                </a:tc>
                <a:tc>
                  <a:txBody>
                    <a:bodyPr/>
                    <a:lstStyle/>
                    <a:p>
                      <a:r>
                        <a:rPr lang="en-GB" sz="1200" dirty="0"/>
                        <a:t>Conventional</a:t>
                      </a:r>
                    </a:p>
                  </a:txBody>
                  <a:tcPr/>
                </a:tc>
                <a:tc>
                  <a:txBody>
                    <a:bodyPr/>
                    <a:lstStyle/>
                    <a:p>
                      <a:r>
                        <a:rPr lang="en-GB" sz="1200" dirty="0"/>
                        <a:t>No transformation</a:t>
                      </a:r>
                    </a:p>
                  </a:txBody>
                  <a:tcPr/>
                </a:tc>
                <a:extLst>
                  <a:ext uri="{0D108BD9-81ED-4DB2-BD59-A6C34878D82A}">
                    <a16:rowId xmlns:a16="http://schemas.microsoft.com/office/drawing/2014/main" val="946937914"/>
                  </a:ext>
                </a:extLst>
              </a:tr>
              <a:tr h="370840">
                <a:tc>
                  <a:txBody>
                    <a:bodyPr/>
                    <a:lstStyle/>
                    <a:p>
                      <a:r>
                        <a:rPr lang="en-GB" sz="1200" b="1" dirty="0"/>
                        <a:t>Compressed Lozenge</a:t>
                      </a:r>
                    </a:p>
                  </a:txBody>
                  <a:tcPr/>
                </a:tc>
                <a:tc>
                  <a:txBody>
                    <a:bodyPr/>
                    <a:lstStyle/>
                    <a:p>
                      <a:r>
                        <a:rPr lang="en-GB" sz="1200" dirty="0"/>
                        <a:t>Lozenge</a:t>
                      </a:r>
                    </a:p>
                  </a:txBody>
                  <a:tcPr/>
                </a:tc>
                <a:tc>
                  <a:txBody>
                    <a:bodyPr/>
                    <a:lstStyle/>
                    <a:p>
                      <a:r>
                        <a:rPr lang="en-GB" sz="1200" dirty="0"/>
                        <a:t>Sucking</a:t>
                      </a:r>
                    </a:p>
                  </a:txBody>
                  <a:tcPr/>
                </a:tc>
                <a:tc>
                  <a:txBody>
                    <a:bodyPr/>
                    <a:lstStyle/>
                    <a:p>
                      <a:r>
                        <a:rPr lang="en-GB" sz="1200" dirty="0"/>
                        <a:t>Oromucosal</a:t>
                      </a:r>
                    </a:p>
                  </a:txBody>
                  <a:tcPr/>
                </a:tc>
                <a:tc>
                  <a:txBody>
                    <a:bodyPr/>
                    <a:lstStyle/>
                    <a:p>
                      <a:r>
                        <a:rPr lang="en-GB" sz="1200" dirty="0"/>
                        <a:t>Conventional</a:t>
                      </a:r>
                    </a:p>
                  </a:txBody>
                  <a:tcPr/>
                </a:tc>
                <a:tc>
                  <a:txBody>
                    <a:bodyPr/>
                    <a:lstStyle/>
                    <a:p>
                      <a:r>
                        <a:rPr lang="en-GB" sz="1200" dirty="0"/>
                        <a:t>No transformation</a:t>
                      </a:r>
                    </a:p>
                  </a:txBody>
                  <a:tcPr/>
                </a:tc>
                <a:extLst>
                  <a:ext uri="{0D108BD9-81ED-4DB2-BD59-A6C34878D82A}">
                    <a16:rowId xmlns:a16="http://schemas.microsoft.com/office/drawing/2014/main" val="4025532536"/>
                  </a:ext>
                </a:extLst>
              </a:tr>
            </a:tbl>
          </a:graphicData>
        </a:graphic>
      </p:graphicFrame>
      <p:sp>
        <p:nvSpPr>
          <p:cNvPr id="2" name="TextBox 1">
            <a:extLst>
              <a:ext uri="{FF2B5EF4-FFF2-40B4-BE49-F238E27FC236}">
                <a16:creationId xmlns:a16="http://schemas.microsoft.com/office/drawing/2014/main" id="{4AC88FDF-95B6-436D-ADE9-92949E8F64C2}"/>
              </a:ext>
            </a:extLst>
          </p:cNvPr>
          <p:cNvSpPr txBox="1"/>
          <p:nvPr/>
        </p:nvSpPr>
        <p:spPr>
          <a:xfrm>
            <a:off x="3783589" y="103715"/>
            <a:ext cx="4482019" cy="954107"/>
          </a:xfrm>
          <a:prstGeom prst="rect">
            <a:avLst/>
          </a:prstGeom>
          <a:noFill/>
        </p:spPr>
        <p:txBody>
          <a:bodyPr wrap="square" rtlCol="0">
            <a:spAutoFit/>
          </a:bodyPr>
          <a:lstStyle/>
          <a:p>
            <a:r>
              <a:rPr lang="en-GB" dirty="0"/>
              <a:t>In French, the translation “Compressed lozenge” is “</a:t>
            </a:r>
            <a:r>
              <a:rPr lang="en-GB" dirty="0" err="1"/>
              <a:t>Comprimé</a:t>
            </a:r>
            <a:r>
              <a:rPr lang="en-GB" dirty="0"/>
              <a:t> à </a:t>
            </a:r>
            <a:r>
              <a:rPr lang="en-GB" dirty="0" err="1"/>
              <a:t>sucer</a:t>
            </a:r>
            <a:r>
              <a:rPr lang="en-GB" dirty="0"/>
              <a:t>”</a:t>
            </a:r>
          </a:p>
          <a:p>
            <a:r>
              <a:rPr lang="en-GB" dirty="0"/>
              <a:t>And Lozenge is “Pastille” – the difference is one of SHAPE</a:t>
            </a:r>
          </a:p>
        </p:txBody>
      </p:sp>
    </p:spTree>
    <p:extLst>
      <p:ext uri="{BB962C8B-B14F-4D97-AF65-F5344CB8AC3E}">
        <p14:creationId xmlns:p14="http://schemas.microsoft.com/office/powerpoint/2010/main" val="32281484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18262-9A4D-42CA-8832-674216AFE2C1}"/>
              </a:ext>
            </a:extLst>
          </p:cNvPr>
          <p:cNvSpPr>
            <a:spLocks noGrp="1"/>
          </p:cNvSpPr>
          <p:nvPr>
            <p:ph type="title"/>
          </p:nvPr>
        </p:nvSpPr>
        <p:spPr/>
        <p:txBody>
          <a:bodyPr/>
          <a:lstStyle/>
          <a:p>
            <a:r>
              <a:rPr lang="en-GB" dirty="0"/>
              <a:t>Lozenges update</a:t>
            </a:r>
          </a:p>
        </p:txBody>
      </p:sp>
      <p:sp>
        <p:nvSpPr>
          <p:cNvPr id="3" name="Text Placeholder 2">
            <a:extLst>
              <a:ext uri="{FF2B5EF4-FFF2-40B4-BE49-F238E27FC236}">
                <a16:creationId xmlns:a16="http://schemas.microsoft.com/office/drawing/2014/main" id="{99C65E94-EE84-4A83-8246-A3427B1DED9D}"/>
              </a:ext>
            </a:extLst>
          </p:cNvPr>
          <p:cNvSpPr>
            <a:spLocks noGrp="1"/>
          </p:cNvSpPr>
          <p:nvPr>
            <p:ph type="body" idx="1"/>
          </p:nvPr>
        </p:nvSpPr>
        <p:spPr/>
        <p:txBody>
          <a:bodyPr>
            <a:normAutofit fontScale="92500" lnSpcReduction="20000"/>
          </a:bodyPr>
          <a:lstStyle/>
          <a:p>
            <a:r>
              <a:rPr lang="en-GB" dirty="0"/>
              <a:t>From Chris at EDQM:</a:t>
            </a:r>
          </a:p>
          <a:p>
            <a:pPr marL="139700" indent="0">
              <a:buNone/>
            </a:pPr>
            <a:r>
              <a:rPr lang="en-GB" i="1" dirty="0"/>
              <a:t>The concepts of ‘Lozenge’ and ‘Compressed lozenge’ are referred to in the Ph. Eur. monograph Oromucosal preparations (1807), and have slightly different tests applied to them. In particular, the compressed lozenges have to comply with some of the tests that apply to tablets (friability of uncoated tablets, resistance to crushing of tablets, dissolution of solid dosage forms), so there are some differences in that respect. In Standard Terms I would suggest that this is reflected mainly by the reference to ‘prepared by moulding’ for lozenges and ‘prepared by compression’ for compressed lozenges. In both cases they are intended to be sucked, rather than being directly swallowed as a ‘regular’ tablet would be. I agree that the reference to ‘rhomboid’ is not particularly necessary, but at least it is not a requirement (“often rhomboid in shape”) and was probably added to help users identify whether it was the appropriate term</a:t>
            </a:r>
            <a:r>
              <a:rPr lang="en-GB" dirty="0"/>
              <a:t>.</a:t>
            </a:r>
          </a:p>
        </p:txBody>
      </p:sp>
    </p:spTree>
    <p:extLst>
      <p:ext uri="{BB962C8B-B14F-4D97-AF65-F5344CB8AC3E}">
        <p14:creationId xmlns:p14="http://schemas.microsoft.com/office/powerpoint/2010/main" val="18753775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5A628-F132-4271-BBA2-943BA88FFA41}"/>
              </a:ext>
            </a:extLst>
          </p:cNvPr>
          <p:cNvSpPr>
            <a:spLocks noGrp="1"/>
          </p:cNvSpPr>
          <p:nvPr>
            <p:ph type="title"/>
          </p:nvPr>
        </p:nvSpPr>
        <p:spPr/>
        <p:txBody>
          <a:bodyPr/>
          <a:lstStyle/>
          <a:p>
            <a:r>
              <a:rPr lang="en-GB" dirty="0"/>
              <a:t>Possible resolution</a:t>
            </a:r>
          </a:p>
        </p:txBody>
      </p:sp>
      <p:sp>
        <p:nvSpPr>
          <p:cNvPr id="3" name="Text Placeholder 2">
            <a:extLst>
              <a:ext uri="{FF2B5EF4-FFF2-40B4-BE49-F238E27FC236}">
                <a16:creationId xmlns:a16="http://schemas.microsoft.com/office/drawing/2014/main" id="{7A582BED-F67F-4095-8589-1CF5F6AF4FDC}"/>
              </a:ext>
            </a:extLst>
          </p:cNvPr>
          <p:cNvSpPr>
            <a:spLocks noGrp="1"/>
          </p:cNvSpPr>
          <p:nvPr>
            <p:ph type="body" idx="1"/>
          </p:nvPr>
        </p:nvSpPr>
        <p:spPr/>
        <p:txBody>
          <a:bodyPr>
            <a:normAutofit fontScale="85000" lnSpcReduction="20000"/>
          </a:bodyPr>
          <a:lstStyle/>
          <a:p>
            <a:r>
              <a:rPr lang="en-GB" dirty="0"/>
              <a:t>Did we find any products that are “buccal lozenges”?</a:t>
            </a:r>
          </a:p>
          <a:p>
            <a:pPr lvl="1"/>
            <a:r>
              <a:rPr lang="en-GB" dirty="0"/>
              <a:t>I suspect not, as it’s not a standard term  </a:t>
            </a:r>
          </a:p>
          <a:p>
            <a:r>
              <a:rPr lang="en-GB" dirty="0"/>
              <a:t>Did we find any products that are “compressed lozenges”</a:t>
            </a:r>
          </a:p>
          <a:p>
            <a:pPr lvl="1"/>
            <a:r>
              <a:rPr lang="en-GB" dirty="0"/>
              <a:t>These used (in English) to be called “troches”</a:t>
            </a:r>
          </a:p>
          <a:p>
            <a:pPr lvl="1"/>
            <a:r>
              <a:rPr lang="en-GB" b="1" dirty="0">
                <a:solidFill>
                  <a:srgbClr val="00B050"/>
                </a:solidFill>
              </a:rPr>
              <a:t>YES – France has 30+ (cetirizine and vitamins etc.) And IRELAND - Nicotine, fentanyl (</a:t>
            </a:r>
            <a:r>
              <a:rPr lang="en-GB" b="1" dirty="0" err="1">
                <a:solidFill>
                  <a:srgbClr val="00B050"/>
                </a:solidFill>
              </a:rPr>
              <a:t>Actiq</a:t>
            </a:r>
            <a:r>
              <a:rPr lang="en-GB" b="1" dirty="0">
                <a:solidFill>
                  <a:srgbClr val="00B050"/>
                </a:solidFill>
              </a:rPr>
              <a:t>)</a:t>
            </a:r>
          </a:p>
          <a:p>
            <a:r>
              <a:rPr lang="en-GB" dirty="0"/>
              <a:t>We map the EDQM “Lozenge” to SNOMED CT “oromucosal lozenge” with the logic that we are mapping an “oromucosal grouper DF concept” to an “oromucosal grouper DF concept”</a:t>
            </a:r>
          </a:p>
          <a:p>
            <a:r>
              <a:rPr lang="en-GB" dirty="0"/>
              <a:t>We need a “compressed lozenge” concept in SNOMED CT</a:t>
            </a:r>
          </a:p>
          <a:p>
            <a:pPr lvl="1"/>
            <a:r>
              <a:rPr lang="en-GB" dirty="0"/>
              <a:t>What should we recommend for attributes if it is needed?  Particularly for the basic dose form – </a:t>
            </a:r>
            <a:r>
              <a:rPr lang="en-GB" dirty="0">
                <a:solidFill>
                  <a:srgbClr val="00B050"/>
                </a:solidFill>
              </a:rPr>
              <a:t>as we would need the concept to be fully defined</a:t>
            </a:r>
            <a:r>
              <a:rPr lang="en-GB" dirty="0"/>
              <a:t>….</a:t>
            </a:r>
          </a:p>
          <a:p>
            <a:pPr lvl="1"/>
            <a:r>
              <a:rPr lang="en-GB" dirty="0"/>
              <a:t>Tablet as BDF might be possible, but this would affect the classification of the grouper, and we have chewable tablet already</a:t>
            </a:r>
          </a:p>
        </p:txBody>
      </p:sp>
    </p:spTree>
    <p:extLst>
      <p:ext uri="{BB962C8B-B14F-4D97-AF65-F5344CB8AC3E}">
        <p14:creationId xmlns:p14="http://schemas.microsoft.com/office/powerpoint/2010/main" val="16337920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CDD1A-A7C7-485E-80F7-2521A9DCC3CA}"/>
              </a:ext>
            </a:extLst>
          </p:cNvPr>
          <p:cNvSpPr>
            <a:spLocks noGrp="1"/>
          </p:cNvSpPr>
          <p:nvPr>
            <p:ph type="title"/>
          </p:nvPr>
        </p:nvSpPr>
        <p:spPr>
          <a:xfrm>
            <a:off x="628650" y="1889513"/>
            <a:ext cx="7886700" cy="994172"/>
          </a:xfrm>
        </p:spPr>
        <p:txBody>
          <a:bodyPr/>
          <a:lstStyle/>
          <a:p>
            <a:r>
              <a:rPr lang="en-GB" dirty="0"/>
              <a:t>From our last set of email slides…</a:t>
            </a:r>
          </a:p>
        </p:txBody>
      </p:sp>
    </p:spTree>
    <p:extLst>
      <p:ext uri="{BB962C8B-B14F-4D97-AF65-F5344CB8AC3E}">
        <p14:creationId xmlns:p14="http://schemas.microsoft.com/office/powerpoint/2010/main" val="29845404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BFB12EDF-486B-4562-8E4D-159A27D6F1BC}"/>
              </a:ext>
            </a:extLst>
          </p:cNvPr>
          <p:cNvGraphicFramePr>
            <a:graphicFrameLocks noGrp="1"/>
          </p:cNvGraphicFramePr>
          <p:nvPr/>
        </p:nvGraphicFramePr>
        <p:xfrm>
          <a:off x="451817" y="451896"/>
          <a:ext cx="8041020" cy="584360"/>
        </p:xfrm>
        <a:graphic>
          <a:graphicData uri="http://schemas.openxmlformats.org/drawingml/2006/table">
            <a:tbl>
              <a:tblPr firstRow="1" firstCol="1" bandRow="1"/>
              <a:tblGrid>
                <a:gridCol w="673181">
                  <a:extLst>
                    <a:ext uri="{9D8B030D-6E8A-4147-A177-3AD203B41FA5}">
                      <a16:colId xmlns:a16="http://schemas.microsoft.com/office/drawing/2014/main" val="315500329"/>
                    </a:ext>
                  </a:extLst>
                </a:gridCol>
                <a:gridCol w="1451948">
                  <a:extLst>
                    <a:ext uri="{9D8B030D-6E8A-4147-A177-3AD203B41FA5}">
                      <a16:colId xmlns:a16="http://schemas.microsoft.com/office/drawing/2014/main" val="3607802095"/>
                    </a:ext>
                  </a:extLst>
                </a:gridCol>
                <a:gridCol w="408826">
                  <a:extLst>
                    <a:ext uri="{9D8B030D-6E8A-4147-A177-3AD203B41FA5}">
                      <a16:colId xmlns:a16="http://schemas.microsoft.com/office/drawing/2014/main" val="3018980532"/>
                    </a:ext>
                  </a:extLst>
                </a:gridCol>
                <a:gridCol w="1884101">
                  <a:extLst>
                    <a:ext uri="{9D8B030D-6E8A-4147-A177-3AD203B41FA5}">
                      <a16:colId xmlns:a16="http://schemas.microsoft.com/office/drawing/2014/main" val="1184052717"/>
                    </a:ext>
                  </a:extLst>
                </a:gridCol>
                <a:gridCol w="561110">
                  <a:extLst>
                    <a:ext uri="{9D8B030D-6E8A-4147-A177-3AD203B41FA5}">
                      <a16:colId xmlns:a16="http://schemas.microsoft.com/office/drawing/2014/main" val="1549579174"/>
                    </a:ext>
                  </a:extLst>
                </a:gridCol>
                <a:gridCol w="609600">
                  <a:extLst>
                    <a:ext uri="{9D8B030D-6E8A-4147-A177-3AD203B41FA5}">
                      <a16:colId xmlns:a16="http://schemas.microsoft.com/office/drawing/2014/main" val="2468642669"/>
                    </a:ext>
                  </a:extLst>
                </a:gridCol>
                <a:gridCol w="642335">
                  <a:extLst>
                    <a:ext uri="{9D8B030D-6E8A-4147-A177-3AD203B41FA5}">
                      <a16:colId xmlns:a16="http://schemas.microsoft.com/office/drawing/2014/main" val="1988599954"/>
                    </a:ext>
                  </a:extLst>
                </a:gridCol>
                <a:gridCol w="1809919">
                  <a:extLst>
                    <a:ext uri="{9D8B030D-6E8A-4147-A177-3AD203B41FA5}">
                      <a16:colId xmlns:a16="http://schemas.microsoft.com/office/drawing/2014/main" val="1503838265"/>
                    </a:ext>
                  </a:extLst>
                </a:gridCol>
              </a:tblGrid>
              <a:tr h="281464">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900" b="1" i="0" u="none" strike="noStrike" dirty="0">
                          <a:solidFill>
                            <a:srgbClr val="000000"/>
                          </a:solidFill>
                          <a:effectLst/>
                          <a:latin typeface="Calibri" panose="020F0502020204030204" pitchFamily="34" charset="0"/>
                        </a:rPr>
                        <a:t>EDQM Code</a:t>
                      </a: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900" b="1" i="0" u="none" strike="noStrike" dirty="0">
                          <a:solidFill>
                            <a:srgbClr val="000000"/>
                          </a:solidFill>
                          <a:effectLst/>
                          <a:latin typeface="Calibri" panose="020F0502020204030204" pitchFamily="34" charset="0"/>
                        </a:rPr>
                        <a:t>English Name</a:t>
                      </a: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900" b="1" i="0" u="none" strike="noStrike" dirty="0">
                          <a:solidFill>
                            <a:srgbClr val="000000"/>
                          </a:solidFill>
                          <a:effectLst/>
                          <a:latin typeface="Calibri" panose="020F0502020204030204" pitchFamily="34" charset="0"/>
                        </a:rPr>
                        <a:t>SCTID</a:t>
                      </a:r>
                    </a:p>
                  </a:txBody>
                  <a:tcPr marL="7144" marR="7144" marT="7144" marB="0" anchor="ctr">
                    <a:lnL w="12700" cmpd="sng">
                      <a:solidFill>
                        <a:srgbClr val="27ABB8"/>
                      </a:solidFill>
                    </a:lnL>
                    <a:lnR w="12700" cmpd="sng">
                      <a:solidFill>
                        <a:srgbClr val="27ABB8"/>
                      </a:solidFill>
                    </a:lnR>
                    <a:lnT w="12700" cmpd="sng">
                      <a:solidFill>
                        <a:srgbClr val="27ABB8"/>
                      </a:solidFill>
                    </a:lnT>
                    <a:lnB w="25400" cmpd="sng">
                      <a:solidFill>
                        <a:srgbClr val="27ABB8"/>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900" b="1" i="0" u="none" strike="noStrike" dirty="0">
                          <a:solidFill>
                            <a:srgbClr val="000000"/>
                          </a:solidFill>
                          <a:effectLst/>
                          <a:latin typeface="Calibri, sans-serif"/>
                        </a:rPr>
                        <a:t>Fully Specified Name</a:t>
                      </a:r>
                      <a:endParaRPr lang="en-GB" sz="900" b="1" i="0" u="none" strike="noStrike" dirty="0">
                        <a:solidFill>
                          <a:srgbClr val="000000"/>
                        </a:solidFill>
                        <a:effectLst/>
                        <a:latin typeface="Calibri" panose="020F0502020204030204" pitchFamily="34" charset="0"/>
                      </a:endParaRPr>
                    </a:p>
                  </a:txBody>
                  <a:tcPr marL="7144" marR="7144" marT="7144" marB="0" anchor="ctr">
                    <a:lnL w="12700" cmpd="sng">
                      <a:solidFill>
                        <a:srgbClr val="27ABB8"/>
                      </a:solidFill>
                    </a:lnL>
                    <a:lnR w="12700" cmpd="sng">
                      <a:solidFill>
                        <a:srgbClr val="27ABB8"/>
                      </a:solidFill>
                    </a:lnR>
                    <a:lnT w="12700" cmpd="sng">
                      <a:solidFill>
                        <a:srgbClr val="27ABB8"/>
                      </a:solidFill>
                    </a:lnT>
                    <a:lnB w="25400" cmpd="sng">
                      <a:solidFill>
                        <a:srgbClr val="27ABB8"/>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900" b="1" i="0" u="none" strike="noStrike" dirty="0">
                          <a:solidFill>
                            <a:srgbClr val="000000"/>
                          </a:solidFill>
                          <a:effectLst/>
                          <a:latin typeface="Calibri" panose="020F0502020204030204" pitchFamily="34" charset="0"/>
                        </a:rPr>
                        <a:t>Cardinality</a:t>
                      </a:r>
                    </a:p>
                  </a:txBody>
                  <a:tcPr marL="7144" marR="7144" marT="7144" marB="0" anchor="ctr">
                    <a:lnL w="12700" cmpd="sng">
                      <a:solidFill>
                        <a:srgbClr val="27ABB8"/>
                      </a:solidFill>
                    </a:lnL>
                    <a:lnR w="12700" cmpd="sng">
                      <a:solidFill>
                        <a:srgbClr val="27ABB8"/>
                      </a:solidFill>
                    </a:lnR>
                    <a:lnT w="12700" cmpd="sng">
                      <a:solidFill>
                        <a:srgbClr val="27ABB8"/>
                      </a:solidFill>
                    </a:lnT>
                    <a:lnB w="25400" cmpd="sng">
                      <a:solidFill>
                        <a:srgbClr val="27ABB8"/>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900" b="1" i="0" u="none" strike="noStrike" dirty="0">
                          <a:solidFill>
                            <a:srgbClr val="000000"/>
                          </a:solidFill>
                          <a:effectLst/>
                          <a:latin typeface="Calibri" panose="020F0502020204030204" pitchFamily="34" charset="0"/>
                        </a:rPr>
                        <a:t>Association</a:t>
                      </a:r>
                    </a:p>
                  </a:txBody>
                  <a:tcPr marL="7144" marR="7144" marT="7144" marB="0" anchor="ctr">
                    <a:lnL w="12700" cmpd="sng">
                      <a:solidFill>
                        <a:srgbClr val="27ABB8"/>
                      </a:solidFill>
                    </a:lnL>
                    <a:lnR w="12700" cmpd="sng">
                      <a:solidFill>
                        <a:srgbClr val="27ABB8"/>
                      </a:solidFill>
                    </a:lnR>
                    <a:lnT w="12700" cmpd="sng">
                      <a:solidFill>
                        <a:srgbClr val="27ABB8"/>
                      </a:solidFill>
                    </a:lnT>
                    <a:lnB w="25400" cmpd="sng">
                      <a:solidFill>
                        <a:srgbClr val="27ABB8"/>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900" b="1" i="0" u="none" strike="noStrike" dirty="0">
                          <a:solidFill>
                            <a:srgbClr val="000000"/>
                          </a:solidFill>
                          <a:effectLst/>
                          <a:latin typeface="Calibri" panose="020F0502020204030204" pitchFamily="34" charset="0"/>
                        </a:rPr>
                        <a:t>Attribute Match</a:t>
                      </a:r>
                    </a:p>
                  </a:txBody>
                  <a:tcPr marL="7144" marR="7144" marT="7144" marB="0" anchor="ctr">
                    <a:lnL w="12700" cmpd="sng">
                      <a:solidFill>
                        <a:srgbClr val="27ABB8"/>
                      </a:solidFill>
                    </a:lnL>
                    <a:lnR w="12700" cmpd="sng">
                      <a:solidFill>
                        <a:srgbClr val="27ABB8"/>
                      </a:solidFill>
                    </a:lnR>
                    <a:lnT w="12700" cmpd="sng">
                      <a:solidFill>
                        <a:srgbClr val="27ABB8"/>
                      </a:solidFill>
                    </a:lnT>
                    <a:lnB w="25400" cmpd="sng">
                      <a:solidFill>
                        <a:srgbClr val="27ABB8"/>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marR="0" algn="ctr" rtl="0" fontAlgn="ctr">
                        <a:lnSpc>
                          <a:spcPct val="100000"/>
                        </a:lnSpc>
                        <a:spcBef>
                          <a:spcPts val="0"/>
                        </a:spcBef>
                        <a:spcAft>
                          <a:spcPts val="0"/>
                        </a:spcAft>
                        <a:buClr>
                          <a:srgbClr val="000000"/>
                        </a:buClr>
                        <a:buFont typeface="Arial"/>
                      </a:pPr>
                      <a:r>
                        <a:rPr lang="en-GB" sz="900" b="1" i="0" u="none" strike="noStrike" cap="none" dirty="0">
                          <a:solidFill>
                            <a:srgbClr val="000000"/>
                          </a:solidFill>
                          <a:effectLst/>
                          <a:latin typeface="Calibri" panose="020F0502020204030204" pitchFamily="34" charset="0"/>
                          <a:ea typeface="+mn-ea"/>
                          <a:cs typeface="+mn-cs"/>
                          <a:sym typeface="Arial"/>
                        </a:rPr>
                        <a:t>Comments</a:t>
                      </a:r>
                    </a:p>
                  </a:txBody>
                  <a:tcPr marL="68580" marR="68580" marT="34290" marB="34290">
                    <a:lnL w="12700" cmpd="sng">
                      <a:solidFill>
                        <a:srgbClr val="27ABB8"/>
                      </a:solidFill>
                    </a:lnL>
                    <a:lnR w="12700" cmpd="sng">
                      <a:solidFill>
                        <a:srgbClr val="27ABB8"/>
                      </a:solidFill>
                    </a:lnR>
                    <a:lnT w="12700" cmpd="sng">
                      <a:solidFill>
                        <a:srgbClr val="27ABB8"/>
                      </a:solidFill>
                    </a:lnT>
                    <a:lnB w="25400" cmpd="sng">
                      <a:solidFill>
                        <a:srgbClr val="27ABB8"/>
                      </a:solidFill>
                    </a:lnB>
                    <a:lnTlToBr w="12700" cmpd="sng">
                      <a:noFill/>
                      <a:prstDash val="solid"/>
                    </a:lnTlToBr>
                    <a:lnBlToTr w="12700" cmpd="sng">
                      <a:noFill/>
                      <a:prstDash val="solid"/>
                    </a:lnBlToTr>
                    <a:noFill/>
                  </a:tcPr>
                </a:tc>
                <a:extLst>
                  <a:ext uri="{0D108BD9-81ED-4DB2-BD59-A6C34878D82A}">
                    <a16:rowId xmlns:a16="http://schemas.microsoft.com/office/drawing/2014/main" val="1660499978"/>
                  </a:ext>
                </a:extLst>
              </a:tr>
              <a:tr h="302895">
                <a:tc>
                  <a:txBody>
                    <a:bodyPr/>
                    <a:lstStyle/>
                    <a:p>
                      <a:pPr algn="l" rtl="0" fontAlgn="ctr"/>
                      <a:r>
                        <a:rPr lang="en-GB" sz="900" b="0" dirty="0">
                          <a:effectLst/>
                          <a:latin typeface="Calibri" panose="020F0502020204030204" pitchFamily="34" charset="0"/>
                        </a:rPr>
                        <a:t>50026000</a:t>
                      </a:r>
                    </a:p>
                  </a:txBody>
                  <a:tcPr marL="21431" marR="21431" marT="14288" marB="14288" anchor="ctr">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algn="l" rtl="0" fontAlgn="ctr"/>
                      <a:r>
                        <a:rPr lang="en-GB" sz="900" b="0" dirty="0">
                          <a:effectLst/>
                          <a:latin typeface="Calibri" panose="020F0502020204030204" pitchFamily="34" charset="0"/>
                        </a:rPr>
                        <a:t>Gastro-resistant granules for oral suspension</a:t>
                      </a:r>
                    </a:p>
                  </a:txBody>
                  <a:tcPr marL="21431" marR="21431" marT="14288" marB="14288" anchor="ctr">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l" defTabSz="914400" rtl="0" eaLnBrk="1" fontAlgn="ctr" latinLnBrk="0" hangingPunct="1"/>
                      <a:r>
                        <a:rPr lang="en-GB" sz="900" b="0" kern="1200" dirty="0">
                          <a:solidFill>
                            <a:schemeClr val="tx1"/>
                          </a:solidFill>
                          <a:effectLst/>
                          <a:latin typeface="Calibri" panose="020F0502020204030204" pitchFamily="34" charset="0"/>
                          <a:ea typeface="+mn-ea"/>
                          <a:cs typeface="+mn-cs"/>
                        </a:rPr>
                        <a:t>761901008</a:t>
                      </a:r>
                    </a:p>
                  </a:txBody>
                  <a:tcPr marL="7144" marR="7144" marT="7144" marB="0" anchor="b">
                    <a:lnL w="12700" cap="flat" cmpd="sng" algn="ctr">
                      <a:solidFill>
                        <a:srgbClr val="27ABB8"/>
                      </a:solidFill>
                      <a:prstDash val="solid"/>
                      <a:round/>
                      <a:headEnd type="none" w="med" len="med"/>
                      <a:tailEnd type="none" w="med" len="med"/>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l" defTabSz="914400" rtl="0" eaLnBrk="1" fontAlgn="ctr" latinLnBrk="0" hangingPunct="1"/>
                      <a:r>
                        <a:rPr lang="en-GB" sz="900" b="0" kern="1200" dirty="0">
                          <a:solidFill>
                            <a:schemeClr val="tx1"/>
                          </a:solidFill>
                          <a:effectLst/>
                          <a:latin typeface="Calibri" panose="020F0502020204030204" pitchFamily="34" charset="0"/>
                          <a:ea typeface="+mn-ea"/>
                          <a:cs typeface="+mn-cs"/>
                        </a:rPr>
                        <a:t>Granules for gastro-resistant oral suspension (dose form) </a:t>
                      </a:r>
                    </a:p>
                  </a:txBody>
                  <a:tcPr marL="7144" marR="7144" marT="7144" marB="0" anchor="ctr">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fontAlgn="ctr" latinLnBrk="0" hangingPunct="1"/>
                      <a:r>
                        <a:rPr lang="en-GB" sz="900" b="0" kern="1200" dirty="0">
                          <a:solidFill>
                            <a:schemeClr val="tx1"/>
                          </a:solidFill>
                          <a:effectLst/>
                          <a:latin typeface="Calibri" panose="020F0502020204030204" pitchFamily="34" charset="0"/>
                          <a:ea typeface="+mn-ea"/>
                          <a:cs typeface="+mn-cs"/>
                        </a:rPr>
                        <a:t>1..1</a:t>
                      </a:r>
                    </a:p>
                  </a:txBody>
                  <a:tcPr marL="7144" marR="7144" marT="7144" marB="0" anchor="b">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fontAlgn="ctr" latinLnBrk="0" hangingPunct="1"/>
                      <a:r>
                        <a:rPr lang="en-GB" sz="900" b="0" kern="1200" dirty="0">
                          <a:solidFill>
                            <a:schemeClr val="tx1"/>
                          </a:solidFill>
                          <a:effectLst/>
                          <a:latin typeface="Calibri" panose="020F0502020204030204" pitchFamily="34" charset="0"/>
                          <a:ea typeface="+mn-ea"/>
                          <a:cs typeface="+mn-cs"/>
                        </a:rPr>
                        <a:t>Exact match</a:t>
                      </a:r>
                    </a:p>
                  </a:txBody>
                  <a:tcPr marL="7144" marR="7144" marT="7144" marB="0" anchor="b">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fontAlgn="ctr" latinLnBrk="0" hangingPunct="1"/>
                      <a:r>
                        <a:rPr lang="en-GB" sz="900" b="0" kern="1200" dirty="0">
                          <a:solidFill>
                            <a:schemeClr val="tx1"/>
                          </a:solidFill>
                          <a:effectLst/>
                          <a:latin typeface="Calibri" panose="020F0502020204030204" pitchFamily="34" charset="0"/>
                          <a:ea typeface="+mn-ea"/>
                          <a:cs typeface="+mn-cs"/>
                        </a:rPr>
                        <a:t>Yes</a:t>
                      </a:r>
                    </a:p>
                  </a:txBody>
                  <a:tcPr marL="7144" marR="7144" marT="7144" marB="0" anchor="b">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l" defTabSz="914400" rtl="0" eaLnBrk="1" fontAlgn="ctr" latinLnBrk="0" hangingPunct="1"/>
                      <a:r>
                        <a:rPr lang="en-GB" sz="900" b="1" kern="1200" dirty="0">
                          <a:solidFill>
                            <a:srgbClr val="FF0000"/>
                          </a:solidFill>
                          <a:effectLst/>
                          <a:latin typeface="Calibri" panose="020F0502020204030204" pitchFamily="34" charset="0"/>
                          <a:ea typeface="+mn-ea"/>
                          <a:cs typeface="+mn-cs"/>
                        </a:rPr>
                        <a:t>Wording different but it is the same meaning?</a:t>
                      </a:r>
                    </a:p>
                  </a:txBody>
                  <a:tcPr marL="7144" marR="7144" marT="7144" marB="0" anchor="b">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2557565415"/>
                  </a:ext>
                </a:extLst>
              </a:tr>
            </a:tbl>
          </a:graphicData>
        </a:graphic>
      </p:graphicFrame>
      <p:pic>
        <p:nvPicPr>
          <p:cNvPr id="4" name="Picture 3">
            <a:extLst>
              <a:ext uri="{FF2B5EF4-FFF2-40B4-BE49-F238E27FC236}">
                <a16:creationId xmlns:a16="http://schemas.microsoft.com/office/drawing/2014/main" id="{CBC7211B-BA11-4153-B8E0-28155F08EDA0}"/>
              </a:ext>
            </a:extLst>
          </p:cNvPr>
          <p:cNvPicPr>
            <a:picLocks noChangeAspect="1"/>
          </p:cNvPicPr>
          <p:nvPr/>
        </p:nvPicPr>
        <p:blipFill>
          <a:blip r:embed="rId2"/>
          <a:stretch>
            <a:fillRect/>
          </a:stretch>
        </p:blipFill>
        <p:spPr>
          <a:xfrm>
            <a:off x="349454" y="1251257"/>
            <a:ext cx="4222546" cy="428685"/>
          </a:xfrm>
          <a:prstGeom prst="rect">
            <a:avLst/>
          </a:prstGeom>
        </p:spPr>
      </p:pic>
      <p:pic>
        <p:nvPicPr>
          <p:cNvPr id="7" name="Picture 6">
            <a:extLst>
              <a:ext uri="{FF2B5EF4-FFF2-40B4-BE49-F238E27FC236}">
                <a16:creationId xmlns:a16="http://schemas.microsoft.com/office/drawing/2014/main" id="{8EA61491-906A-4D7E-A98F-C933A6A90A84}"/>
              </a:ext>
            </a:extLst>
          </p:cNvPr>
          <p:cNvPicPr>
            <a:picLocks noChangeAspect="1"/>
          </p:cNvPicPr>
          <p:nvPr/>
        </p:nvPicPr>
        <p:blipFill>
          <a:blip r:embed="rId3"/>
          <a:stretch>
            <a:fillRect/>
          </a:stretch>
        </p:blipFill>
        <p:spPr>
          <a:xfrm>
            <a:off x="1006936" y="1679942"/>
            <a:ext cx="1269419" cy="1936959"/>
          </a:xfrm>
          <a:prstGeom prst="rect">
            <a:avLst/>
          </a:prstGeom>
        </p:spPr>
      </p:pic>
      <p:pic>
        <p:nvPicPr>
          <p:cNvPr id="9" name="Picture 8">
            <a:extLst>
              <a:ext uri="{FF2B5EF4-FFF2-40B4-BE49-F238E27FC236}">
                <a16:creationId xmlns:a16="http://schemas.microsoft.com/office/drawing/2014/main" id="{6F1ABD90-2BE0-4E42-8699-B74108C9B805}"/>
              </a:ext>
            </a:extLst>
          </p:cNvPr>
          <p:cNvPicPr>
            <a:picLocks noChangeAspect="1"/>
          </p:cNvPicPr>
          <p:nvPr/>
        </p:nvPicPr>
        <p:blipFill>
          <a:blip r:embed="rId4"/>
          <a:stretch>
            <a:fillRect/>
          </a:stretch>
        </p:blipFill>
        <p:spPr>
          <a:xfrm>
            <a:off x="208046" y="3818415"/>
            <a:ext cx="3726959" cy="769769"/>
          </a:xfrm>
          <a:prstGeom prst="rect">
            <a:avLst/>
          </a:prstGeom>
        </p:spPr>
      </p:pic>
      <p:sp>
        <p:nvSpPr>
          <p:cNvPr id="10" name="TextBox 9">
            <a:extLst>
              <a:ext uri="{FF2B5EF4-FFF2-40B4-BE49-F238E27FC236}">
                <a16:creationId xmlns:a16="http://schemas.microsoft.com/office/drawing/2014/main" id="{7C73D46B-638B-49DB-802F-8B27526E6C3C}"/>
              </a:ext>
            </a:extLst>
          </p:cNvPr>
          <p:cNvSpPr txBox="1"/>
          <p:nvPr/>
        </p:nvSpPr>
        <p:spPr>
          <a:xfrm>
            <a:off x="4168400" y="4007432"/>
            <a:ext cx="4890654" cy="738664"/>
          </a:xfrm>
          <a:prstGeom prst="rect">
            <a:avLst/>
          </a:prstGeom>
          <a:noFill/>
        </p:spPr>
        <p:txBody>
          <a:bodyPr wrap="square" rtlCol="0">
            <a:spAutoFit/>
          </a:bodyPr>
          <a:lstStyle/>
          <a:p>
            <a:r>
              <a:rPr lang="en-GB" sz="1050" dirty="0">
                <a:solidFill>
                  <a:schemeClr val="accent1">
                    <a:lumMod val="75000"/>
                  </a:schemeClr>
                </a:solidFill>
              </a:rPr>
              <a:t>Do we think that the S-CT concept is an exact match?</a:t>
            </a:r>
          </a:p>
          <a:p>
            <a:r>
              <a:rPr lang="en-GB" sz="1050" dirty="0">
                <a:solidFill>
                  <a:schemeClr val="accent1">
                    <a:lumMod val="75000"/>
                  </a:schemeClr>
                </a:solidFill>
              </a:rPr>
              <a:t>If “no” – what would be better?</a:t>
            </a:r>
          </a:p>
          <a:p>
            <a:r>
              <a:rPr lang="en-GB" sz="1050" dirty="0">
                <a:solidFill>
                  <a:schemeClr val="accent1">
                    <a:lumMod val="75000"/>
                  </a:schemeClr>
                </a:solidFill>
              </a:rPr>
              <a:t>    “Gastro-resistant granules for gastro-resistant oral suspension”?</a:t>
            </a:r>
          </a:p>
          <a:p>
            <a:r>
              <a:rPr lang="en-GB" sz="1050" dirty="0">
                <a:solidFill>
                  <a:schemeClr val="accent1">
                    <a:lumMod val="75000"/>
                  </a:schemeClr>
                </a:solidFill>
              </a:rPr>
              <a:t>Or same as EDQM Term? Or something else?</a:t>
            </a:r>
          </a:p>
        </p:txBody>
      </p:sp>
      <p:pic>
        <p:nvPicPr>
          <p:cNvPr id="12" name="Picture 11">
            <a:extLst>
              <a:ext uri="{FF2B5EF4-FFF2-40B4-BE49-F238E27FC236}">
                <a16:creationId xmlns:a16="http://schemas.microsoft.com/office/drawing/2014/main" id="{C7DBAD2C-CAD1-4269-AB6D-B86D52DC49A2}"/>
              </a:ext>
            </a:extLst>
          </p:cNvPr>
          <p:cNvPicPr>
            <a:picLocks noChangeAspect="1"/>
          </p:cNvPicPr>
          <p:nvPr/>
        </p:nvPicPr>
        <p:blipFill>
          <a:blip r:embed="rId5"/>
          <a:stretch>
            <a:fillRect/>
          </a:stretch>
        </p:blipFill>
        <p:spPr>
          <a:xfrm>
            <a:off x="4572000" y="1288177"/>
            <a:ext cx="4083457" cy="2203168"/>
          </a:xfrm>
          <a:prstGeom prst="rect">
            <a:avLst/>
          </a:prstGeom>
        </p:spPr>
      </p:pic>
    </p:spTree>
    <p:extLst>
      <p:ext uri="{BB962C8B-B14F-4D97-AF65-F5344CB8AC3E}">
        <p14:creationId xmlns:p14="http://schemas.microsoft.com/office/powerpoint/2010/main" val="19115853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D59B7-659D-411B-BD25-DC169013C036}"/>
              </a:ext>
            </a:extLst>
          </p:cNvPr>
          <p:cNvSpPr>
            <a:spLocks noGrp="1"/>
          </p:cNvSpPr>
          <p:nvPr>
            <p:ph type="title"/>
          </p:nvPr>
        </p:nvSpPr>
        <p:spPr/>
        <p:txBody>
          <a:bodyPr/>
          <a:lstStyle/>
          <a:p>
            <a:r>
              <a:rPr lang="en-GB" dirty="0"/>
              <a:t>Group thoughts</a:t>
            </a:r>
          </a:p>
        </p:txBody>
      </p:sp>
      <p:graphicFrame>
        <p:nvGraphicFramePr>
          <p:cNvPr id="4" name="Table 4">
            <a:extLst>
              <a:ext uri="{FF2B5EF4-FFF2-40B4-BE49-F238E27FC236}">
                <a16:creationId xmlns:a16="http://schemas.microsoft.com/office/drawing/2014/main" id="{8D0D62F2-D341-4D65-A6AA-3D431792D46F}"/>
              </a:ext>
            </a:extLst>
          </p:cNvPr>
          <p:cNvGraphicFramePr>
            <a:graphicFrameLocks noGrp="1"/>
          </p:cNvGraphicFramePr>
          <p:nvPr>
            <p:extLst>
              <p:ext uri="{D42A27DB-BD31-4B8C-83A1-F6EECF244321}">
                <p14:modId xmlns:p14="http://schemas.microsoft.com/office/powerpoint/2010/main" val="4051185611"/>
              </p:ext>
            </p:extLst>
          </p:nvPr>
        </p:nvGraphicFramePr>
        <p:xfrm>
          <a:off x="638533" y="1065486"/>
          <a:ext cx="8090808" cy="2686050"/>
        </p:xfrm>
        <a:graphic>
          <a:graphicData uri="http://schemas.openxmlformats.org/drawingml/2006/table">
            <a:tbl>
              <a:tblPr firstRow="1" bandRow="1">
                <a:tableStyleId>{5C22544A-7EE6-4342-B048-85BDC9FD1C3A}</a:tableStyleId>
              </a:tblPr>
              <a:tblGrid>
                <a:gridCol w="1514318">
                  <a:extLst>
                    <a:ext uri="{9D8B030D-6E8A-4147-A177-3AD203B41FA5}">
                      <a16:colId xmlns:a16="http://schemas.microsoft.com/office/drawing/2014/main" val="3056612337"/>
                    </a:ext>
                  </a:extLst>
                </a:gridCol>
                <a:gridCol w="6576490">
                  <a:extLst>
                    <a:ext uri="{9D8B030D-6E8A-4147-A177-3AD203B41FA5}">
                      <a16:colId xmlns:a16="http://schemas.microsoft.com/office/drawing/2014/main" val="1391387706"/>
                    </a:ext>
                  </a:extLst>
                </a:gridCol>
              </a:tblGrid>
              <a:tr h="278130">
                <a:tc>
                  <a:txBody>
                    <a:bodyPr/>
                    <a:lstStyle/>
                    <a:p>
                      <a:endParaRPr lang="en-GB" sz="1100"/>
                    </a:p>
                  </a:txBody>
                  <a:tcPr marL="68580" marR="68580" marT="34290" marB="34290"/>
                </a:tc>
                <a:tc>
                  <a:txBody>
                    <a:bodyPr/>
                    <a:lstStyle/>
                    <a:p>
                      <a:endParaRPr lang="en-GB" sz="1100"/>
                    </a:p>
                  </a:txBody>
                  <a:tcPr marL="68580" marR="68580" marT="34290" marB="34290"/>
                </a:tc>
                <a:extLst>
                  <a:ext uri="{0D108BD9-81ED-4DB2-BD59-A6C34878D82A}">
                    <a16:rowId xmlns:a16="http://schemas.microsoft.com/office/drawing/2014/main" val="412700093"/>
                  </a:ext>
                </a:extLst>
              </a:tr>
              <a:tr h="1097280">
                <a:tc>
                  <a:txBody>
                    <a:bodyPr/>
                    <a:lstStyle/>
                    <a:p>
                      <a:r>
                        <a:rPr lang="en-GB" sz="1100" dirty="0"/>
                        <a:t>Tara</a:t>
                      </a:r>
                    </a:p>
                  </a:txBody>
                  <a:tcPr marL="68580" marR="68580" marT="34290" marB="34290"/>
                </a:tc>
                <a:tc>
                  <a:txBody>
                    <a:bodyPr/>
                    <a:lstStyle/>
                    <a:p>
                      <a:r>
                        <a:rPr lang="en-IE" sz="1400" kern="1200" dirty="0">
                          <a:solidFill>
                            <a:schemeClr val="dk1"/>
                          </a:solidFill>
                          <a:effectLst/>
                          <a:latin typeface="+mn-lt"/>
                          <a:ea typeface="+mn-ea"/>
                          <a:cs typeface="+mn-cs"/>
                        </a:rPr>
                        <a:t>I would think these are exact matches. I prefer the EDQM term. I do not like the S-CT wording. I prefer the EDQM version. </a:t>
                      </a:r>
                      <a:r>
                        <a:rPr lang="en-GB" sz="1400" kern="1200" dirty="0">
                          <a:solidFill>
                            <a:schemeClr val="dk1"/>
                          </a:solidFill>
                          <a:effectLst/>
                          <a:latin typeface="+mn-lt"/>
                          <a:ea typeface="+mn-ea"/>
                          <a:cs typeface="+mn-cs"/>
                        </a:rPr>
                        <a:t>Gastro-resistant granules for oral suspension</a:t>
                      </a:r>
                    </a:p>
                    <a:p>
                      <a:r>
                        <a:rPr lang="en-IE" sz="1400" kern="1200" dirty="0">
                          <a:solidFill>
                            <a:schemeClr val="dk1"/>
                          </a:solidFill>
                          <a:effectLst/>
                          <a:latin typeface="+mn-lt"/>
                          <a:ea typeface="+mn-ea"/>
                          <a:cs typeface="+mn-cs"/>
                        </a:rPr>
                        <a:t>The other option “</a:t>
                      </a:r>
                      <a:r>
                        <a:rPr lang="en-GB" sz="1400" kern="1200" dirty="0">
                          <a:solidFill>
                            <a:schemeClr val="dk1"/>
                          </a:solidFill>
                          <a:effectLst/>
                          <a:latin typeface="+mn-lt"/>
                          <a:ea typeface="+mn-ea"/>
                          <a:cs typeface="+mn-cs"/>
                        </a:rPr>
                        <a:t>Gastro-resistant granules for gastro-resistant oral suspension” seems unnecessarily long.</a:t>
                      </a:r>
                    </a:p>
                  </a:txBody>
                  <a:tcPr marL="68580" marR="68580" marT="34290" marB="34290"/>
                </a:tc>
                <a:extLst>
                  <a:ext uri="{0D108BD9-81ED-4DB2-BD59-A6C34878D82A}">
                    <a16:rowId xmlns:a16="http://schemas.microsoft.com/office/drawing/2014/main" val="3654399621"/>
                  </a:ext>
                </a:extLst>
              </a:tr>
              <a:tr h="685800">
                <a:tc>
                  <a:txBody>
                    <a:bodyPr/>
                    <a:lstStyle/>
                    <a:p>
                      <a:r>
                        <a:rPr lang="en-GB" sz="1100" dirty="0"/>
                        <a:t>Olivier</a:t>
                      </a:r>
                    </a:p>
                  </a:txBody>
                  <a:tcPr marL="68580" marR="68580" marT="34290" marB="34290"/>
                </a:tc>
                <a:tc>
                  <a:txBody>
                    <a:bodyPr/>
                    <a:lstStyle/>
                    <a:p>
                      <a:r>
                        <a:rPr lang="en-US" sz="1400" kern="1200" dirty="0">
                          <a:solidFill>
                            <a:schemeClr val="dk1"/>
                          </a:solidFill>
                          <a:effectLst/>
                          <a:latin typeface="+mn-lt"/>
                          <a:ea typeface="+mn-ea"/>
                          <a:cs typeface="+mn-cs"/>
                        </a:rPr>
                        <a:t>“Gastro-resistant granules for gastro-resistant oral suspension” is most accurate</a:t>
                      </a:r>
                    </a:p>
                    <a:p>
                      <a:r>
                        <a:rPr lang="en-US" sz="1400" b="0" kern="1200" dirty="0">
                          <a:solidFill>
                            <a:schemeClr val="dk1"/>
                          </a:solidFill>
                          <a:effectLst/>
                          <a:latin typeface="+mn-lt"/>
                          <a:ea typeface="+mn-ea"/>
                          <a:cs typeface="+mn-cs"/>
                        </a:rPr>
                        <a:t>Suggest that if we accept this (or presumably another wording) the existing S-CT concept should be inactivated, then we can get an exact match</a:t>
                      </a:r>
                      <a:endParaRPr lang="en-GB" sz="1100" b="0" dirty="0"/>
                    </a:p>
                  </a:txBody>
                  <a:tcPr marL="68580" marR="68580" marT="34290" marB="34290"/>
                </a:tc>
                <a:extLst>
                  <a:ext uri="{0D108BD9-81ED-4DB2-BD59-A6C34878D82A}">
                    <a16:rowId xmlns:a16="http://schemas.microsoft.com/office/drawing/2014/main" val="2010372682"/>
                  </a:ext>
                </a:extLst>
              </a:tr>
              <a:tr h="278130">
                <a:tc>
                  <a:txBody>
                    <a:bodyPr/>
                    <a:lstStyle/>
                    <a:p>
                      <a:pPr marR="0" algn="l" rtl="0">
                        <a:lnSpc>
                          <a:spcPct val="100000"/>
                        </a:lnSpc>
                        <a:spcBef>
                          <a:spcPts val="0"/>
                        </a:spcBef>
                        <a:spcAft>
                          <a:spcPts val="0"/>
                        </a:spcAft>
                        <a:buClr>
                          <a:srgbClr val="000000"/>
                        </a:buClr>
                        <a:buFont typeface="Arial"/>
                      </a:pPr>
                      <a:r>
                        <a:rPr lang="en-GB" sz="1400" b="0" i="0" u="none" strike="noStrike" kern="1200" cap="none" dirty="0">
                          <a:solidFill>
                            <a:schemeClr val="dk1"/>
                          </a:solidFill>
                          <a:effectLst/>
                          <a:latin typeface="+mn-lt"/>
                          <a:ea typeface="+mn-ea"/>
                          <a:cs typeface="+mn-cs"/>
                          <a:sym typeface="Arial"/>
                        </a:rPr>
                        <a:t>David</a:t>
                      </a:r>
                    </a:p>
                  </a:txBody>
                  <a:tcPr marL="68580" marR="68580" marT="34290" marB="34290"/>
                </a:tc>
                <a:tc>
                  <a:txBody>
                    <a:bodyPr/>
                    <a:lstStyle/>
                    <a:p>
                      <a:pPr marR="0" algn="l" rtl="0">
                        <a:lnSpc>
                          <a:spcPct val="100000"/>
                        </a:lnSpc>
                        <a:spcBef>
                          <a:spcPts val="0"/>
                        </a:spcBef>
                        <a:spcAft>
                          <a:spcPts val="0"/>
                        </a:spcAft>
                        <a:buClr>
                          <a:srgbClr val="000000"/>
                        </a:buClr>
                        <a:buFont typeface="Arial"/>
                      </a:pPr>
                      <a:r>
                        <a:rPr lang="en-GB" sz="1400" b="0" i="0" u="none" strike="noStrike" kern="1200" cap="none" dirty="0">
                          <a:solidFill>
                            <a:schemeClr val="dk1"/>
                          </a:solidFill>
                          <a:effectLst/>
                          <a:latin typeface="+mn-lt"/>
                          <a:ea typeface="+mn-ea"/>
                          <a:cs typeface="+mn-cs"/>
                          <a:sym typeface="Arial"/>
                        </a:rPr>
                        <a:t>EDQM term is less clumsy; exact match</a:t>
                      </a:r>
                    </a:p>
                  </a:txBody>
                  <a:tcPr marL="68580" marR="68580" marT="34290" marB="34290"/>
                </a:tc>
                <a:extLst>
                  <a:ext uri="{0D108BD9-81ED-4DB2-BD59-A6C34878D82A}">
                    <a16:rowId xmlns:a16="http://schemas.microsoft.com/office/drawing/2014/main" val="3768199462"/>
                  </a:ext>
                </a:extLst>
              </a:tr>
              <a:tr h="278130">
                <a:tc>
                  <a:txBody>
                    <a:bodyPr/>
                    <a:lstStyle/>
                    <a:p>
                      <a:r>
                        <a:rPr lang="en-GB" sz="1100" dirty="0"/>
                        <a:t>Elisabeth</a:t>
                      </a:r>
                    </a:p>
                  </a:txBody>
                  <a:tcPr marL="68580" marR="68580" marT="34290" marB="34290"/>
                </a:tc>
                <a:tc>
                  <a:txBody>
                    <a:bodyPr/>
                    <a:lstStyle/>
                    <a:p>
                      <a:r>
                        <a:rPr lang="fr-FR" sz="1400" kern="1200" dirty="0">
                          <a:solidFill>
                            <a:schemeClr val="dk1"/>
                          </a:solidFill>
                          <a:effectLst/>
                          <a:latin typeface="+mn-lt"/>
                          <a:ea typeface="+mn-ea"/>
                          <a:cs typeface="+mn-cs"/>
                        </a:rPr>
                        <a:t>Gastro-</a:t>
                      </a:r>
                      <a:r>
                        <a:rPr lang="fr-FR" sz="1400" kern="1200" dirty="0" err="1">
                          <a:solidFill>
                            <a:schemeClr val="dk1"/>
                          </a:solidFill>
                          <a:effectLst/>
                          <a:latin typeface="+mn-lt"/>
                          <a:ea typeface="+mn-ea"/>
                          <a:cs typeface="+mn-cs"/>
                        </a:rPr>
                        <a:t>resistant</a:t>
                      </a:r>
                      <a:r>
                        <a:rPr lang="fr-FR" sz="1400" kern="1200" dirty="0">
                          <a:solidFill>
                            <a:schemeClr val="dk1"/>
                          </a:solidFill>
                          <a:effectLst/>
                          <a:latin typeface="+mn-lt"/>
                          <a:ea typeface="+mn-ea"/>
                          <a:cs typeface="+mn-cs"/>
                        </a:rPr>
                        <a:t> granules for oral suspension </a:t>
                      </a:r>
                      <a:r>
                        <a:rPr lang="fr-FR" sz="1400" kern="1200" dirty="0" err="1">
                          <a:solidFill>
                            <a:schemeClr val="dk1"/>
                          </a:solidFill>
                          <a:effectLst/>
                          <a:latin typeface="+mn-lt"/>
                          <a:ea typeface="+mn-ea"/>
                          <a:cs typeface="+mn-cs"/>
                        </a:rPr>
                        <a:t>preferred</a:t>
                      </a:r>
                      <a:endParaRPr lang="en-GB" sz="1100" dirty="0"/>
                    </a:p>
                  </a:txBody>
                  <a:tcPr marL="68580" marR="68580" marT="34290" marB="34290"/>
                </a:tc>
                <a:extLst>
                  <a:ext uri="{0D108BD9-81ED-4DB2-BD59-A6C34878D82A}">
                    <a16:rowId xmlns:a16="http://schemas.microsoft.com/office/drawing/2014/main" val="3120151755"/>
                  </a:ext>
                </a:extLst>
              </a:tr>
            </a:tbl>
          </a:graphicData>
        </a:graphic>
      </p:graphicFrame>
      <p:sp>
        <p:nvSpPr>
          <p:cNvPr id="3" name="TextBox 2">
            <a:extLst>
              <a:ext uri="{FF2B5EF4-FFF2-40B4-BE49-F238E27FC236}">
                <a16:creationId xmlns:a16="http://schemas.microsoft.com/office/drawing/2014/main" id="{73E74774-A8A3-42EA-9016-2AE12242B2B8}"/>
              </a:ext>
            </a:extLst>
          </p:cNvPr>
          <p:cNvSpPr txBox="1"/>
          <p:nvPr/>
        </p:nvSpPr>
        <p:spPr>
          <a:xfrm>
            <a:off x="628650" y="3902826"/>
            <a:ext cx="8090808" cy="954107"/>
          </a:xfrm>
          <a:prstGeom prst="rect">
            <a:avLst/>
          </a:prstGeom>
          <a:noFill/>
        </p:spPr>
        <p:txBody>
          <a:bodyPr wrap="square" rtlCol="0">
            <a:spAutoFit/>
          </a:bodyPr>
          <a:lstStyle/>
          <a:p>
            <a:r>
              <a:rPr lang="en-GB" dirty="0"/>
              <a:t>By saying that the granules themselves are GR, then the (resulting) suspension itself must also be</a:t>
            </a:r>
          </a:p>
          <a:p>
            <a:r>
              <a:rPr lang="en-GB" dirty="0"/>
              <a:t>We therefore suggest a description change to match the EDQM and to be most accurate for the FSN which is the term anchor.  So the existing concept will have to be inactivated as “ambiguous” and re-authored with a “replace” relationship</a:t>
            </a:r>
          </a:p>
        </p:txBody>
      </p:sp>
    </p:spTree>
    <p:extLst>
      <p:ext uri="{BB962C8B-B14F-4D97-AF65-F5344CB8AC3E}">
        <p14:creationId xmlns:p14="http://schemas.microsoft.com/office/powerpoint/2010/main" val="8816595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BFB12EDF-486B-4562-8E4D-159A27D6F1BC}"/>
              </a:ext>
            </a:extLst>
          </p:cNvPr>
          <p:cNvGraphicFramePr>
            <a:graphicFrameLocks noGrp="1"/>
          </p:cNvGraphicFramePr>
          <p:nvPr/>
        </p:nvGraphicFramePr>
        <p:xfrm>
          <a:off x="821162" y="306423"/>
          <a:ext cx="7290676" cy="721520"/>
        </p:xfrm>
        <a:graphic>
          <a:graphicData uri="http://schemas.openxmlformats.org/drawingml/2006/table">
            <a:tbl>
              <a:tblPr firstRow="1" firstCol="1" bandRow="1"/>
              <a:tblGrid>
                <a:gridCol w="673181">
                  <a:extLst>
                    <a:ext uri="{9D8B030D-6E8A-4147-A177-3AD203B41FA5}">
                      <a16:colId xmlns:a16="http://schemas.microsoft.com/office/drawing/2014/main" val="315500329"/>
                    </a:ext>
                  </a:extLst>
                </a:gridCol>
                <a:gridCol w="1107134">
                  <a:extLst>
                    <a:ext uri="{9D8B030D-6E8A-4147-A177-3AD203B41FA5}">
                      <a16:colId xmlns:a16="http://schemas.microsoft.com/office/drawing/2014/main" val="3607802095"/>
                    </a:ext>
                  </a:extLst>
                </a:gridCol>
                <a:gridCol w="753639">
                  <a:extLst>
                    <a:ext uri="{9D8B030D-6E8A-4147-A177-3AD203B41FA5}">
                      <a16:colId xmlns:a16="http://schemas.microsoft.com/office/drawing/2014/main" val="3018980532"/>
                    </a:ext>
                  </a:extLst>
                </a:gridCol>
                <a:gridCol w="1301906">
                  <a:extLst>
                    <a:ext uri="{9D8B030D-6E8A-4147-A177-3AD203B41FA5}">
                      <a16:colId xmlns:a16="http://schemas.microsoft.com/office/drawing/2014/main" val="1184052717"/>
                    </a:ext>
                  </a:extLst>
                </a:gridCol>
                <a:gridCol w="755741">
                  <a:extLst>
                    <a:ext uri="{9D8B030D-6E8A-4147-A177-3AD203B41FA5}">
                      <a16:colId xmlns:a16="http://schemas.microsoft.com/office/drawing/2014/main" val="1549579174"/>
                    </a:ext>
                  </a:extLst>
                </a:gridCol>
                <a:gridCol w="628726">
                  <a:extLst>
                    <a:ext uri="{9D8B030D-6E8A-4147-A177-3AD203B41FA5}">
                      <a16:colId xmlns:a16="http://schemas.microsoft.com/office/drawing/2014/main" val="2468642669"/>
                    </a:ext>
                  </a:extLst>
                </a:gridCol>
                <a:gridCol w="1010774">
                  <a:extLst>
                    <a:ext uri="{9D8B030D-6E8A-4147-A177-3AD203B41FA5}">
                      <a16:colId xmlns:a16="http://schemas.microsoft.com/office/drawing/2014/main" val="1988599954"/>
                    </a:ext>
                  </a:extLst>
                </a:gridCol>
                <a:gridCol w="1059575">
                  <a:extLst>
                    <a:ext uri="{9D8B030D-6E8A-4147-A177-3AD203B41FA5}">
                      <a16:colId xmlns:a16="http://schemas.microsoft.com/office/drawing/2014/main" val="1503838265"/>
                    </a:ext>
                  </a:extLst>
                </a:gridCol>
              </a:tblGrid>
              <a:tr h="281464">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900" b="1" i="0" u="none" strike="noStrike" dirty="0">
                          <a:solidFill>
                            <a:srgbClr val="000000"/>
                          </a:solidFill>
                          <a:effectLst/>
                          <a:latin typeface="+mj-lt"/>
                        </a:rPr>
                        <a:t>EDQM Code</a:t>
                      </a: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900" b="1" i="0" u="none" strike="noStrike" dirty="0">
                          <a:solidFill>
                            <a:srgbClr val="000000"/>
                          </a:solidFill>
                          <a:effectLst/>
                          <a:latin typeface="+mj-lt"/>
                        </a:rPr>
                        <a:t>English Name</a:t>
                      </a: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900" b="1" i="0" u="none" strike="noStrike" dirty="0">
                          <a:solidFill>
                            <a:srgbClr val="000000"/>
                          </a:solidFill>
                          <a:effectLst/>
                          <a:latin typeface="+mj-lt"/>
                        </a:rPr>
                        <a:t>SCTID</a:t>
                      </a:r>
                    </a:p>
                  </a:txBody>
                  <a:tcPr marL="7144" marR="7144" marT="7144" marB="0" anchor="ctr">
                    <a:lnL w="12700" cmpd="sng">
                      <a:solidFill>
                        <a:srgbClr val="27ABB8"/>
                      </a:solidFill>
                    </a:lnL>
                    <a:lnR w="12700" cmpd="sng">
                      <a:solidFill>
                        <a:srgbClr val="27ABB8"/>
                      </a:solidFill>
                    </a:lnR>
                    <a:lnT w="12700" cmpd="sng">
                      <a:solidFill>
                        <a:srgbClr val="27ABB8"/>
                      </a:solidFill>
                    </a:lnT>
                    <a:lnB w="25400" cmpd="sng">
                      <a:solidFill>
                        <a:srgbClr val="27ABB8"/>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900" b="1" i="0" u="none" strike="noStrike" dirty="0">
                          <a:solidFill>
                            <a:srgbClr val="000000"/>
                          </a:solidFill>
                          <a:effectLst/>
                          <a:latin typeface="+mj-lt"/>
                        </a:rPr>
                        <a:t>Fully Specified Name</a:t>
                      </a:r>
                    </a:p>
                  </a:txBody>
                  <a:tcPr marL="7144" marR="7144" marT="7144" marB="0" anchor="ctr">
                    <a:lnL w="12700" cmpd="sng">
                      <a:solidFill>
                        <a:srgbClr val="27ABB8"/>
                      </a:solidFill>
                    </a:lnL>
                    <a:lnR w="12700" cmpd="sng">
                      <a:solidFill>
                        <a:srgbClr val="27ABB8"/>
                      </a:solidFill>
                    </a:lnR>
                    <a:lnT w="12700" cmpd="sng">
                      <a:solidFill>
                        <a:srgbClr val="27ABB8"/>
                      </a:solidFill>
                    </a:lnT>
                    <a:lnB w="25400" cmpd="sng">
                      <a:solidFill>
                        <a:srgbClr val="27ABB8"/>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marL="0" algn="ctr" defTabSz="914400" rtl="0" eaLnBrk="1" fontAlgn="ctr" latinLnBrk="0" hangingPunct="1"/>
                      <a:r>
                        <a:rPr lang="en-GB" sz="900" b="1" i="0" u="none" strike="noStrike" kern="1200" dirty="0">
                          <a:solidFill>
                            <a:srgbClr val="000000"/>
                          </a:solidFill>
                          <a:effectLst/>
                          <a:latin typeface="Calibri" panose="020F0502020204030204" pitchFamily="34" charset="0"/>
                          <a:ea typeface="+mn-ea"/>
                          <a:cs typeface="+mn-cs"/>
                        </a:rPr>
                        <a:t>Cardinality</a:t>
                      </a:r>
                    </a:p>
                  </a:txBody>
                  <a:tcPr marL="7144" marR="7144" marT="7144" marB="0" anchor="ctr">
                    <a:lnL w="12700" cmpd="sng">
                      <a:solidFill>
                        <a:srgbClr val="27ABB8"/>
                      </a:solidFill>
                    </a:lnL>
                    <a:lnR w="12700" cmpd="sng">
                      <a:solidFill>
                        <a:srgbClr val="27ABB8"/>
                      </a:solidFill>
                    </a:lnR>
                    <a:lnT w="12700" cmpd="sng">
                      <a:solidFill>
                        <a:srgbClr val="27ABB8"/>
                      </a:solidFill>
                    </a:lnT>
                    <a:lnB w="25400" cmpd="sng">
                      <a:solidFill>
                        <a:srgbClr val="27ABB8"/>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marL="0" algn="ctr" defTabSz="914400" rtl="0" eaLnBrk="1" fontAlgn="ctr" latinLnBrk="0" hangingPunct="1"/>
                      <a:r>
                        <a:rPr lang="en-GB" sz="900" b="1" i="0" u="none" strike="noStrike" kern="1200" dirty="0">
                          <a:solidFill>
                            <a:srgbClr val="000000"/>
                          </a:solidFill>
                          <a:effectLst/>
                          <a:latin typeface="Calibri" panose="020F0502020204030204" pitchFamily="34" charset="0"/>
                          <a:ea typeface="+mn-ea"/>
                          <a:cs typeface="+mn-cs"/>
                        </a:rPr>
                        <a:t>Association</a:t>
                      </a:r>
                    </a:p>
                  </a:txBody>
                  <a:tcPr marL="7144" marR="7144" marT="7144" marB="0" anchor="ctr">
                    <a:lnL w="12700" cmpd="sng">
                      <a:solidFill>
                        <a:srgbClr val="27ABB8"/>
                      </a:solidFill>
                    </a:lnL>
                    <a:lnR w="12700" cmpd="sng">
                      <a:solidFill>
                        <a:srgbClr val="27ABB8"/>
                      </a:solidFill>
                    </a:lnR>
                    <a:lnT w="12700" cmpd="sng">
                      <a:solidFill>
                        <a:srgbClr val="27ABB8"/>
                      </a:solidFill>
                    </a:lnT>
                    <a:lnB w="25400" cmpd="sng">
                      <a:solidFill>
                        <a:srgbClr val="27ABB8"/>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marL="0" algn="ctr" defTabSz="914400" rtl="0" eaLnBrk="1" fontAlgn="ctr" latinLnBrk="0" hangingPunct="1"/>
                      <a:r>
                        <a:rPr lang="en-GB" sz="900" b="1" i="0" u="none" strike="noStrike" kern="1200" dirty="0">
                          <a:solidFill>
                            <a:srgbClr val="000000"/>
                          </a:solidFill>
                          <a:effectLst/>
                          <a:latin typeface="Calibri" panose="020F0502020204030204" pitchFamily="34" charset="0"/>
                          <a:ea typeface="+mn-ea"/>
                          <a:cs typeface="+mn-cs"/>
                        </a:rPr>
                        <a:t>Attribute Match</a:t>
                      </a:r>
                    </a:p>
                  </a:txBody>
                  <a:tcPr marL="7144" marR="7144" marT="7144" marB="0" anchor="ctr">
                    <a:lnL w="12700" cmpd="sng">
                      <a:solidFill>
                        <a:srgbClr val="27ABB8"/>
                      </a:solidFill>
                    </a:lnL>
                    <a:lnR w="12700" cmpd="sng">
                      <a:solidFill>
                        <a:srgbClr val="27ABB8"/>
                      </a:solidFill>
                    </a:lnR>
                    <a:lnT w="12700" cmpd="sng">
                      <a:solidFill>
                        <a:srgbClr val="27ABB8"/>
                      </a:solidFill>
                    </a:lnT>
                    <a:lnB w="25400" cmpd="sng">
                      <a:solidFill>
                        <a:srgbClr val="27ABB8"/>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marR="0" algn="ctr" rtl="0" fontAlgn="ctr">
                        <a:lnSpc>
                          <a:spcPct val="100000"/>
                        </a:lnSpc>
                        <a:spcBef>
                          <a:spcPts val="0"/>
                        </a:spcBef>
                        <a:spcAft>
                          <a:spcPts val="0"/>
                        </a:spcAft>
                        <a:buClr>
                          <a:srgbClr val="000000"/>
                        </a:buClr>
                        <a:buFont typeface="Arial"/>
                      </a:pPr>
                      <a:r>
                        <a:rPr lang="en-GB" sz="900" b="1" i="0" u="none" strike="noStrike" cap="none" dirty="0">
                          <a:solidFill>
                            <a:srgbClr val="000000"/>
                          </a:solidFill>
                          <a:effectLst/>
                          <a:latin typeface="+mj-lt"/>
                          <a:ea typeface="+mn-ea"/>
                          <a:cs typeface="+mn-cs"/>
                          <a:sym typeface="Arial"/>
                        </a:rPr>
                        <a:t>Comments</a:t>
                      </a:r>
                    </a:p>
                  </a:txBody>
                  <a:tcPr marL="68580" marR="68580" marT="34290" marB="34290">
                    <a:lnL w="12700" cmpd="sng">
                      <a:solidFill>
                        <a:srgbClr val="27ABB8"/>
                      </a:solidFill>
                    </a:lnL>
                    <a:lnR w="12700" cmpd="sng">
                      <a:solidFill>
                        <a:srgbClr val="27ABB8"/>
                      </a:solidFill>
                    </a:lnR>
                    <a:lnT w="12700" cmpd="sng">
                      <a:solidFill>
                        <a:srgbClr val="27ABB8"/>
                      </a:solidFill>
                    </a:lnT>
                    <a:lnB w="25400" cmpd="sng">
                      <a:solidFill>
                        <a:srgbClr val="27ABB8"/>
                      </a:solidFill>
                    </a:lnB>
                    <a:lnTlToBr w="12700" cmpd="sng">
                      <a:noFill/>
                      <a:prstDash val="solid"/>
                    </a:lnTlToBr>
                    <a:lnBlToTr w="12700" cmpd="sng">
                      <a:noFill/>
                      <a:prstDash val="solid"/>
                    </a:lnBlToTr>
                    <a:noFill/>
                  </a:tcPr>
                </a:tc>
                <a:extLst>
                  <a:ext uri="{0D108BD9-81ED-4DB2-BD59-A6C34878D82A}">
                    <a16:rowId xmlns:a16="http://schemas.microsoft.com/office/drawing/2014/main" val="1660499978"/>
                  </a:ext>
                </a:extLst>
              </a:tr>
              <a:tr h="440055">
                <a:tc>
                  <a:txBody>
                    <a:bodyPr/>
                    <a:lstStyle/>
                    <a:p>
                      <a:pPr algn="l" rtl="0" fontAlgn="ctr"/>
                      <a:r>
                        <a:rPr lang="en-GB" sz="900" b="0" dirty="0">
                          <a:effectLst/>
                          <a:latin typeface="+mj-lt"/>
                        </a:rPr>
                        <a:t>50056000</a:t>
                      </a:r>
                    </a:p>
                  </a:txBody>
                  <a:tcPr marL="21431" marR="21431" marT="14288" marB="14288" anchor="ctr">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algn="l" rtl="0" fontAlgn="ctr"/>
                      <a:r>
                        <a:rPr lang="en-GB" sz="900" b="0" dirty="0">
                          <a:effectLst/>
                          <a:latin typeface="+mj-lt"/>
                        </a:rPr>
                        <a:t>Prolonged-release granules for oral suspension</a:t>
                      </a:r>
                    </a:p>
                  </a:txBody>
                  <a:tcPr marL="21431" marR="21431" marT="14288" marB="14288" anchor="ctr">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l" defTabSz="914400" rtl="0" eaLnBrk="1" fontAlgn="ctr" latinLnBrk="0" hangingPunct="1"/>
                      <a:r>
                        <a:rPr lang="en-GB" sz="900" b="0" kern="1200" dirty="0">
                          <a:solidFill>
                            <a:schemeClr val="tx1"/>
                          </a:solidFill>
                          <a:effectLst/>
                          <a:latin typeface="+mj-lt"/>
                          <a:ea typeface="+mn-ea"/>
                          <a:cs typeface="+mn-cs"/>
                        </a:rPr>
                        <a:t>421446006</a:t>
                      </a:r>
                    </a:p>
                  </a:txBody>
                  <a:tcPr marL="7144" marR="7144" marT="7144" marB="0" anchor="b">
                    <a:lnL w="12700" cap="flat" cmpd="sng" algn="ctr">
                      <a:solidFill>
                        <a:srgbClr val="27ABB8"/>
                      </a:solidFill>
                      <a:prstDash val="solid"/>
                      <a:round/>
                      <a:headEnd type="none" w="med" len="med"/>
                      <a:tailEnd type="none" w="med" len="med"/>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l" defTabSz="914400" rtl="0" eaLnBrk="1" fontAlgn="ctr" latinLnBrk="0" hangingPunct="1"/>
                      <a:r>
                        <a:rPr lang="en-GB" sz="900" b="0" kern="1200" dirty="0">
                          <a:solidFill>
                            <a:schemeClr val="tx1"/>
                          </a:solidFill>
                          <a:effectLst/>
                          <a:latin typeface="+mj-lt"/>
                          <a:ea typeface="+mn-ea"/>
                          <a:cs typeface="+mn-cs"/>
                        </a:rPr>
                        <a:t>Granules for prolonged-release oral suspension (dose form)</a:t>
                      </a:r>
                    </a:p>
                  </a:txBody>
                  <a:tcPr marL="7144" marR="7144" marT="7144" marB="0" anchor="ctr">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fontAlgn="ctr" latinLnBrk="0" hangingPunct="1"/>
                      <a:r>
                        <a:rPr lang="en-GB" sz="900" b="0" i="0" u="none" strike="noStrike" kern="1200" dirty="0">
                          <a:solidFill>
                            <a:srgbClr val="000000"/>
                          </a:solidFill>
                          <a:effectLst/>
                          <a:latin typeface="Calibri" panose="020F0502020204030204" pitchFamily="34" charset="0"/>
                          <a:ea typeface="+mn-ea"/>
                          <a:cs typeface="+mn-cs"/>
                        </a:rPr>
                        <a:t>1..1</a:t>
                      </a:r>
                    </a:p>
                  </a:txBody>
                  <a:tcPr marL="7144" marR="7144" marT="7144" marB="0" anchor="b">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fontAlgn="ctr" latinLnBrk="0" hangingPunct="1"/>
                      <a:r>
                        <a:rPr lang="en-GB" sz="900" b="0" i="0" u="none" strike="noStrike" kern="1200" dirty="0">
                          <a:solidFill>
                            <a:srgbClr val="000000"/>
                          </a:solidFill>
                          <a:effectLst/>
                          <a:latin typeface="Calibri" panose="020F0502020204030204" pitchFamily="34" charset="0"/>
                          <a:ea typeface="+mn-ea"/>
                          <a:cs typeface="+mn-cs"/>
                        </a:rPr>
                        <a:t>Exact match</a:t>
                      </a:r>
                    </a:p>
                  </a:txBody>
                  <a:tcPr marL="7144" marR="7144" marT="7144" marB="0" anchor="b">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fontAlgn="ctr" latinLnBrk="0" hangingPunct="1"/>
                      <a:r>
                        <a:rPr lang="en-GB" sz="900" b="0" i="0" u="none" strike="noStrike" kern="1200" dirty="0">
                          <a:solidFill>
                            <a:srgbClr val="000000"/>
                          </a:solidFill>
                          <a:effectLst/>
                          <a:latin typeface="Calibri" panose="020F0502020204030204" pitchFamily="34" charset="0"/>
                          <a:ea typeface="+mn-ea"/>
                          <a:cs typeface="+mn-cs"/>
                        </a:rPr>
                        <a:t>Yes</a:t>
                      </a:r>
                    </a:p>
                  </a:txBody>
                  <a:tcPr marL="7144" marR="7144" marT="7144" marB="0" anchor="b">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l" fontAlgn="b"/>
                      <a:r>
                        <a:rPr lang="en-GB" sz="900" b="1" i="0" u="none" strike="noStrike" dirty="0">
                          <a:solidFill>
                            <a:srgbClr val="FF0000"/>
                          </a:solidFill>
                          <a:effectLst/>
                          <a:latin typeface="+mj-lt"/>
                        </a:rPr>
                        <a:t>Wording different but it is the same;</a:t>
                      </a:r>
                    </a:p>
                  </a:txBody>
                  <a:tcPr marL="7144" marR="7144" marT="7144" marB="0" anchor="b">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2557565415"/>
                  </a:ext>
                </a:extLst>
              </a:tr>
            </a:tbl>
          </a:graphicData>
        </a:graphic>
      </p:graphicFrame>
      <p:pic>
        <p:nvPicPr>
          <p:cNvPr id="4" name="Picture 3">
            <a:extLst>
              <a:ext uri="{FF2B5EF4-FFF2-40B4-BE49-F238E27FC236}">
                <a16:creationId xmlns:a16="http://schemas.microsoft.com/office/drawing/2014/main" id="{D45ED621-CE46-4128-9FE8-C8DB597A984A}"/>
              </a:ext>
            </a:extLst>
          </p:cNvPr>
          <p:cNvPicPr>
            <a:picLocks noChangeAspect="1"/>
          </p:cNvPicPr>
          <p:nvPr/>
        </p:nvPicPr>
        <p:blipFill>
          <a:blip r:embed="rId2"/>
          <a:stretch>
            <a:fillRect/>
          </a:stretch>
        </p:blipFill>
        <p:spPr>
          <a:xfrm>
            <a:off x="386848" y="1181894"/>
            <a:ext cx="4079651" cy="471554"/>
          </a:xfrm>
          <a:prstGeom prst="rect">
            <a:avLst/>
          </a:prstGeom>
        </p:spPr>
      </p:pic>
      <p:pic>
        <p:nvPicPr>
          <p:cNvPr id="7" name="Picture 6">
            <a:extLst>
              <a:ext uri="{FF2B5EF4-FFF2-40B4-BE49-F238E27FC236}">
                <a16:creationId xmlns:a16="http://schemas.microsoft.com/office/drawing/2014/main" id="{18862B76-9687-4C22-8251-282D7A8AAD6B}"/>
              </a:ext>
            </a:extLst>
          </p:cNvPr>
          <p:cNvPicPr>
            <a:picLocks noChangeAspect="1"/>
          </p:cNvPicPr>
          <p:nvPr/>
        </p:nvPicPr>
        <p:blipFill>
          <a:blip r:embed="rId3"/>
          <a:stretch>
            <a:fillRect/>
          </a:stretch>
        </p:blipFill>
        <p:spPr>
          <a:xfrm>
            <a:off x="620548" y="1653448"/>
            <a:ext cx="1168607" cy="2151167"/>
          </a:xfrm>
          <a:prstGeom prst="rect">
            <a:avLst/>
          </a:prstGeom>
        </p:spPr>
      </p:pic>
      <p:pic>
        <p:nvPicPr>
          <p:cNvPr id="11" name="Picture 10">
            <a:extLst>
              <a:ext uri="{FF2B5EF4-FFF2-40B4-BE49-F238E27FC236}">
                <a16:creationId xmlns:a16="http://schemas.microsoft.com/office/drawing/2014/main" id="{113F392E-C5F4-4771-A0E3-1DC9DCFCCB87}"/>
              </a:ext>
            </a:extLst>
          </p:cNvPr>
          <p:cNvPicPr>
            <a:picLocks noChangeAspect="1"/>
          </p:cNvPicPr>
          <p:nvPr/>
        </p:nvPicPr>
        <p:blipFill>
          <a:blip r:embed="rId4"/>
          <a:stretch>
            <a:fillRect/>
          </a:stretch>
        </p:blipFill>
        <p:spPr>
          <a:xfrm>
            <a:off x="386848" y="3793944"/>
            <a:ext cx="4143953" cy="1043133"/>
          </a:xfrm>
          <a:prstGeom prst="rect">
            <a:avLst/>
          </a:prstGeom>
        </p:spPr>
      </p:pic>
      <p:pic>
        <p:nvPicPr>
          <p:cNvPr id="13" name="Picture 12">
            <a:extLst>
              <a:ext uri="{FF2B5EF4-FFF2-40B4-BE49-F238E27FC236}">
                <a16:creationId xmlns:a16="http://schemas.microsoft.com/office/drawing/2014/main" id="{B5819539-0D90-4791-97B3-A81A0CB70049}"/>
              </a:ext>
            </a:extLst>
          </p:cNvPr>
          <p:cNvPicPr>
            <a:picLocks noChangeAspect="1"/>
          </p:cNvPicPr>
          <p:nvPr/>
        </p:nvPicPr>
        <p:blipFill>
          <a:blip r:embed="rId5"/>
          <a:stretch>
            <a:fillRect/>
          </a:stretch>
        </p:blipFill>
        <p:spPr>
          <a:xfrm>
            <a:off x="4360070" y="1181895"/>
            <a:ext cx="4298125" cy="2243363"/>
          </a:xfrm>
          <a:prstGeom prst="rect">
            <a:avLst/>
          </a:prstGeom>
        </p:spPr>
      </p:pic>
      <p:sp>
        <p:nvSpPr>
          <p:cNvPr id="14" name="TextBox 13">
            <a:extLst>
              <a:ext uri="{FF2B5EF4-FFF2-40B4-BE49-F238E27FC236}">
                <a16:creationId xmlns:a16="http://schemas.microsoft.com/office/drawing/2014/main" id="{DC3091A3-7A3A-4D32-A9A7-E6A5E8D9D663}"/>
              </a:ext>
            </a:extLst>
          </p:cNvPr>
          <p:cNvSpPr txBox="1"/>
          <p:nvPr/>
        </p:nvSpPr>
        <p:spPr>
          <a:xfrm>
            <a:off x="4679246" y="3969262"/>
            <a:ext cx="4363416" cy="738664"/>
          </a:xfrm>
          <a:prstGeom prst="rect">
            <a:avLst/>
          </a:prstGeom>
          <a:noFill/>
        </p:spPr>
        <p:txBody>
          <a:bodyPr wrap="square" rtlCol="0">
            <a:spAutoFit/>
          </a:bodyPr>
          <a:lstStyle/>
          <a:p>
            <a:r>
              <a:rPr lang="en-GB" sz="1050" dirty="0">
                <a:solidFill>
                  <a:schemeClr val="accent1">
                    <a:lumMod val="75000"/>
                  </a:schemeClr>
                </a:solidFill>
              </a:rPr>
              <a:t>Do we think that the S-CT concept is an exact match?</a:t>
            </a:r>
          </a:p>
          <a:p>
            <a:r>
              <a:rPr lang="en-GB" sz="1050" dirty="0">
                <a:solidFill>
                  <a:schemeClr val="accent1">
                    <a:lumMod val="75000"/>
                  </a:schemeClr>
                </a:solidFill>
              </a:rPr>
              <a:t>If “no” – what would be better?</a:t>
            </a:r>
          </a:p>
          <a:p>
            <a:r>
              <a:rPr lang="en-GB" sz="1050" dirty="0">
                <a:solidFill>
                  <a:schemeClr val="accent1">
                    <a:lumMod val="75000"/>
                  </a:schemeClr>
                </a:solidFill>
              </a:rPr>
              <a:t>    “Prolonged-release granules for prolonged-release oral suspension”? Or same as EDQM Term? Or something else?</a:t>
            </a:r>
          </a:p>
        </p:txBody>
      </p:sp>
    </p:spTree>
    <p:extLst>
      <p:ext uri="{BB962C8B-B14F-4D97-AF65-F5344CB8AC3E}">
        <p14:creationId xmlns:p14="http://schemas.microsoft.com/office/powerpoint/2010/main" val="6461573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D59B7-659D-411B-BD25-DC169013C036}"/>
              </a:ext>
            </a:extLst>
          </p:cNvPr>
          <p:cNvSpPr>
            <a:spLocks noGrp="1"/>
          </p:cNvSpPr>
          <p:nvPr>
            <p:ph type="title"/>
          </p:nvPr>
        </p:nvSpPr>
        <p:spPr/>
        <p:txBody>
          <a:bodyPr/>
          <a:lstStyle/>
          <a:p>
            <a:r>
              <a:rPr lang="en-GB" dirty="0"/>
              <a:t>Group thoughts</a:t>
            </a:r>
          </a:p>
        </p:txBody>
      </p:sp>
      <p:graphicFrame>
        <p:nvGraphicFramePr>
          <p:cNvPr id="4" name="Table 4">
            <a:extLst>
              <a:ext uri="{FF2B5EF4-FFF2-40B4-BE49-F238E27FC236}">
                <a16:creationId xmlns:a16="http://schemas.microsoft.com/office/drawing/2014/main" id="{8D0D62F2-D341-4D65-A6AA-3D431792D46F}"/>
              </a:ext>
            </a:extLst>
          </p:cNvPr>
          <p:cNvGraphicFramePr>
            <a:graphicFrameLocks noGrp="1"/>
          </p:cNvGraphicFramePr>
          <p:nvPr>
            <p:extLst>
              <p:ext uri="{D42A27DB-BD31-4B8C-83A1-F6EECF244321}">
                <p14:modId xmlns:p14="http://schemas.microsoft.com/office/powerpoint/2010/main" val="233809437"/>
              </p:ext>
            </p:extLst>
          </p:nvPr>
        </p:nvGraphicFramePr>
        <p:xfrm>
          <a:off x="628650" y="1409246"/>
          <a:ext cx="8090808" cy="2045970"/>
        </p:xfrm>
        <a:graphic>
          <a:graphicData uri="http://schemas.openxmlformats.org/drawingml/2006/table">
            <a:tbl>
              <a:tblPr firstRow="1" bandRow="1">
                <a:tableStyleId>{5C22544A-7EE6-4342-B048-85BDC9FD1C3A}</a:tableStyleId>
              </a:tblPr>
              <a:tblGrid>
                <a:gridCol w="1514318">
                  <a:extLst>
                    <a:ext uri="{9D8B030D-6E8A-4147-A177-3AD203B41FA5}">
                      <a16:colId xmlns:a16="http://schemas.microsoft.com/office/drawing/2014/main" val="3056612337"/>
                    </a:ext>
                  </a:extLst>
                </a:gridCol>
                <a:gridCol w="6576490">
                  <a:extLst>
                    <a:ext uri="{9D8B030D-6E8A-4147-A177-3AD203B41FA5}">
                      <a16:colId xmlns:a16="http://schemas.microsoft.com/office/drawing/2014/main" val="1391387706"/>
                    </a:ext>
                  </a:extLst>
                </a:gridCol>
              </a:tblGrid>
              <a:tr h="278130">
                <a:tc>
                  <a:txBody>
                    <a:bodyPr/>
                    <a:lstStyle/>
                    <a:p>
                      <a:endParaRPr lang="en-GB" sz="1100"/>
                    </a:p>
                  </a:txBody>
                  <a:tcPr marL="68580" marR="68580" marT="34290" marB="34290"/>
                </a:tc>
                <a:tc>
                  <a:txBody>
                    <a:bodyPr/>
                    <a:lstStyle/>
                    <a:p>
                      <a:endParaRPr lang="en-GB" sz="1100"/>
                    </a:p>
                  </a:txBody>
                  <a:tcPr marL="68580" marR="68580" marT="34290" marB="34290"/>
                </a:tc>
                <a:extLst>
                  <a:ext uri="{0D108BD9-81ED-4DB2-BD59-A6C34878D82A}">
                    <a16:rowId xmlns:a16="http://schemas.microsoft.com/office/drawing/2014/main" val="412700093"/>
                  </a:ext>
                </a:extLst>
              </a:tr>
              <a:tr h="278130">
                <a:tc>
                  <a:txBody>
                    <a:bodyPr/>
                    <a:lstStyle/>
                    <a:p>
                      <a:r>
                        <a:rPr lang="en-GB" sz="1100" dirty="0"/>
                        <a:t>Tara</a:t>
                      </a:r>
                    </a:p>
                  </a:txBody>
                  <a:tcPr marL="68580" marR="68580" marT="34290" marB="34290"/>
                </a:tc>
                <a:tc>
                  <a:txBody>
                    <a:bodyPr/>
                    <a:lstStyle/>
                    <a:p>
                      <a:r>
                        <a:rPr lang="en-IE" sz="1400" kern="1200" dirty="0">
                          <a:solidFill>
                            <a:schemeClr val="dk1"/>
                          </a:solidFill>
                          <a:effectLst/>
                          <a:latin typeface="+mn-lt"/>
                          <a:ea typeface="+mn-ea"/>
                          <a:cs typeface="+mn-cs"/>
                        </a:rPr>
                        <a:t>Again, I agree these are exact matches, but would rather have the EDQM wording.</a:t>
                      </a:r>
                      <a:endParaRPr lang="en-GB" sz="1400" kern="1200" dirty="0">
                        <a:solidFill>
                          <a:schemeClr val="dk1"/>
                        </a:solidFill>
                        <a:effectLst/>
                        <a:latin typeface="+mn-lt"/>
                        <a:ea typeface="+mn-ea"/>
                        <a:cs typeface="+mn-cs"/>
                      </a:endParaRPr>
                    </a:p>
                  </a:txBody>
                  <a:tcPr marL="68580" marR="68580" marT="34290" marB="34290"/>
                </a:tc>
                <a:extLst>
                  <a:ext uri="{0D108BD9-81ED-4DB2-BD59-A6C34878D82A}">
                    <a16:rowId xmlns:a16="http://schemas.microsoft.com/office/drawing/2014/main" val="3654399621"/>
                  </a:ext>
                </a:extLst>
              </a:tr>
              <a:tr h="480060">
                <a:tc>
                  <a:txBody>
                    <a:bodyPr/>
                    <a:lstStyle/>
                    <a:p>
                      <a:r>
                        <a:rPr lang="en-GB" sz="1100" dirty="0"/>
                        <a:t>Olivier</a:t>
                      </a:r>
                    </a:p>
                  </a:txBody>
                  <a:tcPr marL="68580" marR="68580" marT="34290" marB="34290"/>
                </a:tc>
                <a:tc>
                  <a:txBody>
                    <a:bodyPr/>
                    <a:lstStyle/>
                    <a:p>
                      <a:r>
                        <a:rPr lang="en-US" sz="1400" kern="1200" dirty="0">
                          <a:solidFill>
                            <a:schemeClr val="dk1"/>
                          </a:solidFill>
                          <a:effectLst/>
                          <a:latin typeface="+mn-lt"/>
                          <a:ea typeface="+mn-ea"/>
                          <a:cs typeface="+mn-cs"/>
                        </a:rPr>
                        <a:t>Prolonged-release granules for prolonged-release oral suspension – then exact match</a:t>
                      </a:r>
                      <a:endParaRPr lang="en-GB" sz="1100" dirty="0"/>
                    </a:p>
                  </a:txBody>
                  <a:tcPr marL="68580" marR="68580" marT="34290" marB="34290"/>
                </a:tc>
                <a:extLst>
                  <a:ext uri="{0D108BD9-81ED-4DB2-BD59-A6C34878D82A}">
                    <a16:rowId xmlns:a16="http://schemas.microsoft.com/office/drawing/2014/main" val="2010372682"/>
                  </a:ext>
                </a:extLst>
              </a:tr>
              <a:tr h="278130">
                <a:tc>
                  <a:txBody>
                    <a:bodyPr/>
                    <a:lstStyle/>
                    <a:p>
                      <a:pPr marR="0" algn="l" rtl="0">
                        <a:lnSpc>
                          <a:spcPct val="100000"/>
                        </a:lnSpc>
                        <a:spcBef>
                          <a:spcPts val="0"/>
                        </a:spcBef>
                        <a:spcAft>
                          <a:spcPts val="0"/>
                        </a:spcAft>
                        <a:buClr>
                          <a:srgbClr val="000000"/>
                        </a:buClr>
                        <a:buFont typeface="Arial"/>
                      </a:pPr>
                      <a:r>
                        <a:rPr lang="en-GB" sz="1400" b="0" i="0" u="none" strike="noStrike" kern="1200" cap="none" dirty="0">
                          <a:solidFill>
                            <a:schemeClr val="dk1"/>
                          </a:solidFill>
                          <a:effectLst/>
                          <a:latin typeface="+mn-lt"/>
                          <a:ea typeface="+mn-ea"/>
                          <a:cs typeface="+mn-cs"/>
                          <a:sym typeface="Arial"/>
                        </a:rPr>
                        <a:t>David</a:t>
                      </a:r>
                    </a:p>
                  </a:txBody>
                  <a:tcPr marL="68580" marR="68580" marT="34290" marB="34290"/>
                </a:tc>
                <a:tc>
                  <a:txBody>
                    <a:bodyPr/>
                    <a:lstStyle/>
                    <a:p>
                      <a:pPr marR="0" algn="l" rtl="0">
                        <a:lnSpc>
                          <a:spcPct val="100000"/>
                        </a:lnSpc>
                        <a:spcBef>
                          <a:spcPts val="0"/>
                        </a:spcBef>
                        <a:spcAft>
                          <a:spcPts val="0"/>
                        </a:spcAft>
                        <a:buClr>
                          <a:srgbClr val="000000"/>
                        </a:buClr>
                        <a:buFont typeface="Arial"/>
                      </a:pPr>
                      <a:r>
                        <a:rPr lang="en-GB" sz="1400" b="0" i="0" u="none" strike="noStrike" kern="1200" cap="none" dirty="0">
                          <a:solidFill>
                            <a:schemeClr val="dk1"/>
                          </a:solidFill>
                          <a:effectLst/>
                          <a:latin typeface="+mn-lt"/>
                          <a:ea typeface="+mn-ea"/>
                          <a:cs typeface="+mn-cs"/>
                          <a:sym typeface="Arial"/>
                        </a:rPr>
                        <a:t>Prefer the SNOMED term; current EDQM term open to interpretation; is an exact match for mapping</a:t>
                      </a:r>
                    </a:p>
                  </a:txBody>
                  <a:tcPr marL="68580" marR="68580" marT="34290" marB="34290"/>
                </a:tc>
                <a:extLst>
                  <a:ext uri="{0D108BD9-81ED-4DB2-BD59-A6C34878D82A}">
                    <a16:rowId xmlns:a16="http://schemas.microsoft.com/office/drawing/2014/main" val="3768199462"/>
                  </a:ext>
                </a:extLst>
              </a:tr>
              <a:tr h="278130">
                <a:tc>
                  <a:txBody>
                    <a:bodyPr/>
                    <a:lstStyle/>
                    <a:p>
                      <a:r>
                        <a:rPr lang="en-GB" sz="1100" dirty="0"/>
                        <a:t>Elisabeth</a:t>
                      </a:r>
                    </a:p>
                  </a:txBody>
                  <a:tcPr marL="68580" marR="68580" marT="34290" marB="34290"/>
                </a:tc>
                <a:tc>
                  <a:txBody>
                    <a:bodyPr/>
                    <a:lstStyle/>
                    <a:p>
                      <a:r>
                        <a:rPr lang="fr-FR" sz="1400" kern="1200" dirty="0" err="1">
                          <a:solidFill>
                            <a:schemeClr val="dk1"/>
                          </a:solidFill>
                          <a:effectLst/>
                          <a:latin typeface="+mn-lt"/>
                          <a:ea typeface="+mn-ea"/>
                          <a:cs typeface="+mn-cs"/>
                        </a:rPr>
                        <a:t>Prolonged</a:t>
                      </a:r>
                      <a:r>
                        <a:rPr lang="fr-FR" sz="1400" kern="1200" dirty="0">
                          <a:solidFill>
                            <a:schemeClr val="dk1"/>
                          </a:solidFill>
                          <a:effectLst/>
                          <a:latin typeface="+mn-lt"/>
                          <a:ea typeface="+mn-ea"/>
                          <a:cs typeface="+mn-cs"/>
                        </a:rPr>
                        <a:t>-release granules for oral suspension </a:t>
                      </a:r>
                      <a:r>
                        <a:rPr lang="fr-FR" sz="1400" kern="1200" dirty="0" err="1">
                          <a:solidFill>
                            <a:schemeClr val="dk1"/>
                          </a:solidFill>
                          <a:effectLst/>
                          <a:latin typeface="+mn-lt"/>
                          <a:ea typeface="+mn-ea"/>
                          <a:cs typeface="+mn-cs"/>
                        </a:rPr>
                        <a:t>preferred</a:t>
                      </a:r>
                      <a:endParaRPr lang="en-GB" sz="1100" dirty="0"/>
                    </a:p>
                  </a:txBody>
                  <a:tcPr marL="68580" marR="68580" marT="34290" marB="34290"/>
                </a:tc>
                <a:extLst>
                  <a:ext uri="{0D108BD9-81ED-4DB2-BD59-A6C34878D82A}">
                    <a16:rowId xmlns:a16="http://schemas.microsoft.com/office/drawing/2014/main" val="3120151755"/>
                  </a:ext>
                </a:extLst>
              </a:tr>
            </a:tbl>
          </a:graphicData>
        </a:graphic>
      </p:graphicFrame>
    </p:spTree>
    <p:extLst>
      <p:ext uri="{BB962C8B-B14F-4D97-AF65-F5344CB8AC3E}">
        <p14:creationId xmlns:p14="http://schemas.microsoft.com/office/powerpoint/2010/main" val="6989979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BFB12EDF-486B-4562-8E4D-159A27D6F1BC}"/>
              </a:ext>
            </a:extLst>
          </p:cNvPr>
          <p:cNvGraphicFramePr>
            <a:graphicFrameLocks noGrp="1"/>
          </p:cNvGraphicFramePr>
          <p:nvPr/>
        </p:nvGraphicFramePr>
        <p:xfrm>
          <a:off x="753246" y="340989"/>
          <a:ext cx="8133876" cy="1245394"/>
        </p:xfrm>
        <a:graphic>
          <a:graphicData uri="http://schemas.openxmlformats.org/drawingml/2006/table">
            <a:tbl>
              <a:tblPr firstRow="1" firstCol="1" bandRow="1"/>
              <a:tblGrid>
                <a:gridCol w="751037">
                  <a:extLst>
                    <a:ext uri="{9D8B030D-6E8A-4147-A177-3AD203B41FA5}">
                      <a16:colId xmlns:a16="http://schemas.microsoft.com/office/drawing/2014/main" val="315500329"/>
                    </a:ext>
                  </a:extLst>
                </a:gridCol>
                <a:gridCol w="1235180">
                  <a:extLst>
                    <a:ext uri="{9D8B030D-6E8A-4147-A177-3AD203B41FA5}">
                      <a16:colId xmlns:a16="http://schemas.microsoft.com/office/drawing/2014/main" val="3607802095"/>
                    </a:ext>
                  </a:extLst>
                </a:gridCol>
                <a:gridCol w="840801">
                  <a:extLst>
                    <a:ext uri="{9D8B030D-6E8A-4147-A177-3AD203B41FA5}">
                      <a16:colId xmlns:a16="http://schemas.microsoft.com/office/drawing/2014/main" val="3018980532"/>
                    </a:ext>
                  </a:extLst>
                </a:gridCol>
                <a:gridCol w="1452477">
                  <a:extLst>
                    <a:ext uri="{9D8B030D-6E8A-4147-A177-3AD203B41FA5}">
                      <a16:colId xmlns:a16="http://schemas.microsoft.com/office/drawing/2014/main" val="1184052717"/>
                    </a:ext>
                  </a:extLst>
                </a:gridCol>
                <a:gridCol w="843146">
                  <a:extLst>
                    <a:ext uri="{9D8B030D-6E8A-4147-A177-3AD203B41FA5}">
                      <a16:colId xmlns:a16="http://schemas.microsoft.com/office/drawing/2014/main" val="1549579174"/>
                    </a:ext>
                  </a:extLst>
                </a:gridCol>
                <a:gridCol w="701441">
                  <a:extLst>
                    <a:ext uri="{9D8B030D-6E8A-4147-A177-3AD203B41FA5}">
                      <a16:colId xmlns:a16="http://schemas.microsoft.com/office/drawing/2014/main" val="2468642669"/>
                    </a:ext>
                  </a:extLst>
                </a:gridCol>
                <a:gridCol w="1127675">
                  <a:extLst>
                    <a:ext uri="{9D8B030D-6E8A-4147-A177-3AD203B41FA5}">
                      <a16:colId xmlns:a16="http://schemas.microsoft.com/office/drawing/2014/main" val="1988599954"/>
                    </a:ext>
                  </a:extLst>
                </a:gridCol>
                <a:gridCol w="1182119">
                  <a:extLst>
                    <a:ext uri="{9D8B030D-6E8A-4147-A177-3AD203B41FA5}">
                      <a16:colId xmlns:a16="http://schemas.microsoft.com/office/drawing/2014/main" val="1503838265"/>
                    </a:ext>
                  </a:extLst>
                </a:gridCol>
              </a:tblGrid>
              <a:tr h="278130">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800" b="1" i="0" u="none" strike="noStrike" dirty="0">
                          <a:solidFill>
                            <a:srgbClr val="000000"/>
                          </a:solidFill>
                          <a:effectLst/>
                          <a:latin typeface="Calibri" panose="020F0502020204030204" pitchFamily="34" charset="0"/>
                        </a:rPr>
                        <a:t>EDQM Code</a:t>
                      </a: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800" b="1" i="0" u="none" strike="noStrike" dirty="0">
                          <a:solidFill>
                            <a:srgbClr val="000000"/>
                          </a:solidFill>
                          <a:effectLst/>
                          <a:latin typeface="Calibri" panose="020F0502020204030204" pitchFamily="34" charset="0"/>
                        </a:rPr>
                        <a:t>English Name</a:t>
                      </a: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800" b="1" i="0" u="none" strike="noStrike" dirty="0">
                          <a:solidFill>
                            <a:srgbClr val="000000"/>
                          </a:solidFill>
                          <a:effectLst/>
                          <a:latin typeface="Calibri" panose="020F0502020204030204" pitchFamily="34" charset="0"/>
                        </a:rPr>
                        <a:t>SCTID</a:t>
                      </a:r>
                    </a:p>
                  </a:txBody>
                  <a:tcPr marL="7144" marR="7144" marT="7144" marB="0" anchor="ctr">
                    <a:lnL w="12700" cmpd="sng">
                      <a:solidFill>
                        <a:srgbClr val="27ABB8"/>
                      </a:solidFill>
                    </a:lnL>
                    <a:lnR w="12700" cmpd="sng">
                      <a:solidFill>
                        <a:srgbClr val="27ABB8"/>
                      </a:solidFill>
                    </a:lnR>
                    <a:lnT w="12700" cmpd="sng">
                      <a:solidFill>
                        <a:srgbClr val="27ABB8"/>
                      </a:solidFill>
                    </a:lnT>
                    <a:lnB w="25400" cmpd="sng">
                      <a:solidFill>
                        <a:srgbClr val="27ABB8"/>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800" b="1" i="0" u="none" strike="noStrike" dirty="0">
                          <a:solidFill>
                            <a:srgbClr val="000000"/>
                          </a:solidFill>
                          <a:effectLst/>
                          <a:latin typeface="Calibri, sans-serif"/>
                        </a:rPr>
                        <a:t>Fully Specified Name</a:t>
                      </a:r>
                      <a:endParaRPr lang="en-GB" sz="800" b="1" i="0" u="none" strike="noStrike" dirty="0">
                        <a:solidFill>
                          <a:srgbClr val="000000"/>
                        </a:solidFill>
                        <a:effectLst/>
                        <a:latin typeface="Calibri" panose="020F0502020204030204" pitchFamily="34" charset="0"/>
                      </a:endParaRPr>
                    </a:p>
                  </a:txBody>
                  <a:tcPr marL="7144" marR="7144" marT="7144" marB="0" anchor="ctr">
                    <a:lnL w="12700" cmpd="sng">
                      <a:solidFill>
                        <a:srgbClr val="27ABB8"/>
                      </a:solidFill>
                    </a:lnL>
                    <a:lnR w="12700" cmpd="sng">
                      <a:solidFill>
                        <a:srgbClr val="27ABB8"/>
                      </a:solidFill>
                    </a:lnR>
                    <a:lnT w="12700" cmpd="sng">
                      <a:solidFill>
                        <a:srgbClr val="27ABB8"/>
                      </a:solidFill>
                    </a:lnT>
                    <a:lnB w="25400" cmpd="sng">
                      <a:solidFill>
                        <a:srgbClr val="27ABB8"/>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800" b="1" i="0" u="none" strike="noStrike" dirty="0">
                          <a:solidFill>
                            <a:srgbClr val="000000"/>
                          </a:solidFill>
                          <a:effectLst/>
                          <a:latin typeface="Calibri" panose="020F0502020204030204" pitchFamily="34" charset="0"/>
                        </a:rPr>
                        <a:t>Cardinality</a:t>
                      </a: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800" b="1" i="0" u="none" strike="noStrike" dirty="0">
                          <a:solidFill>
                            <a:srgbClr val="000000"/>
                          </a:solidFill>
                          <a:effectLst/>
                          <a:latin typeface="Calibri" panose="020F0502020204030204" pitchFamily="34" charset="0"/>
                        </a:rPr>
                        <a:t>Association</a:t>
                      </a: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800" b="1" i="0" u="none" strike="noStrike" dirty="0">
                          <a:solidFill>
                            <a:srgbClr val="000000"/>
                          </a:solidFill>
                          <a:effectLst/>
                          <a:latin typeface="Calibri" panose="020F0502020204030204" pitchFamily="34" charset="0"/>
                        </a:rPr>
                        <a:t>Attribute Match</a:t>
                      </a:r>
                    </a:p>
                  </a:txBody>
                  <a:tcPr marL="7144" marR="7144" marT="7144" marB="0" anchor="ctr">
                    <a:lnL w="12700" cmpd="sng">
                      <a:solidFill>
                        <a:srgbClr val="27ABB8"/>
                      </a:solidFill>
                    </a:lnL>
                    <a:lnR w="12700" cmpd="sng">
                      <a:solidFill>
                        <a:srgbClr val="27ABB8"/>
                      </a:solidFill>
                    </a:lnR>
                    <a:lnT w="12700" cmpd="sng">
                      <a:solidFill>
                        <a:srgbClr val="27ABB8"/>
                      </a:solidFill>
                    </a:lnT>
                    <a:lnB w="25400" cmpd="sng">
                      <a:solidFill>
                        <a:srgbClr val="27ABB8"/>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marR="0" algn="ctr" rtl="0" fontAlgn="ctr">
                        <a:lnSpc>
                          <a:spcPct val="100000"/>
                        </a:lnSpc>
                        <a:spcBef>
                          <a:spcPts val="0"/>
                        </a:spcBef>
                        <a:spcAft>
                          <a:spcPts val="0"/>
                        </a:spcAft>
                        <a:buClr>
                          <a:srgbClr val="000000"/>
                        </a:buClr>
                        <a:buFont typeface="Arial"/>
                      </a:pPr>
                      <a:r>
                        <a:rPr lang="en-GB" sz="800" b="1" i="0" u="none" strike="noStrike" cap="none" dirty="0">
                          <a:solidFill>
                            <a:srgbClr val="000000"/>
                          </a:solidFill>
                          <a:effectLst/>
                          <a:latin typeface="Calibri" panose="020F0502020204030204" pitchFamily="34" charset="0"/>
                          <a:ea typeface="+mn-ea"/>
                          <a:cs typeface="+mn-cs"/>
                          <a:sym typeface="Arial"/>
                        </a:rPr>
                        <a:t>Comments</a:t>
                      </a:r>
                    </a:p>
                  </a:txBody>
                  <a:tcPr marL="68580" marR="68580" marT="34290" marB="34290">
                    <a:lnL w="12700" cmpd="sng">
                      <a:solidFill>
                        <a:srgbClr val="27ABB8"/>
                      </a:solidFill>
                    </a:lnL>
                    <a:lnR w="12700" cmpd="sng">
                      <a:solidFill>
                        <a:srgbClr val="27ABB8"/>
                      </a:solidFill>
                    </a:lnR>
                    <a:lnT w="12700" cmpd="sng">
                      <a:solidFill>
                        <a:srgbClr val="27ABB8"/>
                      </a:solidFill>
                    </a:lnT>
                    <a:lnB w="25400" cmpd="sng">
                      <a:solidFill>
                        <a:srgbClr val="27ABB8"/>
                      </a:solidFill>
                    </a:lnB>
                    <a:lnTlToBr w="12700" cmpd="sng">
                      <a:noFill/>
                      <a:prstDash val="solid"/>
                    </a:lnTlToBr>
                    <a:lnBlToTr w="12700" cmpd="sng">
                      <a:noFill/>
                      <a:prstDash val="solid"/>
                    </a:lnBlToTr>
                    <a:noFill/>
                  </a:tcPr>
                </a:tc>
                <a:extLst>
                  <a:ext uri="{0D108BD9-81ED-4DB2-BD59-A6C34878D82A}">
                    <a16:rowId xmlns:a16="http://schemas.microsoft.com/office/drawing/2014/main" val="1660499978"/>
                  </a:ext>
                </a:extLst>
              </a:tr>
              <a:tr h="967264">
                <a:tc>
                  <a:txBody>
                    <a:bodyPr/>
                    <a:lstStyle/>
                    <a:p>
                      <a:pPr marL="0" algn="l" defTabSz="914400" rtl="0" eaLnBrk="1" fontAlgn="ctr" latinLnBrk="0" hangingPunct="1"/>
                      <a:r>
                        <a:rPr lang="en-GB" sz="900" b="0" kern="1200" dirty="0">
                          <a:solidFill>
                            <a:schemeClr val="tx1"/>
                          </a:solidFill>
                          <a:effectLst/>
                          <a:latin typeface="Calibri" panose="020F0502020204030204" pitchFamily="34" charset="0"/>
                          <a:ea typeface="+mn-ea"/>
                          <a:cs typeface="+mn-cs"/>
                        </a:rPr>
                        <a:t>13007000</a:t>
                      </a:r>
                    </a:p>
                  </a:txBody>
                  <a:tcPr marL="21431" marR="21431" marT="14288" marB="14288" anchor="ctr">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Calibri" panose="020F0502020204030204" pitchFamily="34" charset="0"/>
                          <a:ea typeface="+mn-ea"/>
                          <a:cs typeface="+mn-cs"/>
                        </a:rPr>
                        <a:t>Effervescent granules for oral suspension</a:t>
                      </a:r>
                    </a:p>
                  </a:txBody>
                  <a:tcPr marL="21431" marR="21431" marT="14288" marB="14288" anchor="ctr">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l" defTabSz="914400" rtl="0" eaLnBrk="1" fontAlgn="ctr" latinLnBrk="0" hangingPunct="1"/>
                      <a:endParaRPr lang="en-GB" sz="900" b="0" kern="1200" dirty="0">
                        <a:solidFill>
                          <a:schemeClr val="tx1"/>
                        </a:solidFill>
                        <a:effectLst/>
                        <a:latin typeface="Calibri" panose="020F0502020204030204" pitchFamily="34" charset="0"/>
                        <a:ea typeface="+mn-ea"/>
                        <a:cs typeface="+mn-cs"/>
                      </a:endParaRPr>
                    </a:p>
                  </a:txBody>
                  <a:tcPr marL="7144" marR="7144" marT="7144" marB="0" anchor="b">
                    <a:lnL w="12700" cap="flat" cmpd="sng" algn="ctr">
                      <a:solidFill>
                        <a:srgbClr val="27ABB8"/>
                      </a:solidFill>
                      <a:prstDash val="solid"/>
                      <a:round/>
                      <a:headEnd type="none" w="med" len="med"/>
                      <a:tailEnd type="none" w="med" len="med"/>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l" defTabSz="914400" rtl="0" eaLnBrk="1" fontAlgn="ctr" latinLnBrk="0" hangingPunct="1"/>
                      <a:endParaRPr lang="en-GB" sz="900" b="0" kern="1200" dirty="0">
                        <a:solidFill>
                          <a:schemeClr val="tx1"/>
                        </a:solidFill>
                        <a:effectLst/>
                        <a:latin typeface="Calibri" panose="020F0502020204030204" pitchFamily="34" charset="0"/>
                        <a:ea typeface="+mn-ea"/>
                        <a:cs typeface="+mn-cs"/>
                      </a:endParaRPr>
                    </a:p>
                  </a:txBody>
                  <a:tcPr marL="7144" marR="7144" marT="7144" marB="0" anchor="ctr">
                    <a:lnL w="12700" cmpd="sng">
                      <a:solidFill>
                        <a:srgbClr val="27ABB8"/>
                      </a:solidFill>
                    </a:lnL>
                    <a:lnR w="12700" cap="flat" cmpd="sng" algn="ctr">
                      <a:solidFill>
                        <a:srgbClr val="27ABB8"/>
                      </a:solidFill>
                      <a:prstDash val="solid"/>
                      <a:round/>
                      <a:headEnd type="none" w="med" len="med"/>
                      <a:tailEnd type="none" w="med" len="med"/>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Calibri" panose="020F0502020204030204" pitchFamily="34" charset="0"/>
                          <a:ea typeface="+mn-ea"/>
                          <a:cs typeface="+mn-cs"/>
                        </a:rPr>
                        <a:t>1..0</a:t>
                      </a:r>
                    </a:p>
                  </a:txBody>
                  <a:tcPr marL="21431" marR="21431" marT="14288" marB="14288" anchor="ctr">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Calibri" panose="020F0502020204030204" pitchFamily="34" charset="0"/>
                          <a:ea typeface="+mn-ea"/>
                          <a:cs typeface="+mn-cs"/>
                        </a:rPr>
                        <a:t>no match</a:t>
                      </a:r>
                    </a:p>
                  </a:txBody>
                  <a:tcPr marL="21431" marR="21431" marT="14288" marB="14288" anchor="ctr">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l" defTabSz="914400" rtl="0" eaLnBrk="1" fontAlgn="ctr" latinLnBrk="0" hangingPunct="1"/>
                      <a:endParaRPr lang="en-GB" sz="900" b="0" kern="1200" dirty="0">
                        <a:solidFill>
                          <a:schemeClr val="tx1"/>
                        </a:solidFill>
                        <a:effectLst/>
                        <a:latin typeface="Calibri" panose="020F0502020204030204" pitchFamily="34" charset="0"/>
                        <a:ea typeface="+mn-ea"/>
                        <a:cs typeface="+mn-cs"/>
                      </a:endParaRPr>
                    </a:p>
                  </a:txBody>
                  <a:tcPr marL="7144" marR="7144" marT="7144" marB="0" anchor="b">
                    <a:lnL w="12700" cap="flat" cmpd="sng" algn="ctr">
                      <a:solidFill>
                        <a:srgbClr val="27ABB8"/>
                      </a:solidFill>
                      <a:prstDash val="solid"/>
                      <a:round/>
                      <a:headEnd type="none" w="med" len="med"/>
                      <a:tailEnd type="none" w="med" len="med"/>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l" defTabSz="914400" rtl="0" eaLnBrk="1" fontAlgn="ctr" latinLnBrk="0" hangingPunct="1"/>
                      <a:r>
                        <a:rPr lang="en-GB" sz="900" b="0" kern="1200" dirty="0">
                          <a:solidFill>
                            <a:schemeClr val="tx1"/>
                          </a:solidFill>
                          <a:effectLst/>
                          <a:latin typeface="Calibri" panose="020F0502020204030204" pitchFamily="34" charset="0"/>
                          <a:ea typeface="+mn-ea"/>
                          <a:cs typeface="+mn-cs"/>
                        </a:rPr>
                        <a:t>BDF in SNCT "Effervescent oral granules" and "Granules for oral suspension" but no "Effervescent granules for oral suspension"</a:t>
                      </a:r>
                    </a:p>
                  </a:txBody>
                  <a:tcPr marL="7144" marR="7144" marT="7144" marB="0" anchor="b">
                    <a:lnL w="12700" cmpd="sng">
                      <a:solidFill>
                        <a:srgbClr val="27ABB8"/>
                      </a:solidFill>
                    </a:lnL>
                    <a:lnR w="12700" cmpd="sng">
                      <a:solidFill>
                        <a:srgbClr val="27ABB8"/>
                      </a:solidFill>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2557565415"/>
                  </a:ext>
                </a:extLst>
              </a:tr>
            </a:tbl>
          </a:graphicData>
        </a:graphic>
      </p:graphicFrame>
      <p:pic>
        <p:nvPicPr>
          <p:cNvPr id="7" name="Picture 6">
            <a:extLst>
              <a:ext uri="{FF2B5EF4-FFF2-40B4-BE49-F238E27FC236}">
                <a16:creationId xmlns:a16="http://schemas.microsoft.com/office/drawing/2014/main" id="{E9262B9D-272A-44C2-AB76-E2F45A107C45}"/>
              </a:ext>
            </a:extLst>
          </p:cNvPr>
          <p:cNvPicPr>
            <a:picLocks noChangeAspect="1"/>
          </p:cNvPicPr>
          <p:nvPr/>
        </p:nvPicPr>
        <p:blipFill>
          <a:blip r:embed="rId2"/>
          <a:stretch>
            <a:fillRect/>
          </a:stretch>
        </p:blipFill>
        <p:spPr>
          <a:xfrm>
            <a:off x="601589" y="1970483"/>
            <a:ext cx="4165388" cy="735909"/>
          </a:xfrm>
          <a:prstGeom prst="rect">
            <a:avLst/>
          </a:prstGeom>
        </p:spPr>
      </p:pic>
      <p:pic>
        <p:nvPicPr>
          <p:cNvPr id="9" name="Picture 8">
            <a:extLst>
              <a:ext uri="{FF2B5EF4-FFF2-40B4-BE49-F238E27FC236}">
                <a16:creationId xmlns:a16="http://schemas.microsoft.com/office/drawing/2014/main" id="{C27ED4B6-CBA7-4A0B-883E-1BABCF057EFD}"/>
              </a:ext>
            </a:extLst>
          </p:cNvPr>
          <p:cNvPicPr>
            <a:picLocks noChangeAspect="1"/>
          </p:cNvPicPr>
          <p:nvPr/>
        </p:nvPicPr>
        <p:blipFill>
          <a:blip r:embed="rId3"/>
          <a:stretch>
            <a:fillRect/>
          </a:stretch>
        </p:blipFill>
        <p:spPr>
          <a:xfrm>
            <a:off x="1024793" y="2833654"/>
            <a:ext cx="1294662" cy="2096120"/>
          </a:xfrm>
          <a:prstGeom prst="rect">
            <a:avLst/>
          </a:prstGeom>
        </p:spPr>
      </p:pic>
      <p:sp>
        <p:nvSpPr>
          <p:cNvPr id="10" name="TextBox 9">
            <a:extLst>
              <a:ext uri="{FF2B5EF4-FFF2-40B4-BE49-F238E27FC236}">
                <a16:creationId xmlns:a16="http://schemas.microsoft.com/office/drawing/2014/main" id="{CB77F2CA-B82A-4340-B74F-E55EF6E3A450}"/>
              </a:ext>
            </a:extLst>
          </p:cNvPr>
          <p:cNvSpPr txBox="1"/>
          <p:nvPr/>
        </p:nvSpPr>
        <p:spPr>
          <a:xfrm>
            <a:off x="4208669" y="2704467"/>
            <a:ext cx="4088286" cy="1223412"/>
          </a:xfrm>
          <a:prstGeom prst="rect">
            <a:avLst/>
          </a:prstGeom>
          <a:noFill/>
        </p:spPr>
        <p:txBody>
          <a:bodyPr wrap="square" rtlCol="0">
            <a:spAutoFit/>
          </a:bodyPr>
          <a:lstStyle/>
          <a:p>
            <a:r>
              <a:rPr lang="en-GB" sz="1050" dirty="0"/>
              <a:t>Any products?</a:t>
            </a:r>
          </a:p>
          <a:p>
            <a:r>
              <a:rPr lang="en-GB" sz="1050" dirty="0" err="1"/>
              <a:t>Dukoral</a:t>
            </a:r>
            <a:r>
              <a:rPr lang="en-GB" sz="1050" dirty="0"/>
              <a:t>? </a:t>
            </a:r>
            <a:r>
              <a:rPr lang="en-GB" sz="1050" dirty="0">
                <a:hlinkClick r:id="rId4"/>
              </a:rPr>
              <a:t>https://www.medicines.org.uk/emc/product/5087/smpc</a:t>
            </a:r>
            <a:endParaRPr lang="en-GB" sz="1050" dirty="0"/>
          </a:p>
          <a:p>
            <a:r>
              <a:rPr lang="en-GB" sz="1050" b="1" dirty="0"/>
              <a:t>IRE and FR and NZ: only </a:t>
            </a:r>
            <a:r>
              <a:rPr lang="en-GB" sz="1050" b="1" dirty="0" err="1"/>
              <a:t>Dukoral</a:t>
            </a:r>
            <a:endParaRPr lang="en-GB" sz="1050" b="1" dirty="0"/>
          </a:p>
          <a:p>
            <a:r>
              <a:rPr lang="en-GB" sz="1050" b="1" dirty="0"/>
              <a:t>But Elisabeth notes that this product really uses a “combined term” with the oral suspension to dissolve the granules in</a:t>
            </a:r>
          </a:p>
          <a:p>
            <a:r>
              <a:rPr lang="en-GB" sz="1050" b="1" dirty="0"/>
              <a:t>NZ also </a:t>
            </a:r>
            <a:r>
              <a:rPr lang="en-GB" sz="1050" b="1" dirty="0" err="1"/>
              <a:t>Presept</a:t>
            </a:r>
            <a:r>
              <a:rPr lang="en-GB" sz="1050" b="1" dirty="0"/>
              <a:t> (</a:t>
            </a:r>
            <a:r>
              <a:rPr lang="en-GB" sz="1050" b="1" dirty="0" err="1"/>
              <a:t>troclosene</a:t>
            </a:r>
            <a:r>
              <a:rPr lang="en-GB" sz="1050" b="1" dirty="0"/>
              <a:t>) a disinfectant so possibly not “a medicine”</a:t>
            </a:r>
          </a:p>
        </p:txBody>
      </p:sp>
    </p:spTree>
    <p:extLst>
      <p:ext uri="{BB962C8B-B14F-4D97-AF65-F5344CB8AC3E}">
        <p14:creationId xmlns:p14="http://schemas.microsoft.com/office/powerpoint/2010/main" val="3554915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Next steps for the mapping</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CD551-B995-485B-979D-D45BE1D94B92}"/>
              </a:ext>
            </a:extLst>
          </p:cNvPr>
          <p:cNvSpPr>
            <a:spLocks noGrp="1"/>
          </p:cNvSpPr>
          <p:nvPr>
            <p:ph type="title"/>
          </p:nvPr>
        </p:nvSpPr>
        <p:spPr>
          <a:xfrm>
            <a:off x="628650" y="273844"/>
            <a:ext cx="7886700" cy="490075"/>
          </a:xfrm>
        </p:spPr>
        <p:txBody>
          <a:bodyPr>
            <a:normAutofit fontScale="90000"/>
          </a:bodyPr>
          <a:lstStyle/>
          <a:p>
            <a:r>
              <a:rPr lang="en-GB" dirty="0"/>
              <a:t>Oromucosal dose forms</a:t>
            </a:r>
          </a:p>
        </p:txBody>
      </p:sp>
      <p:sp>
        <p:nvSpPr>
          <p:cNvPr id="4" name="TextBox 3">
            <a:extLst>
              <a:ext uri="{FF2B5EF4-FFF2-40B4-BE49-F238E27FC236}">
                <a16:creationId xmlns:a16="http://schemas.microsoft.com/office/drawing/2014/main" id="{57F0ECA8-5A77-4520-BE4F-BD47B60FE2D4}"/>
              </a:ext>
            </a:extLst>
          </p:cNvPr>
          <p:cNvSpPr txBox="1"/>
          <p:nvPr/>
        </p:nvSpPr>
        <p:spPr>
          <a:xfrm>
            <a:off x="404622" y="760101"/>
            <a:ext cx="7886701" cy="577081"/>
          </a:xfrm>
          <a:prstGeom prst="rect">
            <a:avLst/>
          </a:prstGeom>
          <a:noFill/>
        </p:spPr>
        <p:txBody>
          <a:bodyPr wrap="square" rtlCol="0">
            <a:spAutoFit/>
          </a:bodyPr>
          <a:lstStyle/>
          <a:p>
            <a:r>
              <a:rPr lang="en-GB" sz="1050" dirty="0"/>
              <a:t>From our 21</a:t>
            </a:r>
            <a:r>
              <a:rPr lang="en-GB" sz="1050" baseline="30000" dirty="0"/>
              <a:t>st</a:t>
            </a:r>
            <a:r>
              <a:rPr lang="en-GB" sz="1050" dirty="0"/>
              <a:t> October meeting: “</a:t>
            </a:r>
            <a:r>
              <a:rPr lang="en-GB" sz="1050" i="1" dirty="0">
                <a:solidFill>
                  <a:srgbClr val="172B4D"/>
                </a:solidFill>
                <a:latin typeface="-apple-system"/>
              </a:rPr>
              <a:t>This makes the EDQM “oromucosal” similar to the SNOMED CT “oromucosal” – both act as grouper concepts.  We can therefore make 1..1 matches between the oromucosal, sublingual and buccal concepts in EDQM and SNOMED CT without being concerned by these exclusion statements “altering” concept meaning”</a:t>
            </a:r>
            <a:endParaRPr lang="en-GB" sz="1050" dirty="0"/>
          </a:p>
        </p:txBody>
      </p:sp>
      <p:sp>
        <p:nvSpPr>
          <p:cNvPr id="5" name="TextBox 4">
            <a:extLst>
              <a:ext uri="{FF2B5EF4-FFF2-40B4-BE49-F238E27FC236}">
                <a16:creationId xmlns:a16="http://schemas.microsoft.com/office/drawing/2014/main" id="{2F034917-58BA-43F5-A604-A86551ABCAEF}"/>
              </a:ext>
            </a:extLst>
          </p:cNvPr>
          <p:cNvSpPr txBox="1"/>
          <p:nvPr/>
        </p:nvSpPr>
        <p:spPr>
          <a:xfrm>
            <a:off x="319959" y="1660348"/>
            <a:ext cx="7886701" cy="253916"/>
          </a:xfrm>
          <a:prstGeom prst="rect">
            <a:avLst/>
          </a:prstGeom>
          <a:noFill/>
        </p:spPr>
        <p:txBody>
          <a:bodyPr wrap="square" rtlCol="0">
            <a:spAutoFit/>
          </a:bodyPr>
          <a:lstStyle/>
          <a:p>
            <a:r>
              <a:rPr lang="en-GB" sz="1050" dirty="0"/>
              <a:t>However, we have some “missing” oromucosal dose forms</a:t>
            </a:r>
          </a:p>
        </p:txBody>
      </p:sp>
      <p:graphicFrame>
        <p:nvGraphicFramePr>
          <p:cNvPr id="6" name="Table 5">
            <a:extLst>
              <a:ext uri="{FF2B5EF4-FFF2-40B4-BE49-F238E27FC236}">
                <a16:creationId xmlns:a16="http://schemas.microsoft.com/office/drawing/2014/main" id="{ACD03ECE-578E-4CDE-B0F5-8A838DB63760}"/>
              </a:ext>
            </a:extLst>
          </p:cNvPr>
          <p:cNvGraphicFramePr>
            <a:graphicFrameLocks noGrp="1"/>
          </p:cNvGraphicFramePr>
          <p:nvPr/>
        </p:nvGraphicFramePr>
        <p:xfrm>
          <a:off x="253521" y="2016001"/>
          <a:ext cx="6237089" cy="3046095"/>
        </p:xfrm>
        <a:graphic>
          <a:graphicData uri="http://schemas.openxmlformats.org/drawingml/2006/table">
            <a:tbl>
              <a:tblPr firstRow="1" firstCol="1" bandRow="1"/>
              <a:tblGrid>
                <a:gridCol w="689186">
                  <a:extLst>
                    <a:ext uri="{9D8B030D-6E8A-4147-A177-3AD203B41FA5}">
                      <a16:colId xmlns:a16="http://schemas.microsoft.com/office/drawing/2014/main" val="2384136941"/>
                    </a:ext>
                  </a:extLst>
                </a:gridCol>
                <a:gridCol w="953164">
                  <a:extLst>
                    <a:ext uri="{9D8B030D-6E8A-4147-A177-3AD203B41FA5}">
                      <a16:colId xmlns:a16="http://schemas.microsoft.com/office/drawing/2014/main" val="3678424671"/>
                    </a:ext>
                  </a:extLst>
                </a:gridCol>
                <a:gridCol w="1213858">
                  <a:extLst>
                    <a:ext uri="{9D8B030D-6E8A-4147-A177-3AD203B41FA5}">
                      <a16:colId xmlns:a16="http://schemas.microsoft.com/office/drawing/2014/main" val="129475153"/>
                    </a:ext>
                  </a:extLst>
                </a:gridCol>
                <a:gridCol w="834997">
                  <a:extLst>
                    <a:ext uri="{9D8B030D-6E8A-4147-A177-3AD203B41FA5}">
                      <a16:colId xmlns:a16="http://schemas.microsoft.com/office/drawing/2014/main" val="1993097623"/>
                    </a:ext>
                  </a:extLst>
                </a:gridCol>
                <a:gridCol w="1272942">
                  <a:extLst>
                    <a:ext uri="{9D8B030D-6E8A-4147-A177-3AD203B41FA5}">
                      <a16:colId xmlns:a16="http://schemas.microsoft.com/office/drawing/2014/main" val="1279770185"/>
                    </a:ext>
                  </a:extLst>
                </a:gridCol>
                <a:gridCol w="1272942">
                  <a:extLst>
                    <a:ext uri="{9D8B030D-6E8A-4147-A177-3AD203B41FA5}">
                      <a16:colId xmlns:a16="http://schemas.microsoft.com/office/drawing/2014/main" val="2716742811"/>
                    </a:ext>
                  </a:extLst>
                </a:gridCol>
              </a:tblGrid>
              <a:tr h="278130">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800" b="1" i="0" u="none" strike="noStrike" dirty="0">
                          <a:solidFill>
                            <a:srgbClr val="000000"/>
                          </a:solidFill>
                          <a:effectLst/>
                          <a:latin typeface="Calibri" panose="020F0502020204030204" pitchFamily="34" charset="0"/>
                        </a:rPr>
                        <a:t>EDQM Code</a:t>
                      </a: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800" b="1" i="0" u="none" strike="noStrike" dirty="0">
                          <a:solidFill>
                            <a:srgbClr val="000000"/>
                          </a:solidFill>
                          <a:effectLst/>
                          <a:latin typeface="Calibri" panose="020F0502020204030204" pitchFamily="34" charset="0"/>
                        </a:rPr>
                        <a:t>English Name</a:t>
                      </a: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marR="0" algn="ctr" rtl="0" fontAlgn="ctr">
                        <a:lnSpc>
                          <a:spcPct val="100000"/>
                        </a:lnSpc>
                        <a:spcBef>
                          <a:spcPts val="0"/>
                        </a:spcBef>
                        <a:spcAft>
                          <a:spcPts val="0"/>
                        </a:spcAft>
                        <a:buClr>
                          <a:srgbClr val="000000"/>
                        </a:buClr>
                        <a:buFont typeface="Arial"/>
                      </a:pPr>
                      <a:r>
                        <a:rPr lang="en-GB" sz="800" b="1" i="0" u="none" strike="noStrike" cap="none" dirty="0">
                          <a:solidFill>
                            <a:srgbClr val="000000"/>
                          </a:solidFill>
                          <a:effectLst/>
                          <a:latin typeface="Calibri" panose="020F0502020204030204" pitchFamily="34" charset="0"/>
                          <a:ea typeface="+mn-ea"/>
                          <a:cs typeface="+mn-cs"/>
                          <a:sym typeface="Arial"/>
                        </a:rPr>
                        <a:t>UK Products</a:t>
                      </a:r>
                    </a:p>
                  </a:txBody>
                  <a:tcPr marL="68580" marR="68580" marT="34290" marB="34290">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0" algn="ctr" rtl="0" fontAlgn="ctr">
                        <a:lnSpc>
                          <a:spcPct val="100000"/>
                        </a:lnSpc>
                        <a:spcBef>
                          <a:spcPts val="0"/>
                        </a:spcBef>
                        <a:spcAft>
                          <a:spcPts val="0"/>
                        </a:spcAft>
                        <a:buClr>
                          <a:srgbClr val="000000"/>
                        </a:buClr>
                        <a:buFont typeface="Arial"/>
                      </a:pPr>
                      <a:r>
                        <a:rPr lang="en-GB" sz="800" b="1" i="0" u="none" strike="noStrike" cap="none" dirty="0">
                          <a:solidFill>
                            <a:srgbClr val="000000"/>
                          </a:solidFill>
                          <a:effectLst/>
                          <a:latin typeface="Calibri" panose="020F0502020204030204" pitchFamily="34" charset="0"/>
                          <a:ea typeface="+mn-ea"/>
                          <a:cs typeface="+mn-cs"/>
                          <a:sym typeface="Arial"/>
                        </a:rPr>
                        <a:t>IRE Products</a:t>
                      </a:r>
                    </a:p>
                  </a:txBody>
                  <a:tcPr marL="68580" marR="68580" marT="34290" marB="34290">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0" algn="ctr" rtl="0" fontAlgn="ctr">
                        <a:lnSpc>
                          <a:spcPct val="100000"/>
                        </a:lnSpc>
                        <a:spcBef>
                          <a:spcPts val="0"/>
                        </a:spcBef>
                        <a:spcAft>
                          <a:spcPts val="0"/>
                        </a:spcAft>
                        <a:buClr>
                          <a:srgbClr val="000000"/>
                        </a:buClr>
                        <a:buFont typeface="Arial"/>
                      </a:pPr>
                      <a:r>
                        <a:rPr lang="en-GB" sz="800" b="1" i="0" u="none" strike="noStrike" cap="none" dirty="0">
                          <a:solidFill>
                            <a:srgbClr val="000000"/>
                          </a:solidFill>
                          <a:effectLst/>
                          <a:latin typeface="Calibri" panose="020F0502020204030204" pitchFamily="34" charset="0"/>
                          <a:ea typeface="+mn-ea"/>
                          <a:cs typeface="+mn-cs"/>
                          <a:sym typeface="Arial"/>
                        </a:rPr>
                        <a:t>FR Products</a:t>
                      </a:r>
                    </a:p>
                  </a:txBody>
                  <a:tcPr marL="68580" marR="68580" marT="34290" marB="34290">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0" algn="ctr" rtl="0" fontAlgn="ctr">
                        <a:lnSpc>
                          <a:spcPct val="100000"/>
                        </a:lnSpc>
                        <a:spcBef>
                          <a:spcPts val="0"/>
                        </a:spcBef>
                        <a:spcAft>
                          <a:spcPts val="0"/>
                        </a:spcAft>
                        <a:buClr>
                          <a:srgbClr val="000000"/>
                        </a:buClr>
                        <a:buFont typeface="Arial"/>
                      </a:pPr>
                      <a:r>
                        <a:rPr lang="en-GB" sz="800" b="1" i="0" u="none" strike="noStrike" cap="none" dirty="0">
                          <a:solidFill>
                            <a:srgbClr val="000000"/>
                          </a:solidFill>
                          <a:effectLst/>
                          <a:latin typeface="Calibri" panose="020F0502020204030204" pitchFamily="34" charset="0"/>
                          <a:ea typeface="+mn-ea"/>
                          <a:cs typeface="+mn-cs"/>
                          <a:sym typeface="Arial"/>
                        </a:rPr>
                        <a:t>FR and other Products</a:t>
                      </a:r>
                    </a:p>
                  </a:txBody>
                  <a:tcPr marL="68580" marR="68580" marT="34290" marB="34290">
                    <a:lnL w="12700" cap="flat" cmpd="sng" algn="ctr">
                      <a:solidFill>
                        <a:srgbClr val="27ABB8"/>
                      </a:solidFill>
                      <a:prstDash val="solid"/>
                      <a:round/>
                      <a:headEnd type="none" w="med" len="med"/>
                      <a:tailEnd type="none" w="med" len="med"/>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34436527"/>
                  </a:ext>
                </a:extLst>
              </a:tr>
              <a:tr h="280035">
                <a:tc>
                  <a:txBody>
                    <a:bodyPr/>
                    <a:lstStyle/>
                    <a:p>
                      <a:pPr algn="r" rtl="0" fontAlgn="ctr"/>
                      <a:r>
                        <a:rPr lang="en-GB" sz="800" b="0" dirty="0">
                          <a:effectLst/>
                          <a:latin typeface="Calibri" panose="020F0502020204030204" pitchFamily="34" charset="0"/>
                        </a:rPr>
                        <a:t>10314005</a:t>
                      </a:r>
                    </a:p>
                  </a:txBody>
                  <a:tcPr marL="21431" marR="21431" marT="14288" marB="14288" anchor="ctr">
                    <a:lnL w="12700" cmpd="sng">
                      <a:solidFill>
                        <a:srgbClr val="27ABB8"/>
                      </a:solidFill>
                    </a:lnL>
                    <a:lnR w="12700" cmpd="sng">
                      <a:solidFill>
                        <a:srgbClr val="27ABB8"/>
                      </a:solidFill>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b="0">
                          <a:effectLst/>
                          <a:latin typeface="Calibri" panose="020F0502020204030204" pitchFamily="34" charset="0"/>
                        </a:rPr>
                        <a:t>Oromucosal ointment</a:t>
                      </a:r>
                    </a:p>
                  </a:txBody>
                  <a:tcPr marL="21431" marR="21431" marT="14288" marB="14288" anchor="ctr">
                    <a:lnL w="12700" cmpd="sng">
                      <a:solidFill>
                        <a:srgbClr val="27ABB8"/>
                      </a:solidFill>
                    </a:lnL>
                    <a:lnR w="12700" cmpd="sng">
                      <a:solidFill>
                        <a:srgbClr val="27ABB8"/>
                      </a:solidFill>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b="0" dirty="0">
                          <a:effectLst/>
                          <a:latin typeface="Calibri" panose="020F0502020204030204" pitchFamily="34" charset="0"/>
                        </a:rPr>
                        <a:t>SANODIN (Spain) - carbenoxolone</a:t>
                      </a:r>
                    </a:p>
                  </a:txBody>
                  <a:tcPr marL="21431" marR="21431" marT="14288" marB="14288" anchor="ctr">
                    <a:lnL w="12700" cap="flat" cmpd="sng" algn="ctr">
                      <a:solidFill>
                        <a:srgbClr val="27ABB8"/>
                      </a:solidFill>
                      <a:prstDash val="solid"/>
                      <a:round/>
                      <a:headEnd type="none" w="med" len="med"/>
                      <a:tailEnd type="none" w="med" len="med"/>
                    </a:lnL>
                    <a:lnR w="12700" cmpd="sng">
                      <a:solidFill>
                        <a:srgbClr val="27ABB8"/>
                      </a:solidFill>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254711960"/>
                  </a:ext>
                </a:extLst>
              </a:tr>
              <a:tr h="280035">
                <a:tc>
                  <a:txBody>
                    <a:bodyPr/>
                    <a:lstStyle/>
                    <a:p>
                      <a:pPr algn="r" rtl="0" fontAlgn="ctr"/>
                      <a:r>
                        <a:rPr lang="en-GB" sz="800" b="0">
                          <a:effectLst/>
                          <a:latin typeface="Calibri" panose="020F0502020204030204" pitchFamily="34" charset="0"/>
                        </a:rPr>
                        <a:t>10314010</a:t>
                      </a:r>
                    </a:p>
                  </a:txBody>
                  <a:tcPr marL="21431" marR="21431" marT="14288" marB="14288" anchor="ctr">
                    <a:lnL w="12700" cmpd="sng">
                      <a:solidFill>
                        <a:srgbClr val="27ABB8"/>
                      </a:solidFill>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b="0" dirty="0">
                          <a:effectLst/>
                          <a:latin typeface="Calibri" panose="020F0502020204030204" pitchFamily="34" charset="0"/>
                        </a:rPr>
                        <a:t>Oromucosal cream</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b="0" dirty="0">
                          <a:effectLst/>
                          <a:latin typeface="Calibri" panose="020F0502020204030204" pitchFamily="34" charset="0"/>
                        </a:rPr>
                        <a:t>3 products</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b="0" dirty="0">
                          <a:effectLst/>
                          <a:latin typeface="Calibri" panose="020F0502020204030204" pitchFamily="34" charset="0"/>
                        </a:rPr>
                        <a:t>DYNEXANGIVAL 1 % (lidocaine)</a:t>
                      </a:r>
                    </a:p>
                  </a:txBody>
                  <a:tcPr marL="21431" marR="21431" marT="14288" marB="14288" anchor="ctr">
                    <a:lnL w="12700" cap="flat" cmpd="sng" algn="ctr">
                      <a:solidFill>
                        <a:srgbClr val="27ABB8"/>
                      </a:solidFill>
                      <a:prstDash val="solid"/>
                      <a:round/>
                      <a:headEnd type="none" w="med" len="med"/>
                      <a:tailEnd type="none" w="med" len="med"/>
                    </a:lnL>
                    <a:lnR w="12700" cmpd="sng">
                      <a:solidFill>
                        <a:srgbClr val="27ABB8"/>
                      </a:solidFill>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2900670498"/>
                  </a:ext>
                </a:extLst>
              </a:tr>
              <a:tr h="405765">
                <a:tc>
                  <a:txBody>
                    <a:bodyPr/>
                    <a:lstStyle/>
                    <a:p>
                      <a:pPr algn="r" rtl="0" fontAlgn="ctr"/>
                      <a:r>
                        <a:rPr lang="en-GB" sz="800" b="0" dirty="0">
                          <a:effectLst/>
                          <a:latin typeface="Calibri" panose="020F0502020204030204" pitchFamily="34" charset="0"/>
                        </a:rPr>
                        <a:t>10309100</a:t>
                      </a:r>
                    </a:p>
                  </a:txBody>
                  <a:tcPr marL="21431" marR="21431" marT="14288" marB="14288" anchor="ctr">
                    <a:lnL w="12700" cmpd="sng">
                      <a:solidFill>
                        <a:srgbClr val="27ABB8"/>
                      </a:solidFill>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b="0" dirty="0">
                          <a:effectLst/>
                          <a:latin typeface="Calibri" panose="020F0502020204030204" pitchFamily="34" charset="0"/>
                        </a:rPr>
                        <a:t>Sublingual spray, emulsion</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b="0" dirty="0">
                          <a:effectLst/>
                          <a:latin typeface="Calibri" panose="020F0502020204030204" pitchFamily="34" charset="0"/>
                        </a:rPr>
                        <a:t>?a melatonin product?  </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b="0" dirty="0">
                          <a:effectLst/>
                          <a:latin typeface="Calibri" panose="020F0502020204030204" pitchFamily="34" charset="0"/>
                        </a:rPr>
                        <a:t>ULM – a melatonin sleep spray</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mpd="sng">
                      <a:solidFill>
                        <a:srgbClr val="27ABB8"/>
                      </a:solidFill>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3927378986"/>
                  </a:ext>
                </a:extLst>
              </a:tr>
              <a:tr h="280035">
                <a:tc>
                  <a:txBody>
                    <a:bodyPr/>
                    <a:lstStyle/>
                    <a:p>
                      <a:pPr algn="r" rtl="0" fontAlgn="ctr"/>
                      <a:r>
                        <a:rPr lang="en-GB" sz="800" b="0">
                          <a:effectLst/>
                          <a:latin typeface="Calibri" panose="020F0502020204030204" pitchFamily="34" charset="0"/>
                        </a:rPr>
                        <a:t>10309300</a:t>
                      </a:r>
                    </a:p>
                  </a:txBody>
                  <a:tcPr marL="21431" marR="21431" marT="14288" marB="14288" anchor="ctr">
                    <a:lnL w="12700" cmpd="sng">
                      <a:solidFill>
                        <a:srgbClr val="27ABB8"/>
                      </a:solidFill>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b="0" dirty="0">
                          <a:effectLst/>
                          <a:latin typeface="Calibri" panose="020F0502020204030204" pitchFamily="34" charset="0"/>
                        </a:rPr>
                        <a:t>Sublingual spray, suspension</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mpd="sng">
                      <a:solidFill>
                        <a:srgbClr val="27ABB8"/>
                      </a:solidFill>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2042226988"/>
                  </a:ext>
                </a:extLst>
              </a:tr>
              <a:tr h="280035">
                <a:tc>
                  <a:txBody>
                    <a:bodyPr/>
                    <a:lstStyle/>
                    <a:p>
                      <a:pPr algn="r" rtl="0" fontAlgn="ctr"/>
                      <a:r>
                        <a:rPr lang="en-GB" sz="800" b="0">
                          <a:effectLst/>
                          <a:latin typeface="Calibri" panose="020F0502020204030204" pitchFamily="34" charset="0"/>
                        </a:rPr>
                        <a:t>10317000</a:t>
                      </a:r>
                    </a:p>
                  </a:txBody>
                  <a:tcPr marL="21431" marR="21431" marT="14288" marB="14288" anchor="ctr">
                    <a:lnL w="12700" cmpd="sng">
                      <a:solidFill>
                        <a:srgbClr val="27ABB8"/>
                      </a:solidFill>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b="0" dirty="0">
                          <a:effectLst/>
                          <a:latin typeface="Calibri" panose="020F0502020204030204" pitchFamily="34" charset="0"/>
                        </a:rPr>
                        <a:t>Oromucosal capsule</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b="0" dirty="0" err="1">
                          <a:effectLst/>
                          <a:latin typeface="Calibri" panose="020F0502020204030204" pitchFamily="34" charset="0"/>
                        </a:rPr>
                        <a:t>Orofar</a:t>
                      </a:r>
                      <a:r>
                        <a:rPr lang="en-GB" sz="800" b="0" dirty="0">
                          <a:effectLst/>
                          <a:latin typeface="Calibri" panose="020F0502020204030204" pitchFamily="34" charset="0"/>
                        </a:rPr>
                        <a:t> </a:t>
                      </a:r>
                      <a:r>
                        <a:rPr lang="en-GB" sz="800" b="0" dirty="0" err="1">
                          <a:effectLst/>
                          <a:latin typeface="Calibri" panose="020F0502020204030204" pitchFamily="34" charset="0"/>
                        </a:rPr>
                        <a:t>Parels</a:t>
                      </a:r>
                      <a:r>
                        <a:rPr lang="en-GB" sz="800" b="0" dirty="0">
                          <a:effectLst/>
                          <a:latin typeface="Calibri" panose="020F0502020204030204" pitchFamily="34" charset="0"/>
                        </a:rPr>
                        <a:t> (</a:t>
                      </a:r>
                      <a:r>
                        <a:rPr lang="en-GB" sz="800" b="0">
                          <a:effectLst/>
                          <a:latin typeface="Calibri" panose="020F0502020204030204" pitchFamily="34" charset="0"/>
                        </a:rPr>
                        <a:t>Belgium) (lidocaine)</a:t>
                      </a: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mpd="sng">
                      <a:solidFill>
                        <a:srgbClr val="27ABB8"/>
                      </a:solidFill>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2480497503"/>
                  </a:ext>
                </a:extLst>
              </a:tr>
              <a:tr h="405765">
                <a:tc>
                  <a:txBody>
                    <a:bodyPr/>
                    <a:lstStyle/>
                    <a:p>
                      <a:pPr algn="r" rtl="0" fontAlgn="ctr"/>
                      <a:r>
                        <a:rPr lang="en-GB" sz="800" b="0">
                          <a:effectLst/>
                          <a:latin typeface="Calibri" panose="020F0502020204030204" pitchFamily="34" charset="0"/>
                        </a:rPr>
                        <a:t>13141000</a:t>
                      </a:r>
                    </a:p>
                  </a:txBody>
                  <a:tcPr marL="21431" marR="21431" marT="14288" marB="14288" anchor="ctr">
                    <a:lnL w="12700" cmpd="sng">
                      <a:solidFill>
                        <a:srgbClr val="27ABB8"/>
                      </a:solidFill>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b="0">
                          <a:effectLst/>
                          <a:latin typeface="Calibri" panose="020F0502020204030204" pitchFamily="34" charset="0"/>
                        </a:rPr>
                        <a:t>Oromucosal pouch</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dirty="0" err="1"/>
                        <a:t>Nicovel</a:t>
                      </a:r>
                      <a:r>
                        <a:rPr lang="en-GB" sz="800" dirty="0"/>
                        <a:t> Mint 2 mg oromucosal powder in pouch (nicotine)</a:t>
                      </a: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b="0" dirty="0">
                          <a:effectLst/>
                          <a:latin typeface="Calibri" panose="020F0502020204030204" pitchFamily="34" charset="0"/>
                        </a:rPr>
                        <a:t>No French translation (!)</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mpd="sng">
                      <a:solidFill>
                        <a:srgbClr val="27ABB8"/>
                      </a:solidFill>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1054904854"/>
                  </a:ext>
                </a:extLst>
              </a:tr>
              <a:tr h="278130">
                <a:tc>
                  <a:txBody>
                    <a:bodyPr/>
                    <a:lstStyle/>
                    <a:p>
                      <a:pPr algn="r" rtl="0" fontAlgn="ctr"/>
                      <a:r>
                        <a:rPr lang="en-GB" sz="800" b="0">
                          <a:effectLst/>
                          <a:latin typeface="Calibri" panose="020F0502020204030204" pitchFamily="34" charset="0"/>
                        </a:rPr>
                        <a:t>13149000</a:t>
                      </a:r>
                    </a:p>
                  </a:txBody>
                  <a:tcPr marL="21431" marR="21431" marT="14288" marB="14288" anchor="ctr">
                    <a:lnL w="12700" cmpd="sng">
                      <a:solidFill>
                        <a:srgbClr val="27ABB8"/>
                      </a:solidFill>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b="0">
                          <a:effectLst/>
                          <a:latin typeface="Calibri" panose="020F0502020204030204" pitchFamily="34" charset="0"/>
                        </a:rPr>
                        <a:t>Oromucosal film</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mpd="sng">
                      <a:solidFill>
                        <a:srgbClr val="27ABB8"/>
                      </a:solidFill>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3765102057"/>
                  </a:ext>
                </a:extLst>
              </a:tr>
              <a:tr h="278130">
                <a:tc>
                  <a:txBody>
                    <a:bodyPr/>
                    <a:lstStyle/>
                    <a:p>
                      <a:pPr algn="r" rtl="0" fontAlgn="ctr"/>
                      <a:r>
                        <a:rPr lang="en-GB" sz="800" b="0">
                          <a:effectLst/>
                          <a:latin typeface="Calibri" panose="020F0502020204030204" pitchFamily="34" charset="0"/>
                        </a:rPr>
                        <a:t>50039000</a:t>
                      </a:r>
                    </a:p>
                  </a:txBody>
                  <a:tcPr marL="21431" marR="21431" marT="14288" marB="14288" anchor="ctr">
                    <a:lnL w="12700" cmpd="sng">
                      <a:solidFill>
                        <a:srgbClr val="27ABB8"/>
                      </a:solidFill>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b="0" dirty="0">
                          <a:effectLst/>
                          <a:latin typeface="Calibri" panose="020F0502020204030204" pitchFamily="34" charset="0"/>
                        </a:rPr>
                        <a:t>Oromucosal patch</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800" b="0" dirty="0">
                          <a:effectLst/>
                          <a:latin typeface="Calibri" panose="020F0502020204030204" pitchFamily="34" charset="0"/>
                        </a:rPr>
                        <a:t>No French translation (!)</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mpd="sng">
                      <a:solidFill>
                        <a:srgbClr val="27ABB8"/>
                      </a:solidFill>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3889395574"/>
                  </a:ext>
                </a:extLst>
              </a:tr>
              <a:tr h="280035">
                <a:tc>
                  <a:txBody>
                    <a:bodyPr/>
                    <a:lstStyle/>
                    <a:p>
                      <a:pPr algn="r" rtl="0" fontAlgn="ctr"/>
                      <a:r>
                        <a:rPr lang="en-GB" sz="800" b="0" dirty="0">
                          <a:effectLst/>
                          <a:latin typeface="Calibri" panose="020F0502020204030204" pitchFamily="34" charset="0"/>
                        </a:rPr>
                        <a:t>13026000</a:t>
                      </a:r>
                    </a:p>
                  </a:txBody>
                  <a:tcPr marL="21431" marR="21431" marT="14288" marB="14288" anchor="ctr">
                    <a:lnL w="12700" cmpd="sng">
                      <a:solidFill>
                        <a:srgbClr val="27ABB8"/>
                      </a:solidFill>
                    </a:lnL>
                    <a:lnR w="12700" cap="flat" cmpd="sng" algn="ctr">
                      <a:solidFill>
                        <a:srgbClr val="27ABB8"/>
                      </a:solidFill>
                      <a:prstDash val="solid"/>
                      <a:round/>
                      <a:headEnd type="none" w="med" len="med"/>
                      <a:tailEnd type="none" w="med" len="med"/>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rtl="0" fontAlgn="ctr"/>
                      <a:r>
                        <a:rPr lang="en-GB" sz="800" b="0" dirty="0">
                          <a:effectLst/>
                          <a:latin typeface="Calibri" panose="020F0502020204030204" pitchFamily="34" charset="0"/>
                        </a:rPr>
                        <a:t>Powder for gingival gel</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800" b="0" dirty="0">
                          <a:effectLst/>
                          <a:latin typeface="Calibri" panose="020F0502020204030204" pitchFamily="34" charset="0"/>
                        </a:rPr>
                        <a:t>No French translation (!)</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rtl="0" fontAlgn="ctr"/>
                      <a:endParaRPr lang="en-GB" sz="800" b="0" dirty="0">
                        <a:effectLst/>
                        <a:latin typeface="Calibri" panose="020F0502020204030204" pitchFamily="34" charset="0"/>
                      </a:endParaRPr>
                    </a:p>
                  </a:txBody>
                  <a:tcPr marL="21431" marR="21431" marT="14288" marB="14288" anchor="ctr">
                    <a:lnL w="12700" cap="flat" cmpd="sng" algn="ctr">
                      <a:solidFill>
                        <a:srgbClr val="27ABB8"/>
                      </a:solidFill>
                      <a:prstDash val="solid"/>
                      <a:round/>
                      <a:headEnd type="none" w="med" len="med"/>
                      <a:tailEnd type="none" w="med" len="med"/>
                    </a:lnL>
                    <a:lnR w="12700" cmpd="sng">
                      <a:solidFill>
                        <a:srgbClr val="27ABB8"/>
                      </a:solidFill>
                    </a:lnR>
                    <a:lnT w="25400" cap="flat" cmpd="sng" algn="ctr">
                      <a:solidFill>
                        <a:srgbClr val="27ABB8"/>
                      </a:solidFill>
                      <a:prstDash val="solid"/>
                      <a:round/>
                      <a:headEnd type="none" w="med" len="med"/>
                      <a:tailEnd type="none" w="med" len="med"/>
                    </a:lnT>
                    <a:lnB w="12700" cmpd="sng">
                      <a:solidFill>
                        <a:srgbClr val="27ABB8"/>
                      </a:solidFill>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273692885"/>
                  </a:ext>
                </a:extLst>
              </a:tr>
            </a:tbl>
          </a:graphicData>
        </a:graphic>
      </p:graphicFrame>
    </p:spTree>
    <p:extLst>
      <p:ext uri="{BB962C8B-B14F-4D97-AF65-F5344CB8AC3E}">
        <p14:creationId xmlns:p14="http://schemas.microsoft.com/office/powerpoint/2010/main" val="2696350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BFB12EDF-486B-4562-8E4D-159A27D6F1BC}"/>
              </a:ext>
            </a:extLst>
          </p:cNvPr>
          <p:cNvGraphicFramePr>
            <a:graphicFrameLocks noGrp="1"/>
          </p:cNvGraphicFramePr>
          <p:nvPr/>
        </p:nvGraphicFramePr>
        <p:xfrm>
          <a:off x="374073" y="340988"/>
          <a:ext cx="8513046" cy="3329946"/>
        </p:xfrm>
        <a:graphic>
          <a:graphicData uri="http://schemas.openxmlformats.org/drawingml/2006/table">
            <a:tbl>
              <a:tblPr firstRow="1" firstCol="1" bandRow="1"/>
              <a:tblGrid>
                <a:gridCol w="786047">
                  <a:extLst>
                    <a:ext uri="{9D8B030D-6E8A-4147-A177-3AD203B41FA5}">
                      <a16:colId xmlns:a16="http://schemas.microsoft.com/office/drawing/2014/main" val="315500329"/>
                    </a:ext>
                  </a:extLst>
                </a:gridCol>
                <a:gridCol w="1292759">
                  <a:extLst>
                    <a:ext uri="{9D8B030D-6E8A-4147-A177-3AD203B41FA5}">
                      <a16:colId xmlns:a16="http://schemas.microsoft.com/office/drawing/2014/main" val="3607802095"/>
                    </a:ext>
                  </a:extLst>
                </a:gridCol>
                <a:gridCol w="879996">
                  <a:extLst>
                    <a:ext uri="{9D8B030D-6E8A-4147-A177-3AD203B41FA5}">
                      <a16:colId xmlns:a16="http://schemas.microsoft.com/office/drawing/2014/main" val="3018980532"/>
                    </a:ext>
                  </a:extLst>
                </a:gridCol>
                <a:gridCol w="1520186">
                  <a:extLst>
                    <a:ext uri="{9D8B030D-6E8A-4147-A177-3AD203B41FA5}">
                      <a16:colId xmlns:a16="http://schemas.microsoft.com/office/drawing/2014/main" val="1184052717"/>
                    </a:ext>
                  </a:extLst>
                </a:gridCol>
                <a:gridCol w="536357">
                  <a:extLst>
                    <a:ext uri="{9D8B030D-6E8A-4147-A177-3AD203B41FA5}">
                      <a16:colId xmlns:a16="http://schemas.microsoft.com/office/drawing/2014/main" val="1549579174"/>
                    </a:ext>
                  </a:extLst>
                </a:gridCol>
                <a:gridCol w="838200">
                  <a:extLst>
                    <a:ext uri="{9D8B030D-6E8A-4147-A177-3AD203B41FA5}">
                      <a16:colId xmlns:a16="http://schemas.microsoft.com/office/drawing/2014/main" val="2468642669"/>
                    </a:ext>
                  </a:extLst>
                </a:gridCol>
                <a:gridCol w="588818">
                  <a:extLst>
                    <a:ext uri="{9D8B030D-6E8A-4147-A177-3AD203B41FA5}">
                      <a16:colId xmlns:a16="http://schemas.microsoft.com/office/drawing/2014/main" val="1988599954"/>
                    </a:ext>
                  </a:extLst>
                </a:gridCol>
                <a:gridCol w="2070683">
                  <a:extLst>
                    <a:ext uri="{9D8B030D-6E8A-4147-A177-3AD203B41FA5}">
                      <a16:colId xmlns:a16="http://schemas.microsoft.com/office/drawing/2014/main" val="1503838265"/>
                    </a:ext>
                  </a:extLst>
                </a:gridCol>
              </a:tblGrid>
              <a:tr h="278130">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800" b="1" i="0" u="none" strike="noStrike" dirty="0">
                          <a:solidFill>
                            <a:srgbClr val="000000"/>
                          </a:solidFill>
                          <a:effectLst/>
                          <a:latin typeface="Calibri" panose="020F0502020204030204" pitchFamily="34" charset="0"/>
                        </a:rPr>
                        <a:t>EDQM Code</a:t>
                      </a: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800" b="1" i="0" u="none" strike="noStrike" dirty="0">
                          <a:solidFill>
                            <a:srgbClr val="000000"/>
                          </a:solidFill>
                          <a:effectLst/>
                          <a:latin typeface="Calibri" panose="020F0502020204030204" pitchFamily="34" charset="0"/>
                        </a:rPr>
                        <a:t>English Name</a:t>
                      </a: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800" b="1" i="0" u="none" strike="noStrike" dirty="0">
                          <a:solidFill>
                            <a:srgbClr val="000000"/>
                          </a:solidFill>
                          <a:effectLst/>
                          <a:latin typeface="Calibri" panose="020F0502020204030204" pitchFamily="34" charset="0"/>
                        </a:rPr>
                        <a:t>SCTID</a:t>
                      </a: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800" b="1" i="0" u="none" strike="noStrike" dirty="0">
                          <a:solidFill>
                            <a:srgbClr val="000000"/>
                          </a:solidFill>
                          <a:effectLst/>
                          <a:latin typeface="Calibri, sans-serif"/>
                        </a:rPr>
                        <a:t>Fully Specified Name</a:t>
                      </a:r>
                      <a:endParaRPr lang="en-GB" sz="800" b="1" i="0" u="none" strike="noStrike" dirty="0">
                        <a:solidFill>
                          <a:srgbClr val="000000"/>
                        </a:solidFill>
                        <a:effectLst/>
                        <a:latin typeface="Calibri" panose="020F0502020204030204" pitchFamily="34" charset="0"/>
                      </a:endParaRP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800" b="1" i="0" u="none" strike="noStrike" dirty="0">
                          <a:solidFill>
                            <a:srgbClr val="000000"/>
                          </a:solidFill>
                          <a:effectLst/>
                          <a:latin typeface="Calibri" panose="020F0502020204030204" pitchFamily="34" charset="0"/>
                        </a:rPr>
                        <a:t>Cardinality</a:t>
                      </a: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800" b="1" i="0" u="none" strike="noStrike" dirty="0">
                          <a:solidFill>
                            <a:srgbClr val="000000"/>
                          </a:solidFill>
                          <a:effectLst/>
                          <a:latin typeface="Calibri" panose="020F0502020204030204" pitchFamily="34" charset="0"/>
                        </a:rPr>
                        <a:t>Association</a:t>
                      </a: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ctr" fontAlgn="ctr"/>
                      <a:r>
                        <a:rPr lang="en-GB" sz="800" b="1" i="0" u="none" strike="noStrike" dirty="0">
                          <a:solidFill>
                            <a:srgbClr val="000000"/>
                          </a:solidFill>
                          <a:effectLst/>
                          <a:latin typeface="Calibri" panose="020F0502020204030204" pitchFamily="34" charset="0"/>
                        </a:rPr>
                        <a:t>Attribute Match</a:t>
                      </a:r>
                    </a:p>
                  </a:txBody>
                  <a:tcPr marL="7144" marR="7144" marT="7144" marB="0" anchor="ctr">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marR="0" algn="ctr" rtl="0" fontAlgn="ctr">
                        <a:lnSpc>
                          <a:spcPct val="100000"/>
                        </a:lnSpc>
                        <a:spcBef>
                          <a:spcPts val="0"/>
                        </a:spcBef>
                        <a:spcAft>
                          <a:spcPts val="0"/>
                        </a:spcAft>
                        <a:buClr>
                          <a:srgbClr val="000000"/>
                        </a:buClr>
                        <a:buFont typeface="Arial"/>
                      </a:pPr>
                      <a:r>
                        <a:rPr lang="en-GB" sz="800" b="1" i="0" u="none" strike="noStrike" cap="none" dirty="0">
                          <a:solidFill>
                            <a:srgbClr val="000000"/>
                          </a:solidFill>
                          <a:effectLst/>
                          <a:latin typeface="Calibri" panose="020F0502020204030204" pitchFamily="34" charset="0"/>
                          <a:ea typeface="+mn-ea"/>
                          <a:cs typeface="+mn-cs"/>
                          <a:sym typeface="Arial"/>
                        </a:rPr>
                        <a:t>Comments</a:t>
                      </a:r>
                    </a:p>
                  </a:txBody>
                  <a:tcPr marL="68580" marR="68580" marT="34290" marB="34290">
                    <a:lnL w="12700" cmpd="sng">
                      <a:solidFill>
                        <a:srgbClr val="27ABB8"/>
                      </a:solidFill>
                    </a:lnL>
                    <a:lnR w="12700" cmpd="sng">
                      <a:solidFill>
                        <a:srgbClr val="27ABB8"/>
                      </a:solidFill>
                    </a:lnR>
                    <a:lnT w="127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0499978"/>
                  </a:ext>
                </a:extLst>
              </a:tr>
              <a:tr h="577215">
                <a:tc>
                  <a:txBody>
                    <a:bodyPr/>
                    <a:lstStyle/>
                    <a:p>
                      <a:pPr marL="0" algn="l" defTabSz="914400" rtl="0" eaLnBrk="1" fontAlgn="ctr" latinLnBrk="0" hangingPunct="1"/>
                      <a:r>
                        <a:rPr lang="en-GB" sz="900" b="0" kern="1200" dirty="0">
                          <a:solidFill>
                            <a:schemeClr val="tx1"/>
                          </a:solidFill>
                          <a:effectLst/>
                          <a:latin typeface="+mj-lt"/>
                          <a:ea typeface="+mn-ea"/>
                          <a:cs typeface="+mn-cs"/>
                        </a:rPr>
                        <a:t>10315000</a:t>
                      </a:r>
                    </a:p>
                  </a:txBody>
                  <a:tcPr marL="21431" marR="21431" marT="14288" marB="14288" anchor="ctr">
                    <a:lnL w="12700" cmpd="sng">
                      <a:solidFill>
                        <a:srgbClr val="27ABB8"/>
                      </a:solidFill>
                    </a:lnL>
                    <a:lnR w="12700" cmpd="sng">
                      <a:solidFill>
                        <a:srgbClr val="27ABB8"/>
                      </a:solidFill>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Gingival gel</a:t>
                      </a:r>
                    </a:p>
                  </a:txBody>
                  <a:tcPr marL="21431" marR="21431" marT="14288" marB="14288" anchor="ctr">
                    <a:lnL w="12700" cmpd="sng">
                      <a:solidFill>
                        <a:srgbClr val="27ABB8"/>
                      </a:solidFill>
                    </a:lnL>
                    <a:lnR w="12700" cmpd="sng">
                      <a:solidFill>
                        <a:srgbClr val="27ABB8"/>
                      </a:solidFill>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385081002</a:t>
                      </a:r>
                    </a:p>
                  </a:txBody>
                  <a:tcPr marL="21431" marR="21431" marT="14288" marB="14288" anchor="b">
                    <a:lnL w="12700" cap="flat" cmpd="sng" algn="ctr">
                      <a:solidFill>
                        <a:srgbClr val="27ABB8"/>
                      </a:solidFill>
                      <a:prstDash val="solid"/>
                      <a:round/>
                      <a:headEnd type="none" w="med" len="med"/>
                      <a:tailEnd type="none" w="med" len="med"/>
                    </a:lnL>
                    <a:lnR w="12700" cmpd="sng">
                      <a:solidFill>
                        <a:srgbClr val="27ABB8"/>
                      </a:solidFill>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Conventional release gingival gel (dose form)</a:t>
                      </a:r>
                    </a:p>
                  </a:txBody>
                  <a:tcPr marL="21431" marR="21431" marT="14288" marB="14288" anchor="ctr">
                    <a:lnL w="12700" cmpd="sng">
                      <a:solidFill>
                        <a:srgbClr val="27ABB8"/>
                      </a:solidFill>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1..1</a:t>
                      </a:r>
                    </a:p>
                  </a:txBody>
                  <a:tcPr marL="21431" marR="21431" marT="14288" marB="14288" anchor="ctr">
                    <a:lnL w="12700" cap="flat" cmpd="sng" algn="ctr">
                      <a:solidFill>
                        <a:srgbClr val="27ABB8"/>
                      </a:solidFill>
                      <a:prstDash val="solid"/>
                      <a:round/>
                      <a:headEnd type="none" w="med" len="med"/>
                      <a:tailEnd type="none" w="med" len="med"/>
                    </a:lnL>
                    <a:lnR w="12700" cmpd="sng">
                      <a:solidFill>
                        <a:srgbClr val="27ABB8"/>
                      </a:solidFill>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Exact match</a:t>
                      </a:r>
                    </a:p>
                  </a:txBody>
                  <a:tcPr marL="21431" marR="21431" marT="14288" marB="14288" anchor="ctr">
                    <a:lnL w="12700" cmpd="sng">
                      <a:solidFill>
                        <a:srgbClr val="27ABB8"/>
                      </a:solidFill>
                    </a:lnL>
                    <a:lnR w="12700" cmpd="sng">
                      <a:solidFill>
                        <a:srgbClr val="27ABB8"/>
                      </a:solidFill>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No</a:t>
                      </a:r>
                    </a:p>
                  </a:txBody>
                  <a:tcPr marL="21431" marR="21431" marT="14288" marB="14288" anchor="ctr">
                    <a:lnL w="12700" cap="flat" cmpd="sng" algn="ctr">
                      <a:solidFill>
                        <a:srgbClr val="27ABB8"/>
                      </a:solidFill>
                      <a:prstDash val="solid"/>
                      <a:round/>
                      <a:headEnd type="none" w="med" len="med"/>
                      <a:tailEnd type="none" w="med" len="med"/>
                    </a:lnL>
                    <a:lnR w="12700" cmpd="sng">
                      <a:solidFill>
                        <a:srgbClr val="27ABB8"/>
                      </a:solidFill>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a:solidFill>
                            <a:schemeClr val="tx1"/>
                          </a:solidFill>
                          <a:effectLst/>
                          <a:latin typeface="+mj-lt"/>
                          <a:ea typeface="+mn-ea"/>
                          <a:cs typeface="+mn-cs"/>
                        </a:rPr>
                        <a:t>S-CT says intended site is gingival, EDQM says intended site is oromucosal</a:t>
                      </a:r>
                    </a:p>
                    <a:p>
                      <a:pPr marL="0" algn="l" defTabSz="914400" rtl="0" eaLnBrk="1" fontAlgn="ctr" latinLnBrk="0" hangingPunct="1"/>
                      <a:r>
                        <a:rPr lang="en-GB" sz="900" b="0" kern="1200">
                          <a:solidFill>
                            <a:schemeClr val="tx1"/>
                          </a:solidFill>
                          <a:effectLst/>
                          <a:latin typeface="+mj-lt"/>
                          <a:ea typeface="+mn-ea"/>
                          <a:cs typeface="+mn-cs"/>
                        </a:rPr>
                        <a:t>S-CT says intended site is gingival, EDQM says intended site is oromucosal</a:t>
                      </a:r>
                      <a:endParaRPr lang="en-GB" sz="900" b="0" kern="1200" dirty="0">
                        <a:solidFill>
                          <a:schemeClr val="tx1"/>
                        </a:solidFill>
                        <a:effectLst/>
                        <a:latin typeface="+mj-lt"/>
                        <a:ea typeface="+mn-ea"/>
                        <a:cs typeface="+mn-cs"/>
                      </a:endParaRPr>
                    </a:p>
                  </a:txBody>
                  <a:tcPr marL="21431" marR="21431" marT="14288" marB="14288" anchor="ctr">
                    <a:lnL w="12700" cmpd="sng">
                      <a:solidFill>
                        <a:srgbClr val="27ABB8"/>
                      </a:solidFill>
                    </a:lnL>
                    <a:lnR w="12700" cmpd="sng">
                      <a:solidFill>
                        <a:srgbClr val="27ABB8"/>
                      </a:solidFill>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2557565415"/>
                  </a:ext>
                </a:extLst>
              </a:tr>
              <a:tr h="577215">
                <a:tc>
                  <a:txBody>
                    <a:bodyPr/>
                    <a:lstStyle/>
                    <a:p>
                      <a:pPr marL="0" algn="l" defTabSz="914400" rtl="0" eaLnBrk="1" fontAlgn="ctr" latinLnBrk="0" hangingPunct="1"/>
                      <a:r>
                        <a:rPr lang="en-GB" sz="900" b="0" kern="1200" dirty="0">
                          <a:solidFill>
                            <a:schemeClr val="tx1"/>
                          </a:solidFill>
                          <a:effectLst/>
                          <a:latin typeface="+mj-lt"/>
                          <a:ea typeface="+mn-ea"/>
                          <a:cs typeface="+mn-cs"/>
                        </a:rPr>
                        <a:t>10316000</a:t>
                      </a:r>
                    </a:p>
                  </a:txBody>
                  <a:tcPr marL="21431" marR="21431" marT="14288" marB="14288" anchor="ctr">
                    <a:lnL w="12700" cmpd="sng">
                      <a:solidFill>
                        <a:srgbClr val="27ABB8"/>
                      </a:solidFill>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Gingival paste</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385082009</a:t>
                      </a:r>
                    </a:p>
                  </a:txBody>
                  <a:tcPr marL="21431" marR="21431" marT="14288" marB="14288" anchor="b">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Conventional release gingival paste (dose form)</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1..1</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Exact match</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No</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S-CT says intended site is gingival, EDQM says intended site is oromucosal</a:t>
                      </a:r>
                    </a:p>
                    <a:p>
                      <a:pPr marL="0" algn="l" defTabSz="914400" rtl="0" eaLnBrk="1" fontAlgn="ctr" latinLnBrk="0" hangingPunct="1"/>
                      <a:r>
                        <a:rPr lang="en-GB" sz="900" b="0" kern="1200" dirty="0">
                          <a:solidFill>
                            <a:schemeClr val="tx1"/>
                          </a:solidFill>
                          <a:effectLst/>
                          <a:latin typeface="+mj-lt"/>
                          <a:ea typeface="+mn-ea"/>
                          <a:cs typeface="+mn-cs"/>
                        </a:rPr>
                        <a:t>S-CT says intended site is gingival, EDQM says intended site is oromucosal</a:t>
                      </a:r>
                    </a:p>
                  </a:txBody>
                  <a:tcPr marL="21431" marR="21431" marT="14288" marB="14288" anchor="ctr">
                    <a:lnL w="12700" cap="flat" cmpd="sng" algn="ctr">
                      <a:solidFill>
                        <a:srgbClr val="27ABB8"/>
                      </a:solidFill>
                      <a:prstDash val="solid"/>
                      <a:round/>
                      <a:headEnd type="none" w="med" len="med"/>
                      <a:tailEnd type="none" w="med" len="med"/>
                    </a:lnL>
                    <a:lnR w="12700" cmpd="sng">
                      <a:solidFill>
                        <a:srgbClr val="27ABB8"/>
                      </a:solidFill>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2687389082"/>
                  </a:ext>
                </a:extLst>
              </a:tr>
              <a:tr h="577215">
                <a:tc>
                  <a:txBody>
                    <a:bodyPr/>
                    <a:lstStyle/>
                    <a:p>
                      <a:pPr marL="0" algn="l" defTabSz="914400" rtl="0" eaLnBrk="1" fontAlgn="ctr" latinLnBrk="0" hangingPunct="1"/>
                      <a:r>
                        <a:rPr lang="en-GB" sz="900" b="0" kern="1200" dirty="0">
                          <a:solidFill>
                            <a:schemeClr val="tx1"/>
                          </a:solidFill>
                          <a:effectLst/>
                          <a:latin typeface="+mj-lt"/>
                          <a:ea typeface="+mn-ea"/>
                          <a:cs typeface="+mn-cs"/>
                        </a:rPr>
                        <a:t>10309200</a:t>
                      </a:r>
                    </a:p>
                  </a:txBody>
                  <a:tcPr marL="21431" marR="21431" marT="14288" marB="14288" anchor="ctr">
                    <a:lnL w="12700" cmpd="sng">
                      <a:solidFill>
                        <a:srgbClr val="27ABB8"/>
                      </a:solidFill>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Sublingual spray, solution</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763340003</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Conventional release solution for sublingual spray (dose form)</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1..1</a:t>
                      </a:r>
                    </a:p>
                  </a:txBody>
                  <a:tcPr marL="21431" marR="21431" marT="14288" marB="14288" anchor="b">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Exact match</a:t>
                      </a:r>
                    </a:p>
                  </a:txBody>
                  <a:tcPr marL="21431" marR="21431" marT="14288" marB="14288" anchor="b">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no</a:t>
                      </a:r>
                    </a:p>
                  </a:txBody>
                  <a:tcPr marL="21431" marR="21431" marT="14288" marB="14288" anchor="b">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err="1">
                          <a:solidFill>
                            <a:schemeClr val="tx1"/>
                          </a:solidFill>
                          <a:effectLst/>
                          <a:latin typeface="+mj-lt"/>
                          <a:ea typeface="+mn-ea"/>
                          <a:cs typeface="+mn-cs"/>
                        </a:rPr>
                        <a:t>edqm</a:t>
                      </a:r>
                      <a:r>
                        <a:rPr lang="en-GB" sz="900" b="0" kern="1200" dirty="0">
                          <a:solidFill>
                            <a:schemeClr val="tx1"/>
                          </a:solidFill>
                          <a:effectLst/>
                          <a:latin typeface="+mj-lt"/>
                          <a:ea typeface="+mn-ea"/>
                          <a:cs typeface="+mn-cs"/>
                        </a:rPr>
                        <a:t>: ISI = oromucosal, broader than sublingual</a:t>
                      </a:r>
                    </a:p>
                    <a:p>
                      <a:pPr marL="0" algn="l" defTabSz="914400" rtl="0" eaLnBrk="1" fontAlgn="ctr" latinLnBrk="0" hangingPunct="1"/>
                      <a:r>
                        <a:rPr lang="en-GB" sz="900" b="0" kern="1200" dirty="0">
                          <a:solidFill>
                            <a:schemeClr val="tx1"/>
                          </a:solidFill>
                          <a:effectLst/>
                          <a:latin typeface="+mj-lt"/>
                          <a:ea typeface="+mn-ea"/>
                          <a:cs typeface="+mn-cs"/>
                        </a:rPr>
                        <a:t> </a:t>
                      </a:r>
                      <a:r>
                        <a:rPr lang="en-GB" sz="900" b="0" kern="1200" dirty="0" err="1">
                          <a:solidFill>
                            <a:schemeClr val="tx1"/>
                          </a:solidFill>
                          <a:effectLst/>
                          <a:latin typeface="+mj-lt"/>
                          <a:ea typeface="+mn-ea"/>
                          <a:cs typeface="+mn-cs"/>
                        </a:rPr>
                        <a:t>sct</a:t>
                      </a:r>
                      <a:r>
                        <a:rPr lang="en-GB" sz="900" b="0" kern="1200" dirty="0">
                          <a:solidFill>
                            <a:schemeClr val="tx1"/>
                          </a:solidFill>
                          <a:effectLst/>
                          <a:latin typeface="+mj-lt"/>
                          <a:ea typeface="+mn-ea"/>
                          <a:cs typeface="+mn-cs"/>
                        </a:rPr>
                        <a:t>: ISI = sublingual, sibling of oromucosal in SCT hierarchy</a:t>
                      </a:r>
                    </a:p>
                  </a:txBody>
                  <a:tcPr marL="21431" marR="21431" marT="14288" marB="14288" anchor="b">
                    <a:lnL w="12700" cap="flat" cmpd="sng" algn="ctr">
                      <a:solidFill>
                        <a:srgbClr val="27ABB8"/>
                      </a:solidFill>
                      <a:prstDash val="solid"/>
                      <a:round/>
                      <a:headEnd type="none" w="med" len="med"/>
                      <a:tailEnd type="none" w="med" len="med"/>
                    </a:lnL>
                    <a:lnR w="12700" cmpd="sng">
                      <a:solidFill>
                        <a:srgbClr val="27ABB8"/>
                      </a:solidFill>
                    </a:lnR>
                    <a:lnT w="25400" cmpd="sng">
                      <a:solidFill>
                        <a:srgbClr val="27ABB8"/>
                      </a:solidFill>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2703792533"/>
                  </a:ext>
                </a:extLst>
              </a:tr>
              <a:tr h="302895">
                <a:tc>
                  <a:txBody>
                    <a:bodyPr/>
                    <a:lstStyle/>
                    <a:p>
                      <a:pPr marL="0" algn="l" defTabSz="914400" rtl="0" eaLnBrk="1" fontAlgn="ctr" latinLnBrk="0" hangingPunct="1"/>
                      <a:r>
                        <a:rPr lang="en-GB" sz="900" b="0" kern="1200">
                          <a:solidFill>
                            <a:schemeClr val="tx1"/>
                          </a:solidFill>
                          <a:effectLst/>
                          <a:latin typeface="+mj-lt"/>
                          <a:ea typeface="+mn-ea"/>
                          <a:cs typeface="+mn-cs"/>
                        </a:rPr>
                        <a:t>10312000</a:t>
                      </a:r>
                    </a:p>
                  </a:txBody>
                  <a:tcPr marL="21431" marR="21431" marT="14288" marB="14288" anchor="ctr">
                    <a:lnL w="12700" cmpd="sng">
                      <a:solidFill>
                        <a:srgbClr val="27ABB8"/>
                      </a:solidFill>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a:solidFill>
                            <a:schemeClr val="tx1"/>
                          </a:solidFill>
                          <a:effectLst/>
                          <a:latin typeface="+mj-lt"/>
                          <a:ea typeface="+mn-ea"/>
                          <a:cs typeface="+mn-cs"/>
                        </a:rPr>
                        <a:t>Gingival solution</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a:solidFill>
                            <a:schemeClr val="tx1"/>
                          </a:solidFill>
                          <a:effectLst/>
                          <a:latin typeface="+mj-lt"/>
                          <a:ea typeface="+mn-ea"/>
                          <a:cs typeface="+mn-cs"/>
                        </a:rPr>
                        <a:t>385077002</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Conventional release gingival solution (dose form)</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1..1</a:t>
                      </a:r>
                    </a:p>
                  </a:txBody>
                  <a:tcPr marL="21431" marR="21431" marT="14288" marB="14288" anchor="b">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Exact match</a:t>
                      </a:r>
                    </a:p>
                  </a:txBody>
                  <a:tcPr marL="21431" marR="21431" marT="14288" marB="14288" anchor="b">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No</a:t>
                      </a:r>
                    </a:p>
                  </a:txBody>
                  <a:tcPr marL="21431" marR="21431" marT="14288" marB="14288" anchor="b">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EDQM = Oromucosal</a:t>
                      </a:r>
                    </a:p>
                    <a:p>
                      <a:pPr marL="0" algn="l" defTabSz="914400" rtl="0" eaLnBrk="1" fontAlgn="ctr" latinLnBrk="0" hangingPunct="1"/>
                      <a:r>
                        <a:rPr lang="en-GB" sz="900" b="0" kern="1200" dirty="0">
                          <a:solidFill>
                            <a:schemeClr val="tx1"/>
                          </a:solidFill>
                          <a:effectLst/>
                          <a:latin typeface="+mj-lt"/>
                          <a:ea typeface="+mn-ea"/>
                          <a:cs typeface="+mn-cs"/>
                        </a:rPr>
                        <a:t>S-CT = Gingival</a:t>
                      </a:r>
                    </a:p>
                  </a:txBody>
                  <a:tcPr marL="21431" marR="21431" marT="14288" marB="14288" anchor="b">
                    <a:lnL w="12700" cap="flat" cmpd="sng" algn="ctr">
                      <a:solidFill>
                        <a:srgbClr val="27ABB8"/>
                      </a:solidFill>
                      <a:prstDash val="solid"/>
                      <a:round/>
                      <a:headEnd type="none" w="med" len="med"/>
                      <a:tailEnd type="none" w="med" len="med"/>
                    </a:lnL>
                    <a:lnR w="12700" cmpd="sng">
                      <a:solidFill>
                        <a:srgbClr val="27ABB8"/>
                      </a:solidFill>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1561557183"/>
                  </a:ext>
                </a:extLst>
              </a:tr>
              <a:tr h="714375">
                <a:tc>
                  <a:txBody>
                    <a:bodyPr/>
                    <a:lstStyle/>
                    <a:p>
                      <a:pPr marL="0" algn="l" defTabSz="914400" rtl="0" eaLnBrk="1" fontAlgn="ctr" latinLnBrk="0" hangingPunct="1"/>
                      <a:r>
                        <a:rPr lang="en-GB" sz="900" b="0" kern="1200">
                          <a:solidFill>
                            <a:schemeClr val="tx1"/>
                          </a:solidFill>
                          <a:effectLst/>
                          <a:latin typeface="+mj-lt"/>
                          <a:ea typeface="+mn-ea"/>
                          <a:cs typeface="+mn-cs"/>
                        </a:rPr>
                        <a:t>10314011</a:t>
                      </a:r>
                    </a:p>
                  </a:txBody>
                  <a:tcPr marL="21431" marR="21431" marT="14288" marB="14288" anchor="ctr">
                    <a:lnL w="12700" cmpd="sng">
                      <a:solidFill>
                        <a:srgbClr val="27ABB8"/>
                      </a:solidFill>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a:solidFill>
                            <a:schemeClr val="tx1"/>
                          </a:solidFill>
                          <a:effectLst/>
                          <a:latin typeface="+mj-lt"/>
                          <a:ea typeface="+mn-ea"/>
                          <a:cs typeface="+mn-cs"/>
                        </a:rPr>
                        <a:t>Buccal film</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a:solidFill>
                            <a:schemeClr val="tx1"/>
                          </a:solidFill>
                          <a:effectLst/>
                          <a:latin typeface="+mj-lt"/>
                          <a:ea typeface="+mn-ea"/>
                          <a:cs typeface="+mn-cs"/>
                        </a:rPr>
                        <a:t>443424002</a:t>
                      </a:r>
                    </a:p>
                  </a:txBody>
                  <a:tcPr marL="21431" marR="21431" marT="14288" marB="14288" anchor="b">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Conventional release buccal film (dose form)</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1..1</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Exact match</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no</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SCT uses buccal, EDQM uses oromucosal as intended site. SCT and EQDM both have a term that can overlap: 447050008 Conventional release </a:t>
                      </a:r>
                      <a:r>
                        <a:rPr lang="en-GB" sz="900" b="0" kern="1200" dirty="0" err="1">
                          <a:solidFill>
                            <a:schemeClr val="tx1"/>
                          </a:solidFill>
                          <a:effectLst/>
                          <a:latin typeface="+mj-lt"/>
                          <a:ea typeface="+mn-ea"/>
                          <a:cs typeface="+mn-cs"/>
                        </a:rPr>
                        <a:t>orodispersible</a:t>
                      </a:r>
                      <a:r>
                        <a:rPr lang="en-GB" sz="900" b="0" kern="1200" dirty="0">
                          <a:solidFill>
                            <a:schemeClr val="tx1"/>
                          </a:solidFill>
                          <a:effectLst/>
                          <a:latin typeface="+mj-lt"/>
                          <a:ea typeface="+mn-ea"/>
                          <a:cs typeface="+mn-cs"/>
                        </a:rPr>
                        <a:t> film (dose form)</a:t>
                      </a:r>
                    </a:p>
                  </a:txBody>
                  <a:tcPr marL="21431" marR="21431" marT="14288" marB="14288" anchor="ctr">
                    <a:lnL w="12700" cap="flat" cmpd="sng" algn="ctr">
                      <a:solidFill>
                        <a:srgbClr val="27ABB8"/>
                      </a:solidFill>
                      <a:prstDash val="solid"/>
                      <a:round/>
                      <a:headEnd type="none" w="med" len="med"/>
                      <a:tailEnd type="none" w="med" len="med"/>
                    </a:lnL>
                    <a:lnR w="12700" cmpd="sng">
                      <a:solidFill>
                        <a:srgbClr val="27ABB8"/>
                      </a:solidFill>
                    </a:lnR>
                    <a:lnT w="25400" cap="flat" cmpd="sng" algn="ctr">
                      <a:solidFill>
                        <a:srgbClr val="27ABB8"/>
                      </a:solidFill>
                      <a:prstDash val="solid"/>
                      <a:round/>
                      <a:headEnd type="none" w="med" len="med"/>
                      <a:tailEnd type="none" w="med" len="med"/>
                    </a:lnT>
                    <a:lnB w="25400" cap="flat" cmpd="sng" algn="ctr">
                      <a:solidFill>
                        <a:srgbClr val="27ABB8"/>
                      </a:solidFill>
                      <a:prstDash val="solid"/>
                      <a:round/>
                      <a:headEnd type="none" w="med" len="med"/>
                      <a:tailEnd type="none" w="med" len="med"/>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68528752"/>
                  </a:ext>
                </a:extLst>
              </a:tr>
              <a:tr h="302895">
                <a:tc>
                  <a:txBody>
                    <a:bodyPr/>
                    <a:lstStyle/>
                    <a:p>
                      <a:pPr marL="0" algn="l" defTabSz="914400" rtl="0" eaLnBrk="1" fontAlgn="ctr" latinLnBrk="0" hangingPunct="1"/>
                      <a:r>
                        <a:rPr lang="en-GB" sz="900" b="0" kern="1200">
                          <a:solidFill>
                            <a:schemeClr val="tx1"/>
                          </a:solidFill>
                          <a:effectLst/>
                          <a:latin typeface="+mj-lt"/>
                          <a:ea typeface="+mn-ea"/>
                          <a:cs typeface="+mn-cs"/>
                        </a:rPr>
                        <a:t>10318000</a:t>
                      </a:r>
                    </a:p>
                  </a:txBody>
                  <a:tcPr marL="21431" marR="21431" marT="14288" marB="14288" anchor="ctr">
                    <a:lnL w="12700" cmpd="sng">
                      <a:solidFill>
                        <a:srgbClr val="27ABB8"/>
                      </a:solidFill>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a:solidFill>
                            <a:schemeClr val="tx1"/>
                          </a:solidFill>
                          <a:effectLst/>
                          <a:latin typeface="+mj-lt"/>
                          <a:ea typeface="+mn-ea"/>
                          <a:cs typeface="+mn-cs"/>
                        </a:rPr>
                        <a:t>Sublingual tablet</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385084005</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Conventional release sublingual tablet (dose form)</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a:solidFill>
                            <a:schemeClr val="tx1"/>
                          </a:solidFill>
                          <a:effectLst/>
                          <a:latin typeface="+mj-lt"/>
                          <a:ea typeface="+mn-ea"/>
                          <a:cs typeface="+mn-cs"/>
                        </a:rPr>
                        <a:t>1..1</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a:solidFill>
                            <a:schemeClr val="tx1"/>
                          </a:solidFill>
                          <a:effectLst/>
                          <a:latin typeface="+mj-lt"/>
                          <a:ea typeface="+mn-ea"/>
                          <a:cs typeface="+mn-cs"/>
                        </a:rPr>
                        <a:t>Exact match</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No </a:t>
                      </a:r>
                    </a:p>
                  </a:txBody>
                  <a:tcPr marL="21431" marR="21431" marT="14288" marB="14288" anchor="ctr">
                    <a:lnL w="12700" cap="flat" cmpd="sng" algn="ctr">
                      <a:solidFill>
                        <a:srgbClr val="27ABB8"/>
                      </a:solidFill>
                      <a:prstDash val="solid"/>
                      <a:round/>
                      <a:headEnd type="none" w="med" len="med"/>
                      <a:tailEnd type="none" w="med" len="med"/>
                    </a:lnL>
                    <a:lnR w="12700" cap="flat" cmpd="sng" algn="ctr">
                      <a:solidFill>
                        <a:srgbClr val="27ABB8"/>
                      </a:solidFill>
                      <a:prstDash val="solid"/>
                      <a:round/>
                      <a:headEnd type="none" w="med" len="med"/>
                      <a:tailEnd type="none" w="med" len="med"/>
                    </a:lnR>
                    <a:lnT w="25400" cap="flat" cmpd="sng" algn="ctr">
                      <a:solidFill>
                        <a:srgbClr val="27ABB8"/>
                      </a:solidFill>
                      <a:prstDash val="solid"/>
                      <a:round/>
                      <a:headEnd type="none" w="med" len="med"/>
                      <a:tailEnd type="none" w="med" len="med"/>
                    </a:lnT>
                    <a:lnB w="12700" cmpd="sng">
                      <a:solidFill>
                        <a:srgbClr val="27ABB8"/>
                      </a:solidFill>
                    </a:lnB>
                    <a:lnTlToBr w="12700" cmpd="sng">
                      <a:noFill/>
                      <a:prstDash val="solid"/>
                    </a:lnTlToBr>
                    <a:lnBlToTr w="12700" cmpd="sng">
                      <a:noFill/>
                      <a:prstDash val="solid"/>
                    </a:lnBlToTr>
                    <a:solidFill>
                      <a:srgbClr val="27ABB8">
                        <a:alpha val="20000"/>
                      </a:srgbClr>
                    </a:solidFill>
                  </a:tcPr>
                </a:tc>
                <a:tc>
                  <a:txBody>
                    <a:bodyPr/>
                    <a:lstStyle/>
                    <a:p>
                      <a:pPr marL="0" algn="l" defTabSz="914400" rtl="0" eaLnBrk="1" fontAlgn="ctr" latinLnBrk="0" hangingPunct="1"/>
                      <a:r>
                        <a:rPr lang="en-GB" sz="900" b="0" kern="1200" dirty="0">
                          <a:solidFill>
                            <a:schemeClr val="tx1"/>
                          </a:solidFill>
                          <a:effectLst/>
                          <a:latin typeface="+mj-lt"/>
                          <a:ea typeface="+mn-ea"/>
                          <a:cs typeface="+mn-cs"/>
                        </a:rPr>
                        <a:t>Sublingual/Oromucosal</a:t>
                      </a:r>
                    </a:p>
                  </a:txBody>
                  <a:tcPr marL="21431" marR="21431" marT="14288" marB="14288" anchor="ctr">
                    <a:lnL w="12700" cap="flat" cmpd="sng" algn="ctr">
                      <a:solidFill>
                        <a:srgbClr val="27ABB8"/>
                      </a:solidFill>
                      <a:prstDash val="solid"/>
                      <a:round/>
                      <a:headEnd type="none" w="med" len="med"/>
                      <a:tailEnd type="none" w="med" len="med"/>
                    </a:lnL>
                    <a:lnR w="12700" cmpd="sng">
                      <a:solidFill>
                        <a:srgbClr val="27ABB8"/>
                      </a:solidFill>
                    </a:lnR>
                    <a:lnT w="25400" cap="flat" cmpd="sng" algn="ctr">
                      <a:solidFill>
                        <a:srgbClr val="27ABB8"/>
                      </a:solidFill>
                      <a:prstDash val="solid"/>
                      <a:round/>
                      <a:headEnd type="none" w="med" len="med"/>
                      <a:tailEnd type="none" w="med" len="med"/>
                    </a:lnT>
                    <a:lnB w="12700" cmpd="sng">
                      <a:solidFill>
                        <a:srgbClr val="27ABB8"/>
                      </a:solidFill>
                    </a:lnB>
                    <a:lnTlToBr w="12700" cmpd="sng">
                      <a:noFill/>
                      <a:prstDash val="solid"/>
                    </a:lnTlToBr>
                    <a:lnBlToTr w="12700" cmpd="sng">
                      <a:noFill/>
                      <a:prstDash val="solid"/>
                    </a:lnBlToTr>
                    <a:solidFill>
                      <a:srgbClr val="27ABB8">
                        <a:alpha val="20000"/>
                      </a:srgbClr>
                    </a:solidFill>
                  </a:tcPr>
                </a:tc>
                <a:extLst>
                  <a:ext uri="{0D108BD9-81ED-4DB2-BD59-A6C34878D82A}">
                    <a16:rowId xmlns:a16="http://schemas.microsoft.com/office/drawing/2014/main" val="3420838397"/>
                  </a:ext>
                </a:extLst>
              </a:tr>
            </a:tbl>
          </a:graphicData>
        </a:graphic>
      </p:graphicFrame>
      <p:sp>
        <p:nvSpPr>
          <p:cNvPr id="11" name="TextBox 10">
            <a:extLst>
              <a:ext uri="{FF2B5EF4-FFF2-40B4-BE49-F238E27FC236}">
                <a16:creationId xmlns:a16="http://schemas.microsoft.com/office/drawing/2014/main" id="{DDF705A6-C2ED-42CF-8928-B6FAE0F6FB00}"/>
              </a:ext>
            </a:extLst>
          </p:cNvPr>
          <p:cNvSpPr txBox="1"/>
          <p:nvPr/>
        </p:nvSpPr>
        <p:spPr>
          <a:xfrm>
            <a:off x="479862" y="3857816"/>
            <a:ext cx="8074058" cy="577081"/>
          </a:xfrm>
          <a:prstGeom prst="rect">
            <a:avLst/>
          </a:prstGeom>
          <a:noFill/>
        </p:spPr>
        <p:txBody>
          <a:bodyPr wrap="square" rtlCol="0">
            <a:spAutoFit/>
          </a:bodyPr>
          <a:lstStyle/>
          <a:p>
            <a:r>
              <a:rPr lang="en-GB" sz="1050" dirty="0">
                <a:solidFill>
                  <a:schemeClr val="accent1">
                    <a:lumMod val="75000"/>
                  </a:schemeClr>
                </a:solidFill>
              </a:rPr>
              <a:t>Proposal: to transfer these to the “Release” spreadsheet as Exact match as the attribute match is “No” because the SNOMED CT site is more specific than the EDQM site </a:t>
            </a:r>
          </a:p>
          <a:p>
            <a:r>
              <a:rPr lang="en-GB" sz="1050" dirty="0">
                <a:solidFill>
                  <a:schemeClr val="accent1">
                    <a:lumMod val="75000"/>
                  </a:schemeClr>
                </a:solidFill>
              </a:rPr>
              <a:t>Group thoughts: Tara – agree; Oliver – agree; David - agree</a:t>
            </a:r>
          </a:p>
        </p:txBody>
      </p:sp>
    </p:spTree>
    <p:extLst>
      <p:ext uri="{BB962C8B-B14F-4D97-AF65-F5344CB8AC3E}">
        <p14:creationId xmlns:p14="http://schemas.microsoft.com/office/powerpoint/2010/main" val="39382013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pic>
        <p:nvPicPr>
          <p:cNvPr id="285" name="Google Shape;285;p47"/>
          <p:cNvPicPr preferRelativeResize="0"/>
          <p:nvPr/>
        </p:nvPicPr>
        <p:blipFill>
          <a:blip r:embed="rId3">
            <a:alphaModFix/>
          </a:blip>
          <a:stretch>
            <a:fillRect/>
          </a:stretch>
        </p:blipFill>
        <p:spPr>
          <a:xfrm>
            <a:off x="1" y="51137"/>
            <a:ext cx="2709582" cy="1602851"/>
          </a:xfrm>
          <a:prstGeom prst="rect">
            <a:avLst/>
          </a:prstGeom>
          <a:noFill/>
          <a:ln>
            <a:noFill/>
          </a:ln>
        </p:spPr>
      </p:pic>
      <p:pic>
        <p:nvPicPr>
          <p:cNvPr id="6" name="Picture 5">
            <a:extLst>
              <a:ext uri="{FF2B5EF4-FFF2-40B4-BE49-F238E27FC236}">
                <a16:creationId xmlns:a16="http://schemas.microsoft.com/office/drawing/2014/main" id="{DE367BF0-FFF0-4C57-8AC9-4BB3EE38DBA7}"/>
              </a:ext>
            </a:extLst>
          </p:cNvPr>
          <p:cNvPicPr>
            <a:picLocks noChangeAspect="1"/>
          </p:cNvPicPr>
          <p:nvPr/>
        </p:nvPicPr>
        <p:blipFill>
          <a:blip r:embed="rId4"/>
          <a:stretch>
            <a:fillRect/>
          </a:stretch>
        </p:blipFill>
        <p:spPr>
          <a:xfrm>
            <a:off x="3046492" y="1223201"/>
            <a:ext cx="3051016" cy="2697098"/>
          </a:xfrm>
          <a:prstGeom prst="rect">
            <a:avLst/>
          </a:prstGeom>
        </p:spPr>
      </p:pic>
      <p:pic>
        <p:nvPicPr>
          <p:cNvPr id="8" name="Google Shape;285;p47">
            <a:extLst>
              <a:ext uri="{FF2B5EF4-FFF2-40B4-BE49-F238E27FC236}">
                <a16:creationId xmlns:a16="http://schemas.microsoft.com/office/drawing/2014/main" id="{BF8758AC-ABC4-4626-9C53-80206CF4B93C}"/>
              </a:ext>
            </a:extLst>
          </p:cNvPr>
          <p:cNvPicPr preferRelativeResize="0"/>
          <p:nvPr/>
        </p:nvPicPr>
        <p:blipFill>
          <a:blip r:embed="rId3">
            <a:alphaModFix/>
          </a:blip>
          <a:stretch>
            <a:fillRect/>
          </a:stretch>
        </p:blipFill>
        <p:spPr>
          <a:xfrm>
            <a:off x="1" y="3489512"/>
            <a:ext cx="2709582" cy="1602851"/>
          </a:xfrm>
          <a:prstGeom prst="rect">
            <a:avLst/>
          </a:prstGeom>
          <a:noFill/>
          <a:ln>
            <a:noFill/>
          </a:ln>
        </p:spPr>
      </p:pic>
      <p:pic>
        <p:nvPicPr>
          <p:cNvPr id="9" name="Google Shape;285;p47">
            <a:extLst>
              <a:ext uri="{FF2B5EF4-FFF2-40B4-BE49-F238E27FC236}">
                <a16:creationId xmlns:a16="http://schemas.microsoft.com/office/drawing/2014/main" id="{0D4F5E50-3E9E-4FE1-B53C-CF988CDCDB52}"/>
              </a:ext>
            </a:extLst>
          </p:cNvPr>
          <p:cNvPicPr preferRelativeResize="0"/>
          <p:nvPr/>
        </p:nvPicPr>
        <p:blipFill>
          <a:blip r:embed="rId3">
            <a:alphaModFix/>
          </a:blip>
          <a:stretch>
            <a:fillRect/>
          </a:stretch>
        </p:blipFill>
        <p:spPr>
          <a:xfrm>
            <a:off x="6376220" y="3447124"/>
            <a:ext cx="2709582" cy="1602851"/>
          </a:xfrm>
          <a:prstGeom prst="rect">
            <a:avLst/>
          </a:prstGeom>
          <a:noFill/>
          <a:ln>
            <a:noFill/>
          </a:ln>
        </p:spPr>
      </p:pic>
      <p:pic>
        <p:nvPicPr>
          <p:cNvPr id="10" name="Google Shape;285;p47">
            <a:extLst>
              <a:ext uri="{FF2B5EF4-FFF2-40B4-BE49-F238E27FC236}">
                <a16:creationId xmlns:a16="http://schemas.microsoft.com/office/drawing/2014/main" id="{EC738CD7-22D0-47F6-8366-5C0BCEE1F033}"/>
              </a:ext>
            </a:extLst>
          </p:cNvPr>
          <p:cNvPicPr preferRelativeResize="0"/>
          <p:nvPr/>
        </p:nvPicPr>
        <p:blipFill>
          <a:blip r:embed="rId3">
            <a:alphaModFix/>
          </a:blip>
          <a:stretch>
            <a:fillRect/>
          </a:stretch>
        </p:blipFill>
        <p:spPr>
          <a:xfrm>
            <a:off x="6376220" y="51137"/>
            <a:ext cx="2709582" cy="1602851"/>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pic>
        <p:nvPicPr>
          <p:cNvPr id="290" name="Google Shape;290;p48"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4572000" cy="5143500"/>
          </a:xfrm>
          <a:prstGeom prst="rect">
            <a:avLst/>
          </a:prstGeom>
          <a:solidFill>
            <a:schemeClr val="lt2"/>
          </a:solidFill>
          <a:ln>
            <a:noFill/>
          </a:ln>
        </p:spPr>
      </p:pic>
      <p:sp>
        <p:nvSpPr>
          <p:cNvPr id="291" name="Google Shape;291;p48"/>
          <p:cNvSpPr txBox="1"/>
          <p:nvPr/>
        </p:nvSpPr>
        <p:spPr>
          <a:xfrm>
            <a:off x="1647968" y="1877717"/>
            <a:ext cx="2924100" cy="1388025"/>
          </a:xfrm>
          <a:prstGeom prst="rect">
            <a:avLst/>
          </a:prstGeom>
          <a:solidFill>
            <a:schemeClr val="accent1"/>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NEXT STEPS</a:t>
            </a:r>
            <a:endParaRPr sz="1100" b="0" i="0" u="none" strike="noStrike" cap="none">
              <a:solidFill>
                <a:srgbClr val="000000"/>
              </a:solidFill>
              <a:latin typeface="Trebuchet MS"/>
              <a:ea typeface="Trebuchet MS"/>
              <a:cs typeface="Trebuchet MS"/>
              <a:sym typeface="Trebuchet MS"/>
            </a:endParaRPr>
          </a:p>
        </p:txBody>
      </p:sp>
      <p:sp>
        <p:nvSpPr>
          <p:cNvPr id="292" name="Google Shape;292;p48"/>
          <p:cNvSpPr txBox="1"/>
          <p:nvPr/>
        </p:nvSpPr>
        <p:spPr>
          <a:xfrm>
            <a:off x="4960961" y="0"/>
            <a:ext cx="3557700" cy="5143500"/>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800"/>
              </a:spcBef>
              <a:spcAft>
                <a:spcPts val="0"/>
              </a:spcAft>
              <a:buClr>
                <a:srgbClr val="00B0F0"/>
              </a:buClr>
              <a:buSzPts val="1500"/>
              <a:buFont typeface="Arial"/>
              <a:buChar char="•"/>
            </a:pPr>
            <a:r>
              <a:rPr lang="en" sz="1800" b="1" i="0" u="none" strike="noStrike" cap="none" dirty="0">
                <a:solidFill>
                  <a:schemeClr val="dk1"/>
                </a:solidFill>
                <a:latin typeface="Trebuchet MS"/>
                <a:ea typeface="Trebuchet MS"/>
                <a:cs typeface="Trebuchet MS"/>
                <a:sym typeface="Trebuchet MS"/>
              </a:rPr>
              <a:t>Next meeting on</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Thursday </a:t>
            </a:r>
            <a:r>
              <a:rPr lang="en" sz="1800" b="1" dirty="0">
                <a:solidFill>
                  <a:schemeClr val="dk1"/>
                </a:solidFill>
                <a:latin typeface="Trebuchet MS"/>
                <a:ea typeface="Trebuchet MS"/>
                <a:cs typeface="Trebuchet MS"/>
                <a:sym typeface="Trebuchet MS"/>
              </a:rPr>
              <a:t>13</a:t>
            </a:r>
            <a:r>
              <a:rPr lang="en" sz="1800" b="1" baseline="30000" dirty="0">
                <a:solidFill>
                  <a:schemeClr val="dk1"/>
                </a:solidFill>
                <a:latin typeface="Trebuchet MS"/>
                <a:ea typeface="Trebuchet MS"/>
                <a:cs typeface="Trebuchet MS"/>
                <a:sym typeface="Trebuchet MS"/>
              </a:rPr>
              <a:t>th</a:t>
            </a:r>
            <a:r>
              <a:rPr lang="en" sz="1800" b="1" dirty="0">
                <a:solidFill>
                  <a:schemeClr val="dk1"/>
                </a:solidFill>
                <a:latin typeface="Trebuchet MS"/>
                <a:ea typeface="Trebuchet MS"/>
                <a:cs typeface="Trebuchet MS"/>
                <a:sym typeface="Trebuchet MS"/>
              </a:rPr>
              <a:t> January 2022</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at </a:t>
            </a:r>
            <a:r>
              <a:rPr lang="en" sz="1800" b="1" i="0" u="none" strike="noStrike" cap="none" dirty="0">
                <a:solidFill>
                  <a:srgbClr val="FF0000"/>
                </a:solidFill>
                <a:latin typeface="Trebuchet MS"/>
                <a:ea typeface="Trebuchet MS"/>
                <a:cs typeface="Trebuchet MS"/>
                <a:sym typeface="Trebuchet MS"/>
              </a:rPr>
              <a:t>10:00 UTC</a:t>
            </a:r>
            <a:endParaRPr sz="1400" b="1" i="0" u="none" strike="noStrike" cap="none" dirty="0">
              <a:solidFill>
                <a:srgbClr val="FF0000"/>
              </a:solidFill>
              <a:latin typeface="Trebuchet MS"/>
              <a:ea typeface="Trebuchet MS"/>
              <a:cs typeface="Trebuchet MS"/>
              <a:sym typeface="Trebuchet MS"/>
            </a:endParaRPr>
          </a:p>
        </p:txBody>
      </p:sp>
      <p:sp>
        <p:nvSpPr>
          <p:cNvPr id="293" name="Google Shape;293;p48"/>
          <p:cNvSpPr txBox="1"/>
          <p:nvPr/>
        </p:nvSpPr>
        <p:spPr>
          <a:xfrm>
            <a:off x="74044" y="4816255"/>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33</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Google Shape;298;p49"/>
          <p:cNvPicPr preferRelativeResize="0"/>
          <p:nvPr/>
        </p:nvPicPr>
        <p:blipFill rotWithShape="1">
          <a:blip r:embed="rId3">
            <a:alphaModFix/>
          </a:blip>
          <a:srcRect/>
          <a:stretch/>
        </p:blipFill>
        <p:spPr>
          <a:xfrm>
            <a:off x="0" y="0"/>
            <a:ext cx="9183132" cy="5143500"/>
          </a:xfrm>
          <a:prstGeom prst="rect">
            <a:avLst/>
          </a:prstGeom>
          <a:noFill/>
          <a:ln>
            <a:noFill/>
          </a:ln>
        </p:spPr>
      </p:pic>
      <p:sp>
        <p:nvSpPr>
          <p:cNvPr id="299" name="Google Shape;299;p49"/>
          <p:cNvSpPr/>
          <p:nvPr/>
        </p:nvSpPr>
        <p:spPr>
          <a:xfrm>
            <a:off x="1" y="0"/>
            <a:ext cx="9183132" cy="5143500"/>
          </a:xfrm>
          <a:prstGeom prst="rect">
            <a:avLst/>
          </a:prstGeom>
          <a:solidFill>
            <a:schemeClr val="dk2">
              <a:alpha val="81960"/>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cxnSp>
        <p:nvCxnSpPr>
          <p:cNvPr id="300" name="Google Shape;300;p49"/>
          <p:cNvCxnSpPr/>
          <p:nvPr/>
        </p:nvCxnSpPr>
        <p:spPr>
          <a:xfrm flipH="1">
            <a:off x="2490477" y="883418"/>
            <a:ext cx="7875" cy="1450125"/>
          </a:xfrm>
          <a:prstGeom prst="straightConnector1">
            <a:avLst/>
          </a:prstGeom>
          <a:noFill/>
          <a:ln w="28575" cap="flat" cmpd="sng">
            <a:solidFill>
              <a:srgbClr val="FFFFFF"/>
            </a:solidFill>
            <a:prstDash val="solid"/>
            <a:miter lim="800000"/>
            <a:headEnd type="none" w="sm" len="sm"/>
            <a:tailEnd type="none" w="sm" len="sm"/>
          </a:ln>
        </p:spPr>
      </p:cxnSp>
      <p:sp>
        <p:nvSpPr>
          <p:cNvPr id="301" name="Google Shape;301;p49"/>
          <p:cNvSpPr/>
          <p:nvPr/>
        </p:nvSpPr>
        <p:spPr>
          <a:xfrm>
            <a:off x="2671875" y="828676"/>
            <a:ext cx="3828825" cy="3686175"/>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2" name="Google Shape;302;p49"/>
          <p:cNvSpPr txBox="1"/>
          <p:nvPr/>
        </p:nvSpPr>
        <p:spPr>
          <a:xfrm>
            <a:off x="2866388" y="1285902"/>
            <a:ext cx="3439800" cy="438525"/>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3600" b="0" i="0" u="none" strike="noStrike" cap="none">
                <a:solidFill>
                  <a:schemeClr val="dk1"/>
                </a:solidFill>
                <a:latin typeface="Trebuchet MS"/>
                <a:ea typeface="Trebuchet MS"/>
                <a:cs typeface="Trebuchet MS"/>
                <a:sym typeface="Trebuchet MS"/>
              </a:rPr>
              <a:t>THANK YOU</a:t>
            </a:r>
            <a:endParaRPr sz="3600" b="0" i="0" u="none" strike="noStrike" cap="none">
              <a:solidFill>
                <a:schemeClr val="dk1"/>
              </a:solidFill>
              <a:latin typeface="Trebuchet MS"/>
              <a:ea typeface="Trebuchet MS"/>
              <a:cs typeface="Trebuchet MS"/>
              <a:sym typeface="Trebuchet MS"/>
            </a:endParaRPr>
          </a:p>
        </p:txBody>
      </p:sp>
      <p:cxnSp>
        <p:nvCxnSpPr>
          <p:cNvPr id="303" name="Google Shape;303;p49"/>
          <p:cNvCxnSpPr/>
          <p:nvPr/>
        </p:nvCxnSpPr>
        <p:spPr>
          <a:xfrm>
            <a:off x="4307738" y="2100220"/>
            <a:ext cx="557100" cy="0"/>
          </a:xfrm>
          <a:prstGeom prst="straightConnector1">
            <a:avLst/>
          </a:prstGeom>
          <a:noFill/>
          <a:ln w="50800" cap="flat" cmpd="sng">
            <a:solidFill>
              <a:srgbClr val="D8DAE5"/>
            </a:solidFill>
            <a:prstDash val="solid"/>
            <a:miter lim="800000"/>
            <a:headEnd type="none" w="sm" len="sm"/>
            <a:tailEnd type="none" w="sm" len="sm"/>
          </a:ln>
        </p:spPr>
      </p:cxnSp>
      <p:pic>
        <p:nvPicPr>
          <p:cNvPr id="304" name="Google Shape;304;p49"/>
          <p:cNvPicPr preferRelativeResize="0"/>
          <p:nvPr/>
        </p:nvPicPr>
        <p:blipFill rotWithShape="1">
          <a:blip r:embed="rId4">
            <a:alphaModFix/>
          </a:blip>
          <a:srcRect/>
          <a:stretch/>
        </p:blipFill>
        <p:spPr>
          <a:xfrm>
            <a:off x="3871163" y="2407444"/>
            <a:ext cx="1430250" cy="1450125"/>
          </a:xfrm>
          <a:prstGeom prst="rect">
            <a:avLst/>
          </a:prstGeom>
          <a:noFill/>
          <a:ln>
            <a:noFill/>
          </a:ln>
        </p:spPr>
      </p:pic>
      <p:sp>
        <p:nvSpPr>
          <p:cNvPr id="305" name="Google Shape;305;p49"/>
          <p:cNvSpPr/>
          <p:nvPr/>
        </p:nvSpPr>
        <p:spPr>
          <a:xfrm>
            <a:off x="2671875" y="4376663"/>
            <a:ext cx="3828825" cy="174375"/>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6" name="Google Shape;306;p49"/>
          <p:cNvSpPr txBox="1"/>
          <p:nvPr/>
        </p:nvSpPr>
        <p:spPr>
          <a:xfrm rot="-5400000">
            <a:off x="1296879" y="3315770"/>
            <a:ext cx="2351025" cy="148725"/>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 sz="800" b="0" i="0" u="none" strike="noStrike" cap="none">
                <a:solidFill>
                  <a:schemeClr val="lt1"/>
                </a:solidFill>
                <a:latin typeface="Trebuchet MS"/>
                <a:ea typeface="Trebuchet MS"/>
                <a:cs typeface="Trebuchet MS"/>
                <a:sym typeface="Trebuchet MS"/>
              </a:rPr>
              <a:t>SNOMED International: Delivering SNOMED CT</a:t>
            </a:r>
            <a:endParaRPr sz="800" b="0" i="0" u="none" strike="noStrike" cap="none">
              <a:solidFill>
                <a:schemeClr val="lt1"/>
              </a:solidFill>
              <a:latin typeface="Trebuchet MS"/>
              <a:ea typeface="Trebuchet MS"/>
              <a:cs typeface="Trebuchet MS"/>
              <a:sym typeface="Trebuchet MS"/>
            </a:endParaRPr>
          </a:p>
        </p:txBody>
      </p:sp>
      <p:pic>
        <p:nvPicPr>
          <p:cNvPr id="307" name="Google Shape;307;p49"/>
          <p:cNvPicPr preferRelativeResize="0"/>
          <p:nvPr/>
        </p:nvPicPr>
        <p:blipFill rotWithShape="1">
          <a:blip r:embed="rId5">
            <a:alphaModFix/>
          </a:blip>
          <a:srcRect/>
          <a:stretch/>
        </p:blipFill>
        <p:spPr>
          <a:xfrm>
            <a:off x="2704365" y="4639057"/>
            <a:ext cx="3801614" cy="24991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275007" y="-38891"/>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Spreadsheet update</a:t>
            </a:r>
            <a:endParaRPr sz="2600" dirty="0">
              <a:solidFill>
                <a:schemeClr val="dk2"/>
              </a:solidFill>
            </a:endParaRPr>
          </a:p>
        </p:txBody>
      </p:sp>
      <p:sp>
        <p:nvSpPr>
          <p:cNvPr id="118" name="Google Shape;118;p25"/>
          <p:cNvSpPr txBox="1"/>
          <p:nvPr/>
        </p:nvSpPr>
        <p:spPr>
          <a:xfrm>
            <a:off x="275007" y="971195"/>
            <a:ext cx="8169464" cy="3385512"/>
          </a:xfrm>
          <a:prstGeom prst="rect">
            <a:avLst/>
          </a:prstGeom>
          <a:noFill/>
          <a:ln>
            <a:noFill/>
          </a:ln>
        </p:spPr>
        <p:txBody>
          <a:bodyPr spcFirstLastPara="1" wrap="square" lIns="91425" tIns="91425" rIns="91425" bIns="91425" anchor="ctr" anchorCtr="0">
            <a:spAutoFit/>
          </a:bodyPr>
          <a:lstStyle/>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New sheets/tabs in the main spreadsheet</a:t>
            </a:r>
          </a:p>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The sheet that we have been working on is now “</a:t>
            </a:r>
            <a:r>
              <a:rPr lang="en-GB" sz="1600" b="1" dirty="0">
                <a:latin typeface="Calibri"/>
                <a:ea typeface="Calibri"/>
                <a:cs typeface="Calibri"/>
                <a:sym typeface="Calibri"/>
              </a:rPr>
              <a:t>Map – Phase 1 Archive”</a:t>
            </a:r>
            <a:br>
              <a:rPr lang="en-GB" sz="1600" dirty="0">
                <a:latin typeface="Calibri"/>
                <a:ea typeface="Calibri"/>
                <a:cs typeface="Calibri"/>
                <a:sym typeface="Calibri"/>
              </a:rPr>
            </a:br>
            <a:r>
              <a:rPr lang="en-GB" sz="1600" dirty="0">
                <a:latin typeface="Calibri"/>
                <a:ea typeface="Calibri"/>
                <a:cs typeface="Calibri"/>
                <a:sym typeface="Calibri"/>
              </a:rPr>
              <a:t>That sheet is now not being updated at all</a:t>
            </a:r>
          </a:p>
          <a:p>
            <a:pPr marL="285750" lvl="0" indent="-285750" algn="l" rtl="0">
              <a:spcBef>
                <a:spcPts val="0"/>
              </a:spcBef>
              <a:spcAft>
                <a:spcPts val="0"/>
              </a:spcAft>
              <a:buFont typeface="Wingdings" panose="05000000000000000000" pitchFamily="2" charset="2"/>
              <a:buChar char="v"/>
            </a:pPr>
            <a:r>
              <a:rPr lang="en-GB" sz="1600" b="1" dirty="0">
                <a:latin typeface="Calibri"/>
                <a:ea typeface="Calibri"/>
                <a:cs typeface="Calibri"/>
                <a:sym typeface="Calibri"/>
              </a:rPr>
              <a:t>New WIP </a:t>
            </a:r>
            <a:r>
              <a:rPr lang="en-GB" sz="1600" dirty="0">
                <a:latin typeface="Calibri"/>
                <a:ea typeface="Calibri"/>
                <a:cs typeface="Calibri"/>
                <a:sym typeface="Calibri"/>
              </a:rPr>
              <a:t>is a copy of the Phase 1 sheet, but as rows are being sorted, they are moved from here to either:</a:t>
            </a:r>
          </a:p>
          <a:p>
            <a:pPr marL="285750" lvl="0" indent="-285750" algn="l" rtl="0">
              <a:spcBef>
                <a:spcPts val="0"/>
              </a:spcBef>
              <a:spcAft>
                <a:spcPts val="0"/>
              </a:spcAft>
              <a:buFont typeface="Wingdings" panose="05000000000000000000" pitchFamily="2" charset="2"/>
              <a:buChar char="v"/>
            </a:pPr>
            <a:r>
              <a:rPr lang="en-GB" sz="1600" b="1" dirty="0">
                <a:latin typeface="Calibri"/>
                <a:ea typeface="Calibri"/>
                <a:cs typeface="Calibri"/>
                <a:sym typeface="Calibri"/>
              </a:rPr>
              <a:t>Map RC 1 </a:t>
            </a:r>
            <a:r>
              <a:rPr lang="en-GB" sz="1600" dirty="0">
                <a:latin typeface="Calibri"/>
                <a:ea typeface="Calibri"/>
                <a:cs typeface="Calibri"/>
                <a:sym typeface="Calibri"/>
              </a:rPr>
              <a:t>which is “Release Candidate 1” for our mapping </a:t>
            </a:r>
            <a:r>
              <a:rPr lang="en-GB" sz="1600" b="1" dirty="0">
                <a:solidFill>
                  <a:srgbClr val="FF0000"/>
                </a:solidFill>
                <a:latin typeface="Calibri"/>
                <a:ea typeface="Calibri"/>
                <a:cs typeface="Calibri"/>
                <a:sym typeface="Calibri"/>
              </a:rPr>
              <a:t>OR</a:t>
            </a:r>
          </a:p>
          <a:p>
            <a:pPr marL="285750" lvl="0" indent="-285750" algn="l" rtl="0">
              <a:spcBef>
                <a:spcPts val="0"/>
              </a:spcBef>
              <a:spcAft>
                <a:spcPts val="0"/>
              </a:spcAft>
              <a:buFont typeface="Wingdings" panose="05000000000000000000" pitchFamily="2" charset="2"/>
              <a:buChar char="v"/>
            </a:pPr>
            <a:r>
              <a:rPr lang="en-GB" sz="1600" b="1" dirty="0">
                <a:latin typeface="Calibri"/>
                <a:ea typeface="Calibri"/>
                <a:cs typeface="Calibri"/>
                <a:sym typeface="Calibri"/>
              </a:rPr>
              <a:t>No match </a:t>
            </a:r>
            <a:r>
              <a:rPr lang="en-GB" sz="1600" dirty="0">
                <a:latin typeface="Calibri"/>
                <a:ea typeface="Calibri"/>
                <a:cs typeface="Calibri"/>
                <a:sym typeface="Calibri"/>
              </a:rPr>
              <a:t>which is the set of EDQM concepts for which we have no map and currently no products, so we will not ask for new concepts in S-CT </a:t>
            </a:r>
            <a:r>
              <a:rPr lang="en-GB" sz="1600" b="1" dirty="0">
                <a:solidFill>
                  <a:srgbClr val="FF0000"/>
                </a:solidFill>
                <a:latin typeface="Calibri"/>
                <a:ea typeface="Calibri"/>
                <a:cs typeface="Calibri"/>
                <a:sym typeface="Calibri"/>
              </a:rPr>
              <a:t>OR</a:t>
            </a:r>
            <a:endParaRPr lang="en-GB" sz="1600" dirty="0">
              <a:solidFill>
                <a:schemeClr val="tx1"/>
              </a:solidFill>
              <a:latin typeface="Calibri"/>
              <a:ea typeface="Calibri"/>
              <a:cs typeface="Calibri"/>
              <a:sym typeface="Calibri"/>
            </a:endParaRPr>
          </a:p>
          <a:p>
            <a:pPr marL="285750" lvl="0" indent="-285750" algn="l" rtl="0">
              <a:spcBef>
                <a:spcPts val="0"/>
              </a:spcBef>
              <a:spcAft>
                <a:spcPts val="0"/>
              </a:spcAft>
              <a:buFont typeface="Wingdings" panose="05000000000000000000" pitchFamily="2" charset="2"/>
              <a:buChar char="v"/>
            </a:pPr>
            <a:r>
              <a:rPr lang="en-GB" sz="1600" dirty="0">
                <a:solidFill>
                  <a:schemeClr val="tx1"/>
                </a:solidFill>
                <a:latin typeface="Calibri"/>
                <a:ea typeface="Calibri"/>
                <a:cs typeface="Calibri"/>
                <a:sym typeface="Calibri"/>
              </a:rPr>
              <a:t>Another sheet which is still “working” but on a specific topic….such as “Capsules”</a:t>
            </a:r>
            <a:br>
              <a:rPr lang="en-GB" sz="1600" dirty="0">
                <a:solidFill>
                  <a:schemeClr val="tx1"/>
                </a:solidFill>
                <a:latin typeface="Calibri"/>
                <a:ea typeface="Calibri"/>
                <a:cs typeface="Calibri"/>
                <a:sym typeface="Calibri"/>
              </a:rPr>
            </a:br>
            <a:r>
              <a:rPr lang="en-GB" sz="1600" dirty="0">
                <a:solidFill>
                  <a:schemeClr val="tx1"/>
                </a:solidFill>
                <a:latin typeface="Calibri"/>
                <a:ea typeface="Calibri"/>
                <a:cs typeface="Calibri"/>
                <a:sym typeface="Calibri"/>
              </a:rPr>
              <a:t>As we sort through these topics, rows will move from a working sheet to either Map RC1 or to No match</a:t>
            </a:r>
          </a:p>
          <a:p>
            <a:pPr lvl="1"/>
            <a:r>
              <a:rPr lang="en-GB" sz="1600" dirty="0">
                <a:solidFill>
                  <a:schemeClr val="tx1"/>
                </a:solidFill>
                <a:latin typeface="Calibri"/>
                <a:ea typeface="Calibri"/>
                <a:cs typeface="Calibri"/>
                <a:sym typeface="Calibri"/>
              </a:rPr>
              <a:t>“Ophthalmic insert” has moved to RC1</a:t>
            </a:r>
            <a:br>
              <a:rPr lang="en-GB" sz="1600" dirty="0">
                <a:solidFill>
                  <a:schemeClr val="tx1"/>
                </a:solidFill>
                <a:latin typeface="Calibri"/>
                <a:ea typeface="Calibri"/>
                <a:cs typeface="Calibri"/>
                <a:sym typeface="Calibri"/>
              </a:rPr>
            </a:br>
            <a:r>
              <a:rPr lang="en-GB" sz="1600" dirty="0">
                <a:solidFill>
                  <a:schemeClr val="tx1"/>
                </a:solidFill>
                <a:latin typeface="Calibri"/>
                <a:ea typeface="Calibri"/>
                <a:cs typeface="Calibri"/>
                <a:sym typeface="Calibri"/>
              </a:rPr>
              <a:t>“Ear drops, powder for suspension” has moved to “No match”</a:t>
            </a:r>
            <a:endParaRPr lang="en-GB" dirty="0">
              <a:latin typeface="Calibri"/>
              <a:ea typeface="Calibri"/>
              <a:cs typeface="Calibri"/>
              <a:sym typeface="Calibri"/>
            </a:endParaRPr>
          </a:p>
        </p:txBody>
      </p:sp>
      <p:pic>
        <p:nvPicPr>
          <p:cNvPr id="6" name="Picture 5">
            <a:extLst>
              <a:ext uri="{FF2B5EF4-FFF2-40B4-BE49-F238E27FC236}">
                <a16:creationId xmlns:a16="http://schemas.microsoft.com/office/drawing/2014/main" id="{EB26C6EF-9AF7-4EDC-A3EA-8148393BC9A1}"/>
              </a:ext>
            </a:extLst>
          </p:cNvPr>
          <p:cNvPicPr>
            <a:picLocks noChangeAspect="1"/>
          </p:cNvPicPr>
          <p:nvPr/>
        </p:nvPicPr>
        <p:blipFill>
          <a:blip r:embed="rId3"/>
          <a:stretch>
            <a:fillRect/>
          </a:stretch>
        </p:blipFill>
        <p:spPr>
          <a:xfrm>
            <a:off x="131498" y="4391092"/>
            <a:ext cx="8745240" cy="478564"/>
          </a:xfrm>
          <a:prstGeom prst="rect">
            <a:avLst/>
          </a:prstGeom>
        </p:spPr>
      </p:pic>
    </p:spTree>
    <p:extLst>
      <p:ext uri="{BB962C8B-B14F-4D97-AF65-F5344CB8AC3E}">
        <p14:creationId xmlns:p14="http://schemas.microsoft.com/office/powerpoint/2010/main" val="1914664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Our documentation</a:t>
            </a:r>
            <a:endParaRPr sz="2600" dirty="0">
              <a:solidFill>
                <a:schemeClr val="dk2"/>
              </a:solidFill>
            </a:endParaRPr>
          </a:p>
        </p:txBody>
      </p:sp>
      <p:sp>
        <p:nvSpPr>
          <p:cNvPr id="118" name="Google Shape;118;p25"/>
          <p:cNvSpPr txBox="1"/>
          <p:nvPr/>
        </p:nvSpPr>
        <p:spPr>
          <a:xfrm>
            <a:off x="628650" y="1186770"/>
            <a:ext cx="7960200" cy="2769959"/>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endParaRPr lang="en-GB" dirty="0">
              <a:latin typeface="Calibri"/>
              <a:ea typeface="Calibri"/>
              <a:cs typeface="Calibri"/>
              <a:sym typeface="Calibri"/>
            </a:endParaRPr>
          </a:p>
          <a:p>
            <a:pPr marL="0" lvl="0" indent="0" algn="l" rtl="0">
              <a:spcBef>
                <a:spcPts val="0"/>
              </a:spcBef>
              <a:spcAft>
                <a:spcPts val="0"/>
              </a:spcAft>
              <a:buNone/>
            </a:pPr>
            <a:r>
              <a:rPr lang="en-GB" dirty="0">
                <a:latin typeface="Calibri"/>
                <a:ea typeface="Calibri"/>
                <a:cs typeface="Calibri"/>
                <a:sym typeface="Calibri"/>
              </a:rPr>
              <a:t>Mapping Guidance:</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3"/>
              </a:rPr>
              <a:t>https://confluence.ihtsdotools.org/display/USRG/Mapping+Guidance+for+EDQM+to+SNOMED+CT+Pharmaceutical+Dose+Form+Mapping</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“EDQM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4"/>
              </a:rPr>
              <a:t>https://confluence.ihtsdotools.org/display/USRG/Issues+for+discussion+with+EDQM</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“SNOMED CT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5"/>
              </a:rPr>
              <a:t>https://confluence.ihtsdotools.org/display/USRG/Issues+for+discussion+with+SNOMED+CT</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Issues for discussion</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extLst>
      <p:ext uri="{BB962C8B-B14F-4D97-AF65-F5344CB8AC3E}">
        <p14:creationId xmlns:p14="http://schemas.microsoft.com/office/powerpoint/2010/main" val="1624443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713E5-9C15-4A42-A7E4-C6BB2888A81A}"/>
              </a:ext>
            </a:extLst>
          </p:cNvPr>
          <p:cNvSpPr>
            <a:spLocks noGrp="1"/>
          </p:cNvSpPr>
          <p:nvPr>
            <p:ph type="title"/>
          </p:nvPr>
        </p:nvSpPr>
        <p:spPr/>
        <p:txBody>
          <a:bodyPr/>
          <a:lstStyle/>
          <a:p>
            <a:r>
              <a:rPr lang="en-GB" dirty="0"/>
              <a:t>Transdermal/Cutaneous</a:t>
            </a:r>
          </a:p>
        </p:txBody>
      </p:sp>
      <p:sp>
        <p:nvSpPr>
          <p:cNvPr id="3" name="Content Placeholder 2">
            <a:extLst>
              <a:ext uri="{FF2B5EF4-FFF2-40B4-BE49-F238E27FC236}">
                <a16:creationId xmlns:a16="http://schemas.microsoft.com/office/drawing/2014/main" id="{EF7E491E-0B58-40FA-9E1A-2248D9FD4E87}"/>
              </a:ext>
            </a:extLst>
          </p:cNvPr>
          <p:cNvSpPr>
            <a:spLocks noGrp="1"/>
          </p:cNvSpPr>
          <p:nvPr>
            <p:ph idx="1"/>
          </p:nvPr>
        </p:nvSpPr>
        <p:spPr/>
        <p:txBody>
          <a:bodyPr/>
          <a:lstStyle/>
          <a:p>
            <a:pPr marL="0" indent="0">
              <a:buNone/>
            </a:pPr>
            <a:r>
              <a:rPr lang="en-GB" dirty="0"/>
              <a:t>Check agreement that all straightforward</a:t>
            </a:r>
          </a:p>
          <a:p>
            <a:pPr marL="0" indent="0">
              <a:buNone/>
            </a:pPr>
            <a:r>
              <a:rPr lang="en-GB" dirty="0"/>
              <a:t>“Cutaneous” concepts can have an “exact match” can move to the RC1 list</a:t>
            </a:r>
          </a:p>
          <a:p>
            <a:pPr marL="0" indent="0">
              <a:buNone/>
            </a:pPr>
            <a:r>
              <a:rPr lang="en-GB" dirty="0"/>
              <a:t>And</a:t>
            </a:r>
          </a:p>
          <a:p>
            <a:pPr marL="0" indent="0">
              <a:buNone/>
            </a:pPr>
            <a:r>
              <a:rPr lang="en-GB" dirty="0"/>
              <a:t>“Transdermal” concepts can have an “exact match” can move to the RC1 list</a:t>
            </a:r>
          </a:p>
          <a:p>
            <a:pPr marL="0" indent="0">
              <a:buNone/>
            </a:pPr>
            <a:endParaRPr lang="en-GB" dirty="0"/>
          </a:p>
          <a:p>
            <a:pPr lvl="1"/>
            <a:endParaRPr lang="en-GB" dirty="0"/>
          </a:p>
        </p:txBody>
      </p:sp>
    </p:spTree>
    <p:extLst>
      <p:ext uri="{BB962C8B-B14F-4D97-AF65-F5344CB8AC3E}">
        <p14:creationId xmlns:p14="http://schemas.microsoft.com/office/powerpoint/2010/main" val="2063612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6BAFA-382A-45D1-BA92-6BCC721AB813}"/>
              </a:ext>
            </a:extLst>
          </p:cNvPr>
          <p:cNvSpPr>
            <a:spLocks noGrp="1"/>
          </p:cNvSpPr>
          <p:nvPr>
            <p:ph type="ctrTitle"/>
          </p:nvPr>
        </p:nvSpPr>
        <p:spPr/>
        <p:txBody>
          <a:bodyPr/>
          <a:lstStyle/>
          <a:p>
            <a:r>
              <a:rPr lang="en-GB" dirty="0"/>
              <a:t>Pharmaceutical Dose Forms</a:t>
            </a:r>
            <a:br>
              <a:rPr lang="en-GB" dirty="0"/>
            </a:br>
            <a:r>
              <a:rPr lang="en-GB" dirty="0"/>
              <a:t>Hard and Soft Capsules</a:t>
            </a:r>
          </a:p>
        </p:txBody>
      </p:sp>
      <p:sp>
        <p:nvSpPr>
          <p:cNvPr id="3" name="Subtitle 2">
            <a:extLst>
              <a:ext uri="{FF2B5EF4-FFF2-40B4-BE49-F238E27FC236}">
                <a16:creationId xmlns:a16="http://schemas.microsoft.com/office/drawing/2014/main" id="{386AA9F5-6705-4339-A3B7-9D4E78B3CD0E}"/>
              </a:ext>
            </a:extLst>
          </p:cNvPr>
          <p:cNvSpPr>
            <a:spLocks noGrp="1"/>
          </p:cNvSpPr>
          <p:nvPr>
            <p:ph type="subTitle" idx="1"/>
          </p:nvPr>
        </p:nvSpPr>
        <p:spPr/>
        <p:txBody>
          <a:bodyPr>
            <a:normAutofit/>
          </a:bodyPr>
          <a:lstStyle/>
          <a:p>
            <a:r>
              <a:rPr lang="en-GB" sz="2700" dirty="0"/>
              <a:t>December 2021 update</a:t>
            </a:r>
          </a:p>
        </p:txBody>
      </p:sp>
      <p:pic>
        <p:nvPicPr>
          <p:cNvPr id="5" name="Picture 4">
            <a:extLst>
              <a:ext uri="{FF2B5EF4-FFF2-40B4-BE49-F238E27FC236}">
                <a16:creationId xmlns:a16="http://schemas.microsoft.com/office/drawing/2014/main" id="{6A72B17E-6D68-4B31-8607-08C7F0F3B2DE}"/>
              </a:ext>
            </a:extLst>
          </p:cNvPr>
          <p:cNvPicPr>
            <a:picLocks noChangeAspect="1"/>
          </p:cNvPicPr>
          <p:nvPr/>
        </p:nvPicPr>
        <p:blipFill>
          <a:blip r:embed="rId2"/>
          <a:stretch>
            <a:fillRect/>
          </a:stretch>
        </p:blipFill>
        <p:spPr>
          <a:xfrm>
            <a:off x="476199" y="330802"/>
            <a:ext cx="840881" cy="654549"/>
          </a:xfrm>
          <a:prstGeom prst="rect">
            <a:avLst/>
          </a:prstGeom>
        </p:spPr>
      </p:pic>
      <p:pic>
        <p:nvPicPr>
          <p:cNvPr id="7" name="Picture 6">
            <a:extLst>
              <a:ext uri="{FF2B5EF4-FFF2-40B4-BE49-F238E27FC236}">
                <a16:creationId xmlns:a16="http://schemas.microsoft.com/office/drawing/2014/main" id="{259B6AF2-A3E7-4F39-BE8C-D81790AF2BDC}"/>
              </a:ext>
            </a:extLst>
          </p:cNvPr>
          <p:cNvPicPr>
            <a:picLocks noChangeAspect="1"/>
          </p:cNvPicPr>
          <p:nvPr/>
        </p:nvPicPr>
        <p:blipFill>
          <a:blip r:embed="rId3"/>
          <a:stretch>
            <a:fillRect/>
          </a:stretch>
        </p:blipFill>
        <p:spPr>
          <a:xfrm>
            <a:off x="425903" y="3165192"/>
            <a:ext cx="1560754" cy="1510786"/>
          </a:xfrm>
          <a:prstGeom prst="rect">
            <a:avLst/>
          </a:prstGeom>
        </p:spPr>
      </p:pic>
      <p:pic>
        <p:nvPicPr>
          <p:cNvPr id="9" name="Picture 8">
            <a:extLst>
              <a:ext uri="{FF2B5EF4-FFF2-40B4-BE49-F238E27FC236}">
                <a16:creationId xmlns:a16="http://schemas.microsoft.com/office/drawing/2014/main" id="{DCDF64A2-6007-49A0-9D25-F2DCCCC0BC7D}"/>
              </a:ext>
            </a:extLst>
          </p:cNvPr>
          <p:cNvPicPr>
            <a:picLocks noChangeAspect="1"/>
          </p:cNvPicPr>
          <p:nvPr/>
        </p:nvPicPr>
        <p:blipFill>
          <a:blip r:embed="rId4"/>
          <a:stretch>
            <a:fillRect/>
          </a:stretch>
        </p:blipFill>
        <p:spPr>
          <a:xfrm>
            <a:off x="7365208" y="153813"/>
            <a:ext cx="1412919" cy="1046337"/>
          </a:xfrm>
          <a:prstGeom prst="rect">
            <a:avLst/>
          </a:prstGeom>
        </p:spPr>
      </p:pic>
      <p:pic>
        <p:nvPicPr>
          <p:cNvPr id="11" name="Picture 10">
            <a:extLst>
              <a:ext uri="{FF2B5EF4-FFF2-40B4-BE49-F238E27FC236}">
                <a16:creationId xmlns:a16="http://schemas.microsoft.com/office/drawing/2014/main" id="{FBD24988-8E59-4976-876D-E957F0FC1045}"/>
              </a:ext>
            </a:extLst>
          </p:cNvPr>
          <p:cNvPicPr>
            <a:picLocks noChangeAspect="1"/>
          </p:cNvPicPr>
          <p:nvPr/>
        </p:nvPicPr>
        <p:blipFill>
          <a:blip r:embed="rId5"/>
          <a:stretch>
            <a:fillRect/>
          </a:stretch>
        </p:blipFill>
        <p:spPr>
          <a:xfrm>
            <a:off x="6334661" y="3555891"/>
            <a:ext cx="2254168" cy="1189601"/>
          </a:xfrm>
          <a:prstGeom prst="rect">
            <a:avLst/>
          </a:prstGeom>
        </p:spPr>
      </p:pic>
    </p:spTree>
    <p:extLst>
      <p:ext uri="{BB962C8B-B14F-4D97-AF65-F5344CB8AC3E}">
        <p14:creationId xmlns:p14="http://schemas.microsoft.com/office/powerpoint/2010/main" val="1448489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BECD7-0619-43B4-949C-3CB2ACB2790F}"/>
              </a:ext>
            </a:extLst>
          </p:cNvPr>
          <p:cNvSpPr>
            <a:spLocks noGrp="1"/>
          </p:cNvSpPr>
          <p:nvPr>
            <p:ph type="title"/>
          </p:nvPr>
        </p:nvSpPr>
        <p:spPr>
          <a:xfrm>
            <a:off x="628650" y="273845"/>
            <a:ext cx="7886700" cy="601776"/>
          </a:xfrm>
        </p:spPr>
        <p:txBody>
          <a:bodyPr/>
          <a:lstStyle/>
          <a:p>
            <a:r>
              <a:rPr lang="en-GB" dirty="0"/>
              <a:t>“Capsules” PDFs in EDQM:</a:t>
            </a:r>
          </a:p>
        </p:txBody>
      </p:sp>
      <p:graphicFrame>
        <p:nvGraphicFramePr>
          <p:cNvPr id="4" name="Table 4">
            <a:extLst>
              <a:ext uri="{FF2B5EF4-FFF2-40B4-BE49-F238E27FC236}">
                <a16:creationId xmlns:a16="http://schemas.microsoft.com/office/drawing/2014/main" id="{52609858-76E7-459B-B491-DF4D213FE18D}"/>
              </a:ext>
            </a:extLst>
          </p:cNvPr>
          <p:cNvGraphicFramePr>
            <a:graphicFrameLocks noGrp="1"/>
          </p:cNvGraphicFramePr>
          <p:nvPr/>
        </p:nvGraphicFramePr>
        <p:xfrm>
          <a:off x="2430235" y="918483"/>
          <a:ext cx="3135767" cy="3893820"/>
        </p:xfrm>
        <a:graphic>
          <a:graphicData uri="http://schemas.openxmlformats.org/drawingml/2006/table">
            <a:tbl>
              <a:tblPr bandRow="1">
                <a:tableStyleId>{5C22544A-7EE6-4342-B048-85BDC9FD1C3A}</a:tableStyleId>
              </a:tblPr>
              <a:tblGrid>
                <a:gridCol w="564016">
                  <a:extLst>
                    <a:ext uri="{9D8B030D-6E8A-4147-A177-3AD203B41FA5}">
                      <a16:colId xmlns:a16="http://schemas.microsoft.com/office/drawing/2014/main" val="696165650"/>
                    </a:ext>
                  </a:extLst>
                </a:gridCol>
                <a:gridCol w="1420586">
                  <a:extLst>
                    <a:ext uri="{9D8B030D-6E8A-4147-A177-3AD203B41FA5}">
                      <a16:colId xmlns:a16="http://schemas.microsoft.com/office/drawing/2014/main" val="409491878"/>
                    </a:ext>
                  </a:extLst>
                </a:gridCol>
                <a:gridCol w="1151165">
                  <a:extLst>
                    <a:ext uri="{9D8B030D-6E8A-4147-A177-3AD203B41FA5}">
                      <a16:colId xmlns:a16="http://schemas.microsoft.com/office/drawing/2014/main" val="2146544708"/>
                    </a:ext>
                  </a:extLst>
                </a:gridCol>
              </a:tblGrid>
              <a:tr h="278130">
                <a:tc>
                  <a:txBody>
                    <a:bodyPr/>
                    <a:lstStyle/>
                    <a:p>
                      <a:pPr algn="l" fontAlgn="t"/>
                      <a:r>
                        <a:rPr lang="en-GB" sz="800" b="0" i="0" u="none" strike="noStrike" dirty="0">
                          <a:solidFill>
                            <a:srgbClr val="000000"/>
                          </a:solidFill>
                          <a:effectLst/>
                          <a:latin typeface="Calibri" panose="020F0502020204030204" pitchFamily="34" charset="0"/>
                        </a:rPr>
                        <a:t>10210000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Capsule, hard</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942324986"/>
                  </a:ext>
                </a:extLst>
              </a:tr>
              <a:tr h="278130">
                <a:tc>
                  <a:txBody>
                    <a:bodyPr/>
                    <a:lstStyle/>
                    <a:p>
                      <a:pPr algn="l" fontAlgn="t"/>
                      <a:r>
                        <a:rPr lang="en-GB" sz="800" b="0" i="0" u="none" strike="noStrike">
                          <a:solidFill>
                            <a:srgbClr val="000000"/>
                          </a:solidFill>
                          <a:effectLst/>
                          <a:latin typeface="Calibri" panose="020F0502020204030204" pitchFamily="34" charset="0"/>
                        </a:rPr>
                        <a:t>10211000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Capsule, soft</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212083237"/>
                  </a:ext>
                </a:extLst>
              </a:tr>
              <a:tr h="278130">
                <a:tc>
                  <a:txBody>
                    <a:bodyPr/>
                    <a:lstStyle/>
                    <a:p>
                      <a:pPr algn="l" fontAlgn="t"/>
                      <a:r>
                        <a:rPr lang="en-GB" sz="800" b="0" i="0" u="none" strike="noStrike">
                          <a:solidFill>
                            <a:srgbClr val="000000"/>
                          </a:solidFill>
                          <a:effectLst/>
                          <a:latin typeface="Calibri" panose="020F0502020204030204" pitchFamily="34" charset="0"/>
                        </a:rPr>
                        <a:t>10214000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Chewable capsule, soft</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2679145419"/>
                  </a:ext>
                </a:extLst>
              </a:tr>
              <a:tr h="278130">
                <a:tc>
                  <a:txBody>
                    <a:bodyPr/>
                    <a:lstStyle/>
                    <a:p>
                      <a:pPr algn="l" fontAlgn="t"/>
                      <a:r>
                        <a:rPr lang="en-GB" sz="800" b="0" i="0" u="none" strike="noStrike">
                          <a:solidFill>
                            <a:srgbClr val="000000"/>
                          </a:solidFill>
                          <a:effectLst/>
                          <a:latin typeface="Calibri" panose="020F0502020204030204" pitchFamily="34" charset="0"/>
                        </a:rPr>
                        <a:t>10212000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Gastro-resistant capsule, hard</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3225906323"/>
                  </a:ext>
                </a:extLst>
              </a:tr>
              <a:tr h="278130">
                <a:tc>
                  <a:txBody>
                    <a:bodyPr/>
                    <a:lstStyle/>
                    <a:p>
                      <a:pPr algn="l" fontAlgn="t"/>
                      <a:r>
                        <a:rPr lang="en-GB" sz="800" b="0" i="0" u="none" strike="noStrike">
                          <a:solidFill>
                            <a:srgbClr val="000000"/>
                          </a:solidFill>
                          <a:effectLst/>
                          <a:latin typeface="Calibri" panose="020F0502020204030204" pitchFamily="34" charset="0"/>
                        </a:rPr>
                        <a:t>10213000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Gastro-resistant capsule, soft</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3536224203"/>
                  </a:ext>
                </a:extLst>
              </a:tr>
              <a:tr h="278130">
                <a:tc>
                  <a:txBody>
                    <a:bodyPr/>
                    <a:lstStyle/>
                    <a:p>
                      <a:pPr algn="l" fontAlgn="t"/>
                      <a:r>
                        <a:rPr lang="en-GB" sz="800" b="0" i="0" u="none" strike="noStrike">
                          <a:solidFill>
                            <a:srgbClr val="000000"/>
                          </a:solidFill>
                          <a:effectLst/>
                          <a:latin typeface="Calibri" panose="020F0502020204030204" pitchFamily="34" charset="0"/>
                        </a:rPr>
                        <a:t>11113000</a:t>
                      </a:r>
                    </a:p>
                  </a:txBody>
                  <a:tcPr marL="7144" marR="7144" marT="7144" marB="0"/>
                </a:tc>
                <a:tc>
                  <a:txBody>
                    <a:bodyPr/>
                    <a:lstStyle/>
                    <a:p>
                      <a:pPr algn="ctr" fontAlgn="t"/>
                      <a:r>
                        <a:rPr lang="en-GB" sz="800" b="0" i="0" u="none" strike="noStrike">
                          <a:solidFill>
                            <a:srgbClr val="000000"/>
                          </a:solidFill>
                          <a:effectLst/>
                          <a:latin typeface="Calibri" panose="020F0502020204030204" pitchFamily="34" charset="0"/>
                        </a:rPr>
                        <a:t>Inhalation vapour, capsule</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pulmonary</a:t>
                      </a:r>
                    </a:p>
                  </a:txBody>
                  <a:tcPr marL="7144" marR="7144" marT="7144" marB="0"/>
                </a:tc>
                <a:extLst>
                  <a:ext uri="{0D108BD9-81ED-4DB2-BD59-A6C34878D82A}">
                    <a16:rowId xmlns:a16="http://schemas.microsoft.com/office/drawing/2014/main" val="1609424034"/>
                  </a:ext>
                </a:extLst>
              </a:tr>
              <a:tr h="278130">
                <a:tc>
                  <a:txBody>
                    <a:bodyPr/>
                    <a:lstStyle/>
                    <a:p>
                      <a:pPr algn="l" fontAlgn="t"/>
                      <a:r>
                        <a:rPr lang="en-GB" sz="800" b="0" i="0" u="none" strike="noStrike">
                          <a:solidFill>
                            <a:srgbClr val="000000"/>
                          </a:solidFill>
                          <a:effectLst/>
                          <a:latin typeface="Calibri" panose="020F0502020204030204" pitchFamily="34" charset="0"/>
                        </a:rPr>
                        <a:t>10217000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Modified-release capsule, hard</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3556392577"/>
                  </a:ext>
                </a:extLst>
              </a:tr>
              <a:tr h="278130">
                <a:tc>
                  <a:txBody>
                    <a:bodyPr/>
                    <a:lstStyle/>
                    <a:p>
                      <a:pPr algn="l" fontAlgn="t"/>
                      <a:r>
                        <a:rPr lang="en-GB" sz="800" b="0" i="0" u="none" strike="noStrike">
                          <a:solidFill>
                            <a:srgbClr val="000000"/>
                          </a:solidFill>
                          <a:effectLst/>
                          <a:latin typeface="Calibri" panose="020F0502020204030204" pitchFamily="34" charset="0"/>
                        </a:rPr>
                        <a:t>10218000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Modified-release capsule, soft</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1853631768"/>
                  </a:ext>
                </a:extLst>
              </a:tr>
              <a:tr h="278130">
                <a:tc>
                  <a:txBody>
                    <a:bodyPr/>
                    <a:lstStyle/>
                    <a:p>
                      <a:pPr algn="l" fontAlgn="t"/>
                      <a:r>
                        <a:rPr lang="en-GB" sz="800" b="0" i="0" u="none" strike="noStrike">
                          <a:solidFill>
                            <a:srgbClr val="000000"/>
                          </a:solidFill>
                          <a:effectLst/>
                          <a:latin typeface="Calibri" panose="020F0502020204030204" pitchFamily="34" charset="0"/>
                        </a:rPr>
                        <a:t>10317000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Oromucosal capsule</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oromucosal</a:t>
                      </a:r>
                    </a:p>
                  </a:txBody>
                  <a:tcPr marL="7144" marR="7144" marT="7144" marB="0"/>
                </a:tc>
                <a:extLst>
                  <a:ext uri="{0D108BD9-81ED-4DB2-BD59-A6C34878D82A}">
                    <a16:rowId xmlns:a16="http://schemas.microsoft.com/office/drawing/2014/main" val="260866595"/>
                  </a:ext>
                </a:extLst>
              </a:tr>
              <a:tr h="278130">
                <a:tc>
                  <a:txBody>
                    <a:bodyPr/>
                    <a:lstStyle/>
                    <a:p>
                      <a:pPr algn="l" fontAlgn="t"/>
                      <a:r>
                        <a:rPr lang="en-GB" sz="800" b="0" i="0" u="none" strike="noStrike">
                          <a:solidFill>
                            <a:srgbClr val="000000"/>
                          </a:solidFill>
                          <a:effectLst/>
                          <a:latin typeface="Calibri" panose="020F0502020204030204" pitchFamily="34" charset="0"/>
                        </a:rPr>
                        <a:t>10215000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Prolonged-release capsule, hard</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2774836245"/>
                  </a:ext>
                </a:extLst>
              </a:tr>
              <a:tr h="278130">
                <a:tc>
                  <a:txBody>
                    <a:bodyPr/>
                    <a:lstStyle/>
                    <a:p>
                      <a:pPr algn="l" fontAlgn="t"/>
                      <a:r>
                        <a:rPr lang="en-GB" sz="800" b="0" i="0" u="none" strike="noStrike">
                          <a:solidFill>
                            <a:srgbClr val="000000"/>
                          </a:solidFill>
                          <a:effectLst/>
                          <a:latin typeface="Calibri" panose="020F0502020204030204" pitchFamily="34" charset="0"/>
                        </a:rPr>
                        <a:t>10216000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Prolonged-release capsule, soft</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4294003471"/>
                  </a:ext>
                </a:extLst>
              </a:tr>
              <a:tr h="278130">
                <a:tc>
                  <a:txBody>
                    <a:bodyPr/>
                    <a:lstStyle/>
                    <a:p>
                      <a:pPr algn="l" fontAlgn="t"/>
                      <a:r>
                        <a:rPr lang="en-GB" sz="800" b="0" i="0" u="none" strike="noStrike">
                          <a:solidFill>
                            <a:srgbClr val="000000"/>
                          </a:solidFill>
                          <a:effectLst/>
                          <a:latin typeface="Calibri" panose="020F0502020204030204" pitchFamily="34" charset="0"/>
                        </a:rPr>
                        <a:t>11014000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Rectal capsule</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rectal</a:t>
                      </a:r>
                    </a:p>
                  </a:txBody>
                  <a:tcPr marL="7144" marR="7144" marT="7144" marB="0"/>
                </a:tc>
                <a:extLst>
                  <a:ext uri="{0D108BD9-81ED-4DB2-BD59-A6C34878D82A}">
                    <a16:rowId xmlns:a16="http://schemas.microsoft.com/office/drawing/2014/main" val="4002554190"/>
                  </a:ext>
                </a:extLst>
              </a:tr>
              <a:tr h="278130">
                <a:tc>
                  <a:txBody>
                    <a:bodyPr/>
                    <a:lstStyle/>
                    <a:p>
                      <a:pPr algn="l" fontAlgn="t"/>
                      <a:r>
                        <a:rPr lang="en-GB" sz="800" b="0" i="0" u="none" strike="noStrike">
                          <a:solidFill>
                            <a:srgbClr val="000000"/>
                          </a:solidFill>
                          <a:effectLst/>
                          <a:latin typeface="Calibri" panose="020F0502020204030204" pitchFamily="34" charset="0"/>
                        </a:rPr>
                        <a:t>10910000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Vaginal capsule, hard</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vaginal</a:t>
                      </a:r>
                    </a:p>
                  </a:txBody>
                  <a:tcPr marL="7144" marR="7144" marT="7144" marB="0"/>
                </a:tc>
                <a:extLst>
                  <a:ext uri="{0D108BD9-81ED-4DB2-BD59-A6C34878D82A}">
                    <a16:rowId xmlns:a16="http://schemas.microsoft.com/office/drawing/2014/main" val="519146823"/>
                  </a:ext>
                </a:extLst>
              </a:tr>
              <a:tr h="278130">
                <a:tc>
                  <a:txBody>
                    <a:bodyPr/>
                    <a:lstStyle/>
                    <a:p>
                      <a:pPr algn="l" fontAlgn="t"/>
                      <a:r>
                        <a:rPr lang="en-GB" sz="800" b="0" i="0" u="none" strike="noStrike" dirty="0">
                          <a:solidFill>
                            <a:srgbClr val="000000"/>
                          </a:solidFill>
                          <a:effectLst/>
                          <a:latin typeface="Calibri" panose="020F0502020204030204" pitchFamily="34" charset="0"/>
                        </a:rPr>
                        <a:t>10911000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Vaginal capsule, soft</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vaginal</a:t>
                      </a:r>
                    </a:p>
                  </a:txBody>
                  <a:tcPr marL="7144" marR="7144" marT="7144" marB="0"/>
                </a:tc>
                <a:extLst>
                  <a:ext uri="{0D108BD9-81ED-4DB2-BD59-A6C34878D82A}">
                    <a16:rowId xmlns:a16="http://schemas.microsoft.com/office/drawing/2014/main" val="1795155273"/>
                  </a:ext>
                </a:extLst>
              </a:tr>
            </a:tbl>
          </a:graphicData>
        </a:graphic>
      </p:graphicFrame>
    </p:spTree>
    <p:extLst>
      <p:ext uri="{BB962C8B-B14F-4D97-AF65-F5344CB8AC3E}">
        <p14:creationId xmlns:p14="http://schemas.microsoft.com/office/powerpoint/2010/main" val="1010811020"/>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D0D549AA3AA2D4AB9FE4A7131A82936" ma:contentTypeVersion="10" ma:contentTypeDescription="Create a new document." ma:contentTypeScope="" ma:versionID="458191b9233e6cbb841d22d0cd9a845f">
  <xsd:schema xmlns:xsd="http://www.w3.org/2001/XMLSchema" xmlns:xs="http://www.w3.org/2001/XMLSchema" xmlns:p="http://schemas.microsoft.com/office/2006/metadata/properties" xmlns:ns2="8adf55b2-e31d-42df-b888-bc8005a32aed" targetNamespace="http://schemas.microsoft.com/office/2006/metadata/properties" ma:root="true" ma:fieldsID="736fce75dca8f2d9e2a9ede8667f7514" ns2:_="">
    <xsd:import namespace="8adf55b2-e31d-42df-b888-bc8005a32ae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f55b2-e31d-42df-b888-bc8005a32a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907DA0A-7F96-490D-9A06-E347A57BCE42}">
  <ds:schemaRefs>
    <ds:schemaRef ds:uri="http://schemas.microsoft.com/sharepoint/v3/contenttype/forms"/>
  </ds:schemaRefs>
</ds:datastoreItem>
</file>

<file path=customXml/itemProps2.xml><?xml version="1.0" encoding="utf-8"?>
<ds:datastoreItem xmlns:ds="http://schemas.openxmlformats.org/officeDocument/2006/customXml" ds:itemID="{66614FF4-9DE1-4702-A0E5-21CAE53B4CB7}">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C8808A49-A048-4DF8-B1DF-0566D9DD65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df55b2-e31d-42df-b888-bc8005a32a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3449</TotalTime>
  <Words>2645</Words>
  <Application>Microsoft Office PowerPoint</Application>
  <PresentationFormat>On-screen Show (16:9)</PresentationFormat>
  <Paragraphs>378</Paragraphs>
  <Slides>34</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-apple-system</vt:lpstr>
      <vt:lpstr>Arial</vt:lpstr>
      <vt:lpstr>Calibri</vt:lpstr>
      <vt:lpstr>Trebuchet MS</vt:lpstr>
      <vt:lpstr>Wingdings</vt:lpstr>
      <vt:lpstr>Helvetica Neue</vt:lpstr>
      <vt:lpstr>Calibri, sans-serif</vt:lpstr>
      <vt:lpstr>Office Theme</vt:lpstr>
      <vt:lpstr>SNOMED CT DEUSG Subgroup EDQM Dose Form Mapping</vt:lpstr>
      <vt:lpstr>PowerPoint Presentation</vt:lpstr>
      <vt:lpstr>PowerPoint Presentation</vt:lpstr>
      <vt:lpstr>Spreadsheet update</vt:lpstr>
      <vt:lpstr>Our documentation</vt:lpstr>
      <vt:lpstr>PowerPoint Presentation</vt:lpstr>
      <vt:lpstr>Transdermal/Cutaneous</vt:lpstr>
      <vt:lpstr>Pharmaceutical Dose Forms Hard and Soft Capsules</vt:lpstr>
      <vt:lpstr>“Capsules” PDFs in EDQM:</vt:lpstr>
      <vt:lpstr>In SNOMED CT currently:</vt:lpstr>
      <vt:lpstr>Use cases for “hard” and “soft” capsules</vt:lpstr>
      <vt:lpstr>Recommendation for “hard” and “soft” capsules</vt:lpstr>
      <vt:lpstr>Suggested Resolution 1</vt:lpstr>
      <vt:lpstr>Suggested Resolution 2</vt:lpstr>
      <vt:lpstr>Suggested Resolution 3</vt:lpstr>
      <vt:lpstr>Mapping guidance….</vt:lpstr>
      <vt:lpstr>Word order….</vt:lpstr>
      <vt:lpstr>Lozenge update:</vt:lpstr>
      <vt:lpstr>Lozenge – example of a *..*</vt:lpstr>
      <vt:lpstr>Lozenge – SNOMED CT</vt:lpstr>
      <vt:lpstr>Lozenge – EDQM</vt:lpstr>
      <vt:lpstr>Lozenges update</vt:lpstr>
      <vt:lpstr>Possible resolution</vt:lpstr>
      <vt:lpstr>From our last set of email slides…</vt:lpstr>
      <vt:lpstr>PowerPoint Presentation</vt:lpstr>
      <vt:lpstr>Group thoughts</vt:lpstr>
      <vt:lpstr>PowerPoint Presentation</vt:lpstr>
      <vt:lpstr>Group thoughts</vt:lpstr>
      <vt:lpstr>PowerPoint Presentation</vt:lpstr>
      <vt:lpstr>Oromucosal dose forms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DEUSG Subgroup EDQM Dose Form Mapping</dc:title>
  <dc:creator>Julie James</dc:creator>
  <cp:lastModifiedBy>Julie</cp:lastModifiedBy>
  <cp:revision>14</cp:revision>
  <dcterms:modified xsi:type="dcterms:W3CDTF">2021-12-16T12:04:27Z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0x0101004D0D549AA3AA2D4AB9FE4A7131A82936</vt:lpwstr>
  </property>
</Properties>
</file>