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6"/>
  </p:notesMasterIdLst>
  <p:sldIdLst>
    <p:sldId id="256" r:id="rId2"/>
    <p:sldId id="463" r:id="rId3"/>
    <p:sldId id="510" r:id="rId4"/>
    <p:sldId id="512" r:id="rId5"/>
    <p:sldId id="514" r:id="rId6"/>
    <p:sldId id="516" r:id="rId7"/>
    <p:sldId id="515" r:id="rId8"/>
    <p:sldId id="517" r:id="rId9"/>
    <p:sldId id="513" r:id="rId10"/>
    <p:sldId id="520" r:id="rId11"/>
    <p:sldId id="519" r:id="rId12"/>
    <p:sldId id="518" r:id="rId13"/>
    <p:sldId id="509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0119" autoAdjust="0"/>
  </p:normalViewPr>
  <p:slideViewPr>
    <p:cSldViewPr snapToGrid="0" snapToObjects="1">
      <p:cViewPr varScale="1">
        <p:scale>
          <a:sx n="74" d="100"/>
          <a:sy n="74" d="100"/>
        </p:scale>
        <p:origin x="412" y="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5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11/15/2021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11/15/2021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</p:spPr>
        <p:txBody>
          <a:bodyPr>
            <a:normAutofit/>
          </a:bodyPr>
          <a:lstStyle/>
          <a:p>
            <a:r>
              <a:rPr lang="en-US" dirty="0" smtClean="0"/>
              <a:t>Social Determinants of Health: Observables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James </a:t>
            </a:r>
            <a:r>
              <a:rPr lang="en-US" sz="2400" dirty="0"/>
              <a:t>R. </a:t>
            </a:r>
            <a:r>
              <a:rPr lang="en-US" sz="2400" dirty="0" smtClean="0"/>
              <a:t>Campbell</a:t>
            </a:r>
          </a:p>
          <a:p>
            <a:r>
              <a:rPr lang="en-US" sz="2400" dirty="0" smtClean="0"/>
              <a:t>Carol R Geary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University of Nebraska Medical Center</a:t>
            </a:r>
          </a:p>
          <a:p>
            <a:r>
              <a:rPr lang="en-US" sz="2400" dirty="0" smtClean="0"/>
              <a:t>Omaha, NE, USA</a:t>
            </a:r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[Number fraction] of households in community where patient resides receiving public assistance income or food stamp/SNAP (observable entity)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832" t="16612" r="58771" b="40159"/>
          <a:stretch/>
        </p:blipFill>
        <p:spPr>
          <a:xfrm>
            <a:off x="450921" y="1932316"/>
            <a:ext cx="8451539" cy="466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818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[Number fraction] of workers 16 years and older in community where the patient resides whose income is below 100% of poverty level (observable entity)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299" t="16734" r="58534" b="30640"/>
          <a:stretch/>
        </p:blipFill>
        <p:spPr>
          <a:xfrm>
            <a:off x="405435" y="1754984"/>
            <a:ext cx="8153598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56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14680"/>
            <a:ext cx="7606427" cy="1359153"/>
          </a:xfrm>
        </p:spPr>
        <p:txBody>
          <a:bodyPr>
            <a:normAutofit/>
          </a:bodyPr>
          <a:lstStyle/>
          <a:p>
            <a:r>
              <a:rPr lang="en-US" sz="3200" dirty="0"/>
              <a:t>Rural-Urban Commuting Area [Scale] code of community where patient resides </a:t>
            </a:r>
            <a:r>
              <a:rPr lang="en-US" sz="3200" dirty="0" smtClean="0"/>
              <a:t>(observable entity)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655" t="17800" r="58297" b="31831"/>
          <a:stretch/>
        </p:blipFill>
        <p:spPr>
          <a:xfrm>
            <a:off x="498423" y="1754984"/>
            <a:ext cx="8229600" cy="514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2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121754"/>
            <a:ext cx="7606427" cy="1359153"/>
          </a:xfrm>
        </p:spPr>
        <p:txBody>
          <a:bodyPr/>
          <a:lstStyle/>
          <a:p>
            <a:r>
              <a:rPr lang="en-US" dirty="0" smtClean="0"/>
              <a:t>Issues for Observables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46190"/>
            <a:ext cx="7282212" cy="3950310"/>
          </a:xfrm>
        </p:spPr>
        <p:txBody>
          <a:bodyPr/>
          <a:lstStyle/>
          <a:p>
            <a:r>
              <a:rPr lang="en-US" dirty="0" smtClean="0"/>
              <a:t>Expand MRCM concept model </a:t>
            </a:r>
            <a:r>
              <a:rPr lang="en-US" dirty="0" err="1" smtClean="0"/>
              <a:t>valuesets</a:t>
            </a:r>
            <a:r>
              <a:rPr lang="en-US" dirty="0" smtClean="0"/>
              <a:t> for Component and </a:t>
            </a:r>
            <a:r>
              <a:rPr lang="en-US" dirty="0" err="1" smtClean="0"/>
              <a:t>Relative_to</a:t>
            </a:r>
            <a:r>
              <a:rPr lang="en-US" dirty="0" smtClean="0"/>
              <a:t> to include Social concepts</a:t>
            </a:r>
          </a:p>
          <a:p>
            <a:r>
              <a:rPr lang="en-US" dirty="0" smtClean="0"/>
              <a:t>Expand Process and Property Qualifier hierarchies to include sociological processes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59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Determinants of Health: Observable Datasets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“Social </a:t>
            </a:r>
            <a:r>
              <a:rPr lang="en-US" dirty="0"/>
              <a:t>determinants of health (SDOH) are the conditions in the environments where people are born, live, learn, work, play, worship, and age that affect a wide range of health, functioning, and quality-of-life outcomes and </a:t>
            </a:r>
            <a:r>
              <a:rPr lang="en-US" dirty="0" smtClean="0"/>
              <a:t>risks”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Healthy People 2030</a:t>
            </a:r>
            <a:r>
              <a:rPr lang="en-US" dirty="0" smtClean="0"/>
              <a:t>; USHHS-Office of Disease Prevention and Health Promotion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SDOH </a:t>
            </a:r>
            <a:r>
              <a:rPr lang="en-US" dirty="0" smtClean="0"/>
              <a:t>Domains (HP2030)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Economic Stability</a:t>
            </a:r>
          </a:p>
          <a:p>
            <a:r>
              <a:rPr lang="en-US" sz="3200" dirty="0" smtClean="0"/>
              <a:t>Education Access and Quality</a:t>
            </a:r>
          </a:p>
          <a:p>
            <a:r>
              <a:rPr lang="en-US" sz="3200" dirty="0" smtClean="0"/>
              <a:t>Healthcare Access and Quality</a:t>
            </a:r>
          </a:p>
          <a:p>
            <a:r>
              <a:rPr lang="en-US" sz="3200" dirty="0" smtClean="0"/>
              <a:t>Community, Neighborhood and Built Environment</a:t>
            </a:r>
          </a:p>
          <a:p>
            <a:r>
              <a:rPr lang="en-US" sz="3200" dirty="0" smtClean="0"/>
              <a:t>Social and Community Context</a:t>
            </a:r>
          </a:p>
          <a:p>
            <a:endParaRPr lang="en-US" sz="3200" dirty="0"/>
          </a:p>
          <a:p>
            <a:r>
              <a:rPr lang="en-US" sz="3200" dirty="0" err="1" smtClean="0"/>
              <a:t>Datapoints</a:t>
            </a:r>
            <a:r>
              <a:rPr lang="en-US" sz="3200" dirty="0" smtClean="0"/>
              <a:t> regarding </a:t>
            </a:r>
            <a:r>
              <a:rPr lang="en-US" sz="3200" u="sng" dirty="0" smtClean="0"/>
              <a:t>Personal</a:t>
            </a:r>
            <a:r>
              <a:rPr lang="en-US" sz="3200" dirty="0" smtClean="0"/>
              <a:t> Social Roles and Characteristics and/or </a:t>
            </a:r>
            <a:r>
              <a:rPr lang="en-US" sz="3200" u="sng" dirty="0" smtClean="0"/>
              <a:t>Community</a:t>
            </a:r>
            <a:r>
              <a:rPr lang="en-US" sz="3200" dirty="0" smtClean="0"/>
              <a:t> Infrastructure and Attitudes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605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SDOH: Data Inventory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54" t="36440" r="3421" b="17895"/>
          <a:stretch/>
        </p:blipFill>
        <p:spPr>
          <a:xfrm>
            <a:off x="-1" y="1904300"/>
            <a:ext cx="9144000" cy="390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Patient-Level Data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Sources: EHR, Patient assessment scales and surveys, Patient-reported outcomes</a:t>
            </a:r>
          </a:p>
          <a:p>
            <a:endParaRPr lang="en-US" dirty="0"/>
          </a:p>
          <a:p>
            <a:r>
              <a:rPr lang="en-US" dirty="0" smtClean="0"/>
              <a:t>What </a:t>
            </a:r>
            <a:r>
              <a:rPr lang="en-US" dirty="0" smtClean="0"/>
              <a:t>was my gender assigned at birth?</a:t>
            </a:r>
          </a:p>
          <a:p>
            <a:r>
              <a:rPr lang="en-US" dirty="0" smtClean="0"/>
              <a:t>Nutritionist screening: Have you lost weight or lost your appetite?</a:t>
            </a:r>
            <a:endParaRPr lang="en-US" dirty="0" smtClean="0"/>
          </a:p>
          <a:p>
            <a:r>
              <a:rPr lang="en-US" dirty="0" smtClean="0"/>
              <a:t>Patient report: What is the highest grade of schooling [Achievement] that you have completed?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49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Patient gender [Biological sex] assigned at birth (observable entity)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153" t="16119" r="58654" b="33741"/>
          <a:stretch/>
        </p:blipFill>
        <p:spPr>
          <a:xfrm>
            <a:off x="386215" y="1754984"/>
            <a:ext cx="8595360" cy="532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14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28051"/>
            <a:ext cx="7606427" cy="1359153"/>
          </a:xfrm>
        </p:spPr>
        <p:txBody>
          <a:bodyPr>
            <a:noAutofit/>
          </a:bodyPr>
          <a:lstStyle/>
          <a:p>
            <a:r>
              <a:rPr lang="en-US" sz="3600" dirty="0" smtClean="0"/>
              <a:t>Nutrition screen for patient weight loss or loss of appetite (observable entity)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922" t="13805" r="58770" b="34898"/>
          <a:stretch/>
        </p:blipFill>
        <p:spPr>
          <a:xfrm>
            <a:off x="545284" y="1719744"/>
            <a:ext cx="8138160" cy="512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68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Patient report: What is the highest grade of schooling [Achievement] that you have completed (observable entity)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267" t="17663" r="58424" b="29498"/>
          <a:stretch/>
        </p:blipFill>
        <p:spPr>
          <a:xfrm>
            <a:off x="385892" y="1754950"/>
            <a:ext cx="8138160" cy="5284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50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Community-Level Data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Sources: DOC American Community Survey, DOA RUCA class, DOA Food Access maps, DOJ Crime statistics,</a:t>
            </a:r>
          </a:p>
          <a:p>
            <a:endParaRPr lang="en-US" dirty="0"/>
          </a:p>
          <a:p>
            <a:r>
              <a:rPr lang="en-US" dirty="0" smtClean="0"/>
              <a:t>What is the number of families in my community who receive food stamps/SNAP?</a:t>
            </a:r>
          </a:p>
          <a:p>
            <a:r>
              <a:rPr lang="en-US" dirty="0" smtClean="0"/>
              <a:t>What is the number of adults in my community who live below the poverty level?</a:t>
            </a:r>
          </a:p>
          <a:p>
            <a:r>
              <a:rPr lang="en-US" dirty="0" smtClean="0"/>
              <a:t>How easy is it to get to the doctor’s office from my home?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25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8455</TotalTime>
  <Words>390</Words>
  <Application>Microsoft Office PowerPoint</Application>
  <PresentationFormat>On-screen Show (4:3)</PresentationFormat>
  <Paragraphs>41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Arial-BoldMT</vt:lpstr>
      <vt:lpstr>Calibri</vt:lpstr>
      <vt:lpstr>Wingdings</vt:lpstr>
      <vt:lpstr>NeMed_Presentation</vt:lpstr>
      <vt:lpstr>Social Determinants of Health: Observables </vt:lpstr>
      <vt:lpstr>Social Determinants of Health: Observable Datasets</vt:lpstr>
      <vt:lpstr>SDOH Domains (HP2030)</vt:lpstr>
      <vt:lpstr>SDOH: Data Inventory</vt:lpstr>
      <vt:lpstr>Patient-Level Data Points</vt:lpstr>
      <vt:lpstr>Patient gender [Biological sex] assigned at birth (observable entity)</vt:lpstr>
      <vt:lpstr>Nutrition screen for patient weight loss or loss of appetite (observable entity)</vt:lpstr>
      <vt:lpstr>Patient report: What is the highest grade of schooling [Achievement] that you have completed (observable entity)</vt:lpstr>
      <vt:lpstr>Community-Level Data Points</vt:lpstr>
      <vt:lpstr>[Number fraction] of households in community where patient resides receiving public assistance income or food stamp/SNAP (observable entity)</vt:lpstr>
      <vt:lpstr>[Number fraction] of workers 16 years and older in community where the patient resides whose income is below 100% of poverty level (observable entity)</vt:lpstr>
      <vt:lpstr>Rural-Urban Commuting Area [Scale] code of community where patient resides (observable entity)</vt:lpstr>
      <vt:lpstr>Issues for Observables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567</cp:revision>
  <dcterms:created xsi:type="dcterms:W3CDTF">2014-09-17T15:14:42Z</dcterms:created>
  <dcterms:modified xsi:type="dcterms:W3CDTF">2021-11-15T21:24:17Z</dcterms:modified>
</cp:coreProperties>
</file>