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5" r:id="rId1"/>
    <p:sldMasterId id="2147483902" r:id="rId2"/>
  </p:sldMasterIdLst>
  <p:notesMasterIdLst>
    <p:notesMasterId r:id="rId18"/>
  </p:notesMasterIdLst>
  <p:handoutMasterIdLst>
    <p:handoutMasterId r:id="rId19"/>
  </p:handoutMasterIdLst>
  <p:sldIdLst>
    <p:sldId id="351" r:id="rId3"/>
    <p:sldId id="698" r:id="rId4"/>
    <p:sldId id="699" r:id="rId5"/>
    <p:sldId id="702" r:id="rId6"/>
    <p:sldId id="712" r:id="rId7"/>
    <p:sldId id="705" r:id="rId8"/>
    <p:sldId id="708" r:id="rId9"/>
    <p:sldId id="710" r:id="rId10"/>
    <p:sldId id="707" r:id="rId11"/>
    <p:sldId id="711" r:id="rId12"/>
    <p:sldId id="706" r:id="rId13"/>
    <p:sldId id="714" r:id="rId14"/>
    <p:sldId id="715" r:id="rId15"/>
    <p:sldId id="709" r:id="rId16"/>
    <p:sldId id="347" r:id="rId17"/>
  </p:sldIdLst>
  <p:sldSz cx="9144000" cy="5143500" type="screen16x9"/>
  <p:notesSz cx="7010400" cy="9296400"/>
  <p:defaultTextStyle>
    <a:defPPr>
      <a:defRPr lang="en-US"/>
    </a:defPPr>
    <a:lvl1pPr marL="0" algn="l" defTabSz="914291" rtl="0" eaLnBrk="1" latinLnBrk="0" hangingPunct="1">
      <a:defRPr sz="1800" kern="1200">
        <a:solidFill>
          <a:schemeClr val="tx1"/>
        </a:solidFill>
        <a:latin typeface="+mn-lt"/>
        <a:ea typeface="+mn-ea"/>
        <a:cs typeface="+mn-cs"/>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58" userDrawn="1">
          <p15:clr>
            <a:srgbClr val="A4A3A4"/>
          </p15:clr>
        </p15:guide>
        <p15:guide id="2" pos="295" userDrawn="1">
          <p15:clr>
            <a:srgbClr val="A4A3A4"/>
          </p15:clr>
        </p15:guide>
        <p15:guide id="3" pos="5465" userDrawn="1">
          <p15:clr>
            <a:srgbClr val="A4A3A4"/>
          </p15:clr>
        </p15:guide>
        <p15:guide id="4" orient="horz" pos="2822" userDrawn="1">
          <p15:clr>
            <a:srgbClr val="A4A3A4"/>
          </p15:clr>
        </p15:guide>
        <p15:guide id="5" pos="289"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 Kuru" initials="KK" lastIdx="3" clrIdx="0"/>
  <p:cmAuthor id="2" name="Kelly Kuru" initials="KK [2]" lastIdx="3" clrIdx="1"/>
  <p:cmAuthor id="3" name="Kelly Kuru" initials="KK [3]" lastIdx="1" clrIdx="2"/>
  <p:cmAuthor id="4" name="Kelly Kuru" initials="KK [4]" lastIdx="1" clrIdx="3"/>
  <p:cmAuthor id="5" name="Kelly Kuru" initials="KK [5]" lastIdx="1" clrIdx="4"/>
  <p:cmAuthor id="6" name="Kelly Kuru" initials="KK [6]" lastIdx="1" clrIdx="5"/>
  <p:cmAuthor id="7" name="Kelly Kuru" initials="KK [7]" lastIdx="1" clrIdx="6"/>
  <p:cmAuthor id="8" name="Kelly Kuru" initials="KK [8]" lastIdx="1" clrIdx="7"/>
  <p:cmAuthor id="9" name="Kelly Kuru" initials="KK [9]" lastIdx="1" clrIdx="8"/>
  <p:cmAuthor id="10" name="Kelly Kuru" initials="KK [10]" lastIdx="1" clrIdx="9"/>
  <p:cmAuthor id="11" name="Kelly Kuru" initials="KK [11]" lastIdx="1" clrIdx="10"/>
  <p:cmAuthor id="12" name="Kelly Kuru" initials="KK [12]" lastIdx="1" clrIdx="11"/>
  <p:cmAuthor id="13" name="Kelly Kuru" initials="KK [13]" lastIdx="1" clrIdx="12"/>
  <p:cmAuthor id="14" name="Kelly Kuru" initials="KK [14]" lastIdx="1" clrIdx="13"/>
  <p:cmAuthor id="15" name="Kelly Kuru" initials="KK [15]" lastIdx="1" clrIdx="14"/>
  <p:cmAuthor id="16" name="KC" initials="" lastIdx="0" clrIdx="1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9E0"/>
    <a:srgbClr val="DE4350"/>
    <a:srgbClr val="F4BD30"/>
    <a:srgbClr val="8C79B8"/>
    <a:srgbClr val="37BA9A"/>
    <a:srgbClr val="E6E9EE"/>
    <a:srgbClr val="09357A"/>
    <a:srgbClr val="CB77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Inget format, inget rutnät">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223" autoAdjust="0"/>
    <p:restoredTop sz="93703" autoAdjust="0"/>
  </p:normalViewPr>
  <p:slideViewPr>
    <p:cSldViewPr snapToGrid="0">
      <p:cViewPr varScale="1">
        <p:scale>
          <a:sx n="85" d="100"/>
          <a:sy n="85" d="100"/>
        </p:scale>
        <p:origin x="932" y="60"/>
      </p:cViewPr>
      <p:guideLst>
        <p:guide orient="horz" pos="758"/>
        <p:guide pos="295"/>
        <p:guide pos="5465"/>
        <p:guide orient="horz" pos="2822"/>
        <p:guide pos="289"/>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23" d="100"/>
          <a:sy n="23" d="100"/>
        </p:scale>
        <p:origin x="-702" y="-10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266"/>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970938" y="0"/>
            <a:ext cx="3037840" cy="464266"/>
          </a:xfrm>
          <a:prstGeom prst="rect">
            <a:avLst/>
          </a:prstGeom>
        </p:spPr>
        <p:txBody>
          <a:bodyPr vert="horz" lIns="91440" tIns="45720" rIns="91440" bIns="45720" rtlCol="0"/>
          <a:lstStyle>
            <a:lvl1pPr algn="r">
              <a:defRPr sz="1200"/>
            </a:lvl1pPr>
          </a:lstStyle>
          <a:p>
            <a:fld id="{808E8302-FAB6-49C8-8345-847646CBD023}" type="datetimeFigureOut">
              <a:rPr lang="en-US" smtClean="0">
                <a:latin typeface="Arial"/>
              </a:rPr>
              <a:pPr/>
              <a:t>11/24/2021</a:t>
            </a:fld>
            <a:endParaRPr lang="en-US" dirty="0">
              <a:latin typeface="Arial"/>
            </a:endParaRPr>
          </a:p>
        </p:txBody>
      </p:sp>
      <p:sp>
        <p:nvSpPr>
          <p:cNvPr id="4" name="Footer Placeholder 3"/>
          <p:cNvSpPr>
            <a:spLocks noGrp="1"/>
          </p:cNvSpPr>
          <p:nvPr>
            <p:ph type="ftr" sz="quarter" idx="2"/>
          </p:nvPr>
        </p:nvSpPr>
        <p:spPr>
          <a:xfrm>
            <a:off x="0" y="8830551"/>
            <a:ext cx="3037840" cy="464265"/>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970938" y="8830551"/>
            <a:ext cx="3037840" cy="464265"/>
          </a:xfrm>
          <a:prstGeom prst="rect">
            <a:avLst/>
          </a:prstGeom>
        </p:spPr>
        <p:txBody>
          <a:bodyPr vert="horz" lIns="91440" tIns="45720" rIns="91440" bIns="45720" rtlCol="0" anchor="b"/>
          <a:lstStyle>
            <a:lvl1pPr algn="r">
              <a:defRPr sz="1200"/>
            </a:lvl1pPr>
          </a:lstStyle>
          <a:p>
            <a:fld id="{835EEFC9-BB70-4DFF-BB32-59575CB10BE6}" type="slidenum">
              <a:rPr lang="en-US" smtClean="0">
                <a:latin typeface="Arial"/>
              </a:rPr>
              <a:pPr/>
              <a:t>‹#›</a:t>
            </a:fld>
            <a:endParaRPr lang="en-US" dirty="0">
              <a:latin typeface="Arial"/>
            </a:endParaRPr>
          </a:p>
        </p:txBody>
      </p:sp>
    </p:spTree>
    <p:extLst>
      <p:ext uri="{BB962C8B-B14F-4D97-AF65-F5344CB8AC3E}">
        <p14:creationId xmlns:p14="http://schemas.microsoft.com/office/powerpoint/2010/main" val="6021437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atin typeface="Arial"/>
              </a:defRPr>
            </a:lvl1pPr>
          </a:lstStyle>
          <a:p>
            <a:fld id="{182997B8-C321-429B-8575-1DC3C049F63E}" type="datetimeFigureOut">
              <a:rPr lang="en-US" smtClean="0"/>
              <a:pPr/>
              <a:t>11/24/2021</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1440" tIns="45720" rIns="91440" bIns="45720"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1440" tIns="45720" rIns="91440" bIns="45720" rtlCol="0" anchor="b"/>
          <a:lstStyle>
            <a:lvl1pPr algn="r">
              <a:defRPr sz="1200">
                <a:latin typeface="Arial"/>
              </a:defRPr>
            </a:lvl1pPr>
          </a:lstStyle>
          <a:p>
            <a:fld id="{65BB8463-FF47-4AB8-A37C-6B473AF28FBD}" type="slidenum">
              <a:rPr lang="en-US" smtClean="0"/>
              <a:pPr/>
              <a:t>‹#›</a:t>
            </a:fld>
            <a:endParaRPr lang="en-US" dirty="0"/>
          </a:p>
        </p:txBody>
      </p:sp>
    </p:spTree>
    <p:extLst>
      <p:ext uri="{BB962C8B-B14F-4D97-AF65-F5344CB8AC3E}">
        <p14:creationId xmlns:p14="http://schemas.microsoft.com/office/powerpoint/2010/main" val="2195033111"/>
      </p:ext>
    </p:extLst>
  </p:cSld>
  <p:clrMap bg1="lt1" tx1="dk1" bg2="lt2" tx2="dk2" accent1="accent1" accent2="accent2" accent3="accent3" accent4="accent4" accent5="accent5" accent6="accent6" hlink="hlink" folHlink="folHlink"/>
  <p:hf hdr="0" ftr="0" dt="0"/>
  <p:notesStyle>
    <a:lvl1pPr marL="0" algn="l" defTabSz="914291" rtl="0" eaLnBrk="1" latinLnBrk="0" hangingPunct="1">
      <a:defRPr sz="1200" kern="1200">
        <a:solidFill>
          <a:schemeClr val="tx1"/>
        </a:solidFill>
        <a:latin typeface="Arial"/>
        <a:ea typeface="+mn-ea"/>
        <a:cs typeface="+mn-cs"/>
      </a:defRPr>
    </a:lvl1pPr>
    <a:lvl2pPr marL="457146" algn="l" defTabSz="914291" rtl="0" eaLnBrk="1" latinLnBrk="0" hangingPunct="1">
      <a:defRPr sz="1200" kern="1200">
        <a:solidFill>
          <a:schemeClr val="tx1"/>
        </a:solidFill>
        <a:latin typeface="Arial"/>
        <a:ea typeface="+mn-ea"/>
        <a:cs typeface="+mn-cs"/>
      </a:defRPr>
    </a:lvl2pPr>
    <a:lvl3pPr marL="914291" algn="l" defTabSz="914291" rtl="0" eaLnBrk="1" latinLnBrk="0" hangingPunct="1">
      <a:defRPr sz="1200" kern="1200">
        <a:solidFill>
          <a:schemeClr val="tx1"/>
        </a:solidFill>
        <a:latin typeface="Arial"/>
        <a:ea typeface="+mn-ea"/>
        <a:cs typeface="+mn-cs"/>
      </a:defRPr>
    </a:lvl3pPr>
    <a:lvl4pPr marL="1371438" algn="l" defTabSz="914291" rtl="0" eaLnBrk="1" latinLnBrk="0" hangingPunct="1">
      <a:defRPr sz="1200" kern="1200">
        <a:solidFill>
          <a:schemeClr val="tx1"/>
        </a:solidFill>
        <a:latin typeface="Arial"/>
        <a:ea typeface="+mn-ea"/>
        <a:cs typeface="+mn-cs"/>
      </a:defRPr>
    </a:lvl4pPr>
    <a:lvl5pPr marL="1828584" algn="l" defTabSz="914291" rtl="0" eaLnBrk="1" latinLnBrk="0" hangingPunct="1">
      <a:defRPr sz="1200" kern="1200">
        <a:solidFill>
          <a:schemeClr val="tx1"/>
        </a:solidFill>
        <a:latin typeface="Arial"/>
        <a:ea typeface="+mn-ea"/>
        <a:cs typeface="+mn-cs"/>
      </a:defRPr>
    </a:lvl5pPr>
    <a:lvl6pPr marL="2285729" algn="l" defTabSz="914291" rtl="0" eaLnBrk="1" latinLnBrk="0" hangingPunct="1">
      <a:defRPr sz="1200" kern="1200">
        <a:solidFill>
          <a:schemeClr val="tx1"/>
        </a:solidFill>
        <a:latin typeface="+mn-lt"/>
        <a:ea typeface="+mn-ea"/>
        <a:cs typeface="+mn-cs"/>
      </a:defRPr>
    </a:lvl6pPr>
    <a:lvl7pPr marL="2742875" algn="l" defTabSz="914291" rtl="0" eaLnBrk="1" latinLnBrk="0" hangingPunct="1">
      <a:defRPr sz="1200" kern="1200">
        <a:solidFill>
          <a:schemeClr val="tx1"/>
        </a:solidFill>
        <a:latin typeface="+mn-lt"/>
        <a:ea typeface="+mn-ea"/>
        <a:cs typeface="+mn-cs"/>
      </a:defRPr>
    </a:lvl7pPr>
    <a:lvl8pPr marL="3200021" algn="l" defTabSz="914291" rtl="0" eaLnBrk="1" latinLnBrk="0" hangingPunct="1">
      <a:defRPr sz="1200" kern="1200">
        <a:solidFill>
          <a:schemeClr val="tx1"/>
        </a:solidFill>
        <a:latin typeface="+mn-lt"/>
        <a:ea typeface="+mn-ea"/>
        <a:cs typeface="+mn-cs"/>
      </a:defRPr>
    </a:lvl8pPr>
    <a:lvl9pPr marL="3657167" algn="l" defTabSz="91429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100" name="Google Shape;100;p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079203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dirty="0"/>
          </a:p>
        </p:txBody>
      </p:sp>
      <p:sp>
        <p:nvSpPr>
          <p:cNvPr id="100" name="Google Shape;100;p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562655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dirty="0"/>
          </a:p>
        </p:txBody>
      </p:sp>
      <p:sp>
        <p:nvSpPr>
          <p:cNvPr id="100" name="Google Shape;100;p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497740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100" name="Google Shape;100;p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02048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BB8463-FF47-4AB8-A37C-6B473AF28FBD}" type="slidenum">
              <a:rPr lang="en-US" smtClean="0"/>
              <a:pPr/>
              <a:t>15</a:t>
            </a:fld>
            <a:endParaRPr lang="en-US" dirty="0"/>
          </a:p>
        </p:txBody>
      </p:sp>
    </p:spTree>
    <p:extLst>
      <p:ext uri="{BB962C8B-B14F-4D97-AF65-F5344CB8AC3E}">
        <p14:creationId xmlns:p14="http://schemas.microsoft.com/office/powerpoint/2010/main" val="15815011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100" name="Google Shape;100;p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84534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100" name="Google Shape;100;p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179016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100" name="Google Shape;100;p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037092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100" name="Google Shape;100;p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077893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100" name="Google Shape;100;p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47499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100" name="Google Shape;100;p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273501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100" name="Google Shape;100;p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293329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100" name="Google Shape;100;p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480502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horizontal a">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826250" y="1098550"/>
            <a:ext cx="2317751" cy="4044950"/>
          </a:xfrm>
          <a:prstGeom prst="rect">
            <a:avLst/>
          </a:prstGeom>
        </p:spPr>
        <p:txBody>
          <a:bodyPr vert="horz"/>
          <a:lstStyle/>
          <a:p>
            <a:endParaRPr lang="en-US" dirty="0"/>
          </a:p>
        </p:txBody>
      </p:sp>
    </p:spTree>
    <p:extLst>
      <p:ext uri="{BB962C8B-B14F-4D97-AF65-F5344CB8AC3E}">
        <p14:creationId xmlns:p14="http://schemas.microsoft.com/office/powerpoint/2010/main" val="3598722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lide - plain a">
  <p:cSld name="1_Title slide - plain a">
    <p:spTree>
      <p:nvGrpSpPr>
        <p:cNvPr id="1" name="Shape 14"/>
        <p:cNvGrpSpPr/>
        <p:nvPr/>
      </p:nvGrpSpPr>
      <p:grpSpPr>
        <a:xfrm>
          <a:off x="0" y="0"/>
          <a:ext cx="0" cy="0"/>
          <a:chOff x="0" y="0"/>
          <a:chExt cx="0" cy="0"/>
        </a:xfrm>
      </p:grpSpPr>
      <p:sp>
        <p:nvSpPr>
          <p:cNvPr id="15" name="Google Shape;15;p2"/>
          <p:cNvSpPr txBox="1">
            <a:spLocks noGrp="1"/>
          </p:cNvSpPr>
          <p:nvPr>
            <p:ph type="title"/>
          </p:nvPr>
        </p:nvSpPr>
        <p:spPr>
          <a:xfrm>
            <a:off x="457200" y="831920"/>
            <a:ext cx="8229600" cy="568721"/>
          </a:xfrm>
          <a:prstGeom prst="rect">
            <a:avLst/>
          </a:prstGeom>
          <a:noFill/>
          <a:ln>
            <a:noFill/>
          </a:ln>
        </p:spPr>
        <p:txBody>
          <a:bodyPr spcFirstLastPara="1" wrap="square" lIns="91400" tIns="91400" rIns="91400" bIns="91400" anchor="ctr" anchorCtr="0"/>
          <a:lstStyle>
            <a:lvl1pPr marR="0" lvl="0" algn="l">
              <a:lnSpc>
                <a:spcPct val="100000"/>
              </a:lnSpc>
              <a:spcBef>
                <a:spcPts val="0"/>
              </a:spcBef>
              <a:spcAft>
                <a:spcPts val="0"/>
              </a:spcAft>
              <a:buClr>
                <a:schemeClr val="accent1"/>
              </a:buClr>
              <a:buSzPts val="2400"/>
              <a:buFont typeface="Arial"/>
              <a:buNone/>
              <a:defRPr sz="2400" b="0" i="0" u="none" strike="noStrike" cap="none">
                <a:solidFill>
                  <a:schemeClr val="accent1"/>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6" name="Google Shape;16;p2"/>
          <p:cNvSpPr txBox="1">
            <a:spLocks noGrp="1"/>
          </p:cNvSpPr>
          <p:nvPr>
            <p:ph type="body" idx="1"/>
          </p:nvPr>
        </p:nvSpPr>
        <p:spPr>
          <a:xfrm>
            <a:off x="463551" y="1406988"/>
            <a:ext cx="8255000" cy="3215812"/>
          </a:xfrm>
          <a:prstGeom prst="rect">
            <a:avLst/>
          </a:prstGeom>
          <a:noFill/>
          <a:ln>
            <a:noFill/>
          </a:ln>
        </p:spPr>
        <p:txBody>
          <a:bodyPr spcFirstLastPara="1" wrap="square" lIns="91400" tIns="91400" rIns="91400" bIns="91400" anchor="t" anchorCtr="0"/>
          <a:lstStyle>
            <a:lvl1pPr marL="457189" marR="0" lvl="0" indent="-228594" algn="l">
              <a:lnSpc>
                <a:spcPct val="100000"/>
              </a:lnSpc>
              <a:spcBef>
                <a:spcPts val="1200"/>
              </a:spcBef>
              <a:spcAft>
                <a:spcPts val="0"/>
              </a:spcAft>
              <a:buClr>
                <a:schemeClr val="accent2"/>
              </a:buClr>
              <a:buSzPts val="1400"/>
              <a:buFont typeface="Arial"/>
              <a:buNone/>
              <a:defRPr sz="1400" b="0" i="0" u="none" strike="noStrike" cap="none">
                <a:solidFill>
                  <a:schemeClr val="accent2"/>
                </a:solidFill>
                <a:latin typeface="Arial"/>
                <a:ea typeface="Arial"/>
                <a:cs typeface="Arial"/>
                <a:sym typeface="Arial"/>
              </a:defRPr>
            </a:lvl1pPr>
            <a:lvl2pPr marL="914377" marR="0" lvl="1" indent="-228594" algn="l">
              <a:lnSpc>
                <a:spcPct val="100000"/>
              </a:lnSpc>
              <a:spcBef>
                <a:spcPts val="1200"/>
              </a:spcBef>
              <a:spcAft>
                <a:spcPts val="0"/>
              </a:spcAft>
              <a:buClr>
                <a:srgbClr val="1D1E20"/>
              </a:buClr>
              <a:buSzPts val="1400"/>
              <a:buFont typeface="Arial"/>
              <a:buNone/>
              <a:defRPr sz="1400" b="0" i="0" u="none" strike="noStrike" cap="none">
                <a:solidFill>
                  <a:srgbClr val="1D1E20"/>
                </a:solidFill>
                <a:latin typeface="Arial"/>
                <a:ea typeface="Arial"/>
                <a:cs typeface="Arial"/>
                <a:sym typeface="Arial"/>
              </a:defRPr>
            </a:lvl2pPr>
            <a:lvl3pPr marL="1371566" marR="0" lvl="2" indent="-228594" algn="l">
              <a:lnSpc>
                <a:spcPct val="100000"/>
              </a:lnSpc>
              <a:spcBef>
                <a:spcPts val="800"/>
              </a:spcBef>
              <a:spcAft>
                <a:spcPts val="0"/>
              </a:spcAft>
              <a:buClr>
                <a:srgbClr val="1D1E20"/>
              </a:buClr>
              <a:buSzPts val="1200"/>
              <a:buFont typeface="Arial"/>
              <a:buNone/>
              <a:defRPr sz="1200" b="0" i="0" u="none" strike="noStrike" cap="none">
                <a:solidFill>
                  <a:srgbClr val="1D1E20"/>
                </a:solidFill>
                <a:latin typeface="Verdana"/>
                <a:ea typeface="Verdana"/>
                <a:cs typeface="Verdana"/>
                <a:sym typeface="Verdana"/>
              </a:defRPr>
            </a:lvl3pPr>
            <a:lvl4pPr marL="1828754" marR="0" lvl="3" indent="-228594" algn="l">
              <a:lnSpc>
                <a:spcPct val="100000"/>
              </a:lnSpc>
              <a:spcBef>
                <a:spcPts val="200"/>
              </a:spcBef>
              <a:spcAft>
                <a:spcPts val="0"/>
              </a:spcAft>
              <a:buClr>
                <a:srgbClr val="1D1E20"/>
              </a:buClr>
              <a:buSzPts val="1000"/>
              <a:buFont typeface="Arial"/>
              <a:buNone/>
              <a:defRPr sz="1000" b="0" i="0" u="none" strike="noStrike" cap="none">
                <a:solidFill>
                  <a:srgbClr val="1D1E20"/>
                </a:solidFill>
                <a:latin typeface="Verdana"/>
                <a:ea typeface="Verdana"/>
                <a:cs typeface="Verdana"/>
                <a:sym typeface="Verdana"/>
              </a:defRPr>
            </a:lvl4pPr>
            <a:lvl5pPr marL="2285943" marR="0" lvl="4" indent="-228594" algn="l">
              <a:lnSpc>
                <a:spcPct val="100000"/>
              </a:lnSpc>
              <a:spcBef>
                <a:spcPts val="400"/>
              </a:spcBef>
              <a:spcAft>
                <a:spcPts val="0"/>
              </a:spcAft>
              <a:buClr>
                <a:schemeClr val="dk1"/>
              </a:buClr>
              <a:buSzPts val="2000"/>
              <a:buFont typeface="Arial"/>
              <a:buNone/>
              <a:defRPr sz="2000" b="0" i="0" u="none" strike="noStrike" cap="none">
                <a:solidFill>
                  <a:schemeClr val="dk1"/>
                </a:solidFill>
                <a:latin typeface="Verdana"/>
                <a:ea typeface="Verdana"/>
                <a:cs typeface="Verdana"/>
                <a:sym typeface="Verdana"/>
              </a:defRPr>
            </a:lvl5pPr>
            <a:lvl6pPr marL="2743131" marR="0" lvl="5"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320" marR="0" lvl="6"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509" marR="0" lvl="7"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697" marR="0" lvl="8"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 name="Google Shape;17;p2"/>
          <p:cNvSpPr txBox="1">
            <a:spLocks noGrp="1"/>
          </p:cNvSpPr>
          <p:nvPr>
            <p:ph type="sldNum" idx="12"/>
          </p:nvPr>
        </p:nvSpPr>
        <p:spPr>
          <a:xfrm>
            <a:off x="6553200" y="4767266"/>
            <a:ext cx="2133600" cy="3762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Clr>
                <a:schemeClr val="accent3"/>
              </a:buClr>
              <a:buSzPts val="200"/>
              <a:buFont typeface="Arial"/>
              <a:buNone/>
              <a:defRPr sz="800">
                <a:solidFill>
                  <a:schemeClr val="accent3"/>
                </a:solidFill>
              </a:defRPr>
            </a:lvl1pPr>
            <a:lvl2pPr marL="0" lvl="1" indent="0" algn="r">
              <a:lnSpc>
                <a:spcPct val="100000"/>
              </a:lnSpc>
              <a:spcBef>
                <a:spcPts val="0"/>
              </a:spcBef>
              <a:spcAft>
                <a:spcPts val="0"/>
              </a:spcAft>
              <a:buClr>
                <a:schemeClr val="accent3"/>
              </a:buClr>
              <a:buSzPts val="200"/>
              <a:buFont typeface="Arial"/>
              <a:buNone/>
              <a:defRPr sz="800">
                <a:solidFill>
                  <a:schemeClr val="accent3"/>
                </a:solidFill>
              </a:defRPr>
            </a:lvl2pPr>
            <a:lvl3pPr marL="0" lvl="2" indent="0" algn="r">
              <a:lnSpc>
                <a:spcPct val="100000"/>
              </a:lnSpc>
              <a:spcBef>
                <a:spcPts val="0"/>
              </a:spcBef>
              <a:spcAft>
                <a:spcPts val="0"/>
              </a:spcAft>
              <a:buClr>
                <a:schemeClr val="accent3"/>
              </a:buClr>
              <a:buSzPts val="200"/>
              <a:buFont typeface="Arial"/>
              <a:buNone/>
              <a:defRPr sz="800">
                <a:solidFill>
                  <a:schemeClr val="accent3"/>
                </a:solidFill>
              </a:defRPr>
            </a:lvl3pPr>
            <a:lvl4pPr marL="0" lvl="3" indent="0" algn="r">
              <a:lnSpc>
                <a:spcPct val="100000"/>
              </a:lnSpc>
              <a:spcBef>
                <a:spcPts val="0"/>
              </a:spcBef>
              <a:spcAft>
                <a:spcPts val="0"/>
              </a:spcAft>
              <a:buClr>
                <a:schemeClr val="accent3"/>
              </a:buClr>
              <a:buSzPts val="200"/>
              <a:buFont typeface="Arial"/>
              <a:buNone/>
              <a:defRPr sz="800">
                <a:solidFill>
                  <a:schemeClr val="accent3"/>
                </a:solidFill>
              </a:defRPr>
            </a:lvl4pPr>
            <a:lvl5pPr marL="0" lvl="4" indent="0" algn="r">
              <a:lnSpc>
                <a:spcPct val="100000"/>
              </a:lnSpc>
              <a:spcBef>
                <a:spcPts val="0"/>
              </a:spcBef>
              <a:spcAft>
                <a:spcPts val="0"/>
              </a:spcAft>
              <a:buClr>
                <a:schemeClr val="accent3"/>
              </a:buClr>
              <a:buSzPts val="200"/>
              <a:buFont typeface="Arial"/>
              <a:buNone/>
              <a:defRPr sz="800">
                <a:solidFill>
                  <a:schemeClr val="accent3"/>
                </a:solidFill>
              </a:defRPr>
            </a:lvl5pPr>
            <a:lvl6pPr marL="0" lvl="5" indent="0" algn="r">
              <a:lnSpc>
                <a:spcPct val="100000"/>
              </a:lnSpc>
              <a:spcBef>
                <a:spcPts val="0"/>
              </a:spcBef>
              <a:spcAft>
                <a:spcPts val="0"/>
              </a:spcAft>
              <a:buClr>
                <a:schemeClr val="accent3"/>
              </a:buClr>
              <a:buSzPts val="200"/>
              <a:buFont typeface="Arial"/>
              <a:buNone/>
              <a:defRPr sz="800">
                <a:solidFill>
                  <a:schemeClr val="accent3"/>
                </a:solidFill>
              </a:defRPr>
            </a:lvl6pPr>
            <a:lvl7pPr marL="0" lvl="6" indent="0" algn="r">
              <a:lnSpc>
                <a:spcPct val="100000"/>
              </a:lnSpc>
              <a:spcBef>
                <a:spcPts val="0"/>
              </a:spcBef>
              <a:spcAft>
                <a:spcPts val="0"/>
              </a:spcAft>
              <a:buClr>
                <a:schemeClr val="accent3"/>
              </a:buClr>
              <a:buSzPts val="200"/>
              <a:buFont typeface="Arial"/>
              <a:buNone/>
              <a:defRPr sz="800">
                <a:solidFill>
                  <a:schemeClr val="accent3"/>
                </a:solidFill>
              </a:defRPr>
            </a:lvl7pPr>
            <a:lvl8pPr marL="0" lvl="7" indent="0" algn="r">
              <a:lnSpc>
                <a:spcPct val="100000"/>
              </a:lnSpc>
              <a:spcBef>
                <a:spcPts val="0"/>
              </a:spcBef>
              <a:spcAft>
                <a:spcPts val="0"/>
              </a:spcAft>
              <a:buClr>
                <a:schemeClr val="accent3"/>
              </a:buClr>
              <a:buSzPts val="200"/>
              <a:buFont typeface="Arial"/>
              <a:buNone/>
              <a:defRPr sz="800">
                <a:solidFill>
                  <a:schemeClr val="accent3"/>
                </a:solidFill>
              </a:defRPr>
            </a:lvl8pPr>
            <a:lvl9pPr marL="0" lvl="8" indent="0" algn="r">
              <a:lnSpc>
                <a:spcPct val="100000"/>
              </a:lnSpc>
              <a:spcBef>
                <a:spcPts val="0"/>
              </a:spcBef>
              <a:spcAft>
                <a:spcPts val="0"/>
              </a:spcAft>
              <a:buClr>
                <a:schemeClr val="accent3"/>
              </a:buClr>
              <a:buSzPts val="200"/>
              <a:buFont typeface="Arial"/>
              <a:buNone/>
              <a:defRPr sz="800">
                <a:solidFill>
                  <a:schemeClr val="accent3"/>
                </a:solidFil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181494093"/>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Title &amp; subtitle">
    <p:spTree>
      <p:nvGrpSpPr>
        <p:cNvPr id="1" name=""/>
        <p:cNvGrpSpPr/>
        <p:nvPr/>
      </p:nvGrpSpPr>
      <p:grpSpPr>
        <a:xfrm>
          <a:off x="0" y="0"/>
          <a:ext cx="0" cy="0"/>
          <a:chOff x="0" y="0"/>
          <a:chExt cx="0" cy="0"/>
        </a:xfrm>
      </p:grpSpPr>
      <p:sp>
        <p:nvSpPr>
          <p:cNvPr id="4" name="Text Placeholder 8">
            <a:extLst>
              <a:ext uri="{FF2B5EF4-FFF2-40B4-BE49-F238E27FC236}">
                <a16:creationId xmlns:a16="http://schemas.microsoft.com/office/drawing/2014/main" id="{D1AFA9E9-5EB8-42BF-B15A-3D95DDA547A4}"/>
              </a:ext>
            </a:extLst>
          </p:cNvPr>
          <p:cNvSpPr>
            <a:spLocks noGrp="1"/>
          </p:cNvSpPr>
          <p:nvPr>
            <p:ph type="body" sz="quarter" idx="13" hasCustomPrompt="1"/>
          </p:nvPr>
        </p:nvSpPr>
        <p:spPr>
          <a:xfrm>
            <a:off x="376238" y="488701"/>
            <a:ext cx="8391525" cy="567941"/>
          </a:xfrm>
          <a:prstGeom prst="rect">
            <a:avLst/>
          </a:prstGeom>
        </p:spPr>
        <p:txBody>
          <a:bodyPr lIns="0" tIns="0" rIns="0" bIns="0">
            <a:noAutofit/>
          </a:bodyPr>
          <a:lstStyle>
            <a:lvl1pPr marL="0" indent="0">
              <a:buNone/>
              <a:defRPr sz="1350" b="0">
                <a:solidFill>
                  <a:srgbClr val="575757"/>
                </a:solidFill>
              </a:defRPr>
            </a:lvl1pPr>
          </a:lstStyle>
          <a:p>
            <a:pPr lvl="0"/>
            <a:r>
              <a:rPr lang="en-US" dirty="0"/>
              <a:t>Click to add subtitle</a:t>
            </a:r>
          </a:p>
        </p:txBody>
      </p:sp>
      <p:sp>
        <p:nvSpPr>
          <p:cNvPr id="5" name="Title Placeholder 1">
            <a:extLst>
              <a:ext uri="{FF2B5EF4-FFF2-40B4-BE49-F238E27FC236}">
                <a16:creationId xmlns:a16="http://schemas.microsoft.com/office/drawing/2014/main" id="{C3F5B0ED-A4CB-4D19-B6B8-CA9E1139E702}"/>
              </a:ext>
            </a:extLst>
          </p:cNvPr>
          <p:cNvSpPr>
            <a:spLocks noGrp="1"/>
          </p:cNvSpPr>
          <p:nvPr>
            <p:ph type="title" hasCustomPrompt="1"/>
          </p:nvPr>
        </p:nvSpPr>
        <p:spPr>
          <a:xfrm>
            <a:off x="376238" y="238126"/>
            <a:ext cx="8391525" cy="250574"/>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515481190"/>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6826250" y="920750"/>
            <a:ext cx="2317751" cy="4222750"/>
          </a:xfrm>
          <a:prstGeom prst="rect">
            <a:avLst/>
          </a:prstGeom>
        </p:spPr>
        <p:txBody>
          <a:bodyPr vert="horz"/>
          <a:lstStyle/>
          <a:p>
            <a:endParaRPr lang="en-US" dirty="0"/>
          </a:p>
        </p:txBody>
      </p:sp>
      <p:sp>
        <p:nvSpPr>
          <p:cNvPr id="4" name="Slide Number Placeholder 3"/>
          <p:cNvSpPr>
            <a:spLocks noGrp="1"/>
          </p:cNvSpPr>
          <p:nvPr>
            <p:ph type="sldNum" sz="quarter" idx="11"/>
          </p:nvPr>
        </p:nvSpPr>
        <p:spPr/>
        <p:txBody>
          <a:bodyPr/>
          <a:lstStyle/>
          <a:p>
            <a:fld id="{CF0A3129-E875-6648-A0B3-8ABAE574B041}" type="slidenum">
              <a:rPr lang="en-US"/>
              <a:pPr/>
              <a:t>‹#›</a:t>
            </a:fld>
            <a:endParaRPr lang="en-US" dirty="0"/>
          </a:p>
        </p:txBody>
      </p:sp>
      <p:sp>
        <p:nvSpPr>
          <p:cNvPr id="7" name="Title Placeholder 1"/>
          <p:cNvSpPr>
            <a:spLocks noGrp="1"/>
          </p:cNvSpPr>
          <p:nvPr>
            <p:ph type="title"/>
          </p:nvPr>
        </p:nvSpPr>
        <p:spPr>
          <a:xfrm>
            <a:off x="457200" y="831919"/>
            <a:ext cx="8229600" cy="568721"/>
          </a:xfrm>
          <a:prstGeom prst="rect">
            <a:avLst/>
          </a:prstGeom>
        </p:spPr>
        <p:txBody>
          <a:bodyPr vert="horz" lIns="0" tIns="0" rIns="0" bIns="0" rtlCol="0" anchor="ctr">
            <a:noAutofit/>
          </a:bodyPr>
          <a:lstStyle/>
          <a:p>
            <a:r>
              <a:rPr lang="en-US" dirty="0"/>
              <a:t>Click to edit Master title style</a:t>
            </a:r>
          </a:p>
        </p:txBody>
      </p:sp>
      <p:sp>
        <p:nvSpPr>
          <p:cNvPr id="8" name="Text Placeholder 4"/>
          <p:cNvSpPr>
            <a:spLocks noGrp="1"/>
          </p:cNvSpPr>
          <p:nvPr>
            <p:ph type="body" sz="quarter" idx="10"/>
          </p:nvPr>
        </p:nvSpPr>
        <p:spPr>
          <a:xfrm>
            <a:off x="463551" y="1406988"/>
            <a:ext cx="8255000" cy="3215812"/>
          </a:xfrm>
        </p:spPr>
        <p:txBody>
          <a:bodyPr/>
          <a:lstStyle>
            <a:lvl1pPr>
              <a:spcBef>
                <a:spcPts val="1200"/>
              </a:spcBef>
              <a:defRPr sz="1400"/>
            </a:lvl1pPr>
            <a:lvl2pPr marL="457189" indent="0">
              <a:spcBef>
                <a:spcPts val="1200"/>
              </a:spcBef>
              <a:defRPr sz="1400">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470169" y="4788940"/>
            <a:ext cx="6070600" cy="282179"/>
            <a:chOff x="457199" y="4767262"/>
            <a:chExt cx="6070600" cy="376238"/>
          </a:xfrm>
        </p:grpSpPr>
        <p:sp>
          <p:nvSpPr>
            <p:cNvPr id="9"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t>SNOMED International – Leading healthcare terminology, worldwide | </a:t>
              </a:r>
              <a:r>
                <a:rPr lang="en-US" sz="800" dirty="0">
                  <a:hlinkClick r:id="rId2"/>
                </a:rPr>
                <a:t>www.snomed.org</a:t>
              </a:r>
              <a:r>
                <a:rPr lang="en-US" sz="800" dirty="0"/>
                <a:t> |</a:t>
              </a:r>
            </a:p>
          </p:txBody>
        </p:sp>
        <p:pic>
          <p:nvPicPr>
            <p:cNvPr id="10"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1"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hlinkClick r:id="rId4"/>
                </a:rPr>
                <a:t>@Snomedct </a:t>
              </a:r>
              <a:r>
                <a:rPr lang="de-DE" sz="800" dirty="0"/>
                <a:t>| </a:t>
              </a:r>
              <a:r>
                <a:rPr lang="en-US" sz="800" dirty="0"/>
                <a:t>© 2019 IHTSDO </a:t>
              </a:r>
            </a:p>
          </p:txBody>
        </p:sp>
      </p:grpSp>
    </p:spTree>
    <p:extLst>
      <p:ext uri="{BB962C8B-B14F-4D97-AF65-F5344CB8AC3E}">
        <p14:creationId xmlns:p14="http://schemas.microsoft.com/office/powerpoint/2010/main" val="1171612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 plain a">
  <p:cSld name="Title slide - plain a">
    <p:spTree>
      <p:nvGrpSpPr>
        <p:cNvPr id="1" name="Shape 14"/>
        <p:cNvGrpSpPr/>
        <p:nvPr/>
      </p:nvGrpSpPr>
      <p:grpSpPr>
        <a:xfrm>
          <a:off x="0" y="0"/>
          <a:ext cx="0" cy="0"/>
          <a:chOff x="0" y="0"/>
          <a:chExt cx="0" cy="0"/>
        </a:xfrm>
      </p:grpSpPr>
      <p:sp>
        <p:nvSpPr>
          <p:cNvPr id="15" name="Google Shape;15;p2"/>
          <p:cNvSpPr txBox="1">
            <a:spLocks noGrp="1"/>
          </p:cNvSpPr>
          <p:nvPr>
            <p:ph type="title"/>
          </p:nvPr>
        </p:nvSpPr>
        <p:spPr>
          <a:xfrm>
            <a:off x="457200" y="831920"/>
            <a:ext cx="8229600" cy="568721"/>
          </a:xfrm>
          <a:prstGeom prst="rect">
            <a:avLst/>
          </a:prstGeom>
          <a:noFill/>
          <a:ln>
            <a:noFill/>
          </a:ln>
        </p:spPr>
        <p:txBody>
          <a:bodyPr spcFirstLastPara="1" wrap="square" lIns="91400" tIns="91400" rIns="91400" bIns="91400" anchor="ctr" anchorCtr="0"/>
          <a:lstStyle>
            <a:lvl1pPr marR="0" lvl="0" algn="l">
              <a:lnSpc>
                <a:spcPct val="100000"/>
              </a:lnSpc>
              <a:spcBef>
                <a:spcPts val="0"/>
              </a:spcBef>
              <a:spcAft>
                <a:spcPts val="0"/>
              </a:spcAft>
              <a:buClr>
                <a:schemeClr val="accent1"/>
              </a:buClr>
              <a:buSzPts val="2400"/>
              <a:buFont typeface="Arial"/>
              <a:buNone/>
              <a:defRPr sz="2400" b="0" i="0" u="none" strike="noStrike" cap="none">
                <a:solidFill>
                  <a:schemeClr val="accent1"/>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6" name="Google Shape;16;p2"/>
          <p:cNvSpPr txBox="1">
            <a:spLocks noGrp="1"/>
          </p:cNvSpPr>
          <p:nvPr>
            <p:ph type="body" idx="1"/>
          </p:nvPr>
        </p:nvSpPr>
        <p:spPr>
          <a:xfrm>
            <a:off x="463551" y="1406988"/>
            <a:ext cx="8255000" cy="3215812"/>
          </a:xfrm>
          <a:prstGeom prst="rect">
            <a:avLst/>
          </a:prstGeom>
          <a:noFill/>
          <a:ln>
            <a:noFill/>
          </a:ln>
        </p:spPr>
        <p:txBody>
          <a:bodyPr spcFirstLastPara="1" wrap="square" lIns="91400" tIns="91400" rIns="91400" bIns="91400" anchor="t" anchorCtr="0"/>
          <a:lstStyle>
            <a:lvl1pPr marL="457189" marR="0" lvl="0" indent="-228594" algn="l">
              <a:lnSpc>
                <a:spcPct val="100000"/>
              </a:lnSpc>
              <a:spcBef>
                <a:spcPts val="1200"/>
              </a:spcBef>
              <a:spcAft>
                <a:spcPts val="0"/>
              </a:spcAft>
              <a:buClr>
                <a:schemeClr val="accent2"/>
              </a:buClr>
              <a:buSzPts val="1400"/>
              <a:buFont typeface="Arial"/>
              <a:buNone/>
              <a:defRPr sz="1400" b="0" i="0" u="none" strike="noStrike" cap="none">
                <a:solidFill>
                  <a:schemeClr val="accent2"/>
                </a:solidFill>
                <a:latin typeface="Arial"/>
                <a:ea typeface="Arial"/>
                <a:cs typeface="Arial"/>
                <a:sym typeface="Arial"/>
              </a:defRPr>
            </a:lvl1pPr>
            <a:lvl2pPr marL="914377" marR="0" lvl="1" indent="-228594" algn="l">
              <a:lnSpc>
                <a:spcPct val="100000"/>
              </a:lnSpc>
              <a:spcBef>
                <a:spcPts val="1200"/>
              </a:spcBef>
              <a:spcAft>
                <a:spcPts val="0"/>
              </a:spcAft>
              <a:buClr>
                <a:srgbClr val="1D1E20"/>
              </a:buClr>
              <a:buSzPts val="1400"/>
              <a:buFont typeface="Arial"/>
              <a:buNone/>
              <a:defRPr sz="1400" b="0" i="0" u="none" strike="noStrike" cap="none">
                <a:solidFill>
                  <a:srgbClr val="1D1E20"/>
                </a:solidFill>
                <a:latin typeface="Arial"/>
                <a:ea typeface="Arial"/>
                <a:cs typeface="Arial"/>
                <a:sym typeface="Arial"/>
              </a:defRPr>
            </a:lvl2pPr>
            <a:lvl3pPr marL="1371566" marR="0" lvl="2" indent="-228594" algn="l">
              <a:lnSpc>
                <a:spcPct val="100000"/>
              </a:lnSpc>
              <a:spcBef>
                <a:spcPts val="800"/>
              </a:spcBef>
              <a:spcAft>
                <a:spcPts val="0"/>
              </a:spcAft>
              <a:buClr>
                <a:srgbClr val="1D1E20"/>
              </a:buClr>
              <a:buSzPts val="1200"/>
              <a:buFont typeface="Arial"/>
              <a:buNone/>
              <a:defRPr sz="1200" b="0" i="0" u="none" strike="noStrike" cap="none">
                <a:solidFill>
                  <a:srgbClr val="1D1E20"/>
                </a:solidFill>
                <a:latin typeface="Verdana"/>
                <a:ea typeface="Verdana"/>
                <a:cs typeface="Verdana"/>
                <a:sym typeface="Verdana"/>
              </a:defRPr>
            </a:lvl3pPr>
            <a:lvl4pPr marL="1828754" marR="0" lvl="3" indent="-228594" algn="l">
              <a:lnSpc>
                <a:spcPct val="100000"/>
              </a:lnSpc>
              <a:spcBef>
                <a:spcPts val="200"/>
              </a:spcBef>
              <a:spcAft>
                <a:spcPts val="0"/>
              </a:spcAft>
              <a:buClr>
                <a:srgbClr val="1D1E20"/>
              </a:buClr>
              <a:buSzPts val="1000"/>
              <a:buFont typeface="Arial"/>
              <a:buNone/>
              <a:defRPr sz="1000" b="0" i="0" u="none" strike="noStrike" cap="none">
                <a:solidFill>
                  <a:srgbClr val="1D1E20"/>
                </a:solidFill>
                <a:latin typeface="Verdana"/>
                <a:ea typeface="Verdana"/>
                <a:cs typeface="Verdana"/>
                <a:sym typeface="Verdana"/>
              </a:defRPr>
            </a:lvl4pPr>
            <a:lvl5pPr marL="2285943" marR="0" lvl="4" indent="-228594" algn="l">
              <a:lnSpc>
                <a:spcPct val="100000"/>
              </a:lnSpc>
              <a:spcBef>
                <a:spcPts val="400"/>
              </a:spcBef>
              <a:spcAft>
                <a:spcPts val="0"/>
              </a:spcAft>
              <a:buClr>
                <a:schemeClr val="dk1"/>
              </a:buClr>
              <a:buSzPts val="2000"/>
              <a:buFont typeface="Arial"/>
              <a:buNone/>
              <a:defRPr sz="2000" b="0" i="0" u="none" strike="noStrike" cap="none">
                <a:solidFill>
                  <a:schemeClr val="dk1"/>
                </a:solidFill>
                <a:latin typeface="Verdana"/>
                <a:ea typeface="Verdana"/>
                <a:cs typeface="Verdana"/>
                <a:sym typeface="Verdana"/>
              </a:defRPr>
            </a:lvl5pPr>
            <a:lvl6pPr marL="2743131" marR="0" lvl="5"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320" marR="0" lvl="6"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509" marR="0" lvl="7"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697" marR="0" lvl="8"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 name="Google Shape;17;p2"/>
          <p:cNvSpPr txBox="1">
            <a:spLocks noGrp="1"/>
          </p:cNvSpPr>
          <p:nvPr>
            <p:ph type="sldNum" idx="12"/>
          </p:nvPr>
        </p:nvSpPr>
        <p:spPr>
          <a:xfrm>
            <a:off x="6553200" y="4767266"/>
            <a:ext cx="2133600" cy="3762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Clr>
                <a:schemeClr val="accent3"/>
              </a:buClr>
              <a:buSzPts val="200"/>
              <a:buFont typeface="Arial"/>
              <a:buNone/>
              <a:defRPr sz="800">
                <a:solidFill>
                  <a:schemeClr val="accent3"/>
                </a:solidFill>
              </a:defRPr>
            </a:lvl1pPr>
            <a:lvl2pPr marL="0" lvl="1" indent="0" algn="r">
              <a:lnSpc>
                <a:spcPct val="100000"/>
              </a:lnSpc>
              <a:spcBef>
                <a:spcPts val="0"/>
              </a:spcBef>
              <a:spcAft>
                <a:spcPts val="0"/>
              </a:spcAft>
              <a:buClr>
                <a:schemeClr val="accent3"/>
              </a:buClr>
              <a:buSzPts val="200"/>
              <a:buFont typeface="Arial"/>
              <a:buNone/>
              <a:defRPr sz="800">
                <a:solidFill>
                  <a:schemeClr val="accent3"/>
                </a:solidFill>
              </a:defRPr>
            </a:lvl2pPr>
            <a:lvl3pPr marL="0" lvl="2" indent="0" algn="r">
              <a:lnSpc>
                <a:spcPct val="100000"/>
              </a:lnSpc>
              <a:spcBef>
                <a:spcPts val="0"/>
              </a:spcBef>
              <a:spcAft>
                <a:spcPts val="0"/>
              </a:spcAft>
              <a:buClr>
                <a:schemeClr val="accent3"/>
              </a:buClr>
              <a:buSzPts val="200"/>
              <a:buFont typeface="Arial"/>
              <a:buNone/>
              <a:defRPr sz="800">
                <a:solidFill>
                  <a:schemeClr val="accent3"/>
                </a:solidFill>
              </a:defRPr>
            </a:lvl3pPr>
            <a:lvl4pPr marL="0" lvl="3" indent="0" algn="r">
              <a:lnSpc>
                <a:spcPct val="100000"/>
              </a:lnSpc>
              <a:spcBef>
                <a:spcPts val="0"/>
              </a:spcBef>
              <a:spcAft>
                <a:spcPts val="0"/>
              </a:spcAft>
              <a:buClr>
                <a:schemeClr val="accent3"/>
              </a:buClr>
              <a:buSzPts val="200"/>
              <a:buFont typeface="Arial"/>
              <a:buNone/>
              <a:defRPr sz="800">
                <a:solidFill>
                  <a:schemeClr val="accent3"/>
                </a:solidFill>
              </a:defRPr>
            </a:lvl4pPr>
            <a:lvl5pPr marL="0" lvl="4" indent="0" algn="r">
              <a:lnSpc>
                <a:spcPct val="100000"/>
              </a:lnSpc>
              <a:spcBef>
                <a:spcPts val="0"/>
              </a:spcBef>
              <a:spcAft>
                <a:spcPts val="0"/>
              </a:spcAft>
              <a:buClr>
                <a:schemeClr val="accent3"/>
              </a:buClr>
              <a:buSzPts val="200"/>
              <a:buFont typeface="Arial"/>
              <a:buNone/>
              <a:defRPr sz="800">
                <a:solidFill>
                  <a:schemeClr val="accent3"/>
                </a:solidFill>
              </a:defRPr>
            </a:lvl5pPr>
            <a:lvl6pPr marL="0" lvl="5" indent="0" algn="r">
              <a:lnSpc>
                <a:spcPct val="100000"/>
              </a:lnSpc>
              <a:spcBef>
                <a:spcPts val="0"/>
              </a:spcBef>
              <a:spcAft>
                <a:spcPts val="0"/>
              </a:spcAft>
              <a:buClr>
                <a:schemeClr val="accent3"/>
              </a:buClr>
              <a:buSzPts val="200"/>
              <a:buFont typeface="Arial"/>
              <a:buNone/>
              <a:defRPr sz="800">
                <a:solidFill>
                  <a:schemeClr val="accent3"/>
                </a:solidFill>
              </a:defRPr>
            </a:lvl6pPr>
            <a:lvl7pPr marL="0" lvl="6" indent="0" algn="r">
              <a:lnSpc>
                <a:spcPct val="100000"/>
              </a:lnSpc>
              <a:spcBef>
                <a:spcPts val="0"/>
              </a:spcBef>
              <a:spcAft>
                <a:spcPts val="0"/>
              </a:spcAft>
              <a:buClr>
                <a:schemeClr val="accent3"/>
              </a:buClr>
              <a:buSzPts val="200"/>
              <a:buFont typeface="Arial"/>
              <a:buNone/>
              <a:defRPr sz="800">
                <a:solidFill>
                  <a:schemeClr val="accent3"/>
                </a:solidFill>
              </a:defRPr>
            </a:lvl7pPr>
            <a:lvl8pPr marL="0" lvl="7" indent="0" algn="r">
              <a:lnSpc>
                <a:spcPct val="100000"/>
              </a:lnSpc>
              <a:spcBef>
                <a:spcPts val="0"/>
              </a:spcBef>
              <a:spcAft>
                <a:spcPts val="0"/>
              </a:spcAft>
              <a:buClr>
                <a:schemeClr val="accent3"/>
              </a:buClr>
              <a:buSzPts val="200"/>
              <a:buFont typeface="Arial"/>
              <a:buNone/>
              <a:defRPr sz="800">
                <a:solidFill>
                  <a:schemeClr val="accent3"/>
                </a:solidFill>
              </a:defRPr>
            </a:lvl8pPr>
            <a:lvl9pPr marL="0" lvl="8" indent="0" algn="r">
              <a:lnSpc>
                <a:spcPct val="100000"/>
              </a:lnSpc>
              <a:spcBef>
                <a:spcPts val="0"/>
              </a:spcBef>
              <a:spcAft>
                <a:spcPts val="0"/>
              </a:spcAft>
              <a:buClr>
                <a:schemeClr val="accent3"/>
              </a:buClr>
              <a:buSzPts val="200"/>
              <a:buFont typeface="Arial"/>
              <a:buNone/>
              <a:defRPr sz="800">
                <a:solidFill>
                  <a:schemeClr val="accent3"/>
                </a:solidFil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094582881"/>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plain a">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457200" y="831919"/>
            <a:ext cx="8229600" cy="568721"/>
          </a:xfrm>
          <a:prstGeom prst="rect">
            <a:avLst/>
          </a:prstGeom>
        </p:spPr>
        <p:txBody>
          <a:bodyPr vert="horz" lIns="0" tIns="0" rIns="0" bIns="0" rtlCol="0" anchor="ctr">
            <a:noAutofit/>
          </a:bodyPr>
          <a:lstStyle/>
          <a:p>
            <a:r>
              <a:rPr lang="en-US" dirty="0"/>
              <a:t>Click to edit Master title style</a:t>
            </a:r>
          </a:p>
        </p:txBody>
      </p:sp>
      <p:sp>
        <p:nvSpPr>
          <p:cNvPr id="5" name="Text Placeholder 4"/>
          <p:cNvSpPr>
            <a:spLocks noGrp="1"/>
          </p:cNvSpPr>
          <p:nvPr>
            <p:ph type="body" sz="quarter" idx="10"/>
          </p:nvPr>
        </p:nvSpPr>
        <p:spPr>
          <a:xfrm>
            <a:off x="463551" y="1406988"/>
            <a:ext cx="8255000" cy="3215812"/>
          </a:xfrm>
        </p:spPr>
        <p:txBody>
          <a:bodyPr/>
          <a:lstStyle>
            <a:lvl1pPr>
              <a:spcBef>
                <a:spcPts val="1200"/>
              </a:spcBef>
              <a:defRPr sz="1400"/>
            </a:lvl1pPr>
            <a:lvl2pPr marL="457189" indent="0">
              <a:spcBef>
                <a:spcPts val="1200"/>
              </a:spcBef>
              <a:defRPr sz="1400">
                <a:latin typeface="Arial"/>
              </a:defRPr>
            </a:lvl2pPr>
          </a:lstStyle>
          <a:p>
            <a:pPr lvl="0"/>
            <a:r>
              <a:rPr lang="en-CA"/>
              <a:t>Click to edit Master text styles</a:t>
            </a:r>
          </a:p>
          <a:p>
            <a:pPr lvl="1"/>
            <a:r>
              <a:rPr lang="en-CA"/>
              <a:t>Second level</a:t>
            </a:r>
          </a:p>
        </p:txBody>
      </p:sp>
      <p:sp>
        <p:nvSpPr>
          <p:cNvPr id="13" name="Slide Number Placeholder 3"/>
          <p:cNvSpPr>
            <a:spLocks noGrp="1"/>
          </p:cNvSpPr>
          <p:nvPr>
            <p:ph type="sldNum" sz="quarter" idx="4"/>
          </p:nvPr>
        </p:nvSpPr>
        <p:spPr>
          <a:xfrm>
            <a:off x="6553200" y="4767265"/>
            <a:ext cx="2133600" cy="376237"/>
          </a:xfrm>
          <a:prstGeom prst="rect">
            <a:avLst/>
          </a:prstGeom>
        </p:spPr>
        <p:txBody>
          <a:bodyPr vert="horz" lIns="0" tIns="0" rIns="0" bIns="0" rtlCol="0" anchor="ctr"/>
          <a:lstStyle>
            <a:lvl1pPr algn="r">
              <a:defRPr sz="800">
                <a:solidFill>
                  <a:schemeClr val="accent3"/>
                </a:solidFill>
              </a:defRPr>
            </a:lvl1pPr>
          </a:lstStyle>
          <a:p>
            <a:fld id="{CF0A3129-E875-6648-A0B3-8ABAE574B041}" type="slidenum">
              <a:rPr lang="en-US"/>
              <a:pPr/>
              <a:t>‹#›</a:t>
            </a:fld>
            <a:endParaRPr lang="en-US" dirty="0"/>
          </a:p>
        </p:txBody>
      </p:sp>
      <p:grpSp>
        <p:nvGrpSpPr>
          <p:cNvPr id="6" name="Group 5"/>
          <p:cNvGrpSpPr/>
          <p:nvPr userDrawn="1"/>
        </p:nvGrpSpPr>
        <p:grpSpPr>
          <a:xfrm>
            <a:off x="470169" y="4788940"/>
            <a:ext cx="6070600" cy="282179"/>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t>SNOMED International – Leading healthcare terminology, worldwide | </a:t>
              </a:r>
              <a:r>
                <a:rPr lang="en-US" sz="800" dirty="0">
                  <a:hlinkClick r:id="rId2"/>
                </a:rPr>
                <a:t>www.snomed.org</a:t>
              </a:r>
              <a:r>
                <a:rPr lang="en-US" sz="800" dirty="0"/>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9"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hlinkClick r:id="rId4"/>
                </a:rPr>
                <a:t>@Snomedct </a:t>
              </a:r>
              <a:r>
                <a:rPr lang="de-DE" sz="800" dirty="0"/>
                <a:t>| </a:t>
              </a:r>
              <a:r>
                <a:rPr lang="en-US" sz="800" dirty="0"/>
                <a:t>© 2019 IHTSDO </a:t>
              </a:r>
            </a:p>
          </p:txBody>
        </p:sp>
      </p:grpSp>
    </p:spTree>
    <p:extLst>
      <p:ext uri="{BB962C8B-B14F-4D97-AF65-F5344CB8AC3E}">
        <p14:creationId xmlns:p14="http://schemas.microsoft.com/office/powerpoint/2010/main" val="2860300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6826250" y="920750"/>
            <a:ext cx="2317751" cy="4222750"/>
          </a:xfrm>
          <a:prstGeom prst="rect">
            <a:avLst/>
          </a:prstGeom>
        </p:spPr>
        <p:txBody>
          <a:bodyPr vert="horz"/>
          <a:lstStyle/>
          <a:p>
            <a:endParaRPr lang="en-US" dirty="0"/>
          </a:p>
        </p:txBody>
      </p:sp>
      <p:sp>
        <p:nvSpPr>
          <p:cNvPr id="4" name="Slide Number Placeholder 3"/>
          <p:cNvSpPr>
            <a:spLocks noGrp="1"/>
          </p:cNvSpPr>
          <p:nvPr>
            <p:ph type="sldNum" sz="quarter" idx="11"/>
          </p:nvPr>
        </p:nvSpPr>
        <p:spPr/>
        <p:txBody>
          <a:bodyPr/>
          <a:lstStyle/>
          <a:p>
            <a:fld id="{CF0A3129-E875-6648-A0B3-8ABAE574B041}" type="slidenum">
              <a:rPr lang="en-US"/>
              <a:pPr/>
              <a:t>‹#›</a:t>
            </a:fld>
            <a:endParaRPr lang="en-US" dirty="0"/>
          </a:p>
        </p:txBody>
      </p:sp>
      <p:sp>
        <p:nvSpPr>
          <p:cNvPr id="7" name="Title Placeholder 1"/>
          <p:cNvSpPr>
            <a:spLocks noGrp="1"/>
          </p:cNvSpPr>
          <p:nvPr>
            <p:ph type="title"/>
          </p:nvPr>
        </p:nvSpPr>
        <p:spPr>
          <a:xfrm>
            <a:off x="457200" y="831919"/>
            <a:ext cx="8229600" cy="568721"/>
          </a:xfrm>
          <a:prstGeom prst="rect">
            <a:avLst/>
          </a:prstGeom>
        </p:spPr>
        <p:txBody>
          <a:bodyPr vert="horz" lIns="0" tIns="0" rIns="0" bIns="0" rtlCol="0" anchor="ctr">
            <a:noAutofit/>
          </a:bodyPr>
          <a:lstStyle/>
          <a:p>
            <a:r>
              <a:rPr lang="en-US" dirty="0"/>
              <a:t>Click to edit Master title style</a:t>
            </a:r>
          </a:p>
        </p:txBody>
      </p:sp>
      <p:sp>
        <p:nvSpPr>
          <p:cNvPr id="8" name="Text Placeholder 4"/>
          <p:cNvSpPr>
            <a:spLocks noGrp="1"/>
          </p:cNvSpPr>
          <p:nvPr>
            <p:ph type="body" sz="quarter" idx="10"/>
          </p:nvPr>
        </p:nvSpPr>
        <p:spPr>
          <a:xfrm>
            <a:off x="463551" y="1406988"/>
            <a:ext cx="8255000" cy="3215812"/>
          </a:xfrm>
        </p:spPr>
        <p:txBody>
          <a:bodyPr/>
          <a:lstStyle>
            <a:lvl1pPr>
              <a:spcBef>
                <a:spcPts val="1200"/>
              </a:spcBef>
              <a:defRPr sz="1400"/>
            </a:lvl1pPr>
            <a:lvl2pPr marL="457189" indent="0">
              <a:spcBef>
                <a:spcPts val="1200"/>
              </a:spcBef>
              <a:defRPr sz="1400">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470169" y="4788940"/>
            <a:ext cx="6070600" cy="282179"/>
            <a:chOff x="457199" y="4767262"/>
            <a:chExt cx="6070600" cy="376238"/>
          </a:xfrm>
        </p:grpSpPr>
        <p:sp>
          <p:nvSpPr>
            <p:cNvPr id="9"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t>SNOMED International – Leading healthcare terminology, worldwide | </a:t>
              </a:r>
              <a:r>
                <a:rPr lang="en-US" sz="800" dirty="0">
                  <a:hlinkClick r:id="rId2"/>
                </a:rPr>
                <a:t>www.snomed.org</a:t>
              </a:r>
              <a:r>
                <a:rPr lang="en-US" sz="800" dirty="0"/>
                <a:t> |</a:t>
              </a:r>
            </a:p>
          </p:txBody>
        </p:sp>
        <p:pic>
          <p:nvPicPr>
            <p:cNvPr id="10"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1"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hlinkClick r:id="rId4"/>
                </a:rPr>
                <a:t>@Snomedct </a:t>
              </a:r>
              <a:r>
                <a:rPr lang="de-DE" sz="800" dirty="0"/>
                <a:t>| </a:t>
              </a:r>
              <a:r>
                <a:rPr lang="en-US" sz="800" dirty="0"/>
                <a:t>© 2019 IHTSDO </a:t>
              </a:r>
            </a:p>
          </p:txBody>
        </p:sp>
      </p:grpSp>
    </p:spTree>
    <p:extLst>
      <p:ext uri="{BB962C8B-B14F-4D97-AF65-F5344CB8AC3E}">
        <p14:creationId xmlns:p14="http://schemas.microsoft.com/office/powerpoint/2010/main" val="3099674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463550" y="1406988"/>
            <a:ext cx="3886777" cy="3215812"/>
          </a:xfrm>
        </p:spPr>
        <p:txBody>
          <a:bodyPr/>
          <a:lstStyle>
            <a:lvl1pPr>
              <a:spcBef>
                <a:spcPts val="1200"/>
              </a:spcBef>
              <a:defRPr sz="1800"/>
            </a:lvl1pPr>
            <a:lvl2pPr marL="457189" indent="0">
              <a:spcBef>
                <a:spcPts val="1200"/>
              </a:spcBef>
              <a:defRPr sz="1800">
                <a:latin typeface="Arial"/>
              </a:defRPr>
            </a:lvl2pPr>
          </a:lstStyle>
          <a:p>
            <a:pPr lvl="0"/>
            <a:r>
              <a:rPr lang="en-CA"/>
              <a:t>Click to edit Master text styles</a:t>
            </a:r>
          </a:p>
          <a:p>
            <a:pPr lvl="1"/>
            <a:r>
              <a:rPr lang="en-CA" dirty="0"/>
              <a:t>Second level</a:t>
            </a:r>
          </a:p>
        </p:txBody>
      </p:sp>
      <p:sp>
        <p:nvSpPr>
          <p:cNvPr id="5" name="Text Placeholder 4"/>
          <p:cNvSpPr>
            <a:spLocks noGrp="1"/>
          </p:cNvSpPr>
          <p:nvPr>
            <p:ph type="body" sz="quarter" idx="12"/>
          </p:nvPr>
        </p:nvSpPr>
        <p:spPr>
          <a:xfrm>
            <a:off x="4488873" y="1420838"/>
            <a:ext cx="4170227" cy="3215812"/>
          </a:xfrm>
        </p:spPr>
        <p:txBody>
          <a:bodyPr/>
          <a:lstStyle>
            <a:lvl1pPr>
              <a:spcBef>
                <a:spcPts val="1200"/>
              </a:spcBef>
              <a:defRPr sz="1800"/>
            </a:lvl1pPr>
            <a:lvl2pPr marL="457189" indent="0">
              <a:spcBef>
                <a:spcPts val="1200"/>
              </a:spcBef>
              <a:defRPr sz="1800">
                <a:latin typeface="Arial"/>
              </a:defRPr>
            </a:lvl2pPr>
          </a:lstStyle>
          <a:p>
            <a:pPr lvl="0"/>
            <a:r>
              <a:rPr lang="en-CA"/>
              <a:t>Click to edit Master text styles</a:t>
            </a:r>
          </a:p>
          <a:p>
            <a:pPr lvl="1"/>
            <a:r>
              <a:rPr lang="en-CA" dirty="0"/>
              <a:t>Second level</a:t>
            </a:r>
          </a:p>
        </p:txBody>
      </p:sp>
    </p:spTree>
    <p:extLst>
      <p:ext uri="{BB962C8B-B14F-4D97-AF65-F5344CB8AC3E}">
        <p14:creationId xmlns:p14="http://schemas.microsoft.com/office/powerpoint/2010/main" val="677041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463549" y="3532910"/>
            <a:ext cx="8223251" cy="1089891"/>
          </a:xfrm>
        </p:spPr>
        <p:txBody>
          <a:bodyPr/>
          <a:lstStyle>
            <a:lvl1pPr>
              <a:spcBef>
                <a:spcPts val="1200"/>
              </a:spcBef>
              <a:defRPr sz="1400"/>
            </a:lvl1pPr>
            <a:lvl2pPr marL="457189" indent="0">
              <a:spcBef>
                <a:spcPts val="1200"/>
              </a:spcBef>
              <a:defRPr sz="1400">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803275" y="1579563"/>
            <a:ext cx="3352800" cy="1814512"/>
          </a:xfrm>
        </p:spPr>
        <p:txBody>
          <a:bodyPr/>
          <a:lstStyle/>
          <a:p>
            <a:endParaRPr lang="en-US"/>
          </a:p>
        </p:txBody>
      </p:sp>
      <p:sp>
        <p:nvSpPr>
          <p:cNvPr id="8" name="Picture Placeholder 6"/>
          <p:cNvSpPr>
            <a:spLocks noGrp="1"/>
          </p:cNvSpPr>
          <p:nvPr>
            <p:ph type="pic" sz="quarter" idx="13"/>
          </p:nvPr>
        </p:nvSpPr>
        <p:spPr>
          <a:xfrm>
            <a:off x="4918076" y="1565703"/>
            <a:ext cx="3352800" cy="1814512"/>
          </a:xfrm>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463549" y="1545094"/>
            <a:ext cx="4745760" cy="3077706"/>
          </a:xfrm>
        </p:spPr>
        <p:txBody>
          <a:bodyPr/>
          <a:lstStyle>
            <a:lvl1pPr>
              <a:spcBef>
                <a:spcPts val="1200"/>
              </a:spcBef>
              <a:defRPr sz="1400"/>
            </a:lvl1pPr>
            <a:lvl2pPr marL="457189" indent="0">
              <a:spcBef>
                <a:spcPts val="1200"/>
              </a:spcBef>
              <a:defRPr sz="1400">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5333999" y="1545093"/>
            <a:ext cx="3352800" cy="3077706"/>
          </a:xfrm>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9" name="Vertical Text Placeholder 8"/>
          <p:cNvSpPr>
            <a:spLocks noGrp="1"/>
          </p:cNvSpPr>
          <p:nvPr>
            <p:ph type="body" orient="vert" sz="quarter" idx="11"/>
          </p:nvPr>
        </p:nvSpPr>
        <p:spPr>
          <a:xfrm rot="10800000">
            <a:off x="1052949" y="1550988"/>
            <a:ext cx="845127" cy="3117850"/>
          </a:xfrm>
        </p:spPr>
        <p:txBody>
          <a:bodyPr vert="eaVert"/>
          <a:lstStyle>
            <a:lvl1pPr algn="ctr">
              <a:defRPr sz="1800"/>
            </a:lvl1pPr>
            <a:lvl2pPr algn="ctr">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1" name="Picture Placeholder 10"/>
          <p:cNvSpPr>
            <a:spLocks noGrp="1"/>
          </p:cNvSpPr>
          <p:nvPr>
            <p:ph type="pic" sz="quarter" idx="12"/>
          </p:nvPr>
        </p:nvSpPr>
        <p:spPr>
          <a:xfrm>
            <a:off x="2148031" y="1550988"/>
            <a:ext cx="6026151" cy="3117850"/>
          </a:xfrm>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37771" y="157647"/>
            <a:ext cx="749029" cy="561772"/>
          </a:xfrm>
          <a:prstGeom prst="rect">
            <a:avLst/>
          </a:prstGeom>
        </p:spPr>
      </p:pic>
    </p:spTree>
    <p:extLst>
      <p:ext uri="{BB962C8B-B14F-4D97-AF65-F5344CB8AC3E}">
        <p14:creationId xmlns:p14="http://schemas.microsoft.com/office/powerpoint/2010/main" val="24562462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image" Target="../media/image3.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theme" Target="../theme/theme2.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1108778"/>
            <a:ext cx="9144000" cy="4034722"/>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3" name="Rectangle 2"/>
          <p:cNvSpPr/>
          <p:nvPr userDrawn="1"/>
        </p:nvSpPr>
        <p:spPr>
          <a:xfrm>
            <a:off x="0" y="1"/>
            <a:ext cx="9144000" cy="108982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394315" y="215731"/>
            <a:ext cx="2282757" cy="762290"/>
          </a:xfrm>
          <a:prstGeom prst="rect">
            <a:avLst/>
          </a:prstGeom>
        </p:spPr>
      </p:pic>
      <p:pic>
        <p:nvPicPr>
          <p:cNvPr id="5" name="Picture 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63165" y="206897"/>
            <a:ext cx="2412459" cy="771124"/>
          </a:xfrm>
          <a:prstGeom prst="rect">
            <a:avLst/>
          </a:prstGeom>
        </p:spPr>
      </p:pic>
    </p:spTree>
    <p:extLst>
      <p:ext uri="{BB962C8B-B14F-4D97-AF65-F5344CB8AC3E}">
        <p14:creationId xmlns:p14="http://schemas.microsoft.com/office/powerpoint/2010/main" val="1260742324"/>
      </p:ext>
    </p:extLst>
  </p:cSld>
  <p:clrMap bg1="lt1" tx1="dk1" bg2="lt2" tx2="dk2" accent1="accent1" accent2="accent2" accent3="accent3" accent4="accent4" accent5="accent5" accent6="accent6" hlink="hlink" folHlink="folHlink"/>
  <p:sldLayoutIdLst>
    <p:sldLayoutId id="2147483906" r:id="rId1"/>
    <p:sldLayoutId id="2147483913" r:id="rId2"/>
  </p:sldLayoutIdLst>
  <p:hf hdr="0" dt="0"/>
  <p:txStyles>
    <p:titleStyle>
      <a:lvl1pPr marL="0" marR="0" indent="0" algn="l" defTabSz="457189" rtl="0" eaLnBrk="1" fontAlgn="auto" latinLnBrk="0" hangingPunct="1">
        <a:lnSpc>
          <a:spcPct val="100000"/>
        </a:lnSpc>
        <a:spcBef>
          <a:spcPct val="0"/>
        </a:spcBef>
        <a:spcAft>
          <a:spcPts val="0"/>
        </a:spcAft>
        <a:buClrTx/>
        <a:buSzTx/>
        <a:buFontTx/>
        <a:buNone/>
        <a:tabLst/>
        <a:defRPr sz="3000" b="1" kern="1200">
          <a:solidFill>
            <a:schemeClr val="bg1"/>
          </a:solidFill>
          <a:latin typeface="+mj-lt"/>
          <a:ea typeface="+mj-ea"/>
          <a:cs typeface="Verdana"/>
        </a:defRPr>
      </a:lvl1pPr>
    </p:titleStyle>
    <p:bodyStyle>
      <a:lvl1pPr marL="0" marR="0" indent="0" algn="l" defTabSz="457189" rtl="0" eaLnBrk="1" fontAlgn="auto" latinLnBrk="0" hangingPunct="1">
        <a:lnSpc>
          <a:spcPct val="100000"/>
        </a:lnSpc>
        <a:spcBef>
          <a:spcPct val="20000"/>
        </a:spcBef>
        <a:spcAft>
          <a:spcPts val="0"/>
        </a:spcAft>
        <a:buClrTx/>
        <a:buSzTx/>
        <a:buFont typeface="Arial"/>
        <a:buNone/>
        <a:tabLst/>
        <a:defRPr sz="1600" b="0" i="0" kern="1200" spc="0" baseline="0">
          <a:solidFill>
            <a:schemeClr val="tx1"/>
          </a:solidFill>
          <a:latin typeface="Arial"/>
          <a:ea typeface="+mn-ea"/>
          <a:cs typeface="Arial"/>
        </a:defRPr>
      </a:lvl1pPr>
      <a:lvl2pPr marL="457189" indent="0" algn="l" defTabSz="457189" rtl="0" eaLnBrk="1" latinLnBrk="0" hangingPunct="1">
        <a:spcBef>
          <a:spcPct val="20000"/>
        </a:spcBef>
        <a:buFont typeface="Arial"/>
        <a:buNone/>
        <a:defRPr sz="1600" kern="1200">
          <a:solidFill>
            <a:schemeClr val="tx1"/>
          </a:solidFill>
          <a:latin typeface="+mn-lt"/>
          <a:ea typeface="+mn-ea"/>
          <a:cs typeface="+mn-cs"/>
        </a:defRPr>
      </a:lvl2pPr>
      <a:lvl3pPr marL="914377" indent="0" algn="l" defTabSz="457189" rtl="0" eaLnBrk="1" latinLnBrk="0" hangingPunct="1">
        <a:spcBef>
          <a:spcPct val="20000"/>
        </a:spcBef>
        <a:buFont typeface="Arial"/>
        <a:buNone/>
        <a:defRPr sz="1600" kern="1200">
          <a:solidFill>
            <a:schemeClr val="tx1"/>
          </a:solidFill>
          <a:latin typeface="+mn-lt"/>
          <a:ea typeface="+mn-ea"/>
          <a:cs typeface="+mn-cs"/>
        </a:defRPr>
      </a:lvl3pPr>
      <a:lvl4pPr marL="1371566" indent="0" algn="l" defTabSz="457189" rtl="0" eaLnBrk="1" latinLnBrk="0" hangingPunct="1">
        <a:spcBef>
          <a:spcPct val="20000"/>
        </a:spcBef>
        <a:buFont typeface="Arial"/>
        <a:buNone/>
        <a:defRPr sz="1600" kern="1200">
          <a:solidFill>
            <a:schemeClr val="tx1"/>
          </a:solidFill>
          <a:latin typeface="+mn-lt"/>
          <a:ea typeface="+mn-ea"/>
          <a:cs typeface="+mn-cs"/>
        </a:defRPr>
      </a:lvl4pPr>
      <a:lvl5pPr marL="1828754" indent="0" algn="l" defTabSz="457189" rtl="0" eaLnBrk="1" latinLnBrk="0" hangingPunct="1">
        <a:spcBef>
          <a:spcPct val="20000"/>
        </a:spcBef>
        <a:buFont typeface="Arial"/>
        <a:buNone/>
        <a:defRPr sz="16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1910"/>
            <a:ext cx="8229600" cy="568721"/>
          </a:xfrm>
          <a:prstGeom prst="rect">
            <a:avLst/>
          </a:prstGeom>
        </p:spPr>
        <p:txBody>
          <a:bodyPr vert="horz" lIns="0" tIns="0" rIns="0" bIns="0" rtlCol="0" anchor="ctr">
            <a:noAutofit/>
          </a:bodyPr>
          <a:lstStyle/>
          <a:p>
            <a:r>
              <a:rPr lang="en-US" dirty="0"/>
              <a:t>Click to edit Master title style</a:t>
            </a:r>
          </a:p>
        </p:txBody>
      </p:sp>
      <p:sp>
        <p:nvSpPr>
          <p:cNvPr id="17" name="Text Placeholder 2"/>
          <p:cNvSpPr>
            <a:spLocks noGrp="1"/>
          </p:cNvSpPr>
          <p:nvPr>
            <p:ph type="body" idx="1"/>
          </p:nvPr>
        </p:nvSpPr>
        <p:spPr>
          <a:xfrm>
            <a:off x="461644" y="1405524"/>
            <a:ext cx="8241033" cy="3149543"/>
          </a:xfrm>
          <a:prstGeom prst="rect">
            <a:avLst/>
          </a:prstGeom>
        </p:spPr>
        <p:txBody>
          <a:bodyPr vert="horz" lIns="0" tIns="0" rIns="0" bIns="0" rtlCol="0">
            <a:noAutofit/>
          </a:bodyPr>
          <a:lstStyle/>
          <a:p>
            <a:pPr lvl="0"/>
            <a:r>
              <a:rPr lang="en-US" dirty="0"/>
              <a:t>Click to edit Master text styles</a:t>
            </a:r>
          </a:p>
        </p:txBody>
      </p:sp>
      <p:sp>
        <p:nvSpPr>
          <p:cNvPr id="4" name="Slide Number Placeholder 3"/>
          <p:cNvSpPr>
            <a:spLocks noGrp="1"/>
          </p:cNvSpPr>
          <p:nvPr>
            <p:ph type="sldNum" sz="quarter" idx="4"/>
          </p:nvPr>
        </p:nvSpPr>
        <p:spPr>
          <a:xfrm>
            <a:off x="8246533" y="4767265"/>
            <a:ext cx="440267" cy="376237"/>
          </a:xfrm>
          <a:prstGeom prst="rect">
            <a:avLst/>
          </a:prstGeom>
        </p:spPr>
        <p:txBody>
          <a:bodyPr vert="horz" lIns="0" tIns="0" rIns="0" bIns="0" rtlCol="0" anchor="ctr"/>
          <a:lstStyle>
            <a:lvl1pPr algn="r">
              <a:defRPr sz="800" b="0" i="0">
                <a:solidFill>
                  <a:schemeClr val="accent3"/>
                </a:solidFill>
                <a:latin typeface="Arial"/>
                <a:cs typeface="Arial"/>
              </a:defRPr>
            </a:lvl1pPr>
          </a:lstStyle>
          <a:p>
            <a:fld id="{CF0A3129-E875-6648-A0B3-8ABAE574B041}" type="slidenum">
              <a:rPr lang="en-US" smtClean="0"/>
              <a:pPr/>
              <a:t>‹#›</a:t>
            </a:fld>
            <a:endParaRPr lang="en-US" dirty="0"/>
          </a:p>
        </p:txBody>
      </p:sp>
      <p:cxnSp>
        <p:nvCxnSpPr>
          <p:cNvPr id="12" name="Straight Connector 11"/>
          <p:cNvCxnSpPr/>
          <p:nvPr userDrawn="1"/>
        </p:nvCxnSpPr>
        <p:spPr>
          <a:xfrm flipH="1">
            <a:off x="457200" y="4762500"/>
            <a:ext cx="8229600" cy="0"/>
          </a:xfrm>
          <a:prstGeom prst="line">
            <a:avLst/>
          </a:prstGeom>
          <a:ln>
            <a:solidFill>
              <a:schemeClr val="accent3"/>
            </a:solidFill>
          </a:ln>
        </p:spPr>
        <p:style>
          <a:lnRef idx="1">
            <a:schemeClr val="dk1"/>
          </a:lnRef>
          <a:fillRef idx="0">
            <a:schemeClr val="dk1"/>
          </a:fillRef>
          <a:effectRef idx="0">
            <a:schemeClr val="dk1"/>
          </a:effectRef>
          <a:fontRef idx="minor">
            <a:schemeClr val="tx1"/>
          </a:fontRef>
        </p:style>
      </p:cxnSp>
      <p:pic>
        <p:nvPicPr>
          <p:cNvPr id="3" name="Picture 2"/>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7937771" y="157647"/>
            <a:ext cx="749029" cy="561772"/>
          </a:xfrm>
          <a:prstGeom prst="rect">
            <a:avLst/>
          </a:prstGeom>
        </p:spPr>
      </p:pic>
    </p:spTree>
    <p:extLst>
      <p:ext uri="{BB962C8B-B14F-4D97-AF65-F5344CB8AC3E}">
        <p14:creationId xmlns:p14="http://schemas.microsoft.com/office/powerpoint/2010/main" val="1794673910"/>
      </p:ext>
    </p:extLst>
  </p:cSld>
  <p:clrMap bg1="lt1" tx1="dk1" bg2="lt2" tx2="dk2" accent1="accent1" accent2="accent2" accent3="accent3" accent4="accent4" accent5="accent5" accent6="accent6" hlink="hlink" folHlink="folHlink"/>
  <p:sldLayoutIdLst>
    <p:sldLayoutId id="2147483903" r:id="rId1"/>
    <p:sldLayoutId id="2147483907" r:id="rId2"/>
    <p:sldLayoutId id="2147483909" r:id="rId3"/>
    <p:sldLayoutId id="2147483910" r:id="rId4"/>
    <p:sldLayoutId id="2147483911" r:id="rId5"/>
    <p:sldLayoutId id="2147483912" r:id="rId6"/>
    <p:sldLayoutId id="2147483908" r:id="rId7"/>
    <p:sldLayoutId id="2147483914" r:id="rId8"/>
    <p:sldLayoutId id="2147483916" r:id="rId9"/>
    <p:sldLayoutId id="2147483960" r:id="rId10"/>
  </p:sldLayoutIdLst>
  <p:hf hdr="0" dt="0"/>
  <p:txStyles>
    <p:titleStyle>
      <a:lvl1pPr algn="l" defTabSz="457189" rtl="0" eaLnBrk="1" latinLnBrk="0" hangingPunct="1">
        <a:spcBef>
          <a:spcPct val="0"/>
        </a:spcBef>
        <a:buNone/>
        <a:defRPr sz="2400" b="0" kern="1200">
          <a:solidFill>
            <a:schemeClr val="accent1"/>
          </a:solidFill>
          <a:latin typeface="+mj-lt"/>
          <a:ea typeface="+mj-ea"/>
          <a:cs typeface="Arial"/>
        </a:defRPr>
      </a:lvl1pPr>
    </p:titleStyle>
    <p:bodyStyle>
      <a:lvl1pPr marL="0" indent="0" algn="l" defTabSz="457189" rtl="0" eaLnBrk="1" latinLnBrk="0" hangingPunct="1">
        <a:spcBef>
          <a:spcPts val="800"/>
        </a:spcBef>
        <a:buFont typeface="Arial"/>
        <a:buNone/>
        <a:defRPr sz="1400" b="0" i="0" kern="1200">
          <a:solidFill>
            <a:schemeClr val="accent2"/>
          </a:solidFill>
          <a:latin typeface="Arial"/>
          <a:ea typeface="+mn-ea"/>
          <a:cs typeface="Arial"/>
        </a:defRPr>
      </a:lvl1pPr>
      <a:lvl2pPr marL="0" indent="0" algn="l" defTabSz="457189" rtl="0" eaLnBrk="1" latinLnBrk="0" hangingPunct="1">
        <a:spcBef>
          <a:spcPct val="20000"/>
        </a:spcBef>
        <a:buFont typeface="Arial"/>
        <a:buNone/>
        <a:defRPr sz="1400" b="0" kern="1200">
          <a:solidFill>
            <a:schemeClr val="tx1">
              <a:lumMod val="50000"/>
            </a:schemeClr>
          </a:solidFill>
          <a:latin typeface="Verdana"/>
          <a:ea typeface="+mn-ea"/>
          <a:cs typeface="+mn-cs"/>
        </a:defRPr>
      </a:lvl2pPr>
      <a:lvl3pPr marL="45719" indent="0" algn="l" defTabSz="457189" rtl="0" eaLnBrk="1" latinLnBrk="0" hangingPunct="1">
        <a:spcBef>
          <a:spcPts val="800"/>
        </a:spcBef>
        <a:buFont typeface="Arial"/>
        <a:buNone/>
        <a:defRPr sz="1200" b="0" kern="1200">
          <a:solidFill>
            <a:schemeClr val="tx1">
              <a:lumMod val="50000"/>
            </a:schemeClr>
          </a:solidFill>
          <a:latin typeface="Verdana"/>
          <a:ea typeface="+mn-ea"/>
          <a:cs typeface="+mn-cs"/>
        </a:defRPr>
      </a:lvl3pPr>
      <a:lvl4pPr marL="1371566" indent="0" algn="l" defTabSz="457189" rtl="0" eaLnBrk="1" latinLnBrk="0" hangingPunct="1">
        <a:spcBef>
          <a:spcPct val="20000"/>
        </a:spcBef>
        <a:buFont typeface="Arial"/>
        <a:buNone/>
        <a:defRPr sz="1000" b="0" kern="1200">
          <a:solidFill>
            <a:schemeClr val="tx1">
              <a:lumMod val="50000"/>
            </a:schemeClr>
          </a:solidFill>
          <a:latin typeface="Verdana"/>
          <a:ea typeface="+mn-ea"/>
          <a:cs typeface="+mn-cs"/>
        </a:defRPr>
      </a:lvl4pPr>
      <a:lvl5pPr marL="1828754" indent="0" algn="l" defTabSz="457189" rtl="0" eaLnBrk="1" latinLnBrk="0" hangingPunct="1">
        <a:spcBef>
          <a:spcPct val="20000"/>
        </a:spcBef>
        <a:buFont typeface="Arial"/>
        <a:buNone/>
        <a:defRPr sz="2000" kern="1200">
          <a:solidFill>
            <a:schemeClr val="tx1"/>
          </a:solidFill>
          <a:latin typeface="Verdana"/>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92429" y="3059431"/>
            <a:ext cx="5551171" cy="2605970"/>
          </a:xfrm>
          <a:prstGeom prst="rect">
            <a:avLst/>
          </a:prstGeom>
          <a:noFill/>
        </p:spPr>
        <p:txBody>
          <a:bodyPr wrap="square" rtlCol="0">
            <a:spAutoFit/>
          </a:bodyPr>
          <a:lstStyle/>
          <a:p>
            <a:r>
              <a:rPr lang="en-GB" sz="2667" dirty="0">
                <a:solidFill>
                  <a:schemeClr val="bg1"/>
                </a:solidFill>
              </a:rPr>
              <a:t>Nursing Clinical Reference Group Meeting</a:t>
            </a:r>
          </a:p>
          <a:p>
            <a:r>
              <a:rPr lang="en-US" sz="2000" dirty="0">
                <a:solidFill>
                  <a:schemeClr val="bg1"/>
                </a:solidFill>
              </a:rPr>
              <a:t>November 9, 2021  2000 – 2100 UTC</a:t>
            </a:r>
          </a:p>
          <a:p>
            <a:endParaRPr lang="en-US" sz="2400" dirty="0">
              <a:solidFill>
                <a:schemeClr val="bg1"/>
              </a:solidFill>
            </a:endParaRPr>
          </a:p>
          <a:p>
            <a:endParaRPr lang="en-US" sz="2400" dirty="0">
              <a:solidFill>
                <a:schemeClr val="bg1"/>
              </a:solidFill>
            </a:endParaRPr>
          </a:p>
          <a:p>
            <a:endParaRPr lang="en-US" sz="2400" dirty="0">
              <a:solidFill>
                <a:schemeClr val="bg1"/>
              </a:solidFill>
            </a:endParaRPr>
          </a:p>
          <a:p>
            <a:r>
              <a:rPr lang="en-US" dirty="0">
                <a:solidFill>
                  <a:schemeClr val="bg1"/>
                </a:solidFill>
                <a:latin typeface="Arial"/>
                <a:cs typeface="Arial"/>
              </a:rPr>
              <a:t>Ian Green		17</a:t>
            </a:r>
            <a:r>
              <a:rPr lang="en-US" baseline="30000" dirty="0">
                <a:solidFill>
                  <a:schemeClr val="bg1"/>
                </a:solidFill>
                <a:latin typeface="Arial"/>
                <a:cs typeface="Arial"/>
              </a:rPr>
              <a:t>th</a:t>
            </a:r>
            <a:r>
              <a:rPr lang="en-US" dirty="0">
                <a:solidFill>
                  <a:schemeClr val="bg1"/>
                </a:solidFill>
                <a:latin typeface="Arial"/>
                <a:cs typeface="Arial"/>
              </a:rPr>
              <a:t>, March 2020</a:t>
            </a:r>
          </a:p>
        </p:txBody>
      </p:sp>
      <p:pic>
        <p:nvPicPr>
          <p:cNvPr id="10" name="Picture Placeholder 5"/>
          <p:cNvPicPr>
            <a:picLocks noGrp="1" noChangeAspect="1"/>
          </p:cNvPicPr>
          <p:nvPr>
            <p:ph type="pic" sz="quarter" idx="4294967295"/>
          </p:nvPr>
        </p:nvPicPr>
        <p:blipFill rotWithShape="1">
          <a:blip r:embed="rId2">
            <a:extLst>
              <a:ext uri="{28A0092B-C50C-407E-A947-70E740481C1C}">
                <a14:useLocalDpi xmlns:a14="http://schemas.microsoft.com/office/drawing/2010/main" val="0"/>
              </a:ext>
            </a:extLst>
          </a:blip>
          <a:srcRect l="30824" t="1" r="35402" b="204"/>
          <a:stretch/>
        </p:blipFill>
        <p:spPr>
          <a:xfrm>
            <a:off x="6404306" y="605688"/>
            <a:ext cx="2739695" cy="5395063"/>
          </a:xfrm>
          <a:prstGeom prst="rect">
            <a:avLst/>
          </a:prstGeom>
        </p:spPr>
      </p:pic>
    </p:spTree>
    <p:extLst>
      <p:ext uri="{BB962C8B-B14F-4D97-AF65-F5344CB8AC3E}">
        <p14:creationId xmlns:p14="http://schemas.microsoft.com/office/powerpoint/2010/main" val="34083854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4"/>
          <p:cNvSpPr txBox="1">
            <a:spLocks noGrp="1"/>
          </p:cNvSpPr>
          <p:nvPr>
            <p:ph type="title"/>
          </p:nvPr>
        </p:nvSpPr>
        <p:spPr>
          <a:xfrm>
            <a:off x="457200" y="831911"/>
            <a:ext cx="8229600" cy="567756"/>
          </a:xfrm>
          <a:prstGeom prst="rect">
            <a:avLst/>
          </a:prstGeom>
          <a:noFill/>
          <a:ln>
            <a:noFill/>
          </a:ln>
        </p:spPr>
        <p:txBody>
          <a:bodyPr spcFirstLastPara="1" vert="horz" wrap="square" lIns="91400" tIns="91400" rIns="91400" bIns="91400" rtlCol="0" anchor="ctr" anchorCtr="0">
            <a:normAutofit/>
          </a:bodyPr>
          <a:lstStyle/>
          <a:p>
            <a:pPr>
              <a:buSzPts val="3600"/>
            </a:pPr>
            <a:r>
              <a:rPr lang="en-US" dirty="0"/>
              <a:t>Searching for similar descriptions</a:t>
            </a:r>
            <a:endParaRPr dirty="0">
              <a:latin typeface="+mj-lt"/>
            </a:endParaRPr>
          </a:p>
        </p:txBody>
      </p:sp>
      <p:sp>
        <p:nvSpPr>
          <p:cNvPr id="2" name="Platshållare för text 1"/>
          <p:cNvSpPr>
            <a:spLocks noGrp="1"/>
          </p:cNvSpPr>
          <p:nvPr>
            <p:ph type="body" sz="quarter" idx="11"/>
          </p:nvPr>
        </p:nvSpPr>
        <p:spPr>
          <a:xfrm>
            <a:off x="463550" y="1406988"/>
            <a:ext cx="3886777" cy="2985130"/>
          </a:xfrm>
        </p:spPr>
        <p:txBody>
          <a:bodyPr>
            <a:normAutofit/>
          </a:bodyPr>
          <a:lstStyle/>
          <a:p>
            <a:pPr marL="342900" indent="-342900">
              <a:buFont typeface="Arial" panose="020B0604020202020204" pitchFamily="34" charset="0"/>
              <a:buChar char="•"/>
            </a:pPr>
            <a:r>
              <a:rPr lang="en-US" dirty="0"/>
              <a:t>Are there any similar descriptions in SNOMED CT?</a:t>
            </a:r>
          </a:p>
          <a:p>
            <a:pPr marL="800089" lvl="1" indent="-342900">
              <a:buFont typeface="Arial" panose="020B0604020202020204" pitchFamily="34" charset="0"/>
              <a:buChar char="•"/>
            </a:pPr>
            <a:r>
              <a:rPr lang="en-US" dirty="0">
                <a:solidFill>
                  <a:schemeClr val="accent2"/>
                </a:solidFill>
              </a:rPr>
              <a:t>ECL search</a:t>
            </a:r>
          </a:p>
          <a:p>
            <a:pPr marL="1714466" lvl="3" indent="-342900">
              <a:buFont typeface="Arial" panose="020B0604020202020204" pitchFamily="34" charset="0"/>
              <a:buChar char="•"/>
            </a:pPr>
            <a:endParaRPr lang="en-US" dirty="0">
              <a:solidFill>
                <a:schemeClr val="accent2"/>
              </a:solidFill>
            </a:endParaRPr>
          </a:p>
        </p:txBody>
      </p:sp>
      <p:sp>
        <p:nvSpPr>
          <p:cNvPr id="103" name="Google Shape;103;p14"/>
          <p:cNvSpPr/>
          <p:nvPr/>
        </p:nvSpPr>
        <p:spPr>
          <a:xfrm>
            <a:off x="3" y="4642826"/>
            <a:ext cx="9143999" cy="479933"/>
          </a:xfrm>
          <a:prstGeom prst="rect">
            <a:avLst/>
          </a:prstGeom>
          <a:solidFill>
            <a:schemeClr val="lt1"/>
          </a:solidFill>
          <a:ln>
            <a:noFill/>
          </a:ln>
        </p:spPr>
        <p:txBody>
          <a:bodyPr spcFirstLastPara="1" wrap="square" lIns="91425" tIns="45700" rIns="91425" bIns="45700" anchor="ctr" anchorCtr="0">
            <a:noAutofit/>
          </a:bodyPr>
          <a:lstStyle/>
          <a:p>
            <a:pPr algn="ctr">
              <a:buClr>
                <a:srgbClr val="000000"/>
              </a:buClr>
              <a:buSzPts val="1400"/>
            </a:pPr>
            <a:endParaRPr sz="1400">
              <a:solidFill>
                <a:schemeClr val="lt1"/>
              </a:solidFill>
              <a:latin typeface="Arial"/>
              <a:ea typeface="Arial"/>
              <a:cs typeface="Arial"/>
              <a:sym typeface="Arial"/>
            </a:endParaRPr>
          </a:p>
        </p:txBody>
      </p:sp>
      <p:sp>
        <p:nvSpPr>
          <p:cNvPr id="105" name="Google Shape;105;p14"/>
          <p:cNvSpPr/>
          <p:nvPr/>
        </p:nvSpPr>
        <p:spPr>
          <a:xfrm>
            <a:off x="327639" y="1399666"/>
            <a:ext cx="8229600" cy="3313728"/>
          </a:xfrm>
          <a:prstGeom prst="rect">
            <a:avLst/>
          </a:prstGeom>
          <a:noFill/>
          <a:ln>
            <a:noFill/>
          </a:ln>
        </p:spPr>
        <p:txBody>
          <a:bodyPr spcFirstLastPara="1" wrap="square" lIns="91425" tIns="45700" rIns="91425" bIns="45700" anchor="ctr" anchorCtr="0">
            <a:noAutofit/>
          </a:bodyPr>
          <a:lstStyle/>
          <a:p>
            <a:pPr algn="just"/>
            <a:endParaRPr lang="en-US" sz="2100" dirty="0">
              <a:solidFill>
                <a:schemeClr val="dk1"/>
              </a:solidFill>
              <a:latin typeface="Arial"/>
              <a:ea typeface="Arial"/>
              <a:cs typeface="Arial"/>
              <a:sym typeface="Arial"/>
            </a:endParaRPr>
          </a:p>
          <a:p>
            <a:pPr marL="400030" indent="-400030">
              <a:buClr>
                <a:srgbClr val="05ADEA"/>
              </a:buClr>
              <a:buSzPts val="2100"/>
              <a:buFont typeface="Arial"/>
              <a:buChar char="•"/>
            </a:pPr>
            <a:endParaRPr dirty="0"/>
          </a:p>
        </p:txBody>
      </p:sp>
      <p:pic>
        <p:nvPicPr>
          <p:cNvPr id="4" name="Bildobjekt 3"/>
          <p:cNvPicPr>
            <a:picLocks noChangeAspect="1"/>
          </p:cNvPicPr>
          <p:nvPr/>
        </p:nvPicPr>
        <p:blipFill>
          <a:blip r:embed="rId3"/>
          <a:stretch>
            <a:fillRect/>
          </a:stretch>
        </p:blipFill>
        <p:spPr>
          <a:xfrm>
            <a:off x="3207310" y="1890843"/>
            <a:ext cx="5053363" cy="270595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7147945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4"/>
          <p:cNvSpPr txBox="1">
            <a:spLocks noGrp="1"/>
          </p:cNvSpPr>
          <p:nvPr>
            <p:ph type="title"/>
          </p:nvPr>
        </p:nvSpPr>
        <p:spPr>
          <a:prstGeom prst="rect">
            <a:avLst/>
          </a:prstGeom>
          <a:noFill/>
          <a:ln>
            <a:noFill/>
          </a:ln>
        </p:spPr>
        <p:txBody>
          <a:bodyPr spcFirstLastPara="1" vert="horz" wrap="square" lIns="91400" tIns="91400" rIns="91400" bIns="91400" rtlCol="0" anchor="ctr" anchorCtr="0">
            <a:normAutofit/>
          </a:bodyPr>
          <a:lstStyle/>
          <a:p>
            <a:pPr>
              <a:buSzPts val="3600"/>
            </a:pPr>
            <a:r>
              <a:rPr lang="en-US" dirty="0"/>
              <a:t>Let’s discuss</a:t>
            </a:r>
            <a:r>
              <a:rPr lang="sv-SE" dirty="0"/>
              <a:t>: </a:t>
            </a:r>
            <a:r>
              <a:rPr lang="en-US" dirty="0"/>
              <a:t>Giving oral fluid</a:t>
            </a:r>
            <a:r>
              <a:rPr lang="sv-SE" dirty="0"/>
              <a:t>…..</a:t>
            </a:r>
            <a:endParaRPr dirty="0">
              <a:latin typeface="+mj-lt"/>
            </a:endParaRPr>
          </a:p>
        </p:txBody>
      </p:sp>
      <p:sp>
        <p:nvSpPr>
          <p:cNvPr id="2" name="Platshållare för text 1"/>
          <p:cNvSpPr>
            <a:spLocks noGrp="1"/>
          </p:cNvSpPr>
          <p:nvPr>
            <p:ph type="body" sz="quarter" idx="10"/>
          </p:nvPr>
        </p:nvSpPr>
        <p:spPr/>
        <p:txBody>
          <a:bodyPr>
            <a:normAutofit fontScale="92500" lnSpcReduction="10000"/>
          </a:bodyPr>
          <a:lstStyle/>
          <a:p>
            <a:r>
              <a:rPr lang="en-US" b="1" dirty="0" smtClean="0"/>
              <a:t>Discussion points provide by group members:</a:t>
            </a:r>
          </a:p>
          <a:p>
            <a:r>
              <a:rPr lang="en-US" dirty="0" smtClean="0"/>
              <a:t>This could be a term easily used by nursing assistants or in elderly care homes as stated as a way to indicate someone has been given fluids by mouth. </a:t>
            </a:r>
          </a:p>
          <a:p>
            <a:r>
              <a:rPr lang="en-US" dirty="0" smtClean="0"/>
              <a:t>One could interpret the synonym “oral fluid therapy” as the order and giving oral fluids as the flowing action. Also “giving clear oral fluids” was previous discussed as a possible way to denote (that a patient is only </a:t>
            </a:r>
            <a:r>
              <a:rPr lang="en-US" dirty="0" smtClean="0"/>
              <a:t>allowed clear oral fluids) </a:t>
            </a:r>
            <a:endParaRPr lang="en-US" dirty="0" smtClean="0"/>
          </a:p>
          <a:p>
            <a:r>
              <a:rPr lang="en-US" dirty="0" smtClean="0"/>
              <a:t>A term’s context is based on it’s placement with in the EHR. For example, if giving clear oral fluids is placed and used with in a perioperative </a:t>
            </a:r>
            <a:r>
              <a:rPr lang="en-US" dirty="0" smtClean="0"/>
              <a:t>documentation </a:t>
            </a:r>
            <a:r>
              <a:rPr lang="en-US" dirty="0" smtClean="0"/>
              <a:t>it’s context would</a:t>
            </a:r>
            <a:r>
              <a:rPr lang="en-US" dirty="0" smtClean="0"/>
              <a:t> </a:t>
            </a:r>
            <a:r>
              <a:rPr lang="en-US" dirty="0" smtClean="0"/>
              <a:t>denote a patients intake prior to surgery as being clear fluids.  </a:t>
            </a:r>
          </a:p>
          <a:p>
            <a:r>
              <a:rPr lang="en-US" dirty="0" smtClean="0"/>
              <a:t>Since giving oral fluids is a standard in most situations, a better capture of information would be the explicit restriction/denial of oral fluids or the </a:t>
            </a:r>
            <a:r>
              <a:rPr lang="en-US" dirty="0" smtClean="0"/>
              <a:t>absence </a:t>
            </a:r>
            <a:r>
              <a:rPr lang="en-US" dirty="0" smtClean="0"/>
              <a:t>of cloudy oral fluid intake prior to surgery. </a:t>
            </a:r>
          </a:p>
          <a:p>
            <a:r>
              <a:rPr lang="en-US" dirty="0"/>
              <a:t>G</a:t>
            </a:r>
            <a:r>
              <a:rPr lang="en-US" dirty="0" smtClean="0"/>
              <a:t>iving </a:t>
            </a:r>
            <a:r>
              <a:rPr lang="en-US" dirty="0"/>
              <a:t>oral fluids and oral fluid therapy don’t seem to </a:t>
            </a:r>
            <a:r>
              <a:rPr lang="en-US" dirty="0" smtClean="0"/>
              <a:t>be synonyms. Oral fluid therapy has also been used as an intervention in pediatric syncope, however in some case the protocol was similar </a:t>
            </a:r>
            <a:r>
              <a:rPr lang="en-US" dirty="0"/>
              <a:t>to Oral hydration </a:t>
            </a:r>
            <a:r>
              <a:rPr lang="en-US" dirty="0" smtClean="0"/>
              <a:t>therapy? </a:t>
            </a:r>
            <a:endParaRPr lang="en-US" dirty="0"/>
          </a:p>
          <a:p>
            <a:endParaRPr lang="en-US" dirty="0"/>
          </a:p>
        </p:txBody>
      </p:sp>
      <p:sp>
        <p:nvSpPr>
          <p:cNvPr id="103" name="Google Shape;103;p14"/>
          <p:cNvSpPr/>
          <p:nvPr/>
        </p:nvSpPr>
        <p:spPr>
          <a:xfrm>
            <a:off x="3" y="4642826"/>
            <a:ext cx="9143999" cy="479933"/>
          </a:xfrm>
          <a:prstGeom prst="rect">
            <a:avLst/>
          </a:prstGeom>
          <a:solidFill>
            <a:schemeClr val="lt1"/>
          </a:solidFill>
          <a:ln>
            <a:noFill/>
          </a:ln>
        </p:spPr>
        <p:txBody>
          <a:bodyPr spcFirstLastPara="1" wrap="square" lIns="91425" tIns="45700" rIns="91425" bIns="45700" anchor="ctr" anchorCtr="0">
            <a:noAutofit/>
          </a:bodyPr>
          <a:lstStyle/>
          <a:p>
            <a:pPr algn="ctr">
              <a:buClr>
                <a:srgbClr val="000000"/>
              </a:buClr>
              <a:buSzPts val="1400"/>
            </a:pPr>
            <a:endParaRPr sz="1400">
              <a:solidFill>
                <a:schemeClr val="lt1"/>
              </a:solidFill>
              <a:latin typeface="Arial"/>
              <a:ea typeface="Arial"/>
              <a:cs typeface="Arial"/>
              <a:sym typeface="Arial"/>
            </a:endParaRPr>
          </a:p>
        </p:txBody>
      </p:sp>
      <p:sp>
        <p:nvSpPr>
          <p:cNvPr id="105" name="Google Shape;105;p14"/>
          <p:cNvSpPr/>
          <p:nvPr/>
        </p:nvSpPr>
        <p:spPr>
          <a:xfrm>
            <a:off x="327639" y="1399666"/>
            <a:ext cx="8229600" cy="3313728"/>
          </a:xfrm>
          <a:prstGeom prst="rect">
            <a:avLst/>
          </a:prstGeom>
          <a:noFill/>
          <a:ln>
            <a:noFill/>
          </a:ln>
        </p:spPr>
        <p:txBody>
          <a:bodyPr spcFirstLastPara="1" wrap="square" lIns="91425" tIns="45700" rIns="91425" bIns="45700" anchor="ctr" anchorCtr="0">
            <a:noAutofit/>
          </a:bodyPr>
          <a:lstStyle/>
          <a:p>
            <a:pPr algn="just"/>
            <a:endParaRPr lang="en-US" sz="2100" dirty="0">
              <a:solidFill>
                <a:schemeClr val="dk1"/>
              </a:solidFill>
              <a:latin typeface="Arial"/>
              <a:ea typeface="Arial"/>
              <a:cs typeface="Arial"/>
              <a:sym typeface="Arial"/>
            </a:endParaRPr>
          </a:p>
          <a:p>
            <a:pPr marL="400030" indent="-400030">
              <a:buClr>
                <a:srgbClr val="05ADEA"/>
              </a:buClr>
              <a:buSzPts val="2100"/>
              <a:buFont typeface="Arial"/>
              <a:buChar char="•"/>
            </a:pPr>
            <a:endParaRPr dirty="0"/>
          </a:p>
        </p:txBody>
      </p:sp>
    </p:spTree>
    <p:extLst>
      <p:ext uri="{BB962C8B-B14F-4D97-AF65-F5344CB8AC3E}">
        <p14:creationId xmlns:p14="http://schemas.microsoft.com/office/powerpoint/2010/main" val="29758833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4"/>
          <p:cNvSpPr txBox="1">
            <a:spLocks noGrp="1"/>
          </p:cNvSpPr>
          <p:nvPr>
            <p:ph type="title"/>
          </p:nvPr>
        </p:nvSpPr>
        <p:spPr>
          <a:prstGeom prst="rect">
            <a:avLst/>
          </a:prstGeom>
          <a:noFill/>
          <a:ln>
            <a:noFill/>
          </a:ln>
        </p:spPr>
        <p:txBody>
          <a:bodyPr spcFirstLastPara="1" vert="horz" wrap="square" lIns="91400" tIns="91400" rIns="91400" bIns="91400" rtlCol="0" anchor="ctr" anchorCtr="0">
            <a:normAutofit/>
          </a:bodyPr>
          <a:lstStyle/>
          <a:p>
            <a:pPr>
              <a:buSzPts val="3600"/>
            </a:pPr>
            <a:r>
              <a:rPr lang="en-US" dirty="0"/>
              <a:t>Other SNOMED Concepts for Review/Discussion</a:t>
            </a:r>
            <a:endParaRPr dirty="0">
              <a:latin typeface="+mj-lt"/>
            </a:endParaRPr>
          </a:p>
        </p:txBody>
      </p:sp>
      <p:sp>
        <p:nvSpPr>
          <p:cNvPr id="103" name="Google Shape;103;p14"/>
          <p:cNvSpPr/>
          <p:nvPr/>
        </p:nvSpPr>
        <p:spPr>
          <a:xfrm>
            <a:off x="3" y="4642826"/>
            <a:ext cx="9143999" cy="479933"/>
          </a:xfrm>
          <a:prstGeom prst="rect">
            <a:avLst/>
          </a:prstGeom>
          <a:solidFill>
            <a:schemeClr val="lt1"/>
          </a:solidFill>
          <a:ln>
            <a:noFill/>
          </a:ln>
        </p:spPr>
        <p:txBody>
          <a:bodyPr spcFirstLastPara="1" wrap="square" lIns="91425" tIns="45700" rIns="91425" bIns="45700" anchor="ctr" anchorCtr="0">
            <a:noAutofit/>
          </a:bodyPr>
          <a:lstStyle/>
          <a:p>
            <a:pPr algn="ctr">
              <a:buClr>
                <a:srgbClr val="000000"/>
              </a:buClr>
              <a:buSzPts val="1400"/>
            </a:pPr>
            <a:endParaRPr sz="1400">
              <a:solidFill>
                <a:schemeClr val="lt1"/>
              </a:solidFill>
              <a:latin typeface="Arial"/>
              <a:ea typeface="Arial"/>
              <a:cs typeface="Arial"/>
              <a:sym typeface="Arial"/>
            </a:endParaRPr>
          </a:p>
        </p:txBody>
      </p:sp>
      <p:sp>
        <p:nvSpPr>
          <p:cNvPr id="105" name="Google Shape;105;p14"/>
          <p:cNvSpPr/>
          <p:nvPr/>
        </p:nvSpPr>
        <p:spPr>
          <a:xfrm>
            <a:off x="327639" y="1399666"/>
            <a:ext cx="8229600" cy="3313728"/>
          </a:xfrm>
          <a:prstGeom prst="rect">
            <a:avLst/>
          </a:prstGeom>
          <a:noFill/>
          <a:ln>
            <a:noFill/>
          </a:ln>
        </p:spPr>
        <p:txBody>
          <a:bodyPr spcFirstLastPara="1" wrap="square" lIns="91425" tIns="45700" rIns="91425" bIns="45700" anchor="ctr" anchorCtr="0">
            <a:noAutofit/>
          </a:bodyPr>
          <a:lstStyle/>
          <a:p>
            <a:pPr algn="just"/>
            <a:endParaRPr lang="en-US" sz="2100" dirty="0">
              <a:solidFill>
                <a:schemeClr val="dk1"/>
              </a:solidFill>
              <a:latin typeface="Arial"/>
              <a:ea typeface="Arial"/>
              <a:cs typeface="Arial"/>
              <a:sym typeface="Arial"/>
            </a:endParaRPr>
          </a:p>
          <a:p>
            <a:pPr marL="400030" indent="-400030">
              <a:buClr>
                <a:srgbClr val="05ADEA"/>
              </a:buClr>
              <a:buSzPts val="2100"/>
              <a:buFont typeface="Arial"/>
              <a:buChar char="•"/>
            </a:pPr>
            <a:endParaRPr dirty="0"/>
          </a:p>
        </p:txBody>
      </p:sp>
      <p:graphicFrame>
        <p:nvGraphicFramePr>
          <p:cNvPr id="3" name="Table 3">
            <a:extLst>
              <a:ext uri="{FF2B5EF4-FFF2-40B4-BE49-F238E27FC236}">
                <a16:creationId xmlns:a16="http://schemas.microsoft.com/office/drawing/2014/main" id="{511A647F-F354-4E73-A445-C0965B9A92A3}"/>
              </a:ext>
            </a:extLst>
          </p:cNvPr>
          <p:cNvGraphicFramePr>
            <a:graphicFrameLocks noGrp="1"/>
          </p:cNvGraphicFramePr>
          <p:nvPr>
            <p:extLst>
              <p:ext uri="{D42A27DB-BD31-4B8C-83A1-F6EECF244321}">
                <p14:modId xmlns:p14="http://schemas.microsoft.com/office/powerpoint/2010/main" val="3225480257"/>
              </p:ext>
            </p:extLst>
          </p:nvPr>
        </p:nvGraphicFramePr>
        <p:xfrm>
          <a:off x="586760" y="1333142"/>
          <a:ext cx="8100039" cy="3171190"/>
        </p:xfrm>
        <a:graphic>
          <a:graphicData uri="http://schemas.openxmlformats.org/drawingml/2006/table">
            <a:tbl>
              <a:tblPr firstRow="1" bandRow="1">
                <a:tableStyleId>{5C22544A-7EE6-4342-B048-85BDC9FD1C3A}</a:tableStyleId>
              </a:tblPr>
              <a:tblGrid>
                <a:gridCol w="1072436">
                  <a:extLst>
                    <a:ext uri="{9D8B030D-6E8A-4147-A177-3AD203B41FA5}">
                      <a16:colId xmlns:a16="http://schemas.microsoft.com/office/drawing/2014/main" val="1956293780"/>
                    </a:ext>
                  </a:extLst>
                </a:gridCol>
                <a:gridCol w="2555753">
                  <a:extLst>
                    <a:ext uri="{9D8B030D-6E8A-4147-A177-3AD203B41FA5}">
                      <a16:colId xmlns:a16="http://schemas.microsoft.com/office/drawing/2014/main" val="2282309462"/>
                    </a:ext>
                  </a:extLst>
                </a:gridCol>
                <a:gridCol w="1367245">
                  <a:extLst>
                    <a:ext uri="{9D8B030D-6E8A-4147-A177-3AD203B41FA5}">
                      <a16:colId xmlns:a16="http://schemas.microsoft.com/office/drawing/2014/main" val="2042046328"/>
                    </a:ext>
                  </a:extLst>
                </a:gridCol>
                <a:gridCol w="1001486">
                  <a:extLst>
                    <a:ext uri="{9D8B030D-6E8A-4147-A177-3AD203B41FA5}">
                      <a16:colId xmlns:a16="http://schemas.microsoft.com/office/drawing/2014/main" val="4139577625"/>
                    </a:ext>
                  </a:extLst>
                </a:gridCol>
                <a:gridCol w="2103119">
                  <a:extLst>
                    <a:ext uri="{9D8B030D-6E8A-4147-A177-3AD203B41FA5}">
                      <a16:colId xmlns:a16="http://schemas.microsoft.com/office/drawing/2014/main" val="1981288182"/>
                    </a:ext>
                  </a:extLst>
                </a:gridCol>
              </a:tblGrid>
              <a:tr h="370840">
                <a:tc>
                  <a:txBody>
                    <a:bodyPr/>
                    <a:lstStyle/>
                    <a:p>
                      <a:r>
                        <a:rPr lang="en-US" sz="1400" dirty="0"/>
                        <a:t>SCTID</a:t>
                      </a:r>
                    </a:p>
                  </a:txBody>
                  <a:tcPr/>
                </a:tc>
                <a:tc>
                  <a:txBody>
                    <a:bodyPr/>
                    <a:lstStyle/>
                    <a:p>
                      <a:r>
                        <a:rPr lang="en-US" sz="1400" dirty="0"/>
                        <a:t>Fully Specified Name</a:t>
                      </a:r>
                    </a:p>
                  </a:txBody>
                  <a:tcPr/>
                </a:tc>
                <a:tc>
                  <a:txBody>
                    <a:bodyPr/>
                    <a:lstStyle/>
                    <a:p>
                      <a:r>
                        <a:rPr lang="en-US" sz="1400" dirty="0"/>
                        <a:t>Semantic Hierarchy Tag</a:t>
                      </a:r>
                    </a:p>
                  </a:txBody>
                  <a:tcPr/>
                </a:tc>
                <a:tc>
                  <a:txBody>
                    <a:bodyPr/>
                    <a:lstStyle/>
                    <a:p>
                      <a:r>
                        <a:rPr lang="en-US" sz="1400" b="1" kern="1200" dirty="0">
                          <a:solidFill>
                            <a:schemeClr val="lt1"/>
                          </a:solidFill>
                          <a:latin typeface="+mn-lt"/>
                          <a:ea typeface="+mn-ea"/>
                          <a:cs typeface="+mn-cs"/>
                        </a:rPr>
                        <a:t>Useful concept?</a:t>
                      </a:r>
                    </a:p>
                  </a:txBody>
                  <a:tcPr/>
                </a:tc>
                <a:tc>
                  <a:txBody>
                    <a:bodyPr/>
                    <a:lstStyle/>
                    <a:p>
                      <a:r>
                        <a:rPr lang="en-US" sz="1400" b="1" kern="1200" dirty="0">
                          <a:solidFill>
                            <a:schemeClr val="lt1"/>
                          </a:solidFill>
                          <a:latin typeface="+mn-lt"/>
                          <a:ea typeface="+mn-ea"/>
                          <a:cs typeface="+mn-cs"/>
                        </a:rPr>
                        <a:t>RN CRG Comments</a:t>
                      </a:r>
                    </a:p>
                  </a:txBody>
                  <a:tcPr/>
                </a:tc>
                <a:extLst>
                  <a:ext uri="{0D108BD9-81ED-4DB2-BD59-A6C34878D82A}">
                    <a16:rowId xmlns:a16="http://schemas.microsoft.com/office/drawing/2014/main" val="1450613819"/>
                  </a:ext>
                </a:extLst>
              </a:tr>
              <a:tr h="370840">
                <a:tc>
                  <a:txBody>
                    <a:bodyPr/>
                    <a:lstStyle/>
                    <a:p>
                      <a:pPr algn="r" fontAlgn="b"/>
                      <a:r>
                        <a:rPr lang="en-US" sz="1400" b="0" i="0" u="none" strike="noStrike" dirty="0">
                          <a:solidFill>
                            <a:srgbClr val="000000"/>
                          </a:solidFill>
                          <a:effectLst/>
                          <a:latin typeface="Calibri" panose="020F0502020204030204" pitchFamily="34" charset="0"/>
                        </a:rPr>
                        <a:t>25953003</a:t>
                      </a:r>
                    </a:p>
                  </a:txBody>
                  <a:tcPr marL="6350" marR="6350" marT="6350" marB="0" anchor="b"/>
                </a:tc>
                <a:tc>
                  <a:txBody>
                    <a:bodyPr/>
                    <a:lstStyle/>
                    <a:p>
                      <a:pPr algn="l" fontAlgn="b"/>
                      <a:r>
                        <a:rPr lang="en-US" sz="1400" b="1" i="0" u="none" strike="noStrike">
                          <a:solidFill>
                            <a:schemeClr val="tx1"/>
                          </a:solidFill>
                          <a:effectLst/>
                          <a:latin typeface="Calibri" panose="020F0502020204030204" pitchFamily="34" charset="0"/>
                        </a:rPr>
                        <a:t>Colostomy management and care</a:t>
                      </a:r>
                    </a:p>
                  </a:txBody>
                  <a:tcPr marL="6350" marR="6350" marT="6350" marB="0" anchor="b"/>
                </a:tc>
                <a:tc>
                  <a:txBody>
                    <a:bodyPr/>
                    <a:lstStyle/>
                    <a:p>
                      <a:pPr algn="l" fontAlgn="b"/>
                      <a:r>
                        <a:rPr lang="en-US" sz="1400" b="0" i="0" u="none" strike="noStrike">
                          <a:solidFill>
                            <a:srgbClr val="000000"/>
                          </a:solidFill>
                          <a:effectLst/>
                          <a:latin typeface="Calibri" panose="020F0502020204030204" pitchFamily="34" charset="0"/>
                        </a:rPr>
                        <a:t>regime/therapy</a:t>
                      </a:r>
                    </a:p>
                  </a:txBody>
                  <a:tcPr marL="6350" marR="6350" marT="6350" marB="0" anchor="b"/>
                </a:tc>
                <a:tc>
                  <a:txBody>
                    <a:bodyPr/>
                    <a:lstStyle/>
                    <a:p>
                      <a:pPr algn="l" fontAlgn="b"/>
                      <a:endParaRPr lang="en-US" sz="1100" b="0" i="0" u="none" strike="noStrike" dirty="0">
                        <a:solidFill>
                          <a:srgbClr val="000000"/>
                        </a:solidFill>
                        <a:effectLst/>
                        <a:latin typeface="Calibri" panose="020F0502020204030204" pitchFamily="34" charset="0"/>
                      </a:endParaRPr>
                    </a:p>
                  </a:txBody>
                  <a:tcPr marL="6350" marR="6350" marT="6350" marB="0" anchor="b"/>
                </a:tc>
                <a:tc>
                  <a:txBody>
                    <a:bodyPr/>
                    <a:lstStyle/>
                    <a:p>
                      <a:endParaRPr lang="en-US"/>
                    </a:p>
                  </a:txBody>
                  <a:tcPr/>
                </a:tc>
                <a:extLst>
                  <a:ext uri="{0D108BD9-81ED-4DB2-BD59-A6C34878D82A}">
                    <a16:rowId xmlns:a16="http://schemas.microsoft.com/office/drawing/2014/main" val="2915389054"/>
                  </a:ext>
                </a:extLst>
              </a:tr>
              <a:tr h="370840">
                <a:tc>
                  <a:txBody>
                    <a:bodyPr/>
                    <a:lstStyle/>
                    <a:p>
                      <a:pPr algn="r" fontAlgn="b"/>
                      <a:r>
                        <a:rPr lang="en-US" sz="1400" b="0" i="0" u="none" strike="noStrike" dirty="0">
                          <a:solidFill>
                            <a:srgbClr val="000000"/>
                          </a:solidFill>
                          <a:effectLst/>
                          <a:latin typeface="Calibri" panose="020F0502020204030204" pitchFamily="34" charset="0"/>
                        </a:rPr>
                        <a:t>133917009</a:t>
                      </a:r>
                    </a:p>
                  </a:txBody>
                  <a:tcPr marL="6350" marR="6350" marT="6350" marB="0" anchor="b"/>
                </a:tc>
                <a:tc>
                  <a:txBody>
                    <a:bodyPr/>
                    <a:lstStyle/>
                    <a:p>
                      <a:pPr algn="l" fontAlgn="b"/>
                      <a:r>
                        <a:rPr lang="en-US" sz="1400" b="1" i="0" u="none" strike="noStrike" dirty="0">
                          <a:solidFill>
                            <a:schemeClr val="tx1"/>
                          </a:solidFill>
                          <a:effectLst/>
                          <a:latin typeface="Calibri" panose="020F0502020204030204" pitchFamily="34" charset="0"/>
                        </a:rPr>
                        <a:t>Bonding encouragement</a:t>
                      </a:r>
                    </a:p>
                  </a:txBody>
                  <a:tcPr marL="6350" marR="6350" marT="6350" marB="0" anchor="b"/>
                </a:tc>
                <a:tc>
                  <a:txBody>
                    <a:bodyPr/>
                    <a:lstStyle/>
                    <a:p>
                      <a:pPr algn="l" fontAlgn="b"/>
                      <a:r>
                        <a:rPr lang="en-US" sz="1400" b="0" i="0" u="none" strike="noStrike">
                          <a:solidFill>
                            <a:srgbClr val="000000"/>
                          </a:solidFill>
                          <a:effectLst/>
                          <a:latin typeface="Calibri" panose="020F0502020204030204" pitchFamily="34" charset="0"/>
                        </a:rPr>
                        <a:t>procedure</a:t>
                      </a:r>
                    </a:p>
                  </a:txBody>
                  <a:tcPr marL="6350" marR="6350" marT="6350" marB="0" anchor="b"/>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573709774"/>
                  </a:ext>
                </a:extLst>
              </a:tr>
              <a:tr h="370840">
                <a:tc>
                  <a:txBody>
                    <a:bodyPr/>
                    <a:lstStyle/>
                    <a:p>
                      <a:pPr algn="r" fontAlgn="b"/>
                      <a:r>
                        <a:rPr lang="en-US" sz="1400" b="0" i="0" u="none" strike="noStrike" dirty="0">
                          <a:solidFill>
                            <a:srgbClr val="000000"/>
                          </a:solidFill>
                          <a:effectLst/>
                          <a:latin typeface="Calibri" panose="020F0502020204030204" pitchFamily="34" charset="0"/>
                        </a:rPr>
                        <a:t>225884000</a:t>
                      </a:r>
                    </a:p>
                  </a:txBody>
                  <a:tcPr marL="6350" marR="6350" marT="6350" marB="0" anchor="b"/>
                </a:tc>
                <a:tc>
                  <a:txBody>
                    <a:bodyPr/>
                    <a:lstStyle/>
                    <a:p>
                      <a:pPr algn="l" fontAlgn="b"/>
                      <a:r>
                        <a:rPr lang="en-US" sz="1400" b="1" i="0" u="none" strike="noStrike" dirty="0">
                          <a:solidFill>
                            <a:schemeClr val="tx1"/>
                          </a:solidFill>
                          <a:effectLst/>
                          <a:latin typeface="Calibri" panose="020F0502020204030204" pitchFamily="34" charset="0"/>
                        </a:rPr>
                        <a:t>Talking about dying</a:t>
                      </a:r>
                    </a:p>
                  </a:txBody>
                  <a:tcPr marL="6350" marR="6350" marT="6350" marB="0" anchor="b"/>
                </a:tc>
                <a:tc>
                  <a:txBody>
                    <a:bodyPr/>
                    <a:lstStyle/>
                    <a:p>
                      <a:pPr algn="l" fontAlgn="b"/>
                      <a:r>
                        <a:rPr lang="en-US" sz="1400" b="0" i="0" u="none" strike="noStrike" dirty="0">
                          <a:solidFill>
                            <a:srgbClr val="000000"/>
                          </a:solidFill>
                          <a:effectLst/>
                          <a:latin typeface="Calibri" panose="020F0502020204030204" pitchFamily="34" charset="0"/>
                        </a:rPr>
                        <a:t>regime/therapy</a:t>
                      </a:r>
                    </a:p>
                  </a:txBody>
                  <a:tcPr marL="6350" marR="6350" marT="6350" marB="0" anchor="b"/>
                </a:tc>
                <a:tc>
                  <a:txBody>
                    <a:bodyPr/>
                    <a:lstStyle/>
                    <a:p>
                      <a:endParaRPr lang="en-US"/>
                    </a:p>
                  </a:txBody>
                  <a:tcPr/>
                </a:tc>
                <a:tc>
                  <a:txBody>
                    <a:bodyPr/>
                    <a:lstStyle/>
                    <a:p>
                      <a:endParaRPr lang="en-US"/>
                    </a:p>
                  </a:txBody>
                  <a:tcPr/>
                </a:tc>
                <a:extLst>
                  <a:ext uri="{0D108BD9-81ED-4DB2-BD59-A6C34878D82A}">
                    <a16:rowId xmlns:a16="http://schemas.microsoft.com/office/drawing/2014/main" val="166653828"/>
                  </a:ext>
                </a:extLst>
              </a:tr>
              <a:tr h="370840">
                <a:tc>
                  <a:txBody>
                    <a:bodyPr/>
                    <a:lstStyle/>
                    <a:p>
                      <a:pPr algn="r" fontAlgn="b"/>
                      <a:r>
                        <a:rPr lang="en-US" sz="1400" b="0" i="0" u="none" strike="noStrike">
                          <a:solidFill>
                            <a:srgbClr val="000000"/>
                          </a:solidFill>
                          <a:effectLst/>
                          <a:latin typeface="Calibri" panose="020F0502020204030204" pitchFamily="34" charset="0"/>
                        </a:rPr>
                        <a:t>226005007</a:t>
                      </a:r>
                    </a:p>
                  </a:txBody>
                  <a:tcPr marL="6350" marR="6350" marT="6350" marB="0" anchor="b"/>
                </a:tc>
                <a:tc>
                  <a:txBody>
                    <a:bodyPr/>
                    <a:lstStyle/>
                    <a:p>
                      <a:pPr algn="l" fontAlgn="b"/>
                      <a:r>
                        <a:rPr lang="en-US" sz="1400" b="1" i="0" u="none" strike="noStrike">
                          <a:solidFill>
                            <a:schemeClr val="tx1"/>
                          </a:solidFill>
                          <a:effectLst/>
                          <a:latin typeface="Calibri" panose="020F0502020204030204" pitchFamily="34" charset="0"/>
                        </a:rPr>
                        <a:t>Care of central line</a:t>
                      </a:r>
                    </a:p>
                  </a:txBody>
                  <a:tcPr marL="6350" marR="6350" marT="6350" marB="0" anchor="b"/>
                </a:tc>
                <a:tc>
                  <a:txBody>
                    <a:bodyPr/>
                    <a:lstStyle/>
                    <a:p>
                      <a:pPr algn="l" fontAlgn="b"/>
                      <a:r>
                        <a:rPr lang="en-US" sz="1400" b="0" i="0" u="none" strike="noStrike" dirty="0">
                          <a:solidFill>
                            <a:srgbClr val="000000"/>
                          </a:solidFill>
                          <a:effectLst/>
                          <a:latin typeface="Calibri" panose="020F0502020204030204" pitchFamily="34" charset="0"/>
                        </a:rPr>
                        <a:t>procedure</a:t>
                      </a:r>
                    </a:p>
                  </a:txBody>
                  <a:tcPr marL="6350" marR="6350" marT="6350" marB="0" anchor="b"/>
                </a:tc>
                <a:tc>
                  <a:txBody>
                    <a:bodyPr/>
                    <a:lstStyle/>
                    <a:p>
                      <a:endParaRPr lang="en-US"/>
                    </a:p>
                  </a:txBody>
                  <a:tcPr/>
                </a:tc>
                <a:tc>
                  <a:txBody>
                    <a:bodyPr/>
                    <a:lstStyle/>
                    <a:p>
                      <a:endParaRPr lang="en-US"/>
                    </a:p>
                  </a:txBody>
                  <a:tcPr/>
                </a:tc>
                <a:extLst>
                  <a:ext uri="{0D108BD9-81ED-4DB2-BD59-A6C34878D82A}">
                    <a16:rowId xmlns:a16="http://schemas.microsoft.com/office/drawing/2014/main" val="4178026891"/>
                  </a:ext>
                </a:extLst>
              </a:tr>
              <a:tr h="370840">
                <a:tc>
                  <a:txBody>
                    <a:bodyPr/>
                    <a:lstStyle/>
                    <a:p>
                      <a:pPr algn="r" fontAlgn="b"/>
                      <a:r>
                        <a:rPr lang="en-US" sz="1400" b="0" i="0" u="none" strike="noStrike">
                          <a:solidFill>
                            <a:srgbClr val="000000"/>
                          </a:solidFill>
                          <a:effectLst/>
                          <a:latin typeface="Calibri" panose="020F0502020204030204" pitchFamily="34" charset="0"/>
                        </a:rPr>
                        <a:t>275840002</a:t>
                      </a:r>
                    </a:p>
                  </a:txBody>
                  <a:tcPr marL="6350" marR="6350" marT="6350" marB="0" anchor="b"/>
                </a:tc>
                <a:tc>
                  <a:txBody>
                    <a:bodyPr/>
                    <a:lstStyle/>
                    <a:p>
                      <a:pPr algn="l" fontAlgn="b"/>
                      <a:r>
                        <a:rPr lang="en-US" sz="1400" b="1" i="0" u="none" strike="noStrike">
                          <a:solidFill>
                            <a:schemeClr val="tx1"/>
                          </a:solidFill>
                          <a:effectLst/>
                          <a:latin typeface="Calibri" panose="020F0502020204030204" pitchFamily="34" charset="0"/>
                        </a:rPr>
                        <a:t>Preventing spread of infection</a:t>
                      </a:r>
                    </a:p>
                  </a:txBody>
                  <a:tcPr marL="6350" marR="6350" marT="6350" marB="0" anchor="b"/>
                </a:tc>
                <a:tc>
                  <a:txBody>
                    <a:bodyPr/>
                    <a:lstStyle/>
                    <a:p>
                      <a:pPr algn="l" fontAlgn="b"/>
                      <a:r>
                        <a:rPr lang="en-US" sz="1400" b="0" i="0" u="none" strike="noStrike" dirty="0">
                          <a:solidFill>
                            <a:srgbClr val="000000"/>
                          </a:solidFill>
                          <a:effectLst/>
                          <a:latin typeface="Calibri" panose="020F0502020204030204" pitchFamily="34" charset="0"/>
                        </a:rPr>
                        <a:t>procedure</a:t>
                      </a:r>
                    </a:p>
                  </a:txBody>
                  <a:tcPr marL="6350" marR="6350" marT="6350" marB="0" anchor="b"/>
                </a:tc>
                <a:tc>
                  <a:txBody>
                    <a:bodyPr/>
                    <a:lstStyle/>
                    <a:p>
                      <a:endParaRPr lang="en-US"/>
                    </a:p>
                  </a:txBody>
                  <a:tcPr/>
                </a:tc>
                <a:tc>
                  <a:txBody>
                    <a:bodyPr/>
                    <a:lstStyle/>
                    <a:p>
                      <a:endParaRPr lang="en-US"/>
                    </a:p>
                  </a:txBody>
                  <a:tcPr/>
                </a:tc>
                <a:extLst>
                  <a:ext uri="{0D108BD9-81ED-4DB2-BD59-A6C34878D82A}">
                    <a16:rowId xmlns:a16="http://schemas.microsoft.com/office/drawing/2014/main" val="1987021524"/>
                  </a:ext>
                </a:extLst>
              </a:tr>
              <a:tr h="370840">
                <a:tc>
                  <a:txBody>
                    <a:bodyPr/>
                    <a:lstStyle/>
                    <a:p>
                      <a:pPr algn="r" fontAlgn="b"/>
                      <a:r>
                        <a:rPr lang="en-US" sz="1400" b="0" i="0" u="none" strike="noStrike" kern="1200" dirty="0">
                          <a:solidFill>
                            <a:srgbClr val="000000"/>
                          </a:solidFill>
                          <a:effectLst/>
                          <a:latin typeface="Calibri" panose="020F0502020204030204" pitchFamily="34" charset="0"/>
                          <a:ea typeface="+mn-ea"/>
                          <a:cs typeface="+mn-cs"/>
                        </a:rPr>
                        <a:t>370814005</a:t>
                      </a:r>
                    </a:p>
                  </a:txBody>
                  <a:tcPr marL="6350" marR="6350" marT="6350" marB="0" anchor="b"/>
                </a:tc>
                <a:tc>
                  <a:txBody>
                    <a:bodyPr/>
                    <a:lstStyle/>
                    <a:p>
                      <a:pPr algn="l" fontAlgn="b"/>
                      <a:r>
                        <a:rPr lang="en-US" sz="1400" b="1" i="0" u="none" strike="noStrike">
                          <a:solidFill>
                            <a:schemeClr val="tx1"/>
                          </a:solidFill>
                          <a:effectLst/>
                          <a:latin typeface="Calibri" panose="020F0502020204030204" pitchFamily="34" charset="0"/>
                        </a:rPr>
                        <a:t>Identification of presence of implantable cardiac devices</a:t>
                      </a:r>
                    </a:p>
                  </a:txBody>
                  <a:tcPr marL="6350" marR="6350" marT="6350" marB="0" anchor="b"/>
                </a:tc>
                <a:tc>
                  <a:txBody>
                    <a:bodyPr/>
                    <a:lstStyle/>
                    <a:p>
                      <a:pPr algn="l" fontAlgn="b"/>
                      <a:r>
                        <a:rPr lang="en-US" sz="1400" b="0" i="0" u="none" strike="noStrike" dirty="0">
                          <a:solidFill>
                            <a:srgbClr val="000000"/>
                          </a:solidFill>
                          <a:effectLst/>
                          <a:latin typeface="Calibri" panose="020F0502020204030204" pitchFamily="34" charset="0"/>
                        </a:rPr>
                        <a:t>procedure</a:t>
                      </a:r>
                    </a:p>
                  </a:txBody>
                  <a:tcPr marL="6350" marR="6350" marT="6350" marB="0" anchor="b"/>
                </a:tc>
                <a:tc>
                  <a:txBody>
                    <a:bodyPr/>
                    <a:lstStyle/>
                    <a:p>
                      <a:endParaRPr lang="en-US"/>
                    </a:p>
                  </a:txBody>
                  <a:tcPr/>
                </a:tc>
                <a:tc>
                  <a:txBody>
                    <a:bodyPr/>
                    <a:lstStyle/>
                    <a:p>
                      <a:endParaRPr lang="en-US"/>
                    </a:p>
                  </a:txBody>
                  <a:tcPr/>
                </a:tc>
                <a:extLst>
                  <a:ext uri="{0D108BD9-81ED-4DB2-BD59-A6C34878D82A}">
                    <a16:rowId xmlns:a16="http://schemas.microsoft.com/office/drawing/2014/main" val="1390493593"/>
                  </a:ext>
                </a:extLst>
              </a:tr>
              <a:tr h="294091">
                <a:tc>
                  <a:txBody>
                    <a:bodyPr/>
                    <a:lstStyle/>
                    <a:p>
                      <a:pPr algn="r" fontAlgn="b"/>
                      <a:r>
                        <a:rPr lang="en-US" sz="1400" b="0" i="0" u="none" strike="noStrike" dirty="0">
                          <a:solidFill>
                            <a:srgbClr val="000000"/>
                          </a:solidFill>
                          <a:effectLst/>
                          <a:latin typeface="Calibri" panose="020F0502020204030204" pitchFamily="34" charset="0"/>
                        </a:rPr>
                        <a:t>386375006</a:t>
                      </a:r>
                    </a:p>
                  </a:txBody>
                  <a:tcPr marL="6350" marR="6350" marT="6350" marB="0" anchor="b"/>
                </a:tc>
                <a:tc>
                  <a:txBody>
                    <a:bodyPr/>
                    <a:lstStyle/>
                    <a:p>
                      <a:pPr algn="l" fontAlgn="b"/>
                      <a:r>
                        <a:rPr lang="en-US" sz="1400" b="1" i="0" u="none" strike="noStrike" dirty="0">
                          <a:solidFill>
                            <a:schemeClr val="tx1"/>
                          </a:solidFill>
                          <a:effectLst/>
                          <a:latin typeface="Calibri" panose="020F0502020204030204" pitchFamily="34" charset="0"/>
                        </a:rPr>
                        <a:t>Oral health maintenance</a:t>
                      </a:r>
                    </a:p>
                  </a:txBody>
                  <a:tcPr marL="6350" marR="6350" marT="6350" marB="0" anchor="b"/>
                </a:tc>
                <a:tc>
                  <a:txBody>
                    <a:bodyPr/>
                    <a:lstStyle/>
                    <a:p>
                      <a:pPr algn="l" fontAlgn="b"/>
                      <a:r>
                        <a:rPr lang="en-US" sz="1400" b="0" i="0" u="none" strike="noStrike" dirty="0">
                          <a:solidFill>
                            <a:srgbClr val="000000"/>
                          </a:solidFill>
                          <a:effectLst/>
                          <a:latin typeface="Calibri" panose="020F0502020204030204" pitchFamily="34" charset="0"/>
                        </a:rPr>
                        <a:t>regime/therapy</a:t>
                      </a:r>
                    </a:p>
                  </a:txBody>
                  <a:tcPr marL="6350" marR="6350" marT="6350" marB="0" anchor="b"/>
                </a:tc>
                <a:tc>
                  <a:txBody>
                    <a:bodyPr/>
                    <a:lstStyle/>
                    <a:p>
                      <a:endParaRPr lang="en-US"/>
                    </a:p>
                  </a:txBody>
                  <a:tcPr/>
                </a:tc>
                <a:tc>
                  <a:txBody>
                    <a:bodyPr/>
                    <a:lstStyle/>
                    <a:p>
                      <a:endParaRPr lang="en-US" dirty="0"/>
                    </a:p>
                  </a:txBody>
                  <a:tcPr/>
                </a:tc>
                <a:extLst>
                  <a:ext uri="{0D108BD9-81ED-4DB2-BD59-A6C34878D82A}">
                    <a16:rowId xmlns:a16="http://schemas.microsoft.com/office/drawing/2014/main" val="1669004720"/>
                  </a:ext>
                </a:extLst>
              </a:tr>
            </a:tbl>
          </a:graphicData>
        </a:graphic>
      </p:graphicFrame>
    </p:spTree>
    <p:extLst>
      <p:ext uri="{BB962C8B-B14F-4D97-AF65-F5344CB8AC3E}">
        <p14:creationId xmlns:p14="http://schemas.microsoft.com/office/powerpoint/2010/main" val="7603458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4"/>
          <p:cNvSpPr txBox="1">
            <a:spLocks noGrp="1"/>
          </p:cNvSpPr>
          <p:nvPr>
            <p:ph type="title"/>
          </p:nvPr>
        </p:nvSpPr>
        <p:spPr>
          <a:prstGeom prst="rect">
            <a:avLst/>
          </a:prstGeom>
          <a:noFill/>
          <a:ln>
            <a:noFill/>
          </a:ln>
        </p:spPr>
        <p:txBody>
          <a:bodyPr spcFirstLastPara="1" vert="horz" wrap="square" lIns="91400" tIns="91400" rIns="91400" bIns="91400" rtlCol="0" anchor="ctr" anchorCtr="0">
            <a:normAutofit/>
          </a:bodyPr>
          <a:lstStyle/>
          <a:p>
            <a:pPr>
              <a:buSzPts val="3600"/>
            </a:pPr>
            <a:r>
              <a:rPr lang="en-US" dirty="0"/>
              <a:t>Other </a:t>
            </a:r>
            <a:r>
              <a:rPr lang="en-US"/>
              <a:t>SNOMED Concepts </a:t>
            </a:r>
            <a:r>
              <a:rPr lang="en-US" dirty="0"/>
              <a:t>for Review/Discussion</a:t>
            </a:r>
            <a:endParaRPr dirty="0">
              <a:latin typeface="+mj-lt"/>
            </a:endParaRPr>
          </a:p>
        </p:txBody>
      </p:sp>
      <p:sp>
        <p:nvSpPr>
          <p:cNvPr id="103" name="Google Shape;103;p14"/>
          <p:cNvSpPr/>
          <p:nvPr/>
        </p:nvSpPr>
        <p:spPr>
          <a:xfrm>
            <a:off x="3" y="4642826"/>
            <a:ext cx="9143999" cy="479933"/>
          </a:xfrm>
          <a:prstGeom prst="rect">
            <a:avLst/>
          </a:prstGeom>
          <a:solidFill>
            <a:schemeClr val="lt1"/>
          </a:solidFill>
          <a:ln>
            <a:noFill/>
          </a:ln>
        </p:spPr>
        <p:txBody>
          <a:bodyPr spcFirstLastPara="1" wrap="square" lIns="91425" tIns="45700" rIns="91425" bIns="45700" anchor="ctr" anchorCtr="0">
            <a:noAutofit/>
          </a:bodyPr>
          <a:lstStyle/>
          <a:p>
            <a:pPr algn="ctr">
              <a:buClr>
                <a:srgbClr val="000000"/>
              </a:buClr>
              <a:buSzPts val="1400"/>
            </a:pPr>
            <a:endParaRPr sz="1400">
              <a:solidFill>
                <a:schemeClr val="lt1"/>
              </a:solidFill>
              <a:latin typeface="Arial"/>
              <a:ea typeface="Arial"/>
              <a:cs typeface="Arial"/>
              <a:sym typeface="Arial"/>
            </a:endParaRPr>
          </a:p>
        </p:txBody>
      </p:sp>
      <p:sp>
        <p:nvSpPr>
          <p:cNvPr id="105" name="Google Shape;105;p14"/>
          <p:cNvSpPr/>
          <p:nvPr/>
        </p:nvSpPr>
        <p:spPr>
          <a:xfrm>
            <a:off x="327639" y="1399666"/>
            <a:ext cx="8229600" cy="3313728"/>
          </a:xfrm>
          <a:prstGeom prst="rect">
            <a:avLst/>
          </a:prstGeom>
          <a:noFill/>
          <a:ln>
            <a:noFill/>
          </a:ln>
        </p:spPr>
        <p:txBody>
          <a:bodyPr spcFirstLastPara="1" wrap="square" lIns="91425" tIns="45700" rIns="91425" bIns="45700" anchor="ctr" anchorCtr="0">
            <a:noAutofit/>
          </a:bodyPr>
          <a:lstStyle/>
          <a:p>
            <a:pPr algn="just"/>
            <a:endParaRPr lang="en-US" sz="2100" dirty="0">
              <a:solidFill>
                <a:schemeClr val="dk1"/>
              </a:solidFill>
              <a:latin typeface="Arial"/>
              <a:ea typeface="Arial"/>
              <a:cs typeface="Arial"/>
              <a:sym typeface="Arial"/>
            </a:endParaRPr>
          </a:p>
          <a:p>
            <a:pPr marL="400030" indent="-400030">
              <a:buClr>
                <a:srgbClr val="05ADEA"/>
              </a:buClr>
              <a:buSzPts val="2100"/>
              <a:buFont typeface="Arial"/>
              <a:buChar char="•"/>
            </a:pPr>
            <a:endParaRPr dirty="0"/>
          </a:p>
        </p:txBody>
      </p:sp>
      <p:graphicFrame>
        <p:nvGraphicFramePr>
          <p:cNvPr id="3" name="Table 3">
            <a:extLst>
              <a:ext uri="{FF2B5EF4-FFF2-40B4-BE49-F238E27FC236}">
                <a16:creationId xmlns:a16="http://schemas.microsoft.com/office/drawing/2014/main" id="{511A647F-F354-4E73-A445-C0965B9A92A3}"/>
              </a:ext>
            </a:extLst>
          </p:cNvPr>
          <p:cNvGraphicFramePr>
            <a:graphicFrameLocks noGrp="1"/>
          </p:cNvGraphicFramePr>
          <p:nvPr>
            <p:extLst>
              <p:ext uri="{D42A27DB-BD31-4B8C-83A1-F6EECF244321}">
                <p14:modId xmlns:p14="http://schemas.microsoft.com/office/powerpoint/2010/main" val="69797183"/>
              </p:ext>
            </p:extLst>
          </p:nvPr>
        </p:nvGraphicFramePr>
        <p:xfrm>
          <a:off x="586760" y="1333142"/>
          <a:ext cx="8100039" cy="3425190"/>
        </p:xfrm>
        <a:graphic>
          <a:graphicData uri="http://schemas.openxmlformats.org/drawingml/2006/table">
            <a:tbl>
              <a:tblPr firstRow="1" bandRow="1">
                <a:tableStyleId>{5C22544A-7EE6-4342-B048-85BDC9FD1C3A}</a:tableStyleId>
              </a:tblPr>
              <a:tblGrid>
                <a:gridCol w="893697">
                  <a:extLst>
                    <a:ext uri="{9D8B030D-6E8A-4147-A177-3AD203B41FA5}">
                      <a16:colId xmlns:a16="http://schemas.microsoft.com/office/drawing/2014/main" val="1956293780"/>
                    </a:ext>
                  </a:extLst>
                </a:gridCol>
                <a:gridCol w="2351314">
                  <a:extLst>
                    <a:ext uri="{9D8B030D-6E8A-4147-A177-3AD203B41FA5}">
                      <a16:colId xmlns:a16="http://schemas.microsoft.com/office/drawing/2014/main" val="2282309462"/>
                    </a:ext>
                  </a:extLst>
                </a:gridCol>
                <a:gridCol w="1384663">
                  <a:extLst>
                    <a:ext uri="{9D8B030D-6E8A-4147-A177-3AD203B41FA5}">
                      <a16:colId xmlns:a16="http://schemas.microsoft.com/office/drawing/2014/main" val="2042046328"/>
                    </a:ext>
                  </a:extLst>
                </a:gridCol>
                <a:gridCol w="992777">
                  <a:extLst>
                    <a:ext uri="{9D8B030D-6E8A-4147-A177-3AD203B41FA5}">
                      <a16:colId xmlns:a16="http://schemas.microsoft.com/office/drawing/2014/main" val="4139577625"/>
                    </a:ext>
                  </a:extLst>
                </a:gridCol>
                <a:gridCol w="2477588">
                  <a:extLst>
                    <a:ext uri="{9D8B030D-6E8A-4147-A177-3AD203B41FA5}">
                      <a16:colId xmlns:a16="http://schemas.microsoft.com/office/drawing/2014/main" val="1981288182"/>
                    </a:ext>
                  </a:extLst>
                </a:gridCol>
              </a:tblGrid>
              <a:tr h="370840">
                <a:tc>
                  <a:txBody>
                    <a:bodyPr/>
                    <a:lstStyle/>
                    <a:p>
                      <a:r>
                        <a:rPr lang="en-US" sz="1400" dirty="0"/>
                        <a:t>SCTID</a:t>
                      </a:r>
                    </a:p>
                  </a:txBody>
                  <a:tcPr/>
                </a:tc>
                <a:tc>
                  <a:txBody>
                    <a:bodyPr/>
                    <a:lstStyle/>
                    <a:p>
                      <a:r>
                        <a:rPr lang="en-US" sz="1400" dirty="0"/>
                        <a:t>Fully Specified Name</a:t>
                      </a:r>
                    </a:p>
                  </a:txBody>
                  <a:tcPr/>
                </a:tc>
                <a:tc>
                  <a:txBody>
                    <a:bodyPr/>
                    <a:lstStyle/>
                    <a:p>
                      <a:r>
                        <a:rPr lang="en-US" sz="1400" dirty="0"/>
                        <a:t>Semantic Hierarchy Tag</a:t>
                      </a:r>
                    </a:p>
                  </a:txBody>
                  <a:tcPr/>
                </a:tc>
                <a:tc>
                  <a:txBody>
                    <a:bodyPr/>
                    <a:lstStyle/>
                    <a:p>
                      <a:r>
                        <a:rPr lang="en-US" sz="1400" b="1" kern="1200" dirty="0">
                          <a:solidFill>
                            <a:schemeClr val="lt1"/>
                          </a:solidFill>
                          <a:latin typeface="+mn-lt"/>
                          <a:ea typeface="+mn-ea"/>
                          <a:cs typeface="+mn-cs"/>
                        </a:rPr>
                        <a:t>Useful concept?</a:t>
                      </a:r>
                    </a:p>
                  </a:txBody>
                  <a:tcPr/>
                </a:tc>
                <a:tc>
                  <a:txBody>
                    <a:bodyPr/>
                    <a:lstStyle/>
                    <a:p>
                      <a:r>
                        <a:rPr lang="en-US" sz="1400" b="1" kern="1200" dirty="0">
                          <a:solidFill>
                            <a:schemeClr val="lt1"/>
                          </a:solidFill>
                          <a:latin typeface="+mn-lt"/>
                          <a:ea typeface="+mn-ea"/>
                          <a:cs typeface="+mn-cs"/>
                        </a:rPr>
                        <a:t>RN CRG Comments</a:t>
                      </a:r>
                    </a:p>
                  </a:txBody>
                  <a:tcPr/>
                </a:tc>
                <a:extLst>
                  <a:ext uri="{0D108BD9-81ED-4DB2-BD59-A6C34878D82A}">
                    <a16:rowId xmlns:a16="http://schemas.microsoft.com/office/drawing/2014/main" val="1450613819"/>
                  </a:ext>
                </a:extLst>
              </a:tr>
              <a:tr h="370840">
                <a:tc>
                  <a:txBody>
                    <a:bodyPr/>
                    <a:lstStyle/>
                    <a:p>
                      <a:pPr algn="r" fontAlgn="b"/>
                      <a:r>
                        <a:rPr lang="en-US" sz="1400" b="0" i="0" u="none" strike="noStrike" dirty="0">
                          <a:solidFill>
                            <a:srgbClr val="000000"/>
                          </a:solidFill>
                          <a:effectLst/>
                          <a:latin typeface="Calibri" panose="020F0502020204030204" pitchFamily="34" charset="0"/>
                        </a:rPr>
                        <a:t>396071005</a:t>
                      </a:r>
                    </a:p>
                  </a:txBody>
                  <a:tcPr marL="6350" marR="6350" marT="6350" marB="0" anchor="b"/>
                </a:tc>
                <a:tc>
                  <a:txBody>
                    <a:bodyPr/>
                    <a:lstStyle/>
                    <a:p>
                      <a:pPr algn="l" fontAlgn="b"/>
                      <a:r>
                        <a:rPr lang="en-US" sz="1400" b="1" i="0" u="none" strike="noStrike">
                          <a:solidFill>
                            <a:schemeClr val="tx1"/>
                          </a:solidFill>
                          <a:effectLst/>
                          <a:latin typeface="Calibri" panose="020F0502020204030204" pitchFamily="34" charset="0"/>
                        </a:rPr>
                        <a:t>Patient education regarding Patient Bill of Rights</a:t>
                      </a:r>
                    </a:p>
                  </a:txBody>
                  <a:tcPr marL="6350" marR="6350" marT="6350" marB="0" anchor="b"/>
                </a:tc>
                <a:tc>
                  <a:txBody>
                    <a:bodyPr/>
                    <a:lstStyle/>
                    <a:p>
                      <a:pPr algn="l" fontAlgn="b"/>
                      <a:r>
                        <a:rPr lang="en-US" sz="1400" b="0" i="0" u="none" strike="noStrike">
                          <a:solidFill>
                            <a:srgbClr val="000000"/>
                          </a:solidFill>
                          <a:effectLst/>
                          <a:latin typeface="Calibri" panose="020F0502020204030204" pitchFamily="34" charset="0"/>
                        </a:rPr>
                        <a:t>procedure</a:t>
                      </a:r>
                    </a:p>
                  </a:txBody>
                  <a:tcPr marL="6350" marR="6350" marT="6350" marB="0" anchor="b"/>
                </a:tc>
                <a:tc>
                  <a:txBody>
                    <a:bodyPr/>
                    <a:lstStyle/>
                    <a:p>
                      <a:pPr algn="l" fontAlgn="b"/>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endParaRPr lang="en-US" sz="1200" dirty="0"/>
                    </a:p>
                  </a:txBody>
                  <a:tcPr anchor="b"/>
                </a:tc>
                <a:extLst>
                  <a:ext uri="{0D108BD9-81ED-4DB2-BD59-A6C34878D82A}">
                    <a16:rowId xmlns:a16="http://schemas.microsoft.com/office/drawing/2014/main" val="2915389054"/>
                  </a:ext>
                </a:extLst>
              </a:tr>
              <a:tr h="370840">
                <a:tc>
                  <a:txBody>
                    <a:bodyPr/>
                    <a:lstStyle/>
                    <a:p>
                      <a:pPr algn="r" fontAlgn="b"/>
                      <a:r>
                        <a:rPr lang="en-US" sz="1400" b="0" i="0" u="none" strike="noStrike" dirty="0">
                          <a:solidFill>
                            <a:srgbClr val="000000"/>
                          </a:solidFill>
                          <a:effectLst/>
                          <a:latin typeface="Calibri" panose="020F0502020204030204" pitchFamily="34" charset="0"/>
                        </a:rPr>
                        <a:t>396079007</a:t>
                      </a:r>
                    </a:p>
                  </a:txBody>
                  <a:tcPr marL="6350" marR="6350" marT="6350" marB="0" anchor="b"/>
                </a:tc>
                <a:tc>
                  <a:txBody>
                    <a:bodyPr/>
                    <a:lstStyle/>
                    <a:p>
                      <a:pPr algn="l" fontAlgn="b"/>
                      <a:r>
                        <a:rPr lang="en-US" sz="1400" b="1" i="0" u="none" strike="noStrike" dirty="0">
                          <a:solidFill>
                            <a:schemeClr val="tx1"/>
                          </a:solidFill>
                          <a:effectLst/>
                          <a:latin typeface="Calibri" panose="020F0502020204030204" pitchFamily="34" charset="0"/>
                        </a:rPr>
                        <a:t>Assessment of adverse drug reactions</a:t>
                      </a:r>
                    </a:p>
                  </a:txBody>
                  <a:tcPr marL="6350" marR="6350" marT="6350" marB="0" anchor="b"/>
                </a:tc>
                <a:tc>
                  <a:txBody>
                    <a:bodyPr/>
                    <a:lstStyle/>
                    <a:p>
                      <a:pPr algn="l" fontAlgn="b"/>
                      <a:r>
                        <a:rPr lang="en-US" sz="1400" b="0" i="0" u="none" strike="noStrike">
                          <a:solidFill>
                            <a:srgbClr val="000000"/>
                          </a:solidFill>
                          <a:effectLst/>
                          <a:latin typeface="Calibri" panose="020F0502020204030204" pitchFamily="34" charset="0"/>
                        </a:rPr>
                        <a:t>procedure</a:t>
                      </a:r>
                    </a:p>
                  </a:txBody>
                  <a:tcPr marL="6350" marR="6350" marT="6350" marB="0" anchor="b"/>
                </a:tc>
                <a:tc>
                  <a:txBody>
                    <a:bodyPr/>
                    <a:lstStyle/>
                    <a:p>
                      <a:endParaRPr lang="en-US"/>
                    </a:p>
                  </a:txBody>
                  <a:tcPr anchor="b"/>
                </a:tc>
                <a:tc>
                  <a:txBody>
                    <a:bodyPr/>
                    <a:lstStyle/>
                    <a:p>
                      <a:endParaRPr lang="en-US" dirty="0"/>
                    </a:p>
                  </a:txBody>
                  <a:tcPr anchor="b"/>
                </a:tc>
                <a:extLst>
                  <a:ext uri="{0D108BD9-81ED-4DB2-BD59-A6C34878D82A}">
                    <a16:rowId xmlns:a16="http://schemas.microsoft.com/office/drawing/2014/main" val="1573709774"/>
                  </a:ext>
                </a:extLst>
              </a:tr>
              <a:tr h="370840">
                <a:tc>
                  <a:txBody>
                    <a:bodyPr/>
                    <a:lstStyle/>
                    <a:p>
                      <a:pPr algn="r" fontAlgn="b"/>
                      <a:r>
                        <a:rPr lang="en-US" sz="1400" b="0" i="0" u="none" strike="noStrike">
                          <a:solidFill>
                            <a:srgbClr val="000000"/>
                          </a:solidFill>
                          <a:effectLst/>
                          <a:latin typeface="Calibri" panose="020F0502020204030204" pitchFamily="34" charset="0"/>
                        </a:rPr>
                        <a:t>408880004</a:t>
                      </a:r>
                    </a:p>
                  </a:txBody>
                  <a:tcPr marL="6350" marR="6350" marT="6350" marB="0" anchor="b"/>
                </a:tc>
                <a:tc>
                  <a:txBody>
                    <a:bodyPr/>
                    <a:lstStyle/>
                    <a:p>
                      <a:pPr algn="l" fontAlgn="b"/>
                      <a:r>
                        <a:rPr lang="en-US" sz="1400" b="1" i="0" u="none" strike="noStrike" dirty="0">
                          <a:solidFill>
                            <a:schemeClr val="tx1"/>
                          </a:solidFill>
                          <a:effectLst/>
                          <a:latin typeface="Calibri" panose="020F0502020204030204" pitchFamily="34" charset="0"/>
                        </a:rPr>
                        <a:t>Nausea care assessment</a:t>
                      </a:r>
                    </a:p>
                  </a:txBody>
                  <a:tcPr marL="6350" marR="6350" marT="6350" marB="0" anchor="b"/>
                </a:tc>
                <a:tc>
                  <a:txBody>
                    <a:bodyPr/>
                    <a:lstStyle/>
                    <a:p>
                      <a:pPr algn="l" fontAlgn="b"/>
                      <a:r>
                        <a:rPr lang="en-US" sz="1400" b="0" i="0" u="none" strike="noStrike">
                          <a:solidFill>
                            <a:srgbClr val="000000"/>
                          </a:solidFill>
                          <a:effectLst/>
                          <a:latin typeface="Calibri" panose="020F0502020204030204" pitchFamily="34" charset="0"/>
                        </a:rPr>
                        <a:t>procedure</a:t>
                      </a:r>
                    </a:p>
                  </a:txBody>
                  <a:tcPr marL="6350" marR="6350" marT="6350" marB="0" anchor="b"/>
                </a:tc>
                <a:tc>
                  <a:txBody>
                    <a:bodyPr/>
                    <a:lstStyle/>
                    <a:p>
                      <a:endParaRPr lang="en-US"/>
                    </a:p>
                  </a:txBody>
                  <a:tcPr anchor="b"/>
                </a:tc>
                <a:tc>
                  <a:txBody>
                    <a:bodyPr/>
                    <a:lstStyle/>
                    <a:p>
                      <a:endParaRPr lang="en-US"/>
                    </a:p>
                  </a:txBody>
                  <a:tcPr anchor="b"/>
                </a:tc>
                <a:extLst>
                  <a:ext uri="{0D108BD9-81ED-4DB2-BD59-A6C34878D82A}">
                    <a16:rowId xmlns:a16="http://schemas.microsoft.com/office/drawing/2014/main" val="166653828"/>
                  </a:ext>
                </a:extLst>
              </a:tr>
              <a:tr h="370840">
                <a:tc>
                  <a:txBody>
                    <a:bodyPr/>
                    <a:lstStyle/>
                    <a:p>
                      <a:pPr algn="r" fontAlgn="b"/>
                      <a:r>
                        <a:rPr lang="en-US" sz="1400" b="0" i="0" u="none" strike="noStrike">
                          <a:solidFill>
                            <a:srgbClr val="000000"/>
                          </a:solidFill>
                          <a:effectLst/>
                          <a:latin typeface="Calibri" panose="020F0502020204030204" pitchFamily="34" charset="0"/>
                        </a:rPr>
                        <a:t>430880004</a:t>
                      </a:r>
                    </a:p>
                  </a:txBody>
                  <a:tcPr marL="6350" marR="6350" marT="6350" marB="0" anchor="b"/>
                </a:tc>
                <a:tc>
                  <a:txBody>
                    <a:bodyPr/>
                    <a:lstStyle/>
                    <a:p>
                      <a:pPr algn="l" fontAlgn="b"/>
                      <a:r>
                        <a:rPr lang="en-US" sz="1400" b="1" i="0" u="none" strike="noStrike" dirty="0">
                          <a:solidFill>
                            <a:schemeClr val="tx1"/>
                          </a:solidFill>
                          <a:effectLst/>
                          <a:latin typeface="Calibri" panose="020F0502020204030204" pitchFamily="34" charset="0"/>
                        </a:rPr>
                        <a:t>Self-confidence enhancement</a:t>
                      </a:r>
                    </a:p>
                  </a:txBody>
                  <a:tcPr marL="6350" marR="6350" marT="6350" marB="0" anchor="b"/>
                </a:tc>
                <a:tc>
                  <a:txBody>
                    <a:bodyPr/>
                    <a:lstStyle/>
                    <a:p>
                      <a:pPr algn="l" fontAlgn="b"/>
                      <a:r>
                        <a:rPr lang="en-US" sz="1400" b="0" i="0" u="none" strike="noStrike">
                          <a:solidFill>
                            <a:srgbClr val="000000"/>
                          </a:solidFill>
                          <a:effectLst/>
                          <a:latin typeface="Calibri" panose="020F0502020204030204" pitchFamily="34" charset="0"/>
                        </a:rPr>
                        <a:t>procedure</a:t>
                      </a:r>
                    </a:p>
                  </a:txBody>
                  <a:tcPr marL="6350" marR="6350" marT="6350" marB="0" anchor="b"/>
                </a:tc>
                <a:tc>
                  <a:txBody>
                    <a:bodyPr/>
                    <a:lstStyle/>
                    <a:p>
                      <a:endParaRPr lang="en-US"/>
                    </a:p>
                  </a:txBody>
                  <a:tcPr anchor="b"/>
                </a:tc>
                <a:tc>
                  <a:txBody>
                    <a:bodyPr/>
                    <a:lstStyle/>
                    <a:p>
                      <a:endParaRPr lang="en-US"/>
                    </a:p>
                  </a:txBody>
                  <a:tcPr anchor="b"/>
                </a:tc>
                <a:extLst>
                  <a:ext uri="{0D108BD9-81ED-4DB2-BD59-A6C34878D82A}">
                    <a16:rowId xmlns:a16="http://schemas.microsoft.com/office/drawing/2014/main" val="4178026891"/>
                  </a:ext>
                </a:extLst>
              </a:tr>
              <a:tr h="370840">
                <a:tc>
                  <a:txBody>
                    <a:bodyPr/>
                    <a:lstStyle/>
                    <a:p>
                      <a:pPr algn="r" fontAlgn="b"/>
                      <a:r>
                        <a:rPr lang="en-US" sz="1400" b="0" i="0" u="none" strike="noStrike">
                          <a:solidFill>
                            <a:srgbClr val="000000"/>
                          </a:solidFill>
                          <a:effectLst/>
                          <a:latin typeface="Calibri" panose="020F0502020204030204" pitchFamily="34" charset="0"/>
                        </a:rPr>
                        <a:t>439035007</a:t>
                      </a:r>
                    </a:p>
                  </a:txBody>
                  <a:tcPr marL="6350" marR="6350" marT="6350" marB="0" anchor="b"/>
                </a:tc>
                <a:tc>
                  <a:txBody>
                    <a:bodyPr/>
                    <a:lstStyle/>
                    <a:p>
                      <a:pPr algn="l" fontAlgn="b"/>
                      <a:r>
                        <a:rPr lang="en-US" sz="1400" b="1" i="0" u="none" strike="noStrike" dirty="0">
                          <a:solidFill>
                            <a:schemeClr val="tx1"/>
                          </a:solidFill>
                          <a:effectLst/>
                          <a:latin typeface="Calibri" panose="020F0502020204030204" pitchFamily="34" charset="0"/>
                        </a:rPr>
                        <a:t>Education about sleep hygiene behavior</a:t>
                      </a:r>
                    </a:p>
                  </a:txBody>
                  <a:tcPr marL="6350" marR="6350" marT="6350" marB="0" anchor="b"/>
                </a:tc>
                <a:tc>
                  <a:txBody>
                    <a:bodyPr/>
                    <a:lstStyle/>
                    <a:p>
                      <a:pPr algn="l" fontAlgn="b"/>
                      <a:r>
                        <a:rPr lang="en-US" sz="1400" b="0" i="0" u="none" strike="noStrike">
                          <a:solidFill>
                            <a:srgbClr val="000000"/>
                          </a:solidFill>
                          <a:effectLst/>
                          <a:latin typeface="Calibri" panose="020F0502020204030204" pitchFamily="34" charset="0"/>
                        </a:rPr>
                        <a:t>procedure</a:t>
                      </a:r>
                    </a:p>
                  </a:txBody>
                  <a:tcPr marL="6350" marR="6350" marT="6350" marB="0" anchor="b"/>
                </a:tc>
                <a:tc>
                  <a:txBody>
                    <a:bodyPr/>
                    <a:lstStyle/>
                    <a:p>
                      <a:endParaRPr lang="en-US"/>
                    </a:p>
                  </a:txBody>
                  <a:tcPr anchor="b"/>
                </a:tc>
                <a:tc>
                  <a:txBody>
                    <a:bodyPr/>
                    <a:lstStyle/>
                    <a:p>
                      <a:endParaRPr lang="en-US"/>
                    </a:p>
                  </a:txBody>
                  <a:tcPr anchor="b"/>
                </a:tc>
                <a:extLst>
                  <a:ext uri="{0D108BD9-81ED-4DB2-BD59-A6C34878D82A}">
                    <a16:rowId xmlns:a16="http://schemas.microsoft.com/office/drawing/2014/main" val="1987021524"/>
                  </a:ext>
                </a:extLst>
              </a:tr>
              <a:tr h="370840">
                <a:tc>
                  <a:txBody>
                    <a:bodyPr/>
                    <a:lstStyle/>
                    <a:p>
                      <a:pPr algn="r" fontAlgn="b"/>
                      <a:r>
                        <a:rPr lang="en-US" sz="1400" b="0" i="0" u="none" strike="noStrike">
                          <a:solidFill>
                            <a:srgbClr val="000000"/>
                          </a:solidFill>
                          <a:effectLst/>
                          <a:latin typeface="Calibri" panose="020F0502020204030204" pitchFamily="34" charset="0"/>
                        </a:rPr>
                        <a:t>440169004</a:t>
                      </a:r>
                    </a:p>
                  </a:txBody>
                  <a:tcPr marL="6350" marR="6350" marT="6350" marB="0" anchor="b"/>
                </a:tc>
                <a:tc>
                  <a:txBody>
                    <a:bodyPr/>
                    <a:lstStyle/>
                    <a:p>
                      <a:pPr algn="l" fontAlgn="b"/>
                      <a:r>
                        <a:rPr lang="en-US" sz="1400" b="1" i="0" u="none" strike="noStrike" dirty="0">
                          <a:solidFill>
                            <a:schemeClr val="tx1"/>
                          </a:solidFill>
                          <a:effectLst/>
                          <a:latin typeface="Calibri" panose="020F0502020204030204" pitchFamily="34" charset="0"/>
                        </a:rPr>
                        <a:t>Education of school staff about medical condition of subject</a:t>
                      </a:r>
                    </a:p>
                  </a:txBody>
                  <a:tcPr marL="6350" marR="6350" marT="6350" marB="0" anchor="b"/>
                </a:tc>
                <a:tc>
                  <a:txBody>
                    <a:bodyPr/>
                    <a:lstStyle/>
                    <a:p>
                      <a:pPr algn="l" fontAlgn="b"/>
                      <a:r>
                        <a:rPr lang="en-US" sz="1400" b="0" i="0" u="none" strike="noStrike" dirty="0">
                          <a:solidFill>
                            <a:srgbClr val="000000"/>
                          </a:solidFill>
                          <a:effectLst/>
                          <a:latin typeface="Calibri" panose="020F0502020204030204" pitchFamily="34" charset="0"/>
                        </a:rPr>
                        <a:t>procedure</a:t>
                      </a:r>
                    </a:p>
                  </a:txBody>
                  <a:tcPr marL="6350" marR="6350" marT="6350" marB="0" anchor="b"/>
                </a:tc>
                <a:tc>
                  <a:txBody>
                    <a:bodyPr/>
                    <a:lstStyle/>
                    <a:p>
                      <a:endParaRPr lang="en-US" sz="1200" dirty="0"/>
                    </a:p>
                  </a:txBody>
                  <a:tcPr anchor="b"/>
                </a:tc>
                <a:tc>
                  <a:txBody>
                    <a:bodyPr/>
                    <a:lstStyle/>
                    <a:p>
                      <a:endParaRPr lang="en-US" sz="1200" dirty="0"/>
                    </a:p>
                  </a:txBody>
                  <a:tcPr anchor="b"/>
                </a:tc>
                <a:extLst>
                  <a:ext uri="{0D108BD9-81ED-4DB2-BD59-A6C34878D82A}">
                    <a16:rowId xmlns:a16="http://schemas.microsoft.com/office/drawing/2014/main" val="1390493593"/>
                  </a:ext>
                </a:extLst>
              </a:tr>
              <a:tr h="294091">
                <a:tc>
                  <a:txBody>
                    <a:bodyPr/>
                    <a:lstStyle/>
                    <a:p>
                      <a:pPr algn="r" fontAlgn="b"/>
                      <a:r>
                        <a:rPr lang="en-US" sz="1400" b="0" i="0" u="none" strike="noStrike" dirty="0">
                          <a:solidFill>
                            <a:srgbClr val="000000"/>
                          </a:solidFill>
                          <a:effectLst/>
                          <a:latin typeface="Calibri" panose="020F0502020204030204" pitchFamily="34" charset="0"/>
                        </a:rPr>
                        <a:t>714410006</a:t>
                      </a:r>
                    </a:p>
                  </a:txBody>
                  <a:tcPr marL="6350" marR="6350" marT="6350" marB="0" anchor="b"/>
                </a:tc>
                <a:tc>
                  <a:txBody>
                    <a:bodyPr/>
                    <a:lstStyle/>
                    <a:p>
                      <a:pPr algn="l" fontAlgn="b"/>
                      <a:r>
                        <a:rPr lang="en-US" sz="1400" b="1" i="0" u="none" strike="noStrike" dirty="0">
                          <a:solidFill>
                            <a:schemeClr val="tx1"/>
                          </a:solidFill>
                          <a:effectLst/>
                          <a:latin typeface="Calibri" panose="020F0502020204030204" pitchFamily="34" charset="0"/>
                        </a:rPr>
                        <a:t>Assessment of impact of illness on roles</a:t>
                      </a:r>
                    </a:p>
                  </a:txBody>
                  <a:tcPr marL="6350" marR="6350" marT="6350" marB="0" anchor="b"/>
                </a:tc>
                <a:tc>
                  <a:txBody>
                    <a:bodyPr/>
                    <a:lstStyle/>
                    <a:p>
                      <a:pPr algn="l" fontAlgn="b"/>
                      <a:r>
                        <a:rPr lang="en-US" sz="1400" b="0" i="0" u="none" strike="noStrike" dirty="0">
                          <a:solidFill>
                            <a:srgbClr val="000000"/>
                          </a:solidFill>
                          <a:effectLst/>
                          <a:latin typeface="Calibri" panose="020F0502020204030204" pitchFamily="34" charset="0"/>
                        </a:rPr>
                        <a:t>procedure</a:t>
                      </a:r>
                    </a:p>
                  </a:txBody>
                  <a:tcPr marL="6350" marR="6350" marT="6350" marB="0" anchor="b"/>
                </a:tc>
                <a:tc>
                  <a:txBody>
                    <a:bodyPr/>
                    <a:lstStyle/>
                    <a:p>
                      <a:endParaRPr lang="en-US" dirty="0"/>
                    </a:p>
                  </a:txBody>
                  <a:tcPr anchor="b"/>
                </a:tc>
                <a:tc>
                  <a:txBody>
                    <a:bodyPr/>
                    <a:lstStyle/>
                    <a:p>
                      <a:endParaRPr lang="en-US" dirty="0"/>
                    </a:p>
                  </a:txBody>
                  <a:tcPr anchor="b"/>
                </a:tc>
                <a:extLst>
                  <a:ext uri="{0D108BD9-81ED-4DB2-BD59-A6C34878D82A}">
                    <a16:rowId xmlns:a16="http://schemas.microsoft.com/office/drawing/2014/main" val="1669004720"/>
                  </a:ext>
                </a:extLst>
              </a:tr>
            </a:tbl>
          </a:graphicData>
        </a:graphic>
      </p:graphicFrame>
    </p:spTree>
    <p:extLst>
      <p:ext uri="{BB962C8B-B14F-4D97-AF65-F5344CB8AC3E}">
        <p14:creationId xmlns:p14="http://schemas.microsoft.com/office/powerpoint/2010/main" val="33811647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4"/>
          <p:cNvSpPr txBox="1">
            <a:spLocks noGrp="1"/>
          </p:cNvSpPr>
          <p:nvPr>
            <p:ph type="title"/>
          </p:nvPr>
        </p:nvSpPr>
        <p:spPr>
          <a:xfrm>
            <a:off x="457200" y="831911"/>
            <a:ext cx="8229600" cy="567756"/>
          </a:xfrm>
          <a:prstGeom prst="rect">
            <a:avLst/>
          </a:prstGeom>
          <a:noFill/>
          <a:ln>
            <a:noFill/>
          </a:ln>
        </p:spPr>
        <p:txBody>
          <a:bodyPr spcFirstLastPara="1" vert="horz" wrap="square" lIns="91400" tIns="91400" rIns="91400" bIns="91400" rtlCol="0" anchor="ctr" anchorCtr="0">
            <a:normAutofit/>
          </a:bodyPr>
          <a:lstStyle/>
          <a:p>
            <a:pPr>
              <a:buSzPts val="3600"/>
            </a:pPr>
            <a:r>
              <a:rPr lang="en-US" dirty="0"/>
              <a:t>Next Actions …..</a:t>
            </a:r>
            <a:endParaRPr dirty="0">
              <a:latin typeface="+mj-lt"/>
            </a:endParaRPr>
          </a:p>
        </p:txBody>
      </p:sp>
      <p:sp>
        <p:nvSpPr>
          <p:cNvPr id="2" name="Platshållare för text 1"/>
          <p:cNvSpPr>
            <a:spLocks noGrp="1"/>
          </p:cNvSpPr>
          <p:nvPr>
            <p:ph type="body" sz="quarter" idx="11"/>
          </p:nvPr>
        </p:nvSpPr>
        <p:spPr>
          <a:xfrm>
            <a:off x="463550" y="1406988"/>
            <a:ext cx="6341984" cy="3215812"/>
          </a:xfrm>
        </p:spPr>
        <p:txBody>
          <a:bodyPr>
            <a:normAutofit/>
          </a:bodyPr>
          <a:lstStyle/>
          <a:p>
            <a:pPr marL="742939" lvl="1" indent="-285750">
              <a:buFont typeface="Arial" panose="020B0604020202020204" pitchFamily="34" charset="0"/>
              <a:buChar char="•"/>
            </a:pPr>
            <a:r>
              <a:rPr lang="en-US" dirty="0" smtClean="0"/>
              <a:t>Send list of possible terms for review to ICNP editorial board. Nursing CRG would like to be helpful in reviewing these if needed in the future.</a:t>
            </a:r>
          </a:p>
          <a:p>
            <a:pPr marL="742939" lvl="1" indent="-285750" fontAlgn="b">
              <a:buFont typeface="Arial" panose="020B0604020202020204" pitchFamily="34" charset="0"/>
              <a:buChar char="•"/>
            </a:pPr>
            <a:r>
              <a:rPr lang="en-US" dirty="0" smtClean="0"/>
              <a:t>Summarize today’s discussion about </a:t>
            </a:r>
            <a:r>
              <a:rPr lang="sv-SE" dirty="0" smtClean="0"/>
              <a:t>225285007 </a:t>
            </a:r>
            <a:r>
              <a:rPr lang="sv-SE" dirty="0" err="1" smtClean="0"/>
              <a:t>Giving</a:t>
            </a:r>
            <a:r>
              <a:rPr lang="sv-SE" dirty="0" smtClean="0"/>
              <a:t> </a:t>
            </a:r>
            <a:r>
              <a:rPr lang="sv-SE" dirty="0"/>
              <a:t>oral </a:t>
            </a:r>
            <a:r>
              <a:rPr lang="sv-SE" dirty="0" smtClean="0"/>
              <a:t>fluid</a:t>
            </a:r>
            <a:r>
              <a:rPr lang="sv-SE" dirty="0"/>
              <a:t> </a:t>
            </a:r>
            <a:r>
              <a:rPr lang="en-US" dirty="0" smtClean="0"/>
              <a:t>and post as a discussion post</a:t>
            </a:r>
            <a:r>
              <a:rPr lang="en-US" smtClean="0"/>
              <a:t>. </a:t>
            </a:r>
            <a:endParaRPr lang="en-US" dirty="0" smtClean="0"/>
          </a:p>
        </p:txBody>
      </p:sp>
      <p:sp>
        <p:nvSpPr>
          <p:cNvPr id="103" name="Google Shape;103;p14"/>
          <p:cNvSpPr/>
          <p:nvPr/>
        </p:nvSpPr>
        <p:spPr>
          <a:xfrm>
            <a:off x="3" y="4642826"/>
            <a:ext cx="9143999" cy="479933"/>
          </a:xfrm>
          <a:prstGeom prst="rect">
            <a:avLst/>
          </a:prstGeom>
          <a:solidFill>
            <a:schemeClr val="lt1"/>
          </a:solidFill>
          <a:ln>
            <a:noFill/>
          </a:ln>
        </p:spPr>
        <p:txBody>
          <a:bodyPr spcFirstLastPara="1" wrap="square" lIns="91425" tIns="45700" rIns="91425" bIns="45700" anchor="ctr" anchorCtr="0">
            <a:noAutofit/>
          </a:bodyPr>
          <a:lstStyle/>
          <a:p>
            <a:pPr algn="ctr">
              <a:buClr>
                <a:srgbClr val="000000"/>
              </a:buClr>
              <a:buSzPts val="1400"/>
            </a:pPr>
            <a:endParaRPr sz="1400">
              <a:solidFill>
                <a:schemeClr val="lt1"/>
              </a:solidFill>
              <a:latin typeface="Arial"/>
              <a:ea typeface="Arial"/>
              <a:cs typeface="Arial"/>
              <a:sym typeface="Arial"/>
            </a:endParaRPr>
          </a:p>
        </p:txBody>
      </p:sp>
      <p:sp>
        <p:nvSpPr>
          <p:cNvPr id="105" name="Google Shape;105;p14"/>
          <p:cNvSpPr/>
          <p:nvPr/>
        </p:nvSpPr>
        <p:spPr>
          <a:xfrm>
            <a:off x="327639" y="1399666"/>
            <a:ext cx="8229600" cy="3313728"/>
          </a:xfrm>
          <a:prstGeom prst="rect">
            <a:avLst/>
          </a:prstGeom>
          <a:noFill/>
          <a:ln>
            <a:noFill/>
          </a:ln>
        </p:spPr>
        <p:txBody>
          <a:bodyPr spcFirstLastPara="1" wrap="square" lIns="91425" tIns="45700" rIns="91425" bIns="45700" anchor="ctr" anchorCtr="0">
            <a:noAutofit/>
          </a:bodyPr>
          <a:lstStyle/>
          <a:p>
            <a:pPr algn="just"/>
            <a:endParaRPr lang="en-US" sz="2100" dirty="0">
              <a:solidFill>
                <a:schemeClr val="dk1"/>
              </a:solidFill>
              <a:latin typeface="Arial"/>
              <a:ea typeface="Arial"/>
              <a:cs typeface="Arial"/>
              <a:sym typeface="Arial"/>
            </a:endParaRPr>
          </a:p>
          <a:p>
            <a:pPr marL="400030" indent="-400030">
              <a:buClr>
                <a:srgbClr val="05ADEA"/>
              </a:buClr>
              <a:buSzPts val="2100"/>
              <a:buFont typeface="Arial"/>
              <a:buChar char="•"/>
            </a:pPr>
            <a:endParaRPr dirty="0"/>
          </a:p>
        </p:txBody>
      </p:sp>
    </p:spTree>
    <p:extLst>
      <p:ext uri="{BB962C8B-B14F-4D97-AF65-F5344CB8AC3E}">
        <p14:creationId xmlns:p14="http://schemas.microsoft.com/office/powerpoint/2010/main" val="39334184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32B13BC-2C5D-4F7B-A219-32149D469CE9}"/>
              </a:ext>
            </a:extLst>
          </p:cNvPr>
          <p:cNvSpPr txBox="1"/>
          <p:nvPr/>
        </p:nvSpPr>
        <p:spPr>
          <a:xfrm>
            <a:off x="1000041" y="2306230"/>
            <a:ext cx="7143943" cy="1477328"/>
          </a:xfrm>
          <a:prstGeom prst="rect">
            <a:avLst/>
          </a:prstGeom>
          <a:noFill/>
        </p:spPr>
        <p:txBody>
          <a:bodyPr wrap="none" rtlCol="0">
            <a:spAutoFit/>
          </a:bodyPr>
          <a:lstStyle/>
          <a:p>
            <a:pPr algn="ctr"/>
            <a:r>
              <a:rPr lang="en-US" b="1" dirty="0">
                <a:solidFill>
                  <a:schemeClr val="bg1"/>
                </a:solidFill>
              </a:rPr>
              <a:t>Thank you for participating</a:t>
            </a:r>
          </a:p>
          <a:p>
            <a:pPr algn="ctr"/>
            <a:r>
              <a:rPr lang="en-US" b="1" dirty="0">
                <a:solidFill>
                  <a:schemeClr val="bg1"/>
                </a:solidFill>
              </a:rPr>
              <a:t>We look forward to seeing you at our next Nursing CRG Meeting</a:t>
            </a:r>
          </a:p>
          <a:p>
            <a:pPr algn="ctr"/>
            <a:r>
              <a:rPr lang="en-US" b="1" dirty="0">
                <a:solidFill>
                  <a:schemeClr val="bg1"/>
                </a:solidFill>
              </a:rPr>
              <a:t>December 14</a:t>
            </a:r>
            <a:r>
              <a:rPr lang="en-US" b="1" baseline="30000" dirty="0">
                <a:solidFill>
                  <a:schemeClr val="bg1"/>
                </a:solidFill>
              </a:rPr>
              <a:t>th</a:t>
            </a:r>
            <a:r>
              <a:rPr lang="en-US" b="1" dirty="0">
                <a:solidFill>
                  <a:schemeClr val="bg1"/>
                </a:solidFill>
              </a:rPr>
              <a:t> 2021 2000 UTC</a:t>
            </a:r>
          </a:p>
          <a:p>
            <a:pPr algn="ctr"/>
            <a:endParaRPr lang="en-US" b="1" dirty="0">
              <a:solidFill>
                <a:schemeClr val="bg1"/>
              </a:solidFill>
            </a:endParaRPr>
          </a:p>
          <a:p>
            <a:pPr algn="ctr"/>
            <a:r>
              <a:rPr lang="en-US" b="1" dirty="0">
                <a:solidFill>
                  <a:schemeClr val="bg1"/>
                </a:solidFill>
              </a:rPr>
              <a:t>Christine and Erica</a:t>
            </a:r>
          </a:p>
        </p:txBody>
      </p:sp>
    </p:spTree>
    <p:extLst>
      <p:ext uri="{BB962C8B-B14F-4D97-AF65-F5344CB8AC3E}">
        <p14:creationId xmlns:p14="http://schemas.microsoft.com/office/powerpoint/2010/main" val="3497474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Agenda</a:t>
            </a:r>
          </a:p>
        </p:txBody>
      </p:sp>
      <p:sp>
        <p:nvSpPr>
          <p:cNvPr id="50" name="TextBox 49"/>
          <p:cNvSpPr txBox="1"/>
          <p:nvPr/>
        </p:nvSpPr>
        <p:spPr>
          <a:xfrm>
            <a:off x="2580677" y="1391203"/>
            <a:ext cx="1538571" cy="807914"/>
          </a:xfrm>
          <a:prstGeom prst="rect">
            <a:avLst/>
          </a:prstGeom>
          <a:noFill/>
        </p:spPr>
        <p:txBody>
          <a:bodyPr wrap="square" lIns="0" tIns="0" rIns="0" bIns="0" rtlCol="0">
            <a:noAutofit/>
          </a:bodyPr>
          <a:lstStyle/>
          <a:p>
            <a:r>
              <a:rPr lang="en-GB" sz="1000" b="1" dirty="0">
                <a:solidFill>
                  <a:schemeClr val="accent3"/>
                </a:solidFill>
              </a:rPr>
              <a:t>Welcome and Introductions </a:t>
            </a:r>
            <a:r>
              <a:rPr lang="en-GB" sz="1000" dirty="0">
                <a:solidFill>
                  <a:srgbClr val="53565A"/>
                </a:solidFill>
              </a:rPr>
              <a:t> </a:t>
            </a:r>
          </a:p>
          <a:p>
            <a:endParaRPr lang="en-GB" sz="1000" dirty="0">
              <a:solidFill>
                <a:srgbClr val="53565A"/>
              </a:solidFill>
            </a:endParaRPr>
          </a:p>
          <a:p>
            <a:r>
              <a:rPr lang="en-GB" sz="1000" dirty="0">
                <a:solidFill>
                  <a:srgbClr val="53565A"/>
                </a:solidFill>
              </a:rPr>
              <a:t>Christine </a:t>
            </a:r>
            <a:r>
              <a:rPr lang="en-GB" sz="1000" dirty="0" err="1">
                <a:solidFill>
                  <a:srgbClr val="53565A"/>
                </a:solidFill>
              </a:rPr>
              <a:t>Spisla</a:t>
            </a:r>
            <a:r>
              <a:rPr lang="en-GB" sz="1000" dirty="0">
                <a:solidFill>
                  <a:srgbClr val="53565A"/>
                </a:solidFill>
              </a:rPr>
              <a:t>/Erica Culp</a:t>
            </a:r>
          </a:p>
          <a:p>
            <a:r>
              <a:rPr lang="en-GB" sz="1000" dirty="0">
                <a:solidFill>
                  <a:srgbClr val="53565A"/>
                </a:solidFill>
              </a:rPr>
              <a:t>5 minutes</a:t>
            </a:r>
          </a:p>
        </p:txBody>
      </p:sp>
      <p:sp>
        <p:nvSpPr>
          <p:cNvPr id="52" name="TextBox 51"/>
          <p:cNvSpPr txBox="1"/>
          <p:nvPr/>
        </p:nvSpPr>
        <p:spPr>
          <a:xfrm>
            <a:off x="1129572" y="2172607"/>
            <a:ext cx="1615139" cy="1015663"/>
          </a:xfrm>
          <a:prstGeom prst="rect">
            <a:avLst/>
          </a:prstGeom>
          <a:noFill/>
        </p:spPr>
        <p:txBody>
          <a:bodyPr wrap="square" lIns="0" tIns="0" rIns="0" bIns="0" rtlCol="0">
            <a:spAutoFit/>
          </a:bodyPr>
          <a:lstStyle/>
          <a:p>
            <a:pPr algn="ctr">
              <a:spcBef>
                <a:spcPts val="450"/>
              </a:spcBef>
              <a:buSzPct val="100000"/>
            </a:pPr>
            <a:r>
              <a:rPr lang="en-GB" sz="6600" dirty="0">
                <a:solidFill>
                  <a:schemeClr val="accent2"/>
                </a:solidFill>
              </a:rPr>
              <a:t>02</a:t>
            </a:r>
          </a:p>
        </p:txBody>
      </p:sp>
      <p:sp>
        <p:nvSpPr>
          <p:cNvPr id="53" name="TextBox 52"/>
          <p:cNvSpPr txBox="1"/>
          <p:nvPr/>
        </p:nvSpPr>
        <p:spPr>
          <a:xfrm>
            <a:off x="1129572" y="1221979"/>
            <a:ext cx="1615139" cy="1015663"/>
          </a:xfrm>
          <a:prstGeom prst="rect">
            <a:avLst/>
          </a:prstGeom>
          <a:noFill/>
        </p:spPr>
        <p:txBody>
          <a:bodyPr wrap="square" lIns="0" tIns="0" rIns="0" bIns="0" rtlCol="0">
            <a:spAutoFit/>
          </a:bodyPr>
          <a:lstStyle/>
          <a:p>
            <a:pPr algn="ctr">
              <a:spcBef>
                <a:spcPts val="450"/>
              </a:spcBef>
              <a:buSzPct val="100000"/>
            </a:pPr>
            <a:r>
              <a:rPr lang="en-GB" sz="6600" dirty="0">
                <a:solidFill>
                  <a:schemeClr val="accent3"/>
                </a:solidFill>
              </a:rPr>
              <a:t>01</a:t>
            </a:r>
          </a:p>
        </p:txBody>
      </p:sp>
      <p:sp>
        <p:nvSpPr>
          <p:cNvPr id="55" name="TextBox 54"/>
          <p:cNvSpPr txBox="1"/>
          <p:nvPr/>
        </p:nvSpPr>
        <p:spPr>
          <a:xfrm>
            <a:off x="5742807" y="1349483"/>
            <a:ext cx="2106466" cy="807914"/>
          </a:xfrm>
          <a:prstGeom prst="rect">
            <a:avLst/>
          </a:prstGeom>
          <a:noFill/>
        </p:spPr>
        <p:txBody>
          <a:bodyPr wrap="square" lIns="0" tIns="0" rIns="0" bIns="0" rtlCol="0">
            <a:noAutofit/>
          </a:bodyPr>
          <a:lstStyle/>
          <a:p>
            <a:r>
              <a:rPr lang="en-US" sz="1000" b="1" dirty="0">
                <a:solidFill>
                  <a:schemeClr val="tx2">
                    <a:lumMod val="75000"/>
                  </a:schemeClr>
                </a:solidFill>
              </a:rPr>
              <a:t>Call for future Nursing CRG discussion </a:t>
            </a:r>
            <a:r>
              <a:rPr lang="en-US" sz="1000" b="1" dirty="0" smtClean="0">
                <a:solidFill>
                  <a:schemeClr val="tx2">
                    <a:lumMod val="75000"/>
                  </a:schemeClr>
                </a:solidFill>
              </a:rPr>
              <a:t>topics</a:t>
            </a:r>
          </a:p>
          <a:p>
            <a:endParaRPr lang="en-US" sz="1000" b="1" dirty="0">
              <a:solidFill>
                <a:schemeClr val="tx2">
                  <a:lumMod val="75000"/>
                </a:schemeClr>
              </a:solidFill>
            </a:endParaRPr>
          </a:p>
          <a:p>
            <a:r>
              <a:rPr lang="en-GB" sz="1000" dirty="0" smtClean="0">
                <a:solidFill>
                  <a:srgbClr val="53565A"/>
                </a:solidFill>
              </a:rPr>
              <a:t>Christine </a:t>
            </a:r>
            <a:r>
              <a:rPr lang="en-GB" sz="1000" dirty="0" err="1" smtClean="0">
                <a:solidFill>
                  <a:srgbClr val="53565A"/>
                </a:solidFill>
              </a:rPr>
              <a:t>Spisla</a:t>
            </a:r>
            <a:r>
              <a:rPr lang="en-GB" sz="1000" dirty="0" smtClean="0">
                <a:solidFill>
                  <a:srgbClr val="53565A"/>
                </a:solidFill>
              </a:rPr>
              <a:t>/Erica Culp</a:t>
            </a:r>
          </a:p>
          <a:p>
            <a:r>
              <a:rPr lang="en-GB" sz="1000" dirty="0" smtClean="0">
                <a:solidFill>
                  <a:srgbClr val="53565A"/>
                </a:solidFill>
              </a:rPr>
              <a:t>20 minutes.</a:t>
            </a:r>
          </a:p>
          <a:p>
            <a:endParaRPr lang="en-GB" sz="1000" dirty="0">
              <a:solidFill>
                <a:srgbClr val="53565A"/>
              </a:solidFill>
            </a:endParaRPr>
          </a:p>
          <a:p>
            <a:endParaRPr lang="en-GB" sz="1000" b="1" dirty="0">
              <a:solidFill>
                <a:schemeClr val="tx2">
                  <a:lumMod val="75000"/>
                </a:schemeClr>
              </a:solidFill>
            </a:endParaRPr>
          </a:p>
          <a:p>
            <a:endParaRPr lang="en-GB" sz="1000" dirty="0">
              <a:solidFill>
                <a:srgbClr val="53565A"/>
              </a:solidFill>
            </a:endParaRPr>
          </a:p>
        </p:txBody>
      </p:sp>
      <p:sp>
        <p:nvSpPr>
          <p:cNvPr id="56" name="TextBox 55"/>
          <p:cNvSpPr txBox="1"/>
          <p:nvPr/>
        </p:nvSpPr>
        <p:spPr>
          <a:xfrm>
            <a:off x="4285219" y="1221979"/>
            <a:ext cx="1615139" cy="1015663"/>
          </a:xfrm>
          <a:prstGeom prst="rect">
            <a:avLst/>
          </a:prstGeom>
          <a:noFill/>
        </p:spPr>
        <p:txBody>
          <a:bodyPr wrap="square" lIns="0" tIns="0" rIns="0" bIns="0" rtlCol="0">
            <a:spAutoFit/>
          </a:bodyPr>
          <a:lstStyle/>
          <a:p>
            <a:pPr algn="ctr">
              <a:spcBef>
                <a:spcPts val="450"/>
              </a:spcBef>
              <a:buSzPct val="100000"/>
            </a:pPr>
            <a:r>
              <a:rPr lang="en-GB" sz="6600" dirty="0">
                <a:solidFill>
                  <a:schemeClr val="tx2">
                    <a:lumMod val="75000"/>
                  </a:schemeClr>
                </a:solidFill>
              </a:rPr>
              <a:t>04</a:t>
            </a:r>
          </a:p>
        </p:txBody>
      </p:sp>
      <p:sp>
        <p:nvSpPr>
          <p:cNvPr id="58" name="TextBox 57"/>
          <p:cNvSpPr txBox="1"/>
          <p:nvPr/>
        </p:nvSpPr>
        <p:spPr>
          <a:xfrm>
            <a:off x="1129572" y="3220905"/>
            <a:ext cx="1615139" cy="1015663"/>
          </a:xfrm>
          <a:prstGeom prst="rect">
            <a:avLst/>
          </a:prstGeom>
          <a:noFill/>
        </p:spPr>
        <p:txBody>
          <a:bodyPr wrap="square" lIns="0" tIns="0" rIns="0" bIns="0" rtlCol="0">
            <a:spAutoFit/>
          </a:bodyPr>
          <a:lstStyle/>
          <a:p>
            <a:pPr algn="ctr">
              <a:spcBef>
                <a:spcPts val="450"/>
              </a:spcBef>
              <a:buSzPct val="100000"/>
            </a:pPr>
            <a:r>
              <a:rPr lang="en-GB" sz="6600" dirty="0">
                <a:solidFill>
                  <a:schemeClr val="accent1"/>
                </a:solidFill>
              </a:rPr>
              <a:t>03</a:t>
            </a:r>
          </a:p>
        </p:txBody>
      </p:sp>
      <p:sp>
        <p:nvSpPr>
          <p:cNvPr id="65" name="TextBox 64"/>
          <p:cNvSpPr txBox="1"/>
          <p:nvPr/>
        </p:nvSpPr>
        <p:spPr>
          <a:xfrm>
            <a:off x="2580677" y="2373018"/>
            <a:ext cx="1538571" cy="807914"/>
          </a:xfrm>
          <a:prstGeom prst="rect">
            <a:avLst/>
          </a:prstGeom>
          <a:noFill/>
        </p:spPr>
        <p:txBody>
          <a:bodyPr wrap="square" lIns="0" tIns="0" rIns="0" bIns="0" rtlCol="0">
            <a:noAutofit/>
          </a:bodyPr>
          <a:lstStyle/>
          <a:p>
            <a:r>
              <a:rPr lang="en-GB" sz="1000" b="1" dirty="0">
                <a:solidFill>
                  <a:schemeClr val="accent2"/>
                </a:solidFill>
              </a:rPr>
              <a:t>SNOMED International News/ Updates</a:t>
            </a:r>
          </a:p>
          <a:p>
            <a:endParaRPr lang="en-GB" sz="1000" dirty="0">
              <a:solidFill>
                <a:srgbClr val="53565A"/>
              </a:solidFill>
            </a:endParaRPr>
          </a:p>
          <a:p>
            <a:r>
              <a:rPr lang="en-GB" sz="1000" dirty="0">
                <a:solidFill>
                  <a:srgbClr val="53565A"/>
                </a:solidFill>
              </a:rPr>
              <a:t>Jane Millar/Ian Green</a:t>
            </a:r>
          </a:p>
          <a:p>
            <a:r>
              <a:rPr lang="en-GB" sz="1000" dirty="0">
                <a:solidFill>
                  <a:srgbClr val="53565A"/>
                </a:solidFill>
              </a:rPr>
              <a:t>10 minutes</a:t>
            </a:r>
          </a:p>
        </p:txBody>
      </p:sp>
      <p:sp>
        <p:nvSpPr>
          <p:cNvPr id="69" name="TextBox 68"/>
          <p:cNvSpPr txBox="1"/>
          <p:nvPr/>
        </p:nvSpPr>
        <p:spPr>
          <a:xfrm>
            <a:off x="2580676" y="3426446"/>
            <a:ext cx="1538571" cy="898216"/>
          </a:xfrm>
          <a:prstGeom prst="rect">
            <a:avLst/>
          </a:prstGeom>
          <a:noFill/>
        </p:spPr>
        <p:txBody>
          <a:bodyPr wrap="square" lIns="0" tIns="0" rIns="0" bIns="0" rtlCol="0">
            <a:noAutofit/>
          </a:bodyPr>
          <a:lstStyle/>
          <a:p>
            <a:r>
              <a:rPr lang="en-GB" sz="1000" b="1" dirty="0" smtClean="0">
                <a:solidFill>
                  <a:schemeClr val="accent1"/>
                </a:solidFill>
              </a:rPr>
              <a:t>SNOMED CT Nursing Terms for Review</a:t>
            </a:r>
          </a:p>
          <a:p>
            <a:endParaRPr lang="en-GB" sz="1000" dirty="0" smtClean="0">
              <a:solidFill>
                <a:srgbClr val="53565A"/>
              </a:solidFill>
            </a:endParaRPr>
          </a:p>
          <a:p>
            <a:r>
              <a:rPr lang="en-GB" sz="1000" dirty="0">
                <a:solidFill>
                  <a:srgbClr val="53565A"/>
                </a:solidFill>
              </a:rPr>
              <a:t>Christine </a:t>
            </a:r>
            <a:r>
              <a:rPr lang="en-GB" sz="1000" dirty="0" err="1">
                <a:solidFill>
                  <a:srgbClr val="53565A"/>
                </a:solidFill>
              </a:rPr>
              <a:t>Spisla</a:t>
            </a:r>
            <a:r>
              <a:rPr lang="en-GB" sz="1000" dirty="0">
                <a:solidFill>
                  <a:srgbClr val="53565A"/>
                </a:solidFill>
              </a:rPr>
              <a:t>/Erica Culp</a:t>
            </a:r>
          </a:p>
          <a:p>
            <a:r>
              <a:rPr lang="en-GB" sz="1000" dirty="0" smtClean="0">
                <a:solidFill>
                  <a:srgbClr val="53565A"/>
                </a:solidFill>
              </a:rPr>
              <a:t>30 </a:t>
            </a:r>
            <a:r>
              <a:rPr lang="en-GB" sz="1000" dirty="0">
                <a:solidFill>
                  <a:srgbClr val="53565A"/>
                </a:solidFill>
              </a:rPr>
              <a:t>minutes</a:t>
            </a:r>
            <a:endParaRPr lang="en-GB" sz="825" dirty="0">
              <a:solidFill>
                <a:srgbClr val="53565A"/>
              </a:solidFill>
            </a:endParaRPr>
          </a:p>
        </p:txBody>
      </p:sp>
    </p:spTree>
    <p:extLst>
      <p:ext uri="{BB962C8B-B14F-4D97-AF65-F5344CB8AC3E}">
        <p14:creationId xmlns:p14="http://schemas.microsoft.com/office/powerpoint/2010/main" val="357644059"/>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4"/>
          <p:cNvSpPr txBox="1">
            <a:spLocks noGrp="1"/>
          </p:cNvSpPr>
          <p:nvPr>
            <p:ph type="title"/>
          </p:nvPr>
        </p:nvSpPr>
        <p:spPr>
          <a:xfrm>
            <a:off x="384048" y="157596"/>
            <a:ext cx="8229600" cy="568721"/>
          </a:xfrm>
          <a:prstGeom prst="rect">
            <a:avLst/>
          </a:prstGeom>
          <a:noFill/>
          <a:ln>
            <a:noFill/>
          </a:ln>
        </p:spPr>
        <p:txBody>
          <a:bodyPr spcFirstLastPara="1" vert="horz" wrap="square" lIns="91400" tIns="91400" rIns="91400" bIns="91400" rtlCol="0" anchor="ctr" anchorCtr="0">
            <a:noAutofit/>
          </a:bodyPr>
          <a:lstStyle/>
          <a:p>
            <a:pPr>
              <a:buSzPts val="3600"/>
            </a:pPr>
            <a:r>
              <a:rPr lang="en-US" dirty="0" smtClean="0">
                <a:latin typeface="+mj-lt"/>
              </a:rPr>
              <a:t>Nursing </a:t>
            </a:r>
            <a:r>
              <a:rPr lang="en-US" dirty="0">
                <a:latin typeface="+mj-lt"/>
              </a:rPr>
              <a:t>Clinical Reference Group</a:t>
            </a:r>
            <a:endParaRPr dirty="0">
              <a:latin typeface="+mj-lt"/>
            </a:endParaRPr>
          </a:p>
        </p:txBody>
      </p:sp>
      <p:sp>
        <p:nvSpPr>
          <p:cNvPr id="103" name="Google Shape;103;p14"/>
          <p:cNvSpPr/>
          <p:nvPr/>
        </p:nvSpPr>
        <p:spPr>
          <a:xfrm>
            <a:off x="3" y="4642826"/>
            <a:ext cx="9143999" cy="479933"/>
          </a:xfrm>
          <a:prstGeom prst="rect">
            <a:avLst/>
          </a:prstGeom>
          <a:solidFill>
            <a:schemeClr val="lt1"/>
          </a:solidFill>
          <a:ln>
            <a:noFill/>
          </a:ln>
        </p:spPr>
        <p:txBody>
          <a:bodyPr spcFirstLastPara="1" wrap="square" lIns="91425" tIns="45700" rIns="91425" bIns="45700" anchor="ctr" anchorCtr="0">
            <a:noAutofit/>
          </a:bodyPr>
          <a:lstStyle/>
          <a:p>
            <a:pPr algn="ctr">
              <a:buClr>
                <a:srgbClr val="000000"/>
              </a:buClr>
              <a:buSzPts val="1400"/>
            </a:pPr>
            <a:endParaRPr sz="1400">
              <a:solidFill>
                <a:schemeClr val="lt1"/>
              </a:solidFill>
              <a:latin typeface="Arial"/>
              <a:ea typeface="Arial"/>
              <a:cs typeface="Arial"/>
              <a:sym typeface="Arial"/>
            </a:endParaRPr>
          </a:p>
        </p:txBody>
      </p:sp>
      <p:sp>
        <p:nvSpPr>
          <p:cNvPr id="105" name="Google Shape;105;p14"/>
          <p:cNvSpPr/>
          <p:nvPr/>
        </p:nvSpPr>
        <p:spPr>
          <a:xfrm>
            <a:off x="327639" y="1399666"/>
            <a:ext cx="8229600" cy="3313728"/>
          </a:xfrm>
          <a:prstGeom prst="rect">
            <a:avLst/>
          </a:prstGeom>
          <a:noFill/>
          <a:ln>
            <a:noFill/>
          </a:ln>
        </p:spPr>
        <p:txBody>
          <a:bodyPr spcFirstLastPara="1" wrap="square" lIns="91425" tIns="45700" rIns="91425" bIns="45700" anchor="ctr" anchorCtr="0">
            <a:noAutofit/>
          </a:bodyPr>
          <a:lstStyle/>
          <a:p>
            <a:pPr algn="just"/>
            <a:r>
              <a:rPr lang="en-US" dirty="0">
                <a:solidFill>
                  <a:schemeClr val="accent2"/>
                </a:solidFill>
              </a:rPr>
              <a:t>The SNOMED CT Nursing Clinical Reference Group aims to provide a global forum for the nursing community and clinicians interested in nursing. The role of all Clinical Reference Groups is to provide a forum to discuss issues, and influence the development and improvement of content in SNOMED CT.</a:t>
            </a:r>
          </a:p>
          <a:p>
            <a:pPr algn="just"/>
            <a:endParaRPr lang="en-US" dirty="0">
              <a:solidFill>
                <a:schemeClr val="accent2"/>
              </a:solidFill>
            </a:endParaRPr>
          </a:p>
          <a:p>
            <a:pPr algn="just"/>
            <a:r>
              <a:rPr lang="en-US" dirty="0">
                <a:solidFill>
                  <a:schemeClr val="accent2"/>
                </a:solidFill>
              </a:rPr>
              <a:t>The SNOMED CT Nursing Clinical Reference Group aims to represent the needs of nursing and clinical nursing documentation in SNOMED CT and support terminology development that will drive implementation of nursing focused SNOMED CT globally.</a:t>
            </a:r>
          </a:p>
          <a:p>
            <a:pPr>
              <a:buClr>
                <a:srgbClr val="05ADEA"/>
              </a:buClr>
              <a:buSzPts val="2100"/>
            </a:pPr>
            <a:endParaRPr lang="en-US" sz="2100" dirty="0">
              <a:solidFill>
                <a:schemeClr val="dk1"/>
              </a:solidFill>
              <a:latin typeface="Arial"/>
              <a:ea typeface="Arial"/>
              <a:cs typeface="Arial"/>
              <a:sym typeface="Arial"/>
            </a:endParaRPr>
          </a:p>
          <a:p>
            <a:pPr marL="400030" indent="-400030">
              <a:buClr>
                <a:srgbClr val="05ADEA"/>
              </a:buClr>
              <a:buSzPts val="2100"/>
              <a:buFont typeface="Arial"/>
              <a:buChar char="•"/>
            </a:pPr>
            <a:endParaRPr dirty="0"/>
          </a:p>
        </p:txBody>
      </p:sp>
    </p:spTree>
    <p:extLst>
      <p:ext uri="{BB962C8B-B14F-4D97-AF65-F5344CB8AC3E}">
        <p14:creationId xmlns:p14="http://schemas.microsoft.com/office/powerpoint/2010/main" val="3244775492"/>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4" name="Rubrik 13"/>
          <p:cNvSpPr>
            <a:spLocks noGrp="1"/>
          </p:cNvSpPr>
          <p:nvPr>
            <p:ph type="title"/>
          </p:nvPr>
        </p:nvSpPr>
        <p:spPr/>
        <p:txBody>
          <a:bodyPr/>
          <a:lstStyle/>
          <a:p>
            <a:r>
              <a:rPr lang="en-US" dirty="0"/>
              <a:t>SNOMED CT Nursing Activities Reviewed…….</a:t>
            </a:r>
          </a:p>
        </p:txBody>
      </p:sp>
      <p:sp>
        <p:nvSpPr>
          <p:cNvPr id="15" name="Platshållare för text 14"/>
          <p:cNvSpPr>
            <a:spLocks noGrp="1"/>
          </p:cNvSpPr>
          <p:nvPr>
            <p:ph type="body" idx="1"/>
          </p:nvPr>
        </p:nvSpPr>
        <p:spPr/>
        <p:txBody>
          <a:bodyPr/>
          <a:lstStyle/>
          <a:p>
            <a:r>
              <a:rPr lang="en-US" sz="1800" dirty="0"/>
              <a:t>Nursing Activities Reference Set (planned for depreciation)</a:t>
            </a:r>
          </a:p>
          <a:p>
            <a:pPr marL="514345" indent="-285750">
              <a:buFont typeface="Arial" panose="020B0604020202020204" pitchFamily="34" charset="0"/>
              <a:buChar char="•"/>
            </a:pPr>
            <a:r>
              <a:rPr lang="en-US" sz="1800" dirty="0"/>
              <a:t>884 concepts</a:t>
            </a:r>
          </a:p>
          <a:p>
            <a:pPr marL="514345" indent="-285750">
              <a:buFont typeface="Arial" panose="020B0604020202020204" pitchFamily="34" charset="0"/>
              <a:buChar char="•"/>
            </a:pPr>
            <a:r>
              <a:rPr lang="en-US" sz="1800" dirty="0"/>
              <a:t>18 concepts are not included in the 2021 ICNP simple reference set</a:t>
            </a:r>
          </a:p>
          <a:p>
            <a:pPr marL="971533" lvl="1" indent="-285750">
              <a:buFont typeface="Arial" panose="020B0604020202020204" pitchFamily="34" charset="0"/>
              <a:buChar char="•"/>
            </a:pPr>
            <a:r>
              <a:rPr lang="en-US" sz="1800" dirty="0">
                <a:solidFill>
                  <a:schemeClr val="accent2"/>
                </a:solidFill>
              </a:rPr>
              <a:t>14 concepts previously included in 2018 ICNP </a:t>
            </a:r>
            <a:r>
              <a:rPr lang="en-US" sz="1800" dirty="0" err="1">
                <a:solidFill>
                  <a:schemeClr val="accent2"/>
                </a:solidFill>
              </a:rPr>
              <a:t>refset</a:t>
            </a:r>
            <a:r>
              <a:rPr lang="en-US" sz="1800" dirty="0">
                <a:solidFill>
                  <a:schemeClr val="accent2"/>
                </a:solidFill>
              </a:rPr>
              <a:t> and excluded from 2021 ICNP</a:t>
            </a:r>
          </a:p>
          <a:p>
            <a:pPr marL="971533" lvl="1" indent="-285750">
              <a:buFont typeface="Arial" panose="020B0604020202020204" pitchFamily="34" charset="0"/>
              <a:buChar char="•"/>
            </a:pPr>
            <a:r>
              <a:rPr lang="en-US" sz="1800" dirty="0">
                <a:solidFill>
                  <a:schemeClr val="accent2"/>
                </a:solidFill>
              </a:rPr>
              <a:t>4 concepts not included in 2018 or 2021 ICNP </a:t>
            </a:r>
            <a:r>
              <a:rPr lang="en-US" sz="1800" dirty="0" err="1">
                <a:solidFill>
                  <a:schemeClr val="accent2"/>
                </a:solidFill>
              </a:rPr>
              <a:t>refset</a:t>
            </a:r>
            <a:r>
              <a:rPr lang="en-US" sz="1800" dirty="0">
                <a:solidFill>
                  <a:schemeClr val="accent2"/>
                </a:solidFill>
              </a:rPr>
              <a:t> and are present in the nursing </a:t>
            </a:r>
            <a:r>
              <a:rPr lang="en-US" sz="1800" dirty="0" err="1">
                <a:solidFill>
                  <a:schemeClr val="accent2"/>
                </a:solidFill>
              </a:rPr>
              <a:t>subontology</a:t>
            </a:r>
            <a:r>
              <a:rPr lang="en-US" sz="1800" dirty="0">
                <a:solidFill>
                  <a:schemeClr val="accent2"/>
                </a:solidFill>
              </a:rPr>
              <a:t>.</a:t>
            </a:r>
          </a:p>
        </p:txBody>
      </p:sp>
      <p:sp>
        <p:nvSpPr>
          <p:cNvPr id="103" name="Google Shape;103;p14"/>
          <p:cNvSpPr/>
          <p:nvPr/>
        </p:nvSpPr>
        <p:spPr>
          <a:xfrm>
            <a:off x="3" y="4642826"/>
            <a:ext cx="9143999" cy="479933"/>
          </a:xfrm>
          <a:prstGeom prst="rect">
            <a:avLst/>
          </a:prstGeom>
          <a:solidFill>
            <a:schemeClr val="lt1"/>
          </a:solidFill>
          <a:ln>
            <a:noFill/>
          </a:ln>
        </p:spPr>
        <p:txBody>
          <a:bodyPr spcFirstLastPara="1" wrap="square" lIns="91425" tIns="45700" rIns="91425" bIns="45700" anchor="ctr" anchorCtr="0">
            <a:noAutofit/>
          </a:bodyPr>
          <a:lstStyle/>
          <a:p>
            <a:pPr algn="ctr">
              <a:buClr>
                <a:srgbClr val="000000"/>
              </a:buClr>
              <a:buSzPts val="1400"/>
            </a:pPr>
            <a:endParaRPr sz="1400">
              <a:solidFill>
                <a:schemeClr val="lt1"/>
              </a:solidFill>
              <a:latin typeface="Arial"/>
              <a:ea typeface="Arial"/>
              <a:cs typeface="Arial"/>
              <a:sym typeface="Arial"/>
            </a:endParaRPr>
          </a:p>
        </p:txBody>
      </p:sp>
      <p:sp>
        <p:nvSpPr>
          <p:cNvPr id="105" name="Google Shape;105;p14"/>
          <p:cNvSpPr/>
          <p:nvPr/>
        </p:nvSpPr>
        <p:spPr>
          <a:xfrm>
            <a:off x="327639" y="1399666"/>
            <a:ext cx="8229600" cy="3313728"/>
          </a:xfrm>
          <a:prstGeom prst="rect">
            <a:avLst/>
          </a:prstGeom>
          <a:noFill/>
          <a:ln>
            <a:noFill/>
          </a:ln>
        </p:spPr>
        <p:txBody>
          <a:bodyPr spcFirstLastPara="1" wrap="square" lIns="91425" tIns="45700" rIns="91425" bIns="45700" anchor="ctr" anchorCtr="0">
            <a:noAutofit/>
          </a:bodyPr>
          <a:lstStyle/>
          <a:p>
            <a:pPr algn="just"/>
            <a:endParaRPr lang="en-US" sz="2100" dirty="0">
              <a:solidFill>
                <a:schemeClr val="dk1"/>
              </a:solidFill>
              <a:latin typeface="Arial"/>
              <a:ea typeface="Arial"/>
              <a:cs typeface="Arial"/>
              <a:sym typeface="Arial"/>
            </a:endParaRPr>
          </a:p>
          <a:p>
            <a:pPr marL="400030" indent="-400030">
              <a:buClr>
                <a:srgbClr val="05ADEA"/>
              </a:buClr>
              <a:buSzPts val="2100"/>
              <a:buFont typeface="Arial"/>
              <a:buChar char="•"/>
            </a:pPr>
            <a:endParaRPr dirty="0"/>
          </a:p>
        </p:txBody>
      </p:sp>
    </p:spTree>
    <p:extLst>
      <p:ext uri="{BB962C8B-B14F-4D97-AF65-F5344CB8AC3E}">
        <p14:creationId xmlns:p14="http://schemas.microsoft.com/office/powerpoint/2010/main" val="2210879095"/>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4"/>
          <p:cNvSpPr txBox="1">
            <a:spLocks noGrp="1"/>
          </p:cNvSpPr>
          <p:nvPr>
            <p:ph type="title"/>
          </p:nvPr>
        </p:nvSpPr>
        <p:spPr>
          <a:xfrm>
            <a:off x="384048" y="157596"/>
            <a:ext cx="8229600" cy="568721"/>
          </a:xfrm>
          <a:prstGeom prst="rect">
            <a:avLst/>
          </a:prstGeom>
          <a:noFill/>
          <a:ln>
            <a:noFill/>
          </a:ln>
        </p:spPr>
        <p:txBody>
          <a:bodyPr spcFirstLastPara="1" vert="horz" wrap="square" lIns="91400" tIns="91400" rIns="91400" bIns="91400" rtlCol="0" anchor="ctr" anchorCtr="0">
            <a:noAutofit/>
          </a:bodyPr>
          <a:lstStyle/>
          <a:p>
            <a:pPr>
              <a:buSzPts val="3600"/>
            </a:pPr>
            <a:r>
              <a:rPr lang="en-US" dirty="0">
                <a:latin typeface="+mj-lt"/>
              </a:rPr>
              <a:t>SNOMED CT Terms for Discussion</a:t>
            </a:r>
            <a:endParaRPr dirty="0">
              <a:latin typeface="+mj-lt"/>
            </a:endParaRPr>
          </a:p>
        </p:txBody>
      </p:sp>
      <p:sp>
        <p:nvSpPr>
          <p:cNvPr id="103" name="Google Shape;103;p14"/>
          <p:cNvSpPr/>
          <p:nvPr/>
        </p:nvSpPr>
        <p:spPr>
          <a:xfrm>
            <a:off x="3" y="4657816"/>
            <a:ext cx="9143999" cy="479933"/>
          </a:xfrm>
          <a:prstGeom prst="rect">
            <a:avLst/>
          </a:prstGeom>
          <a:solidFill>
            <a:schemeClr val="lt1"/>
          </a:solidFill>
          <a:ln>
            <a:noFill/>
          </a:ln>
        </p:spPr>
        <p:txBody>
          <a:bodyPr spcFirstLastPara="1" wrap="square" lIns="91425" tIns="45700" rIns="91425" bIns="45700" anchor="ctr" anchorCtr="0">
            <a:noAutofit/>
          </a:bodyPr>
          <a:lstStyle/>
          <a:p>
            <a:pPr algn="ctr">
              <a:buClr>
                <a:srgbClr val="000000"/>
              </a:buClr>
              <a:buSzPts val="1400"/>
            </a:pPr>
            <a:endParaRPr sz="1400">
              <a:solidFill>
                <a:schemeClr val="lt1"/>
              </a:solidFill>
              <a:latin typeface="Arial"/>
              <a:ea typeface="Arial"/>
              <a:cs typeface="Arial"/>
              <a:sym typeface="Arial"/>
            </a:endParaRPr>
          </a:p>
        </p:txBody>
      </p:sp>
      <p:sp>
        <p:nvSpPr>
          <p:cNvPr id="105" name="Google Shape;105;p14"/>
          <p:cNvSpPr/>
          <p:nvPr/>
        </p:nvSpPr>
        <p:spPr>
          <a:xfrm>
            <a:off x="327639" y="1399666"/>
            <a:ext cx="8229600" cy="3313728"/>
          </a:xfrm>
          <a:prstGeom prst="rect">
            <a:avLst/>
          </a:prstGeom>
          <a:noFill/>
          <a:ln>
            <a:noFill/>
          </a:ln>
        </p:spPr>
        <p:txBody>
          <a:bodyPr spcFirstLastPara="1" wrap="square" lIns="91425" tIns="45700" rIns="91425" bIns="45700" anchor="ctr" anchorCtr="0">
            <a:noAutofit/>
          </a:bodyPr>
          <a:lstStyle/>
          <a:p>
            <a:pPr algn="just"/>
            <a:endParaRPr lang="en-US" sz="2100" dirty="0">
              <a:solidFill>
                <a:schemeClr val="dk1"/>
              </a:solidFill>
              <a:latin typeface="Arial"/>
              <a:ea typeface="Arial"/>
              <a:cs typeface="Arial"/>
              <a:sym typeface="Arial"/>
            </a:endParaRPr>
          </a:p>
          <a:p>
            <a:pPr marL="400030" indent="-400030">
              <a:buClr>
                <a:srgbClr val="05ADEA"/>
              </a:buClr>
              <a:buSzPts val="2100"/>
              <a:buFont typeface="Arial"/>
              <a:buChar char="•"/>
            </a:pPr>
            <a:endParaRPr dirty="0"/>
          </a:p>
        </p:txBody>
      </p:sp>
      <p:graphicFrame>
        <p:nvGraphicFramePr>
          <p:cNvPr id="4" name="Tabell 3"/>
          <p:cNvGraphicFramePr>
            <a:graphicFrameLocks noGrp="1"/>
          </p:cNvGraphicFramePr>
          <p:nvPr>
            <p:extLst>
              <p:ext uri="{D42A27DB-BD31-4B8C-83A1-F6EECF244321}">
                <p14:modId xmlns:p14="http://schemas.microsoft.com/office/powerpoint/2010/main" val="2814679720"/>
              </p:ext>
            </p:extLst>
          </p:nvPr>
        </p:nvGraphicFramePr>
        <p:xfrm>
          <a:off x="224569" y="1545318"/>
          <a:ext cx="8548557" cy="2951857"/>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val="3238065115"/>
                    </a:ext>
                  </a:extLst>
                </a:gridCol>
                <a:gridCol w="3378200">
                  <a:extLst>
                    <a:ext uri="{9D8B030D-6E8A-4147-A177-3AD203B41FA5}">
                      <a16:colId xmlns:a16="http://schemas.microsoft.com/office/drawing/2014/main" val="1464792261"/>
                    </a:ext>
                  </a:extLst>
                </a:gridCol>
                <a:gridCol w="2819400">
                  <a:extLst>
                    <a:ext uri="{9D8B030D-6E8A-4147-A177-3AD203B41FA5}">
                      <a16:colId xmlns:a16="http://schemas.microsoft.com/office/drawing/2014/main" val="4032326979"/>
                    </a:ext>
                  </a:extLst>
                </a:gridCol>
                <a:gridCol w="1131757">
                  <a:extLst>
                    <a:ext uri="{9D8B030D-6E8A-4147-A177-3AD203B41FA5}">
                      <a16:colId xmlns:a16="http://schemas.microsoft.com/office/drawing/2014/main" val="2657970570"/>
                    </a:ext>
                  </a:extLst>
                </a:gridCol>
              </a:tblGrid>
              <a:tr h="758275">
                <a:tc>
                  <a:txBody>
                    <a:bodyPr/>
                    <a:lstStyle/>
                    <a:p>
                      <a:r>
                        <a:rPr lang="en-US" dirty="0">
                          <a:latin typeface="+mj-lt"/>
                        </a:rPr>
                        <a:t>SCTID</a:t>
                      </a:r>
                    </a:p>
                  </a:txBody>
                  <a:tcPr/>
                </a:tc>
                <a:tc>
                  <a:txBody>
                    <a:bodyPr/>
                    <a:lstStyle/>
                    <a:p>
                      <a:r>
                        <a:rPr lang="en-US" dirty="0">
                          <a:latin typeface="+mj-lt"/>
                        </a:rPr>
                        <a:t>Preferred</a:t>
                      </a:r>
                      <a:r>
                        <a:rPr lang="en-US" baseline="0" dirty="0">
                          <a:latin typeface="+mj-lt"/>
                        </a:rPr>
                        <a:t> Term</a:t>
                      </a:r>
                      <a:endParaRPr lang="en-US" dirty="0">
                        <a:latin typeface="+mj-lt"/>
                      </a:endParaRPr>
                    </a:p>
                  </a:txBody>
                  <a:tcPr/>
                </a:tc>
                <a:tc>
                  <a:txBody>
                    <a:bodyPr/>
                    <a:lstStyle/>
                    <a:p>
                      <a:r>
                        <a:rPr lang="en-US" baseline="0" dirty="0">
                          <a:latin typeface="+mj-lt"/>
                        </a:rPr>
                        <a:t>Acceptable Term</a:t>
                      </a:r>
                      <a:endParaRPr lang="en-US" dirty="0">
                        <a:latin typeface="+mj-lt"/>
                      </a:endParaRPr>
                    </a:p>
                  </a:txBody>
                  <a:tcPr/>
                </a:tc>
                <a:tc>
                  <a:txBody>
                    <a:bodyPr/>
                    <a:lstStyle/>
                    <a:p>
                      <a:r>
                        <a:rPr lang="en-US" dirty="0" err="1">
                          <a:latin typeface="+mj-lt"/>
                        </a:rPr>
                        <a:t>Sem</a:t>
                      </a:r>
                      <a:r>
                        <a:rPr lang="en-US" dirty="0">
                          <a:latin typeface="+mj-lt"/>
                        </a:rPr>
                        <a:t> Tag</a:t>
                      </a:r>
                    </a:p>
                  </a:txBody>
                  <a:tcPr/>
                </a:tc>
                <a:extLst>
                  <a:ext uri="{0D108BD9-81ED-4DB2-BD59-A6C34878D82A}">
                    <a16:rowId xmlns:a16="http://schemas.microsoft.com/office/drawing/2014/main" val="3501262754"/>
                  </a:ext>
                </a:extLst>
              </a:tr>
              <a:tr h="439318">
                <a:tc>
                  <a:txBody>
                    <a:bodyPr/>
                    <a:lstStyle/>
                    <a:p>
                      <a:pPr algn="l" fontAlgn="b"/>
                      <a:r>
                        <a:rPr lang="sv-SE" sz="1800" b="0" i="0" u="none" strike="noStrike" dirty="0">
                          <a:solidFill>
                            <a:schemeClr val="accent2"/>
                          </a:solidFill>
                          <a:effectLst/>
                          <a:latin typeface="+mj-lt"/>
                          <a:cs typeface="Calibri" panose="020F0502020204030204" pitchFamily="34" charset="0"/>
                        </a:rPr>
                        <a:t>11429006</a:t>
                      </a:r>
                    </a:p>
                  </a:txBody>
                  <a:tcPr marL="6350" marR="6350" marT="6350" marB="0" anchor="b"/>
                </a:tc>
                <a:tc>
                  <a:txBody>
                    <a:bodyPr/>
                    <a:lstStyle/>
                    <a:p>
                      <a:pPr algn="l" fontAlgn="b"/>
                      <a:r>
                        <a:rPr lang="en-US" sz="1800" b="0" i="0" u="none" strike="noStrike" noProof="0" dirty="0">
                          <a:solidFill>
                            <a:schemeClr val="accent2"/>
                          </a:solidFill>
                          <a:effectLst/>
                          <a:latin typeface="+mj-lt"/>
                          <a:cs typeface="Calibri" panose="020F0502020204030204" pitchFamily="34" charset="0"/>
                        </a:rPr>
                        <a:t>Consultation</a:t>
                      </a:r>
                    </a:p>
                  </a:txBody>
                  <a:tcPr marL="6350" marR="6350" marT="6350" marB="0" anchor="b"/>
                </a:tc>
                <a:tc>
                  <a:txBody>
                    <a:bodyPr/>
                    <a:lstStyle/>
                    <a:p>
                      <a:pPr algn="l" fontAlgn="b"/>
                      <a:r>
                        <a:rPr lang="sv-SE" sz="1800" b="0" i="0" u="none" strike="noStrike" dirty="0">
                          <a:solidFill>
                            <a:schemeClr val="accent2"/>
                          </a:solidFill>
                          <a:effectLst/>
                          <a:latin typeface="+mj-lt"/>
                          <a:cs typeface="Calibri" panose="020F0502020204030204" pitchFamily="34" charset="0"/>
                        </a:rPr>
                        <a:t>N/A</a:t>
                      </a:r>
                    </a:p>
                  </a:txBody>
                  <a:tcPr marL="6350" marR="6350" marT="6350" marB="0" anchor="b"/>
                </a:tc>
                <a:tc>
                  <a:txBody>
                    <a:bodyPr/>
                    <a:lstStyle/>
                    <a:p>
                      <a:pPr algn="l" fontAlgn="b"/>
                      <a:r>
                        <a:rPr lang="sv-SE" sz="1800" b="0" i="0" u="none" strike="noStrike" dirty="0" err="1">
                          <a:solidFill>
                            <a:schemeClr val="accent2"/>
                          </a:solidFill>
                          <a:effectLst/>
                          <a:latin typeface="+mj-lt"/>
                          <a:cs typeface="Calibri" panose="020F0502020204030204" pitchFamily="34" charset="0"/>
                        </a:rPr>
                        <a:t>procedure</a:t>
                      </a:r>
                      <a:endParaRPr lang="sv-SE" sz="1800" b="0" i="0" u="none" strike="noStrike" dirty="0">
                        <a:solidFill>
                          <a:schemeClr val="accent2"/>
                        </a:solidFill>
                        <a:effectLst/>
                        <a:latin typeface="+mj-lt"/>
                        <a:cs typeface="Calibri" panose="020F0502020204030204" pitchFamily="34" charset="0"/>
                      </a:endParaRPr>
                    </a:p>
                  </a:txBody>
                  <a:tcPr marL="6350" marR="6350" marT="6350" marB="0" anchor="b"/>
                </a:tc>
                <a:extLst>
                  <a:ext uri="{0D108BD9-81ED-4DB2-BD59-A6C34878D82A}">
                    <a16:rowId xmlns:a16="http://schemas.microsoft.com/office/drawing/2014/main" val="402553749"/>
                  </a:ext>
                </a:extLst>
              </a:tr>
              <a:tr h="439318">
                <a:tc>
                  <a:txBody>
                    <a:bodyPr/>
                    <a:lstStyle/>
                    <a:p>
                      <a:pPr algn="l" fontAlgn="b"/>
                      <a:r>
                        <a:rPr lang="sv-SE" sz="1800" b="0" i="0" u="none" strike="noStrike" dirty="0">
                          <a:solidFill>
                            <a:schemeClr val="accent2"/>
                          </a:solidFill>
                          <a:effectLst/>
                          <a:latin typeface="+mj-lt"/>
                          <a:cs typeface="Calibri" panose="020F0502020204030204" pitchFamily="34" charset="0"/>
                        </a:rPr>
                        <a:t>225285007</a:t>
                      </a:r>
                    </a:p>
                  </a:txBody>
                  <a:tcPr marL="6350" marR="6350" marT="6350" marB="0" anchor="b"/>
                </a:tc>
                <a:tc>
                  <a:txBody>
                    <a:bodyPr/>
                    <a:lstStyle/>
                    <a:p>
                      <a:pPr algn="l" fontAlgn="b"/>
                      <a:r>
                        <a:rPr lang="sv-SE" sz="1800" b="0" i="0" u="none" strike="noStrike" dirty="0" err="1">
                          <a:solidFill>
                            <a:schemeClr val="accent2"/>
                          </a:solidFill>
                          <a:effectLst/>
                          <a:latin typeface="+mj-lt"/>
                          <a:cs typeface="Calibri" panose="020F0502020204030204" pitchFamily="34" charset="0"/>
                        </a:rPr>
                        <a:t>Giving</a:t>
                      </a:r>
                      <a:r>
                        <a:rPr lang="sv-SE" sz="1800" b="0" i="0" u="none" strike="noStrike" dirty="0">
                          <a:solidFill>
                            <a:schemeClr val="accent2"/>
                          </a:solidFill>
                          <a:effectLst/>
                          <a:latin typeface="+mj-lt"/>
                          <a:cs typeface="Calibri" panose="020F0502020204030204" pitchFamily="34" charset="0"/>
                        </a:rPr>
                        <a:t> oral fluid</a:t>
                      </a:r>
                    </a:p>
                  </a:txBody>
                  <a:tcPr marL="6350" marR="6350" marT="6350" marB="0" anchor="b"/>
                </a:tc>
                <a:tc>
                  <a:txBody>
                    <a:bodyPr/>
                    <a:lstStyle/>
                    <a:p>
                      <a:pPr algn="l" fontAlgn="b"/>
                      <a:r>
                        <a:rPr lang="sv-SE" sz="1800" b="0" i="0" u="none" strike="noStrike" dirty="0">
                          <a:solidFill>
                            <a:schemeClr val="accent2"/>
                          </a:solidFill>
                          <a:effectLst/>
                          <a:latin typeface="+mj-lt"/>
                          <a:cs typeface="Calibri" panose="020F0502020204030204" pitchFamily="34" charset="0"/>
                        </a:rPr>
                        <a:t>Oral fluid </a:t>
                      </a:r>
                      <a:r>
                        <a:rPr lang="sv-SE" sz="1800" b="0" i="0" u="none" strike="noStrike" dirty="0" err="1">
                          <a:solidFill>
                            <a:schemeClr val="accent2"/>
                          </a:solidFill>
                          <a:effectLst/>
                          <a:latin typeface="+mj-lt"/>
                          <a:cs typeface="Calibri" panose="020F0502020204030204" pitchFamily="34" charset="0"/>
                        </a:rPr>
                        <a:t>therapy</a:t>
                      </a:r>
                      <a:endParaRPr lang="sv-SE" sz="1800" b="0" i="0" u="none" strike="noStrike" dirty="0">
                        <a:solidFill>
                          <a:schemeClr val="accent2"/>
                        </a:solidFill>
                        <a:effectLst/>
                        <a:latin typeface="+mj-lt"/>
                        <a:cs typeface="Calibri" panose="020F0502020204030204" pitchFamily="34" charset="0"/>
                      </a:endParaRPr>
                    </a:p>
                  </a:txBody>
                  <a:tcPr marL="6350" marR="6350" marT="6350" marB="0" anchor="b"/>
                </a:tc>
                <a:tc>
                  <a:txBody>
                    <a:bodyPr/>
                    <a:lstStyle/>
                    <a:p>
                      <a:pPr algn="l" fontAlgn="b"/>
                      <a:r>
                        <a:rPr lang="sv-SE" sz="1800" b="0" i="0" u="none" strike="noStrike" dirty="0" err="1">
                          <a:solidFill>
                            <a:schemeClr val="accent2"/>
                          </a:solidFill>
                          <a:effectLst/>
                          <a:latin typeface="+mj-lt"/>
                          <a:cs typeface="Calibri" panose="020F0502020204030204" pitchFamily="34" charset="0"/>
                        </a:rPr>
                        <a:t>procedure</a:t>
                      </a:r>
                      <a:endParaRPr lang="sv-SE" sz="1800" b="0" i="0" u="none" strike="noStrike" dirty="0">
                        <a:solidFill>
                          <a:schemeClr val="accent2"/>
                        </a:solidFill>
                        <a:effectLst/>
                        <a:latin typeface="+mj-lt"/>
                        <a:cs typeface="Calibri" panose="020F0502020204030204" pitchFamily="34" charset="0"/>
                      </a:endParaRPr>
                    </a:p>
                  </a:txBody>
                  <a:tcPr marL="6350" marR="6350" marT="6350" marB="0" anchor="b"/>
                </a:tc>
                <a:extLst>
                  <a:ext uri="{0D108BD9-81ED-4DB2-BD59-A6C34878D82A}">
                    <a16:rowId xmlns:a16="http://schemas.microsoft.com/office/drawing/2014/main" val="4283322030"/>
                  </a:ext>
                </a:extLst>
              </a:tr>
              <a:tr h="657473">
                <a:tc>
                  <a:txBody>
                    <a:bodyPr/>
                    <a:lstStyle/>
                    <a:p>
                      <a:pPr algn="l" fontAlgn="b"/>
                      <a:r>
                        <a:rPr lang="sv-SE" sz="1800" b="0" i="0" u="none" strike="noStrike" dirty="0">
                          <a:solidFill>
                            <a:schemeClr val="accent2"/>
                          </a:solidFill>
                          <a:effectLst/>
                          <a:latin typeface="+mj-lt"/>
                          <a:cs typeface="Calibri" panose="020F0502020204030204" pitchFamily="34" charset="0"/>
                        </a:rPr>
                        <a:t>370853001</a:t>
                      </a:r>
                    </a:p>
                  </a:txBody>
                  <a:tcPr marL="6350" marR="6350" marT="6350" marB="0" anchor="b"/>
                </a:tc>
                <a:tc>
                  <a:txBody>
                    <a:bodyPr/>
                    <a:lstStyle/>
                    <a:p>
                      <a:pPr algn="l" fontAlgn="b"/>
                      <a:r>
                        <a:rPr lang="sv-SE" sz="1800" b="0" i="0" u="none" strike="noStrike" dirty="0">
                          <a:solidFill>
                            <a:schemeClr val="accent2"/>
                          </a:solidFill>
                          <a:effectLst/>
                          <a:latin typeface="+mj-lt"/>
                          <a:cs typeface="Calibri" panose="020F0502020204030204" pitchFamily="34" charset="0"/>
                        </a:rPr>
                        <a:t>Screening for </a:t>
                      </a:r>
                      <a:r>
                        <a:rPr lang="sv-SE" sz="1800" b="0" i="0" u="none" strike="noStrike" dirty="0" err="1">
                          <a:solidFill>
                            <a:schemeClr val="accent2"/>
                          </a:solidFill>
                          <a:effectLst/>
                          <a:latin typeface="+mj-lt"/>
                          <a:cs typeface="Calibri" panose="020F0502020204030204" pitchFamily="34" charset="0"/>
                        </a:rPr>
                        <a:t>physical</a:t>
                      </a:r>
                      <a:r>
                        <a:rPr lang="sv-SE" sz="1800" b="0" i="0" u="none" strike="noStrike" dirty="0">
                          <a:solidFill>
                            <a:schemeClr val="accent2"/>
                          </a:solidFill>
                          <a:effectLst/>
                          <a:latin typeface="+mj-lt"/>
                          <a:cs typeface="Calibri" panose="020F0502020204030204" pitchFamily="34" charset="0"/>
                        </a:rPr>
                        <a:t> abuse</a:t>
                      </a:r>
                    </a:p>
                  </a:txBody>
                  <a:tcPr marL="6350" marR="6350" marT="6350" marB="0" anchor="b"/>
                </a:tc>
                <a:tc>
                  <a:txBody>
                    <a:bodyPr/>
                    <a:lstStyle/>
                    <a:p>
                      <a:pPr algn="l" fontAlgn="b"/>
                      <a:r>
                        <a:rPr lang="sv-SE" sz="1800" b="0" i="0" u="none" strike="noStrike" dirty="0" err="1">
                          <a:solidFill>
                            <a:schemeClr val="accent2"/>
                          </a:solidFill>
                          <a:effectLst/>
                          <a:latin typeface="+mj-lt"/>
                          <a:cs typeface="Calibri" panose="020F0502020204030204" pitchFamily="34" charset="0"/>
                        </a:rPr>
                        <a:t>Screens</a:t>
                      </a:r>
                      <a:r>
                        <a:rPr lang="sv-SE" sz="1800" b="0" i="0" u="none" strike="noStrike" dirty="0">
                          <a:solidFill>
                            <a:schemeClr val="accent2"/>
                          </a:solidFill>
                          <a:effectLst/>
                          <a:latin typeface="+mj-lt"/>
                          <a:cs typeface="Calibri" panose="020F0502020204030204" pitchFamily="34" charset="0"/>
                        </a:rPr>
                        <a:t> for </a:t>
                      </a:r>
                      <a:r>
                        <a:rPr lang="sv-SE" sz="1800" b="0" i="0" u="none" strike="noStrike" dirty="0" err="1">
                          <a:solidFill>
                            <a:schemeClr val="accent2"/>
                          </a:solidFill>
                          <a:effectLst/>
                          <a:latin typeface="+mj-lt"/>
                          <a:cs typeface="Calibri" panose="020F0502020204030204" pitchFamily="34" charset="0"/>
                        </a:rPr>
                        <a:t>physical</a:t>
                      </a:r>
                      <a:r>
                        <a:rPr lang="sv-SE" sz="1800" b="0" i="0" u="none" strike="noStrike" dirty="0">
                          <a:solidFill>
                            <a:schemeClr val="accent2"/>
                          </a:solidFill>
                          <a:effectLst/>
                          <a:latin typeface="+mj-lt"/>
                          <a:cs typeface="Calibri" panose="020F0502020204030204" pitchFamily="34" charset="0"/>
                        </a:rPr>
                        <a:t> abuse</a:t>
                      </a:r>
                    </a:p>
                  </a:txBody>
                  <a:tcPr marL="6350" marR="6350" marT="6350" marB="0" anchor="b"/>
                </a:tc>
                <a:tc>
                  <a:txBody>
                    <a:bodyPr/>
                    <a:lstStyle/>
                    <a:p>
                      <a:pPr algn="l" fontAlgn="b"/>
                      <a:r>
                        <a:rPr lang="sv-SE" sz="1800" b="0" i="0" u="none" strike="noStrike" dirty="0" err="1">
                          <a:solidFill>
                            <a:schemeClr val="accent2"/>
                          </a:solidFill>
                          <a:effectLst/>
                          <a:latin typeface="+mj-lt"/>
                          <a:cs typeface="Calibri" panose="020F0502020204030204" pitchFamily="34" charset="0"/>
                        </a:rPr>
                        <a:t>procedure</a:t>
                      </a:r>
                      <a:endParaRPr lang="sv-SE" sz="1800" b="0" i="0" u="none" strike="noStrike" dirty="0">
                        <a:solidFill>
                          <a:schemeClr val="accent2"/>
                        </a:solidFill>
                        <a:effectLst/>
                        <a:latin typeface="+mj-lt"/>
                        <a:cs typeface="Calibri" panose="020F0502020204030204" pitchFamily="34" charset="0"/>
                      </a:endParaRPr>
                    </a:p>
                  </a:txBody>
                  <a:tcPr marL="6350" marR="6350" marT="6350" marB="0" anchor="b"/>
                </a:tc>
                <a:extLst>
                  <a:ext uri="{0D108BD9-81ED-4DB2-BD59-A6C34878D82A}">
                    <a16:rowId xmlns:a16="http://schemas.microsoft.com/office/drawing/2014/main" val="3948405056"/>
                  </a:ext>
                </a:extLst>
              </a:tr>
              <a:tr h="657473">
                <a:tc>
                  <a:txBody>
                    <a:bodyPr/>
                    <a:lstStyle/>
                    <a:p>
                      <a:pPr algn="l" fontAlgn="b"/>
                      <a:r>
                        <a:rPr lang="sv-SE" sz="1800" b="0" i="0" u="none" strike="noStrike" dirty="0">
                          <a:solidFill>
                            <a:schemeClr val="accent2"/>
                          </a:solidFill>
                          <a:effectLst/>
                          <a:latin typeface="+mj-lt"/>
                          <a:cs typeface="Calibri" panose="020F0502020204030204" pitchFamily="34" charset="0"/>
                        </a:rPr>
                        <a:t>700230007</a:t>
                      </a:r>
                    </a:p>
                  </a:txBody>
                  <a:tcPr marL="6350" marR="6350" marT="6350" marB="0" anchor="b"/>
                </a:tc>
                <a:tc>
                  <a:txBody>
                    <a:bodyPr/>
                    <a:lstStyle/>
                    <a:p>
                      <a:pPr algn="l" fontAlgn="b"/>
                      <a:r>
                        <a:rPr lang="en-US" sz="1800" b="0" i="0" u="none" strike="noStrike" dirty="0">
                          <a:solidFill>
                            <a:schemeClr val="accent2"/>
                          </a:solidFill>
                          <a:effectLst/>
                          <a:latin typeface="+mj-lt"/>
                          <a:cs typeface="Calibri" panose="020F0502020204030204" pitchFamily="34" charset="0"/>
                        </a:rPr>
                        <a:t>Screening for child sexual abuse</a:t>
                      </a:r>
                    </a:p>
                  </a:txBody>
                  <a:tcPr marL="6350" marR="6350" marT="6350" marB="0" anchor="b"/>
                </a:tc>
                <a:tc>
                  <a:txBody>
                    <a:bodyPr/>
                    <a:lstStyle/>
                    <a:p>
                      <a:pPr algn="l" fontAlgn="b"/>
                      <a:r>
                        <a:rPr lang="sv-SE" sz="1800" b="0" i="0" u="none" strike="noStrike" dirty="0">
                          <a:solidFill>
                            <a:schemeClr val="accent2"/>
                          </a:solidFill>
                          <a:effectLst/>
                          <a:latin typeface="+mj-lt"/>
                          <a:cs typeface="Calibri" panose="020F0502020204030204" pitchFamily="34" charset="0"/>
                        </a:rPr>
                        <a:t>N/A</a:t>
                      </a:r>
                    </a:p>
                  </a:txBody>
                  <a:tcPr marL="6350" marR="6350" marT="6350" marB="0" anchor="b"/>
                </a:tc>
                <a:tc>
                  <a:txBody>
                    <a:bodyPr/>
                    <a:lstStyle/>
                    <a:p>
                      <a:pPr algn="l" fontAlgn="b"/>
                      <a:r>
                        <a:rPr lang="sv-SE" sz="1800" b="0" i="0" u="none" strike="noStrike" dirty="0" err="1">
                          <a:solidFill>
                            <a:schemeClr val="accent2"/>
                          </a:solidFill>
                          <a:effectLst/>
                          <a:latin typeface="+mj-lt"/>
                          <a:cs typeface="Calibri" panose="020F0502020204030204" pitchFamily="34" charset="0"/>
                        </a:rPr>
                        <a:t>procedure</a:t>
                      </a:r>
                      <a:endParaRPr lang="sv-SE" sz="1800" b="0" i="0" u="none" strike="noStrike" dirty="0">
                        <a:solidFill>
                          <a:schemeClr val="accent2"/>
                        </a:solidFill>
                        <a:effectLst/>
                        <a:latin typeface="+mj-lt"/>
                        <a:cs typeface="Calibri" panose="020F0502020204030204" pitchFamily="34" charset="0"/>
                      </a:endParaRPr>
                    </a:p>
                  </a:txBody>
                  <a:tcPr marL="6350" marR="6350" marT="6350" marB="0" anchor="b"/>
                </a:tc>
                <a:extLst>
                  <a:ext uri="{0D108BD9-81ED-4DB2-BD59-A6C34878D82A}">
                    <a16:rowId xmlns:a16="http://schemas.microsoft.com/office/drawing/2014/main" val="1955272080"/>
                  </a:ext>
                </a:extLst>
              </a:tr>
            </a:tbl>
          </a:graphicData>
        </a:graphic>
      </p:graphicFrame>
      <p:graphicFrame>
        <p:nvGraphicFramePr>
          <p:cNvPr id="8" name="Tabell 7"/>
          <p:cNvGraphicFramePr>
            <a:graphicFrameLocks noGrp="1"/>
          </p:cNvGraphicFramePr>
          <p:nvPr>
            <p:extLst>
              <p:ext uri="{D42A27DB-BD31-4B8C-83A1-F6EECF244321}">
                <p14:modId xmlns:p14="http://schemas.microsoft.com/office/powerpoint/2010/main" val="2047696675"/>
              </p:ext>
            </p:extLst>
          </p:nvPr>
        </p:nvGraphicFramePr>
        <p:xfrm>
          <a:off x="224569" y="1545317"/>
          <a:ext cx="8548557" cy="2951857"/>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val="3238065115"/>
                    </a:ext>
                  </a:extLst>
                </a:gridCol>
                <a:gridCol w="3378200">
                  <a:extLst>
                    <a:ext uri="{9D8B030D-6E8A-4147-A177-3AD203B41FA5}">
                      <a16:colId xmlns:a16="http://schemas.microsoft.com/office/drawing/2014/main" val="1464792261"/>
                    </a:ext>
                  </a:extLst>
                </a:gridCol>
                <a:gridCol w="2819400">
                  <a:extLst>
                    <a:ext uri="{9D8B030D-6E8A-4147-A177-3AD203B41FA5}">
                      <a16:colId xmlns:a16="http://schemas.microsoft.com/office/drawing/2014/main" val="4032326979"/>
                    </a:ext>
                  </a:extLst>
                </a:gridCol>
                <a:gridCol w="1131757">
                  <a:extLst>
                    <a:ext uri="{9D8B030D-6E8A-4147-A177-3AD203B41FA5}">
                      <a16:colId xmlns:a16="http://schemas.microsoft.com/office/drawing/2014/main" val="2657970570"/>
                    </a:ext>
                  </a:extLst>
                </a:gridCol>
              </a:tblGrid>
              <a:tr h="758275">
                <a:tc>
                  <a:txBody>
                    <a:bodyPr/>
                    <a:lstStyle/>
                    <a:p>
                      <a:r>
                        <a:rPr lang="en-US" dirty="0">
                          <a:latin typeface="+mj-lt"/>
                        </a:rPr>
                        <a:t>SCTID</a:t>
                      </a:r>
                    </a:p>
                  </a:txBody>
                  <a:tcPr/>
                </a:tc>
                <a:tc>
                  <a:txBody>
                    <a:bodyPr/>
                    <a:lstStyle/>
                    <a:p>
                      <a:r>
                        <a:rPr lang="en-US" dirty="0">
                          <a:latin typeface="+mj-lt"/>
                        </a:rPr>
                        <a:t>Preferred</a:t>
                      </a:r>
                      <a:r>
                        <a:rPr lang="en-US" baseline="0" dirty="0">
                          <a:latin typeface="+mj-lt"/>
                        </a:rPr>
                        <a:t> Term</a:t>
                      </a:r>
                      <a:endParaRPr lang="en-US" dirty="0">
                        <a:latin typeface="+mj-lt"/>
                      </a:endParaRPr>
                    </a:p>
                  </a:txBody>
                  <a:tcPr/>
                </a:tc>
                <a:tc>
                  <a:txBody>
                    <a:bodyPr/>
                    <a:lstStyle/>
                    <a:p>
                      <a:r>
                        <a:rPr lang="en-US" baseline="0" dirty="0">
                          <a:latin typeface="+mj-lt"/>
                        </a:rPr>
                        <a:t>Acceptable Term</a:t>
                      </a:r>
                      <a:endParaRPr lang="en-US" dirty="0">
                        <a:latin typeface="+mj-lt"/>
                      </a:endParaRPr>
                    </a:p>
                  </a:txBody>
                  <a:tcPr/>
                </a:tc>
                <a:tc>
                  <a:txBody>
                    <a:bodyPr/>
                    <a:lstStyle/>
                    <a:p>
                      <a:r>
                        <a:rPr lang="en-US" dirty="0" err="1">
                          <a:latin typeface="+mj-lt"/>
                        </a:rPr>
                        <a:t>Sem</a:t>
                      </a:r>
                      <a:r>
                        <a:rPr lang="en-US" dirty="0">
                          <a:latin typeface="+mj-lt"/>
                        </a:rPr>
                        <a:t> Tag</a:t>
                      </a:r>
                    </a:p>
                  </a:txBody>
                  <a:tcPr/>
                </a:tc>
                <a:extLst>
                  <a:ext uri="{0D108BD9-81ED-4DB2-BD59-A6C34878D82A}">
                    <a16:rowId xmlns:a16="http://schemas.microsoft.com/office/drawing/2014/main" val="3501262754"/>
                  </a:ext>
                </a:extLst>
              </a:tr>
              <a:tr h="439318">
                <a:tc>
                  <a:txBody>
                    <a:bodyPr/>
                    <a:lstStyle/>
                    <a:p>
                      <a:pPr algn="l" fontAlgn="b"/>
                      <a:r>
                        <a:rPr lang="sv-SE" sz="1800" b="0" i="0" u="none" strike="noStrike" dirty="0">
                          <a:solidFill>
                            <a:schemeClr val="accent2"/>
                          </a:solidFill>
                          <a:effectLst/>
                          <a:latin typeface="+mj-lt"/>
                          <a:cs typeface="Calibri" panose="020F0502020204030204" pitchFamily="34" charset="0"/>
                        </a:rPr>
                        <a:t>11429006</a:t>
                      </a:r>
                    </a:p>
                  </a:txBody>
                  <a:tcPr marL="6350" marR="6350" marT="6350" marB="0" anchor="b"/>
                </a:tc>
                <a:tc>
                  <a:txBody>
                    <a:bodyPr/>
                    <a:lstStyle/>
                    <a:p>
                      <a:pPr algn="l" fontAlgn="b"/>
                      <a:r>
                        <a:rPr lang="en-US" sz="1800" b="0" i="0" u="none" strike="noStrike" noProof="0" dirty="0">
                          <a:solidFill>
                            <a:schemeClr val="accent2"/>
                          </a:solidFill>
                          <a:effectLst/>
                          <a:latin typeface="+mj-lt"/>
                          <a:cs typeface="Calibri" panose="020F0502020204030204" pitchFamily="34" charset="0"/>
                        </a:rPr>
                        <a:t>Consultation</a:t>
                      </a:r>
                    </a:p>
                  </a:txBody>
                  <a:tcPr marL="6350" marR="6350" marT="6350" marB="0" anchor="b"/>
                </a:tc>
                <a:tc>
                  <a:txBody>
                    <a:bodyPr/>
                    <a:lstStyle/>
                    <a:p>
                      <a:pPr algn="l" fontAlgn="b"/>
                      <a:r>
                        <a:rPr lang="sv-SE" sz="1800" b="0" i="0" u="none" strike="noStrike" dirty="0">
                          <a:solidFill>
                            <a:schemeClr val="accent2"/>
                          </a:solidFill>
                          <a:effectLst/>
                          <a:latin typeface="+mj-lt"/>
                          <a:cs typeface="Calibri" panose="020F0502020204030204" pitchFamily="34" charset="0"/>
                        </a:rPr>
                        <a:t>N/A</a:t>
                      </a:r>
                    </a:p>
                  </a:txBody>
                  <a:tcPr marL="6350" marR="6350" marT="6350" marB="0" anchor="b"/>
                </a:tc>
                <a:tc>
                  <a:txBody>
                    <a:bodyPr/>
                    <a:lstStyle/>
                    <a:p>
                      <a:pPr algn="l" fontAlgn="b"/>
                      <a:r>
                        <a:rPr lang="sv-SE" sz="1800" b="0" i="0" u="none" strike="noStrike" dirty="0" err="1">
                          <a:solidFill>
                            <a:schemeClr val="accent2"/>
                          </a:solidFill>
                          <a:effectLst/>
                          <a:latin typeface="+mj-lt"/>
                          <a:cs typeface="Calibri" panose="020F0502020204030204" pitchFamily="34" charset="0"/>
                        </a:rPr>
                        <a:t>procedure</a:t>
                      </a:r>
                      <a:endParaRPr lang="sv-SE" sz="1800" b="0" i="0" u="none" strike="noStrike" dirty="0">
                        <a:solidFill>
                          <a:schemeClr val="accent2"/>
                        </a:solidFill>
                        <a:effectLst/>
                        <a:latin typeface="+mj-lt"/>
                        <a:cs typeface="Calibri" panose="020F0502020204030204" pitchFamily="34" charset="0"/>
                      </a:endParaRPr>
                    </a:p>
                  </a:txBody>
                  <a:tcPr marL="6350" marR="6350" marT="6350" marB="0" anchor="b"/>
                </a:tc>
                <a:extLst>
                  <a:ext uri="{0D108BD9-81ED-4DB2-BD59-A6C34878D82A}">
                    <a16:rowId xmlns:a16="http://schemas.microsoft.com/office/drawing/2014/main" val="402553749"/>
                  </a:ext>
                </a:extLst>
              </a:tr>
              <a:tr h="439318">
                <a:tc>
                  <a:txBody>
                    <a:bodyPr/>
                    <a:lstStyle/>
                    <a:p>
                      <a:pPr algn="l" fontAlgn="b"/>
                      <a:r>
                        <a:rPr lang="sv-SE" sz="1800" b="0" i="0" u="none" strike="noStrike" dirty="0">
                          <a:solidFill>
                            <a:srgbClr val="FF0000"/>
                          </a:solidFill>
                          <a:effectLst/>
                          <a:latin typeface="+mj-lt"/>
                          <a:cs typeface="Calibri" panose="020F0502020204030204" pitchFamily="34" charset="0"/>
                        </a:rPr>
                        <a:t>225285007</a:t>
                      </a:r>
                    </a:p>
                  </a:txBody>
                  <a:tcPr marL="6350" marR="6350" marT="6350" marB="0" anchor="b"/>
                </a:tc>
                <a:tc>
                  <a:txBody>
                    <a:bodyPr/>
                    <a:lstStyle/>
                    <a:p>
                      <a:pPr algn="l" fontAlgn="b"/>
                      <a:r>
                        <a:rPr lang="sv-SE" sz="1800" b="0" i="0" u="none" strike="noStrike" dirty="0" err="1">
                          <a:solidFill>
                            <a:srgbClr val="FF0000"/>
                          </a:solidFill>
                          <a:effectLst/>
                          <a:latin typeface="+mj-lt"/>
                          <a:cs typeface="Calibri" panose="020F0502020204030204" pitchFamily="34" charset="0"/>
                        </a:rPr>
                        <a:t>Giving</a:t>
                      </a:r>
                      <a:r>
                        <a:rPr lang="sv-SE" sz="1800" b="0" i="0" u="none" strike="noStrike" dirty="0">
                          <a:solidFill>
                            <a:srgbClr val="FF0000"/>
                          </a:solidFill>
                          <a:effectLst/>
                          <a:latin typeface="+mj-lt"/>
                          <a:cs typeface="Calibri" panose="020F0502020204030204" pitchFamily="34" charset="0"/>
                        </a:rPr>
                        <a:t> oral fluid</a:t>
                      </a:r>
                    </a:p>
                  </a:txBody>
                  <a:tcPr marL="6350" marR="6350" marT="6350" marB="0" anchor="b"/>
                </a:tc>
                <a:tc>
                  <a:txBody>
                    <a:bodyPr/>
                    <a:lstStyle/>
                    <a:p>
                      <a:pPr algn="l" fontAlgn="b"/>
                      <a:r>
                        <a:rPr lang="sv-SE" sz="1800" b="0" i="0" u="none" strike="noStrike" dirty="0">
                          <a:solidFill>
                            <a:srgbClr val="FF0000"/>
                          </a:solidFill>
                          <a:effectLst/>
                          <a:latin typeface="+mj-lt"/>
                          <a:cs typeface="Calibri" panose="020F0502020204030204" pitchFamily="34" charset="0"/>
                        </a:rPr>
                        <a:t>Oral fluid </a:t>
                      </a:r>
                      <a:r>
                        <a:rPr lang="sv-SE" sz="1800" b="0" i="0" u="none" strike="noStrike" dirty="0" err="1">
                          <a:solidFill>
                            <a:srgbClr val="FF0000"/>
                          </a:solidFill>
                          <a:effectLst/>
                          <a:latin typeface="+mj-lt"/>
                          <a:cs typeface="Calibri" panose="020F0502020204030204" pitchFamily="34" charset="0"/>
                        </a:rPr>
                        <a:t>therapy</a:t>
                      </a:r>
                      <a:endParaRPr lang="sv-SE" sz="1800" b="0" i="0" u="none" strike="noStrike" dirty="0">
                        <a:solidFill>
                          <a:srgbClr val="FF0000"/>
                        </a:solidFill>
                        <a:effectLst/>
                        <a:latin typeface="+mj-lt"/>
                        <a:cs typeface="Calibri" panose="020F0502020204030204" pitchFamily="34" charset="0"/>
                      </a:endParaRPr>
                    </a:p>
                  </a:txBody>
                  <a:tcPr marL="6350" marR="6350" marT="6350" marB="0" anchor="b"/>
                </a:tc>
                <a:tc>
                  <a:txBody>
                    <a:bodyPr/>
                    <a:lstStyle/>
                    <a:p>
                      <a:pPr algn="l" fontAlgn="b"/>
                      <a:r>
                        <a:rPr lang="sv-SE" sz="1800" b="0" i="0" u="none" strike="noStrike" dirty="0" err="1">
                          <a:solidFill>
                            <a:srgbClr val="FF0000"/>
                          </a:solidFill>
                          <a:effectLst/>
                          <a:latin typeface="+mj-lt"/>
                          <a:cs typeface="Calibri" panose="020F0502020204030204" pitchFamily="34" charset="0"/>
                        </a:rPr>
                        <a:t>procedure</a:t>
                      </a:r>
                      <a:endParaRPr lang="sv-SE" sz="1800" b="0" i="0" u="none" strike="noStrike" dirty="0">
                        <a:solidFill>
                          <a:srgbClr val="FF0000"/>
                        </a:solidFill>
                        <a:effectLst/>
                        <a:latin typeface="+mj-lt"/>
                        <a:cs typeface="Calibri" panose="020F0502020204030204" pitchFamily="34" charset="0"/>
                      </a:endParaRPr>
                    </a:p>
                  </a:txBody>
                  <a:tcPr marL="6350" marR="6350" marT="6350" marB="0" anchor="b"/>
                </a:tc>
                <a:extLst>
                  <a:ext uri="{0D108BD9-81ED-4DB2-BD59-A6C34878D82A}">
                    <a16:rowId xmlns:a16="http://schemas.microsoft.com/office/drawing/2014/main" val="4283322030"/>
                  </a:ext>
                </a:extLst>
              </a:tr>
              <a:tr h="657473">
                <a:tc>
                  <a:txBody>
                    <a:bodyPr/>
                    <a:lstStyle/>
                    <a:p>
                      <a:pPr algn="l" fontAlgn="b"/>
                      <a:r>
                        <a:rPr lang="sv-SE" sz="1800" b="0" i="0" u="none" strike="noStrike" dirty="0">
                          <a:solidFill>
                            <a:schemeClr val="accent2"/>
                          </a:solidFill>
                          <a:effectLst/>
                          <a:latin typeface="+mj-lt"/>
                          <a:cs typeface="Calibri" panose="020F0502020204030204" pitchFamily="34" charset="0"/>
                        </a:rPr>
                        <a:t>370853001</a:t>
                      </a:r>
                    </a:p>
                  </a:txBody>
                  <a:tcPr marL="6350" marR="6350" marT="6350" marB="0" anchor="b"/>
                </a:tc>
                <a:tc>
                  <a:txBody>
                    <a:bodyPr/>
                    <a:lstStyle/>
                    <a:p>
                      <a:pPr algn="l" fontAlgn="b"/>
                      <a:r>
                        <a:rPr lang="sv-SE" sz="1800" b="0" i="0" u="none" strike="noStrike" dirty="0">
                          <a:solidFill>
                            <a:schemeClr val="accent2"/>
                          </a:solidFill>
                          <a:effectLst/>
                          <a:latin typeface="+mj-lt"/>
                          <a:cs typeface="Calibri" panose="020F0502020204030204" pitchFamily="34" charset="0"/>
                        </a:rPr>
                        <a:t>Screening for </a:t>
                      </a:r>
                      <a:r>
                        <a:rPr lang="sv-SE" sz="1800" b="0" i="0" u="none" strike="noStrike" dirty="0" err="1">
                          <a:solidFill>
                            <a:schemeClr val="accent2"/>
                          </a:solidFill>
                          <a:effectLst/>
                          <a:latin typeface="+mj-lt"/>
                          <a:cs typeface="Calibri" panose="020F0502020204030204" pitchFamily="34" charset="0"/>
                        </a:rPr>
                        <a:t>physical</a:t>
                      </a:r>
                      <a:r>
                        <a:rPr lang="sv-SE" sz="1800" b="0" i="0" u="none" strike="noStrike" dirty="0">
                          <a:solidFill>
                            <a:schemeClr val="accent2"/>
                          </a:solidFill>
                          <a:effectLst/>
                          <a:latin typeface="+mj-lt"/>
                          <a:cs typeface="Calibri" panose="020F0502020204030204" pitchFamily="34" charset="0"/>
                        </a:rPr>
                        <a:t> abuse</a:t>
                      </a:r>
                    </a:p>
                  </a:txBody>
                  <a:tcPr marL="6350" marR="6350" marT="6350" marB="0" anchor="b"/>
                </a:tc>
                <a:tc>
                  <a:txBody>
                    <a:bodyPr/>
                    <a:lstStyle/>
                    <a:p>
                      <a:pPr algn="l" fontAlgn="b"/>
                      <a:r>
                        <a:rPr lang="sv-SE" sz="1800" b="0" i="0" u="none" strike="noStrike" dirty="0" err="1">
                          <a:solidFill>
                            <a:schemeClr val="accent2"/>
                          </a:solidFill>
                          <a:effectLst/>
                          <a:latin typeface="+mj-lt"/>
                          <a:cs typeface="Calibri" panose="020F0502020204030204" pitchFamily="34" charset="0"/>
                        </a:rPr>
                        <a:t>Screens</a:t>
                      </a:r>
                      <a:r>
                        <a:rPr lang="sv-SE" sz="1800" b="0" i="0" u="none" strike="noStrike" dirty="0">
                          <a:solidFill>
                            <a:schemeClr val="accent2"/>
                          </a:solidFill>
                          <a:effectLst/>
                          <a:latin typeface="+mj-lt"/>
                          <a:cs typeface="Calibri" panose="020F0502020204030204" pitchFamily="34" charset="0"/>
                        </a:rPr>
                        <a:t> for </a:t>
                      </a:r>
                      <a:r>
                        <a:rPr lang="sv-SE" sz="1800" b="0" i="0" u="none" strike="noStrike" dirty="0" err="1">
                          <a:solidFill>
                            <a:schemeClr val="accent2"/>
                          </a:solidFill>
                          <a:effectLst/>
                          <a:latin typeface="+mj-lt"/>
                          <a:cs typeface="Calibri" panose="020F0502020204030204" pitchFamily="34" charset="0"/>
                        </a:rPr>
                        <a:t>physical</a:t>
                      </a:r>
                      <a:r>
                        <a:rPr lang="sv-SE" sz="1800" b="0" i="0" u="none" strike="noStrike" dirty="0">
                          <a:solidFill>
                            <a:schemeClr val="accent2"/>
                          </a:solidFill>
                          <a:effectLst/>
                          <a:latin typeface="+mj-lt"/>
                          <a:cs typeface="Calibri" panose="020F0502020204030204" pitchFamily="34" charset="0"/>
                        </a:rPr>
                        <a:t> abuse</a:t>
                      </a:r>
                    </a:p>
                  </a:txBody>
                  <a:tcPr marL="6350" marR="6350" marT="6350" marB="0" anchor="b"/>
                </a:tc>
                <a:tc>
                  <a:txBody>
                    <a:bodyPr/>
                    <a:lstStyle/>
                    <a:p>
                      <a:pPr algn="l" fontAlgn="b"/>
                      <a:r>
                        <a:rPr lang="sv-SE" sz="1800" b="0" i="0" u="none" strike="noStrike" dirty="0" err="1">
                          <a:solidFill>
                            <a:schemeClr val="accent2"/>
                          </a:solidFill>
                          <a:effectLst/>
                          <a:latin typeface="+mj-lt"/>
                          <a:cs typeface="Calibri" panose="020F0502020204030204" pitchFamily="34" charset="0"/>
                        </a:rPr>
                        <a:t>procedure</a:t>
                      </a:r>
                      <a:endParaRPr lang="sv-SE" sz="1800" b="0" i="0" u="none" strike="noStrike" dirty="0">
                        <a:solidFill>
                          <a:schemeClr val="accent2"/>
                        </a:solidFill>
                        <a:effectLst/>
                        <a:latin typeface="+mj-lt"/>
                        <a:cs typeface="Calibri" panose="020F0502020204030204" pitchFamily="34" charset="0"/>
                      </a:endParaRPr>
                    </a:p>
                  </a:txBody>
                  <a:tcPr marL="6350" marR="6350" marT="6350" marB="0" anchor="b"/>
                </a:tc>
                <a:extLst>
                  <a:ext uri="{0D108BD9-81ED-4DB2-BD59-A6C34878D82A}">
                    <a16:rowId xmlns:a16="http://schemas.microsoft.com/office/drawing/2014/main" val="3948405056"/>
                  </a:ext>
                </a:extLst>
              </a:tr>
              <a:tr h="657473">
                <a:tc>
                  <a:txBody>
                    <a:bodyPr/>
                    <a:lstStyle/>
                    <a:p>
                      <a:pPr algn="l" fontAlgn="b"/>
                      <a:r>
                        <a:rPr lang="sv-SE" sz="1800" b="0" i="0" u="none" strike="noStrike" dirty="0">
                          <a:solidFill>
                            <a:schemeClr val="accent2"/>
                          </a:solidFill>
                          <a:effectLst/>
                          <a:latin typeface="+mj-lt"/>
                          <a:cs typeface="Calibri" panose="020F0502020204030204" pitchFamily="34" charset="0"/>
                        </a:rPr>
                        <a:t>700230007</a:t>
                      </a:r>
                    </a:p>
                  </a:txBody>
                  <a:tcPr marL="6350" marR="6350" marT="6350" marB="0" anchor="b"/>
                </a:tc>
                <a:tc>
                  <a:txBody>
                    <a:bodyPr/>
                    <a:lstStyle/>
                    <a:p>
                      <a:pPr algn="l" fontAlgn="b"/>
                      <a:r>
                        <a:rPr lang="en-US" sz="1800" b="0" i="0" u="none" strike="noStrike" dirty="0">
                          <a:solidFill>
                            <a:schemeClr val="accent2"/>
                          </a:solidFill>
                          <a:effectLst/>
                          <a:latin typeface="+mj-lt"/>
                          <a:cs typeface="Calibri" panose="020F0502020204030204" pitchFamily="34" charset="0"/>
                        </a:rPr>
                        <a:t>Screening for child sexual abuse</a:t>
                      </a:r>
                    </a:p>
                  </a:txBody>
                  <a:tcPr marL="6350" marR="6350" marT="6350" marB="0" anchor="b"/>
                </a:tc>
                <a:tc>
                  <a:txBody>
                    <a:bodyPr/>
                    <a:lstStyle/>
                    <a:p>
                      <a:pPr algn="l" fontAlgn="b"/>
                      <a:r>
                        <a:rPr lang="sv-SE" sz="1800" b="0" i="0" u="none" strike="noStrike" dirty="0">
                          <a:solidFill>
                            <a:schemeClr val="accent2"/>
                          </a:solidFill>
                          <a:effectLst/>
                          <a:latin typeface="+mj-lt"/>
                          <a:cs typeface="Calibri" panose="020F0502020204030204" pitchFamily="34" charset="0"/>
                        </a:rPr>
                        <a:t>N/A</a:t>
                      </a:r>
                    </a:p>
                  </a:txBody>
                  <a:tcPr marL="6350" marR="6350" marT="6350" marB="0" anchor="b"/>
                </a:tc>
                <a:tc>
                  <a:txBody>
                    <a:bodyPr/>
                    <a:lstStyle/>
                    <a:p>
                      <a:pPr algn="l" fontAlgn="b"/>
                      <a:r>
                        <a:rPr lang="sv-SE" sz="1800" b="0" i="0" u="none" strike="noStrike" dirty="0" err="1">
                          <a:solidFill>
                            <a:schemeClr val="accent2"/>
                          </a:solidFill>
                          <a:effectLst/>
                          <a:latin typeface="+mj-lt"/>
                          <a:cs typeface="Calibri" panose="020F0502020204030204" pitchFamily="34" charset="0"/>
                        </a:rPr>
                        <a:t>procedure</a:t>
                      </a:r>
                      <a:endParaRPr lang="sv-SE" sz="1800" b="0" i="0" u="none" strike="noStrike" dirty="0">
                        <a:solidFill>
                          <a:schemeClr val="accent2"/>
                        </a:solidFill>
                        <a:effectLst/>
                        <a:latin typeface="+mj-lt"/>
                        <a:cs typeface="Calibri" panose="020F0502020204030204" pitchFamily="34" charset="0"/>
                      </a:endParaRPr>
                    </a:p>
                  </a:txBody>
                  <a:tcPr marL="6350" marR="6350" marT="6350" marB="0" anchor="b"/>
                </a:tc>
                <a:extLst>
                  <a:ext uri="{0D108BD9-81ED-4DB2-BD59-A6C34878D82A}">
                    <a16:rowId xmlns:a16="http://schemas.microsoft.com/office/drawing/2014/main" val="1955272080"/>
                  </a:ext>
                </a:extLst>
              </a:tr>
            </a:tbl>
          </a:graphicData>
        </a:graphic>
      </p:graphicFrame>
    </p:spTree>
    <p:extLst>
      <p:ext uri="{BB962C8B-B14F-4D97-AF65-F5344CB8AC3E}">
        <p14:creationId xmlns:p14="http://schemas.microsoft.com/office/powerpoint/2010/main" val="3074332644"/>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4"/>
          <p:cNvSpPr txBox="1">
            <a:spLocks noGrp="1"/>
          </p:cNvSpPr>
          <p:nvPr>
            <p:ph type="title"/>
          </p:nvPr>
        </p:nvSpPr>
        <p:spPr>
          <a:xfrm>
            <a:off x="384048" y="157596"/>
            <a:ext cx="8229600" cy="568721"/>
          </a:xfrm>
          <a:prstGeom prst="rect">
            <a:avLst/>
          </a:prstGeom>
          <a:noFill/>
          <a:ln>
            <a:noFill/>
          </a:ln>
        </p:spPr>
        <p:txBody>
          <a:bodyPr spcFirstLastPara="1" vert="horz" wrap="square" lIns="91400" tIns="91400" rIns="91400" bIns="91400" rtlCol="0" anchor="ctr" anchorCtr="0">
            <a:noAutofit/>
          </a:bodyPr>
          <a:lstStyle/>
          <a:p>
            <a:pPr>
              <a:buSzPts val="3600"/>
            </a:pPr>
            <a:r>
              <a:rPr lang="en-US" dirty="0">
                <a:latin typeface="+mj-lt"/>
              </a:rPr>
              <a:t>SNOMED CT Term Review</a:t>
            </a:r>
            <a:endParaRPr dirty="0">
              <a:latin typeface="+mj-lt"/>
            </a:endParaRPr>
          </a:p>
        </p:txBody>
      </p:sp>
      <p:sp>
        <p:nvSpPr>
          <p:cNvPr id="103" name="Google Shape;103;p14"/>
          <p:cNvSpPr/>
          <p:nvPr/>
        </p:nvSpPr>
        <p:spPr>
          <a:xfrm>
            <a:off x="3" y="4642826"/>
            <a:ext cx="9143999" cy="479933"/>
          </a:xfrm>
          <a:prstGeom prst="rect">
            <a:avLst/>
          </a:prstGeom>
          <a:solidFill>
            <a:schemeClr val="lt1"/>
          </a:solidFill>
          <a:ln>
            <a:noFill/>
          </a:ln>
        </p:spPr>
        <p:txBody>
          <a:bodyPr spcFirstLastPara="1" wrap="square" lIns="91425" tIns="45700" rIns="91425" bIns="45700" anchor="ctr" anchorCtr="0">
            <a:noAutofit/>
          </a:bodyPr>
          <a:lstStyle/>
          <a:p>
            <a:pPr algn="ctr">
              <a:buClr>
                <a:srgbClr val="000000"/>
              </a:buClr>
              <a:buSzPts val="1400"/>
            </a:pPr>
            <a:endParaRPr sz="1400">
              <a:solidFill>
                <a:schemeClr val="lt1"/>
              </a:solidFill>
              <a:latin typeface="Arial"/>
              <a:ea typeface="Arial"/>
              <a:cs typeface="Arial"/>
              <a:sym typeface="Arial"/>
            </a:endParaRPr>
          </a:p>
        </p:txBody>
      </p:sp>
      <p:sp>
        <p:nvSpPr>
          <p:cNvPr id="105" name="Google Shape;105;p14"/>
          <p:cNvSpPr/>
          <p:nvPr/>
        </p:nvSpPr>
        <p:spPr>
          <a:xfrm>
            <a:off x="327639" y="1399666"/>
            <a:ext cx="8229600" cy="3313728"/>
          </a:xfrm>
          <a:prstGeom prst="rect">
            <a:avLst/>
          </a:prstGeom>
          <a:noFill/>
          <a:ln>
            <a:noFill/>
          </a:ln>
        </p:spPr>
        <p:txBody>
          <a:bodyPr spcFirstLastPara="1" wrap="square" lIns="91425" tIns="45700" rIns="91425" bIns="45700" anchor="ctr" anchorCtr="0">
            <a:noAutofit/>
          </a:bodyPr>
          <a:lstStyle/>
          <a:p>
            <a:pPr algn="just"/>
            <a:endParaRPr lang="en-US" sz="2100" dirty="0">
              <a:solidFill>
                <a:schemeClr val="dk1"/>
              </a:solidFill>
              <a:latin typeface="Arial"/>
              <a:ea typeface="Arial"/>
              <a:cs typeface="Arial"/>
              <a:sym typeface="Arial"/>
            </a:endParaRPr>
          </a:p>
          <a:p>
            <a:pPr marL="400030" indent="-400030">
              <a:buClr>
                <a:srgbClr val="05ADEA"/>
              </a:buClr>
              <a:buSzPts val="2100"/>
              <a:buFont typeface="Arial"/>
              <a:buChar char="•"/>
            </a:pPr>
            <a:endParaRPr dirty="0"/>
          </a:p>
        </p:txBody>
      </p:sp>
      <p:pic>
        <p:nvPicPr>
          <p:cNvPr id="3" name="Bildobjekt 2"/>
          <p:cNvPicPr>
            <a:picLocks noChangeAspect="1"/>
          </p:cNvPicPr>
          <p:nvPr/>
        </p:nvPicPr>
        <p:blipFill>
          <a:blip r:embed="rId3"/>
          <a:stretch>
            <a:fillRect/>
          </a:stretch>
        </p:blipFill>
        <p:spPr>
          <a:xfrm>
            <a:off x="384048" y="816964"/>
            <a:ext cx="5461058" cy="4244382"/>
          </a:xfrm>
          <a:prstGeom prst="rect">
            <a:avLst/>
          </a:prstGeom>
        </p:spPr>
      </p:pic>
      <p:sp>
        <p:nvSpPr>
          <p:cNvPr id="5" name="Vänsterpil 4"/>
          <p:cNvSpPr/>
          <p:nvPr/>
        </p:nvSpPr>
        <p:spPr>
          <a:xfrm rot="10800000">
            <a:off x="86215" y="1697762"/>
            <a:ext cx="434715" cy="233800"/>
          </a:xfrm>
          <a:prstGeom prst="leftArrow">
            <a:avLst>
              <a:gd name="adj1" fmla="val 45055"/>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Vänsterpil 8"/>
          <p:cNvSpPr/>
          <p:nvPr/>
        </p:nvSpPr>
        <p:spPr>
          <a:xfrm rot="10800000">
            <a:off x="384048" y="2232336"/>
            <a:ext cx="434715" cy="233800"/>
          </a:xfrm>
          <a:prstGeom prst="leftArrow">
            <a:avLst>
              <a:gd name="adj1" fmla="val 45055"/>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Vänsterpil 9"/>
          <p:cNvSpPr/>
          <p:nvPr/>
        </p:nvSpPr>
        <p:spPr>
          <a:xfrm>
            <a:off x="5206414" y="2232336"/>
            <a:ext cx="434715" cy="233800"/>
          </a:xfrm>
          <a:prstGeom prst="leftArrow">
            <a:avLst>
              <a:gd name="adj1" fmla="val 45055"/>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Vänsterpil 10"/>
          <p:cNvSpPr/>
          <p:nvPr/>
        </p:nvSpPr>
        <p:spPr>
          <a:xfrm rot="10800000">
            <a:off x="166689" y="4128767"/>
            <a:ext cx="434715" cy="233800"/>
          </a:xfrm>
          <a:prstGeom prst="leftArrow">
            <a:avLst>
              <a:gd name="adj1" fmla="val 45055"/>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Vänsterpil 11"/>
          <p:cNvSpPr/>
          <p:nvPr/>
        </p:nvSpPr>
        <p:spPr>
          <a:xfrm rot="10800000">
            <a:off x="384047" y="3614709"/>
            <a:ext cx="434715" cy="233800"/>
          </a:xfrm>
          <a:prstGeom prst="leftArrow">
            <a:avLst>
              <a:gd name="adj1" fmla="val 45055"/>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40512771"/>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1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10"/>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5"/>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9" grpId="0" animBg="1"/>
      <p:bldP spid="9" grpId="1" animBg="1"/>
      <p:bldP spid="10" grpId="0" animBg="1"/>
      <p:bldP spid="10" grpId="1" animBg="1"/>
      <p:bldP spid="11" grpId="0" animBg="1"/>
      <p:bldP spid="11" grpId="1" animBg="1"/>
      <p:bldP spid="12" grpId="0" animBg="1"/>
      <p:bldP spid="12"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4"/>
          <p:cNvSpPr txBox="1">
            <a:spLocks noGrp="1"/>
          </p:cNvSpPr>
          <p:nvPr>
            <p:ph type="title"/>
          </p:nvPr>
        </p:nvSpPr>
        <p:spPr>
          <a:xfrm>
            <a:off x="457200" y="831911"/>
            <a:ext cx="8229600" cy="567756"/>
          </a:xfrm>
          <a:prstGeom prst="rect">
            <a:avLst/>
          </a:prstGeom>
          <a:noFill/>
          <a:ln>
            <a:noFill/>
          </a:ln>
        </p:spPr>
        <p:txBody>
          <a:bodyPr spcFirstLastPara="1" vert="horz" wrap="square" lIns="91400" tIns="91400" rIns="91400" bIns="91400" rtlCol="0" anchor="ctr" anchorCtr="0">
            <a:normAutofit/>
          </a:bodyPr>
          <a:lstStyle/>
          <a:p>
            <a:pPr>
              <a:buSzPts val="3600"/>
            </a:pPr>
            <a:r>
              <a:rPr lang="en-US" dirty="0"/>
              <a:t>W</a:t>
            </a:r>
            <a:r>
              <a:rPr lang="en-US" dirty="0">
                <a:latin typeface="+mj-lt"/>
              </a:rPr>
              <a:t>hat do we </a:t>
            </a:r>
            <a:r>
              <a:rPr lang="en-US" dirty="0"/>
              <a:t>know about Giving oral fluid (procedure)</a:t>
            </a:r>
            <a:r>
              <a:rPr lang="en-US" dirty="0">
                <a:latin typeface="+mj-lt"/>
              </a:rPr>
              <a:t>?</a:t>
            </a:r>
            <a:endParaRPr dirty="0">
              <a:latin typeface="+mj-lt"/>
            </a:endParaRPr>
          </a:p>
        </p:txBody>
      </p:sp>
      <p:sp>
        <p:nvSpPr>
          <p:cNvPr id="2" name="Platshållare för text 1"/>
          <p:cNvSpPr>
            <a:spLocks noGrp="1"/>
          </p:cNvSpPr>
          <p:nvPr>
            <p:ph type="body" sz="quarter" idx="11"/>
          </p:nvPr>
        </p:nvSpPr>
        <p:spPr/>
        <p:txBody>
          <a:bodyPr>
            <a:normAutofit lnSpcReduction="10000"/>
          </a:bodyPr>
          <a:lstStyle/>
          <a:p>
            <a:pPr marL="342900" indent="-342900">
              <a:buFont typeface="Arial" panose="020B0604020202020204" pitchFamily="34" charset="0"/>
              <a:buChar char="•"/>
            </a:pPr>
            <a:r>
              <a:rPr lang="en-US" dirty="0"/>
              <a:t>It’s a procedure: an activity performed in the provision of health care. </a:t>
            </a:r>
          </a:p>
          <a:p>
            <a:pPr marL="342900" indent="-342900">
              <a:buFont typeface="Arial" panose="020B0604020202020204" pitchFamily="34" charset="0"/>
              <a:buChar char="•"/>
            </a:pPr>
            <a:r>
              <a:rPr lang="en-US" dirty="0">
                <a:solidFill>
                  <a:schemeClr val="accent1"/>
                </a:solidFill>
              </a:rPr>
              <a:t>It’s effective time is </a:t>
            </a:r>
            <a:r>
              <a:rPr lang="sv-SE" dirty="0">
                <a:solidFill>
                  <a:schemeClr val="accent1"/>
                </a:solidFill>
              </a:rPr>
              <a:t>20020131 </a:t>
            </a:r>
            <a:endParaRPr lang="en-US" dirty="0">
              <a:solidFill>
                <a:schemeClr val="accent1"/>
              </a:solidFill>
            </a:endParaRPr>
          </a:p>
          <a:p>
            <a:pPr marL="342900" indent="-342900">
              <a:buFont typeface="Arial" panose="020B0604020202020204" pitchFamily="34" charset="0"/>
              <a:buChar char="•"/>
            </a:pPr>
            <a:r>
              <a:rPr lang="en-US" dirty="0"/>
              <a:t>It’s primitive aka not sufficiently defined</a:t>
            </a:r>
          </a:p>
          <a:p>
            <a:pPr marL="342900" indent="-342900">
              <a:buFont typeface="Arial" panose="020B0604020202020204" pitchFamily="34" charset="0"/>
              <a:buChar char="•"/>
            </a:pPr>
            <a:r>
              <a:rPr lang="en-US" dirty="0"/>
              <a:t>It “is a” Procedures relating to eating and drinking (procedure)</a:t>
            </a:r>
          </a:p>
          <a:p>
            <a:pPr marL="342900" indent="-342900">
              <a:buFont typeface="Arial" panose="020B0604020202020204" pitchFamily="34" charset="0"/>
              <a:buChar char="•"/>
            </a:pPr>
            <a:r>
              <a:rPr lang="en-US" dirty="0"/>
              <a:t>It has no additional defining attributes</a:t>
            </a:r>
          </a:p>
        </p:txBody>
      </p:sp>
      <p:sp>
        <p:nvSpPr>
          <p:cNvPr id="3" name="Platshållare för text 2"/>
          <p:cNvSpPr>
            <a:spLocks noGrp="1"/>
          </p:cNvSpPr>
          <p:nvPr>
            <p:ph type="body" sz="quarter" idx="12"/>
          </p:nvPr>
        </p:nvSpPr>
        <p:spPr/>
        <p:txBody>
          <a:bodyPr>
            <a:normAutofit fontScale="92500" lnSpcReduction="10000"/>
          </a:bodyPr>
          <a:lstStyle/>
          <a:p>
            <a:pPr marL="342900" indent="-342900">
              <a:buFont typeface="Arial" panose="020B0604020202020204" pitchFamily="34" charset="0"/>
              <a:buChar char="•"/>
            </a:pPr>
            <a:r>
              <a:rPr lang="en-US" dirty="0"/>
              <a:t>It has a synonym: Oral fluid therapy with an </a:t>
            </a:r>
            <a:r>
              <a:rPr lang="en-US" dirty="0">
                <a:solidFill>
                  <a:schemeClr val="accent1"/>
                </a:solidFill>
              </a:rPr>
              <a:t>effective time of </a:t>
            </a:r>
            <a:r>
              <a:rPr lang="sv-SE" dirty="0">
                <a:solidFill>
                  <a:schemeClr val="accent1"/>
                </a:solidFill>
              </a:rPr>
              <a:t>20170731</a:t>
            </a:r>
            <a:endParaRPr lang="en-US" dirty="0">
              <a:solidFill>
                <a:schemeClr val="accent1"/>
              </a:solidFill>
            </a:endParaRPr>
          </a:p>
          <a:p>
            <a:pPr marL="342900" indent="-342900">
              <a:buFont typeface="Arial" panose="020B0604020202020204" pitchFamily="34" charset="0"/>
              <a:buChar char="•"/>
            </a:pPr>
            <a:r>
              <a:rPr lang="en-US" dirty="0"/>
              <a:t>It has two children: Giving clear oral fluid and Giving cool drink</a:t>
            </a:r>
          </a:p>
          <a:p>
            <a:pPr marL="342900" indent="-342900">
              <a:buFont typeface="Arial" panose="020B0604020202020204" pitchFamily="34" charset="0"/>
              <a:buChar char="•"/>
            </a:pPr>
            <a:r>
              <a:rPr lang="en-US" dirty="0">
                <a:solidFill>
                  <a:schemeClr val="accent1"/>
                </a:solidFill>
              </a:rPr>
              <a:t>It’s part of Global Patient Set, Nursing Activities </a:t>
            </a:r>
            <a:r>
              <a:rPr lang="en-US" dirty="0" err="1">
                <a:solidFill>
                  <a:schemeClr val="accent1"/>
                </a:solidFill>
              </a:rPr>
              <a:t>Refset</a:t>
            </a:r>
            <a:r>
              <a:rPr lang="en-US" dirty="0">
                <a:solidFill>
                  <a:schemeClr val="accent1"/>
                </a:solidFill>
              </a:rPr>
              <a:t> and </a:t>
            </a:r>
            <a:r>
              <a:rPr lang="sv-SE" dirty="0">
                <a:solidFill>
                  <a:schemeClr val="accent1"/>
                </a:solidFill>
              </a:rPr>
              <a:t>CTV3 simple </a:t>
            </a:r>
            <a:r>
              <a:rPr lang="sv-SE" dirty="0" err="1">
                <a:solidFill>
                  <a:schemeClr val="accent1"/>
                </a:solidFill>
              </a:rPr>
              <a:t>map</a:t>
            </a:r>
            <a:endParaRPr lang="sv-SE" dirty="0">
              <a:solidFill>
                <a:schemeClr val="accent1"/>
              </a:solidFill>
            </a:endParaRPr>
          </a:p>
          <a:p>
            <a:pPr marL="342900" indent="-342900">
              <a:buFont typeface="Arial" panose="020B0604020202020204" pitchFamily="34" charset="0"/>
              <a:buChar char="•"/>
            </a:pPr>
            <a:r>
              <a:rPr lang="sv-SE" dirty="0" err="1">
                <a:solidFill>
                  <a:schemeClr val="accent1"/>
                </a:solidFill>
              </a:rPr>
              <a:t>It’s</a:t>
            </a:r>
            <a:r>
              <a:rPr lang="sv-SE" dirty="0">
                <a:solidFill>
                  <a:schemeClr val="accent1"/>
                </a:solidFill>
              </a:rPr>
              <a:t> </a:t>
            </a:r>
            <a:r>
              <a:rPr lang="sv-SE" dirty="0" err="1">
                <a:solidFill>
                  <a:schemeClr val="accent1"/>
                </a:solidFill>
              </a:rPr>
              <a:t>most</a:t>
            </a:r>
            <a:r>
              <a:rPr lang="sv-SE" dirty="0">
                <a:solidFill>
                  <a:schemeClr val="accent1"/>
                </a:solidFill>
              </a:rPr>
              <a:t> recent </a:t>
            </a:r>
            <a:r>
              <a:rPr lang="sv-SE" dirty="0" err="1">
                <a:solidFill>
                  <a:schemeClr val="accent1"/>
                </a:solidFill>
              </a:rPr>
              <a:t>change</a:t>
            </a:r>
            <a:r>
              <a:rPr lang="sv-SE" dirty="0">
                <a:solidFill>
                  <a:schemeClr val="accent1"/>
                </a:solidFill>
              </a:rPr>
              <a:t> </a:t>
            </a:r>
            <a:r>
              <a:rPr lang="sv-SE" dirty="0" err="1">
                <a:solidFill>
                  <a:schemeClr val="accent1"/>
                </a:solidFill>
              </a:rPr>
              <a:t>was</a:t>
            </a:r>
            <a:r>
              <a:rPr lang="sv-SE" dirty="0">
                <a:solidFill>
                  <a:schemeClr val="accent1"/>
                </a:solidFill>
              </a:rPr>
              <a:t> 20190731</a:t>
            </a:r>
          </a:p>
          <a:p>
            <a:pPr marL="342900" indent="-342900">
              <a:buFont typeface="Arial" panose="020B0604020202020204" pitchFamily="34" charset="0"/>
              <a:buChar char="•"/>
            </a:pPr>
            <a:r>
              <a:rPr lang="sv-SE" dirty="0">
                <a:solidFill>
                  <a:schemeClr val="accent1"/>
                </a:solidFill>
              </a:rPr>
              <a:t>It is a ”has focus” </a:t>
            </a:r>
            <a:r>
              <a:rPr lang="sv-SE" dirty="0" err="1">
                <a:solidFill>
                  <a:schemeClr val="accent1"/>
                </a:solidFill>
              </a:rPr>
              <a:t>attribute</a:t>
            </a:r>
            <a:r>
              <a:rPr lang="sv-SE" dirty="0">
                <a:solidFill>
                  <a:schemeClr val="accent1"/>
                </a:solidFill>
              </a:rPr>
              <a:t> for: Oral fluid </a:t>
            </a:r>
            <a:r>
              <a:rPr lang="sv-SE" dirty="0" err="1">
                <a:solidFill>
                  <a:schemeClr val="accent1"/>
                </a:solidFill>
              </a:rPr>
              <a:t>therapy</a:t>
            </a:r>
            <a:r>
              <a:rPr lang="sv-SE" dirty="0">
                <a:solidFill>
                  <a:schemeClr val="accent1"/>
                </a:solidFill>
              </a:rPr>
              <a:t> </a:t>
            </a:r>
            <a:r>
              <a:rPr lang="sv-SE" dirty="0" err="1">
                <a:solidFill>
                  <a:schemeClr val="accent1"/>
                </a:solidFill>
              </a:rPr>
              <a:t>assessment</a:t>
            </a:r>
            <a:r>
              <a:rPr lang="sv-SE" dirty="0">
                <a:solidFill>
                  <a:schemeClr val="accent1"/>
                </a:solidFill>
              </a:rPr>
              <a:t>, Oral fluid </a:t>
            </a:r>
            <a:r>
              <a:rPr lang="sv-SE" dirty="0" err="1">
                <a:solidFill>
                  <a:schemeClr val="accent1"/>
                </a:solidFill>
              </a:rPr>
              <a:t>therapy</a:t>
            </a:r>
            <a:r>
              <a:rPr lang="sv-SE" dirty="0">
                <a:solidFill>
                  <a:schemeClr val="accent1"/>
                </a:solidFill>
              </a:rPr>
              <a:t> </a:t>
            </a:r>
            <a:r>
              <a:rPr lang="sv-SE" dirty="0" err="1">
                <a:solidFill>
                  <a:schemeClr val="accent1"/>
                </a:solidFill>
              </a:rPr>
              <a:t>education</a:t>
            </a:r>
            <a:r>
              <a:rPr lang="sv-SE" dirty="0">
                <a:solidFill>
                  <a:schemeClr val="accent1"/>
                </a:solidFill>
              </a:rPr>
              <a:t>, and Oral fluid </a:t>
            </a:r>
            <a:r>
              <a:rPr lang="sv-SE" dirty="0" err="1">
                <a:solidFill>
                  <a:schemeClr val="accent1"/>
                </a:solidFill>
              </a:rPr>
              <a:t>therapy</a:t>
            </a:r>
            <a:r>
              <a:rPr lang="sv-SE" dirty="0">
                <a:solidFill>
                  <a:schemeClr val="accent1"/>
                </a:solidFill>
              </a:rPr>
              <a:t> management </a:t>
            </a:r>
          </a:p>
          <a:p>
            <a:pPr marL="342900" indent="-342900">
              <a:buFont typeface="Arial" panose="020B0604020202020204" pitchFamily="34" charset="0"/>
              <a:buChar char="•"/>
            </a:pPr>
            <a:endParaRPr lang="sv-SE"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sp>
        <p:nvSpPr>
          <p:cNvPr id="103" name="Google Shape;103;p14"/>
          <p:cNvSpPr/>
          <p:nvPr/>
        </p:nvSpPr>
        <p:spPr>
          <a:xfrm>
            <a:off x="3" y="4642826"/>
            <a:ext cx="9143999" cy="479933"/>
          </a:xfrm>
          <a:prstGeom prst="rect">
            <a:avLst/>
          </a:prstGeom>
          <a:solidFill>
            <a:schemeClr val="lt1"/>
          </a:solidFill>
          <a:ln>
            <a:noFill/>
          </a:ln>
        </p:spPr>
        <p:txBody>
          <a:bodyPr spcFirstLastPara="1" wrap="square" lIns="91425" tIns="45700" rIns="91425" bIns="45700" anchor="ctr" anchorCtr="0">
            <a:noAutofit/>
          </a:bodyPr>
          <a:lstStyle/>
          <a:p>
            <a:pPr algn="ctr">
              <a:buClr>
                <a:srgbClr val="000000"/>
              </a:buClr>
              <a:buSzPts val="1400"/>
            </a:pPr>
            <a:endParaRPr sz="1400">
              <a:solidFill>
                <a:schemeClr val="lt1"/>
              </a:solidFill>
              <a:latin typeface="Arial"/>
              <a:ea typeface="Arial"/>
              <a:cs typeface="Arial"/>
              <a:sym typeface="Arial"/>
            </a:endParaRPr>
          </a:p>
        </p:txBody>
      </p:sp>
      <p:sp>
        <p:nvSpPr>
          <p:cNvPr id="105" name="Google Shape;105;p14"/>
          <p:cNvSpPr/>
          <p:nvPr/>
        </p:nvSpPr>
        <p:spPr>
          <a:xfrm>
            <a:off x="327639" y="1399666"/>
            <a:ext cx="8229600" cy="3313728"/>
          </a:xfrm>
          <a:prstGeom prst="rect">
            <a:avLst/>
          </a:prstGeom>
          <a:noFill/>
          <a:ln>
            <a:noFill/>
          </a:ln>
        </p:spPr>
        <p:txBody>
          <a:bodyPr spcFirstLastPara="1" wrap="square" lIns="91425" tIns="45700" rIns="91425" bIns="45700" anchor="ctr" anchorCtr="0">
            <a:noAutofit/>
          </a:bodyPr>
          <a:lstStyle/>
          <a:p>
            <a:pPr algn="just"/>
            <a:endParaRPr lang="en-US" sz="2100" dirty="0">
              <a:solidFill>
                <a:schemeClr val="dk1"/>
              </a:solidFill>
              <a:latin typeface="Arial"/>
              <a:ea typeface="Arial"/>
              <a:cs typeface="Arial"/>
              <a:sym typeface="Arial"/>
            </a:endParaRPr>
          </a:p>
          <a:p>
            <a:pPr marL="400030" indent="-400030">
              <a:buClr>
                <a:srgbClr val="05ADEA"/>
              </a:buClr>
              <a:buSzPts val="2100"/>
              <a:buFont typeface="Arial"/>
              <a:buChar char="•"/>
            </a:pPr>
            <a:endParaRPr dirty="0"/>
          </a:p>
        </p:txBody>
      </p:sp>
    </p:spTree>
    <p:extLst>
      <p:ext uri="{BB962C8B-B14F-4D97-AF65-F5344CB8AC3E}">
        <p14:creationId xmlns:p14="http://schemas.microsoft.com/office/powerpoint/2010/main" val="2878611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4"/>
          <p:cNvSpPr txBox="1">
            <a:spLocks noGrp="1"/>
          </p:cNvSpPr>
          <p:nvPr>
            <p:ph type="title"/>
          </p:nvPr>
        </p:nvSpPr>
        <p:spPr>
          <a:xfrm>
            <a:off x="457200" y="831911"/>
            <a:ext cx="8229600" cy="567756"/>
          </a:xfrm>
          <a:prstGeom prst="rect">
            <a:avLst/>
          </a:prstGeom>
          <a:noFill/>
          <a:ln>
            <a:noFill/>
          </a:ln>
        </p:spPr>
        <p:txBody>
          <a:bodyPr spcFirstLastPara="1" vert="horz" wrap="square" lIns="91400" tIns="91400" rIns="91400" bIns="91400" rtlCol="0" anchor="ctr" anchorCtr="0">
            <a:normAutofit/>
          </a:bodyPr>
          <a:lstStyle/>
          <a:p>
            <a:pPr>
              <a:buSzPts val="3600"/>
            </a:pPr>
            <a:r>
              <a:rPr lang="en-US" dirty="0"/>
              <a:t>Where is this information found?</a:t>
            </a:r>
            <a:endParaRPr dirty="0">
              <a:latin typeface="+mj-lt"/>
            </a:endParaRPr>
          </a:p>
        </p:txBody>
      </p:sp>
      <p:sp>
        <p:nvSpPr>
          <p:cNvPr id="2" name="Platshållare för text 1"/>
          <p:cNvSpPr>
            <a:spLocks noGrp="1"/>
          </p:cNvSpPr>
          <p:nvPr>
            <p:ph type="body" sz="quarter" idx="11"/>
          </p:nvPr>
        </p:nvSpPr>
        <p:spPr>
          <a:xfrm>
            <a:off x="463550" y="1406988"/>
            <a:ext cx="8056987" cy="3215812"/>
          </a:xfrm>
        </p:spPr>
        <p:txBody>
          <a:bodyPr>
            <a:normAutofit/>
          </a:bodyPr>
          <a:lstStyle/>
          <a:p>
            <a:pPr marL="342900" indent="-342900">
              <a:buFont typeface="Arial" panose="020B0604020202020204" pitchFamily="34" charset="0"/>
              <a:buChar char="•"/>
            </a:pPr>
            <a:r>
              <a:rPr lang="en-US" dirty="0"/>
              <a:t>Effective time</a:t>
            </a:r>
          </a:p>
          <a:p>
            <a:pPr marL="342900" indent="-342900">
              <a:buFont typeface="Arial" panose="020B0604020202020204" pitchFamily="34" charset="0"/>
              <a:buChar char="•"/>
            </a:pPr>
            <a:r>
              <a:rPr lang="en-US" dirty="0"/>
              <a:t>Reference set membership </a:t>
            </a:r>
          </a:p>
          <a:p>
            <a:pPr marL="342900" indent="-342900">
              <a:buFont typeface="Arial" panose="020B0604020202020204" pitchFamily="34" charset="0"/>
              <a:buChar char="•"/>
            </a:pPr>
            <a:r>
              <a:rPr lang="sv-SE" dirty="0" err="1"/>
              <a:t>Historical</a:t>
            </a:r>
            <a:r>
              <a:rPr lang="sv-SE" dirty="0"/>
              <a:t> </a:t>
            </a:r>
            <a:r>
              <a:rPr lang="sv-SE" dirty="0" err="1"/>
              <a:t>changes</a:t>
            </a:r>
            <a:endParaRPr lang="sv-SE" dirty="0"/>
          </a:p>
          <a:p>
            <a:pPr marL="342900" indent="-342900">
              <a:buFont typeface="Arial" panose="020B0604020202020204" pitchFamily="34" charset="0"/>
              <a:buChar char="•"/>
            </a:pPr>
            <a:r>
              <a:rPr lang="sv-SE" dirty="0" err="1"/>
              <a:t>Referenced</a:t>
            </a:r>
            <a:r>
              <a:rPr lang="sv-SE" dirty="0"/>
              <a:t> relationships and </a:t>
            </a:r>
            <a:r>
              <a:rPr lang="sv-SE" dirty="0" err="1"/>
              <a:t>attributes</a:t>
            </a:r>
            <a:r>
              <a:rPr lang="sv-SE" dirty="0"/>
              <a:t> </a:t>
            </a:r>
          </a:p>
        </p:txBody>
      </p:sp>
      <p:sp>
        <p:nvSpPr>
          <p:cNvPr id="103" name="Google Shape;103;p14"/>
          <p:cNvSpPr/>
          <p:nvPr/>
        </p:nvSpPr>
        <p:spPr>
          <a:xfrm>
            <a:off x="3" y="4642826"/>
            <a:ext cx="9143999" cy="479933"/>
          </a:xfrm>
          <a:prstGeom prst="rect">
            <a:avLst/>
          </a:prstGeom>
          <a:solidFill>
            <a:schemeClr val="lt1"/>
          </a:solidFill>
          <a:ln>
            <a:noFill/>
          </a:ln>
        </p:spPr>
        <p:txBody>
          <a:bodyPr spcFirstLastPara="1" wrap="square" lIns="91425" tIns="45700" rIns="91425" bIns="45700" anchor="ctr" anchorCtr="0">
            <a:noAutofit/>
          </a:bodyPr>
          <a:lstStyle/>
          <a:p>
            <a:pPr algn="ctr">
              <a:buClr>
                <a:srgbClr val="000000"/>
              </a:buClr>
              <a:buSzPts val="1400"/>
            </a:pPr>
            <a:endParaRPr sz="1400">
              <a:solidFill>
                <a:schemeClr val="lt1"/>
              </a:solidFill>
              <a:latin typeface="Arial"/>
              <a:ea typeface="Arial"/>
              <a:cs typeface="Arial"/>
              <a:sym typeface="Arial"/>
            </a:endParaRPr>
          </a:p>
        </p:txBody>
      </p:sp>
      <p:sp>
        <p:nvSpPr>
          <p:cNvPr id="105" name="Google Shape;105;p14"/>
          <p:cNvSpPr/>
          <p:nvPr/>
        </p:nvSpPr>
        <p:spPr>
          <a:xfrm>
            <a:off x="327639" y="1399666"/>
            <a:ext cx="8229600" cy="3313728"/>
          </a:xfrm>
          <a:prstGeom prst="rect">
            <a:avLst/>
          </a:prstGeom>
          <a:noFill/>
          <a:ln>
            <a:noFill/>
          </a:ln>
        </p:spPr>
        <p:txBody>
          <a:bodyPr spcFirstLastPara="1" wrap="square" lIns="91425" tIns="45700" rIns="91425" bIns="45700" anchor="ctr" anchorCtr="0">
            <a:noAutofit/>
          </a:bodyPr>
          <a:lstStyle/>
          <a:p>
            <a:pPr algn="just"/>
            <a:endParaRPr lang="en-US" sz="2100" dirty="0">
              <a:solidFill>
                <a:schemeClr val="dk1"/>
              </a:solidFill>
              <a:latin typeface="Arial"/>
              <a:ea typeface="Arial"/>
              <a:cs typeface="Arial"/>
              <a:sym typeface="Arial"/>
            </a:endParaRPr>
          </a:p>
          <a:p>
            <a:pPr marL="400030" indent="-400030">
              <a:buClr>
                <a:srgbClr val="05ADEA"/>
              </a:buClr>
              <a:buSzPts val="2100"/>
              <a:buFont typeface="Arial"/>
              <a:buChar char="•"/>
            </a:pPr>
            <a:endParaRPr dirty="0"/>
          </a:p>
        </p:txBody>
      </p:sp>
      <p:pic>
        <p:nvPicPr>
          <p:cNvPr id="5" name="Bildobjekt 4"/>
          <p:cNvPicPr>
            <a:picLocks noChangeAspect="1"/>
          </p:cNvPicPr>
          <p:nvPr/>
        </p:nvPicPr>
        <p:blipFill>
          <a:blip r:embed="rId3"/>
          <a:stretch>
            <a:fillRect/>
          </a:stretch>
        </p:blipFill>
        <p:spPr>
          <a:xfrm>
            <a:off x="1108909" y="3191709"/>
            <a:ext cx="6926182" cy="169108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9" name="Vänsterpil 8"/>
          <p:cNvSpPr/>
          <p:nvPr/>
        </p:nvSpPr>
        <p:spPr>
          <a:xfrm rot="5400000">
            <a:off x="2141954" y="4463836"/>
            <a:ext cx="434715" cy="233800"/>
          </a:xfrm>
          <a:prstGeom prst="leftArrow">
            <a:avLst>
              <a:gd name="adj1" fmla="val 45055"/>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Vänsterpil 9"/>
          <p:cNvSpPr/>
          <p:nvPr/>
        </p:nvSpPr>
        <p:spPr>
          <a:xfrm rot="5400000">
            <a:off x="4752124" y="4460691"/>
            <a:ext cx="434715" cy="233800"/>
          </a:xfrm>
          <a:prstGeom prst="leftArrow">
            <a:avLst>
              <a:gd name="adj1" fmla="val 45055"/>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Vänsterpil 10"/>
          <p:cNvSpPr/>
          <p:nvPr/>
        </p:nvSpPr>
        <p:spPr>
          <a:xfrm rot="5400000">
            <a:off x="6473528" y="4460692"/>
            <a:ext cx="434715" cy="233800"/>
          </a:xfrm>
          <a:prstGeom prst="leftArrow">
            <a:avLst>
              <a:gd name="adj1" fmla="val 45055"/>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Vänsterpil 11"/>
          <p:cNvSpPr/>
          <p:nvPr/>
        </p:nvSpPr>
        <p:spPr>
          <a:xfrm rot="5400000">
            <a:off x="1372160" y="4711643"/>
            <a:ext cx="434715" cy="233800"/>
          </a:xfrm>
          <a:prstGeom prst="leftArrow">
            <a:avLst>
              <a:gd name="adj1" fmla="val 45055"/>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3237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1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11"/>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P spid="10" grpId="1" animBg="1"/>
      <p:bldP spid="11" grpId="0" animBg="1"/>
      <p:bldP spid="11" grpId="1" animBg="1"/>
      <p:bldP spid="12" grpId="0" animBg="1"/>
      <p:bldP spid="12"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4"/>
          <p:cNvSpPr txBox="1">
            <a:spLocks noGrp="1"/>
          </p:cNvSpPr>
          <p:nvPr>
            <p:ph type="title"/>
          </p:nvPr>
        </p:nvSpPr>
        <p:spPr>
          <a:xfrm>
            <a:off x="457200" y="831911"/>
            <a:ext cx="8229600" cy="567756"/>
          </a:xfrm>
          <a:prstGeom prst="rect">
            <a:avLst/>
          </a:prstGeom>
          <a:noFill/>
          <a:ln>
            <a:noFill/>
          </a:ln>
        </p:spPr>
        <p:txBody>
          <a:bodyPr spcFirstLastPara="1" vert="horz" wrap="square" lIns="91400" tIns="91400" rIns="91400" bIns="91400" rtlCol="0" anchor="ctr" anchorCtr="0">
            <a:normAutofit/>
          </a:bodyPr>
          <a:lstStyle/>
          <a:p>
            <a:pPr>
              <a:buSzPts val="3600"/>
            </a:pPr>
            <a:r>
              <a:rPr lang="en-US" dirty="0"/>
              <a:t>W</a:t>
            </a:r>
            <a:r>
              <a:rPr lang="en-US" dirty="0">
                <a:latin typeface="+mj-lt"/>
              </a:rPr>
              <a:t>hat do we need to </a:t>
            </a:r>
            <a:r>
              <a:rPr lang="en-US" dirty="0"/>
              <a:t>know?</a:t>
            </a:r>
            <a:endParaRPr dirty="0">
              <a:latin typeface="+mj-lt"/>
            </a:endParaRPr>
          </a:p>
        </p:txBody>
      </p:sp>
      <p:sp>
        <p:nvSpPr>
          <p:cNvPr id="2" name="Platshållare för text 1"/>
          <p:cNvSpPr>
            <a:spLocks noGrp="1"/>
          </p:cNvSpPr>
          <p:nvPr>
            <p:ph type="body" sz="quarter" idx="11"/>
          </p:nvPr>
        </p:nvSpPr>
        <p:spPr/>
        <p:txBody>
          <a:bodyPr>
            <a:normAutofit/>
          </a:bodyPr>
          <a:lstStyle/>
          <a:p>
            <a:pPr marL="342900" indent="-342900">
              <a:buFont typeface="Arial" panose="020B0604020202020204" pitchFamily="34" charset="0"/>
              <a:buChar char="•"/>
            </a:pPr>
            <a:r>
              <a:rPr lang="en-US" dirty="0"/>
              <a:t>Are there any similar descriptions in SNOMED CT?</a:t>
            </a:r>
          </a:p>
          <a:p>
            <a:pPr marL="342900" indent="-342900">
              <a:buFont typeface="Arial" panose="020B0604020202020204" pitchFamily="34" charset="0"/>
              <a:buChar char="•"/>
            </a:pPr>
            <a:r>
              <a:rPr lang="sv-SE" dirty="0" err="1"/>
              <a:t>What</a:t>
            </a:r>
            <a:r>
              <a:rPr lang="sv-SE" dirty="0"/>
              <a:t> </a:t>
            </a:r>
            <a:r>
              <a:rPr lang="sv-SE" dirty="0" err="1"/>
              <a:t>are</a:t>
            </a:r>
            <a:r>
              <a:rPr lang="sv-SE" dirty="0"/>
              <a:t> the relevant </a:t>
            </a:r>
            <a:r>
              <a:rPr lang="sv-SE" dirty="0" err="1"/>
              <a:t>nursing</a:t>
            </a:r>
            <a:r>
              <a:rPr lang="sv-SE" dirty="0"/>
              <a:t> </a:t>
            </a:r>
            <a:r>
              <a:rPr lang="sv-SE" dirty="0" err="1"/>
              <a:t>use</a:t>
            </a:r>
            <a:r>
              <a:rPr lang="sv-SE" dirty="0"/>
              <a:t> </a:t>
            </a:r>
            <a:r>
              <a:rPr lang="sv-SE" dirty="0" err="1"/>
              <a:t>cases</a:t>
            </a:r>
            <a:r>
              <a:rPr lang="sv-SE" dirty="0"/>
              <a:t> for </a:t>
            </a:r>
            <a:r>
              <a:rPr lang="sv-SE" dirty="0" err="1"/>
              <a:t>this</a:t>
            </a:r>
            <a:r>
              <a:rPr lang="sv-SE" dirty="0"/>
              <a:t> </a:t>
            </a:r>
            <a:r>
              <a:rPr lang="sv-SE" dirty="0" err="1"/>
              <a:t>concept</a:t>
            </a:r>
            <a:r>
              <a:rPr lang="sv-SE" dirty="0"/>
              <a:t>?</a:t>
            </a:r>
          </a:p>
          <a:p>
            <a:pPr marL="342900" indent="-342900">
              <a:buFont typeface="Arial" panose="020B0604020202020204" pitchFamily="34" charset="0"/>
              <a:buChar char="•"/>
            </a:pPr>
            <a:r>
              <a:rPr lang="sv-SE" dirty="0"/>
              <a:t>Is </a:t>
            </a:r>
            <a:r>
              <a:rPr lang="sv-SE" dirty="0" err="1"/>
              <a:t>this</a:t>
            </a:r>
            <a:r>
              <a:rPr lang="sv-SE" dirty="0"/>
              <a:t> relevant to </a:t>
            </a:r>
            <a:r>
              <a:rPr lang="sv-SE" dirty="0" err="1"/>
              <a:t>other</a:t>
            </a:r>
            <a:r>
              <a:rPr lang="sv-SE" dirty="0"/>
              <a:t> </a:t>
            </a:r>
            <a:r>
              <a:rPr lang="sv-SE" dirty="0" err="1"/>
              <a:t>clinical</a:t>
            </a:r>
            <a:r>
              <a:rPr lang="sv-SE" dirty="0"/>
              <a:t> </a:t>
            </a:r>
            <a:r>
              <a:rPr lang="sv-SE" dirty="0" err="1"/>
              <a:t>reference</a:t>
            </a:r>
            <a:r>
              <a:rPr lang="sv-SE" dirty="0"/>
              <a:t> </a:t>
            </a:r>
            <a:r>
              <a:rPr lang="sv-SE" dirty="0" err="1"/>
              <a:t>groups</a:t>
            </a:r>
            <a:r>
              <a:rPr lang="sv-SE" dirty="0"/>
              <a:t>?</a:t>
            </a:r>
          </a:p>
          <a:p>
            <a:endParaRPr lang="sv-SE" dirty="0"/>
          </a:p>
          <a:p>
            <a:pPr marL="342900" indent="-342900">
              <a:buFont typeface="Arial" panose="020B0604020202020204" pitchFamily="34" charset="0"/>
              <a:buChar char="•"/>
            </a:pPr>
            <a:endParaRPr lang="en-US" dirty="0"/>
          </a:p>
        </p:txBody>
      </p:sp>
      <p:sp>
        <p:nvSpPr>
          <p:cNvPr id="103" name="Google Shape;103;p14"/>
          <p:cNvSpPr/>
          <p:nvPr/>
        </p:nvSpPr>
        <p:spPr>
          <a:xfrm>
            <a:off x="3" y="4642826"/>
            <a:ext cx="9143999" cy="479933"/>
          </a:xfrm>
          <a:prstGeom prst="rect">
            <a:avLst/>
          </a:prstGeom>
          <a:solidFill>
            <a:schemeClr val="lt1"/>
          </a:solidFill>
          <a:ln>
            <a:noFill/>
          </a:ln>
        </p:spPr>
        <p:txBody>
          <a:bodyPr spcFirstLastPara="1" wrap="square" lIns="91425" tIns="45700" rIns="91425" bIns="45700" anchor="ctr" anchorCtr="0">
            <a:noAutofit/>
          </a:bodyPr>
          <a:lstStyle/>
          <a:p>
            <a:pPr algn="ctr">
              <a:buClr>
                <a:srgbClr val="000000"/>
              </a:buClr>
              <a:buSzPts val="1400"/>
            </a:pPr>
            <a:endParaRPr sz="1400">
              <a:solidFill>
                <a:schemeClr val="lt1"/>
              </a:solidFill>
              <a:latin typeface="Arial"/>
              <a:ea typeface="Arial"/>
              <a:cs typeface="Arial"/>
              <a:sym typeface="Arial"/>
            </a:endParaRPr>
          </a:p>
        </p:txBody>
      </p:sp>
      <p:sp>
        <p:nvSpPr>
          <p:cNvPr id="105" name="Google Shape;105;p14"/>
          <p:cNvSpPr/>
          <p:nvPr/>
        </p:nvSpPr>
        <p:spPr>
          <a:xfrm>
            <a:off x="327639" y="1399666"/>
            <a:ext cx="8229600" cy="3313728"/>
          </a:xfrm>
          <a:prstGeom prst="rect">
            <a:avLst/>
          </a:prstGeom>
          <a:noFill/>
          <a:ln>
            <a:noFill/>
          </a:ln>
        </p:spPr>
        <p:txBody>
          <a:bodyPr spcFirstLastPara="1" wrap="square" lIns="91425" tIns="45700" rIns="91425" bIns="45700" anchor="ctr" anchorCtr="0">
            <a:noAutofit/>
          </a:bodyPr>
          <a:lstStyle/>
          <a:p>
            <a:pPr algn="just"/>
            <a:endParaRPr lang="en-US" sz="2100" dirty="0">
              <a:solidFill>
                <a:schemeClr val="dk1"/>
              </a:solidFill>
              <a:latin typeface="Arial"/>
              <a:ea typeface="Arial"/>
              <a:cs typeface="Arial"/>
              <a:sym typeface="Arial"/>
            </a:endParaRPr>
          </a:p>
          <a:p>
            <a:pPr marL="400030" indent="-400030">
              <a:buClr>
                <a:srgbClr val="05ADEA"/>
              </a:buClr>
              <a:buSzPts val="2100"/>
              <a:buFont typeface="Arial"/>
              <a:buChar char="•"/>
            </a:pPr>
            <a:endParaRPr dirty="0"/>
          </a:p>
        </p:txBody>
      </p:sp>
    </p:spTree>
    <p:extLst>
      <p:ext uri="{BB962C8B-B14F-4D97-AF65-F5344CB8AC3E}">
        <p14:creationId xmlns:p14="http://schemas.microsoft.com/office/powerpoint/2010/main" val="2656335390"/>
      </p:ext>
    </p:extLst>
  </p:cSld>
  <p:clrMapOvr>
    <a:masterClrMapping/>
  </p:clrMapOvr>
</p:sld>
</file>

<file path=ppt/theme/theme1.xml><?xml version="1.0" encoding="utf-8"?>
<a:theme xmlns:a="http://schemas.openxmlformats.org/drawingml/2006/main" name="Title slide - horizontal">
  <a:themeElements>
    <a:clrScheme name="SNOMED 1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FF00FF"/>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xt slide - plain">
  <a:themeElements>
    <a:clrScheme name="SNOMED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A2AAA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30097</TotalTime>
  <Words>912</Words>
  <Application>Microsoft Office PowerPoint</Application>
  <PresentationFormat>Bildspel på skärmen (16:9)</PresentationFormat>
  <Paragraphs>174</Paragraphs>
  <Slides>15</Slides>
  <Notes>13</Notes>
  <HiddenSlides>0</HiddenSlides>
  <MMClips>0</MMClips>
  <ScaleCrop>false</ScaleCrop>
  <HeadingPairs>
    <vt:vector size="6" baseType="variant">
      <vt:variant>
        <vt:lpstr>Använt teckensnitt</vt:lpstr>
      </vt:variant>
      <vt:variant>
        <vt:i4>4</vt:i4>
      </vt:variant>
      <vt:variant>
        <vt:lpstr>Tema</vt:lpstr>
      </vt:variant>
      <vt:variant>
        <vt:i4>2</vt:i4>
      </vt:variant>
      <vt:variant>
        <vt:lpstr>Bildrubriker</vt:lpstr>
      </vt:variant>
      <vt:variant>
        <vt:i4>15</vt:i4>
      </vt:variant>
    </vt:vector>
  </HeadingPairs>
  <TitlesOfParts>
    <vt:vector size="21" baseType="lpstr">
      <vt:lpstr>Arial</vt:lpstr>
      <vt:lpstr>Calibri</vt:lpstr>
      <vt:lpstr>Trebuchet MS</vt:lpstr>
      <vt:lpstr>Verdana</vt:lpstr>
      <vt:lpstr>Title slide - horizontal</vt:lpstr>
      <vt:lpstr>Text slide - plain</vt:lpstr>
      <vt:lpstr>PowerPoint-presentation</vt:lpstr>
      <vt:lpstr>Agenda</vt:lpstr>
      <vt:lpstr>Nursing Clinical Reference Group</vt:lpstr>
      <vt:lpstr>SNOMED CT Nursing Activities Reviewed…….</vt:lpstr>
      <vt:lpstr>SNOMED CT Terms for Discussion</vt:lpstr>
      <vt:lpstr>SNOMED CT Term Review</vt:lpstr>
      <vt:lpstr>What do we know about Giving oral fluid (procedure)?</vt:lpstr>
      <vt:lpstr>Where is this information found?</vt:lpstr>
      <vt:lpstr>What do we need to know?</vt:lpstr>
      <vt:lpstr>Searching for similar descriptions</vt:lpstr>
      <vt:lpstr>Let’s discuss: Giving oral fluid…..</vt:lpstr>
      <vt:lpstr>Other SNOMED Concepts for Review/Discussion</vt:lpstr>
      <vt:lpstr>Other SNOMED Concepts for Review/Discussion</vt:lpstr>
      <vt:lpstr>Next Actions …..</vt:lpstr>
      <vt:lpstr>PowerPoint-presentation</vt:lpstr>
    </vt:vector>
  </TitlesOfParts>
  <Manager/>
  <Company>CoyleComp</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SNOWMED PPT template</dc:title>
  <dc:subject/>
  <dc:creator>KC</dc:creator>
  <cp:keywords/>
  <dc:description/>
  <cp:lastModifiedBy>Culp, Erica</cp:lastModifiedBy>
  <cp:revision>885</cp:revision>
  <cp:lastPrinted>2013-09-19T15:32:51Z</cp:lastPrinted>
  <dcterms:created xsi:type="dcterms:W3CDTF">2013-01-15T18:13:18Z</dcterms:created>
  <dcterms:modified xsi:type="dcterms:W3CDTF">2021-11-24T16:46:47Z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2021-11-07T20:14:42Z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2d299b90-e040-4a84-b78d-07883b5224e6</vt:lpwstr>
  </property>
  <property fmtid="{D5CDD505-2E9C-101B-9397-08002B2CF9AE}" pid="8" name="MSIP_Label_ea60d57e-af5b-4752-ac57-3e4f28ca11dc_ContentBits">
    <vt:lpwstr>0</vt:lpwstr>
  </property>
</Properties>
</file>