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7" r:id="rId4"/>
    <p:sldMasterId id="214748365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</p:sldIdLst>
  <p:sldSz cy="5143500" cx="9144000"/>
  <p:notesSz cx="7010400" cy="9296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768">
          <p15:clr>
            <a:srgbClr val="A4A3A4"/>
          </p15:clr>
        </p15:guide>
        <p15:guide id="2" pos="295">
          <p15:clr>
            <a:srgbClr val="A4A3A4"/>
          </p15:clr>
        </p15:guide>
        <p15:guide id="3" pos="5465">
          <p15:clr>
            <a:srgbClr val="A4A3A4"/>
          </p15:clr>
        </p15:guide>
        <p15:guide id="4" orient="horz" pos="894">
          <p15:clr>
            <a:srgbClr val="A4A3A4"/>
          </p15:clr>
        </p15:guide>
        <p15:guide id="5" pos="289">
          <p15:clr>
            <a:srgbClr val="A4A3A4"/>
          </p15:clr>
        </p15:guide>
      </p15:sldGuideLst>
    </p:ext>
    <p:ext uri="{2D200454-40CA-4A62-9FC3-DE9A4176ACB9}">
      <p15:notesGuideLst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768" orient="horz"/>
        <p:guide pos="295"/>
        <p:guide pos="5465"/>
        <p:guide pos="894" orient="horz"/>
        <p:guide pos="289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928" orient="horz"/>
        <p:guide pos="2208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2" Type="http://schemas.openxmlformats.org/officeDocument/2006/relationships/slide" Target="slides/slide6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406400" y="696913"/>
            <a:ext cx="61976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6:notes"/>
          <p:cNvSpPr txBox="1"/>
          <p:nvPr>
            <p:ph idx="1" type="body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6:notes"/>
          <p:cNvSpPr/>
          <p:nvPr>
            <p:ph idx="2" type="sldImg"/>
          </p:nvPr>
        </p:nvSpPr>
        <p:spPr>
          <a:xfrm>
            <a:off x="406400" y="696913"/>
            <a:ext cx="61976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f3671dfa1e_0_6:notes"/>
          <p:cNvSpPr txBox="1"/>
          <p:nvPr>
            <p:ph idx="1" type="body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gf3671dfa1e_0_6:notes"/>
          <p:cNvSpPr/>
          <p:nvPr>
            <p:ph idx="2" type="sldImg"/>
          </p:nvPr>
        </p:nvSpPr>
        <p:spPr>
          <a:xfrm>
            <a:off x="406400" y="696913"/>
            <a:ext cx="6197700" cy="34863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f3671dfa1e_0_22:notes"/>
          <p:cNvSpPr txBox="1"/>
          <p:nvPr>
            <p:ph idx="1" type="body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gf3671dfa1e_0_22:notes"/>
          <p:cNvSpPr/>
          <p:nvPr>
            <p:ph idx="2" type="sldImg"/>
          </p:nvPr>
        </p:nvSpPr>
        <p:spPr>
          <a:xfrm>
            <a:off x="406400" y="696913"/>
            <a:ext cx="6197700" cy="34863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f3671dfa1e_0_38:notes"/>
          <p:cNvSpPr txBox="1"/>
          <p:nvPr>
            <p:ph idx="1" type="body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gf3671dfa1e_0_38:notes"/>
          <p:cNvSpPr/>
          <p:nvPr>
            <p:ph idx="2" type="sldImg"/>
          </p:nvPr>
        </p:nvSpPr>
        <p:spPr>
          <a:xfrm>
            <a:off x="406400" y="696913"/>
            <a:ext cx="6197700" cy="34863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f3671dfa1e_0_54:notes"/>
          <p:cNvSpPr txBox="1"/>
          <p:nvPr>
            <p:ph idx="1" type="body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gf3671dfa1e_0_54:notes"/>
          <p:cNvSpPr/>
          <p:nvPr>
            <p:ph idx="2" type="sldImg"/>
          </p:nvPr>
        </p:nvSpPr>
        <p:spPr>
          <a:xfrm>
            <a:off x="406400" y="696913"/>
            <a:ext cx="6197700" cy="34863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f3671dfa1e_0_75:notes"/>
          <p:cNvSpPr txBox="1"/>
          <p:nvPr>
            <p:ph idx="1" type="body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gf3671dfa1e_0_75:notes"/>
          <p:cNvSpPr/>
          <p:nvPr>
            <p:ph idx="2" type="sldImg"/>
          </p:nvPr>
        </p:nvSpPr>
        <p:spPr>
          <a:xfrm>
            <a:off x="406400" y="696913"/>
            <a:ext cx="6197700" cy="34863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- horizontal a">
  <p:cSld name="Title slide - horizontal a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/>
          <p:nvPr>
            <p:ph idx="2" type="pic"/>
          </p:nvPr>
        </p:nvSpPr>
        <p:spPr>
          <a:xfrm>
            <a:off x="6826250" y="1098550"/>
            <a:ext cx="2317750" cy="40449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- plain a">
  <p:cSld name="Title slide - plain a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457200" y="831917"/>
            <a:ext cx="8229600" cy="56872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463550" y="1406988"/>
            <a:ext cx="8255000" cy="32158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1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rtl="0" algn="l"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4767263"/>
            <a:ext cx="2133600" cy="37623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/>
          <p:nvPr>
            <p:ph idx="2" type="pic"/>
          </p:nvPr>
        </p:nvSpPr>
        <p:spPr>
          <a:xfrm>
            <a:off x="6826250" y="920750"/>
            <a:ext cx="2317750" cy="4222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28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" name="Google Shape;29;p5"/>
          <p:cNvSpPr txBox="1"/>
          <p:nvPr>
            <p:ph idx="12" type="sldNum"/>
          </p:nvPr>
        </p:nvSpPr>
        <p:spPr>
          <a:xfrm>
            <a:off x="8246532" y="4767263"/>
            <a:ext cx="440267" cy="37623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0" name="Google Shape;30;p5"/>
          <p:cNvSpPr txBox="1"/>
          <p:nvPr>
            <p:ph type="title"/>
          </p:nvPr>
        </p:nvSpPr>
        <p:spPr>
          <a:xfrm>
            <a:off x="457200" y="831917"/>
            <a:ext cx="8229600" cy="56872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463550" y="1406988"/>
            <a:ext cx="8255000" cy="32158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1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rtl="0" algn="l"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ustom Layout" showMasterSp="0">
  <p:cSld name="1_Custom Layou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_Custom Layout">
  <p:cSld name="5_Custom Layou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/>
          <p:nvPr>
            <p:ph type="title"/>
          </p:nvPr>
        </p:nvSpPr>
        <p:spPr>
          <a:xfrm>
            <a:off x="457200" y="831908"/>
            <a:ext cx="8229600" cy="56872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246532" y="4767263"/>
            <a:ext cx="440267" cy="37623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6" name="Google Shape;36;p7"/>
          <p:cNvSpPr txBox="1"/>
          <p:nvPr>
            <p:ph idx="1" type="body"/>
          </p:nvPr>
        </p:nvSpPr>
        <p:spPr>
          <a:xfrm rot="-5400000">
            <a:off x="-83414" y="2687349"/>
            <a:ext cx="3117850" cy="84512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ctr"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ctr">
              <a:spcBef>
                <a:spcPts val="360"/>
              </a:spcBef>
              <a:spcAft>
                <a:spcPts val="0"/>
              </a:spcAft>
              <a:buClr>
                <a:srgbClr val="1D1E2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28600" lvl="2" marL="1371600" marR="0" rtl="0" algn="ctr"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rtl="0" algn="ctr"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7" name="Google Shape;37;p7"/>
          <p:cNvSpPr/>
          <p:nvPr>
            <p:ph idx="2" type="pic"/>
          </p:nvPr>
        </p:nvSpPr>
        <p:spPr>
          <a:xfrm>
            <a:off x="2148031" y="1550988"/>
            <a:ext cx="6026150" cy="31178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28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Custom Layout">
  <p:cSld name="4_Custom Layou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8"/>
          <p:cNvSpPr txBox="1"/>
          <p:nvPr>
            <p:ph type="title"/>
          </p:nvPr>
        </p:nvSpPr>
        <p:spPr>
          <a:xfrm>
            <a:off x="457200" y="831908"/>
            <a:ext cx="8229600" cy="56872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246532" y="4767263"/>
            <a:ext cx="440267" cy="37623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1" name="Google Shape;41;p8"/>
          <p:cNvSpPr txBox="1"/>
          <p:nvPr>
            <p:ph idx="1" type="body"/>
          </p:nvPr>
        </p:nvSpPr>
        <p:spPr>
          <a:xfrm>
            <a:off x="463549" y="1545094"/>
            <a:ext cx="4745760" cy="307770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1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rtl="0" algn="l"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2" name="Google Shape;42;p8"/>
          <p:cNvSpPr/>
          <p:nvPr>
            <p:ph idx="2" type="pic"/>
          </p:nvPr>
        </p:nvSpPr>
        <p:spPr>
          <a:xfrm>
            <a:off x="5333999" y="1545093"/>
            <a:ext cx="3352800" cy="307770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28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Custom Layout">
  <p:cSld name="2_Custom Layout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"/>
          <p:cNvSpPr txBox="1"/>
          <p:nvPr>
            <p:ph type="title"/>
          </p:nvPr>
        </p:nvSpPr>
        <p:spPr>
          <a:xfrm>
            <a:off x="457200" y="831908"/>
            <a:ext cx="8229600" cy="56872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246532" y="4767263"/>
            <a:ext cx="440267" cy="37623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6" name="Google Shape;46;p9"/>
          <p:cNvSpPr txBox="1"/>
          <p:nvPr>
            <p:ph idx="1" type="body"/>
          </p:nvPr>
        </p:nvSpPr>
        <p:spPr>
          <a:xfrm>
            <a:off x="463549" y="1406988"/>
            <a:ext cx="3886777" cy="32158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1200"/>
              </a:spcBef>
              <a:spcAft>
                <a:spcPts val="0"/>
              </a:spcAft>
              <a:buClr>
                <a:srgbClr val="1D1E2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rtl="0" algn="l"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2" type="body"/>
          </p:nvPr>
        </p:nvSpPr>
        <p:spPr>
          <a:xfrm>
            <a:off x="4488873" y="1420838"/>
            <a:ext cx="4170226" cy="32158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1200"/>
              </a:spcBef>
              <a:spcAft>
                <a:spcPts val="0"/>
              </a:spcAft>
              <a:buClr>
                <a:srgbClr val="1D1E2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rtl="0" algn="l"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Custom Layout">
  <p:cSld name="3_Custom Layou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 txBox="1"/>
          <p:nvPr>
            <p:ph type="title"/>
          </p:nvPr>
        </p:nvSpPr>
        <p:spPr>
          <a:xfrm>
            <a:off x="457200" y="831908"/>
            <a:ext cx="8229600" cy="56872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0" name="Google Shape;50;p10"/>
          <p:cNvSpPr txBox="1"/>
          <p:nvPr>
            <p:ph idx="12" type="sldNum"/>
          </p:nvPr>
        </p:nvSpPr>
        <p:spPr>
          <a:xfrm>
            <a:off x="8246532" y="4767263"/>
            <a:ext cx="440267" cy="37623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1" name="Google Shape;51;p10"/>
          <p:cNvSpPr txBox="1"/>
          <p:nvPr>
            <p:ph idx="1" type="body"/>
          </p:nvPr>
        </p:nvSpPr>
        <p:spPr>
          <a:xfrm>
            <a:off x="463549" y="3532908"/>
            <a:ext cx="8223250" cy="108989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1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rtl="0" algn="l"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0"/>
          <p:cNvSpPr/>
          <p:nvPr>
            <p:ph idx="2" type="pic"/>
          </p:nvPr>
        </p:nvSpPr>
        <p:spPr>
          <a:xfrm>
            <a:off x="803275" y="1579563"/>
            <a:ext cx="3352800" cy="18145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28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Google Shape;53;p10"/>
          <p:cNvSpPr/>
          <p:nvPr>
            <p:ph idx="3" type="pic"/>
          </p:nvPr>
        </p:nvSpPr>
        <p:spPr>
          <a:xfrm>
            <a:off x="4918076" y="1565703"/>
            <a:ext cx="3352800" cy="18145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28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- horizontal a">
  <p:cSld name="Title slide - horizontal a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/>
          <p:nvPr>
            <p:ph idx="2" type="pic"/>
          </p:nvPr>
        </p:nvSpPr>
        <p:spPr>
          <a:xfrm>
            <a:off x="6826250" y="1098550"/>
            <a:ext cx="2317800" cy="404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3.jpg"/><Relationship Id="rId3" Type="http://schemas.openxmlformats.org/officeDocument/2006/relationships/slideLayout" Target="../slideLayouts/slideLayout1.xml"/><Relationship Id="rId4" Type="http://schemas.openxmlformats.org/officeDocument/2006/relationships/theme" Target="../theme/theme2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3.jpg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0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0" y="1108778"/>
            <a:ext cx="9144000" cy="4034722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rgbClr val="00A7DF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" name="Google Shape;11;p1"/>
          <p:cNvSpPr/>
          <p:nvPr/>
        </p:nvSpPr>
        <p:spPr>
          <a:xfrm>
            <a:off x="0" y="0"/>
            <a:ext cx="9144000" cy="1089825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grpSp>
        <p:nvGrpSpPr>
          <p:cNvPr id="12" name="Google Shape;12;p1"/>
          <p:cNvGrpSpPr/>
          <p:nvPr/>
        </p:nvGrpSpPr>
        <p:grpSpPr>
          <a:xfrm>
            <a:off x="6832063" y="178897"/>
            <a:ext cx="1828801" cy="812169"/>
            <a:chOff x="0" y="0"/>
            <a:chExt cx="3695598" cy="1641212"/>
          </a:xfrm>
        </p:grpSpPr>
        <p:pic>
          <p:nvPicPr>
            <p:cNvPr id="13" name="Google Shape;13;p1"/>
            <p:cNvPicPr preferRelativeResize="0"/>
            <p:nvPr/>
          </p:nvPicPr>
          <p:blipFill rotWithShape="1">
            <a:blip r:embed="rId1">
              <a:alphaModFix/>
            </a:blip>
            <a:srcRect b="0" l="0" r="0" t="0"/>
            <a:stretch/>
          </p:blipFill>
          <p:spPr>
            <a:xfrm>
              <a:off x="0" y="0"/>
              <a:ext cx="3695598" cy="164121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Google Shape;14;p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400" y="3278"/>
              <a:ext cx="1627758" cy="1634655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457200" y="831908"/>
            <a:ext cx="8229600" cy="56872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pic>
        <p:nvPicPr>
          <p:cNvPr id="19" name="Google Shape;19;p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8000189" y="141329"/>
            <a:ext cx="685800" cy="688707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3"/>
          <p:cNvSpPr txBox="1"/>
          <p:nvPr>
            <p:ph idx="1" type="body"/>
          </p:nvPr>
        </p:nvSpPr>
        <p:spPr>
          <a:xfrm>
            <a:off x="461642" y="1405522"/>
            <a:ext cx="8241033" cy="314954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28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28600" lvl="2" marL="1371600" marR="0" rtl="0" algn="l"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rtl="0" algn="l"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" name="Google Shape;21;p3"/>
          <p:cNvSpPr txBox="1"/>
          <p:nvPr>
            <p:ph idx="12" type="sldNum"/>
          </p:nvPr>
        </p:nvSpPr>
        <p:spPr>
          <a:xfrm>
            <a:off x="8246532" y="4767263"/>
            <a:ext cx="440267" cy="37623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2" name="Google Shape;22;p3"/>
          <p:cNvCxnSpPr/>
          <p:nvPr/>
        </p:nvCxnSpPr>
        <p:spPr>
          <a:xfrm rot="10800000">
            <a:off x="457200" y="4762500"/>
            <a:ext cx="8229600" cy="0"/>
          </a:xfrm>
          <a:prstGeom prst="straightConnector1">
            <a:avLst/>
          </a:prstGeom>
          <a:noFill/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Relationship Id="rId4" Type="http://schemas.openxmlformats.org/officeDocument/2006/relationships/hyperlink" Target="http://www.snomed.org" TargetMode="External"/><Relationship Id="rId5" Type="http://schemas.openxmlformats.org/officeDocument/2006/relationships/image" Target="../media/image2.png"/><Relationship Id="rId6" Type="http://schemas.openxmlformats.org/officeDocument/2006/relationships/hyperlink" Target="https://twitter.com/SnomedCT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g"/><Relationship Id="rId4" Type="http://schemas.openxmlformats.org/officeDocument/2006/relationships/hyperlink" Target="http://www.snomed.org" TargetMode="External"/><Relationship Id="rId5" Type="http://schemas.openxmlformats.org/officeDocument/2006/relationships/image" Target="../media/image2.png"/><Relationship Id="rId6" Type="http://schemas.openxmlformats.org/officeDocument/2006/relationships/hyperlink" Target="https://twitter.com/SnomedCT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Relationship Id="rId4" Type="http://schemas.openxmlformats.org/officeDocument/2006/relationships/hyperlink" Target="http://www.snomed.org" TargetMode="External"/><Relationship Id="rId5" Type="http://schemas.openxmlformats.org/officeDocument/2006/relationships/image" Target="../media/image2.png"/><Relationship Id="rId6" Type="http://schemas.openxmlformats.org/officeDocument/2006/relationships/hyperlink" Target="https://twitter.com/SnomedCT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Relationship Id="rId4" Type="http://schemas.openxmlformats.org/officeDocument/2006/relationships/hyperlink" Target="http://www.snomed.org" TargetMode="External"/><Relationship Id="rId5" Type="http://schemas.openxmlformats.org/officeDocument/2006/relationships/image" Target="../media/image2.png"/><Relationship Id="rId6" Type="http://schemas.openxmlformats.org/officeDocument/2006/relationships/hyperlink" Target="https://twitter.com/SnomedCT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Relationship Id="rId4" Type="http://schemas.openxmlformats.org/officeDocument/2006/relationships/hyperlink" Target="http://www.snomed.org" TargetMode="External"/><Relationship Id="rId5" Type="http://schemas.openxmlformats.org/officeDocument/2006/relationships/image" Target="../media/image2.png"/><Relationship Id="rId6" Type="http://schemas.openxmlformats.org/officeDocument/2006/relationships/hyperlink" Target="https://twitter.com/SnomedCT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jpg"/><Relationship Id="rId4" Type="http://schemas.openxmlformats.org/officeDocument/2006/relationships/hyperlink" Target="http://www.snomed.org" TargetMode="External"/><Relationship Id="rId5" Type="http://schemas.openxmlformats.org/officeDocument/2006/relationships/image" Target="../media/image2.png"/><Relationship Id="rId6" Type="http://schemas.openxmlformats.org/officeDocument/2006/relationships/hyperlink" Target="https://twitter.com/SnomedCT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2"/>
          <p:cNvSpPr txBox="1"/>
          <p:nvPr>
            <p:ph type="title"/>
          </p:nvPr>
        </p:nvSpPr>
        <p:spPr>
          <a:xfrm>
            <a:off x="457200" y="534467"/>
            <a:ext cx="8229600" cy="56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</a:pPr>
            <a:r>
              <a:rPr lang="en-US"/>
              <a:t>Periodontal concepts - 37 new additions</a:t>
            </a:r>
            <a:endParaRPr/>
          </a:p>
        </p:txBody>
      </p:sp>
      <p:sp>
        <p:nvSpPr>
          <p:cNvPr id="61" name="Google Shape;61;p12"/>
          <p:cNvSpPr txBox="1"/>
          <p:nvPr>
            <p:ph idx="1" type="body"/>
          </p:nvPr>
        </p:nvSpPr>
        <p:spPr>
          <a:xfrm>
            <a:off x="387350" y="1103275"/>
            <a:ext cx="7196700" cy="3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highlight>
                  <a:schemeClr val="lt1"/>
                </a:highlight>
              </a:rPr>
              <a:t>1149446009 |American Academy of Periodontology and European Federation of Periodontology 2017 Classification of Periodontal and Peri‐implant Diseases and Conditions localized periodontitis Stage 1 Grade A (disorder)|</a:t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highlight>
                  <a:schemeClr val="lt1"/>
                </a:highlight>
              </a:rPr>
              <a:t>1149447000 |American Academy of Periodontology and European Federation of Periodontology 2017 Classification of Periodontal and Peri‐implant Diseases and Conditions localized periodontitis Stage 1 Grade B (disorder)|</a:t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highlight>
                  <a:schemeClr val="lt1"/>
                </a:highlight>
              </a:rPr>
              <a:t>1149439000 |American Academy of Periodontology and European Federation of Periodontology 2017 Classification of Periodontal and Peri‐implant Diseases and Conditions localized periodontitis Stage 1 Grade C (disorder)|</a:t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highlight>
                  <a:schemeClr val="lt1"/>
                </a:highlight>
              </a:rPr>
              <a:t>1149440003 |American Academy of Periodontology and European Federation of Periodontology 2017 Classification of Periodontal and Peri‐implant Diseases and Conditions localized periodontitis Stage 2 Grade A (disorder)|</a:t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highlight>
                  <a:schemeClr val="lt1"/>
                </a:highlight>
              </a:rPr>
              <a:t>1149441004 |American Academy of Periodontology and European Federation of Periodontology 2017 Classification of Periodontal and Peri‐implant Diseases and Conditions localized periodontitis Stage 2 Grade B (disorder)|</a:t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2"/>
          <p:cNvSpPr txBox="1"/>
          <p:nvPr>
            <p:ph idx="12" type="sldNum"/>
          </p:nvPr>
        </p:nvSpPr>
        <p:spPr>
          <a:xfrm>
            <a:off x="6553200" y="4767263"/>
            <a:ext cx="2133600" cy="37623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3" name="Google Shape;63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73625" y="2355897"/>
            <a:ext cx="914400" cy="98044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4" name="Google Shape;64;p12"/>
          <p:cNvGrpSpPr/>
          <p:nvPr/>
        </p:nvGrpSpPr>
        <p:grpSpPr>
          <a:xfrm>
            <a:off x="457199" y="4767262"/>
            <a:ext cx="6070600" cy="376238"/>
            <a:chOff x="457199" y="4767262"/>
            <a:chExt cx="6070600" cy="376238"/>
          </a:xfrm>
        </p:grpSpPr>
        <p:sp>
          <p:nvSpPr>
            <p:cNvPr id="65" name="Google Shape;65;p12"/>
            <p:cNvSpPr txBox="1"/>
            <p:nvPr/>
          </p:nvSpPr>
          <p:spPr>
            <a:xfrm>
              <a:off x="457199" y="4767262"/>
              <a:ext cx="4114800" cy="37623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80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SNOMED International – Leading healthcare terminology, worldwide | </a:t>
              </a:r>
              <a:r>
                <a:rPr b="0" i="0" lang="en-US" sz="800" u="sng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4"/>
                </a:rPr>
                <a:t>www.snomed.org</a:t>
              </a:r>
              <a:r>
                <a:rPr b="0" i="0" lang="en-US" sz="80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 |</a:t>
              </a:r>
              <a:endPara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descr="/Users/kathyair/Data/SNOMED/2212 PPT Template/images/twitter SNOMED Med Grey.eps" id="66" name="Google Shape;66;p12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4425950" y="4794250"/>
              <a:ext cx="320040" cy="3200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7" name="Google Shape;67;p12"/>
            <p:cNvSpPr txBox="1"/>
            <p:nvPr/>
          </p:nvSpPr>
          <p:spPr>
            <a:xfrm>
              <a:off x="4698999" y="4767262"/>
              <a:ext cx="1828800" cy="37623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800" u="sng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6"/>
                </a:rPr>
                <a:t>@Snomedct </a:t>
              </a:r>
              <a:r>
                <a:rPr b="0" i="0" lang="en-US" sz="80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| © 2018 IHTSDO </a:t>
              </a:r>
              <a:endPara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 txBox="1"/>
          <p:nvPr>
            <p:ph type="title"/>
          </p:nvPr>
        </p:nvSpPr>
        <p:spPr>
          <a:xfrm>
            <a:off x="457200" y="534467"/>
            <a:ext cx="8229600" cy="56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</a:pPr>
            <a:r>
              <a:rPr lang="en-US"/>
              <a:t>Periodontal concepts - 37 new additions</a:t>
            </a:r>
            <a:endParaRPr/>
          </a:p>
        </p:txBody>
      </p:sp>
      <p:sp>
        <p:nvSpPr>
          <p:cNvPr id="73" name="Google Shape;73;p13"/>
          <p:cNvSpPr txBox="1"/>
          <p:nvPr>
            <p:ph idx="1" type="body"/>
          </p:nvPr>
        </p:nvSpPr>
        <p:spPr>
          <a:xfrm>
            <a:off x="387350" y="1103275"/>
            <a:ext cx="7196700" cy="3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highlight>
                  <a:schemeClr val="lt1"/>
                </a:highlight>
              </a:rPr>
              <a:t>1149442006 |American Academy of Periodontology and European Federation of Periodontology 2017 Classification of Periodontal and Peri‐implant Diseases and Conditions localized periodontitis Stage 2 Grade C (disorder)|</a:t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highlight>
                  <a:schemeClr val="lt1"/>
                </a:highlight>
              </a:rPr>
              <a:t>1149443001 |American Academy of Periodontology and European Federation of Periodontology 2017 Classification of Periodontal and Peri‐implant Diseases and Conditions localized periodontitis Stage 3 Grade A (disorder)|</a:t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highlight>
                  <a:schemeClr val="lt1"/>
                </a:highlight>
              </a:rPr>
              <a:t>1149444007 |American Academy of Periodontology and European Federation of Periodontology 2017 Classification of Periodontal and Peri‐implant Diseases and Conditions localized periodontitis Stage 3 Grade B (disorder)|</a:t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highlight>
                  <a:schemeClr val="lt1"/>
                </a:highlight>
              </a:rPr>
              <a:t>1149445008 |American Academy of Periodontology and European Federation of Periodontology 2017 Classification of Periodontal and Peri‐implant Diseases and Conditions localized periodontitis Stage 3 Grade C (disorder)|</a:t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highlight>
                  <a:schemeClr val="lt1"/>
                </a:highlight>
              </a:rPr>
              <a:t>1149460006 |American Academy of Periodontology and European Federation of Periodontology 2017 Classification of Periodontal and Peri‐implant Diseases and Conditions generalized periodontitis Stage 1 Grade A (disorder)|</a:t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13"/>
          <p:cNvSpPr txBox="1"/>
          <p:nvPr>
            <p:ph idx="12" type="sldNum"/>
          </p:nvPr>
        </p:nvSpPr>
        <p:spPr>
          <a:xfrm>
            <a:off x="6553200" y="4767263"/>
            <a:ext cx="2133600" cy="37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5" name="Google Shape;75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73625" y="2355897"/>
            <a:ext cx="914400" cy="98044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6" name="Google Shape;76;p13"/>
          <p:cNvGrpSpPr/>
          <p:nvPr/>
        </p:nvGrpSpPr>
        <p:grpSpPr>
          <a:xfrm>
            <a:off x="457199" y="4767262"/>
            <a:ext cx="6070600" cy="376200"/>
            <a:chOff x="457199" y="4767262"/>
            <a:chExt cx="6070600" cy="376200"/>
          </a:xfrm>
        </p:grpSpPr>
        <p:sp>
          <p:nvSpPr>
            <p:cNvPr id="77" name="Google Shape;77;p13"/>
            <p:cNvSpPr txBox="1"/>
            <p:nvPr/>
          </p:nvSpPr>
          <p:spPr>
            <a:xfrm>
              <a:off x="457199" y="4767262"/>
              <a:ext cx="4114800" cy="376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80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SNOMED International – Leading healthcare terminology, worldwide | </a:t>
              </a:r>
              <a:r>
                <a:rPr b="0" i="0" lang="en-US" sz="800" u="sng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4"/>
                </a:rPr>
                <a:t>www.snomed.org</a:t>
              </a:r>
              <a:r>
                <a:rPr b="0" i="0" lang="en-US" sz="80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 |</a:t>
              </a:r>
              <a:endPara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descr="/Users/kathyair/Data/SNOMED/2212 PPT Template/images/twitter SNOMED Med Grey.eps" id="78" name="Google Shape;78;p13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4425950" y="4794250"/>
              <a:ext cx="320040" cy="3200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9" name="Google Shape;79;p13"/>
            <p:cNvSpPr txBox="1"/>
            <p:nvPr/>
          </p:nvSpPr>
          <p:spPr>
            <a:xfrm>
              <a:off x="4698999" y="4767262"/>
              <a:ext cx="1828800" cy="376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800" u="sng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6"/>
                </a:rPr>
                <a:t>@Snomedct </a:t>
              </a:r>
              <a:r>
                <a:rPr b="0" i="0" lang="en-US" sz="80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| © 2018 IHTSDO </a:t>
              </a:r>
              <a:endPara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4"/>
          <p:cNvSpPr txBox="1"/>
          <p:nvPr>
            <p:ph type="title"/>
          </p:nvPr>
        </p:nvSpPr>
        <p:spPr>
          <a:xfrm>
            <a:off x="457200" y="534467"/>
            <a:ext cx="8229600" cy="56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</a:pPr>
            <a:r>
              <a:rPr lang="en-US"/>
              <a:t>Periodontal concepts - 37 new additions</a:t>
            </a:r>
            <a:endParaRPr/>
          </a:p>
        </p:txBody>
      </p:sp>
      <p:sp>
        <p:nvSpPr>
          <p:cNvPr id="85" name="Google Shape;85;p14"/>
          <p:cNvSpPr txBox="1"/>
          <p:nvPr>
            <p:ph idx="1" type="body"/>
          </p:nvPr>
        </p:nvSpPr>
        <p:spPr>
          <a:xfrm>
            <a:off x="387350" y="1103275"/>
            <a:ext cx="7196700" cy="3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highlight>
                  <a:schemeClr val="lt1"/>
                </a:highlight>
              </a:rPr>
              <a:t>1149459001 |American Academy of Periodontology and European Federation of Periodontology 2017 Classification of Periodontal and Peri‐implant Diseases and Conditions generalized periodontitis Stage 1 Grade B (disorder)|</a:t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highlight>
                  <a:schemeClr val="lt1"/>
                </a:highlight>
              </a:rPr>
              <a:t>1149458009 |American Academy of Periodontology and European Federation of Periodontology 2017 Classification of Periodontal and Peri‐implant Diseases and Conditions generalized periodontitis Stage 1 Grade C (disorder)|</a:t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highlight>
                  <a:schemeClr val="lt1"/>
                </a:highlight>
              </a:rPr>
              <a:t>1149457004 |American Academy of Periodontology and European Federation of Periodontology 2017 Classification of Periodontal and Peri‐implant Diseases and Conditions generalized periodontitis Stage 2 Grade A (disorder)|</a:t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highlight>
                  <a:schemeClr val="lt1"/>
                </a:highlight>
              </a:rPr>
              <a:t>1149456008 |American Academy of Periodontology and European Federation of Periodontology 2017 Classification of Periodontal and Peri‐implant Diseases and Conditions generalized periodontitis Stage 2 Grade B (disorder)|</a:t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highlight>
                  <a:schemeClr val="lt1"/>
                </a:highlight>
              </a:rPr>
              <a:t>1149455007 |American Academy of Periodontology and European Federation of Periodontology 2017 Classification of Periodontal and Peri‐implant Diseases and Conditions generalized periodontitis Stage 2 Grade C (disorder)|</a:t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4"/>
          <p:cNvSpPr txBox="1"/>
          <p:nvPr>
            <p:ph idx="12" type="sldNum"/>
          </p:nvPr>
        </p:nvSpPr>
        <p:spPr>
          <a:xfrm>
            <a:off x="6553200" y="4767263"/>
            <a:ext cx="2133600" cy="37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7" name="Google Shape;87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73625" y="2355897"/>
            <a:ext cx="914400" cy="98044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8" name="Google Shape;88;p14"/>
          <p:cNvGrpSpPr/>
          <p:nvPr/>
        </p:nvGrpSpPr>
        <p:grpSpPr>
          <a:xfrm>
            <a:off x="457199" y="4767262"/>
            <a:ext cx="6070600" cy="376200"/>
            <a:chOff x="457199" y="4767262"/>
            <a:chExt cx="6070600" cy="376200"/>
          </a:xfrm>
        </p:grpSpPr>
        <p:sp>
          <p:nvSpPr>
            <p:cNvPr id="89" name="Google Shape;89;p14"/>
            <p:cNvSpPr txBox="1"/>
            <p:nvPr/>
          </p:nvSpPr>
          <p:spPr>
            <a:xfrm>
              <a:off x="457199" y="4767262"/>
              <a:ext cx="4114800" cy="376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80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SNOMED International – Leading healthcare terminology, worldwide | </a:t>
              </a:r>
              <a:r>
                <a:rPr b="0" i="0" lang="en-US" sz="800" u="sng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4"/>
                </a:rPr>
                <a:t>www.snomed.org</a:t>
              </a:r>
              <a:r>
                <a:rPr b="0" i="0" lang="en-US" sz="80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 |</a:t>
              </a:r>
              <a:endPara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descr="/Users/kathyair/Data/SNOMED/2212 PPT Template/images/twitter SNOMED Med Grey.eps" id="90" name="Google Shape;90;p14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4425950" y="4794250"/>
              <a:ext cx="320040" cy="3200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1" name="Google Shape;91;p14"/>
            <p:cNvSpPr txBox="1"/>
            <p:nvPr/>
          </p:nvSpPr>
          <p:spPr>
            <a:xfrm>
              <a:off x="4698999" y="4767262"/>
              <a:ext cx="1828800" cy="376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800" u="sng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6"/>
                </a:rPr>
                <a:t>@Snomedct </a:t>
              </a:r>
              <a:r>
                <a:rPr b="0" i="0" lang="en-US" sz="80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| © 2018 IHTSDO </a:t>
              </a:r>
              <a:endPara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5"/>
          <p:cNvSpPr txBox="1"/>
          <p:nvPr>
            <p:ph type="title"/>
          </p:nvPr>
        </p:nvSpPr>
        <p:spPr>
          <a:xfrm>
            <a:off x="457200" y="534467"/>
            <a:ext cx="8229600" cy="56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</a:pPr>
            <a:r>
              <a:rPr lang="en-US"/>
              <a:t>Periodontal concepts - 37 new additions</a:t>
            </a:r>
            <a:endParaRPr/>
          </a:p>
        </p:txBody>
      </p:sp>
      <p:sp>
        <p:nvSpPr>
          <p:cNvPr id="97" name="Google Shape;97;p15"/>
          <p:cNvSpPr txBox="1"/>
          <p:nvPr>
            <p:ph idx="1" type="body"/>
          </p:nvPr>
        </p:nvSpPr>
        <p:spPr>
          <a:xfrm>
            <a:off x="387350" y="1103275"/>
            <a:ext cx="7196700" cy="3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highlight>
                  <a:schemeClr val="lt1"/>
                </a:highlight>
              </a:rPr>
              <a:t>1149453000 |American Academy of Periodontology and European Federation of Periodontology 2017 Classification of Periodontal and Peri‐implant Diseases and Conditions generalized periodontitis Stage 3 Grade A (disorder)|</a:t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highlight>
                  <a:schemeClr val="lt1"/>
                </a:highlight>
              </a:rPr>
              <a:t>1149451003 |American Academy of Periodontology and European Federation of Periodontology 2017 Classification of Periodontal and Peri‐implant Diseases and Conditions generalized periodontitis Stage 3 Grade B (disorder)|</a:t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highlight>
                  <a:schemeClr val="lt1"/>
                </a:highlight>
              </a:rPr>
              <a:t>1149452005 |American Academy of Periodontology and European Federation of Periodontology 2017 Classification of Periodontal and Peri‐implant Diseases and Conditions generalized periodontitis Stage 3 Grade C (disorder)|</a:t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highlight>
                  <a:schemeClr val="lt1"/>
                </a:highlight>
              </a:rPr>
              <a:t>1149450002 |American Academy of Periodontology and European Federation of Periodontology 2017 Classification of Periodontal and Peri‐implant Diseases and Conditions generalized periodontitis Stage 4 Grade A (disorder)|</a:t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highlight>
                  <a:schemeClr val="lt1"/>
                </a:highlight>
              </a:rPr>
              <a:t>1149449002 |American Academy of Periodontology and European Federation of Periodontology 2017 Classification of Periodontal and Peri‐implant Diseases and Conditions generalized periodontitis Stage 4 Grade B (disorder)|</a:t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5"/>
          <p:cNvSpPr txBox="1"/>
          <p:nvPr>
            <p:ph idx="12" type="sldNum"/>
          </p:nvPr>
        </p:nvSpPr>
        <p:spPr>
          <a:xfrm>
            <a:off x="6553200" y="4767263"/>
            <a:ext cx="2133600" cy="37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9" name="Google Shape;99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73625" y="2355897"/>
            <a:ext cx="914400" cy="98044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0" name="Google Shape;100;p15"/>
          <p:cNvGrpSpPr/>
          <p:nvPr/>
        </p:nvGrpSpPr>
        <p:grpSpPr>
          <a:xfrm>
            <a:off x="457199" y="4767262"/>
            <a:ext cx="6070600" cy="376200"/>
            <a:chOff x="457199" y="4767262"/>
            <a:chExt cx="6070600" cy="376200"/>
          </a:xfrm>
        </p:grpSpPr>
        <p:sp>
          <p:nvSpPr>
            <p:cNvPr id="101" name="Google Shape;101;p15"/>
            <p:cNvSpPr txBox="1"/>
            <p:nvPr/>
          </p:nvSpPr>
          <p:spPr>
            <a:xfrm>
              <a:off x="457199" y="4767262"/>
              <a:ext cx="4114800" cy="376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80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SNOMED International – Leading healthcare terminology, worldwide | </a:t>
              </a:r>
              <a:r>
                <a:rPr b="0" i="0" lang="en-US" sz="800" u="sng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4"/>
                </a:rPr>
                <a:t>www.snomed.org</a:t>
              </a:r>
              <a:r>
                <a:rPr b="0" i="0" lang="en-US" sz="80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 |</a:t>
              </a:r>
              <a:endPara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descr="/Users/kathyair/Data/SNOMED/2212 PPT Template/images/twitter SNOMED Med Grey.eps" id="102" name="Google Shape;102;p15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4425950" y="4794250"/>
              <a:ext cx="320040" cy="3200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3" name="Google Shape;103;p15"/>
            <p:cNvSpPr txBox="1"/>
            <p:nvPr/>
          </p:nvSpPr>
          <p:spPr>
            <a:xfrm>
              <a:off x="4698999" y="4767262"/>
              <a:ext cx="1828800" cy="376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800" u="sng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6"/>
                </a:rPr>
                <a:t>@Snomedct </a:t>
              </a:r>
              <a:r>
                <a:rPr b="0" i="0" lang="en-US" sz="80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| © 2018 IHTSDO </a:t>
              </a:r>
              <a:endPara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6"/>
          <p:cNvSpPr txBox="1"/>
          <p:nvPr>
            <p:ph type="title"/>
          </p:nvPr>
        </p:nvSpPr>
        <p:spPr>
          <a:xfrm>
            <a:off x="457200" y="534467"/>
            <a:ext cx="8229600" cy="56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</a:pPr>
            <a:r>
              <a:rPr lang="en-US"/>
              <a:t>Periodontal concepts - 37 new additions</a:t>
            </a:r>
            <a:endParaRPr/>
          </a:p>
        </p:txBody>
      </p:sp>
      <p:sp>
        <p:nvSpPr>
          <p:cNvPr id="109" name="Google Shape;109;p16"/>
          <p:cNvSpPr txBox="1"/>
          <p:nvPr>
            <p:ph idx="1" type="body"/>
          </p:nvPr>
        </p:nvSpPr>
        <p:spPr>
          <a:xfrm>
            <a:off x="387350" y="1103275"/>
            <a:ext cx="7196700" cy="3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highlight>
                  <a:schemeClr val="lt1"/>
                </a:highlight>
              </a:rPr>
              <a:t>1149448005 |American Academy of Periodontology and European Federation of Periodontology 2017 Classification of Periodontal and Peri‐implant Diseases and Conditions generalized periodontitis Stage 4 Grade C (disorder)|</a:t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highlight>
                  <a:schemeClr val="lt1"/>
                </a:highlight>
              </a:rPr>
              <a:t>1163455007 |Gingivitis exacerbated by plaque retentive restoration (disorder)|</a:t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highlight>
                  <a:schemeClr val="lt1"/>
                </a:highlight>
              </a:rPr>
              <a:t>1163456008 |Gingival enlargement due to Cowden syndrome (disorder)|</a:t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highlight>
                  <a:schemeClr val="lt1"/>
                </a:highlight>
              </a:rPr>
              <a:t>235047005 |Local exogenous pigmentation of oral mucosa (disorder)| new synonym added: Oral mucosal tattoo</a:t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highlight>
                  <a:schemeClr val="lt1"/>
                </a:highlight>
              </a:rPr>
              <a:t>1167368004 |Gingival enlargement exacerbated by puberty (disorder)|</a:t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highlight>
                  <a:schemeClr val="lt1"/>
                </a:highlight>
              </a:rPr>
              <a:t>713251003 |Gingival disease caused by Treponema pallidum (disorder)| new synonym added: Gingival syphilis</a:t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highlight>
                  <a:schemeClr val="lt1"/>
                </a:highlight>
              </a:rPr>
              <a:t>1167366000 |Gingival enlargement exacerbated by drug (disorder)|</a:t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highlight>
                  <a:schemeClr val="lt1"/>
                </a:highlight>
              </a:rPr>
              <a:t>1167367009 |Gingival enlargement exacerbated by menstrual cycle (disorder)|</a:t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16"/>
          <p:cNvSpPr txBox="1"/>
          <p:nvPr>
            <p:ph idx="12" type="sldNum"/>
          </p:nvPr>
        </p:nvSpPr>
        <p:spPr>
          <a:xfrm>
            <a:off x="6553200" y="4767263"/>
            <a:ext cx="2133600" cy="37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1" name="Google Shape;111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73625" y="2355897"/>
            <a:ext cx="914400" cy="98044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2" name="Google Shape;112;p16"/>
          <p:cNvGrpSpPr/>
          <p:nvPr/>
        </p:nvGrpSpPr>
        <p:grpSpPr>
          <a:xfrm>
            <a:off x="457199" y="4767262"/>
            <a:ext cx="6070600" cy="376200"/>
            <a:chOff x="457199" y="4767262"/>
            <a:chExt cx="6070600" cy="376200"/>
          </a:xfrm>
        </p:grpSpPr>
        <p:sp>
          <p:nvSpPr>
            <p:cNvPr id="113" name="Google Shape;113;p16"/>
            <p:cNvSpPr txBox="1"/>
            <p:nvPr/>
          </p:nvSpPr>
          <p:spPr>
            <a:xfrm>
              <a:off x="457199" y="4767262"/>
              <a:ext cx="4114800" cy="376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80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SNOMED International – Leading healthcare terminology, worldwide | </a:t>
              </a:r>
              <a:r>
                <a:rPr b="0" i="0" lang="en-US" sz="800" u="sng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4"/>
                </a:rPr>
                <a:t>www.snomed.org</a:t>
              </a:r>
              <a:r>
                <a:rPr b="0" i="0" lang="en-US" sz="80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 |</a:t>
              </a:r>
              <a:endPara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descr="/Users/kathyair/Data/SNOMED/2212 PPT Template/images/twitter SNOMED Med Grey.eps" id="114" name="Google Shape;114;p16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4425950" y="4794250"/>
              <a:ext cx="320040" cy="3200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5" name="Google Shape;115;p16"/>
            <p:cNvSpPr txBox="1"/>
            <p:nvPr/>
          </p:nvSpPr>
          <p:spPr>
            <a:xfrm>
              <a:off x="4698999" y="4767262"/>
              <a:ext cx="1828800" cy="376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800" u="sng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6"/>
                </a:rPr>
                <a:t>@Snomedct </a:t>
              </a:r>
              <a:r>
                <a:rPr b="0" i="0" lang="en-US" sz="80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| © 2018 IHTSDO </a:t>
              </a:r>
              <a:endPara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7"/>
          <p:cNvSpPr txBox="1"/>
          <p:nvPr>
            <p:ph type="title"/>
          </p:nvPr>
        </p:nvSpPr>
        <p:spPr>
          <a:xfrm>
            <a:off x="457200" y="534467"/>
            <a:ext cx="8229600" cy="56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</a:pPr>
            <a:r>
              <a:rPr lang="en-US"/>
              <a:t>Periodontal concepts - 37 new additions</a:t>
            </a:r>
            <a:endParaRPr/>
          </a:p>
        </p:txBody>
      </p:sp>
      <p:sp>
        <p:nvSpPr>
          <p:cNvPr id="121" name="Google Shape;121;p17"/>
          <p:cNvSpPr txBox="1"/>
          <p:nvPr>
            <p:ph idx="1" type="body"/>
          </p:nvPr>
        </p:nvSpPr>
        <p:spPr>
          <a:xfrm>
            <a:off x="387350" y="1103275"/>
            <a:ext cx="7196700" cy="3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highlight>
                  <a:schemeClr val="lt1"/>
                </a:highlight>
              </a:rPr>
              <a:t>1167369007 |Gingivitis exacerbated by hyposalivation (disorder)|</a:t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highlight>
                  <a:schemeClr val="lt1"/>
                </a:highlight>
              </a:rPr>
              <a:t>1172358003 |Gingival enlargement due to Sturge-Weber syndrome (disorder)|</a:t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highlight>
                  <a:schemeClr val="lt1"/>
                </a:highlight>
              </a:rPr>
              <a:t>1172387002 |Gingival enlargement exacerbated by oral contraceptive (disorder)|</a:t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highlight>
                  <a:schemeClr val="lt1"/>
                </a:highlight>
              </a:rPr>
              <a:t>714128003 |Gingival disease due to ascorbic acid deficiency (disorder)| new synonym added: Gingival disorder due to vitamin C deficiency</a:t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highlight>
                  <a:schemeClr val="lt1"/>
                </a:highlight>
              </a:rPr>
              <a:t>1172791005 |Gingival disease caused by Mycobacterium leprae (disorder)|</a:t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highlight>
                  <a:schemeClr val="lt1"/>
                </a:highlight>
              </a:rPr>
              <a:t>1172793008 |Malignant peripheral nerve sheath tumor of gingival mucosa (disorder)|</a:t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highlight>
                  <a:schemeClr val="lt1"/>
                </a:highlight>
              </a:rPr>
              <a:t>1172840000 |Benign schwannoma of nerve of gingival mucosa (disorder)|</a:t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highlight>
                  <a:schemeClr val="lt1"/>
                </a:highlight>
              </a:rPr>
              <a:t>1172961006 |Gingival disease exacerbated by disorder of cellular component of blood (disorder)|</a:t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rgbClr val="000000"/>
                </a:solidFill>
                <a:highlight>
                  <a:schemeClr val="lt1"/>
                </a:highlight>
              </a:rPr>
              <a:t>I</a:t>
            </a:r>
            <a:r>
              <a:rPr lang="en-US" sz="1200">
                <a:solidFill>
                  <a:srgbClr val="000000"/>
                </a:solidFill>
                <a:highlight>
                  <a:schemeClr val="lt1"/>
                </a:highlight>
              </a:rPr>
              <a:t>n progress: Generalized gingival enlargement exacerbated by pregnancy</a:t>
            </a:r>
            <a:endParaRPr sz="12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17"/>
          <p:cNvSpPr txBox="1"/>
          <p:nvPr>
            <p:ph idx="12" type="sldNum"/>
          </p:nvPr>
        </p:nvSpPr>
        <p:spPr>
          <a:xfrm>
            <a:off x="6553200" y="4767263"/>
            <a:ext cx="2133600" cy="37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3" name="Google Shape;123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73625" y="2355897"/>
            <a:ext cx="914400" cy="98044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4" name="Google Shape;124;p17"/>
          <p:cNvGrpSpPr/>
          <p:nvPr/>
        </p:nvGrpSpPr>
        <p:grpSpPr>
          <a:xfrm>
            <a:off x="457199" y="4767262"/>
            <a:ext cx="6070600" cy="376200"/>
            <a:chOff x="457199" y="4767262"/>
            <a:chExt cx="6070600" cy="376200"/>
          </a:xfrm>
        </p:grpSpPr>
        <p:sp>
          <p:nvSpPr>
            <p:cNvPr id="125" name="Google Shape;125;p17"/>
            <p:cNvSpPr txBox="1"/>
            <p:nvPr/>
          </p:nvSpPr>
          <p:spPr>
            <a:xfrm>
              <a:off x="457199" y="4767262"/>
              <a:ext cx="4114800" cy="376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80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SNOMED International – Leading healthcare terminology, worldwide | </a:t>
              </a:r>
              <a:r>
                <a:rPr b="0" i="0" lang="en-US" sz="800" u="sng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4"/>
                </a:rPr>
                <a:t>www.snomed.org</a:t>
              </a:r>
              <a:r>
                <a:rPr b="0" i="0" lang="en-US" sz="80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 |</a:t>
              </a:r>
              <a:endPara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descr="/Users/kathyair/Data/SNOMED/2212 PPT Template/images/twitter SNOMED Med Grey.eps" id="126" name="Google Shape;126;p17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4425950" y="4794250"/>
              <a:ext cx="320040" cy="3200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7" name="Google Shape;127;p17"/>
            <p:cNvSpPr txBox="1"/>
            <p:nvPr/>
          </p:nvSpPr>
          <p:spPr>
            <a:xfrm>
              <a:off x="4698999" y="4767262"/>
              <a:ext cx="1828800" cy="376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800" u="sng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6"/>
                </a:rPr>
                <a:t>@Snomedct </a:t>
              </a:r>
              <a:r>
                <a:rPr b="0" i="0" lang="en-US" sz="80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| © 2018 IHTSDO </a:t>
              </a:r>
              <a:endPara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xt slide - plain">
  <a:themeElements>
    <a:clrScheme name="SNOMED 1">
      <a:dk1>
        <a:srgbClr val="3B3D40"/>
      </a:dk1>
      <a:lt1>
        <a:srgbClr val="FFFFFF"/>
      </a:lt1>
      <a:dk2>
        <a:srgbClr val="53585F"/>
      </a:dk2>
      <a:lt2>
        <a:srgbClr val="DCDEE0"/>
      </a:lt2>
      <a:accent1>
        <a:srgbClr val="00A9E0"/>
      </a:accent1>
      <a:accent2>
        <a:srgbClr val="425563"/>
      </a:accent2>
      <a:accent3>
        <a:srgbClr val="A2AAAD"/>
      </a:accent3>
      <a:accent4>
        <a:srgbClr val="E6E9EE"/>
      </a:accent4>
      <a:accent5>
        <a:srgbClr val="AAB2BE"/>
      </a:accent5>
      <a:accent6>
        <a:srgbClr val="434A55"/>
      </a:accent6>
      <a:hlink>
        <a:srgbClr val="A2AAAD"/>
      </a:hlink>
      <a:folHlink>
        <a:srgbClr val="A2AAA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itle slide - horizontal">
  <a:themeElements>
    <a:clrScheme name="SNOMED 1 1">
      <a:dk1>
        <a:srgbClr val="3B3D40"/>
      </a:dk1>
      <a:lt1>
        <a:srgbClr val="FFFFFF"/>
      </a:lt1>
      <a:dk2>
        <a:srgbClr val="53585F"/>
      </a:dk2>
      <a:lt2>
        <a:srgbClr val="DCDEE0"/>
      </a:lt2>
      <a:accent1>
        <a:srgbClr val="00A9E0"/>
      </a:accent1>
      <a:accent2>
        <a:srgbClr val="425563"/>
      </a:accent2>
      <a:accent3>
        <a:srgbClr val="A2AAAD"/>
      </a:accent3>
      <a:accent4>
        <a:srgbClr val="E6E9EE"/>
      </a:accent4>
      <a:accent5>
        <a:srgbClr val="AAB2BE"/>
      </a:accent5>
      <a:accent6>
        <a:srgbClr val="434A55"/>
      </a:accent6>
      <a:hlink>
        <a:srgbClr val="A2AAAD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