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7" r:id="rId4"/>
    <p:sldMasterId id="2147483658" r:id="rId5"/>
  </p:sldMasterIdLst>
  <p:notesMasterIdLst>
    <p:notesMasterId r:id="rId6"/>
  </p:notesMasterIdLst>
  <p:sldIdLst>
    <p:sldId id="256" r:id="rId7"/>
    <p:sldId id="257" r:id="rId8"/>
  </p:sldIdLst>
  <p:sldSz cy="5143500" cx="9144000"/>
  <p:notesSz cx="7010400" cy="9296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768">
          <p15:clr>
            <a:srgbClr val="A4A3A4"/>
          </p15:clr>
        </p15:guide>
        <p15:guide id="2" pos="295">
          <p15:clr>
            <a:srgbClr val="A4A3A4"/>
          </p15:clr>
        </p15:guide>
        <p15:guide id="3" pos="5465">
          <p15:clr>
            <a:srgbClr val="A4A3A4"/>
          </p15:clr>
        </p15:guide>
        <p15:guide id="4" orient="horz" pos="894">
          <p15:clr>
            <a:srgbClr val="A4A3A4"/>
          </p15:clr>
        </p15:guide>
        <p15:guide id="5" pos="289">
          <p15:clr>
            <a:srgbClr val="A4A3A4"/>
          </p15:clr>
        </p15:guide>
      </p15:sldGuideLst>
    </p:ext>
    <p:ext uri="{2D200454-40CA-4A62-9FC3-DE9A4176ACB9}">
      <p15:notesGuideLst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68" orient="horz"/>
        <p:guide pos="295"/>
        <p:guide pos="5465"/>
        <p:guide pos="894" orient="horz"/>
        <p:guide pos="289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928" orient="horz"/>
        <p:guide pos="220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b46bf55f61_0_51:notes"/>
          <p:cNvSpPr txBox="1"/>
          <p:nvPr>
            <p:ph idx="1" type="body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gb46bf55f61_0_51:notes"/>
          <p:cNvSpPr/>
          <p:nvPr>
            <p:ph idx="2" type="sldImg"/>
          </p:nvPr>
        </p:nvSpPr>
        <p:spPr>
          <a:xfrm>
            <a:off x="406400" y="696913"/>
            <a:ext cx="6197700" cy="3486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:notes"/>
          <p:cNvSpPr txBox="1"/>
          <p:nvPr>
            <p:ph idx="1" type="body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6:notes"/>
          <p:cNvSpPr/>
          <p:nvPr>
            <p:ph idx="2" type="sldImg"/>
          </p:nvPr>
        </p:nvSpPr>
        <p:spPr>
          <a:xfrm>
            <a:off x="406400" y="696913"/>
            <a:ext cx="6197600" cy="34861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>
            <p:ph idx="2" type="pic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Title slide - plain a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>
            <p:ph idx="2" type="pic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 showMasterSp="0">
  <p:cSld name="1_Custom Layou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 rot="-5400000">
            <a:off x="-83414" y="2687349"/>
            <a:ext cx="3117850" cy="845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ctr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ctr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ctr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ctr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7"/>
          <p:cNvSpPr/>
          <p:nvPr>
            <p:ph idx="2" type="pic"/>
          </p:nvPr>
        </p:nvSpPr>
        <p:spPr>
          <a:xfrm>
            <a:off x="2148031" y="1550988"/>
            <a:ext cx="6026150" cy="3117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463549" y="1545094"/>
            <a:ext cx="474576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8"/>
          <p:cNvSpPr/>
          <p:nvPr>
            <p:ph idx="2" type="pic"/>
          </p:nvPr>
        </p:nvSpPr>
        <p:spPr>
          <a:xfrm>
            <a:off x="5333999" y="1545093"/>
            <a:ext cx="3352800" cy="30777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463549" y="1406988"/>
            <a:ext cx="3886777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488873" y="1420838"/>
            <a:ext cx="4170226" cy="32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10"/>
          <p:cNvSpPr txBox="1"/>
          <p:nvPr>
            <p:ph idx="1" type="body"/>
          </p:nvPr>
        </p:nvSpPr>
        <p:spPr>
          <a:xfrm>
            <a:off x="463549" y="3532908"/>
            <a:ext cx="8223250" cy="10898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0"/>
          <p:cNvSpPr/>
          <p:nvPr>
            <p:ph idx="2" type="pic"/>
          </p:nvPr>
        </p:nvSpPr>
        <p:spPr>
          <a:xfrm>
            <a:off x="803275" y="157956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0"/>
          <p:cNvSpPr/>
          <p:nvPr>
            <p:ph idx="3" type="pic"/>
          </p:nvPr>
        </p:nvSpPr>
        <p:spPr>
          <a:xfrm>
            <a:off x="4918076" y="1565703"/>
            <a:ext cx="3352800" cy="1814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horizontal a">
  <p:cSld name="Title slide - horizontal a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/>
          <p:nvPr>
            <p:ph idx="2" type="pic"/>
          </p:nvPr>
        </p:nvSpPr>
        <p:spPr>
          <a:xfrm>
            <a:off x="6826250" y="1098550"/>
            <a:ext cx="2317800" cy="40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1108778"/>
            <a:ext cx="9144000" cy="4034722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00A7D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0"/>
            <a:ext cx="9144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" name="Google Shape;12;p1"/>
          <p:cNvGrpSpPr/>
          <p:nvPr/>
        </p:nvGrpSpPr>
        <p:grpSpPr>
          <a:xfrm>
            <a:off x="6832063" y="178897"/>
            <a:ext cx="1828801" cy="812169"/>
            <a:chOff x="0" y="0"/>
            <a:chExt cx="3695598" cy="1641212"/>
          </a:xfrm>
        </p:grpSpPr>
        <p:pic>
          <p:nvPicPr>
            <p:cNvPr id="13" name="Google Shape;13;p1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0" y="0"/>
              <a:ext cx="3695598" cy="16412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400" y="3278"/>
              <a:ext cx="1627758" cy="16346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000189" y="141329"/>
            <a:ext cx="685800" cy="68870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61642" y="1405522"/>
            <a:ext cx="8241033" cy="31495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Google Shape;22;p3"/>
          <p:cNvCxnSpPr/>
          <p:nvPr/>
        </p:nvCxnSpPr>
        <p:spPr>
          <a:xfrm rot="10800000">
            <a:off x="457200" y="47625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onfluence.ihtsdotools.org/display/RMT/January+2022+Early+Visibility+Release+Notice+-+Planned+changes+to+upcoming+SNOMED+International+Release+packages" TargetMode="External"/><Relationship Id="rId4" Type="http://schemas.openxmlformats.org/officeDocument/2006/relationships/image" Target="../media/image6.jpg"/><Relationship Id="rId5" Type="http://schemas.openxmlformats.org/officeDocument/2006/relationships/hyperlink" Target="http://www.snomed.org" TargetMode="External"/><Relationship Id="rId6" Type="http://schemas.openxmlformats.org/officeDocument/2006/relationships/image" Target="../media/image5.png"/><Relationship Id="rId7" Type="http://schemas.openxmlformats.org/officeDocument/2006/relationships/hyperlink" Target="https://twitter.com/Snomed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7463" y="356493"/>
            <a:ext cx="1828798" cy="53825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2"/>
          <p:cNvSpPr txBox="1"/>
          <p:nvPr/>
        </p:nvSpPr>
        <p:spPr>
          <a:xfrm>
            <a:off x="392430" y="3059430"/>
            <a:ext cx="5551200" cy="16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Dental CRG - Editor’s Report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Sarah Warren - Terminologist</a:t>
            </a: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1800">
                <a:solidFill>
                  <a:schemeClr val="lt1"/>
                </a:solidFill>
              </a:rPr>
              <a:t>20 October 2021</a:t>
            </a:r>
            <a:endParaRPr b="0" i="0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" name="Google Shape;62;p12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0" l="30823" r="30823" t="0"/>
          <a:stretch/>
        </p:blipFill>
        <p:spPr>
          <a:xfrm>
            <a:off x="6819900" y="1104900"/>
            <a:ext cx="2324100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457200" y="714942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</a:pPr>
            <a:r>
              <a:rPr lang="en-US"/>
              <a:t>Editor’s Report</a:t>
            </a:r>
            <a:endParaRPr/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387350" y="1300950"/>
            <a:ext cx="7196700" cy="34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2385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-US" sz="1500">
                <a:solidFill>
                  <a:srgbClr val="000000"/>
                </a:solidFill>
              </a:rPr>
              <a:t>United Arab Emirates joined SNOMED International - 41st member</a:t>
            </a:r>
            <a:endParaRPr sz="1500">
              <a:solidFill>
                <a:srgbClr val="000000"/>
              </a:solidFill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  <a:p>
            <a:pPr indent="-32385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-US" sz="1500">
                <a:solidFill>
                  <a:srgbClr val="000000"/>
                </a:solidFill>
              </a:rPr>
              <a:t>Moving to frequent releases for SNOMED</a:t>
            </a:r>
            <a:r>
              <a:rPr lang="en-US" sz="1100">
                <a:solidFill>
                  <a:srgbClr val="000000"/>
                </a:solidFill>
              </a:rPr>
              <a:t> </a:t>
            </a:r>
            <a:r>
              <a:rPr lang="en-US" sz="1500">
                <a:solidFill>
                  <a:srgbClr val="000000"/>
                </a:solidFill>
              </a:rPr>
              <a:t>CT International Edition from January 2022</a:t>
            </a:r>
            <a:endParaRPr sz="1500">
              <a:solidFill>
                <a:srgbClr val="000000"/>
              </a:solidFill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  <a:p>
            <a:pPr indent="-32385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-US" sz="1500">
                <a:solidFill>
                  <a:srgbClr val="000000"/>
                </a:solidFill>
              </a:rPr>
              <a:t>General Dentistry Refset and Odontogram - releases in progress and will be published on schedule by 31st October </a:t>
            </a:r>
            <a:endParaRPr sz="1500">
              <a:solidFill>
                <a:srgbClr val="000000"/>
              </a:solidFill>
            </a:endParaRPr>
          </a:p>
          <a:p>
            <a:pPr indent="0" lvl="0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-US" sz="1500">
                <a:solidFill>
                  <a:srgbClr val="000000"/>
                </a:solidFill>
                <a:highlight>
                  <a:schemeClr val="lt1"/>
                </a:highlight>
              </a:rPr>
              <a:t>QI projects</a:t>
            </a:r>
            <a:r>
              <a:rPr b="1" lang="en-US" sz="1500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en-US" sz="1500">
                <a:solidFill>
                  <a:srgbClr val="000000"/>
                </a:solidFill>
                <a:highlight>
                  <a:schemeClr val="lt1"/>
                </a:highlight>
              </a:rPr>
              <a:t>(for more details see </a:t>
            </a:r>
            <a:r>
              <a:rPr lang="en-US" sz="1500" u="sng">
                <a:solidFill>
                  <a:srgbClr val="0000FF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Early Visibility Release Notice</a:t>
            </a:r>
            <a:r>
              <a:rPr lang="en-US" sz="1500">
                <a:solidFill>
                  <a:srgbClr val="000000"/>
                </a:solidFill>
                <a:highlight>
                  <a:schemeClr val="lt1"/>
                </a:highlight>
              </a:rPr>
              <a:t>): </a:t>
            </a:r>
            <a:endParaRPr sz="15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-US">
                <a:solidFill>
                  <a:srgbClr val="000000"/>
                </a:solidFill>
                <a:highlight>
                  <a:schemeClr val="lt1"/>
                </a:highlight>
              </a:rPr>
              <a:t>Changes to c</a:t>
            </a:r>
            <a:r>
              <a:rPr lang="en-US">
                <a:solidFill>
                  <a:srgbClr val="000000"/>
                </a:solidFill>
                <a:highlight>
                  <a:schemeClr val="lt1"/>
                </a:highlight>
              </a:rPr>
              <a:t>oncepts containing the both singular and plural terms (tooth/teeth)</a:t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-US">
                <a:solidFill>
                  <a:srgbClr val="000000"/>
                </a:solidFill>
                <a:highlight>
                  <a:schemeClr val="lt1"/>
                </a:highlight>
              </a:rPr>
              <a:t>Periodontitis hierarchy review</a:t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-US" sz="1500">
                <a:solidFill>
                  <a:srgbClr val="000000"/>
                </a:solidFill>
                <a:highlight>
                  <a:schemeClr val="lt1"/>
                </a:highlight>
              </a:rPr>
              <a:t>New batch upload template available on the Content Request Service</a:t>
            </a:r>
            <a:endParaRPr sz="15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-US" sz="1500">
                <a:solidFill>
                  <a:srgbClr val="000000"/>
                </a:solidFill>
                <a:highlight>
                  <a:schemeClr val="lt1"/>
                </a:highlight>
              </a:rPr>
              <a:t>Feedback on dental subontology - thanks for responses!</a:t>
            </a:r>
            <a:endParaRPr sz="15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6553200" y="4767263"/>
            <a:ext cx="2133600" cy="376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8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3625" y="2355897"/>
            <a:ext cx="914400" cy="9804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1" name="Google Shape;71;p13"/>
          <p:cNvGrpSpPr/>
          <p:nvPr/>
        </p:nvGrpSpPr>
        <p:grpSpPr>
          <a:xfrm>
            <a:off x="457199" y="4767262"/>
            <a:ext cx="6070600" cy="376238"/>
            <a:chOff x="457199" y="4767262"/>
            <a:chExt cx="6070600" cy="376238"/>
          </a:xfrm>
        </p:grpSpPr>
        <p:sp>
          <p:nvSpPr>
            <p:cNvPr id="72" name="Google Shape;72;p13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5"/>
                </a:rPr>
                <a:t>www.snomed.org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/Users/kathyair/Data/SNOMED/2212 PPT Template/images/twitter SNOMED Med Grey.eps" id="73" name="Google Shape;73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p13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80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7"/>
                </a:rPr>
                <a:t>@Snomedct </a:t>
              </a:r>
              <a:r>
                <a:rPr b="0" i="0" lang="en-US" sz="8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2018 IHTSDO </a:t>
              </a:r>
              <a:endParaRPr b="0" i="0" sz="8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