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5"/>
    <p:sldMasterId id="214748366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y="5143500" cx="9144000"/>
  <p:notesSz cx="6858000" cy="9144000"/>
  <p:embeddedFontLst>
    <p:embeddedFont>
      <p:font typeface="Robot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Roboto-bold.fntdata"/><Relationship Id="rId14" Type="http://schemas.openxmlformats.org/officeDocument/2006/relationships/slide" Target="slides/slide7.xml"/><Relationship Id="rId36" Type="http://schemas.openxmlformats.org/officeDocument/2006/relationships/font" Target="fonts/Roboto-regular.fntdata"/><Relationship Id="rId17" Type="http://schemas.openxmlformats.org/officeDocument/2006/relationships/slide" Target="slides/slide10.xml"/><Relationship Id="rId39" Type="http://schemas.openxmlformats.org/officeDocument/2006/relationships/font" Target="fonts/Roboto-boldItalic.fntdata"/><Relationship Id="rId16" Type="http://schemas.openxmlformats.org/officeDocument/2006/relationships/slide" Target="slides/slide9.xml"/><Relationship Id="rId38" Type="http://schemas.openxmlformats.org/officeDocument/2006/relationships/font" Target="fonts/Roboto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f60a2dcffe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gf60a2dcffe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gf60a2dcffe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60a2dcffe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f60a2dcffe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gf60a2dcffe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f60a2dcffe_0_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f60a2dcffe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f60a2dcffe_0_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60a2dcffe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60a2dcffe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Colloidal dispersions are non-settling suspensions, based on particle size - why not call them what they are, rather than the parent term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f60a2dcffe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f60a2dcffe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f60a2dcffe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7" name="Google Shape;187;gf60a2dcffe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gf60a2dcffe_0_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The difference between “intended site” and “route of administration”</a:t>
            </a:r>
            <a:endParaRPr/>
          </a:p>
        </p:txBody>
      </p:sp>
      <p:sp>
        <p:nvSpPr>
          <p:cNvPr id="196" name="Google Shape;196;gf60a2dcffe_0_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60a2dcffe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gf60a2dcffe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gf60a2dcffe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f60a2dcffe_0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f60a2dcffe_0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0" name="Google Shape;210;gf60a2dcffe_0_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f60a2dcffe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f60a2dcffe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gf60a2dcffe_0_1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60a2dcffe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60a2dcffe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f60a2dcffe_0_1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/>
              <a:t>What have you been doing and what have I been doing?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f60a2dcffe_0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gf60a2dcffe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" name="Google Shape;236;gf60a2dcffe_0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60a2dcffe_0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gf60a2dcffe_0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There appears to be no relationship between these….should there be?  Should </a:t>
            </a:r>
            <a:r>
              <a:rPr lang="en"/>
              <a:t>one</a:t>
            </a:r>
            <a:r>
              <a:rPr lang="en"/>
              <a:t> be a child of the other?  That depends on how the hierarchy is built….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The difference is between “apply” and “instill”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A spray will have “spray” as the admin method</a:t>
            </a:r>
            <a:endParaRPr/>
          </a:p>
        </p:txBody>
      </p:sp>
      <p:sp>
        <p:nvSpPr>
          <p:cNvPr id="245" name="Google Shape;245;gf60a2dcffe_0_1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f60a2dcffe_0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gf60a2dcffe_0_1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gf60a2dcffe_0_1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f60a2dcffe_0_1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gf60a2dcffe_0_1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1" name="Google Shape;261;gf60a2dcffe_0_1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f60a2dcffe_0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f60a2dcffe_0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8" name="Google Shape;268;gf60a2dcffe_0_19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f616c940dd_2_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f616c940dd_2_1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f616c940dd_2_1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f616c940dd_2_1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gf616c940dd_2_1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gf616c940dd_2_1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f616c940dd_2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f616c940dd_2_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f616c940dd_2_9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f60a2dcffe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gf60a2dcffe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f60a2dcffe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f60a2dcffe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f60a2dcffe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f60a2dcffe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f60a2dcffe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gf60a2dcffe_0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f60a2dcffe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f60a2dcffe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gf60a2dcffe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60a2dcffe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f60a2dcffe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gf60a2dcffe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1_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/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b="1" i="1" sz="45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1_Generic 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1_Generic Text 2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1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 b="0" l="0" r="0" t="0"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/>
          <p:nvPr>
            <p:ph idx="2" type="pic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0" type="dt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idx="11" type="ftr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3_Title Slid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/>
          <p:nvPr>
            <p:ph idx="2" type="pic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 b="0" l="0" r="0" t="0"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9" name="Google Shape;79;p20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>
            <p:ph idx="2" type="pic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6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4" Type="http://schemas.openxmlformats.org/officeDocument/2006/relationships/hyperlink" Target="https://confluence.ihtsdotools.org/display/USRG/Issues+for+discussion+with+EDQM" TargetMode="External"/><Relationship Id="rId5" Type="http://schemas.openxmlformats.org/officeDocument/2006/relationships/hyperlink" Target="https://confluence.ihtsdotools.org/display/USRG/Issues+for+discussion+with+SNOMED+C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edqm.eu/sites/default/files/standard_terms_internal_vocabularies_for_pharmaceutical_dose_forms.pdf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/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162000" spcFirstLastPara="1" rIns="162000" wrap="square" tIns="162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b="0" i="0" lang="en" sz="4100">
                <a:solidFill>
                  <a:schemeClr val="lt1"/>
                </a:solidFill>
              </a:rPr>
              <a:t>SNOMED CT DEUSG Subgroup</a:t>
            </a:r>
            <a:endParaRPr b="0" i="0" sz="41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b="0" i="0" lang="en" sz="4100">
                <a:solidFill>
                  <a:schemeClr val="lt1"/>
                </a:solidFill>
              </a:rPr>
              <a:t>EDQM Dose Form Mapping</a:t>
            </a:r>
            <a:endParaRPr b="0" i="0" sz="410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3116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7th </a:t>
            </a:r>
            <a:r>
              <a:rPr lang="en" sz="15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October</a:t>
            </a:r>
            <a:r>
              <a:rPr b="0" i="0" lang="en" sz="15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2021</a:t>
            </a:r>
            <a:endParaRPr b="0" i="0" sz="15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81000" lIns="68575" spcFirstLastPara="1" rIns="68575" wrap="square" tIns="81000">
            <a:noAutofit/>
          </a:bodyPr>
          <a:lstStyle/>
          <a:p>
            <a:pPr indent="0" lvl="0" marL="76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1" lang="en" sz="15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b="0" i="1" sz="15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76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1" lang="en" sz="15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b="0" i="1" sz="15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More</a:t>
            </a:r>
            <a:r>
              <a:rPr lang="en" sz="2600">
                <a:solidFill>
                  <a:schemeClr val="dk2"/>
                </a:solidFill>
              </a:rPr>
              <a:t> dispersions (in chemistry)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62" name="Google Shape;162;p31"/>
          <p:cNvSpPr txBox="1"/>
          <p:nvPr/>
        </p:nvSpPr>
        <p:spPr>
          <a:xfrm>
            <a:off x="482500" y="1127125"/>
            <a:ext cx="8069700" cy="263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Aerosol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- a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liquid dispersed in a gas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Emulsion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- a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liquid dispersed in a liquid (more specifically a dispersion of two immiscible liquids) usually stabilised by an emulsifier.  It will “scatter light”  - often on the bluish spectrum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Gel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- a liquid dispersed in a solid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In chemistry, an emulsion is a type of (usually colloidal) suspension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is a dispersion? (in pharmaceutics)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69" name="Google Shape;169;p32"/>
          <p:cNvSpPr txBox="1"/>
          <p:nvPr/>
        </p:nvSpPr>
        <p:spPr>
          <a:xfrm>
            <a:off x="591900" y="1268050"/>
            <a:ext cx="7960200" cy="23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EDQM Basic dose form DISPERSION: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 type of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liquid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pharmaceutical dose form consisting of one or more substances, </a:t>
            </a:r>
            <a:r>
              <a:rPr i="1" lang="en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i="1" lang="en">
                <a:latin typeface="Calibri"/>
                <a:ea typeface="Calibri"/>
                <a:cs typeface="Calibri"/>
                <a:sym typeface="Calibri"/>
              </a:rPr>
              <a:t>xcluding solid particles and large liquid droplets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, that are dispersed in an appropriate liquid vehicle. Liposomes, microbubbles, cells and colloidal dispersions (droplets with a nominal diameter less than approximately 1 micrometre in size) are included; for solid particle dispersions, see 'Suspension; for non-miscible, large-droplet liquid dispersions, see 'Emulsion’.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EDQM Transformation DISPERSION: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Transformation of a solid or gas into a dispersion or suspension by mixing it with a specified liquid.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about the other concepts?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76" name="Google Shape;176;p33"/>
          <p:cNvSpPr txBox="1"/>
          <p:nvPr/>
        </p:nvSpPr>
        <p:spPr>
          <a:xfrm>
            <a:off x="591900" y="1268050"/>
            <a:ext cx="7960200" cy="30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EDQM Basic dose form EMULSION: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 type of liquid pharmaceutical dose form consisting of a stable dispersion of non-miscible liquids; it consists either of oil droplets in an aqueous continuous phase (oil-in-water emulsion) or aqueous droplets in an oily continuous phase (water-in-oil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emulsion); for colloidal dispersions (droplets with a nominal diameter less than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approximately 1 micrometre in size), see 'Dispersion'.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EDQM Transformation SOLUTION: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 type of liquid pharmaceutical dose form consisting of one or more substances dissolved in, or miscible with, an appropriate solvent, forming a single-phase liquid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EDQM Transformation SUSPENSION: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 type of liquid pharmaceutical dose form consisting of one or more substances dispersed in a liquid vehicle; the dispersed substance(s) are solid particles that are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practically insoluble in the vehicle.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D</a:t>
            </a:r>
            <a:r>
              <a:rPr lang="en" sz="2600">
                <a:solidFill>
                  <a:schemeClr val="dk2"/>
                </a:solidFill>
              </a:rPr>
              <a:t>ispersion: Thoughts and Comments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83" name="Google Shape;183;p34"/>
          <p:cNvSpPr txBox="1"/>
          <p:nvPr/>
        </p:nvSpPr>
        <p:spPr>
          <a:xfrm>
            <a:off x="591900" y="1268050"/>
            <a:ext cx="7960200" cy="240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The concepts in chemistry are a bit different from the concepts in pharmaceutics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Solution, suspension and emulsion are well understood; how does dispersion fit?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What value does it bring?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Liposomes, microbubbles, cells and colloidal dispersions are included”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Liposomes are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mixture substances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(ISO 11238) so we have some “overlap” here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Microbubbles….used in some imaging techniques and products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Cells….not usually medicinal products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Colloidal dispersions….?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50037900</a:t>
            </a:r>
            <a:r>
              <a:rPr lang="en" sz="2600">
                <a:solidFill>
                  <a:schemeClr val="dk2"/>
                </a:solidFill>
              </a:rPr>
              <a:t>: </a:t>
            </a:r>
            <a:r>
              <a:rPr lang="en" sz="2600">
                <a:solidFill>
                  <a:schemeClr val="dk2"/>
                </a:solidFill>
              </a:rPr>
              <a:t>Oral/rectal solution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90" name="Google Shape;190;p35"/>
          <p:cNvSpPr txBox="1"/>
          <p:nvPr/>
        </p:nvSpPr>
        <p:spPr>
          <a:xfrm>
            <a:off x="329500" y="878550"/>
            <a:ext cx="40206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Row 144 - Olivier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EDQM: intended dual site in name reflected in ISI property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S-CT: no intended dual site (but see ear or eye ointment)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25" y="2275450"/>
            <a:ext cx="1609350" cy="277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127125"/>
            <a:ext cx="4263626" cy="3475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Multiple site dose forms</a:t>
            </a:r>
            <a:r>
              <a:rPr lang="en" sz="2600">
                <a:solidFill>
                  <a:schemeClr val="dk2"/>
                </a:solidFill>
              </a:rPr>
              <a:t>: Thoughts and Comments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99" name="Google Shape;199;p36"/>
          <p:cNvSpPr txBox="1"/>
          <p:nvPr/>
        </p:nvSpPr>
        <p:spPr>
          <a:xfrm>
            <a:off x="591900" y="1268050"/>
            <a:ext cx="7960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What is the purpose of “intended site”?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	In EDQM?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	In SNOMED CT?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What do we feel is the value of “intended site” for our users?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What is our recommendation….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	….especially bearing in mind our use cases and the expressed requirement for “consistency of approach” from the DEUSG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50039500</a:t>
            </a:r>
            <a:r>
              <a:rPr lang="en" sz="2600">
                <a:solidFill>
                  <a:schemeClr val="dk2"/>
                </a:solidFill>
              </a:rPr>
              <a:t>: </a:t>
            </a:r>
            <a:r>
              <a:rPr lang="en" sz="2600">
                <a:solidFill>
                  <a:schemeClr val="dk2"/>
                </a:solidFill>
              </a:rPr>
              <a:t>Oromucosal/laryngopharyngeal solution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06" name="Google Shape;206;p37"/>
          <p:cNvSpPr txBox="1"/>
          <p:nvPr/>
        </p:nvSpPr>
        <p:spPr>
          <a:xfrm>
            <a:off x="591900" y="1268050"/>
            <a:ext cx="79602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Row 140 - Olivier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EDQM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: excluded spray solution ; AME = administration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EDQM: dual ISI oromucosal OR laryngopharyngeal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SCT: no laryngopharyngeal intended site ; AME = apply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SCT: oropharyngeal intended site exists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Two issues (at least):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“solution” and “spray, solution”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Oromucosal and Laryngopharyngeal - to be looked at separately next time :)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“solution” and “spray, solution”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13" name="Google Shape;213;p38"/>
          <p:cNvSpPr txBox="1"/>
          <p:nvPr/>
        </p:nvSpPr>
        <p:spPr>
          <a:xfrm>
            <a:off x="591900" y="1268050"/>
            <a:ext cx="7960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imilar challenge to “solution” and “drops, solution”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Both “drops” and “spray” can be basic dose forms (!) if the solution/emulsion/suspension is not specified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675" y="3171550"/>
            <a:ext cx="615315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7275" y="2488150"/>
            <a:ext cx="615315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“spray” and “drops” in PFTs in EDQM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22" name="Google Shape;222;p39"/>
          <p:cNvSpPr txBox="1"/>
          <p:nvPr/>
        </p:nvSpPr>
        <p:spPr>
          <a:xfrm>
            <a:off x="591900" y="1268050"/>
            <a:ext cx="7960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“Spray” and “drops” can be combined with an intended site to give a PFT:, but since no basic dose form (or any other characteristics) are given for PFT, these are not grouper concepts as such (or are they)?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750" y="2203150"/>
            <a:ext cx="3426956" cy="20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0806" y="2203150"/>
            <a:ext cx="3262656" cy="209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“Spray (unspecified)” and “drops (unspecified)” used in PDFs in EDQM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31" name="Google Shape;231;p40"/>
          <p:cNvSpPr txBox="1"/>
          <p:nvPr/>
        </p:nvSpPr>
        <p:spPr>
          <a:xfrm>
            <a:off x="591900" y="1268050"/>
            <a:ext cx="7960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“Spray (unspecified)” appears not to be used in human PDFs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“Drops (unspecified)” is used twice: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32" name="Google Shape;232;p40"/>
          <p:cNvGraphicFramePr/>
          <p:nvPr/>
        </p:nvGraphicFramePr>
        <p:xfrm>
          <a:off x="407275" y="2000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{D6F7878D-4083-4F37-8A3B-88BDCE471C18}</a:tableStyleId>
              </a:tblPr>
              <a:tblGrid>
                <a:gridCol w="1009550"/>
                <a:gridCol w="1722700"/>
                <a:gridCol w="4423750"/>
                <a:gridCol w="1458150"/>
              </a:tblGrid>
              <a:tr h="60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EDQM Code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English Name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Definition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Administration Method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02767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10307000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Oromucosal drops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Liquid, usually multidose preparation consisting of a solution, suspension or emulsion intended for oromucosal use. Oromucosal drops are administered by instillation into the oral cavity or onto a specific part of the oral cavity.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Instillation 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03627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10609000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Eye drops, prolonged-release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Liquid sterile single-dose or multidose preparation intended for ocular use. The active substance is released over an extended period of time.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Instillation 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game&#10;&#10;Description automatically generated" id="99" name="Google Shape;99;p23"/>
          <p:cNvPicPr preferRelativeResize="0"/>
          <p:nvPr/>
        </p:nvPicPr>
        <p:blipFill rotWithShape="1">
          <a:blip r:embed="rId3">
            <a:alphaModFix/>
          </a:blip>
          <a:srcRect b="0" l="47593" r="0" t="0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70000" lIns="270000" spcFirstLastPara="1" rIns="270000" wrap="square" tIns="270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-336550" lvl="0" marL="4191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b="0" i="0" lang="en" sz="15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b="0" i="0" sz="15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6550" lvl="0" marL="4191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 and policy</a:t>
            </a:r>
            <a:endParaRPr b="0" i="0" sz="15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6550" lvl="0" marL="4191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b="0" i="0" lang="en" sz="15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7500" lIns="135000" spcFirstLastPara="1" rIns="135000" wrap="square" tIns="675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b="1" i="0" sz="2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SNOMED CT (using ocular, as it is easier to see - no pun intended)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39" name="Google Shape;239;p41"/>
          <p:cNvSpPr txBox="1"/>
          <p:nvPr/>
        </p:nvSpPr>
        <p:spPr>
          <a:xfrm>
            <a:off x="591900" y="1268050"/>
            <a:ext cx="7960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“Spray (unspecified)” appears not to be used in human PDFs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“Drops (unspecified)” is used twice: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00" y="1971900"/>
            <a:ext cx="3862051" cy="30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8151" y="2059950"/>
            <a:ext cx="3424188" cy="273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2"/>
          <p:cNvSpPr txBox="1"/>
          <p:nvPr>
            <p:ph type="title"/>
          </p:nvPr>
        </p:nvSpPr>
        <p:spPr>
          <a:xfrm>
            <a:off x="266050" y="1001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Conventional release solution for eye drops (dose form) and Conventional release eye solution (dose form) </a:t>
            </a:r>
            <a:endParaRPr sz="2600">
              <a:solidFill>
                <a:schemeClr val="dk2"/>
              </a:solidFill>
            </a:endParaRPr>
          </a:p>
        </p:txBody>
      </p:sp>
      <p:pic>
        <p:nvPicPr>
          <p:cNvPr id="248" name="Google Shape;24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200" y="1007500"/>
            <a:ext cx="5046375" cy="27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1425" y="2615625"/>
            <a:ext cx="4589475" cy="241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13027000</a:t>
            </a:r>
            <a:r>
              <a:rPr lang="en" sz="2600">
                <a:solidFill>
                  <a:schemeClr val="dk2"/>
                </a:solidFill>
              </a:rPr>
              <a:t>: </a:t>
            </a:r>
            <a:r>
              <a:rPr lang="en" sz="2600">
                <a:solidFill>
                  <a:schemeClr val="dk2"/>
                </a:solidFill>
              </a:rPr>
              <a:t>Powder for implantation matrix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56" name="Google Shape;256;p43"/>
          <p:cNvSpPr txBox="1"/>
          <p:nvPr/>
        </p:nvSpPr>
        <p:spPr>
          <a:xfrm>
            <a:off x="591900" y="1268050"/>
            <a:ext cx="79602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Row 216 - Martha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EDQM definition is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Solid sterile preparation consisting of one or more powders, including freeze-dried powders, intended to be used in the preparation of an implantation matrix, e.g. by dissolving in the specified liquid to prepare the solution used to impregnate the matrix.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S-CT focuses on where the implant "goes" (intralesional, subcutan). EDQM focuses on what the implant is (implant, matrix, tablet, chain, paste etc)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7" name="Google Shape;25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5213" y="3094863"/>
            <a:ext cx="4810125" cy="19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Implants as dose forms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264" name="Google Shape;264;p44"/>
          <p:cNvSpPr txBox="1"/>
          <p:nvPr/>
        </p:nvSpPr>
        <p:spPr>
          <a:xfrm>
            <a:off x="591900" y="1268050"/>
            <a:ext cx="7960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Not easy dose forms to deal with….because….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What are the relevant / important things for describing implant dose forms …. Especially for patient care use cases…..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Any more to discuss…?</a:t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erson preparing food inside of it&#10;&#10;Description automatically generated" id="276" name="Google Shape;276;p4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46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46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b="1" i="0" sz="4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79" name="Google Shape;279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1650" y="504975"/>
            <a:ext cx="5852775" cy="422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group of people sitting at a table&#10;&#10;Description automatically generated" id="290" name="Google Shape;290;p4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0" lIns="270000" spcFirstLastPara="1" rIns="270000" wrap="square" tIns="270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b="0" i="0" sz="11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60961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-336550" lvl="0" marL="419100" marR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b="1" lang="en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21st</a:t>
            </a:r>
            <a: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October</a:t>
            </a:r>
            <a:b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i="0" lang="en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10:00 UTC</a:t>
            </a:r>
            <a:endParaRPr b="1" i="0" sz="1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1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rotWithShape="0" algn="ctr" sy="102000">
              <a:srgbClr val="7F7F7F">
                <a:alpha val="4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3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b="0" i="0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cap="flat" cmpd="sng" w="50800">
            <a:solidFill>
              <a:srgbClr val="D8DAE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erson preparing food inside of it&#10;&#10;Description automatically generated" id="108" name="Google Shape;108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41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 </a:t>
            </a:r>
            <a:endParaRPr b="1" sz="41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41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and Policy</a:t>
            </a:r>
            <a:endParaRPr b="1" i="0" sz="4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/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have I been doing?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28650" y="1268125"/>
            <a:ext cx="796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Gathering all our mapping guidance together in one place: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Listing our “EDQM discussion items”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Listing our “SNOMED CT discussion items”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100"/>
              <a:t>And collating information and preparing for today :)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have you been doing?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628650" y="1268125"/>
            <a:ext cx="7960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Your general thoughts, feedback and comments, please….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	Anything practical, or technical….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Then, specific issues in the mapping itself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13076000: Prolonged-release solution for injection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628650" y="1268125"/>
            <a:ext cx="796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Row 9 - Tara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S-CT has a prolonged release oil for injection and a prolonged release suspension for injection but not a prolonged release solution for injection.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found a centralised product 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Buvidal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, which is a prolonged release solution for injection, formulated as weekly or monthly depots. 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“When injected into the subcutaneous (SC) or intramuscular (IM) tissue, the Fluid Crystal formulation absorbs interstitial aqueous body fluid and transforms from liquid to highly viscous (&gt;&gt;106 mPas) liquid crystal (LC) (or gel-like) phases in situ, which effectively encapsulate the active substance. This results in a slow and consistent release of buprenorphine, which can be controlled for a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week or a month depending on the composition.”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am not sure about this...the product is not prolonged release until after it is injected? “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does “prolonged release” mean?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39" name="Google Shape;139;p28"/>
          <p:cNvSpPr txBox="1"/>
          <p:nvPr/>
        </p:nvSpPr>
        <p:spPr>
          <a:xfrm>
            <a:off x="802350" y="1046175"/>
            <a:ext cx="7960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https://www.edqm.eu/sites/default/files/standard_terms_internal_vocabularies_for_pharmaceutical_dose_forms.pdf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4600" y="1589025"/>
            <a:ext cx="6496050" cy="10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93487" y="2456200"/>
            <a:ext cx="6219825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11211500</a:t>
            </a:r>
            <a:r>
              <a:rPr lang="en" sz="2600">
                <a:solidFill>
                  <a:schemeClr val="dk2"/>
                </a:solidFill>
              </a:rPr>
              <a:t>: </a:t>
            </a:r>
            <a:r>
              <a:rPr lang="en" sz="2600">
                <a:solidFill>
                  <a:schemeClr val="dk2"/>
                </a:solidFill>
              </a:rPr>
              <a:t>Powder for dispersion for infusion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48" name="Google Shape;148;p29"/>
          <p:cNvSpPr txBox="1"/>
          <p:nvPr/>
        </p:nvSpPr>
        <p:spPr>
          <a:xfrm>
            <a:off x="591900" y="1268050"/>
            <a:ext cx="7960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Row 14 - Tara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EDQM definition is Solid sterile preparation consisting of one or more powders, including freeze-dried powders, intended to be dispersed in the specified liquid to obtain a dispersion for infusion.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S-CT does not have any dose forms that include the word 'dispersion'.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Example of product - Ambisome liposomal - do we need this concept? Could it be called a suspension..?? Difference between a solution and a dispersion and a suspension - discuss?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>
                <a:solidFill>
                  <a:schemeClr val="dk2"/>
                </a:solidFill>
              </a:rPr>
              <a:t>What is a dispersion? (in chemistry)</a:t>
            </a:r>
            <a:endParaRPr sz="2600">
              <a:solidFill>
                <a:schemeClr val="dk2"/>
              </a:solidFill>
            </a:endParaRPr>
          </a:p>
        </p:txBody>
      </p:sp>
      <p:sp>
        <p:nvSpPr>
          <p:cNvPr id="155" name="Google Shape;155;p30"/>
          <p:cNvSpPr txBox="1"/>
          <p:nvPr/>
        </p:nvSpPr>
        <p:spPr>
          <a:xfrm>
            <a:off x="482500" y="1127125"/>
            <a:ext cx="77973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 system in which distributed particles of one material are dispersed in a continuous phase of another material. The two phases may be in the same or different states of matter.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Solution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- a homogeneous mixture where the dispersed particles will not settle if the solution is left undisturbed for a prolonged period of time (complete miscibility).  Dispersed particle size is of </a:t>
            </a:r>
            <a:r>
              <a:rPr i="1" lang="en">
                <a:latin typeface="Calibri"/>
                <a:ea typeface="Calibri"/>
                <a:cs typeface="Calibri"/>
                <a:sym typeface="Calibri"/>
              </a:rPr>
              <a:t>molecular dimensions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and the particles do not scatter light and are not separable by filtration (but can be by distillation)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Colloid (colloidal suspension)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- heterogeneous mixture where the dispersed particles (which may be liquid or solid) have at least in one direction a dimension roughly between 1 nm and 1 µm.  Colloid particles do scatter light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Non-colloidal suspension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- heterogeneous dispersion of larger particles in a medium. Unlike solutions and colloids, if left undisturbed for a prolonged period of time, the suspended particles will settle out of the mixture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