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4"/>
  </p:sldMasterIdLst>
  <p:notesMasterIdLst>
    <p:notesMasterId r:id="rId26"/>
  </p:notesMasterIdLst>
  <p:sldIdLst>
    <p:sldId id="256" r:id="rId5"/>
    <p:sldId id="257" r:id="rId6"/>
    <p:sldId id="258" r:id="rId7"/>
    <p:sldId id="300" r:id="rId8"/>
    <p:sldId id="308" r:id="rId9"/>
    <p:sldId id="296" r:id="rId10"/>
    <p:sldId id="298" r:id="rId11"/>
    <p:sldId id="297" r:id="rId12"/>
    <p:sldId id="299" r:id="rId13"/>
    <p:sldId id="259" r:id="rId14"/>
    <p:sldId id="301" r:id="rId15"/>
    <p:sldId id="304" r:id="rId16"/>
    <p:sldId id="302" r:id="rId17"/>
    <p:sldId id="303" r:id="rId18"/>
    <p:sldId id="306" r:id="rId19"/>
    <p:sldId id="305" r:id="rId20"/>
    <p:sldId id="261" r:id="rId21"/>
    <p:sldId id="262" r:id="rId22"/>
    <p:sldId id="307" r:id="rId23"/>
    <p:sldId id="294" r:id="rId24"/>
    <p:sldId id="295" r:id="rId25"/>
  </p:sldIdLst>
  <p:sldSz cx="12192000" cy="6858000"/>
  <p:notesSz cx="6858000" cy="9144000"/>
  <p:embeddedFontLst>
    <p:embeddedFont>
      <p:font typeface="Calibri" panose="020F0502020204030204" pitchFamily="34" charset="0"/>
      <p:regular r:id="rId27"/>
      <p:bold r:id="rId28"/>
      <p:italic r:id="rId29"/>
      <p:boldItalic r:id="rId30"/>
    </p:embeddedFont>
    <p:embeddedFont>
      <p:font typeface="Open Sans" panose="020B0606030504020204" pitchFamily="34" charset="0"/>
      <p:regular r:id="rId31"/>
      <p:bold r:id="rId32"/>
      <p:italic r:id="rId33"/>
      <p:boldItalic r:id="rId34"/>
    </p:embeddedFont>
    <p:embeddedFont>
      <p:font typeface="Roboto" panose="02000000000000000000" pitchFamily="2" charset="0"/>
      <p:regular r:id="rId35"/>
      <p:bold r:id="rId36"/>
      <p:italic r:id="rId37"/>
      <p:boldItalic r:id="rId38"/>
    </p:embeddedFont>
    <p:embeddedFont>
      <p:font typeface="Trebuchet MS" panose="020B0603020202020204" pitchFamily="3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454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4FA584-BA69-48F0-B174-B3ACC3F8009B}" v="51" dt="2021-09-27T07:56:32.6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9"/>
    <p:restoredTop sz="81551" autoAdjust="0"/>
  </p:normalViewPr>
  <p:slideViewPr>
    <p:cSldViewPr snapToGrid="0">
      <p:cViewPr varScale="1">
        <p:scale>
          <a:sx n="93" d="100"/>
          <a:sy n="93" d="100"/>
        </p:scale>
        <p:origin x="1236" y="66"/>
      </p:cViewPr>
      <p:guideLst>
        <p:guide orient="horz" pos="2160"/>
        <p:guide pos="454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9" Type="http://schemas.openxmlformats.org/officeDocument/2006/relationships/font" Target="fonts/font13.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font" Target="fonts/font8.fntdata"/><Relationship Id="rId42" Type="http://schemas.openxmlformats.org/officeDocument/2006/relationships/font" Target="fonts/font16.fntdata"/><Relationship Id="rId47"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presProps" Target="presProps.xml"/><Relationship Id="rId4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B74FA584-BA69-48F0-B174-B3ACC3F8009B}"/>
    <pc:docChg chg="undo custSel addSld delSld modSld sldOrd">
      <pc:chgData name="Julie" userId="01467a90-d4f5-454b-aa5f-891feffaa140" providerId="ADAL" clId="{B74FA584-BA69-48F0-B174-B3ACC3F8009B}" dt="2021-09-27T09:36:37.759" v="5002" actId="20577"/>
      <pc:docMkLst>
        <pc:docMk/>
      </pc:docMkLst>
      <pc:sldChg chg="modSp mod modNotesTx">
        <pc:chgData name="Julie" userId="01467a90-d4f5-454b-aa5f-891feffaa140" providerId="ADAL" clId="{B74FA584-BA69-48F0-B174-B3ACC3F8009B}" dt="2021-09-27T07:58:06.153" v="4709" actId="20577"/>
        <pc:sldMkLst>
          <pc:docMk/>
          <pc:sldMk cId="0" sldId="259"/>
        </pc:sldMkLst>
        <pc:spChg chg="mod">
          <ac:chgData name="Julie" userId="01467a90-d4f5-454b-aa5f-891feffaa140" providerId="ADAL" clId="{B74FA584-BA69-48F0-B174-B3ACC3F8009B}" dt="2021-09-27T07:58:06.153" v="4709" actId="20577"/>
          <ac:spMkLst>
            <pc:docMk/>
            <pc:sldMk cId="0" sldId="259"/>
            <ac:spMk id="8" creationId="{DD355946-B7A8-42F4-934F-1CEB0A19BF21}"/>
          </ac:spMkLst>
        </pc:spChg>
        <pc:graphicFrameChg chg="mod modGraphic">
          <ac:chgData name="Julie" userId="01467a90-d4f5-454b-aa5f-891feffaa140" providerId="ADAL" clId="{B74FA584-BA69-48F0-B174-B3ACC3F8009B}" dt="2021-09-22T11:09:28.041" v="862" actId="20577"/>
          <ac:graphicFrameMkLst>
            <pc:docMk/>
            <pc:sldMk cId="0" sldId="259"/>
            <ac:graphicFrameMk id="7" creationId="{B27FB096-B657-4DAE-961E-653ACA49319B}"/>
          </ac:graphicFrameMkLst>
        </pc:graphicFrameChg>
      </pc:sldChg>
      <pc:sldChg chg="modSp mod">
        <pc:chgData name="Julie" userId="01467a90-d4f5-454b-aa5f-891feffaa140" providerId="ADAL" clId="{B74FA584-BA69-48F0-B174-B3ACC3F8009B}" dt="2021-09-22T12:44:30.913" v="2417" actId="6549"/>
        <pc:sldMkLst>
          <pc:docMk/>
          <pc:sldMk cId="0" sldId="262"/>
        </pc:sldMkLst>
        <pc:spChg chg="mod">
          <ac:chgData name="Julie" userId="01467a90-d4f5-454b-aa5f-891feffaa140" providerId="ADAL" clId="{B74FA584-BA69-48F0-B174-B3ACC3F8009B}" dt="2021-09-22T11:58:47.535" v="1537" actId="20577"/>
          <ac:spMkLst>
            <pc:docMk/>
            <pc:sldMk cId="0" sldId="262"/>
            <ac:spMk id="99" creationId="{00000000-0000-0000-0000-000000000000}"/>
          </ac:spMkLst>
        </pc:spChg>
        <pc:spChg chg="mod">
          <ac:chgData name="Julie" userId="01467a90-d4f5-454b-aa5f-891feffaa140" providerId="ADAL" clId="{B74FA584-BA69-48F0-B174-B3ACC3F8009B}" dt="2021-09-22T12:44:30.913" v="2417" actId="6549"/>
          <ac:spMkLst>
            <pc:docMk/>
            <pc:sldMk cId="0" sldId="262"/>
            <ac:spMk id="100" creationId="{00000000-0000-0000-0000-000000000000}"/>
          </ac:spMkLst>
        </pc:spChg>
      </pc:sldChg>
      <pc:sldChg chg="del">
        <pc:chgData name="Julie" userId="01467a90-d4f5-454b-aa5f-891feffaa140" providerId="ADAL" clId="{B74FA584-BA69-48F0-B174-B3ACC3F8009B}" dt="2021-09-22T11:58:34.807" v="1514" actId="47"/>
        <pc:sldMkLst>
          <pc:docMk/>
          <pc:sldMk cId="0" sldId="286"/>
        </pc:sldMkLst>
      </pc:sldChg>
      <pc:sldChg chg="del">
        <pc:chgData name="Julie" userId="01467a90-d4f5-454b-aa5f-891feffaa140" providerId="ADAL" clId="{B74FA584-BA69-48F0-B174-B3ACC3F8009B}" dt="2021-09-22T11:58:36.597" v="1515" actId="47"/>
        <pc:sldMkLst>
          <pc:docMk/>
          <pc:sldMk cId="0" sldId="287"/>
        </pc:sldMkLst>
      </pc:sldChg>
      <pc:sldChg chg="modSp mod ord modNotesTx">
        <pc:chgData name="Julie" userId="01467a90-d4f5-454b-aa5f-891feffaa140" providerId="ADAL" clId="{B74FA584-BA69-48F0-B174-B3ACC3F8009B}" dt="2021-09-27T07:49:33.207" v="3996" actId="6549"/>
        <pc:sldMkLst>
          <pc:docMk/>
          <pc:sldMk cId="2732048475" sldId="296"/>
        </pc:sldMkLst>
        <pc:spChg chg="mod">
          <ac:chgData name="Julie" userId="01467a90-d4f5-454b-aa5f-891feffaa140" providerId="ADAL" clId="{B74FA584-BA69-48F0-B174-B3ACC3F8009B}" dt="2021-09-27T07:43:48.365" v="3134" actId="5793"/>
          <ac:spMkLst>
            <pc:docMk/>
            <pc:sldMk cId="2732048475" sldId="296"/>
            <ac:spMk id="3" creationId="{F20EB4E3-8661-49A9-8142-8A1B8AE3BA5C}"/>
          </ac:spMkLst>
        </pc:spChg>
        <pc:graphicFrameChg chg="mod modGraphic">
          <ac:chgData name="Julie" userId="01467a90-d4f5-454b-aa5f-891feffaa140" providerId="ADAL" clId="{B74FA584-BA69-48F0-B174-B3ACC3F8009B}" dt="2021-09-22T08:34:41.099" v="12" actId="403"/>
          <ac:graphicFrameMkLst>
            <pc:docMk/>
            <pc:sldMk cId="2732048475" sldId="296"/>
            <ac:graphicFrameMk id="2" creationId="{13FA25F1-07B0-4A2B-945E-537DEA6C9516}"/>
          </ac:graphicFrameMkLst>
        </pc:graphicFrameChg>
      </pc:sldChg>
      <pc:sldChg chg="modSp mod ord modNotesTx">
        <pc:chgData name="Julie" userId="01467a90-d4f5-454b-aa5f-891feffaa140" providerId="ADAL" clId="{B74FA584-BA69-48F0-B174-B3ACC3F8009B}" dt="2021-09-27T07:49:23.670" v="3994" actId="6549"/>
        <pc:sldMkLst>
          <pc:docMk/>
          <pc:sldMk cId="3463399867" sldId="297"/>
        </pc:sldMkLst>
        <pc:spChg chg="mod">
          <ac:chgData name="Julie" userId="01467a90-d4f5-454b-aa5f-891feffaa140" providerId="ADAL" clId="{B74FA584-BA69-48F0-B174-B3ACC3F8009B}" dt="2021-09-27T07:48:45.184" v="3993" actId="20577"/>
          <ac:spMkLst>
            <pc:docMk/>
            <pc:sldMk cId="3463399867" sldId="297"/>
            <ac:spMk id="3" creationId="{F20EB4E3-8661-49A9-8142-8A1B8AE3BA5C}"/>
          </ac:spMkLst>
        </pc:spChg>
        <pc:graphicFrameChg chg="mod modGraphic">
          <ac:chgData name="Julie" userId="01467a90-d4f5-454b-aa5f-891feffaa140" providerId="ADAL" clId="{B74FA584-BA69-48F0-B174-B3ACC3F8009B}" dt="2021-09-22T12:45:20.567" v="2418" actId="21"/>
          <ac:graphicFrameMkLst>
            <pc:docMk/>
            <pc:sldMk cId="3463399867" sldId="297"/>
            <ac:graphicFrameMk id="2" creationId="{13FA25F1-07B0-4A2B-945E-537DEA6C9516}"/>
          </ac:graphicFrameMkLst>
        </pc:graphicFrameChg>
      </pc:sldChg>
      <pc:sldChg chg="modSp mod ord modNotesTx">
        <pc:chgData name="Julie" userId="01467a90-d4f5-454b-aa5f-891feffaa140" providerId="ADAL" clId="{B74FA584-BA69-48F0-B174-B3ACC3F8009B}" dt="2021-09-27T07:49:29.295" v="3995" actId="6549"/>
        <pc:sldMkLst>
          <pc:docMk/>
          <pc:sldMk cId="1948925831" sldId="298"/>
        </pc:sldMkLst>
        <pc:spChg chg="mod">
          <ac:chgData name="Julie" userId="01467a90-d4f5-454b-aa5f-891feffaa140" providerId="ADAL" clId="{B74FA584-BA69-48F0-B174-B3ACC3F8009B}" dt="2021-09-27T07:47:40.389" v="3712" actId="20578"/>
          <ac:spMkLst>
            <pc:docMk/>
            <pc:sldMk cId="1948925831" sldId="298"/>
            <ac:spMk id="3" creationId="{F20EB4E3-8661-49A9-8142-8A1B8AE3BA5C}"/>
          </ac:spMkLst>
        </pc:spChg>
        <pc:graphicFrameChg chg="mod modGraphic">
          <ac:chgData name="Julie" userId="01467a90-d4f5-454b-aa5f-891feffaa140" providerId="ADAL" clId="{B74FA584-BA69-48F0-B174-B3ACC3F8009B}" dt="2021-09-22T08:35:36.272" v="23" actId="403"/>
          <ac:graphicFrameMkLst>
            <pc:docMk/>
            <pc:sldMk cId="1948925831" sldId="298"/>
            <ac:graphicFrameMk id="2" creationId="{13FA25F1-07B0-4A2B-945E-537DEA6C9516}"/>
          </ac:graphicFrameMkLst>
        </pc:graphicFrameChg>
      </pc:sldChg>
      <pc:sldChg chg="addSp modSp mod ord modNotesTx">
        <pc:chgData name="Julie" userId="01467a90-d4f5-454b-aa5f-891feffaa140" providerId="ADAL" clId="{B74FA584-BA69-48F0-B174-B3ACC3F8009B}" dt="2021-09-27T07:53:33.501" v="4352" actId="1076"/>
        <pc:sldMkLst>
          <pc:docMk/>
          <pc:sldMk cId="3966301888" sldId="299"/>
        </pc:sldMkLst>
        <pc:spChg chg="mod">
          <ac:chgData name="Julie" userId="01467a90-d4f5-454b-aa5f-891feffaa140" providerId="ADAL" clId="{B74FA584-BA69-48F0-B174-B3ACC3F8009B}" dt="2021-09-27T07:53:33.501" v="4352" actId="1076"/>
          <ac:spMkLst>
            <pc:docMk/>
            <pc:sldMk cId="3966301888" sldId="299"/>
            <ac:spMk id="3" creationId="{F20EB4E3-8661-49A9-8142-8A1B8AE3BA5C}"/>
          </ac:spMkLst>
        </pc:spChg>
        <pc:graphicFrameChg chg="mod modGraphic">
          <ac:chgData name="Julie" userId="01467a90-d4f5-454b-aa5f-891feffaa140" providerId="ADAL" clId="{B74FA584-BA69-48F0-B174-B3ACC3F8009B}" dt="2021-09-22T12:46:16.202" v="2420" actId="14734"/>
          <ac:graphicFrameMkLst>
            <pc:docMk/>
            <pc:sldMk cId="3966301888" sldId="299"/>
            <ac:graphicFrameMk id="2" creationId="{13FA25F1-07B0-4A2B-945E-537DEA6C9516}"/>
          </ac:graphicFrameMkLst>
        </pc:graphicFrameChg>
        <pc:picChg chg="add mod">
          <ac:chgData name="Julie" userId="01467a90-d4f5-454b-aa5f-891feffaa140" providerId="ADAL" clId="{B74FA584-BA69-48F0-B174-B3ACC3F8009B}" dt="2021-09-22T11:06:42.969" v="715" actId="1076"/>
          <ac:picMkLst>
            <pc:docMk/>
            <pc:sldMk cId="3966301888" sldId="299"/>
            <ac:picMk id="5" creationId="{B2A70ABD-5F27-410B-AE06-3EE4234FFA71}"/>
          </ac:picMkLst>
        </pc:picChg>
      </pc:sldChg>
      <pc:sldChg chg="delSp modSp add mod ord modNotesTx">
        <pc:chgData name="Julie" userId="01467a90-d4f5-454b-aa5f-891feffaa140" providerId="ADAL" clId="{B74FA584-BA69-48F0-B174-B3ACC3F8009B}" dt="2021-09-22T12:35:02.379" v="2329" actId="20577"/>
        <pc:sldMkLst>
          <pc:docMk/>
          <pc:sldMk cId="3343852889" sldId="300"/>
        </pc:sldMkLst>
        <pc:spChg chg="del">
          <ac:chgData name="Julie" userId="01467a90-d4f5-454b-aa5f-891feffaa140" providerId="ADAL" clId="{B74FA584-BA69-48F0-B174-B3ACC3F8009B}" dt="2021-09-22T11:09:08.201" v="858" actId="478"/>
          <ac:spMkLst>
            <pc:docMk/>
            <pc:sldMk cId="3343852889" sldId="300"/>
            <ac:spMk id="8" creationId="{DD355946-B7A8-42F4-934F-1CEB0A19BF21}"/>
          </ac:spMkLst>
        </pc:spChg>
        <pc:spChg chg="mod">
          <ac:chgData name="Julie" userId="01467a90-d4f5-454b-aa5f-891feffaa140" providerId="ADAL" clId="{B74FA584-BA69-48F0-B174-B3ACC3F8009B}" dt="2021-09-22T11:45:16.985" v="977" actId="1076"/>
          <ac:spMkLst>
            <pc:docMk/>
            <pc:sldMk cId="3343852889" sldId="300"/>
            <ac:spMk id="76" creationId="{00000000-0000-0000-0000-000000000000}"/>
          </ac:spMkLst>
        </pc:spChg>
        <pc:graphicFrameChg chg="mod modGraphic">
          <ac:chgData name="Julie" userId="01467a90-d4f5-454b-aa5f-891feffaa140" providerId="ADAL" clId="{B74FA584-BA69-48F0-B174-B3ACC3F8009B}" dt="2021-09-22T11:46:48.866" v="996" actId="14734"/>
          <ac:graphicFrameMkLst>
            <pc:docMk/>
            <pc:sldMk cId="3343852889" sldId="300"/>
            <ac:graphicFrameMk id="7" creationId="{B27FB096-B657-4DAE-961E-653ACA49319B}"/>
          </ac:graphicFrameMkLst>
        </pc:graphicFrameChg>
      </pc:sldChg>
      <pc:sldChg chg="addSp modSp add mod modNotesTx">
        <pc:chgData name="Julie" userId="01467a90-d4f5-454b-aa5f-891feffaa140" providerId="ADAL" clId="{B74FA584-BA69-48F0-B174-B3ACC3F8009B}" dt="2021-09-27T09:33:46.816" v="4886" actId="20577"/>
        <pc:sldMkLst>
          <pc:docMk/>
          <pc:sldMk cId="4254935941" sldId="301"/>
        </pc:sldMkLst>
        <pc:spChg chg="add mod">
          <ac:chgData name="Julie" userId="01467a90-d4f5-454b-aa5f-891feffaa140" providerId="ADAL" clId="{B74FA584-BA69-48F0-B174-B3ACC3F8009B}" dt="2021-09-27T09:33:46.816" v="4886" actId="20577"/>
          <ac:spMkLst>
            <pc:docMk/>
            <pc:sldMk cId="4254935941" sldId="301"/>
            <ac:spMk id="4" creationId="{9D5278CB-F683-4E5D-93EA-38BF9F60EC42}"/>
          </ac:spMkLst>
        </pc:spChg>
        <pc:spChg chg="mod">
          <ac:chgData name="Julie" userId="01467a90-d4f5-454b-aa5f-891feffaa140" providerId="ADAL" clId="{B74FA584-BA69-48F0-B174-B3ACC3F8009B}" dt="2021-09-22T11:50:26.705" v="1078" actId="20577"/>
          <ac:spMkLst>
            <pc:docMk/>
            <pc:sldMk cId="4254935941" sldId="301"/>
            <ac:spMk id="76" creationId="{00000000-0000-0000-0000-000000000000}"/>
          </ac:spMkLst>
        </pc:spChg>
        <pc:graphicFrameChg chg="mod modGraphic">
          <ac:chgData name="Julie" userId="01467a90-d4f5-454b-aa5f-891feffaa140" providerId="ADAL" clId="{B74FA584-BA69-48F0-B174-B3ACC3F8009B}" dt="2021-09-22T12:12:41.179" v="1912" actId="14100"/>
          <ac:graphicFrameMkLst>
            <pc:docMk/>
            <pc:sldMk cId="4254935941" sldId="301"/>
            <ac:graphicFrameMk id="7" creationId="{B27FB096-B657-4DAE-961E-653ACA49319B}"/>
          </ac:graphicFrameMkLst>
        </pc:graphicFrameChg>
      </pc:sldChg>
      <pc:sldChg chg="addSp modSp add mod modNotesTx">
        <pc:chgData name="Julie" userId="01467a90-d4f5-454b-aa5f-891feffaa140" providerId="ADAL" clId="{B74FA584-BA69-48F0-B174-B3ACC3F8009B}" dt="2021-09-27T09:36:04.109" v="4934" actId="313"/>
        <pc:sldMkLst>
          <pc:docMk/>
          <pc:sldMk cId="7769937" sldId="302"/>
        </pc:sldMkLst>
        <pc:spChg chg="add mod">
          <ac:chgData name="Julie" userId="01467a90-d4f5-454b-aa5f-891feffaa140" providerId="ADAL" clId="{B74FA584-BA69-48F0-B174-B3ACC3F8009B}" dt="2021-09-27T09:36:04.109" v="4934" actId="313"/>
          <ac:spMkLst>
            <pc:docMk/>
            <pc:sldMk cId="7769937" sldId="302"/>
            <ac:spMk id="4" creationId="{43CEE2B6-D212-43A8-B2E4-D182A8C55009}"/>
          </ac:spMkLst>
        </pc:spChg>
        <pc:spChg chg="mod">
          <ac:chgData name="Julie" userId="01467a90-d4f5-454b-aa5f-891feffaa140" providerId="ADAL" clId="{B74FA584-BA69-48F0-B174-B3ACC3F8009B}" dt="2021-09-22T11:50:58.643" v="1102" actId="20577"/>
          <ac:spMkLst>
            <pc:docMk/>
            <pc:sldMk cId="7769937" sldId="302"/>
            <ac:spMk id="76" creationId="{00000000-0000-0000-0000-000000000000}"/>
          </ac:spMkLst>
        </pc:spChg>
        <pc:graphicFrameChg chg="mod modGraphic">
          <ac:chgData name="Julie" userId="01467a90-d4f5-454b-aa5f-891feffaa140" providerId="ADAL" clId="{B74FA584-BA69-48F0-B174-B3ACC3F8009B}" dt="2021-09-22T12:12:11.747" v="1902" actId="14734"/>
          <ac:graphicFrameMkLst>
            <pc:docMk/>
            <pc:sldMk cId="7769937" sldId="302"/>
            <ac:graphicFrameMk id="7" creationId="{B27FB096-B657-4DAE-961E-653ACA49319B}"/>
          </ac:graphicFrameMkLst>
        </pc:graphicFrameChg>
        <pc:picChg chg="add mod">
          <ac:chgData name="Julie" userId="01467a90-d4f5-454b-aa5f-891feffaa140" providerId="ADAL" clId="{B74FA584-BA69-48F0-B174-B3ACC3F8009B}" dt="2021-09-22T11:55:37.341" v="1421" actId="1076"/>
          <ac:picMkLst>
            <pc:docMk/>
            <pc:sldMk cId="7769937" sldId="302"/>
            <ac:picMk id="3" creationId="{BA3ACA1F-F75D-49E6-A132-13329FB72AD6}"/>
          </ac:picMkLst>
        </pc:picChg>
      </pc:sldChg>
      <pc:sldChg chg="addSp delSp modSp new mod modClrScheme chgLayout">
        <pc:chgData name="Julie" userId="01467a90-d4f5-454b-aa5f-891feffaa140" providerId="ADAL" clId="{B74FA584-BA69-48F0-B174-B3ACC3F8009B}" dt="2021-09-22T11:58:29.010" v="1513" actId="1076"/>
        <pc:sldMkLst>
          <pc:docMk/>
          <pc:sldMk cId="3885043683" sldId="303"/>
        </pc:sldMkLst>
        <pc:spChg chg="del">
          <ac:chgData name="Julie" userId="01467a90-d4f5-454b-aa5f-891feffaa140" providerId="ADAL" clId="{B74FA584-BA69-48F0-B174-B3ACC3F8009B}" dt="2021-09-22T11:57:19.441" v="1460" actId="700"/>
          <ac:spMkLst>
            <pc:docMk/>
            <pc:sldMk cId="3885043683" sldId="303"/>
            <ac:spMk id="2" creationId="{4BC6BE86-DB19-4FB4-90CC-780C11715916}"/>
          </ac:spMkLst>
        </pc:spChg>
        <pc:spChg chg="del">
          <ac:chgData name="Julie" userId="01467a90-d4f5-454b-aa5f-891feffaa140" providerId="ADAL" clId="{B74FA584-BA69-48F0-B174-B3ACC3F8009B}" dt="2021-09-22T11:57:19.441" v="1460" actId="700"/>
          <ac:spMkLst>
            <pc:docMk/>
            <pc:sldMk cId="3885043683" sldId="303"/>
            <ac:spMk id="3" creationId="{8F074993-6C4B-41D5-B47C-0B7F38F005E2}"/>
          </ac:spMkLst>
        </pc:spChg>
        <pc:spChg chg="add mod">
          <ac:chgData name="Julie" userId="01467a90-d4f5-454b-aa5f-891feffaa140" providerId="ADAL" clId="{B74FA584-BA69-48F0-B174-B3ACC3F8009B}" dt="2021-09-22T11:57:37.719" v="1479" actId="1076"/>
          <ac:spMkLst>
            <pc:docMk/>
            <pc:sldMk cId="3885043683" sldId="303"/>
            <ac:spMk id="6" creationId="{6D6929E3-C51E-4C99-8F91-6836440A1178}"/>
          </ac:spMkLst>
        </pc:spChg>
        <pc:spChg chg="add mod">
          <ac:chgData name="Julie" userId="01467a90-d4f5-454b-aa5f-891feffaa140" providerId="ADAL" clId="{B74FA584-BA69-48F0-B174-B3ACC3F8009B}" dt="2021-09-22T11:57:48.006" v="1482" actId="207"/>
          <ac:spMkLst>
            <pc:docMk/>
            <pc:sldMk cId="3885043683" sldId="303"/>
            <ac:spMk id="7" creationId="{2126C919-DBBC-4029-A178-2BEFA003FE11}"/>
          </ac:spMkLst>
        </pc:spChg>
        <pc:spChg chg="add mod">
          <ac:chgData name="Julie" userId="01467a90-d4f5-454b-aa5f-891feffaa140" providerId="ADAL" clId="{B74FA584-BA69-48F0-B174-B3ACC3F8009B}" dt="2021-09-22T11:58:21.679" v="1511" actId="20577"/>
          <ac:spMkLst>
            <pc:docMk/>
            <pc:sldMk cId="3885043683" sldId="303"/>
            <ac:spMk id="10" creationId="{E51CF3D2-C0C4-4F41-869B-1BC30FEC7C42}"/>
          </ac:spMkLst>
        </pc:spChg>
        <pc:picChg chg="add mod">
          <ac:chgData name="Julie" userId="01467a90-d4f5-454b-aa5f-891feffaa140" providerId="ADAL" clId="{B74FA584-BA69-48F0-B174-B3ACC3F8009B}" dt="2021-09-22T11:57:23.634" v="1462" actId="1076"/>
          <ac:picMkLst>
            <pc:docMk/>
            <pc:sldMk cId="3885043683" sldId="303"/>
            <ac:picMk id="5" creationId="{B3B22229-79D5-4A03-AE81-CB48B6CC6BC0}"/>
          </ac:picMkLst>
        </pc:picChg>
        <pc:picChg chg="add mod">
          <ac:chgData name="Julie" userId="01467a90-d4f5-454b-aa5f-891feffaa140" providerId="ADAL" clId="{B74FA584-BA69-48F0-B174-B3ACC3F8009B}" dt="2021-09-22T11:58:06.189" v="1485" actId="1076"/>
          <ac:picMkLst>
            <pc:docMk/>
            <pc:sldMk cId="3885043683" sldId="303"/>
            <ac:picMk id="9" creationId="{081F9DEE-B517-44AE-AF04-37CDB6EFD5CD}"/>
          </ac:picMkLst>
        </pc:picChg>
        <pc:picChg chg="add mod">
          <ac:chgData name="Julie" userId="01467a90-d4f5-454b-aa5f-891feffaa140" providerId="ADAL" clId="{B74FA584-BA69-48F0-B174-B3ACC3F8009B}" dt="2021-09-22T11:58:29.010" v="1513" actId="1076"/>
          <ac:picMkLst>
            <pc:docMk/>
            <pc:sldMk cId="3885043683" sldId="303"/>
            <ac:picMk id="11" creationId="{26FED87B-02E3-4833-937C-A9D0627C2ABD}"/>
          </ac:picMkLst>
        </pc:picChg>
      </pc:sldChg>
      <pc:sldChg chg="addSp delSp new mod modClrScheme chgLayout">
        <pc:chgData name="Julie" userId="01467a90-d4f5-454b-aa5f-891feffaa140" providerId="ADAL" clId="{B74FA584-BA69-48F0-B174-B3ACC3F8009B}" dt="2021-09-22T12:26:47.422" v="2087" actId="22"/>
        <pc:sldMkLst>
          <pc:docMk/>
          <pc:sldMk cId="1587882615" sldId="304"/>
        </pc:sldMkLst>
        <pc:spChg chg="del">
          <ac:chgData name="Julie" userId="01467a90-d4f5-454b-aa5f-891feffaa140" providerId="ADAL" clId="{B74FA584-BA69-48F0-B174-B3ACC3F8009B}" dt="2021-09-22T12:26:36.170" v="2086" actId="700"/>
          <ac:spMkLst>
            <pc:docMk/>
            <pc:sldMk cId="1587882615" sldId="304"/>
            <ac:spMk id="2" creationId="{1B52D85D-863A-4FF4-9DFB-68B4300DE116}"/>
          </ac:spMkLst>
        </pc:spChg>
        <pc:spChg chg="del">
          <ac:chgData name="Julie" userId="01467a90-d4f5-454b-aa5f-891feffaa140" providerId="ADAL" clId="{B74FA584-BA69-48F0-B174-B3ACC3F8009B}" dt="2021-09-22T12:26:36.170" v="2086" actId="700"/>
          <ac:spMkLst>
            <pc:docMk/>
            <pc:sldMk cId="1587882615" sldId="304"/>
            <ac:spMk id="3" creationId="{3203445C-F5AF-443D-9360-C6745C04EA2C}"/>
          </ac:spMkLst>
        </pc:spChg>
        <pc:picChg chg="add">
          <ac:chgData name="Julie" userId="01467a90-d4f5-454b-aa5f-891feffaa140" providerId="ADAL" clId="{B74FA584-BA69-48F0-B174-B3ACC3F8009B}" dt="2021-09-22T12:26:47.422" v="2087" actId="22"/>
          <ac:picMkLst>
            <pc:docMk/>
            <pc:sldMk cId="1587882615" sldId="304"/>
            <ac:picMk id="5" creationId="{46BB5A70-3240-4B8D-8671-9B5696E26870}"/>
          </ac:picMkLst>
        </pc:picChg>
      </pc:sldChg>
      <pc:sldChg chg="delSp modSp add mod modNotesTx">
        <pc:chgData name="Julie" userId="01467a90-d4f5-454b-aa5f-891feffaa140" providerId="ADAL" clId="{B74FA584-BA69-48F0-B174-B3ACC3F8009B}" dt="2021-09-22T12:28:52.572" v="2162" actId="20577"/>
        <pc:sldMkLst>
          <pc:docMk/>
          <pc:sldMk cId="487238523" sldId="305"/>
        </pc:sldMkLst>
        <pc:spChg chg="mod">
          <ac:chgData name="Julie" userId="01467a90-d4f5-454b-aa5f-891feffaa140" providerId="ADAL" clId="{B74FA584-BA69-48F0-B174-B3ACC3F8009B}" dt="2021-09-22T12:27:53.049" v="2125" actId="20577"/>
          <ac:spMkLst>
            <pc:docMk/>
            <pc:sldMk cId="487238523" sldId="305"/>
            <ac:spMk id="76" creationId="{00000000-0000-0000-0000-000000000000}"/>
          </ac:spMkLst>
        </pc:spChg>
        <pc:graphicFrameChg chg="mod modGraphic">
          <ac:chgData name="Julie" userId="01467a90-d4f5-454b-aa5f-891feffaa140" providerId="ADAL" clId="{B74FA584-BA69-48F0-B174-B3ACC3F8009B}" dt="2021-09-22T12:28:26.961" v="2133" actId="1076"/>
          <ac:graphicFrameMkLst>
            <pc:docMk/>
            <pc:sldMk cId="487238523" sldId="305"/>
            <ac:graphicFrameMk id="7" creationId="{B27FB096-B657-4DAE-961E-653ACA49319B}"/>
          </ac:graphicFrameMkLst>
        </pc:graphicFrameChg>
        <pc:picChg chg="del">
          <ac:chgData name="Julie" userId="01467a90-d4f5-454b-aa5f-891feffaa140" providerId="ADAL" clId="{B74FA584-BA69-48F0-B174-B3ACC3F8009B}" dt="2021-09-22T12:28:12.293" v="2129" actId="478"/>
          <ac:picMkLst>
            <pc:docMk/>
            <pc:sldMk cId="487238523" sldId="305"/>
            <ac:picMk id="3" creationId="{BA3ACA1F-F75D-49E6-A132-13329FB72AD6}"/>
          </ac:picMkLst>
        </pc:picChg>
      </pc:sldChg>
      <pc:sldChg chg="modSp add mod modNotesTx">
        <pc:chgData name="Julie" userId="01467a90-d4f5-454b-aa5f-891feffaa140" providerId="ADAL" clId="{B74FA584-BA69-48F0-B174-B3ACC3F8009B}" dt="2021-09-27T09:36:37.759" v="5002" actId="20577"/>
        <pc:sldMkLst>
          <pc:docMk/>
          <pc:sldMk cId="2185046658" sldId="306"/>
        </pc:sldMkLst>
        <pc:spChg chg="mod">
          <ac:chgData name="Julie" userId="01467a90-d4f5-454b-aa5f-891feffaa140" providerId="ADAL" clId="{B74FA584-BA69-48F0-B174-B3ACC3F8009B}" dt="2021-09-27T09:36:37.759" v="5002" actId="20577"/>
          <ac:spMkLst>
            <pc:docMk/>
            <pc:sldMk cId="2185046658" sldId="306"/>
            <ac:spMk id="4" creationId="{43CEE2B6-D212-43A8-B2E4-D182A8C55009}"/>
          </ac:spMkLst>
        </pc:spChg>
        <pc:spChg chg="mod">
          <ac:chgData name="Julie" userId="01467a90-d4f5-454b-aa5f-891feffaa140" providerId="ADAL" clId="{B74FA584-BA69-48F0-B174-B3ACC3F8009B}" dt="2021-09-22T12:29:38.625" v="2172" actId="20577"/>
          <ac:spMkLst>
            <pc:docMk/>
            <pc:sldMk cId="2185046658" sldId="306"/>
            <ac:spMk id="76" creationId="{00000000-0000-0000-0000-000000000000}"/>
          </ac:spMkLst>
        </pc:spChg>
        <pc:graphicFrameChg chg="mod modGraphic">
          <ac:chgData name="Julie" userId="01467a90-d4f5-454b-aa5f-891feffaa140" providerId="ADAL" clId="{B74FA584-BA69-48F0-B174-B3ACC3F8009B}" dt="2021-09-22T12:32:06.379" v="2255" actId="20577"/>
          <ac:graphicFrameMkLst>
            <pc:docMk/>
            <pc:sldMk cId="2185046658" sldId="306"/>
            <ac:graphicFrameMk id="7" creationId="{B27FB096-B657-4DAE-961E-653ACA49319B}"/>
          </ac:graphicFrameMkLst>
        </pc:graphicFrameChg>
      </pc:sldChg>
      <pc:sldChg chg="modSp add mod">
        <pc:chgData name="Julie" userId="01467a90-d4f5-454b-aa5f-891feffaa140" providerId="ADAL" clId="{B74FA584-BA69-48F0-B174-B3ACC3F8009B}" dt="2021-09-22T12:56:37.097" v="2883" actId="5793"/>
        <pc:sldMkLst>
          <pc:docMk/>
          <pc:sldMk cId="3787258522" sldId="307"/>
        </pc:sldMkLst>
        <pc:spChg chg="mod">
          <ac:chgData name="Julie" userId="01467a90-d4f5-454b-aa5f-891feffaa140" providerId="ADAL" clId="{B74FA584-BA69-48F0-B174-B3ACC3F8009B}" dt="2021-09-22T12:56:37.097" v="2883" actId="5793"/>
          <ac:spMkLst>
            <pc:docMk/>
            <pc:sldMk cId="3787258522" sldId="307"/>
            <ac:spMk id="100" creationId="{00000000-0000-0000-0000-000000000000}"/>
          </ac:spMkLst>
        </pc:spChg>
      </pc:sldChg>
      <pc:sldChg chg="addSp modSp new mod">
        <pc:chgData name="Julie" userId="01467a90-d4f5-454b-aa5f-891feffaa140" providerId="ADAL" clId="{B74FA584-BA69-48F0-B174-B3ACC3F8009B}" dt="2021-09-27T07:43:23.522" v="3069" actId="1076"/>
        <pc:sldMkLst>
          <pc:docMk/>
          <pc:sldMk cId="261943918" sldId="308"/>
        </pc:sldMkLst>
        <pc:spChg chg="mod">
          <ac:chgData name="Julie" userId="01467a90-d4f5-454b-aa5f-891feffaa140" providerId="ADAL" clId="{B74FA584-BA69-48F0-B174-B3ACC3F8009B}" dt="2021-09-27T07:42:26.446" v="2903" actId="20577"/>
          <ac:spMkLst>
            <pc:docMk/>
            <pc:sldMk cId="261943918" sldId="308"/>
            <ac:spMk id="2" creationId="{E852D0C0-BF6F-4AE0-AAB7-C258E3024FDE}"/>
          </ac:spMkLst>
        </pc:spChg>
        <pc:spChg chg="mod">
          <ac:chgData name="Julie" userId="01467a90-d4f5-454b-aa5f-891feffaa140" providerId="ADAL" clId="{B74FA584-BA69-48F0-B174-B3ACC3F8009B}" dt="2021-09-27T07:43:02.037" v="3066" actId="20577"/>
          <ac:spMkLst>
            <pc:docMk/>
            <pc:sldMk cId="261943918" sldId="308"/>
            <ac:spMk id="3" creationId="{5E917364-76F1-4DB8-8858-79C3A69C97C6}"/>
          </ac:spMkLst>
        </pc:spChg>
        <pc:picChg chg="add mod">
          <ac:chgData name="Julie" userId="01467a90-d4f5-454b-aa5f-891feffaa140" providerId="ADAL" clId="{B74FA584-BA69-48F0-B174-B3ACC3F8009B}" dt="2021-09-27T07:43:23.522" v="3069" actId="1076"/>
          <ac:picMkLst>
            <pc:docMk/>
            <pc:sldMk cId="261943918" sldId="308"/>
            <ac:picMk id="4" creationId="{D03D09C9-CFD1-4CEF-82ED-3FFD2A0AA5F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A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11</a:t>
            </a:fld>
            <a:endParaRPr/>
          </a:p>
        </p:txBody>
      </p:sp>
    </p:spTree>
    <p:extLst>
      <p:ext uri="{BB962C8B-B14F-4D97-AF65-F5344CB8AC3E}">
        <p14:creationId xmlns:p14="http://schemas.microsoft.com/office/powerpoint/2010/main" val="1177025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What should we be saying about this “exclusion” stuff?  Do we accept that it is Guidance for MAH rather than for us?  Oromucosal does seem to be challenging.  There is no SL intended site in EDQM whereas S-CT has SL as child of oromucosal</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What do we think about irrigation?  We would need a new method….</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Ah – an irrigation…..</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13</a:t>
            </a:fld>
            <a:endParaRPr/>
          </a:p>
        </p:txBody>
      </p:sp>
    </p:spTree>
    <p:extLst>
      <p:ext uri="{BB962C8B-B14F-4D97-AF65-F5344CB8AC3E}">
        <p14:creationId xmlns:p14="http://schemas.microsoft.com/office/powerpoint/2010/main" val="2302108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Solution for suspension for…</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Wound solution: “</a:t>
            </a:r>
            <a:r>
              <a:rPr lang="en-GB" b="0" i="0" dirty="0">
                <a:solidFill>
                  <a:srgbClr val="545454"/>
                </a:solidFill>
                <a:effectLst/>
                <a:latin typeface="Open Sans" panose="020B0606030504020204" pitchFamily="34" charset="0"/>
              </a:rPr>
              <a:t>Liquid sterile preparation consisting of a solution intended to be administered onto a wound, including surgical wounds; the active substance(s) are released over an extended period of time”</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15</a:t>
            </a:fld>
            <a:endParaRPr/>
          </a:p>
        </p:txBody>
      </p:sp>
    </p:spTree>
    <p:extLst>
      <p:ext uri="{BB962C8B-B14F-4D97-AF65-F5344CB8AC3E}">
        <p14:creationId xmlns:p14="http://schemas.microsoft.com/office/powerpoint/2010/main" val="166019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Tablet for solution for…..</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16</a:t>
            </a:fld>
            <a:endParaRPr/>
          </a:p>
        </p:txBody>
      </p:sp>
    </p:spTree>
    <p:extLst>
      <p:ext uri="{BB962C8B-B14F-4D97-AF65-F5344CB8AC3E}">
        <p14:creationId xmlns:p14="http://schemas.microsoft.com/office/powerpoint/2010/main" val="3636690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ec8cab9c06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gec8cab9c06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8" name="Google Shape;88;gec8cab9c06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AU"/>
              <a:t>17</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2c051e6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e82c051e6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 name="Google Shape;97;ge82c051e6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18</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2c051e6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e82c051e6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 name="Google Shape;97;ge82c051e6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19</a:t>
            </a:fld>
            <a:endParaRPr/>
          </a:p>
        </p:txBody>
      </p:sp>
    </p:spTree>
    <p:extLst>
      <p:ext uri="{BB962C8B-B14F-4D97-AF65-F5344CB8AC3E}">
        <p14:creationId xmlns:p14="http://schemas.microsoft.com/office/powerpoint/2010/main" val="8194930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352" name="Google Shape;352;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360" name="Google Shape;36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AU">
                <a:latin typeface="Arial"/>
                <a:ea typeface="Arial"/>
                <a:cs typeface="Arial"/>
                <a:sym typeface="Arial"/>
              </a:rPr>
              <a:t>Presentation – “This is what we’re doing, and these are the challenges and questions we have.</a:t>
            </a:r>
            <a:endParaRPr>
              <a:latin typeface="Arial"/>
              <a:ea typeface="Arial"/>
              <a:cs typeface="Arial"/>
              <a:sym typeface="Arial"/>
            </a:endParaRPr>
          </a:p>
        </p:txBody>
      </p:sp>
      <p:sp>
        <p:nvSpPr>
          <p:cNvPr id="56" name="Google Shape;5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e36cfa87bf_0_1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 name="Google Shape;64;ge36cfa87bf_0_1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65" name="Google Shape;65;ge36cfa87bf_0_1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AU"/>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Any comments here?  Any thoughts about “oromucosal”? “Relating to the mouth as the intended site of administration, where the pharmaceutical product is administered with the intention of acting on the mucosa of the mouth, whether for local or systemic use.”</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Does the “attribute non match” matter?</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4</a:t>
            </a:fld>
            <a:endParaRPr/>
          </a:p>
        </p:txBody>
      </p:sp>
    </p:spTree>
    <p:extLst>
      <p:ext uri="{BB962C8B-B14F-4D97-AF65-F5344CB8AC3E}">
        <p14:creationId xmlns:p14="http://schemas.microsoft.com/office/powerpoint/2010/main" val="701920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6</a:t>
            </a:fld>
            <a:endParaRPr/>
          </a:p>
        </p:txBody>
      </p:sp>
    </p:spTree>
    <p:extLst>
      <p:ext uri="{BB962C8B-B14F-4D97-AF65-F5344CB8AC3E}">
        <p14:creationId xmlns:p14="http://schemas.microsoft.com/office/powerpoint/2010/main" val="2067253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7</a:t>
            </a:fld>
            <a:endParaRPr/>
          </a:p>
        </p:txBody>
      </p:sp>
    </p:spTree>
    <p:extLst>
      <p:ext uri="{BB962C8B-B14F-4D97-AF65-F5344CB8AC3E}">
        <p14:creationId xmlns:p14="http://schemas.microsoft.com/office/powerpoint/2010/main" val="760140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8</a:t>
            </a:fld>
            <a:endParaRPr/>
          </a:p>
        </p:txBody>
      </p:sp>
    </p:spTree>
    <p:extLst>
      <p:ext uri="{BB962C8B-B14F-4D97-AF65-F5344CB8AC3E}">
        <p14:creationId xmlns:p14="http://schemas.microsoft.com/office/powerpoint/2010/main" val="1399992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9</a:t>
            </a:fld>
            <a:endParaRPr/>
          </a:p>
        </p:txBody>
      </p:sp>
    </p:spTree>
    <p:extLst>
      <p:ext uri="{BB962C8B-B14F-4D97-AF65-F5344CB8AC3E}">
        <p14:creationId xmlns:p14="http://schemas.microsoft.com/office/powerpoint/2010/main" val="900198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3"/>
        <p:cNvGrpSpPr/>
        <p:nvPr/>
      </p:nvGrpSpPr>
      <p:grpSpPr>
        <a:xfrm>
          <a:off x="0" y="0"/>
          <a:ext cx="0" cy="0"/>
          <a:chOff x="0" y="0"/>
          <a:chExt cx="0" cy="0"/>
        </a:xfrm>
      </p:grpSpPr>
      <p:sp>
        <p:nvSpPr>
          <p:cNvPr id="14" name="Google Shape;14;p2"/>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15" name="Google Shape;15;p2"/>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16"/>
        <p:cNvGrpSpPr/>
        <p:nvPr/>
      </p:nvGrpSpPr>
      <p:grpSpPr>
        <a:xfrm>
          <a:off x="0" y="0"/>
          <a:ext cx="0" cy="0"/>
          <a:chOff x="0" y="0"/>
          <a:chExt cx="0" cy="0"/>
        </a:xfrm>
      </p:grpSpPr>
      <p:sp>
        <p:nvSpPr>
          <p:cNvPr id="17" name="Google Shape;17;p3"/>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8" name="Google Shape;18;p3"/>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19" name="Google Shape;19;p3"/>
          <p:cNvSpPr/>
          <p:nvPr/>
        </p:nvSpPr>
        <p:spPr>
          <a:xfrm>
            <a:off x="11430000" y="1003300"/>
            <a:ext cx="762000" cy="26289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20"/>
        <p:cNvGrpSpPr/>
        <p:nvPr/>
      </p:nvGrpSpPr>
      <p:grpSpPr>
        <a:xfrm>
          <a:off x="0" y="0"/>
          <a:ext cx="0" cy="0"/>
          <a:chOff x="0" y="0"/>
          <a:chExt cx="0" cy="0"/>
        </a:xfrm>
      </p:grpSpPr>
      <p:sp>
        <p:nvSpPr>
          <p:cNvPr id="21" name="Google Shape;21;p4"/>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22" name="Google Shape;22;p4"/>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AU"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pic>
        <p:nvPicPr>
          <p:cNvPr id="23" name="Google Shape;23;p4"/>
          <p:cNvPicPr preferRelativeResize="0"/>
          <p:nvPr/>
        </p:nvPicPr>
        <p:blipFill rotWithShape="1">
          <a:blip r:embed="rId2">
            <a:alphaModFix amt="5000"/>
          </a:blip>
          <a:srcRect/>
          <a:stretch/>
        </p:blipFill>
        <p:spPr>
          <a:xfrm>
            <a:off x="104350" y="3558340"/>
            <a:ext cx="11257477" cy="3124085"/>
          </a:xfrm>
          <a:prstGeom prst="rect">
            <a:avLst/>
          </a:prstGeom>
          <a:noFill/>
          <a:ln>
            <a:noFill/>
          </a:ln>
        </p:spPr>
      </p:pic>
      <p:sp>
        <p:nvSpPr>
          <p:cNvPr id="24" name="Google Shape;24;p4"/>
          <p:cNvSpPr>
            <a:spLocks noGrp="1"/>
          </p:cNvSpPr>
          <p:nvPr>
            <p:ph type="pic" idx="2"/>
          </p:nvPr>
        </p:nvSpPr>
        <p:spPr>
          <a:xfrm>
            <a:off x="0" y="0"/>
            <a:ext cx="1108075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25"/>
        <p:cNvGrpSpPr/>
        <p:nvPr/>
      </p:nvGrpSpPr>
      <p:grpSpPr>
        <a:xfrm>
          <a:off x="0" y="0"/>
          <a:ext cx="0" cy="0"/>
          <a:chOff x="0" y="0"/>
          <a:chExt cx="0" cy="0"/>
        </a:xfrm>
      </p:grpSpPr>
      <p:sp>
        <p:nvSpPr>
          <p:cNvPr id="26" name="Google Shape;26;p5"/>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27" name="Google Shape;27;p5"/>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6"/>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3" name="Google Shape;33;p6"/>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34"/>
        <p:cNvGrpSpPr/>
        <p:nvPr/>
      </p:nvGrpSpPr>
      <p:grpSpPr>
        <a:xfrm>
          <a:off x="0" y="0"/>
          <a:ext cx="0" cy="0"/>
          <a:chOff x="0" y="0"/>
          <a:chExt cx="0" cy="0"/>
        </a:xfrm>
      </p:grpSpPr>
      <p:sp>
        <p:nvSpPr>
          <p:cNvPr id="35" name="Google Shape;35;p7"/>
          <p:cNvSpPr>
            <a:spLocks noGrp="1"/>
          </p:cNvSpPr>
          <p:nvPr>
            <p:ph type="pic" idx="2"/>
          </p:nvPr>
        </p:nvSpPr>
        <p:spPr>
          <a:xfrm>
            <a:off x="0" y="0"/>
            <a:ext cx="609600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pic>
        <p:nvPicPr>
          <p:cNvPr id="36" name="Google Shape;36;p7"/>
          <p:cNvPicPr preferRelativeResize="0"/>
          <p:nvPr/>
        </p:nvPicPr>
        <p:blipFill rotWithShape="1">
          <a:blip r:embed="rId2">
            <a:alphaModFix amt="10000"/>
          </a:blip>
          <a:srcRect/>
          <a:stretch/>
        </p:blipFill>
        <p:spPr>
          <a:xfrm>
            <a:off x="0" y="0"/>
            <a:ext cx="814624" cy="6858000"/>
          </a:xfrm>
          <a:prstGeom prst="rect">
            <a:avLst/>
          </a:prstGeom>
          <a:noFill/>
          <a:ln>
            <a:noFill/>
          </a:ln>
        </p:spPr>
      </p:pic>
      <p:sp>
        <p:nvSpPr>
          <p:cNvPr id="37" name="Google Shape;37;p7"/>
          <p:cNvSpPr txBox="1"/>
          <p:nvPr/>
        </p:nvSpPr>
        <p:spPr>
          <a:xfrm>
            <a:off x="26612" y="6436200"/>
            <a:ext cx="416448"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8"/>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39"/>
        <p:cNvGrpSpPr/>
        <p:nvPr/>
      </p:nvGrpSpPr>
      <p:grpSpPr>
        <a:xfrm>
          <a:off x="0" y="0"/>
          <a:ext cx="0" cy="0"/>
          <a:chOff x="0" y="0"/>
          <a:chExt cx="0" cy="0"/>
        </a:xfrm>
      </p:grpSpPr>
      <p:sp>
        <p:nvSpPr>
          <p:cNvPr id="40" name="Google Shape;40;p9"/>
          <p:cNvSpPr>
            <a:spLocks noGrp="1"/>
          </p:cNvSpPr>
          <p:nvPr>
            <p:ph type="pic" idx="2"/>
          </p:nvPr>
        </p:nvSpPr>
        <p:spPr>
          <a:xfrm>
            <a:off x="7652508" y="0"/>
            <a:ext cx="4072508" cy="6858000"/>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998"/>
              </a:spcBef>
              <a:spcAft>
                <a:spcPts val="0"/>
              </a:spcAft>
              <a:buClr>
                <a:schemeClr val="dk1"/>
              </a:buClr>
              <a:buSzPts val="1400"/>
              <a:buFont typeface="Arial"/>
              <a:buChar char="•"/>
              <a:defRPr sz="12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499"/>
              </a:spcBef>
              <a:spcAft>
                <a:spcPts val="0"/>
              </a:spcAft>
              <a:buClr>
                <a:schemeClr val="dk1"/>
              </a:buClr>
              <a:buSzPts val="2400"/>
              <a:buFont typeface="Arial"/>
              <a:buChar char="•"/>
              <a:defRPr sz="2396" b="0" i="0" u="none" strike="noStrike" cap="none">
                <a:solidFill>
                  <a:schemeClr val="dk1"/>
                </a:solidFill>
                <a:latin typeface="Calibri"/>
                <a:ea typeface="Calibri"/>
                <a:cs typeface="Calibri"/>
                <a:sym typeface="Calibri"/>
              </a:defRPr>
            </a:lvl2pPr>
            <a:lvl3pPr marR="0" lvl="2" algn="l" rtl="0">
              <a:lnSpc>
                <a:spcPct val="90000"/>
              </a:lnSpc>
              <a:spcBef>
                <a:spcPts val="499"/>
              </a:spcBef>
              <a:spcAft>
                <a:spcPts val="0"/>
              </a:spcAft>
              <a:buClr>
                <a:schemeClr val="dk1"/>
              </a:buClr>
              <a:buSzPts val="2000"/>
              <a:buFont typeface="Arial"/>
              <a:buChar char="•"/>
              <a:defRPr sz="1995" b="0" i="0" u="none" strike="noStrike" cap="none">
                <a:solidFill>
                  <a:schemeClr val="dk1"/>
                </a:solidFill>
                <a:latin typeface="Calibri"/>
                <a:ea typeface="Calibri"/>
                <a:cs typeface="Calibri"/>
                <a:sym typeface="Calibri"/>
              </a:defRPr>
            </a:lvl3pPr>
            <a:lvl4pPr marR="0" lvl="3"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4pPr>
            <a:lvl5pPr marR="0" lvl="4"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5pPr>
            <a:lvl6pPr marR="0" lvl="5"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6pPr>
            <a:lvl7pPr marR="0" lvl="6"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7pPr>
            <a:lvl8pPr marR="0" lvl="7"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8pPr>
            <a:lvl9pPr marR="0" lvl="8"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9pPr>
          </a:lstStyle>
          <a:p>
            <a:endParaRPr/>
          </a:p>
        </p:txBody>
      </p:sp>
      <p:sp>
        <p:nvSpPr>
          <p:cNvPr id="41" name="Google Shape;41;p9"/>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42" name="Google Shape;42;p9"/>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1"/>
          <p:cNvPicPr preferRelativeResize="0"/>
          <p:nvPr/>
        </p:nvPicPr>
        <p:blipFill rotWithShape="1">
          <a:blip r:embed="rId10">
            <a:alphaModFix/>
          </a:blip>
          <a:srcRect/>
          <a:stretch/>
        </p:blipFill>
        <p:spPr>
          <a:xfrm>
            <a:off x="11251374" y="193798"/>
            <a:ext cx="737589" cy="74783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pic>
        <p:nvPicPr>
          <p:cNvPr id="47" name="Google Shape;47;p10"/>
          <p:cNvPicPr preferRelativeResize="0"/>
          <p:nvPr/>
        </p:nvPicPr>
        <p:blipFill rotWithShape="1">
          <a:blip r:embed="rId3">
            <a:alphaModFix/>
          </a:blip>
          <a:srcRect/>
          <a:stretch/>
        </p:blipFill>
        <p:spPr>
          <a:xfrm>
            <a:off x="4950" y="0"/>
            <a:ext cx="12192001" cy="6858000"/>
          </a:xfrm>
          <a:prstGeom prst="rect">
            <a:avLst/>
          </a:prstGeom>
          <a:noFill/>
          <a:ln>
            <a:noFill/>
          </a:ln>
        </p:spPr>
      </p:pic>
      <p:sp>
        <p:nvSpPr>
          <p:cNvPr id="48" name="Google Shape;48;p10"/>
          <p:cNvSpPr/>
          <p:nvPr/>
        </p:nvSpPr>
        <p:spPr>
          <a:xfrm>
            <a:off x="0" y="0"/>
            <a:ext cx="12201900" cy="6858000"/>
          </a:xfrm>
          <a:prstGeom prst="rect">
            <a:avLst/>
          </a:prstGeom>
          <a:solidFill>
            <a:srgbClr val="1DA8DE">
              <a:alpha val="75294"/>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49" name="Google Shape;49;p10"/>
          <p:cNvSpPr txBox="1">
            <a:spLocks noGrp="1"/>
          </p:cNvSpPr>
          <p:nvPr>
            <p:ph type="title"/>
          </p:nvPr>
        </p:nvSpPr>
        <p:spPr>
          <a:xfrm>
            <a:off x="574800" y="1910150"/>
            <a:ext cx="11052300" cy="2095500"/>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noAutofit/>
          </a:bodyPr>
          <a:lstStyle/>
          <a:p>
            <a:pPr marL="0" lvl="0" indent="0" algn="ctr" rtl="0">
              <a:lnSpc>
                <a:spcPct val="100000"/>
              </a:lnSpc>
              <a:spcBef>
                <a:spcPts val="0"/>
              </a:spcBef>
              <a:spcAft>
                <a:spcPts val="0"/>
              </a:spcAft>
              <a:buClr>
                <a:schemeClr val="lt1"/>
              </a:buClr>
              <a:buSzPts val="6000"/>
              <a:buFont typeface="Helvetica Neue"/>
              <a:buNone/>
            </a:pPr>
            <a:r>
              <a:rPr lang="en-AU" sz="5400" b="0" i="0">
                <a:solidFill>
                  <a:schemeClr val="lt1"/>
                </a:solidFill>
              </a:rPr>
              <a:t>SNOMED CT DEUSG Subgroup</a:t>
            </a:r>
            <a:endParaRPr sz="5400" b="0" i="0">
              <a:solidFill>
                <a:schemeClr val="lt1"/>
              </a:solidFill>
            </a:endParaRPr>
          </a:p>
          <a:p>
            <a:pPr marL="0" lvl="0" indent="0" algn="ctr" rtl="0">
              <a:lnSpc>
                <a:spcPct val="100000"/>
              </a:lnSpc>
              <a:spcBef>
                <a:spcPts val="0"/>
              </a:spcBef>
              <a:spcAft>
                <a:spcPts val="0"/>
              </a:spcAft>
              <a:buClr>
                <a:schemeClr val="lt1"/>
              </a:buClr>
              <a:buSzPts val="6000"/>
              <a:buFont typeface="Helvetica Neue"/>
              <a:buNone/>
            </a:pPr>
            <a:r>
              <a:rPr lang="en-AU" sz="5400" b="0" i="0">
                <a:solidFill>
                  <a:schemeClr val="lt1"/>
                </a:solidFill>
              </a:rPr>
              <a:t>EDQM Dose Form Mapping</a:t>
            </a:r>
            <a:endParaRPr sz="5400" b="0" i="0">
              <a:solidFill>
                <a:schemeClr val="lt1"/>
              </a:solidFill>
            </a:endParaRPr>
          </a:p>
        </p:txBody>
      </p:sp>
      <p:sp>
        <p:nvSpPr>
          <p:cNvPr id="50" name="Google Shape;50;p10"/>
          <p:cNvSpPr txBox="1"/>
          <p:nvPr/>
        </p:nvSpPr>
        <p:spPr>
          <a:xfrm>
            <a:off x="3005700" y="5277436"/>
            <a:ext cx="6190500" cy="415500"/>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Clr>
                <a:srgbClr val="000000"/>
              </a:buClr>
              <a:buSzPts val="1400"/>
              <a:buFont typeface="Arial"/>
              <a:buNone/>
            </a:pPr>
            <a:r>
              <a:rPr lang="en-AU" sz="2000" b="0" i="0" u="none" strike="noStrike" cap="none">
                <a:solidFill>
                  <a:schemeClr val="lt2"/>
                </a:solidFill>
                <a:latin typeface="Trebuchet MS"/>
                <a:ea typeface="Trebuchet MS"/>
                <a:cs typeface="Trebuchet MS"/>
                <a:sym typeface="Trebuchet MS"/>
              </a:rPr>
              <a:t>Thursday </a:t>
            </a:r>
            <a:r>
              <a:rPr lang="en-AU" sz="2000">
                <a:solidFill>
                  <a:schemeClr val="lt2"/>
                </a:solidFill>
                <a:latin typeface="Trebuchet MS"/>
                <a:ea typeface="Trebuchet MS"/>
                <a:cs typeface="Trebuchet MS"/>
                <a:sym typeface="Trebuchet MS"/>
              </a:rPr>
              <a:t>September</a:t>
            </a:r>
            <a:r>
              <a:rPr lang="en-AU" sz="2000" b="0" i="0" u="none" strike="noStrike" cap="none">
                <a:solidFill>
                  <a:schemeClr val="lt2"/>
                </a:solidFill>
                <a:latin typeface="Trebuchet MS"/>
                <a:ea typeface="Trebuchet MS"/>
                <a:cs typeface="Trebuchet MS"/>
                <a:sym typeface="Trebuchet MS"/>
              </a:rPr>
              <a:t> 2021</a:t>
            </a:r>
            <a:endParaRPr sz="2000" b="0" i="0" u="none" strike="noStrike" cap="none">
              <a:solidFill>
                <a:srgbClr val="000000"/>
              </a:solidFill>
              <a:latin typeface="Trebuchet MS"/>
              <a:ea typeface="Trebuchet MS"/>
              <a:cs typeface="Trebuchet MS"/>
              <a:sym typeface="Trebuchet MS"/>
            </a:endParaRPr>
          </a:p>
        </p:txBody>
      </p:sp>
      <p:sp>
        <p:nvSpPr>
          <p:cNvPr id="51" name="Google Shape;51;p10"/>
          <p:cNvSpPr txBox="1"/>
          <p:nvPr/>
        </p:nvSpPr>
        <p:spPr>
          <a:xfrm>
            <a:off x="1808850" y="4275371"/>
            <a:ext cx="8584200" cy="1002065"/>
          </a:xfrm>
          <a:prstGeom prst="rect">
            <a:avLst/>
          </a:prstGeom>
          <a:solidFill>
            <a:schemeClr val="lt1"/>
          </a:solidFill>
          <a:ln>
            <a:noFill/>
          </a:ln>
        </p:spPr>
        <p:txBody>
          <a:bodyPr spcFirstLastPara="1" wrap="square" lIns="91425" tIns="108000" rIns="91425" bIns="108000" anchor="ctr" anchorCtr="0">
            <a:noAutofit/>
          </a:bodyPr>
          <a:lstStyle/>
          <a:p>
            <a:pPr marL="101600" marR="0" lvl="0" indent="0" algn="ctr" rtl="0">
              <a:lnSpc>
                <a:spcPct val="100000"/>
              </a:lnSpc>
              <a:spcBef>
                <a:spcPts val="0"/>
              </a:spcBef>
              <a:spcAft>
                <a:spcPts val="0"/>
              </a:spcAft>
              <a:buClr>
                <a:srgbClr val="000000"/>
              </a:buClr>
              <a:buSzPts val="2000"/>
              <a:buFont typeface="Arial"/>
              <a:buNone/>
            </a:pPr>
            <a:r>
              <a:rPr lang="en-AU" sz="2000" b="0" i="1" u="none" strike="noStrike" cap="none">
                <a:solidFill>
                  <a:schemeClr val="dk1"/>
                </a:solidFill>
                <a:latin typeface="Trebuchet MS"/>
                <a:ea typeface="Trebuchet MS"/>
                <a:cs typeface="Trebuchet MS"/>
                <a:sym typeface="Trebuchet MS"/>
              </a:rPr>
              <a:t>Linda Bird, SNOMED International</a:t>
            </a:r>
            <a:endParaRPr sz="2000" b="0" i="1" u="none" strike="noStrike" cap="none">
              <a:solidFill>
                <a:schemeClr val="dk1"/>
              </a:solidFill>
              <a:latin typeface="Trebuchet MS"/>
              <a:ea typeface="Trebuchet MS"/>
              <a:cs typeface="Trebuchet MS"/>
              <a:sym typeface="Trebuchet MS"/>
            </a:endParaRPr>
          </a:p>
          <a:p>
            <a:pPr marL="101600" marR="0" lvl="0" indent="0" algn="ctr" rtl="0">
              <a:lnSpc>
                <a:spcPct val="100000"/>
              </a:lnSpc>
              <a:spcBef>
                <a:spcPts val="0"/>
              </a:spcBef>
              <a:spcAft>
                <a:spcPts val="0"/>
              </a:spcAft>
              <a:buClr>
                <a:srgbClr val="000000"/>
              </a:buClr>
              <a:buSzPts val="2000"/>
              <a:buFont typeface="Arial"/>
              <a:buNone/>
            </a:pPr>
            <a:r>
              <a:rPr lang="en-AU" sz="2000" b="0" i="1" u="none" strike="noStrike" cap="none">
                <a:solidFill>
                  <a:schemeClr val="dk1"/>
                </a:solidFill>
                <a:latin typeface="Trebuchet MS"/>
                <a:ea typeface="Trebuchet MS"/>
                <a:cs typeface="Trebuchet MS"/>
                <a:sym typeface="Trebuchet MS"/>
              </a:rPr>
              <a:t>Julie James, Blue Wave Informatics</a:t>
            </a:r>
            <a:endParaRPr sz="2000" b="0" i="1" u="none" strike="noStrike" cap="none">
              <a:solidFill>
                <a:schemeClr val="dk1"/>
              </a:solidFill>
              <a:latin typeface="Trebuchet MS"/>
              <a:ea typeface="Trebuchet MS"/>
              <a:cs typeface="Trebuchet MS"/>
              <a:sym typeface="Trebuchet MS"/>
            </a:endParaRPr>
          </a:p>
        </p:txBody>
      </p:sp>
      <p:pic>
        <p:nvPicPr>
          <p:cNvPr id="52" name="Google Shape;52;p10"/>
          <p:cNvPicPr preferRelativeResize="0"/>
          <p:nvPr/>
        </p:nvPicPr>
        <p:blipFill rotWithShape="1">
          <a:blip r:embed="rId4">
            <a:alphaModFix/>
          </a:blip>
          <a:srcRect/>
          <a:stretch/>
        </p:blipFill>
        <p:spPr>
          <a:xfrm>
            <a:off x="4817449" y="347351"/>
            <a:ext cx="2567001" cy="1140889"/>
          </a:xfrm>
          <a:prstGeom prst="rect">
            <a:avLst/>
          </a:prstGeom>
          <a:noFill/>
          <a:ln>
            <a:noFill/>
          </a:ln>
        </p:spPr>
      </p:pic>
      <p:pic>
        <p:nvPicPr>
          <p:cNvPr id="53" name="Google Shape;53;p10"/>
          <p:cNvPicPr preferRelativeResize="0"/>
          <p:nvPr/>
        </p:nvPicPr>
        <p:blipFill rotWithShape="1">
          <a:blip r:embed="rId5">
            <a:alphaModFix/>
          </a:blip>
          <a:srcRect/>
          <a:stretch/>
        </p:blipFill>
        <p:spPr>
          <a:xfrm>
            <a:off x="2659337" y="5957226"/>
            <a:ext cx="7387350" cy="55613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en-GB" dirty="0">
                <a:solidFill>
                  <a:schemeClr val="dk2"/>
                </a:solidFill>
              </a:rPr>
              <a:t>10521000 : Medicated nail lacquer </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570243060"/>
              </p:ext>
            </p:extLst>
          </p:nvPr>
        </p:nvGraphicFramePr>
        <p:xfrm>
          <a:off x="417250" y="2273257"/>
          <a:ext cx="11283516" cy="2476500"/>
        </p:xfrm>
        <a:graphic>
          <a:graphicData uri="http://schemas.openxmlformats.org/drawingml/2006/table">
            <a:tbl>
              <a:tblPr firstRow="1" bandRow="1">
                <a:tableStyleId>{21E4AEA4-8DFA-4A89-87EB-49C32662AFE0}</a:tableStyleId>
              </a:tblPr>
              <a:tblGrid>
                <a:gridCol w="1058579">
                  <a:extLst>
                    <a:ext uri="{9D8B030D-6E8A-4147-A177-3AD203B41FA5}">
                      <a16:colId xmlns:a16="http://schemas.microsoft.com/office/drawing/2014/main" val="1125794239"/>
                    </a:ext>
                  </a:extLst>
                </a:gridCol>
                <a:gridCol w="894509">
                  <a:extLst>
                    <a:ext uri="{9D8B030D-6E8A-4147-A177-3AD203B41FA5}">
                      <a16:colId xmlns:a16="http://schemas.microsoft.com/office/drawing/2014/main" val="169140692"/>
                    </a:ext>
                  </a:extLst>
                </a:gridCol>
                <a:gridCol w="3563220">
                  <a:extLst>
                    <a:ext uri="{9D8B030D-6E8A-4147-A177-3AD203B41FA5}">
                      <a16:colId xmlns:a16="http://schemas.microsoft.com/office/drawing/2014/main" val="842982280"/>
                    </a:ext>
                  </a:extLst>
                </a:gridCol>
                <a:gridCol w="1082026">
                  <a:extLst>
                    <a:ext uri="{9D8B030D-6E8A-4147-A177-3AD203B41FA5}">
                      <a16:colId xmlns:a16="http://schemas.microsoft.com/office/drawing/2014/main" val="3814441015"/>
                    </a:ext>
                  </a:extLst>
                </a:gridCol>
                <a:gridCol w="1430753">
                  <a:extLst>
                    <a:ext uri="{9D8B030D-6E8A-4147-A177-3AD203B41FA5}">
                      <a16:colId xmlns:a16="http://schemas.microsoft.com/office/drawing/2014/main" val="567105589"/>
                    </a:ext>
                  </a:extLst>
                </a:gridCol>
                <a:gridCol w="842624">
                  <a:extLst>
                    <a:ext uri="{9D8B030D-6E8A-4147-A177-3AD203B41FA5}">
                      <a16:colId xmlns:a16="http://schemas.microsoft.com/office/drawing/2014/main" val="2023515506"/>
                    </a:ext>
                  </a:extLst>
                </a:gridCol>
                <a:gridCol w="2411805">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r>
                        <a:rPr lang="en-GB" sz="1400" dirty="0">
                          <a:latin typeface="+mj-lt"/>
                        </a:rPr>
                        <a:t>Tara</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chemeClr val="dk1"/>
                        </a:solidFill>
                        <a:latin typeface="+mj-lt"/>
                        <a:ea typeface="+mn-ea"/>
                        <a:cs typeface="+mn-cs"/>
                        <a:sym typeface="Arial"/>
                      </a:endParaRPr>
                    </a:p>
                  </a:txBody>
                  <a:tcPr marL="9525" marR="9525" marT="9525"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chemeClr val="dk1"/>
                        </a:solidFill>
                        <a:latin typeface="+mj-lt"/>
                        <a:ea typeface="+mn-ea"/>
                        <a:cs typeface="+mn-cs"/>
                        <a:sym typeface="Arial"/>
                      </a:endParaRPr>
                    </a:p>
                  </a:txBody>
                  <a:tcPr marL="9525" marR="9525" marT="9525" marB="0" anchor="b"/>
                </a:tc>
                <a:tc>
                  <a:txBody>
                    <a:bodyPr/>
                    <a:lstStyle/>
                    <a:p>
                      <a:pPr algn="l" fontAlgn="b"/>
                      <a:r>
                        <a:rPr lang="en-GB" sz="1400" b="0" i="0" u="none" strike="noStrike" dirty="0">
                          <a:solidFill>
                            <a:srgbClr val="000000"/>
                          </a:solidFill>
                          <a:effectLst/>
                          <a:latin typeface="+mn-lt"/>
                        </a:rPr>
                        <a:t>1…0</a:t>
                      </a:r>
                    </a:p>
                  </a:txBody>
                  <a:tcPr marL="9525" marR="9525" marT="9525" marB="0" anchor="b"/>
                </a:tc>
                <a:tc>
                  <a:txBody>
                    <a:bodyPr/>
                    <a:lstStyle/>
                    <a:p>
                      <a:pPr algn="l" fontAlgn="b"/>
                      <a:r>
                        <a:rPr lang="en-GB" sz="1400" b="0" i="0" u="none" strike="noStrike" dirty="0">
                          <a:solidFill>
                            <a:srgbClr val="000000"/>
                          </a:solidFill>
                          <a:effectLst/>
                          <a:latin typeface="+mn-lt"/>
                        </a:rPr>
                        <a:t>No match</a:t>
                      </a:r>
                    </a:p>
                  </a:txBody>
                  <a:tcPr marL="9525" marR="9525" marT="9525" marB="0" anchor="b"/>
                </a:tc>
                <a:tc>
                  <a:txBody>
                    <a:bodyPr/>
                    <a:lstStyle/>
                    <a:p>
                      <a:pPr algn="l" fontAlgn="b"/>
                      <a:r>
                        <a:rPr lang="en-GB" sz="1400" b="0" i="0" u="none" strike="noStrike" dirty="0">
                          <a:solidFill>
                            <a:srgbClr val="000000"/>
                          </a:solidFill>
                          <a:effectLst/>
                          <a:latin typeface="+mn-lt"/>
                        </a:rPr>
                        <a:t>NA</a:t>
                      </a:r>
                    </a:p>
                  </a:txBody>
                  <a:tcPr marL="9525" marR="9525" marT="9525" marB="0" anchor="b"/>
                </a:tc>
                <a:tc>
                  <a:txBody>
                    <a:bodyPr/>
                    <a:lstStyle/>
                    <a:p>
                      <a:pPr algn="l" fontAlgn="b"/>
                      <a:r>
                        <a:rPr lang="en-GB" sz="1400" b="0" i="0" u="none" strike="noStrike" dirty="0">
                          <a:solidFill>
                            <a:srgbClr val="000000"/>
                          </a:solidFill>
                          <a:effectLst/>
                          <a:latin typeface="+mn-lt"/>
                        </a:rPr>
                        <a:t>S-CT has no concept for application to the 'nail'</a:t>
                      </a:r>
                    </a:p>
                  </a:txBody>
                  <a:tcPr marL="9525" marR="9525" marT="9525" marB="0" anchor="b"/>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chemeClr val="dk1"/>
                        </a:solidFill>
                        <a:latin typeface="+mj-lt"/>
                        <a:ea typeface="+mn-ea"/>
                        <a:cs typeface="+mn-cs"/>
                        <a:sym typeface="Arial"/>
                      </a:endParaRPr>
                    </a:p>
                  </a:txBody>
                  <a:tcPr marL="9525" marR="9525" marT="9525"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chemeClr val="dk1"/>
                        </a:solidFill>
                        <a:latin typeface="+mj-lt"/>
                        <a:ea typeface="+mn-ea"/>
                        <a:cs typeface="+mn-cs"/>
                        <a:sym typeface="Arial"/>
                      </a:endParaRPr>
                    </a:p>
                  </a:txBody>
                  <a:tcPr marL="9525" marR="9525" marT="9525" marB="0" anchor="b"/>
                </a:tc>
                <a:tc>
                  <a:txBody>
                    <a:bodyPr/>
                    <a:lstStyle/>
                    <a:p>
                      <a:pPr algn="l" fontAlgn="b"/>
                      <a:r>
                        <a:rPr lang="en-GB" sz="1400" b="0" i="0" u="none" strike="noStrike" dirty="0">
                          <a:solidFill>
                            <a:srgbClr val="000000"/>
                          </a:solidFill>
                          <a:effectLst/>
                          <a:latin typeface="+mj-lt"/>
                        </a:rPr>
                        <a:t>1..0</a:t>
                      </a:r>
                    </a:p>
                  </a:txBody>
                  <a:tcPr marL="9525" marR="9525" marT="9525" marB="0" anchor="b"/>
                </a:tc>
                <a:tc>
                  <a:txBody>
                    <a:bodyPr/>
                    <a:lstStyle/>
                    <a:p>
                      <a:pPr algn="l" fontAlgn="b"/>
                      <a:r>
                        <a:rPr lang="en-GB" sz="1400" b="0" i="0" u="none" strike="noStrike" dirty="0">
                          <a:solidFill>
                            <a:srgbClr val="000000"/>
                          </a:solidFill>
                          <a:effectLst/>
                          <a:latin typeface="+mj-lt"/>
                        </a:rPr>
                        <a:t>No match</a:t>
                      </a:r>
                    </a:p>
                  </a:txBody>
                  <a:tcPr marL="9525" marR="9525" marT="9525" marB="0" anchor="b"/>
                </a:tc>
                <a:tc>
                  <a:txBody>
                    <a:bodyPr/>
                    <a:lstStyle/>
                    <a:p>
                      <a:pPr algn="l" fontAlgn="b"/>
                      <a:r>
                        <a:rPr lang="en-GB" sz="1400" b="0" i="0" u="none" strike="noStrike" dirty="0">
                          <a:solidFill>
                            <a:srgbClr val="000000"/>
                          </a:solidFill>
                          <a:effectLst/>
                          <a:latin typeface="+mj-lt"/>
                        </a:rPr>
                        <a:t>No</a:t>
                      </a:r>
                    </a:p>
                  </a:txBody>
                  <a:tcPr marL="9525" marR="9525" marT="9525" marB="0" anchor="b"/>
                </a:tc>
                <a:tc>
                  <a:txBody>
                    <a:bodyPr/>
                    <a:lstStyle/>
                    <a:p>
                      <a:r>
                        <a:rPr lang="en-GB" sz="1400" dirty="0">
                          <a:latin typeface="+mj-lt"/>
                        </a:rPr>
                        <a:t>SCT is missing liquid basic dose form "lacquer", other attributes match exactly</a:t>
                      </a:r>
                    </a:p>
                  </a:txBody>
                  <a:tcPr/>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endParaRPr lang="en-GB" sz="1400">
                        <a:latin typeface="+mj-lt"/>
                      </a:endParaRPr>
                    </a:p>
                  </a:txBody>
                  <a:tcPr/>
                </a:tc>
                <a:tc>
                  <a:txBody>
                    <a:bodyPr/>
                    <a:lstStyle/>
                    <a:p>
                      <a:endParaRPr lang="en-GB" sz="1400">
                        <a:latin typeface="+mj-lt"/>
                      </a:endParaRPr>
                    </a:p>
                  </a:txBody>
                  <a:tcPr/>
                </a:tc>
                <a:tc>
                  <a:txBody>
                    <a:bodyPr/>
                    <a:lstStyle/>
                    <a:p>
                      <a:pPr algn="l" fontAlgn="b"/>
                      <a:r>
                        <a:rPr lang="en-GB" sz="1400" b="0" i="0" u="none" strike="noStrike" dirty="0">
                          <a:solidFill>
                            <a:srgbClr val="000000"/>
                          </a:solidFill>
                          <a:effectLst/>
                          <a:latin typeface="+mn-lt"/>
                        </a:rPr>
                        <a:t>1..0</a:t>
                      </a:r>
                    </a:p>
                  </a:txBody>
                  <a:tcPr marL="9525" marR="9525" marT="9525" marB="0" anchor="b"/>
                </a:tc>
                <a:tc>
                  <a:txBody>
                    <a:bodyPr/>
                    <a:lstStyle/>
                    <a:p>
                      <a:pPr algn="l" fontAlgn="b"/>
                      <a:r>
                        <a:rPr lang="en-GB" sz="1400" b="0" i="0" u="none" strike="noStrike" dirty="0">
                          <a:solidFill>
                            <a:srgbClr val="000000"/>
                          </a:solidFill>
                          <a:effectLst/>
                          <a:latin typeface="+mn-lt"/>
                        </a:rPr>
                        <a:t>No match</a:t>
                      </a:r>
                    </a:p>
                  </a:txBody>
                  <a:tcPr marL="9525" marR="9525" marT="9525" marB="0" anchor="b"/>
                </a:tc>
                <a:tc>
                  <a:txBody>
                    <a:bodyPr/>
                    <a:lstStyle/>
                    <a:p>
                      <a:pPr algn="l" fontAlgn="b"/>
                      <a:r>
                        <a:rPr lang="en-GB" sz="1400" b="0" i="0" u="none" strike="noStrike" dirty="0">
                          <a:solidFill>
                            <a:srgbClr val="000000"/>
                          </a:solidFill>
                          <a:effectLst/>
                          <a:latin typeface="+mn-lt"/>
                        </a:rPr>
                        <a:t>NA</a:t>
                      </a:r>
                    </a:p>
                  </a:txBody>
                  <a:tcPr marL="9525" marR="9525" marT="9525" marB="0" anchor="b"/>
                </a:tc>
                <a:tc>
                  <a:txBody>
                    <a:bodyPr/>
                    <a:lstStyle/>
                    <a:p>
                      <a:pPr algn="l" fontAlgn="b"/>
                      <a:r>
                        <a:rPr lang="en-GB" sz="1400" b="0" i="0" u="none" strike="noStrike" dirty="0">
                          <a:solidFill>
                            <a:srgbClr val="000000"/>
                          </a:solidFill>
                          <a:effectLst/>
                          <a:latin typeface="+mn-lt"/>
                        </a:rPr>
                        <a:t>S-CT has no "nail"-concepts (?)</a:t>
                      </a:r>
                    </a:p>
                  </a:txBody>
                  <a:tcPr marL="9525" marR="9525" marT="9525" marB="0" anchor="b"/>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endParaRPr lang="en-GB" sz="1400" dirty="0">
                        <a:latin typeface="+mj-lt"/>
                      </a:endParaRPr>
                    </a:p>
                  </a:txBody>
                  <a:tcPr/>
                </a:tc>
                <a:tc>
                  <a:txBody>
                    <a:bodyPr/>
                    <a:lstStyle/>
                    <a:p>
                      <a:endParaRPr lang="en-GB" sz="1400" dirty="0">
                        <a:latin typeface="+mj-lt"/>
                      </a:endParaRPr>
                    </a:p>
                  </a:txBody>
                  <a:tcPr/>
                </a:tc>
                <a:tc>
                  <a:txBody>
                    <a:bodyPr/>
                    <a:lstStyle/>
                    <a:p>
                      <a:pPr algn="l" fontAlgn="b"/>
                      <a:r>
                        <a:rPr lang="en-GB" sz="1400" b="0" i="0" u="none" strike="noStrike">
                          <a:solidFill>
                            <a:srgbClr val="000000"/>
                          </a:solidFill>
                          <a:effectLst/>
                          <a:latin typeface="+mn-lt"/>
                        </a:rPr>
                        <a:t>1..0</a:t>
                      </a:r>
                    </a:p>
                  </a:txBody>
                  <a:tcPr marL="9525" marR="9525" marT="9525" marB="0" anchor="b"/>
                </a:tc>
                <a:tc>
                  <a:txBody>
                    <a:bodyPr/>
                    <a:lstStyle/>
                    <a:p>
                      <a:pPr algn="l" fontAlgn="b"/>
                      <a:r>
                        <a:rPr lang="en-GB" sz="1400" b="0" i="0" u="none" strike="noStrike">
                          <a:solidFill>
                            <a:srgbClr val="000000"/>
                          </a:solidFill>
                          <a:effectLst/>
                          <a:latin typeface="+mn-lt"/>
                        </a:rPr>
                        <a:t>No match</a:t>
                      </a:r>
                    </a:p>
                  </a:txBody>
                  <a:tcPr marL="9525" marR="9525" marT="9525" marB="0" anchor="b"/>
                </a:tc>
                <a:tc>
                  <a:txBody>
                    <a:bodyPr/>
                    <a:lstStyle/>
                    <a:p>
                      <a:pPr algn="l" fontAlgn="b"/>
                      <a:r>
                        <a:rPr lang="en-GB" sz="1400" b="0" i="0" u="none" strike="noStrike">
                          <a:solidFill>
                            <a:srgbClr val="000000"/>
                          </a:solidFill>
                          <a:effectLst/>
                          <a:latin typeface="+mn-lt"/>
                        </a:rPr>
                        <a:t>NA</a:t>
                      </a:r>
                    </a:p>
                  </a:txBody>
                  <a:tcPr marL="9525" marR="9525" marT="9525" marB="0" anchor="b"/>
                </a:tc>
                <a:tc>
                  <a:txBody>
                    <a:bodyPr/>
                    <a:lstStyle/>
                    <a:p>
                      <a:pPr algn="l" fontAlgn="b"/>
                      <a:r>
                        <a:rPr lang="en-GB" sz="1400" b="0" i="0" u="none" strike="noStrike" dirty="0">
                          <a:solidFill>
                            <a:srgbClr val="000000"/>
                          </a:solidFill>
                          <a:effectLst/>
                          <a:latin typeface="+mn-lt"/>
                        </a:rPr>
                        <a:t>STC has no basic dose form "Lacquer"</a:t>
                      </a:r>
                    </a:p>
                  </a:txBody>
                  <a:tcPr marL="9525" marR="9525" marT="9525" marB="0" anchor="b"/>
                </a:tc>
                <a:extLst>
                  <a:ext uri="{0D108BD9-81ED-4DB2-BD59-A6C34878D82A}">
                    <a16:rowId xmlns:a16="http://schemas.microsoft.com/office/drawing/2014/main" val="3211612662"/>
                  </a:ext>
                </a:extLst>
              </a:tr>
            </a:tbl>
          </a:graphicData>
        </a:graphic>
      </p:graphicFrame>
      <p:sp>
        <p:nvSpPr>
          <p:cNvPr id="8" name="TextBox 7">
            <a:extLst>
              <a:ext uri="{FF2B5EF4-FFF2-40B4-BE49-F238E27FC236}">
                <a16:creationId xmlns:a16="http://schemas.microsoft.com/office/drawing/2014/main" id="{DD355946-B7A8-42F4-934F-1CEB0A19BF21}"/>
              </a:ext>
            </a:extLst>
          </p:cNvPr>
          <p:cNvSpPr txBox="1"/>
          <p:nvPr/>
        </p:nvSpPr>
        <p:spPr>
          <a:xfrm>
            <a:off x="546227" y="5042517"/>
            <a:ext cx="10928411" cy="2031325"/>
          </a:xfrm>
          <a:prstGeom prst="rect">
            <a:avLst/>
          </a:prstGeom>
          <a:noFill/>
        </p:spPr>
        <p:txBody>
          <a:bodyPr wrap="square" rtlCol="0">
            <a:spAutoFit/>
          </a:bodyPr>
          <a:lstStyle/>
          <a:p>
            <a:r>
              <a:rPr lang="en-GB" b="1" dirty="0"/>
              <a:t>Discussion:</a:t>
            </a:r>
            <a:br>
              <a:rPr lang="en-GB" b="1" dirty="0"/>
            </a:br>
            <a:r>
              <a:rPr lang="en-GB" dirty="0"/>
              <a:t>Why was “Nail solution” (10521500) rejected by EDQM but Nail lacquer is a standard term?  In the rejection, it says “</a:t>
            </a:r>
            <a:r>
              <a:rPr lang="en-GB" b="0" i="0" dirty="0">
                <a:solidFill>
                  <a:srgbClr val="545454"/>
                </a:solidFill>
                <a:effectLst/>
                <a:latin typeface="Open Sans" panose="020B0606030504020204" pitchFamily="34" charset="0"/>
              </a:rPr>
              <a:t>Term rejected. 'Cutaneous use' includes application to the nails.”  Will need to be discussed with EDQM</a:t>
            </a:r>
            <a:br>
              <a:rPr lang="en-GB" b="0" i="0" dirty="0">
                <a:solidFill>
                  <a:srgbClr val="545454"/>
                </a:solidFill>
                <a:effectLst/>
                <a:latin typeface="Open Sans" panose="020B0606030504020204" pitchFamily="34" charset="0"/>
              </a:rPr>
            </a:br>
            <a:r>
              <a:rPr lang="en-GB" b="0" i="0" dirty="0">
                <a:solidFill>
                  <a:srgbClr val="545454"/>
                </a:solidFill>
                <a:effectLst/>
                <a:latin typeface="Open Sans" panose="020B0606030504020204" pitchFamily="34" charset="0"/>
              </a:rPr>
              <a:t>Lacquer as a basic dose form: </a:t>
            </a:r>
            <a:r>
              <a:rPr lang="en-GB" dirty="0"/>
              <a:t>“A type of liquid pharmaceutical dose form consisting of one or more substances dissolved or suspended in a volatile solvent that evaporates to leave a hard coating.”  Does this imply a transform?  </a:t>
            </a:r>
            <a:r>
              <a:rPr lang="en-GB" b="1" dirty="0">
                <a:solidFill>
                  <a:srgbClr val="FF0000"/>
                </a:solidFill>
              </a:rPr>
              <a:t>Or is the “drying” something that has happened after the administration so there is no requirement for a transform dose form?</a:t>
            </a:r>
            <a:r>
              <a:rPr lang="en-GB" dirty="0">
                <a:solidFill>
                  <a:srgbClr val="FF0000"/>
                </a:solidFill>
              </a:rPr>
              <a:t> </a:t>
            </a:r>
            <a:r>
              <a:rPr lang="en-GB" dirty="0"/>
              <a:t>There are only two “lacquer” dose forms – this one and a dental one</a:t>
            </a:r>
            <a:endParaRPr lang="en-GB" b="1" i="0" dirty="0">
              <a:solidFill>
                <a:srgbClr val="FF0000"/>
              </a:solidFill>
              <a:effectLst/>
              <a:latin typeface="Open Sans" panose="020B0606030504020204" pitchFamily="34" charset="0"/>
            </a:endParaRPr>
          </a:p>
          <a:p>
            <a:endParaRPr lang="en-GB" b="1" dirty="0"/>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Tara’s Concepts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1084152697"/>
              </p:ext>
            </p:extLst>
          </p:nvPr>
        </p:nvGraphicFramePr>
        <p:xfrm>
          <a:off x="301841" y="942265"/>
          <a:ext cx="11564811" cy="3728442"/>
        </p:xfrm>
        <a:graphic>
          <a:graphicData uri="http://schemas.openxmlformats.org/drawingml/2006/table">
            <a:tbl>
              <a:tblPr firstRow="1" bandRow="1">
                <a:tableStyleId>{21E4AEA4-8DFA-4A89-87EB-49C32662AFE0}</a:tableStyleId>
              </a:tblPr>
              <a:tblGrid>
                <a:gridCol w="727920">
                  <a:extLst>
                    <a:ext uri="{9D8B030D-6E8A-4147-A177-3AD203B41FA5}">
                      <a16:colId xmlns:a16="http://schemas.microsoft.com/office/drawing/2014/main" val="1125794239"/>
                    </a:ext>
                  </a:extLst>
                </a:gridCol>
                <a:gridCol w="1742712">
                  <a:extLst>
                    <a:ext uri="{9D8B030D-6E8A-4147-A177-3AD203B41FA5}">
                      <a16:colId xmlns:a16="http://schemas.microsoft.com/office/drawing/2014/main" val="169140692"/>
                    </a:ext>
                  </a:extLst>
                </a:gridCol>
                <a:gridCol w="895074">
                  <a:extLst>
                    <a:ext uri="{9D8B030D-6E8A-4147-A177-3AD203B41FA5}">
                      <a16:colId xmlns:a16="http://schemas.microsoft.com/office/drawing/2014/main" val="2020372915"/>
                    </a:ext>
                  </a:extLst>
                </a:gridCol>
                <a:gridCol w="2302964">
                  <a:extLst>
                    <a:ext uri="{9D8B030D-6E8A-4147-A177-3AD203B41FA5}">
                      <a16:colId xmlns:a16="http://schemas.microsoft.com/office/drawing/2014/main" val="842982280"/>
                    </a:ext>
                  </a:extLst>
                </a:gridCol>
                <a:gridCol w="634987">
                  <a:extLst>
                    <a:ext uri="{9D8B030D-6E8A-4147-A177-3AD203B41FA5}">
                      <a16:colId xmlns:a16="http://schemas.microsoft.com/office/drawing/2014/main" val="3814441015"/>
                    </a:ext>
                  </a:extLst>
                </a:gridCol>
                <a:gridCol w="979316">
                  <a:extLst>
                    <a:ext uri="{9D8B030D-6E8A-4147-A177-3AD203B41FA5}">
                      <a16:colId xmlns:a16="http://schemas.microsoft.com/office/drawing/2014/main" val="567105589"/>
                    </a:ext>
                  </a:extLst>
                </a:gridCol>
                <a:gridCol w="484394">
                  <a:extLst>
                    <a:ext uri="{9D8B030D-6E8A-4147-A177-3AD203B41FA5}">
                      <a16:colId xmlns:a16="http://schemas.microsoft.com/office/drawing/2014/main" val="2023515506"/>
                    </a:ext>
                  </a:extLst>
                </a:gridCol>
                <a:gridCol w="3797444">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r" fontAlgn="t"/>
                      <a:r>
                        <a:rPr lang="en-GB" sz="1200" b="0" i="0" u="none" strike="noStrike" dirty="0">
                          <a:solidFill>
                            <a:srgbClr val="000000"/>
                          </a:solidFill>
                          <a:effectLst/>
                          <a:latin typeface="+mn-lt"/>
                        </a:rPr>
                        <a:t>13047000</a:t>
                      </a:r>
                    </a:p>
                  </a:txBody>
                  <a:tcPr marL="9525" marR="9525" marT="9525" marB="0"/>
                </a:tc>
                <a:tc>
                  <a:txBody>
                    <a:bodyPr/>
                    <a:lstStyle/>
                    <a:p>
                      <a:pPr algn="l" fontAlgn="t"/>
                      <a:r>
                        <a:rPr lang="en-GB" sz="1200" b="0" i="0" u="none" strike="noStrike" dirty="0">
                          <a:solidFill>
                            <a:srgbClr val="000000"/>
                          </a:solidFill>
                          <a:effectLst/>
                          <a:latin typeface="+mn-lt"/>
                        </a:rPr>
                        <a:t>Solution for suspension for injection</a:t>
                      </a:r>
                    </a:p>
                  </a:txBody>
                  <a:tcPr marL="9525" marR="9525" marT="9525" marB="0"/>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r>
                        <a:rPr lang="en-GB" sz="1200" b="0" i="0" u="none" strike="noStrike">
                          <a:solidFill>
                            <a:srgbClr val="000000"/>
                          </a:solidFill>
                          <a:effectLst/>
                          <a:latin typeface="+mn-lt"/>
                        </a:rPr>
                        <a:t>NA</a:t>
                      </a:r>
                    </a:p>
                  </a:txBody>
                  <a:tcPr marL="9525" marR="9525" marT="9525" marB="0" anchor="b"/>
                </a:tc>
                <a:tc>
                  <a:txBody>
                    <a:bodyPr/>
                    <a:lstStyle/>
                    <a:p>
                      <a:pPr algn="l" fontAlgn="b"/>
                      <a:r>
                        <a:rPr lang="en-GB" sz="1200" b="0" i="0" u="none" strike="noStrike">
                          <a:solidFill>
                            <a:srgbClr val="545454"/>
                          </a:solidFill>
                          <a:effectLst/>
                          <a:latin typeface="+mn-lt"/>
                        </a:rPr>
                        <a:t>Liquid sterile preparation consisting of a solution intended for use in the preparation of a suspension for injection.   S-CT has solution for injection and has also suspension for injection, but not a solution for suspension for injection.</a:t>
                      </a:r>
                    </a:p>
                  </a:txBody>
                  <a:tcPr marL="9525" marR="9525" marT="9525" marB="0" anchor="b"/>
                </a:tc>
                <a:extLst>
                  <a:ext uri="{0D108BD9-81ED-4DB2-BD59-A6C34878D82A}">
                    <a16:rowId xmlns:a16="http://schemas.microsoft.com/office/drawing/2014/main" val="3755049418"/>
                  </a:ext>
                </a:extLst>
              </a:tr>
              <a:tr h="379849">
                <a:tc>
                  <a:txBody>
                    <a:bodyPr/>
                    <a:lstStyle/>
                    <a:p>
                      <a:pPr algn="r" fontAlgn="t"/>
                      <a:r>
                        <a:rPr lang="en-GB" sz="1200" b="0" i="0" u="none" strike="noStrike">
                          <a:solidFill>
                            <a:srgbClr val="000000"/>
                          </a:solidFill>
                          <a:effectLst/>
                          <a:latin typeface="+mn-lt"/>
                        </a:rPr>
                        <a:t>13127000</a:t>
                      </a:r>
                    </a:p>
                  </a:txBody>
                  <a:tcPr marL="9525" marR="9525" marT="9525" marB="0"/>
                </a:tc>
                <a:tc>
                  <a:txBody>
                    <a:bodyPr/>
                    <a:lstStyle/>
                    <a:p>
                      <a:pPr algn="l" fontAlgn="t"/>
                      <a:r>
                        <a:rPr lang="en-GB" sz="1200" b="0" i="0" u="none" strike="noStrike">
                          <a:solidFill>
                            <a:srgbClr val="000000"/>
                          </a:solidFill>
                          <a:effectLst/>
                          <a:latin typeface="+mn-lt"/>
                        </a:rPr>
                        <a:t>Sublingual lyophilisate</a:t>
                      </a:r>
                    </a:p>
                  </a:txBody>
                  <a:tcPr marL="9525" marR="9525" marT="9525" marB="0"/>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endParaRPr lang="it-IT" sz="1200" b="0" i="0" u="none" strike="noStrike" dirty="0">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r>
                        <a:rPr lang="en-GB" sz="1200" b="0" i="0" u="none" strike="noStrike">
                          <a:solidFill>
                            <a:srgbClr val="000000"/>
                          </a:solidFill>
                          <a:effectLst/>
                          <a:latin typeface="+mn-lt"/>
                        </a:rPr>
                        <a:t>NA</a:t>
                      </a:r>
                    </a:p>
                  </a:txBody>
                  <a:tcPr marL="9525" marR="9525" marT="9525" marB="0" anchor="b"/>
                </a:tc>
                <a:tc>
                  <a:txBody>
                    <a:bodyPr/>
                    <a:lstStyle/>
                    <a:p>
                      <a:pPr algn="l" fontAlgn="b"/>
                      <a:r>
                        <a:rPr lang="en-GB" sz="1200" b="0" i="0" u="none" strike="noStrike">
                          <a:solidFill>
                            <a:srgbClr val="000000"/>
                          </a:solidFill>
                          <a:effectLst/>
                          <a:latin typeface="+mn-lt"/>
                        </a:rPr>
                        <a:t>S-CT has Conventional release oral lyophilisate (dose form)</a:t>
                      </a:r>
                      <a:br>
                        <a:rPr lang="en-GB" sz="1200" b="0" i="0" u="none" strike="noStrike">
                          <a:solidFill>
                            <a:srgbClr val="000000"/>
                          </a:solidFill>
                          <a:effectLst/>
                          <a:latin typeface="+mn-lt"/>
                        </a:rPr>
                      </a:br>
                      <a:r>
                        <a:rPr lang="en-GB" sz="1200" b="0" i="0" u="none" strike="noStrike">
                          <a:solidFill>
                            <a:srgbClr val="000000"/>
                          </a:solidFill>
                          <a:effectLst/>
                          <a:latin typeface="+mn-lt"/>
                        </a:rPr>
                        <a:t>SCTID: 385062005 which is swallowed, not sublingual. S-CT also has Conventional release sublingual tablet (dose form)</a:t>
                      </a:r>
                      <a:br>
                        <a:rPr lang="en-GB" sz="1200" b="0" i="0" u="none" strike="noStrike">
                          <a:solidFill>
                            <a:srgbClr val="000000"/>
                          </a:solidFill>
                          <a:effectLst/>
                          <a:latin typeface="+mn-lt"/>
                        </a:rPr>
                      </a:br>
                      <a:r>
                        <a:rPr lang="en-GB" sz="1200" b="0" i="0" u="none" strike="noStrike">
                          <a:solidFill>
                            <a:srgbClr val="000000"/>
                          </a:solidFill>
                          <a:effectLst/>
                          <a:latin typeface="+mn-lt"/>
                        </a:rPr>
                        <a:t>SCTID: 385084005, which is a tablet…</a:t>
                      </a:r>
                    </a:p>
                  </a:txBody>
                  <a:tcPr marL="9525" marR="9525" marT="9525" marB="0" anchor="b"/>
                </a:tc>
                <a:extLst>
                  <a:ext uri="{0D108BD9-81ED-4DB2-BD59-A6C34878D82A}">
                    <a16:rowId xmlns:a16="http://schemas.microsoft.com/office/drawing/2014/main" val="2311317261"/>
                  </a:ext>
                </a:extLst>
              </a:tr>
              <a:tr h="379849">
                <a:tc>
                  <a:txBody>
                    <a:bodyPr/>
                    <a:lstStyle/>
                    <a:p>
                      <a:pPr algn="r" fontAlgn="t"/>
                      <a:r>
                        <a:rPr lang="en-GB" sz="1200" b="0" i="0" u="none" strike="noStrike">
                          <a:solidFill>
                            <a:srgbClr val="000000"/>
                          </a:solidFill>
                          <a:effectLst/>
                          <a:latin typeface="+mn-lt"/>
                        </a:rPr>
                        <a:t>10119000</a:t>
                      </a:r>
                    </a:p>
                  </a:txBody>
                  <a:tcPr marL="9525" marR="9525" marT="9525" marB="0"/>
                </a:tc>
                <a:tc>
                  <a:txBody>
                    <a:bodyPr/>
                    <a:lstStyle/>
                    <a:p>
                      <a:pPr algn="l" fontAlgn="t"/>
                      <a:r>
                        <a:rPr lang="en-GB" sz="1200" b="0" i="0" u="none" strike="noStrike">
                          <a:solidFill>
                            <a:srgbClr val="000000"/>
                          </a:solidFill>
                          <a:effectLst/>
                          <a:latin typeface="+mn-lt"/>
                        </a:rPr>
                        <a:t>Granules for syrup</a:t>
                      </a:r>
                    </a:p>
                  </a:txBody>
                  <a:tcPr marL="9525" marR="9525" marT="9525" marB="0"/>
                </a:tc>
                <a:tc>
                  <a:txBody>
                    <a:bodyPr/>
                    <a:lstStyle/>
                    <a:p>
                      <a:pPr algn="l" fontAlgn="b"/>
                      <a:r>
                        <a:rPr lang="en-GB" sz="1200" b="0" i="0" u="none" strike="noStrike">
                          <a:solidFill>
                            <a:srgbClr val="000000"/>
                          </a:solidFill>
                          <a:effectLst/>
                          <a:latin typeface="+mn-lt"/>
                        </a:rPr>
                        <a:t>385034003</a:t>
                      </a:r>
                    </a:p>
                  </a:txBody>
                  <a:tcPr marL="9525" marR="9525" marT="9525" marB="0" anchor="b"/>
                </a:tc>
                <a:tc>
                  <a:txBody>
                    <a:bodyPr/>
                    <a:lstStyle/>
                    <a:p>
                      <a:pPr algn="l" fontAlgn="b"/>
                      <a:r>
                        <a:rPr lang="en-GB" sz="1200" b="0" i="0" u="none" strike="noStrike" dirty="0">
                          <a:solidFill>
                            <a:srgbClr val="000000"/>
                          </a:solidFill>
                          <a:effectLst/>
                          <a:latin typeface="+mn-lt"/>
                        </a:rPr>
                        <a:t>Granules for conventional release oral syrup (dose form)</a:t>
                      </a:r>
                    </a:p>
                  </a:txBody>
                  <a:tcPr marL="9525" marR="9525" marT="9525" marB="0" anchor="b"/>
                </a:tc>
                <a:tc>
                  <a:txBody>
                    <a:bodyPr/>
                    <a:lstStyle/>
                    <a:p>
                      <a:pPr algn="l" fontAlgn="b"/>
                      <a:r>
                        <a:rPr lang="en-GB" sz="1200" b="0" i="0" u="none" strike="noStrike" dirty="0">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707334774"/>
                  </a:ext>
                </a:extLst>
              </a:tr>
              <a:tr h="379849">
                <a:tc>
                  <a:txBody>
                    <a:bodyPr/>
                    <a:lstStyle/>
                    <a:p>
                      <a:pPr algn="r" fontAlgn="t"/>
                      <a:r>
                        <a:rPr lang="en-GB" sz="1200" b="0" i="0" u="none" strike="noStrike">
                          <a:solidFill>
                            <a:srgbClr val="000000"/>
                          </a:solidFill>
                          <a:effectLst/>
                          <a:latin typeface="+mn-lt"/>
                        </a:rPr>
                        <a:t>10206000</a:t>
                      </a:r>
                    </a:p>
                  </a:txBody>
                  <a:tcPr marL="9525" marR="9525" marT="9525" marB="0"/>
                </a:tc>
                <a:tc>
                  <a:txBody>
                    <a:bodyPr/>
                    <a:lstStyle/>
                    <a:p>
                      <a:pPr algn="l" fontAlgn="t"/>
                      <a:r>
                        <a:rPr lang="en-GB" sz="1200" b="0" i="0" u="none" strike="noStrike">
                          <a:solidFill>
                            <a:srgbClr val="000000"/>
                          </a:solidFill>
                          <a:effectLst/>
                          <a:latin typeface="+mn-lt"/>
                        </a:rPr>
                        <a:t>Gastro-resistant granules</a:t>
                      </a:r>
                    </a:p>
                  </a:txBody>
                  <a:tcPr marL="9525" marR="9525" marT="9525" marB="0"/>
                </a:tc>
                <a:tc>
                  <a:txBody>
                    <a:bodyPr/>
                    <a:lstStyle/>
                    <a:p>
                      <a:pPr algn="l" fontAlgn="b"/>
                      <a:r>
                        <a:rPr lang="en-GB" sz="1200" b="0" i="0" u="none" strike="noStrike">
                          <a:solidFill>
                            <a:srgbClr val="000000"/>
                          </a:solidFill>
                          <a:effectLst/>
                          <a:latin typeface="+mn-lt"/>
                        </a:rPr>
                        <a:t>385045000</a:t>
                      </a:r>
                    </a:p>
                  </a:txBody>
                  <a:tcPr marL="9525" marR="9525" marT="9525" marB="0" anchor="b"/>
                </a:tc>
                <a:tc>
                  <a:txBody>
                    <a:bodyPr/>
                    <a:lstStyle/>
                    <a:p>
                      <a:pPr algn="l" fontAlgn="b"/>
                      <a:r>
                        <a:rPr lang="en-GB" sz="1200" b="0" i="0" u="none" strike="noStrike" dirty="0">
                          <a:solidFill>
                            <a:srgbClr val="000000"/>
                          </a:solidFill>
                          <a:effectLst/>
                          <a:latin typeface="+mn-lt"/>
                        </a:rPr>
                        <a:t>Gastro-resistant oral granules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dirty="0">
                          <a:solidFill>
                            <a:srgbClr val="000000"/>
                          </a:solidFill>
                          <a:effectLst/>
                          <a:latin typeface="+mn-lt"/>
                        </a:rPr>
                        <a:t>Exact match</a:t>
                      </a:r>
                    </a:p>
                  </a:txBody>
                  <a:tcPr marL="9525" marR="9525" marT="9525" marB="0" anchor="b"/>
                </a:tc>
                <a:tc>
                  <a:txBody>
                    <a:bodyPr/>
                    <a:lstStyle/>
                    <a:p>
                      <a:pPr algn="l" fontAlgn="b"/>
                      <a:r>
                        <a:rPr lang="en-GB" sz="1200" b="0" i="0" u="none" strike="noStrike" dirty="0">
                          <a:solidFill>
                            <a:srgbClr val="000000"/>
                          </a:solidFill>
                          <a:effectLst/>
                          <a:latin typeface="+mn-lt"/>
                        </a:rPr>
                        <a:t>Yes</a:t>
                      </a: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3211612662"/>
                  </a:ext>
                </a:extLst>
              </a:tr>
              <a:tr h="379849">
                <a:tc>
                  <a:txBody>
                    <a:bodyPr/>
                    <a:lstStyle/>
                    <a:p>
                      <a:pPr algn="r" fontAlgn="t"/>
                      <a:r>
                        <a:rPr lang="en-GB" sz="1200" b="0" i="0" u="none" strike="noStrike">
                          <a:solidFill>
                            <a:srgbClr val="000000"/>
                          </a:solidFill>
                          <a:effectLst/>
                          <a:latin typeface="+mn-lt"/>
                        </a:rPr>
                        <a:t>10220000</a:t>
                      </a:r>
                    </a:p>
                  </a:txBody>
                  <a:tcPr marL="9525" marR="9525" marT="9525" marB="0"/>
                </a:tc>
                <a:tc>
                  <a:txBody>
                    <a:bodyPr/>
                    <a:lstStyle/>
                    <a:p>
                      <a:pPr algn="l" fontAlgn="t"/>
                      <a:r>
                        <a:rPr lang="en-GB" sz="1200" b="0" i="0" u="none" strike="noStrike" dirty="0">
                          <a:solidFill>
                            <a:srgbClr val="000000"/>
                          </a:solidFill>
                          <a:effectLst/>
                          <a:latin typeface="+mn-lt"/>
                        </a:rPr>
                        <a:t>Coated tablet</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r>
                        <a:rPr lang="en-GB" sz="1200" b="0" i="0" u="none" strike="noStrike">
                          <a:solidFill>
                            <a:srgbClr val="000000"/>
                          </a:solidFill>
                          <a:effectLst/>
                          <a:latin typeface="+mn-lt"/>
                        </a:rPr>
                        <a:t>NA</a:t>
                      </a:r>
                    </a:p>
                  </a:txBody>
                  <a:tcPr marL="9525" marR="9525" marT="9525" marB="0" anchor="b"/>
                </a:tc>
                <a:tc>
                  <a:txBody>
                    <a:bodyPr/>
                    <a:lstStyle/>
                    <a:p>
                      <a:pPr algn="l" fontAlgn="b"/>
                      <a:r>
                        <a:rPr lang="en-GB" sz="1200" b="0" i="0" u="none" strike="noStrike" dirty="0">
                          <a:solidFill>
                            <a:srgbClr val="000000"/>
                          </a:solidFill>
                          <a:effectLst/>
                          <a:latin typeface="+mn-lt"/>
                        </a:rPr>
                        <a:t>EDQM define it as having a thicker coat than film-coated tablet, conventional release.</a:t>
                      </a:r>
                    </a:p>
                  </a:txBody>
                  <a:tcPr marL="9525" marR="9525" marT="9525" marB="0" anchor="b"/>
                </a:tc>
                <a:extLst>
                  <a:ext uri="{0D108BD9-81ED-4DB2-BD59-A6C34878D82A}">
                    <a16:rowId xmlns:a16="http://schemas.microsoft.com/office/drawing/2014/main" val="1934542582"/>
                  </a:ext>
                </a:extLst>
              </a:tr>
            </a:tbl>
          </a:graphicData>
        </a:graphic>
      </p:graphicFrame>
      <p:sp>
        <p:nvSpPr>
          <p:cNvPr id="4" name="TextBox 3">
            <a:extLst>
              <a:ext uri="{FF2B5EF4-FFF2-40B4-BE49-F238E27FC236}">
                <a16:creationId xmlns:a16="http://schemas.microsoft.com/office/drawing/2014/main" id="{9D5278CB-F683-4E5D-93EA-38BF9F60EC42}"/>
              </a:ext>
            </a:extLst>
          </p:cNvPr>
          <p:cNvSpPr txBox="1"/>
          <p:nvPr/>
        </p:nvSpPr>
        <p:spPr>
          <a:xfrm>
            <a:off x="321076" y="5011695"/>
            <a:ext cx="10928411" cy="2031325"/>
          </a:xfrm>
          <a:prstGeom prst="rect">
            <a:avLst/>
          </a:prstGeom>
          <a:noFill/>
        </p:spPr>
        <p:txBody>
          <a:bodyPr wrap="square" rtlCol="0">
            <a:spAutoFit/>
          </a:bodyPr>
          <a:lstStyle/>
          <a:p>
            <a:r>
              <a:rPr lang="en-GB" b="1" dirty="0"/>
              <a:t>Discussion:</a:t>
            </a:r>
          </a:p>
          <a:p>
            <a:r>
              <a:rPr lang="en-GB" dirty="0"/>
              <a:t>Solution for suspension for injection…..is part of a two part kit?  Should this be added to S-CT?  Will we have products to support it?  Agreed to not consider until we absolutely need to</a:t>
            </a:r>
          </a:p>
          <a:p>
            <a:r>
              <a:rPr lang="en-GB" dirty="0" err="1"/>
              <a:t>Lyophilisate</a:t>
            </a:r>
            <a:r>
              <a:rPr lang="en-GB" dirty="0"/>
              <a:t> - not included for injectable products as has no clinical effect, whereas for oral products it does</a:t>
            </a:r>
            <a:br>
              <a:rPr lang="en-GB" dirty="0"/>
            </a:br>
            <a:r>
              <a:rPr lang="en-GB" dirty="0"/>
              <a:t>Oral versus sublingual for a </a:t>
            </a:r>
            <a:r>
              <a:rPr lang="en-GB" dirty="0" err="1"/>
              <a:t>Lyophilisate</a:t>
            </a:r>
            <a:r>
              <a:rPr lang="en-GB" dirty="0"/>
              <a:t>:</a:t>
            </a:r>
            <a:br>
              <a:rPr lang="en-GB" dirty="0"/>
            </a:br>
            <a:r>
              <a:rPr lang="en-GB" dirty="0"/>
              <a:t>Oral administration – dose form delivers primarily to the stomach/duodenum for the intended site; Sublingual administration - dose form delivers primarily under the tongue for the intended site (and therefore misses first pass metabolism)</a:t>
            </a:r>
          </a:p>
          <a:p>
            <a:endParaRPr lang="en-GB" dirty="0"/>
          </a:p>
          <a:p>
            <a:endParaRPr lang="en-GB" dirty="0"/>
          </a:p>
        </p:txBody>
      </p:sp>
    </p:spTree>
    <p:extLst>
      <p:ext uri="{BB962C8B-B14F-4D97-AF65-F5344CB8AC3E}">
        <p14:creationId xmlns:p14="http://schemas.microsoft.com/office/powerpoint/2010/main" val="4254935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BB5A70-3240-4B8D-8671-9B5696E26870}"/>
              </a:ext>
            </a:extLst>
          </p:cNvPr>
          <p:cNvPicPr>
            <a:picLocks noChangeAspect="1"/>
          </p:cNvPicPr>
          <p:nvPr/>
        </p:nvPicPr>
        <p:blipFill>
          <a:blip r:embed="rId2"/>
          <a:stretch>
            <a:fillRect/>
          </a:stretch>
        </p:blipFill>
        <p:spPr>
          <a:xfrm>
            <a:off x="913272" y="0"/>
            <a:ext cx="10365456" cy="6858000"/>
          </a:xfrm>
          <a:prstGeom prst="rect">
            <a:avLst/>
          </a:prstGeom>
        </p:spPr>
      </p:pic>
    </p:spTree>
    <p:extLst>
      <p:ext uri="{BB962C8B-B14F-4D97-AF65-F5344CB8AC3E}">
        <p14:creationId xmlns:p14="http://schemas.microsoft.com/office/powerpoint/2010/main" val="1587882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Olivier and François’ Concepts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137827440"/>
              </p:ext>
            </p:extLst>
          </p:nvPr>
        </p:nvGraphicFramePr>
        <p:xfrm>
          <a:off x="301841" y="1190840"/>
          <a:ext cx="11283515" cy="3729437"/>
        </p:xfrm>
        <a:graphic>
          <a:graphicData uri="http://schemas.openxmlformats.org/drawingml/2006/table">
            <a:tbl>
              <a:tblPr firstRow="1" bandRow="1">
                <a:tableStyleId>{21E4AEA4-8DFA-4A89-87EB-49C32662AFE0}</a:tableStyleId>
              </a:tblPr>
              <a:tblGrid>
                <a:gridCol w="710214">
                  <a:extLst>
                    <a:ext uri="{9D8B030D-6E8A-4147-A177-3AD203B41FA5}">
                      <a16:colId xmlns:a16="http://schemas.microsoft.com/office/drawing/2014/main" val="1125794239"/>
                    </a:ext>
                  </a:extLst>
                </a:gridCol>
                <a:gridCol w="1349405">
                  <a:extLst>
                    <a:ext uri="{9D8B030D-6E8A-4147-A177-3AD203B41FA5}">
                      <a16:colId xmlns:a16="http://schemas.microsoft.com/office/drawing/2014/main" val="169140692"/>
                    </a:ext>
                  </a:extLst>
                </a:gridCol>
                <a:gridCol w="878890">
                  <a:extLst>
                    <a:ext uri="{9D8B030D-6E8A-4147-A177-3AD203B41FA5}">
                      <a16:colId xmlns:a16="http://schemas.microsoft.com/office/drawing/2014/main" val="2020372915"/>
                    </a:ext>
                  </a:extLst>
                </a:gridCol>
                <a:gridCol w="2592279">
                  <a:extLst>
                    <a:ext uri="{9D8B030D-6E8A-4147-A177-3AD203B41FA5}">
                      <a16:colId xmlns:a16="http://schemas.microsoft.com/office/drawing/2014/main" val="842982280"/>
                    </a:ext>
                  </a:extLst>
                </a:gridCol>
                <a:gridCol w="905522">
                  <a:extLst>
                    <a:ext uri="{9D8B030D-6E8A-4147-A177-3AD203B41FA5}">
                      <a16:colId xmlns:a16="http://schemas.microsoft.com/office/drawing/2014/main" val="3814441015"/>
                    </a:ext>
                  </a:extLst>
                </a:gridCol>
                <a:gridCol w="1358284">
                  <a:extLst>
                    <a:ext uri="{9D8B030D-6E8A-4147-A177-3AD203B41FA5}">
                      <a16:colId xmlns:a16="http://schemas.microsoft.com/office/drawing/2014/main" val="567105589"/>
                    </a:ext>
                  </a:extLst>
                </a:gridCol>
                <a:gridCol w="798990">
                  <a:extLst>
                    <a:ext uri="{9D8B030D-6E8A-4147-A177-3AD203B41FA5}">
                      <a16:colId xmlns:a16="http://schemas.microsoft.com/office/drawing/2014/main" val="2023515506"/>
                    </a:ext>
                  </a:extLst>
                </a:gridCol>
                <a:gridCol w="2689931">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l" fontAlgn="t"/>
                      <a:r>
                        <a:rPr lang="en-GB" sz="1200" b="0" i="0" u="none" strike="noStrike" dirty="0">
                          <a:solidFill>
                            <a:srgbClr val="000000"/>
                          </a:solidFill>
                          <a:effectLst/>
                          <a:latin typeface="Calibri" panose="020F0502020204030204" pitchFamily="34" charset="0"/>
                        </a:rPr>
                        <a:t>10236100</a:t>
                      </a:r>
                    </a:p>
                  </a:txBody>
                  <a:tcPr marL="9525" marR="9525" marT="9525" marB="0"/>
                </a:tc>
                <a:tc>
                  <a:txBody>
                    <a:bodyPr/>
                    <a:lstStyle/>
                    <a:p>
                      <a:pPr algn="l" fontAlgn="t"/>
                      <a:r>
                        <a:rPr lang="en-GB" sz="1200" b="0" i="0" u="none" strike="noStrike" dirty="0" err="1">
                          <a:solidFill>
                            <a:srgbClr val="000000"/>
                          </a:solidFill>
                          <a:effectLst/>
                          <a:latin typeface="Calibri" panose="020F0502020204030204" pitchFamily="34" charset="0"/>
                        </a:rPr>
                        <a:t>Orodispersible</a:t>
                      </a:r>
                      <a:r>
                        <a:rPr lang="en-GB" sz="1200" b="0" i="0" u="none" strike="noStrike" dirty="0">
                          <a:solidFill>
                            <a:srgbClr val="000000"/>
                          </a:solidFill>
                          <a:effectLst/>
                          <a:latin typeface="Calibri" panose="020F0502020204030204" pitchFamily="34" charset="0"/>
                        </a:rPr>
                        <a:t> film</a:t>
                      </a:r>
                    </a:p>
                  </a:txBody>
                  <a:tcPr marL="9525" marR="9525" marT="9525" marB="0"/>
                </a:tc>
                <a:tc>
                  <a:txBody>
                    <a:bodyPr/>
                    <a:lstStyle/>
                    <a:p>
                      <a:pPr algn="l" fontAlgn="b"/>
                      <a:r>
                        <a:rPr lang="en-GB" sz="1200" b="0" i="0" u="none" strike="noStrike" dirty="0">
                          <a:solidFill>
                            <a:srgbClr val="000000"/>
                          </a:solidFill>
                          <a:effectLst/>
                          <a:latin typeface="Calibri" panose="020F0502020204030204" pitchFamily="34" charset="0"/>
                        </a:rPr>
                        <a:t>447050008</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Conventional release </a:t>
                      </a:r>
                      <a:r>
                        <a:rPr lang="en-GB" sz="1200" b="0" i="0" u="none" strike="noStrike" dirty="0" err="1">
                          <a:solidFill>
                            <a:srgbClr val="000000"/>
                          </a:solidFill>
                          <a:effectLst/>
                          <a:latin typeface="Calibri" panose="020F0502020204030204" pitchFamily="34" charset="0"/>
                        </a:rPr>
                        <a:t>orodispersible</a:t>
                      </a:r>
                      <a:r>
                        <a:rPr lang="en-GB" sz="1200" b="0" i="0" u="none" strike="noStrike" dirty="0">
                          <a:solidFill>
                            <a:srgbClr val="000000"/>
                          </a:solidFill>
                          <a:effectLst/>
                          <a:latin typeface="Calibri" panose="020F0502020204030204" pitchFamily="34" charset="0"/>
                        </a:rPr>
                        <a:t> film (dose form)</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EDQM intended site "oral" ;  "intended to be placed in the mouth where it disperses rapidly before </a:t>
                      </a:r>
                      <a:r>
                        <a:rPr lang="en-GB" sz="1200" b="0" i="0" u="sng" strike="noStrike">
                          <a:solidFill>
                            <a:srgbClr val="000000"/>
                          </a:solidFill>
                          <a:effectLst/>
                          <a:latin typeface="Calibri" panose="020F0502020204030204" pitchFamily="34" charset="0"/>
                        </a:rPr>
                        <a:t>being swallowed</a:t>
                      </a:r>
                      <a:r>
                        <a:rPr lang="en-GB" sz="1200" b="0" i="0" u="none" strike="noStrike">
                          <a:solidFill>
                            <a:srgbClr val="000000"/>
                          </a:solidFill>
                          <a:effectLst/>
                          <a:latin typeface="Calibri" panose="020F0502020204030204" pitchFamily="34" charset="0"/>
                        </a:rPr>
                        <a:t>." This looks like an error in EDQM since the method is "orodispersion".</a:t>
                      </a:r>
                      <a:br>
                        <a:rPr lang="en-GB" sz="1200" b="0" i="0" u="none" strike="noStrike">
                          <a:solidFill>
                            <a:srgbClr val="000000"/>
                          </a:solidFill>
                          <a:effectLst/>
                          <a:latin typeface="Calibri" panose="020F0502020204030204" pitchFamily="34" charset="0"/>
                        </a:rPr>
                      </a:br>
                      <a:r>
                        <a:rPr lang="en-GB" sz="1200" b="0" i="0" u="none" strike="noStrike">
                          <a:solidFill>
                            <a:srgbClr val="000000"/>
                          </a:solidFill>
                          <a:effectLst/>
                          <a:latin typeface="Calibri" panose="020F0502020204030204" pitchFamily="34" charset="0"/>
                        </a:rPr>
                        <a:t>SCT intended site = "oromucosal".  </a:t>
                      </a:r>
                    </a:p>
                  </a:txBody>
                  <a:tcPr marL="9525" marR="9525" marT="9525" marB="0" anchor="b"/>
                </a:tc>
                <a:extLst>
                  <a:ext uri="{0D108BD9-81ED-4DB2-BD59-A6C34878D82A}">
                    <a16:rowId xmlns:a16="http://schemas.microsoft.com/office/drawing/2014/main" val="3755049418"/>
                  </a:ext>
                </a:extLst>
              </a:tr>
              <a:tr h="379849">
                <a:tc>
                  <a:txBody>
                    <a:bodyPr/>
                    <a:lstStyle/>
                    <a:p>
                      <a:pPr algn="l" fontAlgn="t"/>
                      <a:r>
                        <a:rPr lang="en-GB" sz="1200" b="0" i="0" u="none" strike="noStrike" dirty="0">
                          <a:solidFill>
                            <a:srgbClr val="000000"/>
                          </a:solidFill>
                          <a:effectLst/>
                          <a:latin typeface="Calibri" panose="020F0502020204030204" pitchFamily="34" charset="0"/>
                        </a:rPr>
                        <a:t>10308300</a:t>
                      </a:r>
                    </a:p>
                  </a:txBody>
                  <a:tcPr marL="9525" marR="9525" marT="9525" marB="0"/>
                </a:tc>
                <a:tc>
                  <a:txBody>
                    <a:bodyPr/>
                    <a:lstStyle/>
                    <a:p>
                      <a:pPr algn="l" fontAlgn="t"/>
                      <a:r>
                        <a:rPr lang="en-GB" sz="1200" b="0" i="0" u="none" strike="noStrike" dirty="0">
                          <a:solidFill>
                            <a:srgbClr val="000000"/>
                          </a:solidFill>
                          <a:effectLst/>
                          <a:latin typeface="Calibri" panose="020F0502020204030204" pitchFamily="34" charset="0"/>
                        </a:rPr>
                        <a:t>Oromucosal spray, suspension</a:t>
                      </a:r>
                    </a:p>
                  </a:txBody>
                  <a:tcPr marL="9525" marR="9525" marT="9525" marB="0"/>
                </a:tc>
                <a:tc>
                  <a:txBody>
                    <a:bodyPr/>
                    <a:lstStyle/>
                    <a:p>
                      <a:pPr algn="l" fontAlgn="b"/>
                      <a:r>
                        <a:rPr lang="en-GB" sz="1200" b="0" i="0" u="none" strike="noStrike">
                          <a:solidFill>
                            <a:srgbClr val="000000"/>
                          </a:solidFill>
                          <a:effectLst/>
                          <a:latin typeface="Calibri" panose="020F0502020204030204" pitchFamily="34" charset="0"/>
                        </a:rPr>
                        <a:t>761906003</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Conventional release suspension for oromucosal spray (dose form)</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Broader than</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Yes</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EDQM: "</a:t>
                      </a:r>
                      <a:r>
                        <a:rPr lang="en-GB" sz="1200" b="0" i="0" u="none" strike="noStrike" dirty="0">
                          <a:solidFill>
                            <a:srgbClr val="FF0000"/>
                          </a:solidFill>
                          <a:effectLst/>
                          <a:latin typeface="Calibri" panose="020F0502020204030204" pitchFamily="34" charset="0"/>
                        </a:rPr>
                        <a:t>Sublingual sprays are excluded</a:t>
                      </a:r>
                      <a:r>
                        <a:rPr lang="en-GB" sz="1200" b="0" i="0" u="none" strike="noStrike" dirty="0">
                          <a:solidFill>
                            <a:srgbClr val="000000"/>
                          </a:solidFill>
                          <a:effectLst/>
                          <a:latin typeface="Calibri" panose="020F0502020204030204" pitchFamily="34" charset="0"/>
                        </a:rPr>
                        <a:t>."</a:t>
                      </a:r>
                      <a:br>
                        <a:rPr lang="en-GB" sz="1200" b="0" i="0" u="none" strike="noStrike" dirty="0">
                          <a:solidFill>
                            <a:srgbClr val="000000"/>
                          </a:solidFill>
                          <a:effectLst/>
                          <a:latin typeface="Calibri" panose="020F0502020204030204" pitchFamily="34" charset="0"/>
                        </a:rPr>
                      </a:br>
                      <a:r>
                        <a:rPr lang="en-GB" sz="1200" b="0" i="0" u="none" strike="noStrike" dirty="0">
                          <a:solidFill>
                            <a:srgbClr val="000000"/>
                          </a:solidFill>
                          <a:effectLst/>
                          <a:latin typeface="Calibri" panose="020F0502020204030204" pitchFamily="34" charset="0"/>
                        </a:rPr>
                        <a:t>SCT: sublingual is included in oromucosal intended site.</a:t>
                      </a:r>
                    </a:p>
                  </a:txBody>
                  <a:tcPr marL="9525" marR="9525" marT="9525" marB="0" anchor="b"/>
                </a:tc>
                <a:extLst>
                  <a:ext uri="{0D108BD9-81ED-4DB2-BD59-A6C34878D82A}">
                    <a16:rowId xmlns:a16="http://schemas.microsoft.com/office/drawing/2014/main" val="2311317261"/>
                  </a:ext>
                </a:extLst>
              </a:tr>
              <a:tr h="380844">
                <a:tc>
                  <a:txBody>
                    <a:bodyPr/>
                    <a:lstStyle/>
                    <a:p>
                      <a:pPr algn="l" fontAlgn="t"/>
                      <a:r>
                        <a:rPr lang="en-GB" sz="1200" b="0" i="0" u="none" strike="noStrike">
                          <a:solidFill>
                            <a:srgbClr val="000000"/>
                          </a:solidFill>
                          <a:effectLst/>
                          <a:latin typeface="Calibri" panose="020F0502020204030204" pitchFamily="34" charset="0"/>
                        </a:rPr>
                        <a:t>11203000</a:t>
                      </a:r>
                    </a:p>
                  </a:txBody>
                  <a:tcPr marL="9525" marR="9525" marT="9525" marB="0"/>
                </a:tc>
                <a:tc>
                  <a:txBody>
                    <a:bodyPr/>
                    <a:lstStyle/>
                    <a:p>
                      <a:pPr algn="l" fontAlgn="t"/>
                      <a:r>
                        <a:rPr lang="en-GB" sz="1200" b="0" i="0" u="none" strike="noStrike">
                          <a:solidFill>
                            <a:srgbClr val="000000"/>
                          </a:solidFill>
                          <a:effectLst/>
                          <a:latin typeface="Calibri" panose="020F0502020204030204" pitchFamily="34" charset="0"/>
                        </a:rPr>
                        <a:t>Emulsion for injection</a:t>
                      </a:r>
                    </a:p>
                  </a:txBody>
                  <a:tcPr marL="9525" marR="9525" marT="9525" marB="0"/>
                </a:tc>
                <a:tc>
                  <a:txBody>
                    <a:bodyPr/>
                    <a:lstStyle/>
                    <a:p>
                      <a:pPr algn="l" fontAlgn="b"/>
                      <a:r>
                        <a:rPr lang="en-GB" sz="1200" b="0" i="0" u="none" strike="noStrike">
                          <a:solidFill>
                            <a:srgbClr val="000000"/>
                          </a:solidFill>
                          <a:effectLst/>
                          <a:latin typeface="Calibri" panose="020F0502020204030204" pitchFamily="34" charset="0"/>
                        </a:rPr>
                        <a:t>385221006</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Conventional release emulsion for injection (dose form)</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Yes</a:t>
                      </a:r>
                    </a:p>
                  </a:txBody>
                  <a:tcPr marL="9525" marR="9525" marT="9525"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07334774"/>
                  </a:ext>
                </a:extLst>
              </a:tr>
              <a:tr h="379849">
                <a:tc>
                  <a:txBody>
                    <a:bodyPr/>
                    <a:lstStyle/>
                    <a:p>
                      <a:pPr algn="l" fontAlgn="t"/>
                      <a:r>
                        <a:rPr lang="en-GB" sz="1200" b="0" i="0" u="none" strike="noStrike">
                          <a:solidFill>
                            <a:srgbClr val="000000"/>
                          </a:solidFill>
                          <a:effectLst/>
                          <a:latin typeface="Calibri" panose="020F0502020204030204" pitchFamily="34" charset="0"/>
                        </a:rPr>
                        <a:t>11210000</a:t>
                      </a:r>
                    </a:p>
                  </a:txBody>
                  <a:tcPr marL="9525" marR="9525" marT="9525" marB="0"/>
                </a:tc>
                <a:tc>
                  <a:txBody>
                    <a:bodyPr/>
                    <a:lstStyle/>
                    <a:p>
                      <a:pPr algn="l" fontAlgn="t"/>
                      <a:r>
                        <a:rPr lang="en-GB" sz="1200" b="0" i="0" u="none" strike="noStrike">
                          <a:solidFill>
                            <a:srgbClr val="000000"/>
                          </a:solidFill>
                          <a:effectLst/>
                          <a:latin typeface="Calibri" panose="020F0502020204030204" pitchFamily="34" charset="0"/>
                        </a:rPr>
                        <a:t>Solution for infusion</a:t>
                      </a:r>
                    </a:p>
                  </a:txBody>
                  <a:tcPr marL="9525" marR="9525" marT="9525" marB="0"/>
                </a:tc>
                <a:tc>
                  <a:txBody>
                    <a:bodyPr/>
                    <a:lstStyle/>
                    <a:p>
                      <a:pPr algn="l" fontAlgn="b"/>
                      <a:r>
                        <a:rPr lang="en-GB" sz="1200" b="0" i="0" u="none" strike="noStrike">
                          <a:solidFill>
                            <a:srgbClr val="000000"/>
                          </a:solidFill>
                          <a:effectLst/>
                          <a:latin typeface="Calibri" panose="020F0502020204030204" pitchFamily="34" charset="0"/>
                        </a:rPr>
                        <a:t>385229008</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Conventional release solution for infusion (dose form)</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Yes</a:t>
                      </a:r>
                    </a:p>
                  </a:txBody>
                  <a:tcPr marL="9525" marR="9525" marT="9525" marB="0" anchor="b"/>
                </a:tc>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11612662"/>
                  </a:ext>
                </a:extLst>
              </a:tr>
              <a:tr h="379849">
                <a:tc>
                  <a:txBody>
                    <a:bodyPr/>
                    <a:lstStyle/>
                    <a:p>
                      <a:pPr algn="l" fontAlgn="t"/>
                      <a:r>
                        <a:rPr lang="en-GB" sz="1200" b="0" i="0" u="none" strike="noStrike">
                          <a:solidFill>
                            <a:srgbClr val="000000"/>
                          </a:solidFill>
                          <a:effectLst/>
                          <a:latin typeface="Calibri" panose="020F0502020204030204" pitchFamily="34" charset="0"/>
                        </a:rPr>
                        <a:t>11502000</a:t>
                      </a:r>
                    </a:p>
                  </a:txBody>
                  <a:tcPr marL="9525" marR="9525" marT="9525" marB="0"/>
                </a:tc>
                <a:tc>
                  <a:txBody>
                    <a:bodyPr/>
                    <a:lstStyle/>
                    <a:p>
                      <a:pPr algn="l" fontAlgn="t"/>
                      <a:r>
                        <a:rPr lang="en-GB" sz="1200" b="0" i="0" u="none" strike="noStrike">
                          <a:solidFill>
                            <a:srgbClr val="000000"/>
                          </a:solidFill>
                          <a:effectLst/>
                          <a:latin typeface="Calibri" panose="020F0502020204030204" pitchFamily="34" charset="0"/>
                        </a:rPr>
                        <a:t>Bladder irrigation</a:t>
                      </a:r>
                    </a:p>
                  </a:txBody>
                  <a:tcPr marL="9525" marR="9525" marT="9525" marB="0"/>
                </a:tc>
                <a:tc>
                  <a:txBody>
                    <a:bodyPr/>
                    <a:lstStyle/>
                    <a:p>
                      <a:pPr algn="l" fontAlgn="b"/>
                      <a:endParaRPr lang="en-GB"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1..0</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No match</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No</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Missing concept in SCT. Should be added on the model of 785899003 |Conventional release ocular solution for irrigation (dose form)|, with two intended sites: intravesical and urethral (as in EDQM)</a:t>
                      </a:r>
                    </a:p>
                  </a:txBody>
                  <a:tcPr marL="9525" marR="9525" marT="9525" marB="0" anchor="b"/>
                </a:tc>
                <a:extLst>
                  <a:ext uri="{0D108BD9-81ED-4DB2-BD59-A6C34878D82A}">
                    <a16:rowId xmlns:a16="http://schemas.microsoft.com/office/drawing/2014/main" val="1934542582"/>
                  </a:ext>
                </a:extLst>
              </a:tr>
            </a:tbl>
          </a:graphicData>
        </a:graphic>
      </p:graphicFrame>
      <p:sp>
        <p:nvSpPr>
          <p:cNvPr id="4" name="TextBox 3">
            <a:extLst>
              <a:ext uri="{FF2B5EF4-FFF2-40B4-BE49-F238E27FC236}">
                <a16:creationId xmlns:a16="http://schemas.microsoft.com/office/drawing/2014/main" id="{43CEE2B6-D212-43A8-B2E4-D182A8C55009}"/>
              </a:ext>
            </a:extLst>
          </p:cNvPr>
          <p:cNvSpPr txBox="1"/>
          <p:nvPr/>
        </p:nvSpPr>
        <p:spPr>
          <a:xfrm>
            <a:off x="527482" y="5405550"/>
            <a:ext cx="7597745" cy="1169551"/>
          </a:xfrm>
          <a:prstGeom prst="rect">
            <a:avLst/>
          </a:prstGeom>
          <a:noFill/>
        </p:spPr>
        <p:txBody>
          <a:bodyPr wrap="square" rtlCol="0">
            <a:spAutoFit/>
          </a:bodyPr>
          <a:lstStyle/>
          <a:p>
            <a:r>
              <a:rPr lang="en-GB" b="1" dirty="0"/>
              <a:t>Discussion:</a:t>
            </a:r>
          </a:p>
          <a:p>
            <a:r>
              <a:rPr lang="en-GB" dirty="0"/>
              <a:t>What should we be saying about this “exclusion”?  Do we accept that it is Guidance for MAH rather than for us?  Oromucosal does seem to be challenging.  There is no SL intended site in EDQM whereas S-CT has SL as child of oromucosal</a:t>
            </a:r>
          </a:p>
          <a:p>
            <a:r>
              <a:rPr lang="en-GB" dirty="0"/>
              <a:t>Suggest new method for “irrigation”</a:t>
            </a:r>
          </a:p>
        </p:txBody>
      </p:sp>
      <p:pic>
        <p:nvPicPr>
          <p:cNvPr id="3" name="Picture 2">
            <a:extLst>
              <a:ext uri="{FF2B5EF4-FFF2-40B4-BE49-F238E27FC236}">
                <a16:creationId xmlns:a16="http://schemas.microsoft.com/office/drawing/2014/main" id="{BA3ACA1F-F75D-49E6-A132-13329FB72AD6}"/>
              </a:ext>
            </a:extLst>
          </p:cNvPr>
          <p:cNvPicPr>
            <a:picLocks noChangeAspect="1"/>
          </p:cNvPicPr>
          <p:nvPr/>
        </p:nvPicPr>
        <p:blipFill>
          <a:blip r:embed="rId3"/>
          <a:stretch>
            <a:fillRect/>
          </a:stretch>
        </p:blipFill>
        <p:spPr>
          <a:xfrm>
            <a:off x="8125227" y="5414348"/>
            <a:ext cx="2848373" cy="1028844"/>
          </a:xfrm>
          <a:prstGeom prst="rect">
            <a:avLst/>
          </a:prstGeom>
        </p:spPr>
      </p:pic>
    </p:spTree>
    <p:extLst>
      <p:ext uri="{BB962C8B-B14F-4D97-AF65-F5344CB8AC3E}">
        <p14:creationId xmlns:p14="http://schemas.microsoft.com/office/powerpoint/2010/main" val="7769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B22229-79D5-4A03-AE81-CB48B6CC6BC0}"/>
              </a:ext>
            </a:extLst>
          </p:cNvPr>
          <p:cNvPicPr>
            <a:picLocks noChangeAspect="1"/>
          </p:cNvPicPr>
          <p:nvPr/>
        </p:nvPicPr>
        <p:blipFill>
          <a:blip r:embed="rId2"/>
          <a:stretch>
            <a:fillRect/>
          </a:stretch>
        </p:blipFill>
        <p:spPr>
          <a:xfrm>
            <a:off x="1042551" y="1806077"/>
            <a:ext cx="2276793" cy="3600953"/>
          </a:xfrm>
          <a:prstGeom prst="rect">
            <a:avLst/>
          </a:prstGeom>
        </p:spPr>
      </p:pic>
      <p:sp>
        <p:nvSpPr>
          <p:cNvPr id="6" name="TextBox 5">
            <a:extLst>
              <a:ext uri="{FF2B5EF4-FFF2-40B4-BE49-F238E27FC236}">
                <a16:creationId xmlns:a16="http://schemas.microsoft.com/office/drawing/2014/main" id="{6D6929E3-C51E-4C99-8F91-6836440A1178}"/>
              </a:ext>
            </a:extLst>
          </p:cNvPr>
          <p:cNvSpPr txBox="1"/>
          <p:nvPr/>
        </p:nvSpPr>
        <p:spPr>
          <a:xfrm>
            <a:off x="949910" y="1450970"/>
            <a:ext cx="2654424" cy="307777"/>
          </a:xfrm>
          <a:prstGeom prst="rect">
            <a:avLst/>
          </a:prstGeom>
          <a:noFill/>
        </p:spPr>
        <p:txBody>
          <a:bodyPr wrap="square" rtlCol="0">
            <a:spAutoFit/>
          </a:bodyPr>
          <a:lstStyle/>
          <a:p>
            <a:r>
              <a:rPr lang="en-GB" dirty="0"/>
              <a:t>Daily Build:</a:t>
            </a:r>
          </a:p>
        </p:txBody>
      </p:sp>
      <p:sp>
        <p:nvSpPr>
          <p:cNvPr id="7" name="Oval 6">
            <a:extLst>
              <a:ext uri="{FF2B5EF4-FFF2-40B4-BE49-F238E27FC236}">
                <a16:creationId xmlns:a16="http://schemas.microsoft.com/office/drawing/2014/main" id="{2126C919-DBBC-4029-A178-2BEFA003FE11}"/>
              </a:ext>
            </a:extLst>
          </p:cNvPr>
          <p:cNvSpPr/>
          <p:nvPr/>
        </p:nvSpPr>
        <p:spPr>
          <a:xfrm>
            <a:off x="772357" y="2379216"/>
            <a:ext cx="2467993" cy="239697"/>
          </a:xfrm>
          <a:prstGeom prst="ellipse">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081F9DEE-B517-44AE-AF04-37CDB6EFD5CD}"/>
              </a:ext>
            </a:extLst>
          </p:cNvPr>
          <p:cNvPicPr>
            <a:picLocks noChangeAspect="1"/>
          </p:cNvPicPr>
          <p:nvPr/>
        </p:nvPicPr>
        <p:blipFill>
          <a:blip r:embed="rId3"/>
          <a:stretch>
            <a:fillRect/>
          </a:stretch>
        </p:blipFill>
        <p:spPr>
          <a:xfrm>
            <a:off x="4200649" y="1659309"/>
            <a:ext cx="2533595" cy="3880357"/>
          </a:xfrm>
          <a:prstGeom prst="rect">
            <a:avLst/>
          </a:prstGeom>
        </p:spPr>
      </p:pic>
      <p:sp>
        <p:nvSpPr>
          <p:cNvPr id="10" name="TextBox 9">
            <a:extLst>
              <a:ext uri="{FF2B5EF4-FFF2-40B4-BE49-F238E27FC236}">
                <a16:creationId xmlns:a16="http://schemas.microsoft.com/office/drawing/2014/main" id="{E51CF3D2-C0C4-4F41-869B-1BC30FEC7C42}"/>
              </a:ext>
            </a:extLst>
          </p:cNvPr>
          <p:cNvSpPr txBox="1"/>
          <p:nvPr/>
        </p:nvSpPr>
        <p:spPr>
          <a:xfrm>
            <a:off x="4200649" y="1317519"/>
            <a:ext cx="2654424" cy="307777"/>
          </a:xfrm>
          <a:prstGeom prst="rect">
            <a:avLst/>
          </a:prstGeom>
          <a:noFill/>
        </p:spPr>
        <p:txBody>
          <a:bodyPr wrap="square" rtlCol="0">
            <a:spAutoFit/>
          </a:bodyPr>
          <a:lstStyle/>
          <a:p>
            <a:r>
              <a:rPr lang="en-GB" dirty="0"/>
              <a:t>2021-07-31 Version</a:t>
            </a:r>
          </a:p>
        </p:txBody>
      </p:sp>
      <p:pic>
        <p:nvPicPr>
          <p:cNvPr id="11" name="Picture 10">
            <a:extLst>
              <a:ext uri="{FF2B5EF4-FFF2-40B4-BE49-F238E27FC236}">
                <a16:creationId xmlns:a16="http://schemas.microsoft.com/office/drawing/2014/main" id="{26FED87B-02E3-4833-937C-A9D0627C2ABD}"/>
              </a:ext>
            </a:extLst>
          </p:cNvPr>
          <p:cNvPicPr>
            <a:picLocks noChangeAspect="1"/>
          </p:cNvPicPr>
          <p:nvPr/>
        </p:nvPicPr>
        <p:blipFill>
          <a:blip r:embed="rId4"/>
          <a:stretch>
            <a:fillRect/>
          </a:stretch>
        </p:blipFill>
        <p:spPr>
          <a:xfrm>
            <a:off x="8142982" y="2914578"/>
            <a:ext cx="2848373" cy="1028844"/>
          </a:xfrm>
          <a:prstGeom prst="rect">
            <a:avLst/>
          </a:prstGeom>
        </p:spPr>
      </p:pic>
    </p:spTree>
    <p:extLst>
      <p:ext uri="{BB962C8B-B14F-4D97-AF65-F5344CB8AC3E}">
        <p14:creationId xmlns:p14="http://schemas.microsoft.com/office/powerpoint/2010/main" val="3885043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Martha’s Concepts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4216318777"/>
              </p:ext>
            </p:extLst>
          </p:nvPr>
        </p:nvGraphicFramePr>
        <p:xfrm>
          <a:off x="349929" y="1262759"/>
          <a:ext cx="11283515" cy="3940495"/>
        </p:xfrm>
        <a:graphic>
          <a:graphicData uri="http://schemas.openxmlformats.org/drawingml/2006/table">
            <a:tbl>
              <a:tblPr firstRow="1" bandRow="1">
                <a:tableStyleId>{21E4AEA4-8DFA-4A89-87EB-49C32662AFE0}</a:tableStyleId>
              </a:tblPr>
              <a:tblGrid>
                <a:gridCol w="710214">
                  <a:extLst>
                    <a:ext uri="{9D8B030D-6E8A-4147-A177-3AD203B41FA5}">
                      <a16:colId xmlns:a16="http://schemas.microsoft.com/office/drawing/2014/main" val="1125794239"/>
                    </a:ext>
                  </a:extLst>
                </a:gridCol>
                <a:gridCol w="1349405">
                  <a:extLst>
                    <a:ext uri="{9D8B030D-6E8A-4147-A177-3AD203B41FA5}">
                      <a16:colId xmlns:a16="http://schemas.microsoft.com/office/drawing/2014/main" val="169140692"/>
                    </a:ext>
                  </a:extLst>
                </a:gridCol>
                <a:gridCol w="878890">
                  <a:extLst>
                    <a:ext uri="{9D8B030D-6E8A-4147-A177-3AD203B41FA5}">
                      <a16:colId xmlns:a16="http://schemas.microsoft.com/office/drawing/2014/main" val="2020372915"/>
                    </a:ext>
                  </a:extLst>
                </a:gridCol>
                <a:gridCol w="2592279">
                  <a:extLst>
                    <a:ext uri="{9D8B030D-6E8A-4147-A177-3AD203B41FA5}">
                      <a16:colId xmlns:a16="http://schemas.microsoft.com/office/drawing/2014/main" val="842982280"/>
                    </a:ext>
                  </a:extLst>
                </a:gridCol>
                <a:gridCol w="905522">
                  <a:extLst>
                    <a:ext uri="{9D8B030D-6E8A-4147-A177-3AD203B41FA5}">
                      <a16:colId xmlns:a16="http://schemas.microsoft.com/office/drawing/2014/main" val="3814441015"/>
                    </a:ext>
                  </a:extLst>
                </a:gridCol>
                <a:gridCol w="1358284">
                  <a:extLst>
                    <a:ext uri="{9D8B030D-6E8A-4147-A177-3AD203B41FA5}">
                      <a16:colId xmlns:a16="http://schemas.microsoft.com/office/drawing/2014/main" val="567105589"/>
                    </a:ext>
                  </a:extLst>
                </a:gridCol>
                <a:gridCol w="798990">
                  <a:extLst>
                    <a:ext uri="{9D8B030D-6E8A-4147-A177-3AD203B41FA5}">
                      <a16:colId xmlns:a16="http://schemas.microsoft.com/office/drawing/2014/main" val="2023515506"/>
                    </a:ext>
                  </a:extLst>
                </a:gridCol>
                <a:gridCol w="2689931">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r" fontAlgn="t"/>
                      <a:r>
                        <a:rPr lang="en-GB" sz="1200" b="0" i="0" u="none" strike="noStrike" dirty="0">
                          <a:solidFill>
                            <a:srgbClr val="000000"/>
                          </a:solidFill>
                          <a:effectLst/>
                          <a:latin typeface="+mn-lt"/>
                        </a:rPr>
                        <a:t>13047000</a:t>
                      </a:r>
                    </a:p>
                  </a:txBody>
                  <a:tcPr marL="9525" marR="9525" marT="9525" marB="0"/>
                </a:tc>
                <a:tc>
                  <a:txBody>
                    <a:bodyPr/>
                    <a:lstStyle/>
                    <a:p>
                      <a:pPr algn="l" fontAlgn="t"/>
                      <a:r>
                        <a:rPr lang="en-GB" sz="1200" b="0" i="0" u="none" strike="noStrike">
                          <a:solidFill>
                            <a:srgbClr val="000000"/>
                          </a:solidFill>
                          <a:effectLst/>
                          <a:latin typeface="+mn-lt"/>
                        </a:rPr>
                        <a:t>Solution for suspension for injection</a:t>
                      </a:r>
                    </a:p>
                  </a:txBody>
                  <a:tcPr marL="9525" marR="9525" marT="9525" marB="0"/>
                </a:tc>
                <a:tc>
                  <a:txBody>
                    <a:bodyPr/>
                    <a:lstStyle/>
                    <a:p>
                      <a:pPr algn="l" fontAlgn="b"/>
                      <a:r>
                        <a:rPr lang="en-GB" sz="1200" b="0" i="0" u="none" strike="noStrike">
                          <a:solidFill>
                            <a:srgbClr val="000000"/>
                          </a:solidFill>
                          <a:effectLst/>
                          <a:latin typeface="+mn-lt"/>
                        </a:rPr>
                        <a:t>385220007</a:t>
                      </a:r>
                    </a:p>
                  </a:txBody>
                  <a:tcPr marL="9525" marR="9525" marT="9525" marB="0" anchor="b"/>
                </a:tc>
                <a:tc>
                  <a:txBody>
                    <a:bodyPr/>
                    <a:lstStyle/>
                    <a:p>
                      <a:pPr algn="l" fontAlgn="b"/>
                      <a:r>
                        <a:rPr lang="en-GB" sz="1200" b="0" i="0" u="none" strike="noStrike">
                          <a:solidFill>
                            <a:srgbClr val="000000"/>
                          </a:solidFill>
                          <a:effectLst/>
                          <a:latin typeface="+mn-lt"/>
                        </a:rPr>
                        <a:t>Conventional release suspension for injection (dose form)</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No exact match. The closest I found was the adm ph dose form (after transformation)</a:t>
                      </a:r>
                    </a:p>
                  </a:txBody>
                  <a:tcPr marL="9525" marR="9525" marT="9525" marB="0" anchor="b"/>
                </a:tc>
                <a:extLst>
                  <a:ext uri="{0D108BD9-81ED-4DB2-BD59-A6C34878D82A}">
                    <a16:rowId xmlns:a16="http://schemas.microsoft.com/office/drawing/2014/main" val="3755049418"/>
                  </a:ext>
                </a:extLst>
              </a:tr>
              <a:tr h="379849">
                <a:tc>
                  <a:txBody>
                    <a:bodyPr/>
                    <a:lstStyle/>
                    <a:p>
                      <a:pPr algn="r" fontAlgn="t"/>
                      <a:r>
                        <a:rPr lang="en-GB" sz="1200" b="0" i="0" u="none" strike="noStrike">
                          <a:solidFill>
                            <a:srgbClr val="000000"/>
                          </a:solidFill>
                          <a:effectLst/>
                          <a:latin typeface="+mn-lt"/>
                        </a:rPr>
                        <a:t>13128000</a:t>
                      </a:r>
                    </a:p>
                  </a:txBody>
                  <a:tcPr marL="9525" marR="9525" marT="9525" marB="0"/>
                </a:tc>
                <a:tc>
                  <a:txBody>
                    <a:bodyPr/>
                    <a:lstStyle/>
                    <a:p>
                      <a:pPr algn="l" fontAlgn="t"/>
                      <a:r>
                        <a:rPr lang="en-GB" sz="1200" b="0" i="0" u="none" strike="noStrike" dirty="0">
                          <a:solidFill>
                            <a:srgbClr val="000000"/>
                          </a:solidFill>
                          <a:effectLst/>
                          <a:latin typeface="+mn-lt"/>
                        </a:rPr>
                        <a:t>Prolonged-release wound solution</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The closest is perhaps the "transdermal drug delivery system (dose form)" in S-CT?</a:t>
                      </a:r>
                    </a:p>
                  </a:txBody>
                  <a:tcPr marL="9525" marR="9525" marT="9525" marB="0" anchor="b"/>
                </a:tc>
                <a:extLst>
                  <a:ext uri="{0D108BD9-81ED-4DB2-BD59-A6C34878D82A}">
                    <a16:rowId xmlns:a16="http://schemas.microsoft.com/office/drawing/2014/main" val="2311317261"/>
                  </a:ext>
                </a:extLst>
              </a:tr>
              <a:tr h="380844">
                <a:tc>
                  <a:txBody>
                    <a:bodyPr/>
                    <a:lstStyle/>
                    <a:p>
                      <a:pPr algn="r" fontAlgn="t"/>
                      <a:r>
                        <a:rPr lang="en-GB" sz="1200" b="0" i="0" u="none" strike="noStrike">
                          <a:solidFill>
                            <a:srgbClr val="000000"/>
                          </a:solidFill>
                          <a:effectLst/>
                          <a:latin typeface="+mn-lt"/>
                        </a:rPr>
                        <a:t>50019500</a:t>
                      </a:r>
                    </a:p>
                  </a:txBody>
                  <a:tcPr marL="9525" marR="9525" marT="9525" marB="0"/>
                </a:tc>
                <a:tc>
                  <a:txBody>
                    <a:bodyPr/>
                    <a:lstStyle/>
                    <a:p>
                      <a:pPr algn="l" fontAlgn="t"/>
                      <a:r>
                        <a:rPr lang="en-GB" sz="1200" b="0" i="0" u="none" strike="noStrike">
                          <a:solidFill>
                            <a:srgbClr val="000000"/>
                          </a:solidFill>
                          <a:effectLst/>
                          <a:latin typeface="+mn-lt"/>
                        </a:rPr>
                        <a:t>Ear/eye/nasal drops, solution</a:t>
                      </a:r>
                    </a:p>
                  </a:txBody>
                  <a:tcPr marL="9525" marR="9525" marT="9525" marB="0"/>
                </a:tc>
                <a:tc>
                  <a:txBody>
                    <a:bodyPr/>
                    <a:lstStyle/>
                    <a:p>
                      <a:pPr algn="l" fontAlgn="b"/>
                      <a:r>
                        <a:rPr lang="en-GB" sz="1200" b="0" i="0" u="none" strike="noStrike">
                          <a:solidFill>
                            <a:srgbClr val="000000"/>
                          </a:solidFill>
                          <a:effectLst/>
                          <a:latin typeface="+mn-lt"/>
                        </a:rPr>
                        <a:t>385163003</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ear or eye or nose drops (dose form)</a:t>
                      </a:r>
                    </a:p>
                  </a:txBody>
                  <a:tcPr marL="9525" marR="9525" marT="9525" marB="0" anchor="b"/>
                </a:tc>
                <a:tc>
                  <a:txBody>
                    <a:bodyPr/>
                    <a:lstStyle/>
                    <a:p>
                      <a:pPr algn="l" fontAlgn="b"/>
                      <a:r>
                        <a:rPr lang="en-GB" sz="1200" b="0" i="0" u="none" strike="noStrike">
                          <a:solidFill>
                            <a:srgbClr val="000000"/>
                          </a:solidFill>
                          <a:effectLst/>
                          <a:latin typeface="+mn-lt"/>
                        </a:rPr>
                        <a:t>1..*</a:t>
                      </a:r>
                    </a:p>
                  </a:txBody>
                  <a:tcPr marL="9525" marR="9525" marT="9525" marB="0" anchor="b"/>
                </a:tc>
                <a:tc>
                  <a:txBody>
                    <a:bodyPr/>
                    <a:lstStyle/>
                    <a:p>
                      <a:pPr algn="l" fontAlgn="b"/>
                      <a:r>
                        <a:rPr lang="en-GB" sz="1200" b="0" i="0" u="none" strike="noStrike">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707334774"/>
                  </a:ext>
                </a:extLst>
              </a:tr>
              <a:tr h="379849">
                <a:tc>
                  <a:txBody>
                    <a:bodyPr/>
                    <a:lstStyle/>
                    <a:p>
                      <a:pPr algn="l" fontAlgn="t"/>
                      <a:endParaRPr lang="en-GB" sz="1200" b="0" i="0" u="none" strike="noStrike">
                        <a:solidFill>
                          <a:srgbClr val="000000"/>
                        </a:solidFill>
                        <a:effectLst/>
                        <a:latin typeface="+mn-lt"/>
                      </a:endParaRPr>
                    </a:p>
                  </a:txBody>
                  <a:tcPr marL="9525" marR="9525" marT="9525" marB="0"/>
                </a:tc>
                <a:tc>
                  <a:txBody>
                    <a:bodyPr/>
                    <a:lstStyle/>
                    <a:p>
                      <a:pPr algn="l" fontAlgn="t"/>
                      <a:endParaRPr lang="en-GB" sz="1200" b="0" i="0" u="none" strike="noStrike">
                        <a:solidFill>
                          <a:srgbClr val="000000"/>
                        </a:solidFill>
                        <a:effectLst/>
                        <a:latin typeface="+mn-lt"/>
                      </a:endParaRPr>
                    </a:p>
                  </a:txBody>
                  <a:tcPr marL="9525" marR="9525" marT="9525" marB="0"/>
                </a:tc>
                <a:tc>
                  <a:txBody>
                    <a:bodyPr/>
                    <a:lstStyle/>
                    <a:p>
                      <a:pPr algn="l" fontAlgn="b"/>
                      <a:r>
                        <a:rPr lang="en-GB" sz="1200" b="0" i="0" u="none" strike="noStrike">
                          <a:solidFill>
                            <a:srgbClr val="000000"/>
                          </a:solidFill>
                          <a:effectLst/>
                          <a:latin typeface="+mn-lt"/>
                        </a:rPr>
                        <a:t>765164007</a:t>
                      </a:r>
                    </a:p>
                  </a:txBody>
                  <a:tcPr marL="9525" marR="9525" marT="9525" marB="0" anchor="b"/>
                </a:tc>
                <a:tc>
                  <a:txBody>
                    <a:bodyPr/>
                    <a:lstStyle/>
                    <a:p>
                      <a:pPr algn="l" fontAlgn="b"/>
                      <a:r>
                        <a:rPr lang="en-GB" sz="1200" b="0" i="0" u="none" strike="noStrike">
                          <a:solidFill>
                            <a:srgbClr val="000000"/>
                          </a:solidFill>
                          <a:effectLst/>
                          <a:latin typeface="+mn-lt"/>
                        </a:rPr>
                        <a:t>Conventional release solution for ear or eye or nose drops (dose form)</a:t>
                      </a:r>
                    </a:p>
                  </a:txBody>
                  <a:tcPr marL="9525" marR="9525" marT="9525" marB="0" anchor="b"/>
                </a:tc>
                <a:tc>
                  <a:txBody>
                    <a:bodyPr/>
                    <a:lstStyle/>
                    <a:p>
                      <a:pPr algn="l" fontAlgn="b"/>
                      <a:r>
                        <a:rPr lang="en-GB" sz="1200" b="0" i="0" u="none" strike="noStrike">
                          <a:solidFill>
                            <a:srgbClr val="000000"/>
                          </a:solidFill>
                          <a:effectLst/>
                          <a:latin typeface="+mn-lt"/>
                        </a:rPr>
                        <a:t>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211612662"/>
                  </a:ext>
                </a:extLst>
              </a:tr>
              <a:tr h="379849">
                <a:tc>
                  <a:txBody>
                    <a:bodyPr/>
                    <a:lstStyle/>
                    <a:p>
                      <a:pPr algn="r" fontAlgn="t"/>
                      <a:r>
                        <a:rPr lang="en-GB" sz="1200" b="0" i="0" u="none" strike="noStrike">
                          <a:solidFill>
                            <a:srgbClr val="000000"/>
                          </a:solidFill>
                          <a:effectLst/>
                          <a:latin typeface="+mn-lt"/>
                        </a:rPr>
                        <a:t>50024000</a:t>
                      </a:r>
                    </a:p>
                  </a:txBody>
                  <a:tcPr marL="9525" marR="9525" marT="9525" marB="0"/>
                </a:tc>
                <a:tc>
                  <a:txBody>
                    <a:bodyPr/>
                    <a:lstStyle/>
                    <a:p>
                      <a:pPr algn="l" fontAlgn="t"/>
                      <a:r>
                        <a:rPr lang="en-GB" sz="1200" b="0" i="0" u="none" strike="noStrike">
                          <a:solidFill>
                            <a:srgbClr val="000000"/>
                          </a:solidFill>
                          <a:effectLst/>
                          <a:latin typeface="+mn-lt"/>
                        </a:rPr>
                        <a:t>Gargle/mouthwash</a:t>
                      </a:r>
                    </a:p>
                  </a:txBody>
                  <a:tcPr marL="9525" marR="9525" marT="9525" marB="0"/>
                </a:tc>
                <a:tc>
                  <a:txBody>
                    <a:bodyPr/>
                    <a:lstStyle/>
                    <a:p>
                      <a:pPr algn="l" fontAlgn="b"/>
                      <a:r>
                        <a:rPr lang="en-GB" sz="1200" b="0" i="0" u="none" strike="noStrike">
                          <a:solidFill>
                            <a:srgbClr val="000000"/>
                          </a:solidFill>
                          <a:effectLst/>
                          <a:latin typeface="+mn-lt"/>
                        </a:rPr>
                        <a:t>385065007</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oromucosal solution for gargle (dose form)</a:t>
                      </a:r>
                    </a:p>
                  </a:txBody>
                  <a:tcPr marL="9525" marR="9525" marT="9525" marB="0" anchor="b"/>
                </a:tc>
                <a:tc>
                  <a:txBody>
                    <a:bodyPr/>
                    <a:lstStyle/>
                    <a:p>
                      <a:pPr algn="l" fontAlgn="b"/>
                      <a:r>
                        <a:rPr lang="en-GB" sz="1200" b="0" i="0" u="none" strike="noStrike">
                          <a:solidFill>
                            <a:srgbClr val="000000"/>
                          </a:solidFill>
                          <a:effectLst/>
                          <a:latin typeface="+mn-lt"/>
                        </a:rPr>
                        <a:t>*..*</a:t>
                      </a:r>
                    </a:p>
                  </a:txBody>
                  <a:tcPr marL="9525" marR="9525" marT="9525" marB="0" anchor="b"/>
                </a:tc>
                <a:tc>
                  <a:txBody>
                    <a:bodyPr/>
                    <a:lstStyle/>
                    <a:p>
                      <a:pPr algn="l" fontAlgn="b"/>
                      <a:r>
                        <a:rPr lang="en-GB" sz="1200" b="0" i="0" u="none" strike="noStrike">
                          <a:solidFill>
                            <a:srgbClr val="000000"/>
                          </a:solidFill>
                          <a:effectLst/>
                          <a:latin typeface="+mn-lt"/>
                        </a:rPr>
                        <a:t>Narrower than</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EDQM has separate terms for gargle and mouthwash individually in addition</a:t>
                      </a:r>
                    </a:p>
                  </a:txBody>
                  <a:tcPr marL="9525" marR="9525" marT="9525" marB="0" anchor="b"/>
                </a:tc>
                <a:extLst>
                  <a:ext uri="{0D108BD9-81ED-4DB2-BD59-A6C34878D82A}">
                    <a16:rowId xmlns:a16="http://schemas.microsoft.com/office/drawing/2014/main" val="1934542582"/>
                  </a:ext>
                </a:extLst>
              </a:tr>
              <a:tr h="379849">
                <a:tc>
                  <a:txBody>
                    <a:bodyPr/>
                    <a:lstStyle/>
                    <a:p>
                      <a:pPr algn="l" fontAlgn="t"/>
                      <a:endParaRPr lang="en-GB" sz="1200" b="0" i="0" u="none" strike="noStrike">
                        <a:solidFill>
                          <a:srgbClr val="000000"/>
                        </a:solidFill>
                        <a:effectLst/>
                        <a:latin typeface="+mn-lt"/>
                      </a:endParaRPr>
                    </a:p>
                  </a:txBody>
                  <a:tcPr marL="9525" marR="9525" marT="9525" marB="0"/>
                </a:tc>
                <a:tc>
                  <a:txBody>
                    <a:bodyPr/>
                    <a:lstStyle/>
                    <a:p>
                      <a:pPr algn="l" fontAlgn="t"/>
                      <a:endParaRPr lang="en-GB" sz="1200" b="0" i="0" u="none" strike="noStrike">
                        <a:solidFill>
                          <a:srgbClr val="000000"/>
                        </a:solidFill>
                        <a:effectLst/>
                        <a:latin typeface="+mn-lt"/>
                      </a:endParaRPr>
                    </a:p>
                  </a:txBody>
                  <a:tcPr marL="9525" marR="9525" marT="9525" marB="0"/>
                </a:tc>
                <a:tc>
                  <a:txBody>
                    <a:bodyPr/>
                    <a:lstStyle/>
                    <a:p>
                      <a:pPr algn="l" fontAlgn="b"/>
                      <a:r>
                        <a:rPr lang="en-GB" sz="1200" b="0" i="0" u="none" strike="noStrike">
                          <a:solidFill>
                            <a:srgbClr val="000000"/>
                          </a:solidFill>
                          <a:effectLst/>
                          <a:latin typeface="+mn-lt"/>
                        </a:rPr>
                        <a:t>70409003</a:t>
                      </a:r>
                    </a:p>
                  </a:txBody>
                  <a:tcPr marL="9525" marR="9525" marT="9525" marB="0" anchor="b"/>
                </a:tc>
                <a:tc>
                  <a:txBody>
                    <a:bodyPr/>
                    <a:lstStyle/>
                    <a:p>
                      <a:pPr algn="l" fontAlgn="b"/>
                      <a:r>
                        <a:rPr lang="en-GB" sz="1200" b="0" i="0" u="none" strike="noStrike">
                          <a:solidFill>
                            <a:srgbClr val="000000"/>
                          </a:solidFill>
                          <a:effectLst/>
                          <a:latin typeface="+mn-lt"/>
                        </a:rPr>
                        <a:t>Conventional release oromucosal solution for mouthwash (dose form)</a:t>
                      </a:r>
                    </a:p>
                  </a:txBody>
                  <a:tcPr marL="9525" marR="9525" marT="9525" marB="0" anchor="b"/>
                </a:tc>
                <a:tc>
                  <a:txBody>
                    <a:bodyPr/>
                    <a:lstStyle/>
                    <a:p>
                      <a:pPr algn="l" fontAlgn="b"/>
                      <a:r>
                        <a:rPr lang="en-GB" sz="1200" b="0" i="0" u="none" strike="noStrike" dirty="0">
                          <a:solidFill>
                            <a:srgbClr val="000000"/>
                          </a:solidFill>
                          <a:effectLst/>
                          <a:latin typeface="+mn-lt"/>
                        </a:rPr>
                        <a:t>*..*</a:t>
                      </a:r>
                    </a:p>
                  </a:txBody>
                  <a:tcPr marL="9525" marR="9525" marT="9525" marB="0" anchor="b"/>
                </a:tc>
                <a:tc>
                  <a:txBody>
                    <a:bodyPr/>
                    <a:lstStyle/>
                    <a:p>
                      <a:pPr algn="l" fontAlgn="b"/>
                      <a:r>
                        <a:rPr lang="en-GB" sz="1200" b="0" i="0" u="none" strike="noStrike" dirty="0">
                          <a:solidFill>
                            <a:srgbClr val="000000"/>
                          </a:solidFill>
                          <a:effectLst/>
                          <a:latin typeface="+mn-lt"/>
                        </a:rPr>
                        <a:t>Narrower than</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4055973762"/>
                  </a:ext>
                </a:extLst>
              </a:tr>
              <a:tr h="379849">
                <a:tc>
                  <a:txBody>
                    <a:bodyPr/>
                    <a:lstStyle/>
                    <a:p>
                      <a:pPr algn="r" fontAlgn="t"/>
                      <a:r>
                        <a:rPr lang="en-GB" sz="1200" b="0" i="0" u="none" strike="noStrike">
                          <a:solidFill>
                            <a:srgbClr val="000000"/>
                          </a:solidFill>
                          <a:effectLst/>
                          <a:latin typeface="+mn-lt"/>
                        </a:rPr>
                        <a:t>11108000</a:t>
                      </a:r>
                    </a:p>
                  </a:txBody>
                  <a:tcPr marL="9525" marR="9525" marT="9525" marB="0"/>
                </a:tc>
                <a:tc>
                  <a:txBody>
                    <a:bodyPr/>
                    <a:lstStyle/>
                    <a:p>
                      <a:pPr algn="l" fontAlgn="t"/>
                      <a:r>
                        <a:rPr lang="en-GB" sz="1200" b="0" i="0" u="none" strike="noStrike" dirty="0">
                          <a:solidFill>
                            <a:srgbClr val="000000"/>
                          </a:solidFill>
                          <a:effectLst/>
                          <a:latin typeface="+mn-lt"/>
                        </a:rPr>
                        <a:t>Pressurised inhalation, emulsion</a:t>
                      </a:r>
                    </a:p>
                  </a:txBody>
                  <a:tcPr marL="9525" marR="9525" marT="9525" marB="0"/>
                </a:tc>
                <a:tc>
                  <a:txBody>
                    <a:bodyPr/>
                    <a:lstStyle/>
                    <a:p>
                      <a:pPr algn="l" fontAlgn="b"/>
                      <a:r>
                        <a:rPr lang="en-GB" sz="1200" b="0" i="0" u="none" strike="noStrike" dirty="0">
                          <a:solidFill>
                            <a:srgbClr val="000000"/>
                          </a:solidFill>
                          <a:effectLst/>
                          <a:latin typeface="+mn-lt"/>
                        </a:rPr>
                        <a:t>385206000</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pressurized emulsion for inhalation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dirty="0">
                          <a:solidFill>
                            <a:srgbClr val="000000"/>
                          </a:solidFill>
                          <a:effectLst/>
                          <a:latin typeface="+mn-lt"/>
                        </a:rPr>
                        <a:t>Exact match</a:t>
                      </a:r>
                    </a:p>
                  </a:txBody>
                  <a:tcPr marL="9525" marR="9525" marT="9525" marB="0" anchor="b"/>
                </a:tc>
                <a:tc>
                  <a:txBody>
                    <a:bodyPr/>
                    <a:lstStyle/>
                    <a:p>
                      <a:pPr algn="l" fontAlgn="b"/>
                      <a:r>
                        <a:rPr lang="en-GB" sz="1200" b="0" i="0" u="none" strike="noStrike" dirty="0">
                          <a:solidFill>
                            <a:srgbClr val="000000"/>
                          </a:solidFill>
                          <a:effectLst/>
                          <a:latin typeface="+mn-lt"/>
                        </a:rPr>
                        <a:t>No</a:t>
                      </a:r>
                    </a:p>
                  </a:txBody>
                  <a:tcPr marL="9525" marR="9525" marT="9525" marB="0" anchor="b"/>
                </a:tc>
                <a:tc>
                  <a:txBody>
                    <a:bodyPr/>
                    <a:lstStyle/>
                    <a:p>
                      <a:pPr algn="l" fontAlgn="b"/>
                      <a:r>
                        <a:rPr lang="en-GB" sz="1200" b="0" i="0" u="none" strike="noStrike" dirty="0">
                          <a:solidFill>
                            <a:srgbClr val="000000"/>
                          </a:solidFill>
                          <a:effectLst/>
                          <a:latin typeface="+mn-lt"/>
                        </a:rPr>
                        <a:t>S-CT uses pressurized emulsion, EDQM uses emulsion as basic dose form. S-CT has inconstant ordering of pressurized vs conventional release in FSN for the pressurized dose forms</a:t>
                      </a:r>
                    </a:p>
                  </a:txBody>
                  <a:tcPr marL="9525" marR="9525" marT="9525" marB="0" anchor="b"/>
                </a:tc>
                <a:extLst>
                  <a:ext uri="{0D108BD9-81ED-4DB2-BD59-A6C34878D82A}">
                    <a16:rowId xmlns:a16="http://schemas.microsoft.com/office/drawing/2014/main" val="2037105941"/>
                  </a:ext>
                </a:extLst>
              </a:tr>
            </a:tbl>
          </a:graphicData>
        </a:graphic>
      </p:graphicFrame>
      <p:sp>
        <p:nvSpPr>
          <p:cNvPr id="4" name="TextBox 3">
            <a:extLst>
              <a:ext uri="{FF2B5EF4-FFF2-40B4-BE49-F238E27FC236}">
                <a16:creationId xmlns:a16="http://schemas.microsoft.com/office/drawing/2014/main" id="{43CEE2B6-D212-43A8-B2E4-D182A8C55009}"/>
              </a:ext>
            </a:extLst>
          </p:cNvPr>
          <p:cNvSpPr txBox="1"/>
          <p:nvPr/>
        </p:nvSpPr>
        <p:spPr>
          <a:xfrm>
            <a:off x="527482" y="5405550"/>
            <a:ext cx="10928411" cy="738664"/>
          </a:xfrm>
          <a:prstGeom prst="rect">
            <a:avLst/>
          </a:prstGeom>
          <a:noFill/>
        </p:spPr>
        <p:txBody>
          <a:bodyPr wrap="square" rtlCol="0">
            <a:spAutoFit/>
          </a:bodyPr>
          <a:lstStyle/>
          <a:p>
            <a:r>
              <a:rPr lang="en-GB" b="1" dirty="0"/>
              <a:t>Discussion:</a:t>
            </a:r>
          </a:p>
          <a:p>
            <a:r>
              <a:rPr lang="en-GB" dirty="0"/>
              <a:t>Leave wound solution as “no match” for now</a:t>
            </a:r>
          </a:p>
          <a:p>
            <a:endParaRPr lang="en-GB" dirty="0"/>
          </a:p>
        </p:txBody>
      </p:sp>
    </p:spTree>
    <p:extLst>
      <p:ext uri="{BB962C8B-B14F-4D97-AF65-F5344CB8AC3E}">
        <p14:creationId xmlns:p14="http://schemas.microsoft.com/office/powerpoint/2010/main" val="2185046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Catherine’s Concepts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3250694284"/>
              </p:ext>
            </p:extLst>
          </p:nvPr>
        </p:nvGraphicFramePr>
        <p:xfrm>
          <a:off x="349929" y="1622355"/>
          <a:ext cx="11283515" cy="2458405"/>
        </p:xfrm>
        <a:graphic>
          <a:graphicData uri="http://schemas.openxmlformats.org/drawingml/2006/table">
            <a:tbl>
              <a:tblPr firstRow="1" bandRow="1">
                <a:tableStyleId>{21E4AEA4-8DFA-4A89-87EB-49C32662AFE0}</a:tableStyleId>
              </a:tblPr>
              <a:tblGrid>
                <a:gridCol w="710214">
                  <a:extLst>
                    <a:ext uri="{9D8B030D-6E8A-4147-A177-3AD203B41FA5}">
                      <a16:colId xmlns:a16="http://schemas.microsoft.com/office/drawing/2014/main" val="1125794239"/>
                    </a:ext>
                  </a:extLst>
                </a:gridCol>
                <a:gridCol w="1349405">
                  <a:extLst>
                    <a:ext uri="{9D8B030D-6E8A-4147-A177-3AD203B41FA5}">
                      <a16:colId xmlns:a16="http://schemas.microsoft.com/office/drawing/2014/main" val="169140692"/>
                    </a:ext>
                  </a:extLst>
                </a:gridCol>
                <a:gridCol w="878890">
                  <a:extLst>
                    <a:ext uri="{9D8B030D-6E8A-4147-A177-3AD203B41FA5}">
                      <a16:colId xmlns:a16="http://schemas.microsoft.com/office/drawing/2014/main" val="2020372915"/>
                    </a:ext>
                  </a:extLst>
                </a:gridCol>
                <a:gridCol w="2592279">
                  <a:extLst>
                    <a:ext uri="{9D8B030D-6E8A-4147-A177-3AD203B41FA5}">
                      <a16:colId xmlns:a16="http://schemas.microsoft.com/office/drawing/2014/main" val="842982280"/>
                    </a:ext>
                  </a:extLst>
                </a:gridCol>
                <a:gridCol w="905522">
                  <a:extLst>
                    <a:ext uri="{9D8B030D-6E8A-4147-A177-3AD203B41FA5}">
                      <a16:colId xmlns:a16="http://schemas.microsoft.com/office/drawing/2014/main" val="3814441015"/>
                    </a:ext>
                  </a:extLst>
                </a:gridCol>
                <a:gridCol w="1358284">
                  <a:extLst>
                    <a:ext uri="{9D8B030D-6E8A-4147-A177-3AD203B41FA5}">
                      <a16:colId xmlns:a16="http://schemas.microsoft.com/office/drawing/2014/main" val="567105589"/>
                    </a:ext>
                  </a:extLst>
                </a:gridCol>
                <a:gridCol w="798990">
                  <a:extLst>
                    <a:ext uri="{9D8B030D-6E8A-4147-A177-3AD203B41FA5}">
                      <a16:colId xmlns:a16="http://schemas.microsoft.com/office/drawing/2014/main" val="2023515506"/>
                    </a:ext>
                  </a:extLst>
                </a:gridCol>
                <a:gridCol w="2689931">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r" fontAlgn="t"/>
                      <a:r>
                        <a:rPr lang="en-GB" sz="1200" b="0" i="0" u="none" strike="noStrike" dirty="0">
                          <a:solidFill>
                            <a:srgbClr val="000000"/>
                          </a:solidFill>
                          <a:effectLst/>
                          <a:latin typeface="+mn-lt"/>
                        </a:rPr>
                        <a:t>10907000</a:t>
                      </a:r>
                    </a:p>
                  </a:txBody>
                  <a:tcPr marL="9525" marR="9525" marT="9525" marB="0"/>
                </a:tc>
                <a:tc>
                  <a:txBody>
                    <a:bodyPr/>
                    <a:lstStyle/>
                    <a:p>
                      <a:pPr algn="l" fontAlgn="t"/>
                      <a:r>
                        <a:rPr lang="en-GB" sz="1200" b="0" i="0" u="none" strike="noStrike">
                          <a:solidFill>
                            <a:srgbClr val="000000"/>
                          </a:solidFill>
                          <a:effectLst/>
                          <a:latin typeface="+mn-lt"/>
                        </a:rPr>
                        <a:t>Vaginal emulsion</a:t>
                      </a:r>
                    </a:p>
                  </a:txBody>
                  <a:tcPr marL="9525" marR="9525" marT="9525" marB="0"/>
                </a:tc>
                <a:tc>
                  <a:txBody>
                    <a:bodyPr/>
                    <a:lstStyle/>
                    <a:p>
                      <a:pPr algn="l" fontAlgn="b"/>
                      <a:r>
                        <a:rPr lang="en-GB" sz="1200" b="0" i="0" u="none" strike="noStrike">
                          <a:solidFill>
                            <a:srgbClr val="000000"/>
                          </a:solidFill>
                          <a:effectLst/>
                          <a:latin typeface="+mn-lt"/>
                        </a:rPr>
                        <a:t>385172006</a:t>
                      </a:r>
                    </a:p>
                  </a:txBody>
                  <a:tcPr marL="9525" marR="9525" marT="9525" marB="0" anchor="b"/>
                </a:tc>
                <a:tc>
                  <a:txBody>
                    <a:bodyPr/>
                    <a:lstStyle/>
                    <a:p>
                      <a:pPr algn="l" fontAlgn="b"/>
                      <a:r>
                        <a:rPr lang="en-GB" sz="1200" b="0" i="0" u="none" strike="noStrike">
                          <a:solidFill>
                            <a:srgbClr val="000000"/>
                          </a:solidFill>
                          <a:effectLst/>
                          <a:latin typeface="+mn-lt"/>
                        </a:rPr>
                        <a:t>Conventional release vaginal emulsion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755049418"/>
                  </a:ext>
                </a:extLst>
              </a:tr>
              <a:tr h="379849">
                <a:tc>
                  <a:txBody>
                    <a:bodyPr/>
                    <a:lstStyle/>
                    <a:p>
                      <a:pPr algn="r" fontAlgn="t"/>
                      <a:r>
                        <a:rPr lang="en-GB" sz="1200" b="0" i="0" u="none" strike="noStrike">
                          <a:solidFill>
                            <a:srgbClr val="000000"/>
                          </a:solidFill>
                          <a:effectLst/>
                          <a:latin typeface="+mn-lt"/>
                        </a:rPr>
                        <a:t>10709000</a:t>
                      </a:r>
                    </a:p>
                  </a:txBody>
                  <a:tcPr marL="9525" marR="9525" marT="9525" marB="0"/>
                </a:tc>
                <a:tc>
                  <a:txBody>
                    <a:bodyPr/>
                    <a:lstStyle/>
                    <a:p>
                      <a:pPr algn="l" fontAlgn="t"/>
                      <a:r>
                        <a:rPr lang="en-GB" sz="1200" b="0" i="0" u="none" strike="noStrike" dirty="0">
                          <a:solidFill>
                            <a:srgbClr val="000000"/>
                          </a:solidFill>
                          <a:effectLst/>
                          <a:latin typeface="+mn-lt"/>
                        </a:rPr>
                        <a:t>Ear spray, solution</a:t>
                      </a:r>
                    </a:p>
                  </a:txBody>
                  <a:tcPr marL="9525" marR="9525" marT="9525" marB="0"/>
                </a:tc>
                <a:tc>
                  <a:txBody>
                    <a:bodyPr/>
                    <a:lstStyle/>
                    <a:p>
                      <a:pPr algn="l" fontAlgn="b"/>
                      <a:r>
                        <a:rPr lang="en-GB" sz="1200" b="0" i="0" u="none" strike="noStrike">
                          <a:solidFill>
                            <a:srgbClr val="000000"/>
                          </a:solidFill>
                          <a:effectLst/>
                          <a:latin typeface="+mn-lt"/>
                        </a:rPr>
                        <a:t>385141007</a:t>
                      </a:r>
                    </a:p>
                  </a:txBody>
                  <a:tcPr marL="9525" marR="9525" marT="9525" marB="0" anchor="b"/>
                </a:tc>
                <a:tc>
                  <a:txBody>
                    <a:bodyPr/>
                    <a:lstStyle/>
                    <a:p>
                      <a:pPr algn="l" fontAlgn="b"/>
                      <a:r>
                        <a:rPr lang="en-GB" sz="1200" b="0" i="0" u="none" strike="noStrike">
                          <a:solidFill>
                            <a:srgbClr val="000000"/>
                          </a:solidFill>
                          <a:effectLst/>
                          <a:latin typeface="+mn-lt"/>
                        </a:rPr>
                        <a:t>Conventional release solution for ear spray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311317261"/>
                  </a:ext>
                </a:extLst>
              </a:tr>
              <a:tr h="380844">
                <a:tc>
                  <a:txBody>
                    <a:bodyPr/>
                    <a:lstStyle/>
                    <a:p>
                      <a:pPr algn="r" fontAlgn="t"/>
                      <a:r>
                        <a:rPr lang="en-GB" sz="1200" b="0" i="0" u="none" strike="noStrike">
                          <a:solidFill>
                            <a:srgbClr val="000000"/>
                          </a:solidFill>
                          <a:effectLst/>
                          <a:latin typeface="+mn-lt"/>
                        </a:rPr>
                        <a:t>10105000</a:t>
                      </a:r>
                    </a:p>
                  </a:txBody>
                  <a:tcPr marL="9525" marR="9525" marT="9525" marB="0"/>
                </a:tc>
                <a:tc>
                  <a:txBody>
                    <a:bodyPr/>
                    <a:lstStyle/>
                    <a:p>
                      <a:pPr algn="l" fontAlgn="t"/>
                      <a:r>
                        <a:rPr lang="en-GB" sz="1200" b="0" i="0" u="none" strike="noStrike">
                          <a:solidFill>
                            <a:srgbClr val="000000"/>
                          </a:solidFill>
                          <a:effectLst/>
                          <a:latin typeface="+mn-lt"/>
                        </a:rPr>
                        <a:t>Oral solution</a:t>
                      </a:r>
                    </a:p>
                  </a:txBody>
                  <a:tcPr marL="9525" marR="9525" marT="9525" marB="0"/>
                </a:tc>
                <a:tc>
                  <a:txBody>
                    <a:bodyPr/>
                    <a:lstStyle/>
                    <a:p>
                      <a:pPr algn="l" fontAlgn="b"/>
                      <a:r>
                        <a:rPr lang="en-GB" sz="1200" b="0" i="0" u="none" strike="noStrike">
                          <a:solidFill>
                            <a:srgbClr val="000000"/>
                          </a:solidFill>
                          <a:effectLst/>
                          <a:latin typeface="+mn-lt"/>
                        </a:rPr>
                        <a:t>385023001</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oral solution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707334774"/>
                  </a:ext>
                </a:extLst>
              </a:tr>
              <a:tr h="379849">
                <a:tc>
                  <a:txBody>
                    <a:bodyPr/>
                    <a:lstStyle/>
                    <a:p>
                      <a:pPr algn="r" fontAlgn="t"/>
                      <a:r>
                        <a:rPr lang="en-GB" sz="1200" b="0" i="0" u="none" strike="noStrike">
                          <a:solidFill>
                            <a:srgbClr val="000000"/>
                          </a:solidFill>
                          <a:effectLst/>
                          <a:latin typeface="+mn-lt"/>
                        </a:rPr>
                        <a:t>10120000</a:t>
                      </a:r>
                    </a:p>
                  </a:txBody>
                  <a:tcPr marL="9525" marR="9525" marT="9525" marB="0"/>
                </a:tc>
                <a:tc>
                  <a:txBody>
                    <a:bodyPr/>
                    <a:lstStyle/>
                    <a:p>
                      <a:pPr algn="l" fontAlgn="t"/>
                      <a:r>
                        <a:rPr lang="en-GB" sz="1200" b="0" i="0" u="none" strike="noStrike">
                          <a:solidFill>
                            <a:srgbClr val="000000"/>
                          </a:solidFill>
                          <a:effectLst/>
                          <a:latin typeface="+mn-lt"/>
                        </a:rPr>
                        <a:t>Soluble tablet</a:t>
                      </a:r>
                    </a:p>
                  </a:txBody>
                  <a:tcPr marL="9525" marR="9525" marT="9525" marB="0"/>
                </a:tc>
                <a:tc>
                  <a:txBody>
                    <a:bodyPr/>
                    <a:lstStyle/>
                    <a:p>
                      <a:pPr algn="l" fontAlgn="b"/>
                      <a:r>
                        <a:rPr lang="en-GB" sz="1200" b="0" i="0" u="none" strike="noStrike">
                          <a:solidFill>
                            <a:srgbClr val="000000"/>
                          </a:solidFill>
                          <a:effectLst/>
                          <a:latin typeface="+mn-lt"/>
                        </a:rPr>
                        <a:t>421701006</a:t>
                      </a:r>
                    </a:p>
                  </a:txBody>
                  <a:tcPr marL="9525" marR="9525" marT="9525" marB="0" anchor="b"/>
                </a:tc>
                <a:tc>
                  <a:txBody>
                    <a:bodyPr/>
                    <a:lstStyle/>
                    <a:p>
                      <a:pPr algn="l" fontAlgn="b"/>
                      <a:r>
                        <a:rPr lang="en-GB" sz="1200" b="0" i="0" u="none" strike="noStrike" dirty="0">
                          <a:solidFill>
                            <a:srgbClr val="000000"/>
                          </a:solidFill>
                          <a:effectLst/>
                          <a:latin typeface="+mn-lt"/>
                        </a:rPr>
                        <a:t>Tablet for conventional release oral solution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211612662"/>
                  </a:ext>
                </a:extLst>
              </a:tr>
              <a:tr h="379849">
                <a:tc>
                  <a:txBody>
                    <a:bodyPr/>
                    <a:lstStyle/>
                    <a:p>
                      <a:pPr algn="r" fontAlgn="t"/>
                      <a:r>
                        <a:rPr lang="en-GB" sz="1200" b="0" i="0" u="none" strike="noStrike">
                          <a:solidFill>
                            <a:srgbClr val="000000"/>
                          </a:solidFill>
                          <a:effectLst/>
                          <a:latin typeface="+mn-lt"/>
                        </a:rPr>
                        <a:t>10304000</a:t>
                      </a:r>
                    </a:p>
                  </a:txBody>
                  <a:tcPr marL="9525" marR="9525" marT="9525" marB="0"/>
                </a:tc>
                <a:tc>
                  <a:txBody>
                    <a:bodyPr/>
                    <a:lstStyle/>
                    <a:p>
                      <a:pPr algn="l" fontAlgn="t"/>
                      <a:r>
                        <a:rPr lang="en-GB" sz="1200" b="0" i="0" u="none" strike="noStrike" dirty="0">
                          <a:solidFill>
                            <a:srgbClr val="000000"/>
                          </a:solidFill>
                          <a:effectLst/>
                          <a:latin typeface="+mn-lt"/>
                        </a:rPr>
                        <a:t>Gargle, tablet for solution</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r>
                        <a:rPr lang="en-GB" sz="1200" b="0" i="0" u="none" strike="noStrike" dirty="0">
                          <a:solidFill>
                            <a:srgbClr val="000000"/>
                          </a:solidFill>
                          <a:effectLst/>
                          <a:latin typeface="+mn-lt"/>
                        </a:rPr>
                        <a:t>1..0</a:t>
                      </a:r>
                    </a:p>
                  </a:txBody>
                  <a:tcPr marL="9525" marR="9525" marT="9525" marB="0" anchor="b"/>
                </a:tc>
                <a:tc>
                  <a:txBody>
                    <a:bodyPr/>
                    <a:lstStyle/>
                    <a:p>
                      <a:pPr algn="l" fontAlgn="b"/>
                      <a:r>
                        <a:rPr lang="en-GB" sz="1200" b="0" i="0" u="none" strike="noStrike" dirty="0">
                          <a:solidFill>
                            <a:srgbClr val="000000"/>
                          </a:solidFill>
                          <a:effectLst/>
                          <a:latin typeface="+mn-lt"/>
                        </a:rPr>
                        <a:t>No match</a:t>
                      </a:r>
                    </a:p>
                  </a:txBody>
                  <a:tcPr marL="9525" marR="9525" marT="9525" marB="0" anchor="b"/>
                </a:tc>
                <a:tc>
                  <a:txBody>
                    <a:bodyPr/>
                    <a:lstStyle/>
                    <a:p>
                      <a:pPr algn="l" fontAlgn="b"/>
                      <a:r>
                        <a:rPr lang="en-GB" sz="1200" b="0" i="0" u="none" strike="noStrike" dirty="0">
                          <a:solidFill>
                            <a:srgbClr val="000000"/>
                          </a:solidFill>
                          <a:effectLst/>
                          <a:latin typeface="+mn-lt"/>
                        </a:rPr>
                        <a:t>NA</a:t>
                      </a:r>
                    </a:p>
                  </a:txBody>
                  <a:tcPr marL="9525" marR="9525" marT="9525" marB="0" anchor="b"/>
                </a:tc>
                <a:tc>
                  <a:txBody>
                    <a:bodyPr/>
                    <a:lstStyle/>
                    <a:p>
                      <a:pPr algn="l" fontAlgn="b"/>
                      <a:r>
                        <a:rPr lang="en-GB" sz="1200" b="0" i="0" u="none" strike="noStrike" dirty="0">
                          <a:solidFill>
                            <a:srgbClr val="000000"/>
                          </a:solidFill>
                          <a:effectLst/>
                          <a:latin typeface="+mn-lt"/>
                        </a:rPr>
                        <a:t>STC has no basic dose form Tablet with Gargle administration, solution for gargle exists 385065007</a:t>
                      </a:r>
                    </a:p>
                  </a:txBody>
                  <a:tcPr marL="9525" marR="9525" marT="9525" marB="0" anchor="b"/>
                </a:tc>
                <a:extLst>
                  <a:ext uri="{0D108BD9-81ED-4DB2-BD59-A6C34878D82A}">
                    <a16:rowId xmlns:a16="http://schemas.microsoft.com/office/drawing/2014/main" val="1934542582"/>
                  </a:ext>
                </a:extLst>
              </a:tr>
            </a:tbl>
          </a:graphicData>
        </a:graphic>
      </p:graphicFrame>
      <p:sp>
        <p:nvSpPr>
          <p:cNvPr id="4" name="TextBox 3">
            <a:extLst>
              <a:ext uri="{FF2B5EF4-FFF2-40B4-BE49-F238E27FC236}">
                <a16:creationId xmlns:a16="http://schemas.microsoft.com/office/drawing/2014/main" id="{43CEE2B6-D212-43A8-B2E4-D182A8C55009}"/>
              </a:ext>
            </a:extLst>
          </p:cNvPr>
          <p:cNvSpPr txBox="1"/>
          <p:nvPr/>
        </p:nvSpPr>
        <p:spPr>
          <a:xfrm>
            <a:off x="527482" y="5405550"/>
            <a:ext cx="10928411" cy="523220"/>
          </a:xfrm>
          <a:prstGeom prst="rect">
            <a:avLst/>
          </a:prstGeom>
          <a:noFill/>
        </p:spPr>
        <p:txBody>
          <a:bodyPr wrap="square" rtlCol="0">
            <a:spAutoFit/>
          </a:bodyPr>
          <a:lstStyle/>
          <a:p>
            <a:r>
              <a:rPr lang="en-GB" b="1" dirty="0"/>
              <a:t>Discussion:</a:t>
            </a:r>
          </a:p>
          <a:p>
            <a:endParaRPr lang="en-GB" dirty="0"/>
          </a:p>
        </p:txBody>
      </p:sp>
    </p:spTree>
    <p:extLst>
      <p:ext uri="{BB962C8B-B14F-4D97-AF65-F5344CB8AC3E}">
        <p14:creationId xmlns:p14="http://schemas.microsoft.com/office/powerpoint/2010/main" val="4872385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15"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400"/>
          </a:xfrm>
          <a:prstGeom prst="rect">
            <a:avLst/>
          </a:prstGeom>
          <a:solidFill>
            <a:schemeClr val="lt2"/>
          </a:solidFill>
          <a:ln>
            <a:noFill/>
          </a:ln>
        </p:spPr>
      </p:pic>
      <p:sp>
        <p:nvSpPr>
          <p:cNvPr id="91" name="Google Shape;91;p15"/>
          <p:cNvSpPr/>
          <p:nvPr/>
        </p:nvSpPr>
        <p:spPr>
          <a:xfrm>
            <a:off x="1" y="0"/>
            <a:ext cx="11070000" cy="6858000"/>
          </a:xfrm>
          <a:prstGeom prst="rect">
            <a:avLst/>
          </a:prstGeom>
          <a:solidFill>
            <a:schemeClr val="dk2">
              <a:alpha val="69410"/>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92" name="Google Shape;92;p15"/>
          <p:cNvSpPr txBox="1"/>
          <p:nvPr/>
        </p:nvSpPr>
        <p:spPr>
          <a:xfrm>
            <a:off x="914400" y="2718100"/>
            <a:ext cx="9556500" cy="16950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GB" sz="5400" b="1" dirty="0">
                <a:solidFill>
                  <a:schemeClr val="lt1"/>
                </a:solidFill>
                <a:latin typeface="Trebuchet MS"/>
                <a:ea typeface="Trebuchet MS"/>
                <a:cs typeface="Trebuchet MS"/>
                <a:sym typeface="Trebuchet MS"/>
              </a:rPr>
              <a:t>Next Steps</a:t>
            </a:r>
            <a:endParaRPr sz="5400" b="1" dirty="0">
              <a:solidFill>
                <a:schemeClr val="lt1"/>
              </a:solidFill>
              <a:latin typeface="Trebuchet MS"/>
              <a:ea typeface="Trebuchet MS"/>
              <a:cs typeface="Trebuchet MS"/>
              <a:sym typeface="Trebuchet MS"/>
            </a:endParaRPr>
          </a:p>
        </p:txBody>
      </p:sp>
      <p:pic>
        <p:nvPicPr>
          <p:cNvPr id="93" name="Google Shape;93;p15"/>
          <p:cNvPicPr preferRelativeResize="0"/>
          <p:nvPr/>
        </p:nvPicPr>
        <p:blipFill rotWithShape="1">
          <a:blip r:embed="rId4">
            <a:alphaModFix/>
          </a:blip>
          <a:srcRect/>
          <a:stretch/>
        </p:blipFill>
        <p:spPr>
          <a:xfrm>
            <a:off x="914400" y="6259646"/>
            <a:ext cx="5068831" cy="33321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dirty="0">
                <a:solidFill>
                  <a:schemeClr val="dk2"/>
                </a:solidFill>
              </a:rPr>
              <a:t>Working for real…..</a:t>
            </a:r>
            <a:endParaRPr dirty="0">
              <a:solidFill>
                <a:schemeClr val="dk2"/>
              </a:solidFill>
            </a:endParaRPr>
          </a:p>
        </p:txBody>
      </p:sp>
      <p:sp>
        <p:nvSpPr>
          <p:cNvPr id="100" name="Google Shape;100;p16"/>
          <p:cNvSpPr txBox="1">
            <a:spLocks noGrp="1"/>
          </p:cNvSpPr>
          <p:nvPr>
            <p:ph type="body" idx="1"/>
          </p:nvPr>
        </p:nvSpPr>
        <p:spPr>
          <a:xfrm>
            <a:off x="462337" y="1673224"/>
            <a:ext cx="11123663" cy="470702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600"/>
              </a:spcBef>
              <a:spcAft>
                <a:spcPts val="0"/>
              </a:spcAft>
              <a:buNone/>
            </a:pPr>
            <a:r>
              <a:rPr lang="en-GB" sz="1800" dirty="0">
                <a:solidFill>
                  <a:srgbClr val="000000"/>
                </a:solidFill>
                <a:latin typeface="Arial"/>
                <a:ea typeface="Arial"/>
                <a:cs typeface="Arial"/>
                <a:sym typeface="Arial"/>
              </a:rPr>
              <a:t>Building the list of issues</a:t>
            </a:r>
          </a:p>
          <a:p>
            <a:pPr marL="800100" lvl="1">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For EDQM</a:t>
            </a:r>
          </a:p>
          <a:p>
            <a:pPr marL="1257300" lvl="2">
              <a:lnSpc>
                <a:spcPct val="100000"/>
              </a:lnSpc>
              <a:spcBef>
                <a:spcPts val="1600"/>
              </a:spcBef>
              <a:buFont typeface="Wingdings" panose="05000000000000000000" pitchFamily="2" charset="2"/>
              <a:buChar char="v"/>
            </a:pPr>
            <a:r>
              <a:rPr lang="en-GB" sz="1200" dirty="0">
                <a:solidFill>
                  <a:srgbClr val="000000"/>
                </a:solidFill>
                <a:latin typeface="Arial"/>
                <a:ea typeface="Arial"/>
                <a:cs typeface="Arial"/>
                <a:sym typeface="Arial"/>
              </a:rPr>
              <a:t>Nail lacquer seems inconsistent</a:t>
            </a:r>
          </a:p>
          <a:p>
            <a:pPr marL="1257300" lvl="2">
              <a:lnSpc>
                <a:spcPct val="100000"/>
              </a:lnSpc>
              <a:spcBef>
                <a:spcPts val="1600"/>
              </a:spcBef>
              <a:buFont typeface="Wingdings" panose="05000000000000000000" pitchFamily="2" charset="2"/>
              <a:buChar char="v"/>
            </a:pPr>
            <a:r>
              <a:rPr lang="en-GB" sz="1200" dirty="0" err="1">
                <a:solidFill>
                  <a:srgbClr val="000000"/>
                </a:solidFill>
                <a:latin typeface="Arial"/>
                <a:ea typeface="Arial"/>
                <a:cs typeface="Arial"/>
                <a:sym typeface="Arial"/>
              </a:rPr>
              <a:t>Orodispersible</a:t>
            </a:r>
            <a:r>
              <a:rPr lang="en-GB" sz="1200" dirty="0">
                <a:solidFill>
                  <a:srgbClr val="000000"/>
                </a:solidFill>
                <a:latin typeface="Arial"/>
                <a:ea typeface="Arial"/>
                <a:cs typeface="Arial"/>
                <a:sym typeface="Arial"/>
              </a:rPr>
              <a:t> film – attributes?</a:t>
            </a:r>
          </a:p>
          <a:p>
            <a:pPr marL="800100" lvl="1">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For S-CT</a:t>
            </a:r>
          </a:p>
          <a:p>
            <a:pPr marL="1257300" lvl="2">
              <a:lnSpc>
                <a:spcPct val="100000"/>
              </a:lnSpc>
              <a:spcBef>
                <a:spcPts val="1600"/>
              </a:spcBef>
              <a:buFont typeface="Wingdings" panose="05000000000000000000" pitchFamily="2" charset="2"/>
              <a:buChar char="v"/>
            </a:pPr>
            <a:r>
              <a:rPr lang="en-GB" sz="1200" dirty="0">
                <a:solidFill>
                  <a:srgbClr val="000000"/>
                </a:solidFill>
                <a:latin typeface="Arial"/>
                <a:ea typeface="Arial"/>
                <a:cs typeface="Arial"/>
                <a:sym typeface="Arial"/>
              </a:rPr>
              <a:t>Irrigation concepts</a:t>
            </a:r>
          </a:p>
          <a:p>
            <a:pPr marL="1257300" lvl="2">
              <a:lnSpc>
                <a:spcPct val="100000"/>
              </a:lnSpc>
              <a:spcBef>
                <a:spcPts val="1600"/>
              </a:spcBef>
              <a:buFont typeface="Wingdings" panose="05000000000000000000" pitchFamily="2" charset="2"/>
              <a:buChar char="v"/>
            </a:pPr>
            <a:r>
              <a:rPr lang="en-GB" sz="1200" dirty="0">
                <a:solidFill>
                  <a:srgbClr val="000000"/>
                </a:solidFill>
                <a:latin typeface="Arial"/>
                <a:ea typeface="Arial"/>
                <a:cs typeface="Arial"/>
                <a:sym typeface="Arial"/>
              </a:rPr>
              <a:t>Inhalation devices</a:t>
            </a:r>
          </a:p>
          <a:p>
            <a:pPr marL="1257300" lvl="2">
              <a:lnSpc>
                <a:spcPct val="100000"/>
              </a:lnSpc>
              <a:spcBef>
                <a:spcPts val="1600"/>
              </a:spcBef>
              <a:buFont typeface="Wingdings" panose="05000000000000000000" pitchFamily="2" charset="2"/>
              <a:buChar char="v"/>
            </a:pPr>
            <a:r>
              <a:rPr lang="en-GB" sz="1200" dirty="0">
                <a:solidFill>
                  <a:srgbClr val="000000"/>
                </a:solidFill>
                <a:latin typeface="Arial"/>
                <a:ea typeface="Arial"/>
                <a:cs typeface="Arial"/>
                <a:sym typeface="Arial"/>
              </a:rPr>
              <a:t>X for Y for Z</a:t>
            </a:r>
          </a:p>
          <a:p>
            <a:pPr marL="0" marR="0" lvl="0" indent="0" algn="l" rtl="0">
              <a:lnSpc>
                <a:spcPct val="100000"/>
              </a:lnSpc>
              <a:spcBef>
                <a:spcPts val="1600"/>
              </a:spcBef>
              <a:spcAft>
                <a:spcPts val="0"/>
              </a:spcAft>
              <a:buNone/>
            </a:pPr>
            <a:r>
              <a:rPr lang="en-GB" sz="1800" dirty="0">
                <a:solidFill>
                  <a:srgbClr val="000000"/>
                </a:solidFill>
                <a:latin typeface="Arial"/>
                <a:ea typeface="Arial"/>
                <a:cs typeface="Arial"/>
                <a:sym typeface="Arial"/>
              </a:rPr>
              <a:t>Continuing to write up guidance (Julie – at least initially – is a living document!)</a:t>
            </a:r>
          </a:p>
          <a:p>
            <a:pPr marL="742950" lvl="1" indent="-285750">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Systemic/local effect not part of PDF</a:t>
            </a:r>
          </a:p>
          <a:p>
            <a:pPr marL="0" marR="0" lvl="0" indent="0" algn="l" rtl="0">
              <a:lnSpc>
                <a:spcPct val="100000"/>
              </a:lnSpc>
              <a:spcBef>
                <a:spcPts val="1600"/>
              </a:spcBef>
              <a:spcAft>
                <a:spcPts val="0"/>
              </a:spcAft>
              <a:buNone/>
            </a:pPr>
            <a:r>
              <a:rPr lang="en-GB" sz="1800" dirty="0">
                <a:solidFill>
                  <a:srgbClr val="000000"/>
                </a:solidFill>
                <a:latin typeface="Arial"/>
                <a:ea typeface="Arial"/>
                <a:cs typeface="Arial"/>
                <a:sym typeface="Arial"/>
              </a:rPr>
              <a:t>Continue doing the mapping (you guys)</a:t>
            </a:r>
            <a:endParaRPr sz="1800" dirty="0">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dirty="0">
                <a:solidFill>
                  <a:schemeClr val="dk2"/>
                </a:solidFill>
              </a:rPr>
              <a:t>Working for real…..</a:t>
            </a:r>
            <a:endParaRPr dirty="0">
              <a:solidFill>
                <a:schemeClr val="dk2"/>
              </a:solidFill>
            </a:endParaRPr>
          </a:p>
        </p:txBody>
      </p:sp>
      <p:sp>
        <p:nvSpPr>
          <p:cNvPr id="100" name="Google Shape;100;p16"/>
          <p:cNvSpPr txBox="1">
            <a:spLocks noGrp="1"/>
          </p:cNvSpPr>
          <p:nvPr>
            <p:ph type="body" idx="1"/>
          </p:nvPr>
        </p:nvSpPr>
        <p:spPr>
          <a:xfrm>
            <a:off x="462337" y="1673224"/>
            <a:ext cx="11123663" cy="4707027"/>
          </a:xfrm>
          <a:prstGeom prst="rect">
            <a:avLst/>
          </a:prstGeom>
          <a:noFill/>
          <a:ln>
            <a:noFill/>
          </a:ln>
        </p:spPr>
        <p:txBody>
          <a:bodyPr spcFirstLastPara="1" wrap="square" lIns="91425" tIns="45700" rIns="91425" bIns="45700" anchor="t" anchorCtr="0">
            <a:noAutofit/>
          </a:bodyPr>
          <a:lstStyle/>
          <a:p>
            <a:pPr marL="285750" marR="0" lvl="0" indent="-285750" algn="l" rtl="0">
              <a:lnSpc>
                <a:spcPct val="100000"/>
              </a:lnSpc>
              <a:spcBef>
                <a:spcPts val="1600"/>
              </a:spcBef>
              <a:spcAft>
                <a:spcPts val="0"/>
              </a:spcAft>
              <a:buFont typeface="Wingdings" panose="05000000000000000000" pitchFamily="2" charset="2"/>
              <a:buChar char="v"/>
            </a:pPr>
            <a:r>
              <a:rPr lang="en-GB" sz="1800" dirty="0">
                <a:solidFill>
                  <a:srgbClr val="000000"/>
                </a:solidFill>
                <a:latin typeface="Arial"/>
                <a:ea typeface="Arial"/>
                <a:cs typeface="Arial"/>
                <a:sym typeface="Arial"/>
              </a:rPr>
              <a:t>How long did it take you to do 10 maps?</a:t>
            </a:r>
          </a:p>
          <a:p>
            <a:pPr marL="742950" lvl="1" indent="-285750">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Did that feel feasible…..?</a:t>
            </a:r>
          </a:p>
          <a:p>
            <a:pPr marL="742950" lvl="1" indent="-285750">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How much could you do “per fortnight” do you think?</a:t>
            </a:r>
          </a:p>
          <a:p>
            <a:pPr marL="285750" indent="-285750">
              <a:lnSpc>
                <a:spcPct val="100000"/>
              </a:lnSpc>
              <a:spcBef>
                <a:spcPts val="1600"/>
              </a:spcBef>
              <a:buFont typeface="Wingdings" panose="05000000000000000000" pitchFamily="2" charset="2"/>
              <a:buChar char="v"/>
            </a:pPr>
            <a:r>
              <a:rPr lang="en-GB" sz="1800" dirty="0">
                <a:solidFill>
                  <a:srgbClr val="000000"/>
                </a:solidFill>
                <a:latin typeface="Arial"/>
                <a:ea typeface="Arial"/>
                <a:cs typeface="Arial"/>
                <a:sym typeface="Arial"/>
              </a:rPr>
              <a:t>What about checking?</a:t>
            </a:r>
          </a:p>
          <a:p>
            <a:pPr marL="742950" lvl="1" indent="-285750">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François has been on to this already!</a:t>
            </a:r>
          </a:p>
          <a:p>
            <a:pPr marL="285750" indent="-285750">
              <a:lnSpc>
                <a:spcPct val="100000"/>
              </a:lnSpc>
              <a:spcBef>
                <a:spcPts val="1600"/>
              </a:spcBef>
              <a:buFont typeface="Wingdings" panose="05000000000000000000" pitchFamily="2" charset="2"/>
              <a:buChar char="v"/>
            </a:pPr>
            <a:r>
              <a:rPr lang="en-GB" sz="1800" dirty="0">
                <a:solidFill>
                  <a:srgbClr val="000000"/>
                </a:solidFill>
                <a:latin typeface="Arial"/>
                <a:ea typeface="Arial"/>
                <a:cs typeface="Arial"/>
                <a:sym typeface="Arial"/>
              </a:rPr>
              <a:t>What do you suggest we should do about the 90 or so concepts that had a total match on the S/S we’ve been given?</a:t>
            </a:r>
          </a:p>
          <a:p>
            <a:pPr marL="457200" lvl="1" indent="0">
              <a:lnSpc>
                <a:spcPct val="100000"/>
              </a:lnSpc>
              <a:spcBef>
                <a:spcPts val="1600"/>
              </a:spcBef>
              <a:buNone/>
            </a:pPr>
            <a:endParaRPr sz="1400"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787258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pic>
        <p:nvPicPr>
          <p:cNvPr id="58" name="Google Shape;58;p11" descr="A picture containing game&#10;&#10;Description automatically generated"/>
          <p:cNvPicPr preferRelativeResize="0"/>
          <p:nvPr/>
        </p:nvPicPr>
        <p:blipFill rotWithShape="1">
          <a:blip r:embed="rId3">
            <a:alphaModFix/>
          </a:blip>
          <a:srcRect l="47593"/>
          <a:stretch/>
        </p:blipFill>
        <p:spPr>
          <a:xfrm>
            <a:off x="0" y="0"/>
            <a:ext cx="6096000" cy="6858000"/>
          </a:xfrm>
          <a:prstGeom prst="rect">
            <a:avLst/>
          </a:prstGeom>
          <a:noFill/>
          <a:ln>
            <a:noFill/>
          </a:ln>
        </p:spPr>
      </p:pic>
      <p:sp>
        <p:nvSpPr>
          <p:cNvPr id="59" name="Google Shape;59;p11"/>
          <p:cNvSpPr txBox="1"/>
          <p:nvPr/>
        </p:nvSpPr>
        <p:spPr>
          <a:xfrm>
            <a:off x="2197290" y="2503622"/>
            <a:ext cx="3898710" cy="1850756"/>
          </a:xfrm>
          <a:prstGeom prst="rect">
            <a:avLst/>
          </a:prstGeom>
          <a:solidFill>
            <a:schemeClr val="dk2"/>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200" b="0" i="0" u="none" strike="noStrike" cap="none">
                <a:solidFill>
                  <a:schemeClr val="lt1"/>
                </a:solidFill>
                <a:latin typeface="Trebuchet MS"/>
                <a:ea typeface="Trebuchet MS"/>
                <a:cs typeface="Trebuchet MS"/>
                <a:sym typeface="Trebuchet MS"/>
              </a:rPr>
              <a:t>AGENDA</a:t>
            </a:r>
            <a:endParaRPr sz="1400" b="0" i="0" u="none" strike="noStrike" cap="none">
              <a:solidFill>
                <a:srgbClr val="000000"/>
              </a:solidFill>
              <a:latin typeface="Trebuchet MS"/>
              <a:ea typeface="Trebuchet MS"/>
              <a:cs typeface="Trebuchet MS"/>
              <a:sym typeface="Trebuchet MS"/>
            </a:endParaRPr>
          </a:p>
        </p:txBody>
      </p:sp>
      <p:sp>
        <p:nvSpPr>
          <p:cNvPr id="60" name="Google Shape;60;p11"/>
          <p:cNvSpPr txBox="1"/>
          <p:nvPr/>
        </p:nvSpPr>
        <p:spPr>
          <a:xfrm>
            <a:off x="7052225" y="1214450"/>
            <a:ext cx="4755300" cy="4098300"/>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chemeClr val="dk2"/>
              </a:buClr>
              <a:buSzPts val="2000"/>
              <a:buFont typeface="Arial"/>
              <a:buAutoNum type="arabicPeriod"/>
            </a:pPr>
            <a:r>
              <a:rPr lang="en-AU" sz="2000" b="0" i="0" u="none" strike="noStrike" cap="none" dirty="0">
                <a:solidFill>
                  <a:schemeClr val="dk1"/>
                </a:solidFill>
                <a:latin typeface="Trebuchet MS"/>
                <a:ea typeface="Trebuchet MS"/>
                <a:cs typeface="Trebuchet MS"/>
                <a:sym typeface="Trebuchet MS"/>
              </a:rPr>
              <a:t>Welcome</a:t>
            </a:r>
            <a:endParaRPr sz="2000" b="0" i="0" u="none" strike="noStrike" cap="none" dirty="0">
              <a:solidFill>
                <a:schemeClr val="dk1"/>
              </a:solidFill>
              <a:latin typeface="Trebuchet MS"/>
              <a:ea typeface="Trebuchet MS"/>
              <a:cs typeface="Trebuchet MS"/>
              <a:sym typeface="Trebuchet MS"/>
            </a:endParaRPr>
          </a:p>
          <a:p>
            <a:pPr marL="558800" marR="0" lvl="0" indent="-457200" algn="l" rtl="0">
              <a:lnSpc>
                <a:spcPct val="150000"/>
              </a:lnSpc>
              <a:spcBef>
                <a:spcPts val="1000"/>
              </a:spcBef>
              <a:spcAft>
                <a:spcPts val="0"/>
              </a:spcAft>
              <a:buClr>
                <a:schemeClr val="dk2"/>
              </a:buClr>
              <a:buSzPts val="2000"/>
              <a:buFont typeface="Trebuchet MS"/>
              <a:buAutoNum type="arabicPeriod"/>
            </a:pPr>
            <a:r>
              <a:rPr lang="en-GB" sz="2000" dirty="0">
                <a:solidFill>
                  <a:schemeClr val="dk1"/>
                </a:solidFill>
                <a:latin typeface="Trebuchet MS"/>
                <a:ea typeface="Trebuchet MS"/>
                <a:cs typeface="Trebuchet MS"/>
                <a:sym typeface="Trebuchet MS"/>
              </a:rPr>
              <a:t>xxx</a:t>
            </a:r>
            <a:endParaRPr sz="2000" dirty="0">
              <a:solidFill>
                <a:schemeClr val="dk1"/>
              </a:solidFill>
              <a:latin typeface="Trebuchet MS"/>
              <a:ea typeface="Trebuchet MS"/>
              <a:cs typeface="Trebuchet MS"/>
              <a:sym typeface="Trebuchet MS"/>
            </a:endParaRPr>
          </a:p>
          <a:p>
            <a:pPr marL="558800" marR="0" lvl="0" indent="-457200" algn="l" rtl="0">
              <a:lnSpc>
                <a:spcPct val="150000"/>
              </a:lnSpc>
              <a:spcBef>
                <a:spcPts val="400"/>
              </a:spcBef>
              <a:spcAft>
                <a:spcPts val="0"/>
              </a:spcAft>
              <a:buClr>
                <a:schemeClr val="dk2"/>
              </a:buClr>
              <a:buSzPts val="2000"/>
              <a:buFont typeface="Arial"/>
              <a:buAutoNum type="arabicPeriod"/>
            </a:pPr>
            <a:r>
              <a:rPr lang="en-AU" sz="2000" b="0" i="0" u="none" strike="noStrike" cap="none" dirty="0">
                <a:solidFill>
                  <a:schemeClr val="dk1"/>
                </a:solidFill>
                <a:latin typeface="Trebuchet MS"/>
                <a:ea typeface="Trebuchet MS"/>
                <a:cs typeface="Trebuchet MS"/>
                <a:sym typeface="Trebuchet MS"/>
              </a:rPr>
              <a:t>Next meeting</a:t>
            </a:r>
            <a:endParaRPr sz="1400" b="0" i="0" u="none" strike="noStrike" cap="none" dirty="0">
              <a:solidFill>
                <a:srgbClr val="000000"/>
              </a:solidFill>
              <a:latin typeface="Arial"/>
              <a:ea typeface="Arial"/>
              <a:cs typeface="Arial"/>
              <a:sym typeface="Arial"/>
            </a:endParaRPr>
          </a:p>
        </p:txBody>
      </p:sp>
      <p:sp>
        <p:nvSpPr>
          <p:cNvPr id="61" name="Google Shape;61;p11"/>
          <p:cNvSpPr/>
          <p:nvPr/>
        </p:nvSpPr>
        <p:spPr>
          <a:xfrm>
            <a:off x="6614614" y="5770882"/>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AU" sz="2400" b="1" i="0" u="none" strike="noStrike" cap="none">
                <a:solidFill>
                  <a:schemeClr val="dk2"/>
                </a:solidFill>
                <a:latin typeface="Trebuchet MS"/>
                <a:ea typeface="Trebuchet MS"/>
                <a:cs typeface="Trebuchet MS"/>
                <a:sym typeface="Trebuchet MS"/>
              </a:rPr>
              <a:t>http://snomed.org/deusg</a:t>
            </a:r>
            <a:endParaRPr sz="28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6096000" cy="6858000"/>
          </a:xfrm>
          <a:prstGeom prst="rect">
            <a:avLst/>
          </a:prstGeom>
          <a:solidFill>
            <a:schemeClr val="lt2"/>
          </a:solidFill>
          <a:ln>
            <a:noFill/>
          </a:ln>
        </p:spPr>
      </p:pic>
      <p:sp>
        <p:nvSpPr>
          <p:cNvPr id="355" name="Google Shape;355;p48"/>
          <p:cNvSpPr txBox="1"/>
          <p:nvPr/>
        </p:nvSpPr>
        <p:spPr>
          <a:xfrm>
            <a:off x="2197290" y="2503622"/>
            <a:ext cx="3898800" cy="1850700"/>
          </a:xfrm>
          <a:prstGeom prst="rect">
            <a:avLst/>
          </a:prstGeom>
          <a:solidFill>
            <a:schemeClr val="accent1"/>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200" b="0" i="0" u="none" strike="noStrike" cap="none">
                <a:solidFill>
                  <a:schemeClr val="lt1"/>
                </a:solidFill>
                <a:latin typeface="Trebuchet MS"/>
                <a:ea typeface="Trebuchet MS"/>
                <a:cs typeface="Trebuchet MS"/>
                <a:sym typeface="Trebuchet MS"/>
              </a:rPr>
              <a:t>NEXT STEPS</a:t>
            </a:r>
            <a:endParaRPr sz="1400" b="0" i="0" u="none" strike="noStrike" cap="none">
              <a:solidFill>
                <a:srgbClr val="000000"/>
              </a:solidFill>
              <a:latin typeface="Trebuchet MS"/>
              <a:ea typeface="Trebuchet MS"/>
              <a:cs typeface="Trebuchet MS"/>
              <a:sym typeface="Trebuchet MS"/>
            </a:endParaRPr>
          </a:p>
        </p:txBody>
      </p:sp>
      <p:sp>
        <p:nvSpPr>
          <p:cNvPr id="356" name="Google Shape;356;p48"/>
          <p:cNvSpPr txBox="1"/>
          <p:nvPr/>
        </p:nvSpPr>
        <p:spPr>
          <a:xfrm>
            <a:off x="6614614" y="0"/>
            <a:ext cx="4743600" cy="6858000"/>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rgbClr val="00B0F0"/>
              </a:buClr>
              <a:buSzPts val="2000"/>
              <a:buFont typeface="Arial"/>
              <a:buChar char="•"/>
            </a:pPr>
            <a:r>
              <a:rPr lang="en-AU" sz="2400" b="1" i="0" u="none" strike="noStrike" cap="none" dirty="0">
                <a:solidFill>
                  <a:schemeClr val="dk1"/>
                </a:solidFill>
                <a:latin typeface="Trebuchet MS"/>
                <a:ea typeface="Trebuchet MS"/>
                <a:cs typeface="Trebuchet MS"/>
                <a:sym typeface="Trebuchet MS"/>
              </a:rPr>
              <a:t>Next meeting on</a:t>
            </a:r>
            <a:br>
              <a:rPr lang="en-AU" sz="2400" b="1" i="0" u="none" strike="noStrike" cap="none" dirty="0">
                <a:solidFill>
                  <a:schemeClr val="dk1"/>
                </a:solidFill>
                <a:latin typeface="Trebuchet MS"/>
                <a:ea typeface="Trebuchet MS"/>
                <a:cs typeface="Trebuchet MS"/>
                <a:sym typeface="Trebuchet MS"/>
              </a:rPr>
            </a:br>
            <a:r>
              <a:rPr lang="en-AU" sz="2400" b="1" i="0" u="none" strike="noStrike" cap="none" dirty="0">
                <a:solidFill>
                  <a:schemeClr val="dk1"/>
                </a:solidFill>
                <a:latin typeface="Trebuchet MS"/>
                <a:ea typeface="Trebuchet MS"/>
                <a:cs typeface="Trebuchet MS"/>
                <a:sym typeface="Trebuchet MS"/>
              </a:rPr>
              <a:t>Thursday 7</a:t>
            </a:r>
            <a:r>
              <a:rPr lang="en-AU" sz="2400" b="1" i="0" u="none" strike="noStrike" cap="none" baseline="30000" dirty="0">
                <a:solidFill>
                  <a:schemeClr val="dk1"/>
                </a:solidFill>
                <a:latin typeface="Trebuchet MS"/>
                <a:ea typeface="Trebuchet MS"/>
                <a:cs typeface="Trebuchet MS"/>
                <a:sym typeface="Trebuchet MS"/>
              </a:rPr>
              <a:t>TH</a:t>
            </a:r>
            <a:r>
              <a:rPr lang="en-AU" sz="2400" b="1" i="0" u="none" strike="noStrike" cap="none" dirty="0">
                <a:solidFill>
                  <a:schemeClr val="dk1"/>
                </a:solidFill>
                <a:latin typeface="Trebuchet MS"/>
                <a:ea typeface="Trebuchet MS"/>
                <a:cs typeface="Trebuchet MS"/>
                <a:sym typeface="Trebuchet MS"/>
              </a:rPr>
              <a:t> October</a:t>
            </a:r>
            <a:br>
              <a:rPr lang="en-AU" sz="2400" b="1" i="0" u="none" strike="noStrike" cap="none" dirty="0">
                <a:solidFill>
                  <a:schemeClr val="dk1"/>
                </a:solidFill>
                <a:latin typeface="Trebuchet MS"/>
                <a:ea typeface="Trebuchet MS"/>
                <a:cs typeface="Trebuchet MS"/>
                <a:sym typeface="Trebuchet MS"/>
              </a:rPr>
            </a:br>
            <a:r>
              <a:rPr lang="en-AU" sz="2400" b="1" i="0" u="none" strike="noStrike" cap="none" dirty="0">
                <a:solidFill>
                  <a:schemeClr val="dk1"/>
                </a:solidFill>
                <a:latin typeface="Trebuchet MS"/>
                <a:ea typeface="Trebuchet MS"/>
                <a:cs typeface="Trebuchet MS"/>
                <a:sym typeface="Trebuchet MS"/>
              </a:rPr>
              <a:t>at 10:00 UTC</a:t>
            </a:r>
            <a:endParaRPr sz="1800" b="1" i="0" u="none" strike="noStrike" cap="none" dirty="0">
              <a:solidFill>
                <a:schemeClr val="dk1"/>
              </a:solidFill>
              <a:latin typeface="Trebuchet MS"/>
              <a:ea typeface="Trebuchet MS"/>
              <a:cs typeface="Trebuchet MS"/>
              <a:sym typeface="Trebuchet MS"/>
            </a:endParaRPr>
          </a:p>
        </p:txBody>
      </p:sp>
      <p:sp>
        <p:nvSpPr>
          <p:cNvPr id="357" name="Google Shape;357;p48"/>
          <p:cNvSpPr txBox="1"/>
          <p:nvPr/>
        </p:nvSpPr>
        <p:spPr>
          <a:xfrm>
            <a:off x="98725" y="6421674"/>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20</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pic>
        <p:nvPicPr>
          <p:cNvPr id="362" name="Google Shape;362;p49"/>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363" name="Google Shape;363;p49"/>
          <p:cNvSpPr/>
          <p:nvPr/>
        </p:nvSpPr>
        <p:spPr>
          <a:xfrm>
            <a:off x="1" y="0"/>
            <a:ext cx="12244175" cy="6858000"/>
          </a:xfrm>
          <a:prstGeom prst="rect">
            <a:avLst/>
          </a:prstGeom>
          <a:solidFill>
            <a:schemeClr val="dk2">
              <a:alpha val="82352"/>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cxnSp>
        <p:nvCxnSpPr>
          <p:cNvPr id="364" name="Google Shape;364;p49"/>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365" name="Google Shape;365;p49"/>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366" name="Google Shape;366;p49"/>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4800" b="0" i="0" u="none" strike="noStrike" cap="none">
                <a:solidFill>
                  <a:schemeClr val="dk1"/>
                </a:solidFill>
                <a:latin typeface="Trebuchet MS"/>
                <a:ea typeface="Trebuchet MS"/>
                <a:cs typeface="Trebuchet MS"/>
                <a:sym typeface="Trebuchet MS"/>
              </a:rPr>
              <a:t>THANK YOU</a:t>
            </a:r>
            <a:endParaRPr sz="4800" b="0" i="0" u="none" strike="noStrike" cap="none">
              <a:solidFill>
                <a:schemeClr val="dk1"/>
              </a:solidFill>
              <a:latin typeface="Trebuchet MS"/>
              <a:ea typeface="Trebuchet MS"/>
              <a:cs typeface="Trebuchet MS"/>
              <a:sym typeface="Trebuchet MS"/>
            </a:endParaRPr>
          </a:p>
        </p:txBody>
      </p:sp>
      <p:cxnSp>
        <p:nvCxnSpPr>
          <p:cNvPr id="367" name="Google Shape;367;p49"/>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368" name="Google Shape;368;p49"/>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369" name="Google Shape;369;p49"/>
          <p:cNvSpPr/>
          <p:nvPr/>
        </p:nvSpPr>
        <p:spPr>
          <a:xfrm>
            <a:off x="3562500"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370" name="Google Shape;370;p49"/>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AU" sz="1100" b="0" i="0" u="none" strike="noStrike" cap="none">
                <a:solidFill>
                  <a:schemeClr val="lt1"/>
                </a:solidFill>
                <a:latin typeface="Trebuchet MS"/>
                <a:ea typeface="Trebuchet MS"/>
                <a:cs typeface="Trebuchet MS"/>
                <a:sym typeface="Trebuchet MS"/>
              </a:rPr>
              <a:t>SNOMED International: Delivering SNOMED CT</a:t>
            </a:r>
            <a:endParaRPr sz="1100" b="0" i="0" u="none" strike="noStrike" cap="none">
              <a:solidFill>
                <a:schemeClr val="lt1"/>
              </a:solidFill>
              <a:latin typeface="Trebuchet MS"/>
              <a:ea typeface="Trebuchet MS"/>
              <a:cs typeface="Trebuchet MS"/>
              <a:sym typeface="Trebuchet MS"/>
            </a:endParaRPr>
          </a:p>
        </p:txBody>
      </p:sp>
      <p:pic>
        <p:nvPicPr>
          <p:cNvPr id="371" name="Google Shape;371;p49"/>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67" name="Google Shape;67;p12"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400"/>
          </a:xfrm>
          <a:prstGeom prst="rect">
            <a:avLst/>
          </a:prstGeom>
          <a:solidFill>
            <a:schemeClr val="lt2"/>
          </a:solidFill>
          <a:ln>
            <a:noFill/>
          </a:ln>
        </p:spPr>
      </p:pic>
      <p:sp>
        <p:nvSpPr>
          <p:cNvPr id="68" name="Google Shape;68;p12"/>
          <p:cNvSpPr/>
          <p:nvPr/>
        </p:nvSpPr>
        <p:spPr>
          <a:xfrm>
            <a:off x="1" y="0"/>
            <a:ext cx="11070000" cy="6858000"/>
          </a:xfrm>
          <a:prstGeom prst="rect">
            <a:avLst/>
          </a:prstGeom>
          <a:solidFill>
            <a:schemeClr val="dk2">
              <a:alpha val="69411"/>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69" name="Google Shape;69;p12"/>
          <p:cNvSpPr txBox="1"/>
          <p:nvPr/>
        </p:nvSpPr>
        <p:spPr>
          <a:xfrm>
            <a:off x="914400" y="2718100"/>
            <a:ext cx="9556500" cy="16950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GB" sz="5400" b="1" dirty="0">
                <a:solidFill>
                  <a:schemeClr val="lt1"/>
                </a:solidFill>
                <a:latin typeface="Trebuchet MS"/>
                <a:ea typeface="Trebuchet MS"/>
                <a:cs typeface="Trebuchet MS"/>
                <a:sym typeface="Trebuchet MS"/>
              </a:rPr>
              <a:t>Looking at our exemplars</a:t>
            </a:r>
            <a:endParaRPr sz="5400" b="1" dirty="0">
              <a:solidFill>
                <a:schemeClr val="lt1"/>
              </a:solidFill>
              <a:latin typeface="Trebuchet MS"/>
              <a:ea typeface="Trebuchet MS"/>
              <a:cs typeface="Trebuchet MS"/>
              <a:sym typeface="Trebuchet MS"/>
            </a:endParaRPr>
          </a:p>
        </p:txBody>
      </p:sp>
      <p:pic>
        <p:nvPicPr>
          <p:cNvPr id="70" name="Google Shape;70;p12"/>
          <p:cNvPicPr preferRelativeResize="0"/>
          <p:nvPr/>
        </p:nvPicPr>
        <p:blipFill rotWithShape="1">
          <a:blip r:embed="rId4">
            <a:alphaModFix/>
          </a:blip>
          <a:srcRect/>
          <a:stretch/>
        </p:blipFill>
        <p:spPr>
          <a:xfrm>
            <a:off x="914400" y="6259646"/>
            <a:ext cx="5068831" cy="33321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Julie’s exemplars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3385183706"/>
              </p:ext>
            </p:extLst>
          </p:nvPr>
        </p:nvGraphicFramePr>
        <p:xfrm>
          <a:off x="301841" y="942265"/>
          <a:ext cx="11283515" cy="5299233"/>
        </p:xfrm>
        <a:graphic>
          <a:graphicData uri="http://schemas.openxmlformats.org/drawingml/2006/table">
            <a:tbl>
              <a:tblPr firstRow="1" bandRow="1">
                <a:tableStyleId>{21E4AEA4-8DFA-4A89-87EB-49C32662AFE0}</a:tableStyleId>
              </a:tblPr>
              <a:tblGrid>
                <a:gridCol w="710214">
                  <a:extLst>
                    <a:ext uri="{9D8B030D-6E8A-4147-A177-3AD203B41FA5}">
                      <a16:colId xmlns:a16="http://schemas.microsoft.com/office/drawing/2014/main" val="1125794239"/>
                    </a:ext>
                  </a:extLst>
                </a:gridCol>
                <a:gridCol w="1349405">
                  <a:extLst>
                    <a:ext uri="{9D8B030D-6E8A-4147-A177-3AD203B41FA5}">
                      <a16:colId xmlns:a16="http://schemas.microsoft.com/office/drawing/2014/main" val="169140692"/>
                    </a:ext>
                  </a:extLst>
                </a:gridCol>
                <a:gridCol w="878890">
                  <a:extLst>
                    <a:ext uri="{9D8B030D-6E8A-4147-A177-3AD203B41FA5}">
                      <a16:colId xmlns:a16="http://schemas.microsoft.com/office/drawing/2014/main" val="2020372915"/>
                    </a:ext>
                  </a:extLst>
                </a:gridCol>
                <a:gridCol w="2592279">
                  <a:extLst>
                    <a:ext uri="{9D8B030D-6E8A-4147-A177-3AD203B41FA5}">
                      <a16:colId xmlns:a16="http://schemas.microsoft.com/office/drawing/2014/main" val="842982280"/>
                    </a:ext>
                  </a:extLst>
                </a:gridCol>
                <a:gridCol w="905522">
                  <a:extLst>
                    <a:ext uri="{9D8B030D-6E8A-4147-A177-3AD203B41FA5}">
                      <a16:colId xmlns:a16="http://schemas.microsoft.com/office/drawing/2014/main" val="3814441015"/>
                    </a:ext>
                  </a:extLst>
                </a:gridCol>
                <a:gridCol w="1358284">
                  <a:extLst>
                    <a:ext uri="{9D8B030D-6E8A-4147-A177-3AD203B41FA5}">
                      <a16:colId xmlns:a16="http://schemas.microsoft.com/office/drawing/2014/main" val="567105589"/>
                    </a:ext>
                  </a:extLst>
                </a:gridCol>
                <a:gridCol w="798990">
                  <a:extLst>
                    <a:ext uri="{9D8B030D-6E8A-4147-A177-3AD203B41FA5}">
                      <a16:colId xmlns:a16="http://schemas.microsoft.com/office/drawing/2014/main" val="2023515506"/>
                    </a:ext>
                  </a:extLst>
                </a:gridCol>
                <a:gridCol w="2689931">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r" fontAlgn="t"/>
                      <a:r>
                        <a:rPr lang="en-GB" sz="1200" b="0" i="0" u="none" strike="noStrike" dirty="0">
                          <a:solidFill>
                            <a:srgbClr val="000000"/>
                          </a:solidFill>
                          <a:effectLst/>
                          <a:latin typeface="+mn-lt"/>
                        </a:rPr>
                        <a:t>10101000</a:t>
                      </a:r>
                    </a:p>
                  </a:txBody>
                  <a:tcPr marL="9525" marR="9525" marT="9525" marB="0"/>
                </a:tc>
                <a:tc>
                  <a:txBody>
                    <a:bodyPr/>
                    <a:lstStyle/>
                    <a:p>
                      <a:pPr algn="l" fontAlgn="t"/>
                      <a:r>
                        <a:rPr lang="en-GB" sz="1200" b="0" i="0" u="none" strike="noStrike" dirty="0">
                          <a:solidFill>
                            <a:srgbClr val="000000"/>
                          </a:solidFill>
                          <a:effectLst/>
                          <a:latin typeface="+mn-lt"/>
                        </a:rPr>
                        <a:t>Oral drops, solution</a:t>
                      </a:r>
                    </a:p>
                  </a:txBody>
                  <a:tcPr marL="9525" marR="9525" marT="9525" marB="0"/>
                </a:tc>
                <a:tc>
                  <a:txBody>
                    <a:bodyPr/>
                    <a:lstStyle/>
                    <a:p>
                      <a:pPr algn="l" fontAlgn="b"/>
                      <a:r>
                        <a:rPr lang="en-GB" sz="1200" b="0" i="0" u="none" strike="noStrike" dirty="0">
                          <a:solidFill>
                            <a:srgbClr val="000000"/>
                          </a:solidFill>
                          <a:effectLst/>
                          <a:latin typeface="+mn-lt"/>
                        </a:rPr>
                        <a:t>385019009</a:t>
                      </a:r>
                    </a:p>
                  </a:txBody>
                  <a:tcPr marL="9525" marR="9525" marT="9525" marB="0" anchor="b"/>
                </a:tc>
                <a:tc>
                  <a:txBody>
                    <a:bodyPr/>
                    <a:lstStyle/>
                    <a:p>
                      <a:pPr algn="l" fontAlgn="b"/>
                      <a:r>
                        <a:rPr lang="en-GB" sz="1200" b="0" i="0" u="none" strike="noStrike">
                          <a:solidFill>
                            <a:srgbClr val="000000"/>
                          </a:solidFill>
                          <a:effectLst/>
                          <a:latin typeface="+mn-lt"/>
                        </a:rPr>
                        <a:t>Conventional release solution for oral drops (dose form)</a:t>
                      </a:r>
                    </a:p>
                  </a:txBody>
                  <a:tcPr marL="9525" marR="9525" marT="9525" marB="0" anchor="b"/>
                </a:tc>
                <a:tc>
                  <a:txBody>
                    <a:bodyPr/>
                    <a:lstStyle/>
                    <a:p>
                      <a:pPr algn="l" fontAlgn="b"/>
                      <a:r>
                        <a:rPr lang="en-GB" sz="1200" b="0" i="0" u="none" strike="noStrike" dirty="0">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EDQM has "Instillation | Swallowing" ; S-CT has only "Instill"</a:t>
                      </a:r>
                    </a:p>
                  </a:txBody>
                  <a:tcPr marL="9525" marR="9525" marT="9525" marB="0" anchor="b"/>
                </a:tc>
                <a:extLst>
                  <a:ext uri="{0D108BD9-81ED-4DB2-BD59-A6C34878D82A}">
                    <a16:rowId xmlns:a16="http://schemas.microsoft.com/office/drawing/2014/main" val="3755049418"/>
                  </a:ext>
                </a:extLst>
              </a:tr>
              <a:tr h="379849">
                <a:tc>
                  <a:txBody>
                    <a:bodyPr/>
                    <a:lstStyle/>
                    <a:p>
                      <a:pPr algn="r" fontAlgn="t"/>
                      <a:r>
                        <a:rPr lang="en-GB" sz="1200" b="0" i="0" u="none" strike="noStrike">
                          <a:solidFill>
                            <a:srgbClr val="000000"/>
                          </a:solidFill>
                          <a:effectLst/>
                          <a:latin typeface="+mn-lt"/>
                        </a:rPr>
                        <a:t>10212000</a:t>
                      </a:r>
                    </a:p>
                  </a:txBody>
                  <a:tcPr marL="9525" marR="9525" marT="9525" marB="0"/>
                </a:tc>
                <a:tc>
                  <a:txBody>
                    <a:bodyPr/>
                    <a:lstStyle/>
                    <a:p>
                      <a:pPr algn="l" fontAlgn="t"/>
                      <a:r>
                        <a:rPr lang="en-GB" sz="1200" b="0" i="0" u="none" strike="noStrike" dirty="0">
                          <a:solidFill>
                            <a:srgbClr val="000000"/>
                          </a:solidFill>
                          <a:effectLst/>
                          <a:latin typeface="+mn-lt"/>
                        </a:rPr>
                        <a:t>Gastro-resistant capsule, hard</a:t>
                      </a:r>
                    </a:p>
                  </a:txBody>
                  <a:tcPr marL="9525" marR="9525" marT="9525" marB="0"/>
                </a:tc>
                <a:tc>
                  <a:txBody>
                    <a:bodyPr/>
                    <a:lstStyle/>
                    <a:p>
                      <a:pPr algn="l" fontAlgn="b"/>
                      <a:r>
                        <a:rPr lang="en-GB" sz="1200" b="0" i="0" u="none" strike="noStrike">
                          <a:solidFill>
                            <a:srgbClr val="000000"/>
                          </a:solidFill>
                          <a:effectLst/>
                          <a:latin typeface="+mn-lt"/>
                        </a:rPr>
                        <a:t>385052003</a:t>
                      </a:r>
                    </a:p>
                  </a:txBody>
                  <a:tcPr marL="9525" marR="9525" marT="9525" marB="0" anchor="b"/>
                </a:tc>
                <a:tc>
                  <a:txBody>
                    <a:bodyPr/>
                    <a:lstStyle/>
                    <a:p>
                      <a:pPr algn="l" fontAlgn="b"/>
                      <a:r>
                        <a:rPr lang="it-IT" sz="1200" b="0" i="0" u="none" strike="noStrike" dirty="0">
                          <a:solidFill>
                            <a:srgbClr val="000000"/>
                          </a:solidFill>
                          <a:effectLst/>
                          <a:latin typeface="+mn-lt"/>
                        </a:rPr>
                        <a:t>Gastro-resistant oral capsule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r>
                        <a:rPr lang="en-GB" sz="1200" b="0" i="0" u="none" strike="noStrike">
                          <a:solidFill>
                            <a:srgbClr val="000000"/>
                          </a:solidFill>
                          <a:effectLst/>
                          <a:latin typeface="+mn-lt"/>
                        </a:rPr>
                        <a:t>S-CT has no concept for "hard capsule"</a:t>
                      </a:r>
                    </a:p>
                  </a:txBody>
                  <a:tcPr marL="9525" marR="9525" marT="9525" marB="0" anchor="b"/>
                </a:tc>
                <a:extLst>
                  <a:ext uri="{0D108BD9-81ED-4DB2-BD59-A6C34878D82A}">
                    <a16:rowId xmlns:a16="http://schemas.microsoft.com/office/drawing/2014/main" val="2311317261"/>
                  </a:ext>
                </a:extLst>
              </a:tr>
              <a:tr h="379849">
                <a:tc>
                  <a:txBody>
                    <a:bodyPr/>
                    <a:lstStyle/>
                    <a:p>
                      <a:pPr algn="r" fontAlgn="t"/>
                      <a:r>
                        <a:rPr lang="en-GB" sz="1200" b="0" i="0" u="none" strike="noStrike">
                          <a:solidFill>
                            <a:srgbClr val="000000"/>
                          </a:solidFill>
                          <a:effectLst/>
                          <a:latin typeface="+mn-lt"/>
                        </a:rPr>
                        <a:t>10216000</a:t>
                      </a:r>
                    </a:p>
                  </a:txBody>
                  <a:tcPr marL="9525" marR="9525" marT="9525" marB="0"/>
                </a:tc>
                <a:tc>
                  <a:txBody>
                    <a:bodyPr/>
                    <a:lstStyle/>
                    <a:p>
                      <a:pPr algn="l" fontAlgn="t"/>
                      <a:r>
                        <a:rPr lang="en-GB" sz="1200" b="0" i="0" u="none" strike="noStrike">
                          <a:solidFill>
                            <a:srgbClr val="000000"/>
                          </a:solidFill>
                          <a:effectLst/>
                          <a:latin typeface="+mn-lt"/>
                        </a:rPr>
                        <a:t>Prolonged-release capsule, soft</a:t>
                      </a:r>
                    </a:p>
                  </a:txBody>
                  <a:tcPr marL="9525" marR="9525" marT="9525" marB="0"/>
                </a:tc>
                <a:tc>
                  <a:txBody>
                    <a:bodyPr/>
                    <a:lstStyle/>
                    <a:p>
                      <a:pPr algn="l" fontAlgn="b"/>
                      <a:r>
                        <a:rPr lang="en-GB" sz="1200" b="0" i="0" u="none" strike="noStrike">
                          <a:solidFill>
                            <a:srgbClr val="000000"/>
                          </a:solidFill>
                          <a:effectLst/>
                          <a:latin typeface="+mn-lt"/>
                        </a:rPr>
                        <a:t>765062008</a:t>
                      </a:r>
                    </a:p>
                  </a:txBody>
                  <a:tcPr marL="9525" marR="9525" marT="9525" marB="0" anchor="b"/>
                </a:tc>
                <a:tc>
                  <a:txBody>
                    <a:bodyPr/>
                    <a:lstStyle/>
                    <a:p>
                      <a:pPr algn="l" fontAlgn="b"/>
                      <a:r>
                        <a:rPr lang="en-GB" sz="1200" b="0" i="0" u="none" strike="noStrike" dirty="0">
                          <a:solidFill>
                            <a:srgbClr val="000000"/>
                          </a:solidFill>
                          <a:effectLst/>
                          <a:latin typeface="+mn-lt"/>
                        </a:rPr>
                        <a:t>Prolonged-release oral soft capsule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EDQM has "capsule"; S-CT has "soft capsule"</a:t>
                      </a:r>
                    </a:p>
                  </a:txBody>
                  <a:tcPr marL="9525" marR="9525" marT="9525" marB="0" anchor="b"/>
                </a:tc>
                <a:extLst>
                  <a:ext uri="{0D108BD9-81ED-4DB2-BD59-A6C34878D82A}">
                    <a16:rowId xmlns:a16="http://schemas.microsoft.com/office/drawing/2014/main" val="2707334774"/>
                  </a:ext>
                </a:extLst>
              </a:tr>
              <a:tr h="379849">
                <a:tc>
                  <a:txBody>
                    <a:bodyPr/>
                    <a:lstStyle/>
                    <a:p>
                      <a:pPr algn="r" fontAlgn="t"/>
                      <a:r>
                        <a:rPr lang="en-GB" sz="1200" b="0" i="0" u="none" strike="noStrike">
                          <a:solidFill>
                            <a:srgbClr val="000000"/>
                          </a:solidFill>
                          <a:effectLst/>
                          <a:latin typeface="+mn-lt"/>
                        </a:rPr>
                        <a:t>10319000</a:t>
                      </a:r>
                    </a:p>
                  </a:txBody>
                  <a:tcPr marL="9525" marR="9525" marT="9525" marB="0"/>
                </a:tc>
                <a:tc>
                  <a:txBody>
                    <a:bodyPr/>
                    <a:lstStyle/>
                    <a:p>
                      <a:pPr algn="l" fontAlgn="t"/>
                      <a:r>
                        <a:rPr lang="en-GB" sz="1200" b="0" i="0" u="none" strike="noStrike">
                          <a:solidFill>
                            <a:srgbClr val="000000"/>
                          </a:solidFill>
                          <a:effectLst/>
                          <a:latin typeface="+mn-lt"/>
                        </a:rPr>
                        <a:t>Muco-adhesive buccal tablet</a:t>
                      </a:r>
                    </a:p>
                  </a:txBody>
                  <a:tcPr marL="9525" marR="9525" marT="9525" marB="0"/>
                </a:tc>
                <a:tc>
                  <a:txBody>
                    <a:bodyPr/>
                    <a:lstStyle/>
                    <a:p>
                      <a:pPr algn="l" fontAlgn="b"/>
                      <a:r>
                        <a:rPr lang="en-GB" sz="1200" b="0" i="0" u="none" strike="noStrike">
                          <a:solidFill>
                            <a:srgbClr val="000000"/>
                          </a:solidFill>
                          <a:effectLst/>
                          <a:latin typeface="+mn-lt"/>
                        </a:rPr>
                        <a:t>385086007</a:t>
                      </a:r>
                    </a:p>
                  </a:txBody>
                  <a:tcPr marL="9525" marR="9525" marT="9525" marB="0" anchor="b"/>
                </a:tc>
                <a:tc>
                  <a:txBody>
                    <a:bodyPr/>
                    <a:lstStyle/>
                    <a:p>
                      <a:pPr algn="l" fontAlgn="b"/>
                      <a:r>
                        <a:rPr lang="en-GB" sz="1200" b="0" i="0" u="none" strike="noStrike" dirty="0">
                          <a:solidFill>
                            <a:srgbClr val="000000"/>
                          </a:solidFill>
                          <a:effectLst/>
                          <a:latin typeface="+mn-lt"/>
                        </a:rPr>
                        <a:t>Prolonged-release muco-adhesive buccal tablet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EDQM "oromucosal"; S-CT has "buccal"</a:t>
                      </a:r>
                    </a:p>
                  </a:txBody>
                  <a:tcPr marL="9525" marR="9525" marT="9525" marB="0" anchor="b"/>
                </a:tc>
                <a:extLst>
                  <a:ext uri="{0D108BD9-81ED-4DB2-BD59-A6C34878D82A}">
                    <a16:rowId xmlns:a16="http://schemas.microsoft.com/office/drawing/2014/main" val="3211612662"/>
                  </a:ext>
                </a:extLst>
              </a:tr>
              <a:tr h="379849">
                <a:tc>
                  <a:txBody>
                    <a:bodyPr/>
                    <a:lstStyle/>
                    <a:p>
                      <a:pPr algn="r" fontAlgn="t"/>
                      <a:r>
                        <a:rPr lang="en-GB" sz="1200" b="0" i="0" u="none" strike="noStrike">
                          <a:solidFill>
                            <a:srgbClr val="000000"/>
                          </a:solidFill>
                          <a:effectLst/>
                          <a:latin typeface="+mn-lt"/>
                        </a:rPr>
                        <a:t>10514500</a:t>
                      </a:r>
                    </a:p>
                  </a:txBody>
                  <a:tcPr marL="9525" marR="9525" marT="9525" marB="0"/>
                </a:tc>
                <a:tc>
                  <a:txBody>
                    <a:bodyPr/>
                    <a:lstStyle/>
                    <a:p>
                      <a:pPr algn="l" fontAlgn="t"/>
                      <a:r>
                        <a:rPr lang="en-GB" sz="1200" b="0" i="0" u="none" strike="noStrike">
                          <a:solidFill>
                            <a:srgbClr val="000000"/>
                          </a:solidFill>
                          <a:effectLst/>
                          <a:latin typeface="+mn-lt"/>
                        </a:rPr>
                        <a:t>Powder for cutaneous solution</a:t>
                      </a:r>
                    </a:p>
                  </a:txBody>
                  <a:tcPr marL="9525" marR="9525" marT="9525" marB="0"/>
                </a:tc>
                <a:tc>
                  <a:txBody>
                    <a:bodyPr/>
                    <a:lstStyle/>
                    <a:p>
                      <a:pPr algn="l" fontAlgn="b"/>
                      <a:r>
                        <a:rPr lang="en-GB" sz="1200" b="0" i="0" u="none" strike="noStrike">
                          <a:solidFill>
                            <a:srgbClr val="000000"/>
                          </a:solidFill>
                          <a:effectLst/>
                          <a:latin typeface="+mn-lt"/>
                        </a:rPr>
                        <a:t>421343002</a:t>
                      </a:r>
                    </a:p>
                  </a:txBody>
                  <a:tcPr marL="9525" marR="9525" marT="9525" marB="0" anchor="b"/>
                </a:tc>
                <a:tc>
                  <a:txBody>
                    <a:bodyPr/>
                    <a:lstStyle/>
                    <a:p>
                      <a:pPr algn="l" fontAlgn="b"/>
                      <a:r>
                        <a:rPr lang="en-GB" sz="1200" b="0" i="0" u="none" strike="noStrike" dirty="0">
                          <a:solidFill>
                            <a:srgbClr val="000000"/>
                          </a:solidFill>
                          <a:effectLst/>
                          <a:latin typeface="+mn-lt"/>
                        </a:rPr>
                        <a:t>Powder for conventional release cutaneous solution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EDQM "cutaneous/transdermal"; S-CT has "cutaneous"</a:t>
                      </a:r>
                    </a:p>
                  </a:txBody>
                  <a:tcPr marL="9525" marR="9525" marT="9525" marB="0" anchor="b"/>
                </a:tc>
                <a:extLst>
                  <a:ext uri="{0D108BD9-81ED-4DB2-BD59-A6C34878D82A}">
                    <a16:rowId xmlns:a16="http://schemas.microsoft.com/office/drawing/2014/main" val="1934542582"/>
                  </a:ext>
                </a:extLst>
              </a:tr>
              <a:tr h="379849">
                <a:tc>
                  <a:txBody>
                    <a:bodyPr/>
                    <a:lstStyle/>
                    <a:p>
                      <a:pPr algn="r" fontAlgn="t"/>
                      <a:r>
                        <a:rPr lang="en-GB" sz="1200" b="0" i="0" u="none" strike="noStrike">
                          <a:solidFill>
                            <a:srgbClr val="000000"/>
                          </a:solidFill>
                          <a:effectLst/>
                          <a:latin typeface="+mn-lt"/>
                        </a:rPr>
                        <a:t>10713000</a:t>
                      </a:r>
                    </a:p>
                  </a:txBody>
                  <a:tcPr marL="9525" marR="9525" marT="9525" marB="0"/>
                </a:tc>
                <a:tc>
                  <a:txBody>
                    <a:bodyPr/>
                    <a:lstStyle/>
                    <a:p>
                      <a:pPr algn="l" fontAlgn="t"/>
                      <a:r>
                        <a:rPr lang="en-GB" sz="1200" b="0" i="0" u="none" strike="noStrike" dirty="0">
                          <a:solidFill>
                            <a:srgbClr val="000000"/>
                          </a:solidFill>
                          <a:effectLst/>
                          <a:latin typeface="+mn-lt"/>
                        </a:rPr>
                        <a:t>Ear wash, emulsion</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r>
                        <a:rPr lang="en-GB" sz="1200" b="0" i="0" u="none" strike="noStrike">
                          <a:solidFill>
                            <a:srgbClr val="000000"/>
                          </a:solidFill>
                          <a:effectLst/>
                          <a:latin typeface="+mn-lt"/>
                        </a:rPr>
                        <a:t>NA</a:t>
                      </a:r>
                    </a:p>
                  </a:txBody>
                  <a:tcPr marL="9525" marR="9525" marT="9525" marB="0" anchor="b"/>
                </a:tc>
                <a:tc>
                  <a:txBody>
                    <a:bodyPr/>
                    <a:lstStyle/>
                    <a:p>
                      <a:pPr algn="l" fontAlgn="b"/>
                      <a:r>
                        <a:rPr lang="en-GB" sz="1200" b="0" i="0" u="none" strike="noStrike">
                          <a:solidFill>
                            <a:srgbClr val="000000"/>
                          </a:solidFill>
                          <a:effectLst/>
                          <a:latin typeface="+mn-lt"/>
                        </a:rPr>
                        <a:t>S-CT has very few concepts that have "wash" or similar</a:t>
                      </a:r>
                    </a:p>
                  </a:txBody>
                  <a:tcPr marL="9525" marR="9525" marT="9525" marB="0" anchor="b"/>
                </a:tc>
                <a:extLst>
                  <a:ext uri="{0D108BD9-81ED-4DB2-BD59-A6C34878D82A}">
                    <a16:rowId xmlns:a16="http://schemas.microsoft.com/office/drawing/2014/main" val="2770137689"/>
                  </a:ext>
                </a:extLst>
              </a:tr>
              <a:tr h="379849">
                <a:tc>
                  <a:txBody>
                    <a:bodyPr/>
                    <a:lstStyle/>
                    <a:p>
                      <a:pPr algn="r" fontAlgn="t"/>
                      <a:r>
                        <a:rPr lang="en-GB" sz="1200" b="0" i="0" u="none" strike="noStrike" dirty="0">
                          <a:solidFill>
                            <a:srgbClr val="000000"/>
                          </a:solidFill>
                          <a:effectLst/>
                          <a:latin typeface="+mn-lt"/>
                        </a:rPr>
                        <a:t>11111000</a:t>
                      </a:r>
                    </a:p>
                  </a:txBody>
                  <a:tcPr marL="9525" marR="9525" marT="9525" marB="0"/>
                </a:tc>
                <a:tc>
                  <a:txBody>
                    <a:bodyPr/>
                    <a:lstStyle/>
                    <a:p>
                      <a:pPr algn="l" fontAlgn="t"/>
                      <a:r>
                        <a:rPr lang="en-GB" sz="1200" b="0" i="0" u="none" strike="noStrike">
                          <a:solidFill>
                            <a:srgbClr val="000000"/>
                          </a:solidFill>
                          <a:effectLst/>
                          <a:latin typeface="+mn-lt"/>
                        </a:rPr>
                        <a:t>Inhalation powder, pre-dispensed</a:t>
                      </a:r>
                    </a:p>
                  </a:txBody>
                  <a:tcPr marL="9525" marR="9525" marT="9525" marB="0"/>
                </a:tc>
                <a:tc>
                  <a:txBody>
                    <a:bodyPr/>
                    <a:lstStyle/>
                    <a:p>
                      <a:pPr algn="l" fontAlgn="b"/>
                      <a:r>
                        <a:rPr lang="en-GB" sz="1200" b="0" i="0" u="none" strike="noStrike">
                          <a:solidFill>
                            <a:srgbClr val="000000"/>
                          </a:solidFill>
                          <a:effectLst/>
                          <a:latin typeface="+mn-lt"/>
                        </a:rPr>
                        <a:t>385207009</a:t>
                      </a:r>
                    </a:p>
                  </a:txBody>
                  <a:tcPr marL="9525" marR="9525" marT="9525" marB="0" anchor="b"/>
                </a:tc>
                <a:tc>
                  <a:txBody>
                    <a:bodyPr/>
                    <a:lstStyle/>
                    <a:p>
                      <a:pPr algn="l" fontAlgn="b"/>
                      <a:r>
                        <a:rPr lang="en-GB" sz="1200" b="0" i="0" u="none" strike="noStrike">
                          <a:solidFill>
                            <a:srgbClr val="000000"/>
                          </a:solidFill>
                          <a:effectLst/>
                          <a:latin typeface="+mn-lt"/>
                        </a:rPr>
                        <a:t>Conventional release powder for inhalation (dose form)</a:t>
                      </a:r>
                    </a:p>
                  </a:txBody>
                  <a:tcPr marL="9525" marR="9525" marT="9525" marB="0" anchor="b"/>
                </a:tc>
                <a:tc>
                  <a:txBody>
                    <a:bodyPr/>
                    <a:lstStyle/>
                    <a:p>
                      <a:pPr algn="l" fontAlgn="b"/>
                      <a:r>
                        <a:rPr lang="en-GB" sz="1200" b="0" i="0" u="none" strike="noStrike" dirty="0">
                          <a:solidFill>
                            <a:srgbClr val="000000"/>
                          </a:solidFill>
                          <a:effectLst/>
                          <a:latin typeface="+mn-lt"/>
                        </a:rPr>
                        <a:t>1..1</a:t>
                      </a:r>
                    </a:p>
                  </a:txBody>
                  <a:tcPr marL="9525" marR="9525" marT="9525" marB="0" anchor="b"/>
                </a:tc>
                <a:tc>
                  <a:txBody>
                    <a:bodyPr/>
                    <a:lstStyle/>
                    <a:p>
                      <a:pPr algn="l" fontAlgn="b"/>
                      <a:r>
                        <a:rPr lang="en-GB" sz="1200" b="0" i="0" u="none" strike="noStrike" dirty="0">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r>
                        <a:rPr lang="en-GB" sz="1200" b="0" i="0" u="none" strike="noStrike">
                          <a:solidFill>
                            <a:srgbClr val="000000"/>
                          </a:solidFill>
                          <a:effectLst/>
                          <a:latin typeface="+mn-lt"/>
                        </a:rPr>
                        <a:t>S-CT concept has no sense of the "pre-dispensed"</a:t>
                      </a:r>
                    </a:p>
                  </a:txBody>
                  <a:tcPr marL="9525" marR="9525" marT="9525" marB="0" anchor="b"/>
                </a:tc>
                <a:extLst>
                  <a:ext uri="{0D108BD9-81ED-4DB2-BD59-A6C34878D82A}">
                    <a16:rowId xmlns:a16="http://schemas.microsoft.com/office/drawing/2014/main" val="1058498751"/>
                  </a:ext>
                </a:extLst>
              </a:tr>
              <a:tr h="379849">
                <a:tc>
                  <a:txBody>
                    <a:bodyPr/>
                    <a:lstStyle/>
                    <a:p>
                      <a:pPr algn="r" fontAlgn="t"/>
                      <a:r>
                        <a:rPr lang="en-GB" sz="1200" b="0" i="0" u="none" strike="noStrike">
                          <a:solidFill>
                            <a:srgbClr val="000000"/>
                          </a:solidFill>
                          <a:effectLst/>
                          <a:latin typeface="+mn-lt"/>
                        </a:rPr>
                        <a:t>13017000</a:t>
                      </a:r>
                    </a:p>
                  </a:txBody>
                  <a:tcPr marL="9525" marR="9525" marT="9525" marB="0"/>
                </a:tc>
                <a:tc>
                  <a:txBody>
                    <a:bodyPr/>
                    <a:lstStyle/>
                    <a:p>
                      <a:pPr algn="l" fontAlgn="t"/>
                      <a:r>
                        <a:rPr lang="en-GB" sz="1200" b="0" i="0" u="none" strike="noStrike">
                          <a:solidFill>
                            <a:srgbClr val="000000"/>
                          </a:solidFill>
                          <a:effectLst/>
                          <a:latin typeface="+mn-lt"/>
                        </a:rPr>
                        <a:t>Laryngopharyngeal spray, solution</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dirty="0">
                          <a:solidFill>
                            <a:srgbClr val="000000"/>
                          </a:solidFill>
                          <a:effectLst/>
                          <a:latin typeface="+mn-lt"/>
                        </a:rPr>
                        <a:t>No match</a:t>
                      </a:r>
                    </a:p>
                  </a:txBody>
                  <a:tcPr marL="9525" marR="9525" marT="9525" marB="0" anchor="b"/>
                </a:tc>
                <a:tc>
                  <a:txBody>
                    <a:bodyPr/>
                    <a:lstStyle/>
                    <a:p>
                      <a:pPr algn="l" fontAlgn="b"/>
                      <a:r>
                        <a:rPr lang="en-GB" sz="1200" b="0" i="0" u="none" strike="noStrike" dirty="0">
                          <a:solidFill>
                            <a:srgbClr val="000000"/>
                          </a:solidFill>
                          <a:effectLst/>
                          <a:latin typeface="+mn-lt"/>
                        </a:rPr>
                        <a:t>NA</a:t>
                      </a:r>
                    </a:p>
                  </a:txBody>
                  <a:tcPr marL="9525" marR="9525" marT="9525" marB="0" anchor="b"/>
                </a:tc>
                <a:tc>
                  <a:txBody>
                    <a:bodyPr/>
                    <a:lstStyle/>
                    <a:p>
                      <a:pPr algn="l" fontAlgn="b"/>
                      <a:r>
                        <a:rPr lang="en-GB" sz="1200" b="0" i="0" u="none" strike="noStrike" dirty="0">
                          <a:solidFill>
                            <a:srgbClr val="000000"/>
                          </a:solidFill>
                          <a:effectLst/>
                          <a:latin typeface="+mn-lt"/>
                        </a:rPr>
                        <a:t>No "laryngopharyngeal" concepts that I can find</a:t>
                      </a:r>
                      <a:br>
                        <a:rPr lang="en-GB" sz="1200" b="0" i="0" u="none" strike="noStrike" dirty="0">
                          <a:solidFill>
                            <a:srgbClr val="000000"/>
                          </a:solidFill>
                          <a:effectLst/>
                          <a:latin typeface="+mn-lt"/>
                        </a:rPr>
                      </a:br>
                      <a:r>
                        <a:rPr lang="en-GB" sz="1200" b="0" i="0" u="none" strike="noStrike" dirty="0">
                          <a:solidFill>
                            <a:srgbClr val="00B050"/>
                          </a:solidFill>
                          <a:effectLst/>
                          <a:latin typeface="+mn-lt"/>
                        </a:rPr>
                        <a:t>FMA: However, EDQM intended site is "oromucosal", strangely</a:t>
                      </a:r>
                      <a:endParaRPr lang="en-GB" sz="1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209619461"/>
                  </a:ext>
                </a:extLst>
              </a:tr>
              <a:tr h="379849">
                <a:tc>
                  <a:txBody>
                    <a:bodyPr/>
                    <a:lstStyle/>
                    <a:p>
                      <a:pPr algn="r" fontAlgn="t"/>
                      <a:r>
                        <a:rPr lang="en-GB" sz="1200" b="0" i="0" u="none" strike="noStrike">
                          <a:solidFill>
                            <a:srgbClr val="000000"/>
                          </a:solidFill>
                          <a:effectLst/>
                          <a:latin typeface="+mn-lt"/>
                        </a:rPr>
                        <a:t>13113000</a:t>
                      </a:r>
                    </a:p>
                  </a:txBody>
                  <a:tcPr marL="9525" marR="9525" marT="9525" marB="0"/>
                </a:tc>
                <a:tc>
                  <a:txBody>
                    <a:bodyPr/>
                    <a:lstStyle/>
                    <a:p>
                      <a:pPr algn="l" fontAlgn="t"/>
                      <a:r>
                        <a:rPr lang="en-GB" sz="1200" b="0" i="0" u="none" strike="noStrike">
                          <a:solidFill>
                            <a:srgbClr val="000000"/>
                          </a:solidFill>
                          <a:effectLst/>
                          <a:latin typeface="+mn-lt"/>
                        </a:rPr>
                        <a:t>Intrauterine gel</a:t>
                      </a:r>
                    </a:p>
                  </a:txBody>
                  <a:tcPr marL="9525" marR="9525" marT="9525" marB="0"/>
                </a:tc>
                <a:tc>
                  <a:txBody>
                    <a:bodyPr/>
                    <a:lstStyle/>
                    <a:p>
                      <a:pPr algn="l" fontAlgn="b"/>
                      <a:r>
                        <a:rPr lang="en-GB" sz="1200" b="0" i="0" u="none" strike="noStrike">
                          <a:solidFill>
                            <a:srgbClr val="000000"/>
                          </a:solidFill>
                          <a:effectLst/>
                          <a:latin typeface="+mn-lt"/>
                        </a:rPr>
                        <a:t>385251000</a:t>
                      </a:r>
                    </a:p>
                  </a:txBody>
                  <a:tcPr marL="9525" marR="9525" marT="9525" marB="0" anchor="b"/>
                </a:tc>
                <a:tc>
                  <a:txBody>
                    <a:bodyPr/>
                    <a:lstStyle/>
                    <a:p>
                      <a:pPr algn="l" fontAlgn="b"/>
                      <a:r>
                        <a:rPr lang="en-GB" sz="1200" b="0" i="0" u="none" strike="noStrike">
                          <a:solidFill>
                            <a:srgbClr val="000000"/>
                          </a:solidFill>
                          <a:effectLst/>
                          <a:latin typeface="+mn-lt"/>
                        </a:rPr>
                        <a:t>Conventional release endocervical gel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Narrower than</a:t>
                      </a:r>
                    </a:p>
                  </a:txBody>
                  <a:tcPr marL="9525" marR="9525" marT="9525" marB="0" anchor="b"/>
                </a:tc>
                <a:tc>
                  <a:txBody>
                    <a:bodyPr/>
                    <a:lstStyle/>
                    <a:p>
                      <a:pPr algn="l" fontAlgn="b"/>
                      <a:r>
                        <a:rPr lang="en-GB" sz="1200" b="0" i="0" u="none" strike="noStrike" dirty="0">
                          <a:solidFill>
                            <a:srgbClr val="000000"/>
                          </a:solidFill>
                          <a:effectLst/>
                          <a:latin typeface="+mn-lt"/>
                        </a:rPr>
                        <a:t>No</a:t>
                      </a:r>
                    </a:p>
                  </a:txBody>
                  <a:tcPr marL="9525" marR="9525" marT="9525" marB="0" anchor="b"/>
                </a:tc>
                <a:tc>
                  <a:txBody>
                    <a:bodyPr/>
                    <a:lstStyle/>
                    <a:p>
                      <a:pPr algn="l" fontAlgn="b"/>
                      <a:r>
                        <a:rPr lang="en-GB" sz="1200" b="0" i="0" u="none" strike="noStrike" dirty="0">
                          <a:solidFill>
                            <a:srgbClr val="000000"/>
                          </a:solidFill>
                          <a:effectLst/>
                          <a:latin typeface="+mn-lt"/>
                        </a:rPr>
                        <a:t>Endocervical v Intrauterine….and see EDQM comment</a:t>
                      </a:r>
                    </a:p>
                  </a:txBody>
                  <a:tcPr marL="9525" marR="9525" marT="9525" marB="0" anchor="b"/>
                </a:tc>
                <a:extLst>
                  <a:ext uri="{0D108BD9-81ED-4DB2-BD59-A6C34878D82A}">
                    <a16:rowId xmlns:a16="http://schemas.microsoft.com/office/drawing/2014/main" val="1471116845"/>
                  </a:ext>
                </a:extLst>
              </a:tr>
              <a:tr h="379849">
                <a:tc>
                  <a:txBody>
                    <a:bodyPr/>
                    <a:lstStyle/>
                    <a:p>
                      <a:pPr algn="r" fontAlgn="t"/>
                      <a:r>
                        <a:rPr lang="en-GB" sz="1200" b="0" i="0" u="none" strike="noStrike">
                          <a:solidFill>
                            <a:srgbClr val="000000"/>
                          </a:solidFill>
                          <a:effectLst/>
                          <a:latin typeface="+mn-lt"/>
                        </a:rPr>
                        <a:t>10808000</a:t>
                      </a:r>
                    </a:p>
                  </a:txBody>
                  <a:tcPr marL="9525" marR="9525" marT="9525" marB="0"/>
                </a:tc>
                <a:tc>
                  <a:txBody>
                    <a:bodyPr/>
                    <a:lstStyle/>
                    <a:p>
                      <a:pPr algn="l" fontAlgn="t"/>
                      <a:r>
                        <a:rPr lang="en-GB" sz="1200" b="0" i="0" u="none" strike="noStrike" dirty="0">
                          <a:solidFill>
                            <a:srgbClr val="000000"/>
                          </a:solidFill>
                          <a:effectLst/>
                          <a:latin typeface="+mn-lt"/>
                        </a:rPr>
                        <a:t>Nasal spray, solution</a:t>
                      </a:r>
                    </a:p>
                  </a:txBody>
                  <a:tcPr marL="9525" marR="9525" marT="9525" marB="0"/>
                </a:tc>
                <a:tc>
                  <a:txBody>
                    <a:bodyPr/>
                    <a:lstStyle/>
                    <a:p>
                      <a:pPr algn="l" fontAlgn="b"/>
                      <a:r>
                        <a:rPr lang="en-GB" sz="1200" b="0" i="0" u="none" strike="noStrike">
                          <a:solidFill>
                            <a:srgbClr val="000000"/>
                          </a:solidFill>
                          <a:effectLst/>
                          <a:latin typeface="+mn-lt"/>
                        </a:rPr>
                        <a:t>385157007</a:t>
                      </a:r>
                    </a:p>
                  </a:txBody>
                  <a:tcPr marL="9525" marR="9525" marT="9525" marB="0" anchor="b"/>
                </a:tc>
                <a:tc>
                  <a:txBody>
                    <a:bodyPr/>
                    <a:lstStyle/>
                    <a:p>
                      <a:pPr algn="l" fontAlgn="b"/>
                      <a:r>
                        <a:rPr lang="en-GB" sz="1200" b="0" i="0" u="none" strike="noStrike">
                          <a:solidFill>
                            <a:srgbClr val="000000"/>
                          </a:solidFill>
                          <a:effectLst/>
                          <a:latin typeface="+mn-lt"/>
                        </a:rPr>
                        <a:t>Conventional release nasal spray (dose form)</a:t>
                      </a:r>
                    </a:p>
                  </a:txBody>
                  <a:tcPr marL="9525" marR="9525" marT="9525" marB="0" anchor="b"/>
                </a:tc>
                <a:tc>
                  <a:txBody>
                    <a:bodyPr/>
                    <a:lstStyle/>
                    <a:p>
                      <a:pPr algn="l" fontAlgn="b"/>
                      <a:r>
                        <a:rPr lang="en-GB" sz="1200" b="0" i="0" u="none" strike="noStrike">
                          <a:solidFill>
                            <a:srgbClr val="000000"/>
                          </a:solidFill>
                          <a:effectLst/>
                          <a:latin typeface="+mn-lt"/>
                        </a:rPr>
                        <a:t>1..*</a:t>
                      </a:r>
                    </a:p>
                  </a:txBody>
                  <a:tcPr marL="9525" marR="9525" marT="9525" marB="0" anchor="b"/>
                </a:tc>
                <a:tc>
                  <a:txBody>
                    <a:bodyPr/>
                    <a:lstStyle/>
                    <a:p>
                      <a:pPr algn="l" fontAlgn="b"/>
                      <a:r>
                        <a:rPr lang="en-GB" sz="1200" b="0" i="0" u="none" strike="noStrike">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rowSpan="2">
                  <a:txBody>
                    <a:bodyPr/>
                    <a:lstStyle/>
                    <a:p>
                      <a:pPr algn="l" fontAlgn="b"/>
                      <a:r>
                        <a:rPr lang="en-GB" sz="1200" b="0" i="0" u="none" strike="noStrike" dirty="0">
                          <a:solidFill>
                            <a:srgbClr val="000000"/>
                          </a:solidFill>
                          <a:effectLst/>
                          <a:latin typeface="+mn-lt"/>
                        </a:rPr>
                        <a:t>Two possible concepts to map to - one broader than, with only 3 attributes</a:t>
                      </a:r>
                    </a:p>
                  </a:txBody>
                  <a:tcPr marL="9525" marR="9525" marT="9525" marB="0" anchor="b"/>
                </a:tc>
                <a:extLst>
                  <a:ext uri="{0D108BD9-81ED-4DB2-BD59-A6C34878D82A}">
                    <a16:rowId xmlns:a16="http://schemas.microsoft.com/office/drawing/2014/main" val="975263012"/>
                  </a:ext>
                </a:extLst>
              </a:tr>
              <a:tr h="379849">
                <a:tc>
                  <a:txBody>
                    <a:bodyPr/>
                    <a:lstStyle/>
                    <a:p>
                      <a:endParaRPr lang="en-GB" sz="1600" dirty="0">
                        <a:latin typeface="+mn-lt"/>
                      </a:endParaRPr>
                    </a:p>
                  </a:txBody>
                  <a:tcPr/>
                </a:tc>
                <a:tc>
                  <a:txBody>
                    <a:bodyPr/>
                    <a:lstStyle/>
                    <a:p>
                      <a:endParaRPr lang="en-GB" sz="1600" dirty="0">
                        <a:latin typeface="+mn-lt"/>
                      </a:endParaRPr>
                    </a:p>
                  </a:txBody>
                  <a:tcPr/>
                </a:tc>
                <a:tc>
                  <a:txBody>
                    <a:bodyPr/>
                    <a:lstStyle/>
                    <a:p>
                      <a:pPr algn="l" fontAlgn="b"/>
                      <a:r>
                        <a:rPr lang="en-GB" sz="1200" b="0" i="0" u="none" strike="noStrike">
                          <a:solidFill>
                            <a:srgbClr val="000000"/>
                          </a:solidFill>
                          <a:effectLst/>
                          <a:latin typeface="+mn-lt"/>
                        </a:rPr>
                        <a:t>385158002</a:t>
                      </a:r>
                    </a:p>
                  </a:txBody>
                  <a:tcPr marL="9525" marR="9525" marT="9525" marB="0" anchor="b"/>
                </a:tc>
                <a:tc>
                  <a:txBody>
                    <a:bodyPr/>
                    <a:lstStyle/>
                    <a:p>
                      <a:pPr algn="l" fontAlgn="b"/>
                      <a:r>
                        <a:rPr lang="en-GB" sz="1200" b="0" i="0" u="none" strike="noStrike">
                          <a:solidFill>
                            <a:srgbClr val="000000"/>
                          </a:solidFill>
                          <a:effectLst/>
                          <a:latin typeface="+mn-lt"/>
                        </a:rPr>
                        <a:t>Conventional release solution for nasal spray (dose form)</a:t>
                      </a:r>
                    </a:p>
                  </a:txBody>
                  <a:tcPr marL="9525" marR="9525" marT="9525" marB="0" anchor="b"/>
                </a:tc>
                <a:tc>
                  <a:txBody>
                    <a:bodyPr/>
                    <a:lstStyle/>
                    <a:p>
                      <a:pPr algn="l" fontAlgn="b"/>
                      <a:r>
                        <a:rPr lang="en-GB" sz="1200" b="0" i="0" u="none" strike="noStrike">
                          <a:solidFill>
                            <a:srgbClr val="000000"/>
                          </a:solidFill>
                          <a:effectLst/>
                          <a:latin typeface="+mn-lt"/>
                        </a:rPr>
                        <a:t>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dirty="0">
                          <a:solidFill>
                            <a:srgbClr val="000000"/>
                          </a:solidFill>
                          <a:effectLst/>
                          <a:latin typeface="+mn-lt"/>
                        </a:rPr>
                        <a:t>Yes</a:t>
                      </a:r>
                    </a:p>
                  </a:txBody>
                  <a:tcPr marL="9525" marR="9525" marT="9525" marB="0" anchor="b"/>
                </a:tc>
                <a:tc vMerge="1">
                  <a:txBody>
                    <a:bodyPr/>
                    <a:lstStyle/>
                    <a:p>
                      <a:endParaRPr lang="en-GB"/>
                    </a:p>
                  </a:txBody>
                  <a:tcPr/>
                </a:tc>
                <a:extLst>
                  <a:ext uri="{0D108BD9-81ED-4DB2-BD59-A6C34878D82A}">
                    <a16:rowId xmlns:a16="http://schemas.microsoft.com/office/drawing/2014/main" val="3985974662"/>
                  </a:ext>
                </a:extLst>
              </a:tr>
              <a:tr h="379849">
                <a:tc>
                  <a:txBody>
                    <a:bodyPr/>
                    <a:lstStyle/>
                    <a:p>
                      <a:pPr algn="r" fontAlgn="t"/>
                      <a:r>
                        <a:rPr lang="en-GB" sz="1200" b="0" i="0" u="none" strike="noStrike" dirty="0">
                          <a:solidFill>
                            <a:srgbClr val="000000"/>
                          </a:solidFill>
                          <a:effectLst/>
                          <a:latin typeface="+mn-lt"/>
                        </a:rPr>
                        <a:t>10901000</a:t>
                      </a:r>
                    </a:p>
                  </a:txBody>
                  <a:tcPr marL="9525" marR="9525" marT="9525" marB="0"/>
                </a:tc>
                <a:tc>
                  <a:txBody>
                    <a:bodyPr/>
                    <a:lstStyle/>
                    <a:p>
                      <a:pPr algn="l" fontAlgn="t"/>
                      <a:r>
                        <a:rPr lang="en-GB" sz="1200" b="0" i="0" u="none" strike="noStrike" dirty="0">
                          <a:solidFill>
                            <a:srgbClr val="000000"/>
                          </a:solidFill>
                          <a:effectLst/>
                          <a:latin typeface="+mn-lt"/>
                        </a:rPr>
                        <a:t>Vaginal cream</a:t>
                      </a:r>
                    </a:p>
                  </a:txBody>
                  <a:tcPr marL="9525" marR="9525" marT="9525" marB="0"/>
                </a:tc>
                <a:tc>
                  <a:txBody>
                    <a:bodyPr/>
                    <a:lstStyle/>
                    <a:p>
                      <a:pPr algn="l" fontAlgn="b"/>
                      <a:r>
                        <a:rPr lang="en-GB" sz="1200" b="0" i="0" u="none" strike="noStrike">
                          <a:solidFill>
                            <a:srgbClr val="000000"/>
                          </a:solidFill>
                          <a:effectLst/>
                          <a:latin typeface="+mn-lt"/>
                        </a:rPr>
                        <a:t>385165005</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vaginal cream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709077400"/>
                  </a:ext>
                </a:extLst>
              </a:tr>
            </a:tbl>
          </a:graphicData>
        </a:graphic>
      </p:graphicFrame>
    </p:spTree>
    <p:extLst>
      <p:ext uri="{BB962C8B-B14F-4D97-AF65-F5344CB8AC3E}">
        <p14:creationId xmlns:p14="http://schemas.microsoft.com/office/powerpoint/2010/main" val="3343852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2D0C0-BF6F-4AE0-AAB7-C258E3024FDE}"/>
              </a:ext>
            </a:extLst>
          </p:cNvPr>
          <p:cNvSpPr>
            <a:spLocks noGrp="1"/>
          </p:cNvSpPr>
          <p:nvPr>
            <p:ph type="title"/>
          </p:nvPr>
        </p:nvSpPr>
        <p:spPr/>
        <p:txBody>
          <a:bodyPr/>
          <a:lstStyle/>
          <a:p>
            <a:r>
              <a:rPr lang="en-GB" dirty="0"/>
              <a:t>Discussion point:</a:t>
            </a:r>
          </a:p>
        </p:txBody>
      </p:sp>
      <p:sp>
        <p:nvSpPr>
          <p:cNvPr id="3" name="Text Placeholder 2">
            <a:extLst>
              <a:ext uri="{FF2B5EF4-FFF2-40B4-BE49-F238E27FC236}">
                <a16:creationId xmlns:a16="http://schemas.microsoft.com/office/drawing/2014/main" id="{5E917364-76F1-4DB8-8858-79C3A69C97C6}"/>
              </a:ext>
            </a:extLst>
          </p:cNvPr>
          <p:cNvSpPr>
            <a:spLocks noGrp="1"/>
          </p:cNvSpPr>
          <p:nvPr>
            <p:ph type="body" idx="1"/>
          </p:nvPr>
        </p:nvSpPr>
        <p:spPr/>
        <p:txBody>
          <a:bodyPr/>
          <a:lstStyle/>
          <a:p>
            <a:r>
              <a:rPr lang="en-GB" dirty="0"/>
              <a:t>Oromucosal dose forms will be challenging, because EDQM does not have the same “hierarchy” for oromucosal and more granular forms that SNOMED CT has</a:t>
            </a:r>
          </a:p>
        </p:txBody>
      </p:sp>
      <p:pic>
        <p:nvPicPr>
          <p:cNvPr id="4" name="Picture 3">
            <a:extLst>
              <a:ext uri="{FF2B5EF4-FFF2-40B4-BE49-F238E27FC236}">
                <a16:creationId xmlns:a16="http://schemas.microsoft.com/office/drawing/2014/main" id="{D03D09C9-CFD1-4CEF-82ED-3FFD2A0AA5F3}"/>
              </a:ext>
            </a:extLst>
          </p:cNvPr>
          <p:cNvPicPr>
            <a:picLocks noChangeAspect="1"/>
          </p:cNvPicPr>
          <p:nvPr/>
        </p:nvPicPr>
        <p:blipFill>
          <a:blip r:embed="rId2"/>
          <a:stretch>
            <a:fillRect/>
          </a:stretch>
        </p:blipFill>
        <p:spPr>
          <a:xfrm>
            <a:off x="6276152" y="3205538"/>
            <a:ext cx="5550203" cy="2004756"/>
          </a:xfrm>
          <a:prstGeom prst="rect">
            <a:avLst/>
          </a:prstGeom>
        </p:spPr>
      </p:pic>
    </p:spTree>
    <p:extLst>
      <p:ext uri="{BB962C8B-B14F-4D97-AF65-F5344CB8AC3E}">
        <p14:creationId xmlns:p14="http://schemas.microsoft.com/office/powerpoint/2010/main" val="261943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da-DK" dirty="0">
                <a:solidFill>
                  <a:schemeClr val="dk2"/>
                </a:solidFill>
              </a:rPr>
              <a:t>10908000 : Tablet for vaginal solution</a:t>
            </a:r>
          </a:p>
        </p:txBody>
      </p:sp>
      <p:graphicFrame>
        <p:nvGraphicFramePr>
          <p:cNvPr id="2" name="Table 2">
            <a:extLst>
              <a:ext uri="{FF2B5EF4-FFF2-40B4-BE49-F238E27FC236}">
                <a16:creationId xmlns:a16="http://schemas.microsoft.com/office/drawing/2014/main" id="{13FA25F1-07B0-4A2B-945E-537DEA6C9516}"/>
              </a:ext>
            </a:extLst>
          </p:cNvPr>
          <p:cNvGraphicFramePr>
            <a:graphicFrameLocks noGrp="1"/>
          </p:cNvGraphicFramePr>
          <p:nvPr>
            <p:extLst>
              <p:ext uri="{D42A27DB-BD31-4B8C-83A1-F6EECF244321}">
                <p14:modId xmlns:p14="http://schemas.microsoft.com/office/powerpoint/2010/main" val="773654231"/>
              </p:ext>
            </p:extLst>
          </p:nvPr>
        </p:nvGraphicFramePr>
        <p:xfrm>
          <a:off x="417249" y="2273257"/>
          <a:ext cx="11549849" cy="2181225"/>
        </p:xfrm>
        <a:graphic>
          <a:graphicData uri="http://schemas.openxmlformats.org/drawingml/2006/table">
            <a:tbl>
              <a:tblPr firstRow="1" bandRow="1">
                <a:tableStyleId>{21E4AEA4-8DFA-4A89-87EB-49C32662AFE0}</a:tableStyleId>
              </a:tblPr>
              <a:tblGrid>
                <a:gridCol w="1083565">
                  <a:extLst>
                    <a:ext uri="{9D8B030D-6E8A-4147-A177-3AD203B41FA5}">
                      <a16:colId xmlns:a16="http://schemas.microsoft.com/office/drawing/2014/main" val="1125794239"/>
                    </a:ext>
                  </a:extLst>
                </a:gridCol>
                <a:gridCol w="1061018">
                  <a:extLst>
                    <a:ext uri="{9D8B030D-6E8A-4147-A177-3AD203B41FA5}">
                      <a16:colId xmlns:a16="http://schemas.microsoft.com/office/drawing/2014/main" val="169140692"/>
                    </a:ext>
                  </a:extLst>
                </a:gridCol>
                <a:gridCol w="3501930">
                  <a:extLst>
                    <a:ext uri="{9D8B030D-6E8A-4147-A177-3AD203B41FA5}">
                      <a16:colId xmlns:a16="http://schemas.microsoft.com/office/drawing/2014/main" val="842982280"/>
                    </a:ext>
                  </a:extLst>
                </a:gridCol>
                <a:gridCol w="1107566">
                  <a:extLst>
                    <a:ext uri="{9D8B030D-6E8A-4147-A177-3AD203B41FA5}">
                      <a16:colId xmlns:a16="http://schemas.microsoft.com/office/drawing/2014/main" val="3814441015"/>
                    </a:ext>
                  </a:extLst>
                </a:gridCol>
                <a:gridCol w="1464524">
                  <a:extLst>
                    <a:ext uri="{9D8B030D-6E8A-4147-A177-3AD203B41FA5}">
                      <a16:colId xmlns:a16="http://schemas.microsoft.com/office/drawing/2014/main" val="567105589"/>
                    </a:ext>
                  </a:extLst>
                </a:gridCol>
                <a:gridCol w="862513">
                  <a:extLst>
                    <a:ext uri="{9D8B030D-6E8A-4147-A177-3AD203B41FA5}">
                      <a16:colId xmlns:a16="http://schemas.microsoft.com/office/drawing/2014/main" val="2023515506"/>
                    </a:ext>
                  </a:extLst>
                </a:gridCol>
                <a:gridCol w="2468733">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r>
                        <a:rPr lang="en-GB" sz="1400" dirty="0">
                          <a:latin typeface="+mj-lt"/>
                        </a:rPr>
                        <a:t>Tara</a:t>
                      </a:r>
                    </a:p>
                  </a:txBody>
                  <a:tcPr/>
                </a:tc>
                <a:tc>
                  <a:txBody>
                    <a:bodyPr/>
                    <a:lstStyle/>
                    <a:p>
                      <a:pPr algn="l" fontAlgn="b"/>
                      <a:r>
                        <a:rPr lang="en-GB" sz="1400" b="0" i="0" u="none" strike="noStrike" dirty="0">
                          <a:solidFill>
                            <a:srgbClr val="000000"/>
                          </a:solidFill>
                          <a:effectLst/>
                          <a:latin typeface="+mn-lt"/>
                        </a:rPr>
                        <a:t>385173001</a:t>
                      </a:r>
                    </a:p>
                  </a:txBody>
                  <a:tcPr marL="9525" marR="9525" marT="9525" marB="0" anchor="b"/>
                </a:tc>
                <a:tc>
                  <a:txBody>
                    <a:bodyPr/>
                    <a:lstStyle/>
                    <a:p>
                      <a:pPr algn="l" fontAlgn="b"/>
                      <a:r>
                        <a:rPr lang="en-GB" sz="1400" b="0" i="0" u="none" strike="noStrike" dirty="0">
                          <a:solidFill>
                            <a:srgbClr val="000000"/>
                          </a:solidFill>
                          <a:effectLst/>
                          <a:latin typeface="+mn-lt"/>
                        </a:rPr>
                        <a:t>Tablet for conventional release vaginal solution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chemeClr val="dk1"/>
                          </a:solidFill>
                          <a:latin typeface="+mj-lt"/>
                          <a:ea typeface="+mn-ea"/>
                          <a:cs typeface="+mn-cs"/>
                          <a:sym typeface="Arial"/>
                        </a:rPr>
                        <a:t>385173001</a:t>
                      </a:r>
                    </a:p>
                  </a:txBody>
                  <a:tcPr marL="9525" marR="9525" marT="9525"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chemeClr val="dk1"/>
                          </a:solidFill>
                          <a:latin typeface="+mj-lt"/>
                          <a:ea typeface="+mn-ea"/>
                          <a:cs typeface="+mn-cs"/>
                          <a:sym typeface="Arial"/>
                        </a:rPr>
                        <a:t>Tablet for conventional release vaginal solution (dose form)</a:t>
                      </a:r>
                    </a:p>
                  </a:txBody>
                  <a:tcPr marL="9525" marR="9525" marT="9525" marB="0" anchor="b"/>
                </a:tc>
                <a:tc>
                  <a:txBody>
                    <a:bodyPr/>
                    <a:lstStyle/>
                    <a:p>
                      <a:pPr algn="l" fontAlgn="b"/>
                      <a:r>
                        <a:rPr lang="en-GB" sz="1400" b="0" i="0" u="none" strike="noStrike" dirty="0">
                          <a:solidFill>
                            <a:srgbClr val="000000"/>
                          </a:solidFill>
                          <a:effectLst/>
                          <a:latin typeface="+mj-lt"/>
                        </a:rPr>
                        <a:t>1..1</a:t>
                      </a:r>
                    </a:p>
                  </a:txBody>
                  <a:tcPr marL="9525" marR="9525" marT="9525" marB="0" anchor="b"/>
                </a:tc>
                <a:tc>
                  <a:txBody>
                    <a:bodyPr/>
                    <a:lstStyle/>
                    <a:p>
                      <a:pPr algn="l" fontAlgn="b"/>
                      <a:r>
                        <a:rPr lang="en-GB" sz="1400" b="0" i="0" u="none" strike="noStrike" dirty="0">
                          <a:solidFill>
                            <a:srgbClr val="000000"/>
                          </a:solidFill>
                          <a:effectLst/>
                          <a:latin typeface="+mj-lt"/>
                        </a:rPr>
                        <a:t>Exact match</a:t>
                      </a:r>
                    </a:p>
                  </a:txBody>
                  <a:tcPr marL="9525" marR="9525" marT="9525" marB="0" anchor="b"/>
                </a:tc>
                <a:tc>
                  <a:txBody>
                    <a:bodyPr/>
                    <a:lstStyle/>
                    <a:p>
                      <a:pPr algn="l" fontAlgn="b"/>
                      <a:r>
                        <a:rPr lang="en-GB" sz="1400" b="0" i="0" u="none" strike="noStrike" dirty="0">
                          <a:solidFill>
                            <a:srgbClr val="000000"/>
                          </a:solidFill>
                          <a:effectLst/>
                          <a:latin typeface="+mj-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pPr algn="l" fontAlgn="b"/>
                      <a:r>
                        <a:rPr lang="en-GB" sz="1400" b="0" i="0" u="none" strike="noStrike" dirty="0">
                          <a:solidFill>
                            <a:srgbClr val="000000"/>
                          </a:solidFill>
                          <a:effectLst/>
                          <a:latin typeface="+mn-lt"/>
                        </a:rPr>
                        <a:t>385173001</a:t>
                      </a:r>
                    </a:p>
                  </a:txBody>
                  <a:tcPr marL="9525" marR="9525" marT="9525" marB="0" anchor="b"/>
                </a:tc>
                <a:tc>
                  <a:txBody>
                    <a:bodyPr/>
                    <a:lstStyle/>
                    <a:p>
                      <a:pPr algn="l" fontAlgn="b"/>
                      <a:r>
                        <a:rPr lang="en-GB" sz="1400" b="0" i="0" u="none" strike="noStrike" dirty="0">
                          <a:solidFill>
                            <a:srgbClr val="000000"/>
                          </a:solidFill>
                          <a:effectLst/>
                          <a:latin typeface="+mn-lt"/>
                        </a:rPr>
                        <a:t>Tablet for conventional release vaginal solution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pPr algn="l" fontAlgn="b"/>
                      <a:r>
                        <a:rPr lang="en-GB" sz="1400" b="0" i="0" u="none" strike="noStrike" dirty="0">
                          <a:solidFill>
                            <a:srgbClr val="000000"/>
                          </a:solidFill>
                          <a:effectLst/>
                          <a:latin typeface="+mn-lt"/>
                        </a:rPr>
                        <a:t>385173001</a:t>
                      </a:r>
                    </a:p>
                  </a:txBody>
                  <a:tcPr marL="9525" marR="9525" marT="9525" marB="0" anchor="b"/>
                </a:tc>
                <a:tc>
                  <a:txBody>
                    <a:bodyPr/>
                    <a:lstStyle/>
                    <a:p>
                      <a:pPr algn="l" fontAlgn="b"/>
                      <a:r>
                        <a:rPr lang="en-GB" sz="1400" b="0" i="0" u="none" strike="noStrike" dirty="0">
                          <a:solidFill>
                            <a:srgbClr val="000000"/>
                          </a:solidFill>
                          <a:effectLst/>
                          <a:latin typeface="+mn-lt"/>
                        </a:rPr>
                        <a:t>Tablet for conventional release vaginal solution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3211612662"/>
                  </a:ext>
                </a:extLst>
              </a:tr>
            </a:tbl>
          </a:graphicData>
        </a:graphic>
      </p:graphicFrame>
      <p:sp>
        <p:nvSpPr>
          <p:cNvPr id="3" name="TextBox 2">
            <a:extLst>
              <a:ext uri="{FF2B5EF4-FFF2-40B4-BE49-F238E27FC236}">
                <a16:creationId xmlns:a16="http://schemas.microsoft.com/office/drawing/2014/main" id="{F20EB4E3-8661-49A9-8142-8A1B8AE3BA5C}"/>
              </a:ext>
            </a:extLst>
          </p:cNvPr>
          <p:cNvSpPr txBox="1"/>
          <p:nvPr/>
        </p:nvSpPr>
        <p:spPr>
          <a:xfrm>
            <a:off x="676182" y="5026640"/>
            <a:ext cx="10839635" cy="738664"/>
          </a:xfrm>
          <a:prstGeom prst="rect">
            <a:avLst/>
          </a:prstGeom>
          <a:noFill/>
        </p:spPr>
        <p:txBody>
          <a:bodyPr wrap="square" rtlCol="0">
            <a:spAutoFit/>
          </a:bodyPr>
          <a:lstStyle/>
          <a:p>
            <a:r>
              <a:rPr lang="en-GB" b="1" dirty="0"/>
              <a:t>Discussion:</a:t>
            </a:r>
          </a:p>
          <a:p>
            <a:r>
              <a:rPr lang="en-GB" dirty="0"/>
              <a:t>Everybody was in agreement with this one </a:t>
            </a:r>
            <a:r>
              <a:rPr lang="en-GB" dirty="0">
                <a:sym typeface="Wingdings" panose="05000000000000000000" pitchFamily="2" charset="2"/>
              </a:rPr>
              <a:t></a:t>
            </a:r>
            <a:endParaRPr lang="en-GB" dirty="0"/>
          </a:p>
          <a:p>
            <a:endParaRPr lang="en-GB" dirty="0"/>
          </a:p>
        </p:txBody>
      </p:sp>
    </p:spTree>
    <p:extLst>
      <p:ext uri="{BB962C8B-B14F-4D97-AF65-F5344CB8AC3E}">
        <p14:creationId xmlns:p14="http://schemas.microsoft.com/office/powerpoint/2010/main" val="2732048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da-DK" dirty="0">
                <a:solidFill>
                  <a:schemeClr val="dk2"/>
                </a:solidFill>
              </a:rPr>
              <a:t>11002000 : Rectal gel</a:t>
            </a:r>
          </a:p>
        </p:txBody>
      </p:sp>
      <p:graphicFrame>
        <p:nvGraphicFramePr>
          <p:cNvPr id="2" name="Table 2">
            <a:extLst>
              <a:ext uri="{FF2B5EF4-FFF2-40B4-BE49-F238E27FC236}">
                <a16:creationId xmlns:a16="http://schemas.microsoft.com/office/drawing/2014/main" id="{13FA25F1-07B0-4A2B-945E-537DEA6C9516}"/>
              </a:ext>
            </a:extLst>
          </p:cNvPr>
          <p:cNvGraphicFramePr>
            <a:graphicFrameLocks noGrp="1"/>
          </p:cNvGraphicFramePr>
          <p:nvPr>
            <p:extLst>
              <p:ext uri="{D42A27DB-BD31-4B8C-83A1-F6EECF244321}">
                <p14:modId xmlns:p14="http://schemas.microsoft.com/office/powerpoint/2010/main" val="1392665658"/>
              </p:ext>
            </p:extLst>
          </p:nvPr>
        </p:nvGraphicFramePr>
        <p:xfrm>
          <a:off x="99135" y="1735585"/>
          <a:ext cx="11993730" cy="2607945"/>
        </p:xfrm>
        <a:graphic>
          <a:graphicData uri="http://schemas.openxmlformats.org/drawingml/2006/table">
            <a:tbl>
              <a:tblPr firstRow="1" bandRow="1">
                <a:tableStyleId>{21E4AEA4-8DFA-4A89-87EB-49C32662AFE0}</a:tableStyleId>
              </a:tblPr>
              <a:tblGrid>
                <a:gridCol w="1125208">
                  <a:extLst>
                    <a:ext uri="{9D8B030D-6E8A-4147-A177-3AD203B41FA5}">
                      <a16:colId xmlns:a16="http://schemas.microsoft.com/office/drawing/2014/main" val="1125794239"/>
                    </a:ext>
                  </a:extLst>
                </a:gridCol>
                <a:gridCol w="1101795">
                  <a:extLst>
                    <a:ext uri="{9D8B030D-6E8A-4147-A177-3AD203B41FA5}">
                      <a16:colId xmlns:a16="http://schemas.microsoft.com/office/drawing/2014/main" val="169140692"/>
                    </a:ext>
                  </a:extLst>
                </a:gridCol>
                <a:gridCol w="2998983">
                  <a:extLst>
                    <a:ext uri="{9D8B030D-6E8A-4147-A177-3AD203B41FA5}">
                      <a16:colId xmlns:a16="http://schemas.microsoft.com/office/drawing/2014/main" val="842982280"/>
                    </a:ext>
                  </a:extLst>
                </a:gridCol>
                <a:gridCol w="1787665">
                  <a:extLst>
                    <a:ext uri="{9D8B030D-6E8A-4147-A177-3AD203B41FA5}">
                      <a16:colId xmlns:a16="http://schemas.microsoft.com/office/drawing/2014/main" val="3814441015"/>
                    </a:ext>
                  </a:extLst>
                </a:gridCol>
                <a:gridCol w="1520808">
                  <a:extLst>
                    <a:ext uri="{9D8B030D-6E8A-4147-A177-3AD203B41FA5}">
                      <a16:colId xmlns:a16="http://schemas.microsoft.com/office/drawing/2014/main" val="567105589"/>
                    </a:ext>
                  </a:extLst>
                </a:gridCol>
                <a:gridCol w="895661">
                  <a:extLst>
                    <a:ext uri="{9D8B030D-6E8A-4147-A177-3AD203B41FA5}">
                      <a16:colId xmlns:a16="http://schemas.microsoft.com/office/drawing/2014/main" val="2023515506"/>
                    </a:ext>
                  </a:extLst>
                </a:gridCol>
                <a:gridCol w="2563610">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r>
                        <a:rPr lang="en-GB" sz="1400" dirty="0">
                          <a:latin typeface="+mj-lt"/>
                        </a:rPr>
                        <a:t>Tara</a:t>
                      </a:r>
                    </a:p>
                  </a:txBody>
                  <a:tcPr/>
                </a:tc>
                <a:tc>
                  <a:txBody>
                    <a:bodyPr/>
                    <a:lstStyle/>
                    <a:p>
                      <a:pPr algn="l" fontAlgn="b"/>
                      <a:r>
                        <a:rPr lang="en-GB" sz="1400" b="0" i="0" u="none" strike="noStrike" dirty="0">
                          <a:solidFill>
                            <a:srgbClr val="000000"/>
                          </a:solidFill>
                          <a:effectLst/>
                          <a:latin typeface="+mn-lt"/>
                        </a:rPr>
                        <a:t>385183002</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rectal gel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latin typeface="+mj-lt"/>
                      </a:endParaRPr>
                    </a:p>
                  </a:txBody>
                  <a:tcPr/>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algn="l" fontAlgn="b"/>
                      <a:r>
                        <a:rPr lang="en-GB" sz="1400" b="0" i="0" u="none" strike="noStrike" dirty="0">
                          <a:solidFill>
                            <a:srgbClr val="000000"/>
                          </a:solidFill>
                          <a:effectLst/>
                          <a:latin typeface="+mn-lt"/>
                        </a:rPr>
                        <a:t>385183002</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rectal gel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r>
                        <a:rPr lang="en-GB" sz="1400" b="0" i="0" u="none" strike="noStrike" dirty="0">
                          <a:solidFill>
                            <a:srgbClr val="000000"/>
                          </a:solidFill>
                          <a:effectLst/>
                          <a:latin typeface="+mn-lt"/>
                        </a:rPr>
                        <a:t>EDQM: "intended for rectal use to obtain a local effect."</a:t>
                      </a:r>
                      <a:br>
                        <a:rPr lang="en-GB" sz="1400" b="0" i="0" u="none" strike="noStrike" dirty="0">
                          <a:solidFill>
                            <a:srgbClr val="000000"/>
                          </a:solidFill>
                          <a:effectLst/>
                          <a:latin typeface="+mn-lt"/>
                        </a:rPr>
                      </a:br>
                      <a:r>
                        <a:rPr lang="en-GB" sz="1400" b="0" i="0" u="none" strike="noStrike" dirty="0">
                          <a:solidFill>
                            <a:srgbClr val="000000"/>
                          </a:solidFill>
                          <a:effectLst/>
                          <a:latin typeface="+mn-lt"/>
                        </a:rPr>
                        <a:t>SCT concept does not render "to obtain a local effect."</a:t>
                      </a:r>
                    </a:p>
                  </a:txBody>
                  <a:tcPr marL="9525" marR="9525" marT="9525" marB="0" anchor="b"/>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pPr algn="l" fontAlgn="b"/>
                      <a:r>
                        <a:rPr lang="en-GB" sz="1400" b="0" i="0" u="none" strike="noStrike" dirty="0">
                          <a:solidFill>
                            <a:srgbClr val="000000"/>
                          </a:solidFill>
                          <a:effectLst/>
                          <a:latin typeface="+mn-lt"/>
                        </a:rPr>
                        <a:t>385183002</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rectal gel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pPr algn="l" fontAlgn="b"/>
                      <a:r>
                        <a:rPr lang="en-GB" sz="1400" b="0" i="0" u="none" strike="noStrike" dirty="0">
                          <a:solidFill>
                            <a:srgbClr val="000000"/>
                          </a:solidFill>
                          <a:effectLst/>
                          <a:latin typeface="+mn-lt"/>
                        </a:rPr>
                        <a:t>385183002</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rectal gel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3211612662"/>
                  </a:ext>
                </a:extLst>
              </a:tr>
            </a:tbl>
          </a:graphicData>
        </a:graphic>
      </p:graphicFrame>
      <p:sp>
        <p:nvSpPr>
          <p:cNvPr id="3" name="TextBox 2">
            <a:extLst>
              <a:ext uri="{FF2B5EF4-FFF2-40B4-BE49-F238E27FC236}">
                <a16:creationId xmlns:a16="http://schemas.microsoft.com/office/drawing/2014/main" id="{F20EB4E3-8661-49A9-8142-8A1B8AE3BA5C}"/>
              </a:ext>
            </a:extLst>
          </p:cNvPr>
          <p:cNvSpPr txBox="1"/>
          <p:nvPr/>
        </p:nvSpPr>
        <p:spPr>
          <a:xfrm>
            <a:off x="514165" y="5122415"/>
            <a:ext cx="10839635" cy="1815882"/>
          </a:xfrm>
          <a:prstGeom prst="rect">
            <a:avLst/>
          </a:prstGeom>
          <a:noFill/>
        </p:spPr>
        <p:txBody>
          <a:bodyPr wrap="square" rtlCol="0">
            <a:spAutoFit/>
          </a:bodyPr>
          <a:lstStyle/>
          <a:p>
            <a:r>
              <a:rPr lang="en-GB" b="1" dirty="0"/>
              <a:t>Discussion: Local effect</a:t>
            </a:r>
            <a:endParaRPr lang="en-GB" dirty="0"/>
          </a:p>
          <a:p>
            <a:r>
              <a:rPr lang="en-GB" dirty="0"/>
              <a:t>The definition of a PDF is the “</a:t>
            </a:r>
            <a:r>
              <a:rPr lang="en-GB" sz="1400" dirty="0">
                <a:solidFill>
                  <a:srgbClr val="231F20"/>
                </a:solidFill>
              </a:rPr>
              <a:t>physical manifestation of a Medicinal Product that contains the active ingredient(s) and/or inactive ingredient(s) that are intended to be delivered to the patient”</a:t>
            </a:r>
            <a:r>
              <a:rPr lang="en-GB" dirty="0"/>
              <a:t> – it’s about the thing that formulates or encapsulates or contains the active and inactive ingredient substances.  It’s not about what happens once the administration has been made…what the effect is.  There are oral tablets that have no systemic effect (e.g. nystatin).  So in our mapping, we should not consider the “local or systemic effect”</a:t>
            </a:r>
          </a:p>
          <a:p>
            <a:r>
              <a:rPr lang="en-GB" dirty="0"/>
              <a:t>So </a:t>
            </a:r>
            <a:r>
              <a:rPr lang="en-GB" u="sng" dirty="0"/>
              <a:t>– this mapping is an exact match</a:t>
            </a:r>
          </a:p>
          <a:p>
            <a:endParaRPr lang="en-GB" dirty="0"/>
          </a:p>
          <a:p>
            <a:endParaRPr lang="en-GB" dirty="0"/>
          </a:p>
        </p:txBody>
      </p:sp>
    </p:spTree>
    <p:extLst>
      <p:ext uri="{BB962C8B-B14F-4D97-AF65-F5344CB8AC3E}">
        <p14:creationId xmlns:p14="http://schemas.microsoft.com/office/powerpoint/2010/main" val="1948925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da-DK" dirty="0">
                <a:solidFill>
                  <a:schemeClr val="dk2"/>
                </a:solidFill>
              </a:rPr>
              <a:t>11101000 : Nebuliser solution</a:t>
            </a:r>
          </a:p>
        </p:txBody>
      </p:sp>
      <p:graphicFrame>
        <p:nvGraphicFramePr>
          <p:cNvPr id="2" name="Table 2">
            <a:extLst>
              <a:ext uri="{FF2B5EF4-FFF2-40B4-BE49-F238E27FC236}">
                <a16:creationId xmlns:a16="http://schemas.microsoft.com/office/drawing/2014/main" id="{13FA25F1-07B0-4A2B-945E-537DEA6C9516}"/>
              </a:ext>
            </a:extLst>
          </p:cNvPr>
          <p:cNvGraphicFramePr>
            <a:graphicFrameLocks noGrp="1"/>
          </p:cNvGraphicFramePr>
          <p:nvPr>
            <p:extLst>
              <p:ext uri="{D42A27DB-BD31-4B8C-83A1-F6EECF244321}">
                <p14:modId xmlns:p14="http://schemas.microsoft.com/office/powerpoint/2010/main" val="1839535013"/>
              </p:ext>
            </p:extLst>
          </p:nvPr>
        </p:nvGraphicFramePr>
        <p:xfrm>
          <a:off x="198270" y="1782901"/>
          <a:ext cx="11993730" cy="3461385"/>
        </p:xfrm>
        <a:graphic>
          <a:graphicData uri="http://schemas.openxmlformats.org/drawingml/2006/table">
            <a:tbl>
              <a:tblPr firstRow="1" bandRow="1">
                <a:tableStyleId>{21E4AEA4-8DFA-4A89-87EB-49C32662AFE0}</a:tableStyleId>
              </a:tblPr>
              <a:tblGrid>
                <a:gridCol w="1125208">
                  <a:extLst>
                    <a:ext uri="{9D8B030D-6E8A-4147-A177-3AD203B41FA5}">
                      <a16:colId xmlns:a16="http://schemas.microsoft.com/office/drawing/2014/main" val="1125794239"/>
                    </a:ext>
                  </a:extLst>
                </a:gridCol>
                <a:gridCol w="1101795">
                  <a:extLst>
                    <a:ext uri="{9D8B030D-6E8A-4147-A177-3AD203B41FA5}">
                      <a16:colId xmlns:a16="http://schemas.microsoft.com/office/drawing/2014/main" val="169140692"/>
                    </a:ext>
                  </a:extLst>
                </a:gridCol>
                <a:gridCol w="2998983">
                  <a:extLst>
                    <a:ext uri="{9D8B030D-6E8A-4147-A177-3AD203B41FA5}">
                      <a16:colId xmlns:a16="http://schemas.microsoft.com/office/drawing/2014/main" val="842982280"/>
                    </a:ext>
                  </a:extLst>
                </a:gridCol>
                <a:gridCol w="1787665">
                  <a:extLst>
                    <a:ext uri="{9D8B030D-6E8A-4147-A177-3AD203B41FA5}">
                      <a16:colId xmlns:a16="http://schemas.microsoft.com/office/drawing/2014/main" val="3814441015"/>
                    </a:ext>
                  </a:extLst>
                </a:gridCol>
                <a:gridCol w="1520808">
                  <a:extLst>
                    <a:ext uri="{9D8B030D-6E8A-4147-A177-3AD203B41FA5}">
                      <a16:colId xmlns:a16="http://schemas.microsoft.com/office/drawing/2014/main" val="567105589"/>
                    </a:ext>
                  </a:extLst>
                </a:gridCol>
                <a:gridCol w="895661">
                  <a:extLst>
                    <a:ext uri="{9D8B030D-6E8A-4147-A177-3AD203B41FA5}">
                      <a16:colId xmlns:a16="http://schemas.microsoft.com/office/drawing/2014/main" val="2023515506"/>
                    </a:ext>
                  </a:extLst>
                </a:gridCol>
                <a:gridCol w="2563610">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0004">
                <a:tc>
                  <a:txBody>
                    <a:bodyPr/>
                    <a:lstStyle/>
                    <a:p>
                      <a:r>
                        <a:rPr lang="en-GB" sz="1400" dirty="0">
                          <a:latin typeface="+mj-lt"/>
                        </a:rPr>
                        <a:t>Tara</a:t>
                      </a:r>
                    </a:p>
                  </a:txBody>
                  <a:tcPr/>
                </a:tc>
                <a:tc>
                  <a:txBody>
                    <a:bodyPr/>
                    <a:lstStyle/>
                    <a:p>
                      <a:pPr algn="l" fontAlgn="b"/>
                      <a:r>
                        <a:rPr lang="en-GB" sz="1400" b="0" i="0" u="none" strike="noStrike" dirty="0">
                          <a:solidFill>
                            <a:srgbClr val="000000"/>
                          </a:solidFill>
                          <a:effectLst/>
                          <a:latin typeface="+mn-lt"/>
                        </a:rPr>
                        <a:t>385198000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solution for nebulizer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algn="l" fontAlgn="b"/>
                      <a:r>
                        <a:rPr lang="en-GB" sz="1400" b="0" i="0" u="none" strike="noStrike" dirty="0">
                          <a:solidFill>
                            <a:srgbClr val="000000"/>
                          </a:solidFill>
                          <a:effectLst/>
                          <a:latin typeface="+mj-lt"/>
                        </a:rPr>
                        <a:t>385198000</a:t>
                      </a:r>
                    </a:p>
                  </a:txBody>
                  <a:tcPr marL="9525" marR="9525" marT="9525" marB="0" anchor="b"/>
                </a:tc>
                <a:tc>
                  <a:txBody>
                    <a:bodyPr/>
                    <a:lstStyle/>
                    <a:p>
                      <a:pPr algn="l" fontAlgn="b"/>
                      <a:r>
                        <a:rPr lang="en-GB" sz="1400" b="0" i="0" u="none" strike="noStrike" dirty="0">
                          <a:solidFill>
                            <a:srgbClr val="000000"/>
                          </a:solidFill>
                          <a:effectLst/>
                          <a:latin typeface="+mj-lt"/>
                        </a:rPr>
                        <a:t>Conventional release solution for nebulizer (dose form)</a:t>
                      </a:r>
                    </a:p>
                  </a:txBody>
                  <a:tcPr marL="9525" marR="9525" marT="9525" marB="0" anchor="b"/>
                </a:tc>
                <a:tc>
                  <a:txBody>
                    <a:bodyPr/>
                    <a:lstStyle/>
                    <a:p>
                      <a:pPr algn="l" fontAlgn="b"/>
                      <a:r>
                        <a:rPr lang="en-GB" sz="1400" b="0" i="0" u="none" strike="noStrike" dirty="0">
                          <a:solidFill>
                            <a:srgbClr val="000000"/>
                          </a:solidFill>
                          <a:effectLst/>
                          <a:latin typeface="+mj-lt"/>
                        </a:rPr>
                        <a:t>1..1</a:t>
                      </a:r>
                    </a:p>
                  </a:txBody>
                  <a:tcPr marL="9525" marR="9525" marT="9525" marB="0" anchor="b"/>
                </a:tc>
                <a:tc>
                  <a:txBody>
                    <a:bodyPr/>
                    <a:lstStyle/>
                    <a:p>
                      <a:pPr algn="l" fontAlgn="b"/>
                      <a:r>
                        <a:rPr lang="en-GB" sz="1400" b="0" i="0" u="none" strike="noStrike" dirty="0">
                          <a:solidFill>
                            <a:srgbClr val="000000"/>
                          </a:solidFill>
                          <a:effectLst/>
                          <a:latin typeface="+mj-lt"/>
                        </a:rPr>
                        <a:t>Exact match</a:t>
                      </a:r>
                    </a:p>
                  </a:txBody>
                  <a:tcPr marL="9525" marR="9525" marT="9525" marB="0" anchor="b"/>
                </a:tc>
                <a:tc>
                  <a:txBody>
                    <a:bodyPr/>
                    <a:lstStyle/>
                    <a:p>
                      <a:pPr algn="l" fontAlgn="b"/>
                      <a:r>
                        <a:rPr lang="en-GB" sz="1400" b="0" i="0" u="none" strike="noStrike" dirty="0">
                          <a:solidFill>
                            <a:srgbClr val="000000"/>
                          </a:solidFill>
                          <a:effectLst/>
                          <a:latin typeface="+mj-lt"/>
                        </a:rPr>
                        <a:t>Yes</a:t>
                      </a:r>
                    </a:p>
                  </a:txBody>
                  <a:tcPr marL="9525" marR="9525" marT="9525" marB="0" anchor="b"/>
                </a:tc>
                <a:tc>
                  <a:txBody>
                    <a:bodyPr/>
                    <a:lstStyle/>
                    <a:p>
                      <a:pPr algn="l" fontAlgn="b"/>
                      <a:r>
                        <a:rPr lang="en-GB" sz="1400" b="0" i="0" u="none" strike="noStrike" dirty="0">
                          <a:solidFill>
                            <a:srgbClr val="000000"/>
                          </a:solidFill>
                          <a:effectLst/>
                          <a:latin typeface="+mj-lt"/>
                        </a:rPr>
                        <a:t>EDQM: " converted into an aerosol by a continuously operating nebuliser or a metered-dose nebuliser." </a:t>
                      </a:r>
                      <a:br>
                        <a:rPr lang="en-GB" sz="1400" b="0" i="0" u="none" strike="noStrike" dirty="0">
                          <a:solidFill>
                            <a:srgbClr val="000000"/>
                          </a:solidFill>
                          <a:effectLst/>
                          <a:latin typeface="+mj-lt"/>
                        </a:rPr>
                      </a:br>
                      <a:r>
                        <a:rPr lang="en-GB" sz="1400" b="0" i="0" u="none" strike="noStrike" dirty="0">
                          <a:solidFill>
                            <a:srgbClr val="000000"/>
                          </a:solidFill>
                          <a:effectLst/>
                          <a:latin typeface="+mj-lt"/>
                        </a:rPr>
                        <a:t>--&gt; potential for addition to SCT Physical object hierarchy (currently only 334947002 |Nebulizer (physical object)|)</a:t>
                      </a:r>
                    </a:p>
                  </a:txBody>
                  <a:tcPr marL="9525" marR="9525" marT="9525" marB="0" anchor="b"/>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pPr algn="l" fontAlgn="b"/>
                      <a:r>
                        <a:rPr lang="en-GB" sz="1400" b="0" i="0" u="none" strike="noStrike" dirty="0">
                          <a:solidFill>
                            <a:srgbClr val="000000"/>
                          </a:solidFill>
                          <a:effectLst/>
                          <a:latin typeface="+mn-lt"/>
                        </a:rPr>
                        <a:t>385198000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solution for nebulizer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endParaRPr lang="en-GB" sz="14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pPr algn="l" fontAlgn="b"/>
                      <a:r>
                        <a:rPr lang="en-GB" sz="1400" b="0" i="0" u="none" strike="noStrike" dirty="0">
                          <a:solidFill>
                            <a:srgbClr val="000000"/>
                          </a:solidFill>
                          <a:effectLst/>
                          <a:latin typeface="+mn-lt"/>
                        </a:rPr>
                        <a:t>385198000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solution for nebulizer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3211612662"/>
                  </a:ext>
                </a:extLst>
              </a:tr>
            </a:tbl>
          </a:graphicData>
        </a:graphic>
      </p:graphicFrame>
      <p:sp>
        <p:nvSpPr>
          <p:cNvPr id="3" name="TextBox 2">
            <a:extLst>
              <a:ext uri="{FF2B5EF4-FFF2-40B4-BE49-F238E27FC236}">
                <a16:creationId xmlns:a16="http://schemas.microsoft.com/office/drawing/2014/main" id="{F20EB4E3-8661-49A9-8142-8A1B8AE3BA5C}"/>
              </a:ext>
            </a:extLst>
          </p:cNvPr>
          <p:cNvSpPr txBox="1"/>
          <p:nvPr/>
        </p:nvSpPr>
        <p:spPr>
          <a:xfrm>
            <a:off x="514165" y="5566299"/>
            <a:ext cx="10839635" cy="738664"/>
          </a:xfrm>
          <a:prstGeom prst="rect">
            <a:avLst/>
          </a:prstGeom>
          <a:noFill/>
        </p:spPr>
        <p:txBody>
          <a:bodyPr wrap="square" rtlCol="0">
            <a:spAutoFit/>
          </a:bodyPr>
          <a:lstStyle/>
          <a:p>
            <a:r>
              <a:rPr lang="en-GB" b="1" dirty="0"/>
              <a:t>Discussion:</a:t>
            </a:r>
          </a:p>
          <a:p>
            <a:r>
              <a:rPr lang="en-GB" dirty="0"/>
              <a:t>The nebulizer solution is a primitive concept; what could be done to make it fully defined?  As suggested, there is the potential to add the administration device from the physical object hierarchy</a:t>
            </a:r>
          </a:p>
        </p:txBody>
      </p:sp>
    </p:spTree>
    <p:extLst>
      <p:ext uri="{BB962C8B-B14F-4D97-AF65-F5344CB8AC3E}">
        <p14:creationId xmlns:p14="http://schemas.microsoft.com/office/powerpoint/2010/main" val="3463399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da-DK" dirty="0">
                <a:solidFill>
                  <a:schemeClr val="dk2"/>
                </a:solidFill>
              </a:rPr>
              <a:t>11114000: Inhalation vapour, solution</a:t>
            </a:r>
          </a:p>
        </p:txBody>
      </p:sp>
      <p:graphicFrame>
        <p:nvGraphicFramePr>
          <p:cNvPr id="2" name="Table 2">
            <a:extLst>
              <a:ext uri="{FF2B5EF4-FFF2-40B4-BE49-F238E27FC236}">
                <a16:creationId xmlns:a16="http://schemas.microsoft.com/office/drawing/2014/main" id="{13FA25F1-07B0-4A2B-945E-537DEA6C9516}"/>
              </a:ext>
            </a:extLst>
          </p:cNvPr>
          <p:cNvGraphicFramePr>
            <a:graphicFrameLocks noGrp="1"/>
          </p:cNvGraphicFramePr>
          <p:nvPr>
            <p:extLst>
              <p:ext uri="{D42A27DB-BD31-4B8C-83A1-F6EECF244321}">
                <p14:modId xmlns:p14="http://schemas.microsoft.com/office/powerpoint/2010/main" val="213077025"/>
              </p:ext>
            </p:extLst>
          </p:nvPr>
        </p:nvGraphicFramePr>
        <p:xfrm>
          <a:off x="198270" y="1494946"/>
          <a:ext cx="11993730" cy="3674745"/>
        </p:xfrm>
        <a:graphic>
          <a:graphicData uri="http://schemas.openxmlformats.org/drawingml/2006/table">
            <a:tbl>
              <a:tblPr firstRow="1" bandRow="1">
                <a:tableStyleId>{21E4AEA4-8DFA-4A89-87EB-49C32662AFE0}</a:tableStyleId>
              </a:tblPr>
              <a:tblGrid>
                <a:gridCol w="973582">
                  <a:extLst>
                    <a:ext uri="{9D8B030D-6E8A-4147-A177-3AD203B41FA5}">
                      <a16:colId xmlns:a16="http://schemas.microsoft.com/office/drawing/2014/main" val="1125794239"/>
                    </a:ext>
                  </a:extLst>
                </a:gridCol>
                <a:gridCol w="958789">
                  <a:extLst>
                    <a:ext uri="{9D8B030D-6E8A-4147-A177-3AD203B41FA5}">
                      <a16:colId xmlns:a16="http://schemas.microsoft.com/office/drawing/2014/main" val="169140692"/>
                    </a:ext>
                  </a:extLst>
                </a:gridCol>
                <a:gridCol w="2698811">
                  <a:extLst>
                    <a:ext uri="{9D8B030D-6E8A-4147-A177-3AD203B41FA5}">
                      <a16:colId xmlns:a16="http://schemas.microsoft.com/office/drawing/2014/main" val="842982280"/>
                    </a:ext>
                  </a:extLst>
                </a:gridCol>
                <a:gridCol w="994299">
                  <a:extLst>
                    <a:ext uri="{9D8B030D-6E8A-4147-A177-3AD203B41FA5}">
                      <a16:colId xmlns:a16="http://schemas.microsoft.com/office/drawing/2014/main" val="3814441015"/>
                    </a:ext>
                  </a:extLst>
                </a:gridCol>
                <a:gridCol w="1233997">
                  <a:extLst>
                    <a:ext uri="{9D8B030D-6E8A-4147-A177-3AD203B41FA5}">
                      <a16:colId xmlns:a16="http://schemas.microsoft.com/office/drawing/2014/main" val="567105589"/>
                    </a:ext>
                  </a:extLst>
                </a:gridCol>
                <a:gridCol w="843378">
                  <a:extLst>
                    <a:ext uri="{9D8B030D-6E8A-4147-A177-3AD203B41FA5}">
                      <a16:colId xmlns:a16="http://schemas.microsoft.com/office/drawing/2014/main" val="2023515506"/>
                    </a:ext>
                  </a:extLst>
                </a:gridCol>
                <a:gridCol w="4290874">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r>
                        <a:rPr lang="en-GB" sz="1400" dirty="0">
                          <a:latin typeface="+mj-lt"/>
                        </a:rPr>
                        <a:t>Tara</a:t>
                      </a:r>
                    </a:p>
                  </a:txBody>
                  <a:tcPr/>
                </a:tc>
                <a:tc>
                  <a:txBody>
                    <a:bodyPr/>
                    <a:lstStyle/>
                    <a:p>
                      <a:pPr algn="l" fontAlgn="b"/>
                      <a:r>
                        <a:rPr lang="en-GB" sz="1400" b="0" i="0" u="none" strike="noStrike" dirty="0">
                          <a:solidFill>
                            <a:srgbClr val="000000"/>
                          </a:solidFill>
                          <a:effectLst/>
                          <a:latin typeface="+mn-lt"/>
                        </a:rPr>
                        <a:t>385213000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vapor solution for inhalation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r>
                        <a:rPr lang="en-GB" sz="1400" b="0" i="0" u="none" strike="noStrike" dirty="0">
                          <a:solidFill>
                            <a:srgbClr val="000000"/>
                          </a:solidFill>
                          <a:effectLst/>
                          <a:latin typeface="+mn-lt"/>
                        </a:rPr>
                        <a:t>EDQM has Mixing | No transformation, S-CT has No transformation</a:t>
                      </a:r>
                    </a:p>
                  </a:txBody>
                  <a:tcPr marL="9525" marR="9525" marT="9525" marB="0" anchor="b"/>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algn="l" fontAlgn="b"/>
                      <a:r>
                        <a:rPr lang="en-GB" sz="1400" b="0" i="0" u="none" strike="noStrike" dirty="0">
                          <a:solidFill>
                            <a:srgbClr val="000000"/>
                          </a:solidFill>
                          <a:effectLst/>
                          <a:latin typeface="+mn-lt"/>
                        </a:rPr>
                        <a:t>385213000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vapor solution for inhalation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Broader than</a:t>
                      </a:r>
                    </a:p>
                  </a:txBody>
                  <a:tcPr marL="9525" marR="9525" marT="9525" marB="0" anchor="b"/>
                </a:tc>
                <a:tc>
                  <a:txBody>
                    <a:bodyPr/>
                    <a:lstStyle/>
                    <a:p>
                      <a:pPr algn="l" fontAlgn="b"/>
                      <a:r>
                        <a:rPr lang="en-GB" sz="1400" b="0" i="0" u="none" strike="noStrike" dirty="0">
                          <a:solidFill>
                            <a:srgbClr val="000000"/>
                          </a:solidFill>
                          <a:effectLst/>
                          <a:latin typeface="+mn-lt"/>
                        </a:rPr>
                        <a:t>No</a:t>
                      </a:r>
                    </a:p>
                  </a:txBody>
                  <a:tcPr marL="9525" marR="9525" marT="9525" marB="0" anchor="b"/>
                </a:tc>
                <a:tc>
                  <a:txBody>
                    <a:bodyPr/>
                    <a:lstStyle/>
                    <a:p>
                      <a:pPr algn="l" fontAlgn="b"/>
                      <a:r>
                        <a:rPr lang="en-GB" sz="1400" b="0" i="0" u="none" strike="noStrike" dirty="0">
                          <a:solidFill>
                            <a:srgbClr val="000000"/>
                          </a:solidFill>
                          <a:effectLst/>
                          <a:latin typeface="+mn-lt"/>
                        </a:rPr>
                        <a:t>EDQM transformation is "Mixing, No transformation". ("The vapour is usually generated by adding the solution to hot water.)"</a:t>
                      </a:r>
                      <a:br>
                        <a:rPr lang="en-GB" sz="1400" b="0" i="0" u="none" strike="noStrike" dirty="0">
                          <a:solidFill>
                            <a:srgbClr val="000000"/>
                          </a:solidFill>
                          <a:effectLst/>
                          <a:latin typeface="+mn-lt"/>
                        </a:rPr>
                      </a:br>
                      <a:r>
                        <a:rPr lang="en-GB" sz="1400" b="0" i="0" u="none" strike="noStrike" dirty="0">
                          <a:solidFill>
                            <a:srgbClr val="000000"/>
                          </a:solidFill>
                          <a:effectLst/>
                          <a:latin typeface="+mn-lt"/>
                        </a:rPr>
                        <a:t>SCT = "No transformation". Does not convey the "mixing". </a:t>
                      </a:r>
                      <a:br>
                        <a:rPr lang="en-GB" sz="1400" b="0" i="0" u="none" strike="noStrike" dirty="0">
                          <a:solidFill>
                            <a:srgbClr val="000000"/>
                          </a:solidFill>
                          <a:effectLst/>
                          <a:latin typeface="+mn-lt"/>
                        </a:rPr>
                      </a:br>
                      <a:r>
                        <a:rPr lang="en-GB" sz="1400" b="0" i="0" u="none" strike="noStrike" dirty="0">
                          <a:solidFill>
                            <a:srgbClr val="000000"/>
                          </a:solidFill>
                          <a:effectLst/>
                          <a:latin typeface="+mn-lt"/>
                        </a:rPr>
                        <a:t>Also, SCT concept does not render "to obtain a local effect."</a:t>
                      </a:r>
                      <a:br>
                        <a:rPr lang="en-GB" sz="1400" b="0" i="0" u="none" strike="noStrike" dirty="0">
                          <a:solidFill>
                            <a:srgbClr val="000000"/>
                          </a:solidFill>
                          <a:effectLst/>
                          <a:latin typeface="+mn-lt"/>
                        </a:rPr>
                      </a:br>
                      <a:r>
                        <a:rPr lang="en-GB" sz="1400" b="0" i="0" u="none" strike="noStrike" dirty="0">
                          <a:solidFill>
                            <a:srgbClr val="000000"/>
                          </a:solidFill>
                          <a:effectLst/>
                          <a:latin typeface="+mn-lt"/>
                        </a:rPr>
                        <a:t>"Broader than" or "Exact match" to be discussed. Border line.</a:t>
                      </a:r>
                    </a:p>
                  </a:txBody>
                  <a:tcPr marL="9525" marR="9525" marT="9525" marB="0" anchor="b"/>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pPr algn="l" fontAlgn="b"/>
                      <a:r>
                        <a:rPr lang="en-GB" sz="1400" b="0" i="0" u="none" strike="noStrike" dirty="0">
                          <a:solidFill>
                            <a:srgbClr val="000000"/>
                          </a:solidFill>
                          <a:effectLst/>
                          <a:latin typeface="+mn-lt"/>
                        </a:rPr>
                        <a:t>385213000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vapor solution for inhalation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No</a:t>
                      </a:r>
                    </a:p>
                  </a:txBody>
                  <a:tcPr marL="9525" marR="9525" marT="9525" marB="0" anchor="b"/>
                </a:tc>
                <a:tc>
                  <a:txBody>
                    <a:bodyPr/>
                    <a:lstStyle/>
                    <a:p>
                      <a:pPr algn="l" fontAlgn="b"/>
                      <a:r>
                        <a:rPr lang="en-GB" sz="1400" b="0" i="0" u="none" strike="noStrike" dirty="0">
                          <a:solidFill>
                            <a:srgbClr val="000000"/>
                          </a:solidFill>
                          <a:effectLst/>
                          <a:latin typeface="+mn-lt"/>
                        </a:rPr>
                        <a:t>EDQM has Mixing | No transformation, S-CT has No transformation</a:t>
                      </a:r>
                    </a:p>
                  </a:txBody>
                  <a:tcPr marL="9525" marR="9525" marT="9525" marB="0" anchor="b"/>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pPr algn="l" fontAlgn="b"/>
                      <a:r>
                        <a:rPr lang="en-GB" sz="1400" b="0" i="0" u="none" strike="noStrike" dirty="0">
                          <a:solidFill>
                            <a:srgbClr val="000000"/>
                          </a:solidFill>
                          <a:effectLst/>
                          <a:latin typeface="+mn-lt"/>
                        </a:rPr>
                        <a:t>385213000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vapor solution for inhalation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No</a:t>
                      </a:r>
                    </a:p>
                  </a:txBody>
                  <a:tcPr marL="9525" marR="9525" marT="9525" marB="0" anchor="b"/>
                </a:tc>
                <a:tc>
                  <a:txBody>
                    <a:bodyPr/>
                    <a:lstStyle/>
                    <a:p>
                      <a:pPr algn="l" fontAlgn="b"/>
                      <a:r>
                        <a:rPr lang="en-GB" sz="1400" b="0" i="0" u="none" strike="noStrike" dirty="0">
                          <a:solidFill>
                            <a:srgbClr val="000000"/>
                          </a:solidFill>
                          <a:effectLst/>
                          <a:latin typeface="+mn-lt"/>
                        </a:rPr>
                        <a:t>EDQM has Mixing and No transformation, S-CT has no transformation</a:t>
                      </a:r>
                    </a:p>
                  </a:txBody>
                  <a:tcPr marL="9525" marR="9525" marT="9525" marB="0" anchor="b"/>
                </a:tc>
                <a:extLst>
                  <a:ext uri="{0D108BD9-81ED-4DB2-BD59-A6C34878D82A}">
                    <a16:rowId xmlns:a16="http://schemas.microsoft.com/office/drawing/2014/main" val="3211612662"/>
                  </a:ext>
                </a:extLst>
              </a:tr>
            </a:tbl>
          </a:graphicData>
        </a:graphic>
      </p:graphicFrame>
      <p:sp>
        <p:nvSpPr>
          <p:cNvPr id="3" name="TextBox 2">
            <a:extLst>
              <a:ext uri="{FF2B5EF4-FFF2-40B4-BE49-F238E27FC236}">
                <a16:creationId xmlns:a16="http://schemas.microsoft.com/office/drawing/2014/main" id="{F20EB4E3-8661-49A9-8142-8A1B8AE3BA5C}"/>
              </a:ext>
            </a:extLst>
          </p:cNvPr>
          <p:cNvSpPr txBox="1"/>
          <p:nvPr/>
        </p:nvSpPr>
        <p:spPr>
          <a:xfrm>
            <a:off x="147830" y="5411779"/>
            <a:ext cx="7990233" cy="1169551"/>
          </a:xfrm>
          <a:prstGeom prst="rect">
            <a:avLst/>
          </a:prstGeom>
          <a:noFill/>
        </p:spPr>
        <p:txBody>
          <a:bodyPr wrap="square" rtlCol="0">
            <a:spAutoFit/>
          </a:bodyPr>
          <a:lstStyle/>
          <a:p>
            <a:r>
              <a:rPr lang="en-GB" b="1" dirty="0"/>
              <a:t>Discussion:</a:t>
            </a:r>
          </a:p>
          <a:p>
            <a:r>
              <a:rPr lang="en-GB" dirty="0"/>
              <a:t>A transformation is necessary – the </a:t>
            </a:r>
            <a:r>
              <a:rPr lang="en-GB" dirty="0" err="1"/>
              <a:t>AdmDF</a:t>
            </a:r>
            <a:r>
              <a:rPr lang="en-GB" dirty="0"/>
              <a:t> would be “vapour for inhalation”.  But “mixing” is not the correct transformation as can put solution on a handkerchief and inhale the vapour directly.</a:t>
            </a:r>
            <a:br>
              <a:rPr lang="en-GB" dirty="0"/>
            </a:br>
            <a:r>
              <a:rPr lang="en-GB" dirty="0"/>
              <a:t>Although in chemistry, a solution can be a solution of gases, in pharmaceutics it is always a liquid</a:t>
            </a:r>
          </a:p>
          <a:p>
            <a:endParaRPr lang="en-GB" dirty="0"/>
          </a:p>
        </p:txBody>
      </p:sp>
      <p:pic>
        <p:nvPicPr>
          <p:cNvPr id="5" name="Picture 4">
            <a:extLst>
              <a:ext uri="{FF2B5EF4-FFF2-40B4-BE49-F238E27FC236}">
                <a16:creationId xmlns:a16="http://schemas.microsoft.com/office/drawing/2014/main" id="{B2A70ABD-5F27-410B-AE06-3EE4234FFA71}"/>
              </a:ext>
            </a:extLst>
          </p:cNvPr>
          <p:cNvPicPr>
            <a:picLocks noChangeAspect="1"/>
          </p:cNvPicPr>
          <p:nvPr/>
        </p:nvPicPr>
        <p:blipFill>
          <a:blip r:embed="rId3"/>
          <a:stretch>
            <a:fillRect/>
          </a:stretch>
        </p:blipFill>
        <p:spPr>
          <a:xfrm>
            <a:off x="8049054" y="5363054"/>
            <a:ext cx="3781953" cy="1267002"/>
          </a:xfrm>
          <a:prstGeom prst="rect">
            <a:avLst/>
          </a:prstGeom>
        </p:spPr>
      </p:pic>
    </p:spTree>
    <p:extLst>
      <p:ext uri="{BB962C8B-B14F-4D97-AF65-F5344CB8AC3E}">
        <p14:creationId xmlns:p14="http://schemas.microsoft.com/office/powerpoint/2010/main" val="3966301888"/>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0" ma:contentTypeDescription="Create a new document." ma:contentTypeScope="" ma:versionID="458191b9233e6cbb841d22d0cd9a845f">
  <xsd:schema xmlns:xsd="http://www.w3.org/2001/XMLSchema" xmlns:xs="http://www.w3.org/2001/XMLSchema" xmlns:p="http://schemas.microsoft.com/office/2006/metadata/properties" xmlns:ns2="8adf55b2-e31d-42df-b888-bc8005a32aed" targetNamespace="http://schemas.microsoft.com/office/2006/metadata/properties" ma:root="true" ma:fieldsID="736fce75dca8f2d9e2a9ede8667f7514"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A4035DD-2F7A-4BBC-B0C6-07F7FDB960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5E2D40F-F7E6-4900-9458-0CFDD59C7CB1}">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E3AA9110-48C6-4073-B708-E86CE70612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609</TotalTime>
  <Words>2636</Words>
  <Application>Microsoft Office PowerPoint</Application>
  <PresentationFormat>Widescreen</PresentationFormat>
  <Paragraphs>517</Paragraphs>
  <Slides>21</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Open Sans</vt:lpstr>
      <vt:lpstr>Calibri</vt:lpstr>
      <vt:lpstr>Trebuchet MS</vt:lpstr>
      <vt:lpstr>Helvetica Neue</vt:lpstr>
      <vt:lpstr>Roboto</vt:lpstr>
      <vt:lpstr>Wingdings</vt:lpstr>
      <vt:lpstr>Office Theme</vt:lpstr>
      <vt:lpstr>SNOMED CT DEUSG Subgroup EDQM Dose Form Mapping</vt:lpstr>
      <vt:lpstr>PowerPoint Presentation</vt:lpstr>
      <vt:lpstr>PowerPoint Presentation</vt:lpstr>
      <vt:lpstr>Julie’s exemplars</vt:lpstr>
      <vt:lpstr>Discussion point:</vt:lpstr>
      <vt:lpstr>10908000 : Tablet for vaginal solution</vt:lpstr>
      <vt:lpstr>11002000 : Rectal gel</vt:lpstr>
      <vt:lpstr>11101000 : Nebuliser solution</vt:lpstr>
      <vt:lpstr>11114000: Inhalation vapour, solution</vt:lpstr>
      <vt:lpstr>10521000 : Medicated nail lacquer </vt:lpstr>
      <vt:lpstr>Tara’s Concepts</vt:lpstr>
      <vt:lpstr>PowerPoint Presentation</vt:lpstr>
      <vt:lpstr>Olivier and François’ Concepts</vt:lpstr>
      <vt:lpstr>PowerPoint Presentation</vt:lpstr>
      <vt:lpstr>Martha’s Concepts</vt:lpstr>
      <vt:lpstr>Catherine’s Concepts</vt:lpstr>
      <vt:lpstr>PowerPoint Presentation</vt:lpstr>
      <vt:lpstr>Working for real…..</vt:lpstr>
      <vt:lpstr>Working for real…..</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cp:lastModifiedBy>
  <cp:revision>2</cp:revision>
  <dcterms:modified xsi:type="dcterms:W3CDTF">2021-09-27T09:36:58Z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