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5" r:id="rId1"/>
    <p:sldMasterId id="2147483902" r:id="rId2"/>
  </p:sldMasterIdLst>
  <p:notesMasterIdLst>
    <p:notesMasterId r:id="rId16"/>
  </p:notesMasterIdLst>
  <p:handoutMasterIdLst>
    <p:handoutMasterId r:id="rId17"/>
  </p:handoutMasterIdLst>
  <p:sldIdLst>
    <p:sldId id="351" r:id="rId3"/>
    <p:sldId id="698" r:id="rId4"/>
    <p:sldId id="708" r:id="rId5"/>
    <p:sldId id="712" r:id="rId6"/>
    <p:sldId id="711" r:id="rId7"/>
    <p:sldId id="709" r:id="rId8"/>
    <p:sldId id="710" r:id="rId9"/>
    <p:sldId id="714" r:id="rId10"/>
    <p:sldId id="713" r:id="rId11"/>
    <p:sldId id="716" r:id="rId12"/>
    <p:sldId id="718" r:id="rId13"/>
    <p:sldId id="715" r:id="rId14"/>
    <p:sldId id="347" r:id="rId15"/>
  </p:sldIdLst>
  <p:sldSz cx="9144000" cy="5143500" type="screen16x9"/>
  <p:notesSz cx="7010400" cy="9296400"/>
  <p:defaultTextStyle>
    <a:defPPr>
      <a:defRPr lang="en-US"/>
    </a:defPPr>
    <a:lvl1pPr marL="0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6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1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38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84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29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75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21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67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58" userDrawn="1">
          <p15:clr>
            <a:srgbClr val="A4A3A4"/>
          </p15:clr>
        </p15:guide>
        <p15:guide id="2" pos="295" userDrawn="1">
          <p15:clr>
            <a:srgbClr val="A4A3A4"/>
          </p15:clr>
        </p15:guide>
        <p15:guide id="3" pos="5465" userDrawn="1">
          <p15:clr>
            <a:srgbClr val="A4A3A4"/>
          </p15:clr>
        </p15:guide>
        <p15:guide id="4" orient="horz" pos="2822" userDrawn="1">
          <p15:clr>
            <a:srgbClr val="A4A3A4"/>
          </p15:clr>
        </p15:guide>
        <p15:guide id="5" pos="28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lly Kuru" initials="KK" lastIdx="3" clrIdx="0"/>
  <p:cmAuthor id="2" name="Kelly Kuru" initials="KK [2]" lastIdx="3" clrIdx="1"/>
  <p:cmAuthor id="3" name="Kelly Kuru" initials="KK [3]" lastIdx="1" clrIdx="2"/>
  <p:cmAuthor id="4" name="Kelly Kuru" initials="KK [4]" lastIdx="1" clrIdx="3"/>
  <p:cmAuthor id="5" name="Kelly Kuru" initials="KK [5]" lastIdx="1" clrIdx="4"/>
  <p:cmAuthor id="6" name="Kelly Kuru" initials="KK [6]" lastIdx="1" clrIdx="5"/>
  <p:cmAuthor id="7" name="Kelly Kuru" initials="KK [7]" lastIdx="1" clrIdx="6"/>
  <p:cmAuthor id="8" name="Kelly Kuru" initials="KK [8]" lastIdx="1" clrIdx="7"/>
  <p:cmAuthor id="9" name="Kelly Kuru" initials="KK [9]" lastIdx="1" clrIdx="8"/>
  <p:cmAuthor id="10" name="Kelly Kuru" initials="KK [10]" lastIdx="1" clrIdx="9"/>
  <p:cmAuthor id="11" name="Kelly Kuru" initials="KK [11]" lastIdx="1" clrIdx="10"/>
  <p:cmAuthor id="12" name="Kelly Kuru" initials="KK [12]" lastIdx="1" clrIdx="11"/>
  <p:cmAuthor id="13" name="Kelly Kuru" initials="KK [13]" lastIdx="1" clrIdx="12"/>
  <p:cmAuthor id="14" name="Kelly Kuru" initials="KK [14]" lastIdx="1" clrIdx="13"/>
  <p:cmAuthor id="15" name="Kelly Kuru" initials="KK [15]" lastIdx="1" clrIdx="14"/>
  <p:cmAuthor id="16" name="KC" initials="" lastIdx="0" clrIdx="1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9E0"/>
    <a:srgbClr val="DE4350"/>
    <a:srgbClr val="F4BD30"/>
    <a:srgbClr val="8C79B8"/>
    <a:srgbClr val="37BA9A"/>
    <a:srgbClr val="E6E9EE"/>
    <a:srgbClr val="09357A"/>
    <a:srgbClr val="CB77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23" autoAdjust="0"/>
    <p:restoredTop sz="93703" autoAdjust="0"/>
  </p:normalViewPr>
  <p:slideViewPr>
    <p:cSldViewPr snapToGrid="0">
      <p:cViewPr varScale="1">
        <p:scale>
          <a:sx n="85" d="100"/>
          <a:sy n="85" d="100"/>
        </p:scale>
        <p:origin x="932" y="60"/>
      </p:cViewPr>
      <p:guideLst>
        <p:guide orient="horz" pos="758"/>
        <p:guide pos="295"/>
        <p:guide pos="5465"/>
        <p:guide orient="horz" pos="2822"/>
        <p:guide pos="2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23" d="100"/>
          <a:sy n="23" d="100"/>
        </p:scale>
        <p:origin x="-702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E8302-FAB6-49C8-8345-847646CBD023}" type="datetimeFigureOut">
              <a:rPr lang="en-US" smtClean="0">
                <a:latin typeface="Arial"/>
              </a:rPr>
              <a:pPr/>
              <a:t>9/14/2021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551"/>
            <a:ext cx="3037840" cy="464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30551"/>
            <a:ext cx="3037840" cy="464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EFC9-BB70-4DFF-BB32-59575CB10BE6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21437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182997B8-C321-429B-8575-1DC3C049F63E}" type="datetimeFigureOut">
              <a:rPr lang="en-US" smtClean="0"/>
              <a:pPr/>
              <a:t>9/14/2021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5BB8463-FF47-4AB8-A37C-6B473AF28F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0331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291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146" algn="l" defTabSz="914291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291" algn="l" defTabSz="914291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438" algn="l" defTabSz="914291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584" algn="l" defTabSz="914291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5729" algn="l" defTabSz="914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75" algn="l" defTabSz="914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21" algn="l" defTabSz="914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67" algn="l" defTabSz="914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100" name="Google Shape;10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14083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100" name="Google Shape;10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829466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B8463-FF47-4AB8-A37C-6B473AF28FB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501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100" name="Google Shape;10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01756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100" name="Google Shape;10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39135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100" name="Google Shape;10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36777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100" name="Google Shape;10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281695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100" name="Google Shape;10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890118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100" name="Google Shape;10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112159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100" name="Google Shape;10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002905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100" name="Google Shape;10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68109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://www.snomed.org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s://twitter.com/SnomedCT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://www.snomed.org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s://twitter.com/SnomedCT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://www.snomed.org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s://twitter.com/SnomedCT" TargetMode="Externa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horizontal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826250" y="1098550"/>
            <a:ext cx="2317751" cy="404495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722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plain a">
  <p:cSld name="1_Title slide - plain a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>
            <a:spLocks noGrp="1"/>
          </p:cNvSpPr>
          <p:nvPr>
            <p:ph type="title"/>
          </p:nvPr>
        </p:nvSpPr>
        <p:spPr>
          <a:xfrm>
            <a:off x="457200" y="831920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463551" y="1406988"/>
            <a:ext cx="825500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/>
          <a:lstStyle>
            <a:lvl1pPr marL="457189" marR="0" lvl="0" indent="-228594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marR="0" lvl="1" indent="-228594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marR="0" lvl="2" indent="-228594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754" marR="0" lvl="3" indent="-228594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5943" marR="0" lvl="4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131" marR="0" lvl="5" indent="-355591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320" marR="0" lvl="6" indent="-355591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509" marR="0" lvl="7" indent="-355591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697" marR="0" lvl="8" indent="-355591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ldNum" idx="12"/>
          </p:nvPr>
        </p:nvSpPr>
        <p:spPr>
          <a:xfrm>
            <a:off x="6553200" y="4767266"/>
            <a:ext cx="21336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"/>
              <a:buFont typeface="Arial"/>
              <a:buNone/>
              <a:defRPr sz="800">
                <a:solidFill>
                  <a:schemeClr val="accent3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"/>
              <a:buFont typeface="Arial"/>
              <a:buNone/>
              <a:defRPr sz="800">
                <a:solidFill>
                  <a:schemeClr val="accent3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"/>
              <a:buFont typeface="Arial"/>
              <a:buNone/>
              <a:defRPr sz="800">
                <a:solidFill>
                  <a:schemeClr val="accent3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"/>
              <a:buFont typeface="Arial"/>
              <a:buNone/>
              <a:defRPr sz="800">
                <a:solidFill>
                  <a:schemeClr val="accent3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"/>
              <a:buFont typeface="Arial"/>
              <a:buNone/>
              <a:defRPr sz="800">
                <a:solidFill>
                  <a:schemeClr val="accent3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"/>
              <a:buFont typeface="Arial"/>
              <a:buNone/>
              <a:defRPr sz="800">
                <a:solidFill>
                  <a:schemeClr val="accent3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"/>
              <a:buFont typeface="Arial"/>
              <a:buNone/>
              <a:defRPr sz="800">
                <a:solidFill>
                  <a:schemeClr val="accent3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"/>
              <a:buFont typeface="Arial"/>
              <a:buNone/>
              <a:defRPr sz="800">
                <a:solidFill>
                  <a:schemeClr val="accent3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"/>
              <a:buFont typeface="Arial"/>
              <a:buNone/>
              <a:defRPr sz="800">
                <a:solidFill>
                  <a:schemeClr val="accent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494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D1AFA9E9-5EB8-42BF-B15A-3D95DDA547A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6238" y="488701"/>
            <a:ext cx="8391525" cy="56794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35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C3F5B0ED-A4CB-4D19-B6B8-CA9E1139E7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6238" y="238126"/>
            <a:ext cx="8391525" cy="25057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515481190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826250" y="920750"/>
            <a:ext cx="2317751" cy="422275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7200" y="831919"/>
            <a:ext cx="8229600" cy="56872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63551" y="1406988"/>
            <a:ext cx="8255000" cy="3215812"/>
          </a:xfrm>
        </p:spPr>
        <p:txBody>
          <a:bodyPr/>
          <a:lstStyle>
            <a:lvl1pPr>
              <a:spcBef>
                <a:spcPts val="1200"/>
              </a:spcBef>
              <a:defRPr sz="1400"/>
            </a:lvl1pPr>
            <a:lvl2pPr marL="457189" indent="0">
              <a:spcBef>
                <a:spcPts val="1200"/>
              </a:spcBef>
              <a:defRPr sz="140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470169" y="4788940"/>
            <a:ext cx="6070600" cy="282179"/>
            <a:chOff x="457199" y="4767262"/>
            <a:chExt cx="6070600" cy="376238"/>
          </a:xfrm>
        </p:grpSpPr>
        <p:sp>
          <p:nvSpPr>
            <p:cNvPr id="9" name="Footer Placeholder 2"/>
            <p:cNvSpPr txBox="1">
              <a:spLocks/>
            </p:cNvSpPr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800" dirty="0"/>
                <a:t>SNOMED International – Leading healthcare terminology, worldwide | </a:t>
              </a:r>
              <a:r>
                <a:rPr lang="en-US" sz="800" dirty="0">
                  <a:hlinkClick r:id="rId2"/>
                </a:rPr>
                <a:t>www.snomed.org</a:t>
              </a:r>
              <a:r>
                <a:rPr lang="en-US" sz="800" dirty="0"/>
                <a:t> |</a:t>
              </a:r>
            </a:p>
          </p:txBody>
        </p:sp>
        <p:pic>
          <p:nvPicPr>
            <p:cNvPr id="10" name="twitter SNOMED Med Grey.eps" descr="/Users/kathyair/Data/SNOMED/2212 PPT Template/images/twitter SNOMED Med Grey.eps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</p:spPr>
        </p:pic>
        <p:sp>
          <p:nvSpPr>
            <p:cNvPr id="11" name="Footer Placeholder 2"/>
            <p:cNvSpPr txBox="1">
              <a:spLocks/>
            </p:cNvSpPr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800" dirty="0">
                  <a:hlinkClick r:id="rId4"/>
                </a:rPr>
                <a:t>@Snomedct </a:t>
              </a:r>
              <a:r>
                <a:rPr lang="de-DE" sz="800" dirty="0"/>
                <a:t>| </a:t>
              </a:r>
              <a:r>
                <a:rPr lang="en-US" sz="800" dirty="0"/>
                <a:t>© 2019 IHTSDO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71612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plain a">
  <p:cSld name="Title slide - plain a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>
            <a:spLocks noGrp="1"/>
          </p:cNvSpPr>
          <p:nvPr>
            <p:ph type="title"/>
          </p:nvPr>
        </p:nvSpPr>
        <p:spPr>
          <a:xfrm>
            <a:off x="457200" y="831920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463551" y="1406988"/>
            <a:ext cx="825500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/>
          <a:lstStyle>
            <a:lvl1pPr marL="457189" marR="0" lvl="0" indent="-228594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marR="0" lvl="1" indent="-228594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marR="0" lvl="2" indent="-228594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754" marR="0" lvl="3" indent="-228594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5943" marR="0" lvl="4" indent="-22859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131" marR="0" lvl="5" indent="-355591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320" marR="0" lvl="6" indent="-355591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509" marR="0" lvl="7" indent="-355591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697" marR="0" lvl="8" indent="-355591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ldNum" idx="12"/>
          </p:nvPr>
        </p:nvSpPr>
        <p:spPr>
          <a:xfrm>
            <a:off x="6553200" y="4767266"/>
            <a:ext cx="21336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"/>
              <a:buFont typeface="Arial"/>
              <a:buNone/>
              <a:defRPr sz="800">
                <a:solidFill>
                  <a:schemeClr val="accent3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"/>
              <a:buFont typeface="Arial"/>
              <a:buNone/>
              <a:defRPr sz="800">
                <a:solidFill>
                  <a:schemeClr val="accent3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"/>
              <a:buFont typeface="Arial"/>
              <a:buNone/>
              <a:defRPr sz="800">
                <a:solidFill>
                  <a:schemeClr val="accent3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"/>
              <a:buFont typeface="Arial"/>
              <a:buNone/>
              <a:defRPr sz="800">
                <a:solidFill>
                  <a:schemeClr val="accent3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"/>
              <a:buFont typeface="Arial"/>
              <a:buNone/>
              <a:defRPr sz="800">
                <a:solidFill>
                  <a:schemeClr val="accent3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"/>
              <a:buFont typeface="Arial"/>
              <a:buNone/>
              <a:defRPr sz="800">
                <a:solidFill>
                  <a:schemeClr val="accent3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"/>
              <a:buFont typeface="Arial"/>
              <a:buNone/>
              <a:defRPr sz="800">
                <a:solidFill>
                  <a:schemeClr val="accent3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"/>
              <a:buFont typeface="Arial"/>
              <a:buNone/>
              <a:defRPr sz="800">
                <a:solidFill>
                  <a:schemeClr val="accent3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"/>
              <a:buFont typeface="Arial"/>
              <a:buNone/>
              <a:defRPr sz="800">
                <a:solidFill>
                  <a:schemeClr val="accent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58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plai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831919"/>
            <a:ext cx="8229600" cy="56872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63551" y="1406988"/>
            <a:ext cx="8255000" cy="3215812"/>
          </a:xfrm>
        </p:spPr>
        <p:txBody>
          <a:bodyPr/>
          <a:lstStyle>
            <a:lvl1pPr>
              <a:spcBef>
                <a:spcPts val="1200"/>
              </a:spcBef>
              <a:defRPr sz="1400"/>
            </a:lvl1pPr>
            <a:lvl2pPr marL="457189" indent="0">
              <a:spcBef>
                <a:spcPts val="1200"/>
              </a:spcBef>
              <a:defRPr sz="140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4767265"/>
            <a:ext cx="2133600" cy="3762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accent3"/>
                </a:solidFill>
              </a:defRPr>
            </a:lvl1pPr>
          </a:lstStyle>
          <a:p>
            <a:fld id="{CF0A3129-E875-6648-A0B3-8ABAE574B041}" type="slidenum">
              <a:rPr lang="en-US"/>
              <a:pPr/>
              <a:t>‹#›</a:t>
            </a:fld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470169" y="4788940"/>
            <a:ext cx="6070600" cy="282179"/>
            <a:chOff x="457199" y="4767262"/>
            <a:chExt cx="6070600" cy="376238"/>
          </a:xfrm>
        </p:grpSpPr>
        <p:sp>
          <p:nvSpPr>
            <p:cNvPr id="7" name="Footer Placeholder 2"/>
            <p:cNvSpPr txBox="1">
              <a:spLocks/>
            </p:cNvSpPr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800" dirty="0"/>
                <a:t>SNOMED International – Leading healthcare terminology, worldwide | </a:t>
              </a:r>
              <a:r>
                <a:rPr lang="en-US" sz="800" dirty="0">
                  <a:hlinkClick r:id="rId2"/>
                </a:rPr>
                <a:t>www.snomed.org</a:t>
              </a:r>
              <a:r>
                <a:rPr lang="en-US" sz="800" dirty="0"/>
                <a:t> |</a:t>
              </a:r>
            </a:p>
          </p:txBody>
        </p:sp>
        <p:pic>
          <p:nvPicPr>
            <p:cNvPr id="8" name="twitter SNOMED Med Grey.eps" descr="/Users/kathyair/Data/SNOMED/2212 PPT Template/images/twitter SNOMED Med Grey.eps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</p:spPr>
        </p:pic>
        <p:sp>
          <p:nvSpPr>
            <p:cNvPr id="9" name="Footer Placeholder 2"/>
            <p:cNvSpPr txBox="1">
              <a:spLocks/>
            </p:cNvSpPr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800" dirty="0">
                  <a:hlinkClick r:id="rId4"/>
                </a:rPr>
                <a:t>@Snomedct </a:t>
              </a:r>
              <a:r>
                <a:rPr lang="de-DE" sz="800" dirty="0"/>
                <a:t>| </a:t>
              </a:r>
              <a:r>
                <a:rPr lang="en-US" sz="800" dirty="0"/>
                <a:t>© 2019 IHTSDO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0300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826250" y="920750"/>
            <a:ext cx="2317751" cy="422275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7200" y="831919"/>
            <a:ext cx="8229600" cy="56872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63551" y="1406988"/>
            <a:ext cx="8255000" cy="3215812"/>
          </a:xfrm>
        </p:spPr>
        <p:txBody>
          <a:bodyPr/>
          <a:lstStyle>
            <a:lvl1pPr>
              <a:spcBef>
                <a:spcPts val="1200"/>
              </a:spcBef>
              <a:defRPr sz="1400"/>
            </a:lvl1pPr>
            <a:lvl2pPr marL="457189" indent="0">
              <a:spcBef>
                <a:spcPts val="1200"/>
              </a:spcBef>
              <a:defRPr sz="140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470169" y="4788940"/>
            <a:ext cx="6070600" cy="282179"/>
            <a:chOff x="457199" y="4767262"/>
            <a:chExt cx="6070600" cy="376238"/>
          </a:xfrm>
        </p:grpSpPr>
        <p:sp>
          <p:nvSpPr>
            <p:cNvPr id="9" name="Footer Placeholder 2"/>
            <p:cNvSpPr txBox="1">
              <a:spLocks/>
            </p:cNvSpPr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800" dirty="0"/>
                <a:t>SNOMED International – Leading healthcare terminology, worldwide | </a:t>
              </a:r>
              <a:r>
                <a:rPr lang="en-US" sz="800" dirty="0">
                  <a:hlinkClick r:id="rId2"/>
                </a:rPr>
                <a:t>www.snomed.org</a:t>
              </a:r>
              <a:r>
                <a:rPr lang="en-US" sz="800" dirty="0"/>
                <a:t> |</a:t>
              </a:r>
            </a:p>
          </p:txBody>
        </p:sp>
        <p:pic>
          <p:nvPicPr>
            <p:cNvPr id="10" name="twitter SNOMED Med Grey.eps" descr="/Users/kathyair/Data/SNOMED/2212 PPT Template/images/twitter SNOMED Med Grey.eps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</p:spPr>
        </p:pic>
        <p:sp>
          <p:nvSpPr>
            <p:cNvPr id="11" name="Footer Placeholder 2"/>
            <p:cNvSpPr txBox="1">
              <a:spLocks/>
            </p:cNvSpPr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800" dirty="0">
                  <a:hlinkClick r:id="rId4"/>
                </a:rPr>
                <a:t>@Snomedct </a:t>
              </a:r>
              <a:r>
                <a:rPr lang="de-DE" sz="800" dirty="0"/>
                <a:t>| </a:t>
              </a:r>
              <a:r>
                <a:rPr lang="en-US" sz="800" dirty="0"/>
                <a:t>© 2019 IHTSDO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9674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63550" y="1406988"/>
            <a:ext cx="3886777" cy="3215812"/>
          </a:xfrm>
        </p:spPr>
        <p:txBody>
          <a:bodyPr/>
          <a:lstStyle>
            <a:lvl1pPr>
              <a:spcBef>
                <a:spcPts val="1200"/>
              </a:spcBef>
              <a:defRPr sz="1800"/>
            </a:lvl1pPr>
            <a:lvl2pPr marL="457189" indent="0">
              <a:spcBef>
                <a:spcPts val="1200"/>
              </a:spcBef>
              <a:defRPr sz="180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4488873" y="1420838"/>
            <a:ext cx="4170227" cy="3215812"/>
          </a:xfrm>
        </p:spPr>
        <p:txBody>
          <a:bodyPr/>
          <a:lstStyle>
            <a:lvl1pPr>
              <a:spcBef>
                <a:spcPts val="1200"/>
              </a:spcBef>
              <a:defRPr sz="1800"/>
            </a:lvl1pPr>
            <a:lvl2pPr marL="457189" indent="0">
              <a:spcBef>
                <a:spcPts val="1200"/>
              </a:spcBef>
              <a:defRPr sz="180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7704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63549" y="3532910"/>
            <a:ext cx="8223251" cy="1089891"/>
          </a:xfrm>
        </p:spPr>
        <p:txBody>
          <a:bodyPr/>
          <a:lstStyle>
            <a:lvl1pPr>
              <a:spcBef>
                <a:spcPts val="1200"/>
              </a:spcBef>
              <a:defRPr sz="1400"/>
            </a:lvl1pPr>
            <a:lvl2pPr marL="457189" indent="0">
              <a:spcBef>
                <a:spcPts val="1200"/>
              </a:spcBef>
              <a:defRPr sz="140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803275" y="1579563"/>
            <a:ext cx="3352800" cy="1814512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918076" y="1565703"/>
            <a:ext cx="3352800" cy="181451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63549" y="1545094"/>
            <a:ext cx="4745760" cy="3077706"/>
          </a:xfrm>
        </p:spPr>
        <p:txBody>
          <a:bodyPr/>
          <a:lstStyle>
            <a:lvl1pPr>
              <a:spcBef>
                <a:spcPts val="1200"/>
              </a:spcBef>
              <a:defRPr sz="1400"/>
            </a:lvl1pPr>
            <a:lvl2pPr marL="457189" indent="0">
              <a:spcBef>
                <a:spcPts val="1200"/>
              </a:spcBef>
              <a:defRPr sz="140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5333999" y="1545093"/>
            <a:ext cx="3352800" cy="3077706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Vertical Text Placeholder 8"/>
          <p:cNvSpPr>
            <a:spLocks noGrp="1"/>
          </p:cNvSpPr>
          <p:nvPr>
            <p:ph type="body" orient="vert" sz="quarter" idx="11"/>
          </p:nvPr>
        </p:nvSpPr>
        <p:spPr>
          <a:xfrm rot="10800000">
            <a:off x="1052949" y="1550988"/>
            <a:ext cx="845127" cy="3117850"/>
          </a:xfrm>
        </p:spPr>
        <p:txBody>
          <a:bodyPr vert="eaVert"/>
          <a:lstStyle>
            <a:lvl1pPr algn="ctr">
              <a:defRPr sz="1800"/>
            </a:lvl1pPr>
            <a:lvl2pPr algn="ctr">
              <a:defRPr sz="18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2148031" y="1550988"/>
            <a:ext cx="6026151" cy="31178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771" y="157647"/>
            <a:ext cx="749029" cy="56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246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108778"/>
            <a:ext cx="9144000" cy="403472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1"/>
            <a:ext cx="9144000" cy="1089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315" y="215731"/>
            <a:ext cx="2282757" cy="7622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65" y="206897"/>
            <a:ext cx="2412459" cy="771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742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13" r:id="rId2"/>
  </p:sldLayoutIdLst>
  <p:hf hdr="0" dt="0"/>
  <p:txStyles>
    <p:titleStyle>
      <a:lvl1pPr marL="0" marR="0" indent="0" algn="l" defTabSz="457189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sz="3000" b="1" kern="1200">
          <a:solidFill>
            <a:schemeClr val="bg1"/>
          </a:solidFill>
          <a:latin typeface="+mj-lt"/>
          <a:ea typeface="+mj-ea"/>
          <a:cs typeface="Verdana"/>
        </a:defRPr>
      </a:lvl1pPr>
    </p:titleStyle>
    <p:bodyStyle>
      <a:lvl1pPr marL="0" marR="0" indent="0" algn="l" defTabSz="457189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/>
        <a:buNone/>
        <a:tabLst/>
        <a:defRPr sz="1600" b="0" i="0" kern="1200" spc="0" baseline="0">
          <a:solidFill>
            <a:schemeClr val="tx1"/>
          </a:solidFill>
          <a:latin typeface="Arial"/>
          <a:ea typeface="+mn-ea"/>
          <a:cs typeface="Arial"/>
        </a:defRPr>
      </a:lvl1pPr>
      <a:lvl2pPr marL="457189" indent="0" algn="l" defTabSz="457189" rtl="0" eaLnBrk="1" latinLnBrk="0" hangingPunct="1">
        <a:spcBef>
          <a:spcPct val="20000"/>
        </a:spcBef>
        <a:buFont typeface="Arial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indent="0" algn="l" defTabSz="457189" rtl="0" eaLnBrk="1" latinLnBrk="0" hangingPunct="1">
        <a:spcBef>
          <a:spcPct val="20000"/>
        </a:spcBef>
        <a:buFont typeface="Arial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indent="0" algn="l" defTabSz="457189" rtl="0" eaLnBrk="1" latinLnBrk="0" hangingPunct="1">
        <a:spcBef>
          <a:spcPct val="20000"/>
        </a:spcBef>
        <a:buFont typeface="Arial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indent="0" algn="l" defTabSz="457189" rtl="0" eaLnBrk="1" latinLnBrk="0" hangingPunct="1">
        <a:spcBef>
          <a:spcPct val="20000"/>
        </a:spcBef>
        <a:buFont typeface="Arial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31910"/>
            <a:ext cx="8229600" cy="56872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idx="1"/>
          </p:nvPr>
        </p:nvSpPr>
        <p:spPr>
          <a:xfrm>
            <a:off x="461644" y="1405524"/>
            <a:ext cx="8241033" cy="31495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246533" y="4767265"/>
            <a:ext cx="440267" cy="3762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 b="0" i="0">
                <a:solidFill>
                  <a:schemeClr val="accent3"/>
                </a:solidFill>
                <a:latin typeface="Arial"/>
                <a:cs typeface="Arial"/>
              </a:defRPr>
            </a:lvl1pPr>
          </a:lstStyle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457200" y="4762500"/>
            <a:ext cx="82296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771" y="157647"/>
            <a:ext cx="749029" cy="56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673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7" r:id="rId2"/>
    <p:sldLayoutId id="2147483909" r:id="rId3"/>
    <p:sldLayoutId id="2147483910" r:id="rId4"/>
    <p:sldLayoutId id="2147483911" r:id="rId5"/>
    <p:sldLayoutId id="2147483912" r:id="rId6"/>
    <p:sldLayoutId id="2147483908" r:id="rId7"/>
    <p:sldLayoutId id="2147483914" r:id="rId8"/>
    <p:sldLayoutId id="2147483916" r:id="rId9"/>
    <p:sldLayoutId id="2147483960" r:id="rId10"/>
  </p:sldLayoutIdLst>
  <p:hf hdr="0" dt="0"/>
  <p:txStyles>
    <p:titleStyle>
      <a:lvl1pPr algn="l" defTabSz="457189" rtl="0" eaLnBrk="1" latinLnBrk="0" hangingPunct="1">
        <a:spcBef>
          <a:spcPct val="0"/>
        </a:spcBef>
        <a:buNone/>
        <a:defRPr sz="2400" b="0" kern="1200">
          <a:solidFill>
            <a:schemeClr val="accent1"/>
          </a:solidFill>
          <a:latin typeface="+mj-lt"/>
          <a:ea typeface="+mj-ea"/>
          <a:cs typeface="Arial"/>
        </a:defRPr>
      </a:lvl1pPr>
    </p:titleStyle>
    <p:bodyStyle>
      <a:lvl1pPr marL="0" indent="0" algn="l" defTabSz="457189" rtl="0" eaLnBrk="1" latinLnBrk="0" hangingPunct="1">
        <a:spcBef>
          <a:spcPts val="800"/>
        </a:spcBef>
        <a:buFont typeface="Arial"/>
        <a:buNone/>
        <a:defRPr sz="1400" b="0" i="0" kern="1200">
          <a:solidFill>
            <a:schemeClr val="accent2"/>
          </a:solidFill>
          <a:latin typeface="Arial"/>
          <a:ea typeface="+mn-ea"/>
          <a:cs typeface="Arial"/>
        </a:defRPr>
      </a:lvl1pPr>
      <a:lvl2pPr marL="0" indent="0" algn="l" defTabSz="457189" rtl="0" eaLnBrk="1" latinLnBrk="0" hangingPunct="1">
        <a:spcBef>
          <a:spcPct val="20000"/>
        </a:spcBef>
        <a:buFont typeface="Arial"/>
        <a:buNone/>
        <a:defRPr sz="1400" b="0" kern="1200">
          <a:solidFill>
            <a:schemeClr val="tx1">
              <a:lumMod val="50000"/>
            </a:schemeClr>
          </a:solidFill>
          <a:latin typeface="Verdana"/>
          <a:ea typeface="+mn-ea"/>
          <a:cs typeface="+mn-cs"/>
        </a:defRPr>
      </a:lvl2pPr>
      <a:lvl3pPr marL="45719" indent="0" algn="l" defTabSz="457189" rtl="0" eaLnBrk="1" latinLnBrk="0" hangingPunct="1">
        <a:spcBef>
          <a:spcPts val="800"/>
        </a:spcBef>
        <a:buFont typeface="Arial"/>
        <a:buNone/>
        <a:defRPr sz="1200" b="0" kern="1200">
          <a:solidFill>
            <a:schemeClr val="tx1">
              <a:lumMod val="50000"/>
            </a:schemeClr>
          </a:solidFill>
          <a:latin typeface="Verdana"/>
          <a:ea typeface="+mn-ea"/>
          <a:cs typeface="+mn-cs"/>
        </a:defRPr>
      </a:lvl3pPr>
      <a:lvl4pPr marL="1371566" indent="0" algn="l" defTabSz="457189" rtl="0" eaLnBrk="1" latinLnBrk="0" hangingPunct="1">
        <a:spcBef>
          <a:spcPct val="20000"/>
        </a:spcBef>
        <a:buFont typeface="Arial"/>
        <a:buNone/>
        <a:defRPr sz="1000" b="0" kern="1200">
          <a:solidFill>
            <a:schemeClr val="tx1">
              <a:lumMod val="50000"/>
            </a:schemeClr>
          </a:solidFill>
          <a:latin typeface="Verdana"/>
          <a:ea typeface="+mn-ea"/>
          <a:cs typeface="+mn-cs"/>
        </a:defRPr>
      </a:lvl4pPr>
      <a:lvl5pPr marL="1828754" indent="0" algn="l" defTabSz="457189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tx1"/>
          </a:solidFill>
          <a:latin typeface="Verdana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4.e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ihtsdotools.org/display/ACRG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g"/><Relationship Id="rId4" Type="http://schemas.openxmlformats.org/officeDocument/2006/relationships/hyperlink" Target="https://confluence.ihtsdotools.org/display/NCPTC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92429" y="3059431"/>
            <a:ext cx="5551171" cy="913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67" dirty="0" smtClean="0">
                <a:solidFill>
                  <a:schemeClr val="bg1"/>
                </a:solidFill>
              </a:rPr>
              <a:t>September 2021 Nursing </a:t>
            </a:r>
            <a:r>
              <a:rPr lang="en-GB" sz="2667" dirty="0">
                <a:solidFill>
                  <a:schemeClr val="bg1"/>
                </a:solidFill>
              </a:rPr>
              <a:t>Clinical Reference Group </a:t>
            </a:r>
            <a:r>
              <a:rPr lang="en-GB" sz="2667" dirty="0" smtClean="0">
                <a:solidFill>
                  <a:schemeClr val="bg1"/>
                </a:solidFill>
              </a:rPr>
              <a:t>Meeting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0" name="Picture Placeholder 5"/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24" t="1" r="35402" b="204"/>
          <a:stretch/>
        </p:blipFill>
        <p:spPr>
          <a:xfrm>
            <a:off x="6404305" y="1109272"/>
            <a:ext cx="2739695" cy="4034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38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 descr="Article: Sketchnote: Work related Dos and Don'ts for 2018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343" y="1369336"/>
            <a:ext cx="5561351" cy="3751502"/>
          </a:xfrm>
          <a:prstGeom prst="rect">
            <a:avLst/>
          </a:prstGeom>
        </p:spPr>
      </p:pic>
      <p:sp>
        <p:nvSpPr>
          <p:cNvPr id="102" name="Google Shape;102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vert="horz" wrap="square" lIns="91400" tIns="91400" rIns="91400" bIns="91400" rtlCol="0" anchor="ctr" anchorCtr="0">
            <a:noAutofit/>
          </a:bodyPr>
          <a:lstStyle/>
          <a:p>
            <a:pPr>
              <a:buSzPts val="3600"/>
            </a:pPr>
            <a:r>
              <a:rPr lang="en-US" sz="3200" b="1" dirty="0" smtClean="0"/>
              <a:t>Submission Format</a:t>
            </a:r>
            <a:endParaRPr sz="3200" b="1" dirty="0"/>
          </a:p>
        </p:txBody>
      </p:sp>
      <p:sp>
        <p:nvSpPr>
          <p:cNvPr id="2" name="Platshållare för text 1"/>
          <p:cNvSpPr>
            <a:spLocks noGrp="1"/>
          </p:cNvSpPr>
          <p:nvPr>
            <p:ph type="body" sz="quarter" idx="10"/>
          </p:nvPr>
        </p:nvSpPr>
        <p:spPr>
          <a:xfrm>
            <a:off x="463551" y="1391998"/>
            <a:ext cx="8255000" cy="3215812"/>
          </a:xfrm>
        </p:spPr>
        <p:txBody>
          <a:bodyPr/>
          <a:lstStyle/>
          <a:p>
            <a:endParaRPr lang="en-US" sz="2000" b="1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Template</a:t>
            </a:r>
          </a:p>
          <a:p>
            <a:pPr marL="742939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Word</a:t>
            </a:r>
          </a:p>
          <a:p>
            <a:pPr marL="742939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PowerPoint</a:t>
            </a:r>
          </a:p>
        </p:txBody>
      </p:sp>
      <p:sp>
        <p:nvSpPr>
          <p:cNvPr id="103" name="Google Shape;103;p14"/>
          <p:cNvSpPr/>
          <p:nvPr/>
        </p:nvSpPr>
        <p:spPr>
          <a:xfrm>
            <a:off x="3" y="4642826"/>
            <a:ext cx="9143999" cy="47993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4"/>
          <p:cNvSpPr/>
          <p:nvPr/>
        </p:nvSpPr>
        <p:spPr>
          <a:xfrm>
            <a:off x="296642" y="1027707"/>
            <a:ext cx="8229600" cy="3313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00030" indent="-400030">
              <a:buClr>
                <a:srgbClr val="05ADEA"/>
              </a:buClr>
              <a:buSzPts val="2100"/>
              <a:buFont typeface="Arial"/>
              <a:buChar char="•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85379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"/>
          <p:cNvSpPr txBox="1">
            <a:spLocks noGrp="1"/>
          </p:cNvSpPr>
          <p:nvPr>
            <p:ph type="title"/>
          </p:nvPr>
        </p:nvSpPr>
        <p:spPr>
          <a:xfrm>
            <a:off x="457201" y="831919"/>
            <a:ext cx="2038662" cy="56872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00" tIns="91400" rIns="91400" bIns="91400" rtlCol="0" anchor="ctr" anchorCtr="0">
            <a:noAutofit/>
          </a:bodyPr>
          <a:lstStyle/>
          <a:p>
            <a:pPr>
              <a:buSzPts val="3600"/>
            </a:pPr>
            <a:r>
              <a:rPr lang="en-US" b="1" dirty="0" smtClean="0"/>
              <a:t>Submission</a:t>
            </a:r>
            <a:br>
              <a:rPr lang="en-US" b="1" dirty="0" smtClean="0"/>
            </a:br>
            <a:r>
              <a:rPr lang="en-US" b="1" dirty="0" smtClean="0"/>
              <a:t>Template</a:t>
            </a:r>
            <a:endParaRPr b="1" dirty="0"/>
          </a:p>
        </p:txBody>
      </p:sp>
      <p:sp>
        <p:nvSpPr>
          <p:cNvPr id="103" name="Google Shape;103;p14"/>
          <p:cNvSpPr/>
          <p:nvPr/>
        </p:nvSpPr>
        <p:spPr>
          <a:xfrm>
            <a:off x="3" y="4642826"/>
            <a:ext cx="9143999" cy="47993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4"/>
          <p:cNvSpPr/>
          <p:nvPr/>
        </p:nvSpPr>
        <p:spPr>
          <a:xfrm>
            <a:off x="296642" y="1027707"/>
            <a:ext cx="8229600" cy="3313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00030" indent="-400030">
              <a:buClr>
                <a:srgbClr val="05ADEA"/>
              </a:buClr>
              <a:buSzPts val="2100"/>
              <a:buFont typeface="Arial"/>
              <a:buChar char="•"/>
            </a:pPr>
            <a:endParaRPr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470786"/>
              </p:ext>
            </p:extLst>
          </p:nvPr>
        </p:nvGraphicFramePr>
        <p:xfrm>
          <a:off x="2316163" y="0"/>
          <a:ext cx="5606139" cy="58086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Acrobat Document" r:id="rId4" imgW="3777861" imgH="5346331" progId="AcroExch.Document.DC">
                  <p:embed/>
                </p:oleObj>
              </mc:Choice>
              <mc:Fallback>
                <p:oleObj name="Acrobat Document" r:id="rId4" imgW="3777861" imgH="5346331" progId="AcroExch.Document.DC">
                  <p:embed/>
                  <p:pic>
                    <p:nvPicPr>
                      <p:cNvPr id="6" name="Objekt 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16163" y="0"/>
                        <a:ext cx="5606139" cy="58086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910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vert="horz" wrap="square" lIns="91400" tIns="91400" rIns="91400" bIns="91400" rtlCol="0" anchor="ctr" anchorCtr="0">
            <a:noAutofit/>
          </a:bodyPr>
          <a:lstStyle/>
          <a:p>
            <a:pPr>
              <a:buSzPts val="3600"/>
            </a:pPr>
            <a:r>
              <a:rPr lang="en-US" sz="3200" b="1" dirty="0" smtClean="0"/>
              <a:t>Submission Pathways</a:t>
            </a:r>
            <a:endParaRPr sz="3200" b="1" dirty="0"/>
          </a:p>
        </p:txBody>
      </p:sp>
      <p:sp>
        <p:nvSpPr>
          <p:cNvPr id="2" name="Platshållare för tex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sz="2000" b="1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Group members</a:t>
            </a:r>
            <a:endParaRPr lang="en-US" sz="1600" dirty="0">
              <a:solidFill>
                <a:schemeClr val="accent1"/>
              </a:solidFill>
            </a:endParaRPr>
          </a:p>
          <a:p>
            <a:pPr marL="742939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Nursing CRG Confluence</a:t>
            </a:r>
          </a:p>
          <a:p>
            <a:pPr marL="742939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Directly to Co-Chairs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Group Chairs</a:t>
            </a:r>
          </a:p>
          <a:p>
            <a:pPr marL="742939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Content Request </a:t>
            </a:r>
            <a:r>
              <a:rPr lang="en-US" sz="1600" dirty="0" smtClean="0">
                <a:solidFill>
                  <a:schemeClr val="accent1"/>
                </a:solidFill>
              </a:rPr>
              <a:t>Service</a:t>
            </a:r>
            <a:r>
              <a:rPr lang="en-US" sz="1600" dirty="0" smtClean="0">
                <a:solidFill>
                  <a:schemeClr val="accent1"/>
                </a:solidFill>
              </a:rPr>
              <a:t> </a:t>
            </a:r>
            <a:endParaRPr lang="en-US" sz="1600" dirty="0" smtClean="0">
              <a:solidFill>
                <a:schemeClr val="accent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103" name="Google Shape;103;p14"/>
          <p:cNvSpPr/>
          <p:nvPr/>
        </p:nvSpPr>
        <p:spPr>
          <a:xfrm>
            <a:off x="3" y="4642826"/>
            <a:ext cx="9143999" cy="47993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4"/>
          <p:cNvSpPr/>
          <p:nvPr/>
        </p:nvSpPr>
        <p:spPr>
          <a:xfrm>
            <a:off x="296642" y="1027707"/>
            <a:ext cx="8229600" cy="3313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00030" indent="-400030">
              <a:buClr>
                <a:srgbClr val="05ADEA"/>
              </a:buClr>
              <a:buSzPts val="2100"/>
              <a:buFont typeface="Arial"/>
              <a:buChar char="•"/>
            </a:pPr>
            <a:endParaRPr dirty="0"/>
          </a:p>
        </p:txBody>
      </p:sp>
      <p:pic>
        <p:nvPicPr>
          <p:cNvPr id="3" name="Bildobjekt 2" descr="Two paths © Richard Croft :: Geograph Britain and Irelan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9110" y="1702031"/>
            <a:ext cx="4243483" cy="293065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4631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32B13BC-2C5D-4F7B-A219-32149D469CE9}"/>
              </a:ext>
            </a:extLst>
          </p:cNvPr>
          <p:cNvSpPr txBox="1"/>
          <p:nvPr/>
        </p:nvSpPr>
        <p:spPr>
          <a:xfrm>
            <a:off x="1744636" y="2306230"/>
            <a:ext cx="56547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Thank you for participating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We look forward to seeing you at </a:t>
            </a:r>
            <a:r>
              <a:rPr lang="en-US" b="1" dirty="0" smtClean="0">
                <a:solidFill>
                  <a:schemeClr val="bg1"/>
                </a:solidFill>
              </a:rPr>
              <a:t>the next meeting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October 19</a:t>
            </a:r>
            <a:r>
              <a:rPr lang="en-US" b="1" baseline="30000" dirty="0" smtClean="0">
                <a:solidFill>
                  <a:schemeClr val="bg1"/>
                </a:solidFill>
              </a:rPr>
              <a:t>th</a:t>
            </a:r>
            <a:r>
              <a:rPr lang="en-US" b="1" dirty="0" smtClean="0">
                <a:solidFill>
                  <a:schemeClr val="bg1"/>
                </a:solidFill>
              </a:rPr>
              <a:t> 20:00-21:00 UTC</a:t>
            </a:r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Christine and Erica</a:t>
            </a:r>
          </a:p>
        </p:txBody>
      </p:sp>
    </p:spTree>
    <p:extLst>
      <p:ext uri="{BB962C8B-B14F-4D97-AF65-F5344CB8AC3E}">
        <p14:creationId xmlns:p14="http://schemas.microsoft.com/office/powerpoint/2010/main" val="349747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580677" y="1391203"/>
            <a:ext cx="1538571" cy="80791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000" b="1" dirty="0">
                <a:solidFill>
                  <a:schemeClr val="accent3"/>
                </a:solidFill>
              </a:rPr>
              <a:t>Welcome and </a:t>
            </a:r>
            <a:r>
              <a:rPr lang="en-GB" sz="1000" b="1" dirty="0" smtClean="0">
                <a:solidFill>
                  <a:schemeClr val="accent3"/>
                </a:solidFill>
              </a:rPr>
              <a:t>Introductions</a:t>
            </a:r>
          </a:p>
          <a:p>
            <a:endParaRPr lang="en-GB" sz="1000" b="1" dirty="0">
              <a:solidFill>
                <a:schemeClr val="accent3"/>
              </a:solidFill>
            </a:endParaRPr>
          </a:p>
          <a:p>
            <a:r>
              <a:rPr lang="en-GB" sz="1000" b="1" dirty="0" smtClean="0">
                <a:solidFill>
                  <a:schemeClr val="accent3"/>
                </a:solidFill>
              </a:rPr>
              <a:t>Erica Culp/Christine </a:t>
            </a:r>
            <a:r>
              <a:rPr lang="en-GB" sz="1000" b="1" dirty="0" err="1" smtClean="0">
                <a:solidFill>
                  <a:schemeClr val="accent3"/>
                </a:solidFill>
              </a:rPr>
              <a:t>Spisla</a:t>
            </a:r>
            <a:r>
              <a:rPr lang="en-GB" sz="1000" b="1" dirty="0" smtClean="0">
                <a:solidFill>
                  <a:schemeClr val="accent3"/>
                </a:solidFill>
              </a:rPr>
              <a:t> </a:t>
            </a:r>
            <a:endParaRPr lang="en-GB" sz="1000" b="1" dirty="0">
              <a:solidFill>
                <a:schemeClr val="accent3"/>
              </a:solidFill>
            </a:endParaRPr>
          </a:p>
          <a:p>
            <a:endParaRPr lang="en-GB" sz="1000" dirty="0">
              <a:solidFill>
                <a:srgbClr val="53565A"/>
              </a:solidFill>
            </a:endParaRPr>
          </a:p>
          <a:p>
            <a:endParaRPr lang="en-GB" sz="1000" dirty="0">
              <a:solidFill>
                <a:srgbClr val="53565A"/>
              </a:solidFill>
            </a:endParaRPr>
          </a:p>
          <a:p>
            <a:r>
              <a:rPr lang="en-GB" sz="1000" dirty="0" smtClean="0">
                <a:solidFill>
                  <a:srgbClr val="53565A"/>
                </a:solidFill>
              </a:rPr>
              <a:t> </a:t>
            </a:r>
            <a:endParaRPr lang="en-GB" sz="1000" dirty="0">
              <a:solidFill>
                <a:srgbClr val="53565A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129572" y="2172607"/>
            <a:ext cx="1615139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450"/>
              </a:spcBef>
              <a:buSzPct val="100000"/>
            </a:pPr>
            <a:r>
              <a:rPr lang="en-GB" sz="6600" dirty="0">
                <a:solidFill>
                  <a:schemeClr val="accent2"/>
                </a:solidFill>
              </a:rPr>
              <a:t>02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129572" y="1221979"/>
            <a:ext cx="1615139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450"/>
              </a:spcBef>
              <a:buSzPct val="100000"/>
            </a:pPr>
            <a:r>
              <a:rPr lang="en-GB" sz="6600" dirty="0">
                <a:solidFill>
                  <a:schemeClr val="accent3"/>
                </a:solidFill>
              </a:rPr>
              <a:t>01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742807" y="1349483"/>
            <a:ext cx="2106466" cy="80791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Cross Collaboration </a:t>
            </a:r>
          </a:p>
          <a:p>
            <a:endParaRPr lang="en-GB" sz="1000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Erica/Christine</a:t>
            </a:r>
            <a:endParaRPr lang="en-GB" sz="1000" dirty="0">
              <a:solidFill>
                <a:srgbClr val="53565A"/>
              </a:solidFill>
            </a:endParaRPr>
          </a:p>
          <a:p>
            <a:endParaRPr lang="en-GB" sz="1000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en-GB" sz="1000" dirty="0">
              <a:solidFill>
                <a:srgbClr val="53565A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285219" y="1245608"/>
            <a:ext cx="1615139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450"/>
              </a:spcBef>
              <a:buSzPct val="100000"/>
            </a:pPr>
            <a:r>
              <a:rPr lang="en-GB" sz="6600" dirty="0">
                <a:solidFill>
                  <a:schemeClr val="tx2">
                    <a:lumMod val="75000"/>
                  </a:schemeClr>
                </a:solidFill>
              </a:rPr>
              <a:t>04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129572" y="3220905"/>
            <a:ext cx="1615139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450"/>
              </a:spcBef>
              <a:buSzPct val="100000"/>
            </a:pPr>
            <a:r>
              <a:rPr lang="en-GB" sz="6600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285220" y="2172607"/>
            <a:ext cx="1615139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450"/>
              </a:spcBef>
              <a:buSzPct val="100000"/>
            </a:pPr>
            <a:r>
              <a:rPr lang="en-GB" sz="6600" dirty="0">
                <a:solidFill>
                  <a:schemeClr val="accent5"/>
                </a:solidFill>
              </a:rPr>
              <a:t>05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580677" y="2373018"/>
            <a:ext cx="1621621" cy="80791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000" b="1" dirty="0" smtClean="0">
                <a:solidFill>
                  <a:schemeClr val="accent2"/>
                </a:solidFill>
              </a:rPr>
              <a:t>ICNP alignment work updates</a:t>
            </a:r>
          </a:p>
          <a:p>
            <a:endParaRPr lang="en-GB" sz="1000" b="1" dirty="0" smtClean="0">
              <a:solidFill>
                <a:schemeClr val="accent2"/>
              </a:solidFill>
            </a:endParaRPr>
          </a:p>
          <a:p>
            <a:r>
              <a:rPr lang="en-GB" sz="1000" b="1" dirty="0" smtClean="0">
                <a:solidFill>
                  <a:schemeClr val="accent2"/>
                </a:solidFill>
              </a:rPr>
              <a:t>Jane Millar/Ian Green</a:t>
            </a:r>
          </a:p>
          <a:p>
            <a:endParaRPr lang="en-GB" sz="1000" b="1" dirty="0">
              <a:solidFill>
                <a:schemeClr val="accent2"/>
              </a:solidFill>
            </a:endParaRPr>
          </a:p>
          <a:p>
            <a:endParaRPr lang="en-GB" sz="1000" dirty="0">
              <a:solidFill>
                <a:srgbClr val="53565A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742807" y="2314442"/>
            <a:ext cx="2106466" cy="80791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000" b="1" dirty="0" smtClean="0">
                <a:solidFill>
                  <a:schemeClr val="accent5"/>
                </a:solidFill>
              </a:rPr>
              <a:t>Terminology Submissions</a:t>
            </a:r>
            <a:endParaRPr lang="en-GB" sz="1000" b="1" dirty="0">
              <a:solidFill>
                <a:schemeClr val="accent5"/>
              </a:solidFill>
            </a:endParaRPr>
          </a:p>
          <a:p>
            <a:endParaRPr lang="en-GB" sz="1000" dirty="0">
              <a:solidFill>
                <a:srgbClr val="53565A"/>
              </a:solidFill>
            </a:endParaRPr>
          </a:p>
          <a:p>
            <a:r>
              <a:rPr lang="en-GB" sz="1000" b="1" dirty="0" smtClean="0">
                <a:solidFill>
                  <a:schemeClr val="accent5"/>
                </a:solidFill>
              </a:rPr>
              <a:t>Erica/Christine</a:t>
            </a:r>
            <a:endParaRPr lang="en-GB" sz="1000" b="1" dirty="0">
              <a:solidFill>
                <a:schemeClr val="accent5"/>
              </a:solidFill>
            </a:endParaRPr>
          </a:p>
          <a:p>
            <a:r>
              <a:rPr lang="en-GB" sz="1000" dirty="0" smtClean="0">
                <a:solidFill>
                  <a:srgbClr val="53565A"/>
                </a:solidFill>
              </a:rPr>
              <a:t>.</a:t>
            </a:r>
            <a:endParaRPr lang="en-GB" sz="1000" dirty="0">
              <a:solidFill>
                <a:srgbClr val="53565A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580677" y="3426446"/>
            <a:ext cx="1538571" cy="80791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000" b="1" dirty="0">
                <a:solidFill>
                  <a:schemeClr val="accent1"/>
                </a:solidFill>
              </a:rPr>
              <a:t>October Business Meetings</a:t>
            </a:r>
          </a:p>
          <a:p>
            <a:endParaRPr lang="en-GB" sz="1000" dirty="0" smtClean="0">
              <a:solidFill>
                <a:schemeClr val="accent1"/>
              </a:solidFill>
            </a:endParaRPr>
          </a:p>
          <a:p>
            <a:r>
              <a:rPr lang="en-GB" sz="1000" b="1" dirty="0" smtClean="0">
                <a:solidFill>
                  <a:schemeClr val="accent1"/>
                </a:solidFill>
              </a:rPr>
              <a:t>Jane/Ian</a:t>
            </a:r>
            <a:endParaRPr lang="en-GB" sz="1000" b="1" dirty="0">
              <a:solidFill>
                <a:schemeClr val="accent1"/>
              </a:solidFill>
            </a:endParaRPr>
          </a:p>
          <a:p>
            <a:r>
              <a:rPr lang="en-GB" sz="1000" b="1" dirty="0">
                <a:solidFill>
                  <a:schemeClr val="accent1"/>
                </a:solidFill>
              </a:rPr>
              <a:t>Erica/Christine</a:t>
            </a:r>
          </a:p>
          <a:p>
            <a:endParaRPr lang="en-GB" sz="1000" b="1" dirty="0">
              <a:solidFill>
                <a:schemeClr val="accent1"/>
              </a:solidFill>
            </a:endParaRPr>
          </a:p>
          <a:p>
            <a:endParaRPr lang="en-GB" sz="1000" dirty="0">
              <a:solidFill>
                <a:srgbClr val="5356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440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vert="horz" wrap="square" lIns="91400" tIns="91400" rIns="91400" bIns="91400" rtlCol="0" anchor="ctr" anchorCtr="0">
            <a:noAutofit/>
          </a:bodyPr>
          <a:lstStyle/>
          <a:p>
            <a:pPr>
              <a:buSzPts val="3600"/>
            </a:pPr>
            <a:r>
              <a:rPr lang="en-US" sz="3200" b="1" dirty="0" smtClean="0">
                <a:latin typeface="+mj-lt"/>
              </a:rPr>
              <a:t>ICNP Alignment </a:t>
            </a:r>
            <a:r>
              <a:rPr lang="en-US" sz="3200" b="1" dirty="0">
                <a:latin typeface="+mj-lt"/>
              </a:rPr>
              <a:t>W</a:t>
            </a:r>
            <a:r>
              <a:rPr lang="en-US" sz="3200" b="1" dirty="0" smtClean="0">
                <a:latin typeface="+mj-lt"/>
              </a:rPr>
              <a:t>ork Update</a:t>
            </a:r>
            <a:r>
              <a:rPr lang="sv-SE" sz="3200" dirty="0" smtClean="0">
                <a:latin typeface="+mj-lt"/>
              </a:rPr>
              <a:t>……….</a:t>
            </a:r>
            <a:endParaRPr sz="3200" dirty="0">
              <a:latin typeface="+mj-lt"/>
            </a:endParaRPr>
          </a:p>
        </p:txBody>
      </p:sp>
      <p:sp>
        <p:nvSpPr>
          <p:cNvPr id="2" name="Platshållare för tex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Release Date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ICNP Editorial Guidelines Group</a:t>
            </a:r>
          </a:p>
          <a:p>
            <a:pPr marL="742939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Equivalency Tables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Presentations</a:t>
            </a:r>
          </a:p>
          <a:p>
            <a:pPr marL="742939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October business meetings</a:t>
            </a:r>
            <a:endParaRPr lang="en-US" sz="1600" dirty="0"/>
          </a:p>
        </p:txBody>
      </p:sp>
      <p:sp>
        <p:nvSpPr>
          <p:cNvPr id="103" name="Google Shape;103;p14"/>
          <p:cNvSpPr/>
          <p:nvPr/>
        </p:nvSpPr>
        <p:spPr>
          <a:xfrm>
            <a:off x="3" y="4642826"/>
            <a:ext cx="9143999" cy="47993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Bildobjekt 2" descr="When excellent doctors are poor documenters at Nuance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702" y="1641421"/>
            <a:ext cx="4074983" cy="271665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6823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vert="horz" wrap="square" lIns="91400" tIns="91400" rIns="91400" bIns="91400" rtlCol="0" anchor="ctr" anchorCtr="0">
            <a:noAutofit/>
          </a:bodyPr>
          <a:lstStyle/>
          <a:p>
            <a:pPr>
              <a:buSzPts val="3600"/>
            </a:pPr>
            <a:r>
              <a:rPr lang="en-US" sz="3200" b="1" dirty="0" smtClean="0">
                <a:latin typeface="+mj-lt"/>
              </a:rPr>
              <a:t>October Business Meetings………..</a:t>
            </a:r>
            <a:endParaRPr sz="3200" b="1" dirty="0">
              <a:latin typeface="+mj-lt"/>
            </a:endParaRPr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600" dirty="0" smtClean="0">
                <a:solidFill>
                  <a:schemeClr val="accent1"/>
                </a:solidFill>
              </a:rPr>
              <a:t>General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600" dirty="0" err="1" smtClean="0">
                <a:solidFill>
                  <a:schemeClr val="accent1"/>
                </a:solidFill>
              </a:rPr>
              <a:t>Registration</a:t>
            </a:r>
            <a:endParaRPr lang="sv-SE" sz="1600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600" dirty="0" err="1" smtClean="0">
                <a:solidFill>
                  <a:schemeClr val="accent1"/>
                </a:solidFill>
              </a:rPr>
              <a:t>Nursing</a:t>
            </a:r>
            <a:r>
              <a:rPr lang="sv-SE" sz="1600" dirty="0" smtClean="0">
                <a:solidFill>
                  <a:schemeClr val="accent1"/>
                </a:solidFill>
              </a:rPr>
              <a:t> CRG </a:t>
            </a:r>
            <a:r>
              <a:rPr lang="sv-SE" sz="1600" dirty="0" err="1" smtClean="0">
                <a:solidFill>
                  <a:schemeClr val="accent1"/>
                </a:solidFill>
              </a:rPr>
              <a:t>topics</a:t>
            </a:r>
            <a:r>
              <a:rPr lang="sv-SE" sz="1600" dirty="0" smtClean="0">
                <a:solidFill>
                  <a:schemeClr val="accent1"/>
                </a:solidFill>
              </a:rPr>
              <a:t> </a:t>
            </a:r>
          </a:p>
          <a:p>
            <a:pPr marL="742939" lvl="1" indent="-285750">
              <a:buFont typeface="Arial" panose="020B0604020202020204" pitchFamily="34" charset="0"/>
              <a:buChar char="•"/>
            </a:pPr>
            <a:r>
              <a:rPr lang="sv-SE" sz="1600" dirty="0" smtClean="0">
                <a:solidFill>
                  <a:schemeClr val="accent1"/>
                </a:solidFill>
              </a:rPr>
              <a:t>ICNP </a:t>
            </a:r>
            <a:r>
              <a:rPr lang="sv-SE" sz="1600" dirty="0" smtClean="0">
                <a:solidFill>
                  <a:schemeClr val="accent1"/>
                </a:solidFill>
              </a:rPr>
              <a:t>release</a:t>
            </a:r>
          </a:p>
          <a:p>
            <a:pPr marL="742939" lvl="1" indent="-285750">
              <a:buFont typeface="Arial" panose="020B0604020202020204" pitchFamily="34" charset="0"/>
              <a:buChar char="•"/>
            </a:pPr>
            <a:r>
              <a:rPr lang="sv-SE" sz="1600" dirty="0" err="1" smtClean="0">
                <a:solidFill>
                  <a:schemeClr val="accent1"/>
                </a:solidFill>
              </a:rPr>
              <a:t>Sweden’s</a:t>
            </a:r>
            <a:r>
              <a:rPr lang="sv-SE" sz="1600" dirty="0" smtClean="0">
                <a:solidFill>
                  <a:schemeClr val="accent1"/>
                </a:solidFill>
              </a:rPr>
              <a:t> ICNP </a:t>
            </a:r>
            <a:r>
              <a:rPr lang="sv-SE" sz="1600" dirty="0" err="1" smtClean="0">
                <a:solidFill>
                  <a:schemeClr val="accent1"/>
                </a:solidFill>
              </a:rPr>
              <a:t>project</a:t>
            </a:r>
            <a:endParaRPr lang="sv-SE" sz="1600" dirty="0" smtClean="0">
              <a:solidFill>
                <a:schemeClr val="accent1"/>
              </a:solidFill>
            </a:endParaRPr>
          </a:p>
          <a:p>
            <a:pPr marL="742939" lvl="1" indent="-285750">
              <a:buFont typeface="Arial" panose="020B0604020202020204" pitchFamily="34" charset="0"/>
              <a:buChar char="•"/>
            </a:pPr>
            <a:r>
              <a:rPr lang="sv-SE" sz="1600" dirty="0">
                <a:solidFill>
                  <a:schemeClr val="accent1"/>
                </a:solidFill>
              </a:rPr>
              <a:t>T</a:t>
            </a:r>
            <a:r>
              <a:rPr lang="sv-SE" sz="1600" dirty="0" smtClean="0">
                <a:solidFill>
                  <a:schemeClr val="accent1"/>
                </a:solidFill>
              </a:rPr>
              <a:t>erminology </a:t>
            </a:r>
            <a:r>
              <a:rPr lang="sv-SE" sz="1600" dirty="0" smtClean="0">
                <a:solidFill>
                  <a:schemeClr val="accent1"/>
                </a:solidFill>
              </a:rPr>
              <a:t>submission</a:t>
            </a:r>
            <a:endParaRPr lang="sv-SE" sz="1600" dirty="0">
              <a:solidFill>
                <a:schemeClr val="accent1"/>
              </a:solidFill>
            </a:endParaRPr>
          </a:p>
          <a:p>
            <a:pPr lvl="1"/>
            <a:r>
              <a:rPr lang="sv-SE" sz="1600" b="1" dirty="0" err="1">
                <a:solidFill>
                  <a:schemeClr val="accent1"/>
                </a:solidFill>
              </a:rPr>
              <a:t>Tuesday</a:t>
            </a:r>
            <a:r>
              <a:rPr lang="sv-SE" sz="1600" b="1" dirty="0">
                <a:solidFill>
                  <a:schemeClr val="accent1"/>
                </a:solidFill>
              </a:rPr>
              <a:t>, </a:t>
            </a:r>
            <a:r>
              <a:rPr lang="sv-SE" sz="1600" b="1" dirty="0" err="1" smtClean="0">
                <a:solidFill>
                  <a:schemeClr val="accent1"/>
                </a:solidFill>
              </a:rPr>
              <a:t>October</a:t>
            </a:r>
            <a:r>
              <a:rPr lang="sv-SE" sz="1600" b="1" dirty="0" smtClean="0">
                <a:solidFill>
                  <a:schemeClr val="accent1"/>
                </a:solidFill>
              </a:rPr>
              <a:t> </a:t>
            </a:r>
            <a:r>
              <a:rPr lang="sv-SE" sz="1600" b="1" dirty="0">
                <a:solidFill>
                  <a:schemeClr val="accent1"/>
                </a:solidFill>
              </a:rPr>
              <a:t>19th @ 20:00 UTC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sz="1600" dirty="0">
              <a:solidFill>
                <a:schemeClr val="accent1"/>
              </a:solidFill>
            </a:endParaRPr>
          </a:p>
        </p:txBody>
      </p:sp>
      <p:sp>
        <p:nvSpPr>
          <p:cNvPr id="103" name="Google Shape;103;p14"/>
          <p:cNvSpPr/>
          <p:nvPr/>
        </p:nvSpPr>
        <p:spPr>
          <a:xfrm>
            <a:off x="3" y="4642826"/>
            <a:ext cx="9143999" cy="47993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4"/>
          <p:cNvSpPr/>
          <p:nvPr/>
        </p:nvSpPr>
        <p:spPr>
          <a:xfrm>
            <a:off x="327639" y="1399666"/>
            <a:ext cx="8229600" cy="3313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5ADEA"/>
              </a:buClr>
              <a:buSzPts val="2100"/>
            </a:pP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  <a:p>
            <a:pPr marL="400030" indent="-400030">
              <a:buClr>
                <a:srgbClr val="05ADEA"/>
              </a:buClr>
              <a:buSzPts val="2100"/>
              <a:buFont typeface="Arial"/>
              <a:buChar char="•"/>
            </a:pPr>
            <a:endParaRPr lang="en-GB" sz="2400" b="1" dirty="0">
              <a:solidFill>
                <a:schemeClr val="accent1"/>
              </a:solidFill>
            </a:endParaRPr>
          </a:p>
          <a:p>
            <a:pPr marL="400030" indent="-400030">
              <a:buClr>
                <a:srgbClr val="05ADEA"/>
              </a:buClr>
              <a:buSzPts val="2100"/>
              <a:buFont typeface="Arial"/>
              <a:buChar char="•"/>
            </a:pPr>
            <a:endParaRPr lang="en-US" sz="2100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  <a:p>
            <a:pPr marL="400030" indent="-400030">
              <a:buClr>
                <a:srgbClr val="05ADEA"/>
              </a:buClr>
              <a:buSzPts val="2100"/>
              <a:buFont typeface="Arial"/>
              <a:buChar char="•"/>
            </a:pPr>
            <a:endParaRPr lang="en-US" sz="2100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  <a:p>
            <a:pPr marL="400030" indent="-400030">
              <a:buClr>
                <a:srgbClr val="05ADEA"/>
              </a:buClr>
              <a:buSzPts val="2100"/>
              <a:buFont typeface="Arial"/>
              <a:buChar char="•"/>
            </a:pPr>
            <a:endParaRPr dirty="0"/>
          </a:p>
        </p:txBody>
      </p:sp>
      <p:pic>
        <p:nvPicPr>
          <p:cNvPr id="3074" name="Picture 2" descr="Calling for agenda items! Tips for creating a worthwhile EA meeting - Who&amp;#39;s  the real boss | developing administration professional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718163"/>
            <a:ext cx="3930099" cy="23488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06466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vert="horz" wrap="square" lIns="91400" tIns="91400" rIns="91400" bIns="91400" rtlCol="0" anchor="ctr" anchorCtr="0">
            <a:noAutofit/>
          </a:bodyPr>
          <a:lstStyle/>
          <a:p>
            <a:pPr>
              <a:buSzPts val="3600"/>
            </a:pPr>
            <a:r>
              <a:rPr lang="sv-SE" sz="3200" b="1" dirty="0" smtClean="0">
                <a:latin typeface="+mj-lt"/>
              </a:rPr>
              <a:t>Cross </a:t>
            </a:r>
            <a:r>
              <a:rPr lang="en-US" sz="3200" b="1" dirty="0" smtClean="0">
                <a:latin typeface="+mj-lt"/>
              </a:rPr>
              <a:t>Collaboration</a:t>
            </a:r>
            <a:r>
              <a:rPr lang="sv-SE" sz="3200" b="1" dirty="0" smtClean="0">
                <a:latin typeface="+mj-lt"/>
              </a:rPr>
              <a:t> </a:t>
            </a:r>
            <a:endParaRPr sz="3200" b="1" dirty="0">
              <a:latin typeface="+mj-lt"/>
            </a:endParaRPr>
          </a:p>
        </p:txBody>
      </p:sp>
      <p:sp>
        <p:nvSpPr>
          <p:cNvPr id="2" name="Platshållare för text 1"/>
          <p:cNvSpPr>
            <a:spLocks noGrp="1"/>
          </p:cNvSpPr>
          <p:nvPr>
            <p:ph type="body" sz="quarter" idx="10"/>
          </p:nvPr>
        </p:nvSpPr>
        <p:spPr>
          <a:xfrm>
            <a:off x="457200" y="1556905"/>
            <a:ext cx="4655590" cy="362970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B0F0"/>
                </a:solidFill>
              </a:rPr>
              <a:t>Anesthesia </a:t>
            </a:r>
            <a:r>
              <a:rPr lang="en-US" sz="1600" dirty="0" smtClean="0">
                <a:solidFill>
                  <a:srgbClr val="00B0F0"/>
                </a:solidFill>
              </a:rPr>
              <a:t>Clinical Reference Group</a:t>
            </a:r>
          </a:p>
          <a:p>
            <a:pPr lvl="1"/>
            <a:r>
              <a:rPr lang="sv-SE" sz="1600" dirty="0" smtClean="0">
                <a:solidFill>
                  <a:schemeClr val="accent1"/>
                </a:solidFill>
                <a:hlinkClick r:id="rId3"/>
              </a:rPr>
              <a:t>https</a:t>
            </a:r>
            <a:r>
              <a:rPr lang="sv-SE" sz="1600" dirty="0">
                <a:solidFill>
                  <a:schemeClr val="accent1"/>
                </a:solidFill>
                <a:hlinkClick r:id="rId3"/>
              </a:rPr>
              <a:t>://</a:t>
            </a:r>
            <a:r>
              <a:rPr lang="sv-SE" sz="1600" dirty="0" smtClean="0">
                <a:solidFill>
                  <a:schemeClr val="accent1"/>
                </a:solidFill>
                <a:hlinkClick r:id="rId3"/>
              </a:rPr>
              <a:t>confluence.ihtsdotools.org/display/ACRGT</a:t>
            </a:r>
            <a:r>
              <a:rPr lang="sv-SE" sz="1600" dirty="0" smtClean="0">
                <a:solidFill>
                  <a:schemeClr val="accent1"/>
                </a:solidFill>
              </a:rPr>
              <a:t> </a:t>
            </a:r>
          </a:p>
          <a:p>
            <a:pPr lvl="1"/>
            <a:r>
              <a:rPr lang="nb-NO" sz="1600" dirty="0"/>
              <a:t> </a:t>
            </a:r>
            <a:r>
              <a:rPr lang="nb-NO" sz="1600" dirty="0" smtClean="0">
                <a:solidFill>
                  <a:schemeClr val="tx1"/>
                </a:solidFill>
              </a:rPr>
              <a:t>Sept 28th </a:t>
            </a:r>
            <a:r>
              <a:rPr lang="nb-NO" sz="1600" dirty="0">
                <a:solidFill>
                  <a:schemeClr val="tx1"/>
                </a:solidFill>
              </a:rPr>
              <a:t>19:00-20:30 UTC</a:t>
            </a:r>
            <a:endParaRPr lang="sv-SE" sz="16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B0F0"/>
                </a:solidFill>
              </a:rPr>
              <a:t>Nutrition Care Process Terminology Clinical Project </a:t>
            </a:r>
            <a:r>
              <a:rPr lang="en-US" sz="1600" dirty="0" smtClean="0">
                <a:solidFill>
                  <a:srgbClr val="00B0F0"/>
                </a:solidFill>
              </a:rPr>
              <a:t>Group</a:t>
            </a:r>
          </a:p>
          <a:p>
            <a:pPr lvl="1"/>
            <a:r>
              <a:rPr lang="en-US" sz="1600" dirty="0">
                <a:solidFill>
                  <a:srgbClr val="00B0F0"/>
                </a:solidFill>
                <a:hlinkClick r:id="rId4"/>
              </a:rPr>
              <a:t>https://</a:t>
            </a:r>
            <a:r>
              <a:rPr lang="en-US" sz="1600" dirty="0" smtClean="0">
                <a:solidFill>
                  <a:srgbClr val="00B0F0"/>
                </a:solidFill>
                <a:hlinkClick r:id="rId4"/>
              </a:rPr>
              <a:t>confluence.ihtsdotools.org/display/NCPTCPG</a:t>
            </a:r>
            <a:r>
              <a:rPr lang="en-US" sz="1600" dirty="0" smtClean="0">
                <a:solidFill>
                  <a:srgbClr val="00B0F0"/>
                </a:solidFill>
              </a:rPr>
              <a:t> 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Sept 20</a:t>
            </a:r>
            <a:r>
              <a:rPr lang="en-US" sz="1800" baseline="30000" dirty="0" smtClean="0">
                <a:solidFill>
                  <a:schemeClr val="tx1"/>
                </a:solidFill>
              </a:rPr>
              <a:t>th</a:t>
            </a:r>
            <a:r>
              <a:rPr lang="en-US" sz="1800" dirty="0" smtClean="0">
                <a:solidFill>
                  <a:schemeClr val="tx1"/>
                </a:solidFill>
              </a:rPr>
              <a:t> kl. 19.00 UTC</a:t>
            </a:r>
            <a:endParaRPr lang="en-US" sz="1800" dirty="0">
              <a:solidFill>
                <a:schemeClr val="tx1"/>
              </a:solidFill>
            </a:endParaRPr>
          </a:p>
          <a:p>
            <a:endParaRPr lang="sv-SE" dirty="0"/>
          </a:p>
          <a:p>
            <a:endParaRPr lang="sv-SE" dirty="0" smtClean="0"/>
          </a:p>
          <a:p>
            <a:endParaRPr lang="sv-SE" dirty="0"/>
          </a:p>
          <a:p>
            <a:endParaRPr lang="sv-SE" dirty="0" smtClean="0"/>
          </a:p>
          <a:p>
            <a:endParaRPr lang="sv-SE" dirty="0"/>
          </a:p>
          <a:p>
            <a:endParaRPr lang="sv-SE" dirty="0"/>
          </a:p>
        </p:txBody>
      </p:sp>
      <p:sp>
        <p:nvSpPr>
          <p:cNvPr id="103" name="Google Shape;103;p14"/>
          <p:cNvSpPr/>
          <p:nvPr/>
        </p:nvSpPr>
        <p:spPr>
          <a:xfrm>
            <a:off x="1" y="4710037"/>
            <a:ext cx="9143999" cy="47993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4"/>
          <p:cNvSpPr/>
          <p:nvPr/>
        </p:nvSpPr>
        <p:spPr>
          <a:xfrm>
            <a:off x="327639" y="1399666"/>
            <a:ext cx="8229600" cy="3313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5ADEA"/>
              </a:buClr>
              <a:buSzPts val="2100"/>
            </a:pP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  <a:p>
            <a:pPr marL="400030" indent="-400030">
              <a:buClr>
                <a:srgbClr val="05ADEA"/>
              </a:buClr>
              <a:buSzPts val="2100"/>
              <a:buFont typeface="Arial"/>
              <a:buChar char="•"/>
            </a:pPr>
            <a:endParaRPr lang="en-GB" sz="2400" b="1" dirty="0">
              <a:solidFill>
                <a:schemeClr val="accent1"/>
              </a:solidFill>
            </a:endParaRPr>
          </a:p>
          <a:p>
            <a:pPr marL="400030" indent="-400030">
              <a:buClr>
                <a:srgbClr val="05ADEA"/>
              </a:buClr>
              <a:buSzPts val="2100"/>
              <a:buFont typeface="Arial"/>
              <a:buChar char="•"/>
            </a:pPr>
            <a:endParaRPr lang="en-US" sz="2100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  <a:p>
            <a:pPr marL="400030" indent="-400030">
              <a:buClr>
                <a:srgbClr val="05ADEA"/>
              </a:buClr>
              <a:buSzPts val="2100"/>
              <a:buFont typeface="Arial"/>
              <a:buChar char="•"/>
            </a:pPr>
            <a:endParaRPr lang="en-US" sz="2100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  <a:p>
            <a:pPr>
              <a:buClr>
                <a:srgbClr val="05ADEA"/>
              </a:buClr>
              <a:buSzPts val="2100"/>
            </a:pPr>
            <a:endParaRPr dirty="0"/>
          </a:p>
        </p:txBody>
      </p:sp>
      <p:pic>
        <p:nvPicPr>
          <p:cNvPr id="4" name="Bildobjekt 3" descr="In My Own Terms - Page 3 of 32 - Terminology for Beginners ...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342" y="1527087"/>
            <a:ext cx="3411809" cy="227565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3382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vert="horz" wrap="square" lIns="91400" tIns="91400" rIns="91400" bIns="91400" rtlCol="0" anchor="ctr" anchorCtr="0">
            <a:noAutofit/>
          </a:bodyPr>
          <a:lstStyle/>
          <a:p>
            <a:pPr>
              <a:buSzPts val="3600"/>
            </a:pPr>
            <a:r>
              <a:rPr lang="en-US" sz="3200" b="1" dirty="0" smtClean="0">
                <a:latin typeface="+mj-lt"/>
              </a:rPr>
              <a:t>Submission Information</a:t>
            </a:r>
            <a:endParaRPr sz="3200" b="1" dirty="0">
              <a:latin typeface="+mj-lt"/>
            </a:endParaRPr>
          </a:p>
        </p:txBody>
      </p:sp>
      <p:sp>
        <p:nvSpPr>
          <p:cNvPr id="2" name="Platshållare för tex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sz="2000" dirty="0">
              <a:solidFill>
                <a:schemeClr val="accent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accent1"/>
                </a:solidFill>
              </a:rPr>
              <a:t>Request Information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accent1"/>
                </a:solidFill>
              </a:rPr>
              <a:t>Primary Information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accent1"/>
                </a:solidFill>
              </a:rPr>
              <a:t>Secondary </a:t>
            </a:r>
            <a:r>
              <a:rPr lang="en-US" sz="1800" dirty="0">
                <a:solidFill>
                  <a:schemeClr val="accent1"/>
                </a:solidFill>
              </a:rPr>
              <a:t>I</a:t>
            </a:r>
            <a:r>
              <a:rPr lang="en-US" sz="1800" dirty="0" smtClean="0">
                <a:solidFill>
                  <a:schemeClr val="accent1"/>
                </a:solidFill>
              </a:rPr>
              <a:t>nformation</a:t>
            </a:r>
          </a:p>
          <a:p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103" name="Google Shape;103;p14"/>
          <p:cNvSpPr/>
          <p:nvPr/>
        </p:nvSpPr>
        <p:spPr>
          <a:xfrm>
            <a:off x="3" y="4642826"/>
            <a:ext cx="9143999" cy="47993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4"/>
          <p:cNvSpPr/>
          <p:nvPr/>
        </p:nvSpPr>
        <p:spPr>
          <a:xfrm>
            <a:off x="296642" y="1027707"/>
            <a:ext cx="8229600" cy="3313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00030" indent="-400030">
              <a:buClr>
                <a:srgbClr val="05ADEA"/>
              </a:buClr>
              <a:buSzPts val="2100"/>
              <a:buFont typeface="Arial"/>
              <a:buChar char="•"/>
            </a:pPr>
            <a:endParaRPr dirty="0"/>
          </a:p>
        </p:txBody>
      </p:sp>
      <p:pic>
        <p:nvPicPr>
          <p:cNvPr id="3" name="Bildobjekt 2" descr="Submit - Free of Charge Creative Commons Green Highway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376" y="1702031"/>
            <a:ext cx="3989145" cy="26594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45574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objekt 12" descr="SNOME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987" y="1519914"/>
            <a:ext cx="5022049" cy="29622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2" name="Google Shape;102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vert="horz" wrap="square" lIns="91400" tIns="91400" rIns="91400" bIns="91400" rtlCol="0" anchor="ctr" anchorCtr="0">
            <a:noAutofit/>
          </a:bodyPr>
          <a:lstStyle/>
          <a:p>
            <a:pPr>
              <a:buSzPts val="3600"/>
            </a:pPr>
            <a:r>
              <a:rPr lang="en-US" sz="2800" b="1" dirty="0" smtClean="0"/>
              <a:t>Request Information</a:t>
            </a:r>
            <a:r>
              <a:rPr lang="en-US" sz="2800" b="1" dirty="0"/>
              <a:t/>
            </a:r>
            <a:br>
              <a:rPr lang="en-US" sz="2800" b="1" dirty="0"/>
            </a:br>
            <a:endParaRPr sz="2800" dirty="0"/>
          </a:p>
        </p:txBody>
      </p:sp>
      <p:sp>
        <p:nvSpPr>
          <p:cNvPr id="2" name="Platshållare för text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New concept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New </a:t>
            </a:r>
            <a:r>
              <a:rPr lang="en-US" sz="1600" dirty="0" smtClean="0">
                <a:solidFill>
                  <a:schemeClr val="accent1"/>
                </a:solidFill>
              </a:rPr>
              <a:t>synonym </a:t>
            </a:r>
            <a:endParaRPr lang="en-US" sz="1600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New relationships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Modifications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Changes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Inactivation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105" name="Google Shape;105;p14"/>
          <p:cNvSpPr/>
          <p:nvPr/>
        </p:nvSpPr>
        <p:spPr>
          <a:xfrm>
            <a:off x="296642" y="1027707"/>
            <a:ext cx="8229600" cy="3313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00030" indent="-400030">
              <a:buClr>
                <a:srgbClr val="05ADEA"/>
              </a:buClr>
              <a:buSzPts val="2100"/>
              <a:buFont typeface="Arial"/>
              <a:buChar char="•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06397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vert="horz" wrap="square" lIns="91400" tIns="91400" rIns="91400" bIns="91400" rtlCol="0" anchor="ctr" anchorCtr="0">
            <a:noAutofit/>
          </a:bodyPr>
          <a:lstStyle/>
          <a:p>
            <a:r>
              <a:rPr lang="en-US" sz="2800" b="1" dirty="0"/>
              <a:t>Primary </a:t>
            </a:r>
            <a:r>
              <a:rPr lang="en-US" sz="2800" b="1" dirty="0" smtClean="0"/>
              <a:t>Information</a:t>
            </a:r>
            <a:endParaRPr lang="en-US" sz="2800" b="1" dirty="0"/>
          </a:p>
        </p:txBody>
      </p:sp>
      <p:sp>
        <p:nvSpPr>
          <p:cNvPr id="2" name="Platshållare för text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Topic</a:t>
            </a:r>
            <a:endParaRPr lang="en-US" sz="1600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Summary</a:t>
            </a:r>
            <a:endParaRPr lang="en-US" sz="1600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Use case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References</a:t>
            </a:r>
            <a:endParaRPr lang="en-US" sz="1600" dirty="0"/>
          </a:p>
        </p:txBody>
      </p:sp>
      <p:sp>
        <p:nvSpPr>
          <p:cNvPr id="103" name="Google Shape;103;p14"/>
          <p:cNvSpPr/>
          <p:nvPr/>
        </p:nvSpPr>
        <p:spPr>
          <a:xfrm>
            <a:off x="3" y="4642826"/>
            <a:ext cx="9143999" cy="47993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4"/>
          <p:cNvSpPr/>
          <p:nvPr/>
        </p:nvSpPr>
        <p:spPr>
          <a:xfrm>
            <a:off x="296642" y="1027707"/>
            <a:ext cx="8229600" cy="3313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00030" indent="-400030">
              <a:buClr>
                <a:srgbClr val="05ADEA"/>
              </a:buClr>
              <a:buSzPts val="2100"/>
              <a:buFont typeface="Arial"/>
              <a:buChar char="•"/>
            </a:pPr>
            <a:endParaRPr dirty="0"/>
          </a:p>
        </p:txBody>
      </p:sp>
      <p:pic>
        <p:nvPicPr>
          <p:cNvPr id="6" name="Bildobjekt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7484" y="1725147"/>
            <a:ext cx="4606847" cy="25931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9779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vert="horz" wrap="square" lIns="91400" tIns="91400" rIns="91400" bIns="91400" rtlCol="0" anchor="ctr" anchorCtr="0">
            <a:noAutofit/>
          </a:bodyPr>
          <a:lstStyle/>
          <a:p>
            <a:r>
              <a:rPr lang="en-US" sz="2800" b="1" dirty="0"/>
              <a:t>Secondary </a:t>
            </a:r>
            <a:r>
              <a:rPr lang="en-US" sz="2800" b="1" dirty="0" smtClean="0"/>
              <a:t>Information</a:t>
            </a:r>
            <a:endParaRPr lang="en-US" sz="2800" b="1" dirty="0"/>
          </a:p>
        </p:txBody>
      </p:sp>
      <p:sp>
        <p:nvSpPr>
          <p:cNvPr id="2" name="Platshållare för text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Hierarchies </a:t>
            </a:r>
            <a:endParaRPr lang="en-US" sz="1600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Attributes</a:t>
            </a:r>
            <a:endParaRPr lang="en-US" sz="1600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C</a:t>
            </a:r>
            <a:r>
              <a:rPr lang="en-US" sz="1600" dirty="0" smtClean="0">
                <a:solidFill>
                  <a:schemeClr val="accent1"/>
                </a:solidFill>
              </a:rPr>
              <a:t>ollaborations </a:t>
            </a:r>
            <a:r>
              <a:rPr lang="en-US" sz="1600" dirty="0">
                <a:solidFill>
                  <a:schemeClr val="accent1"/>
                </a:solidFill>
              </a:rPr>
              <a:t>partners</a:t>
            </a:r>
          </a:p>
          <a:p>
            <a:pPr>
              <a:buClr>
                <a:srgbClr val="05ADEA"/>
              </a:buClr>
              <a:buSzPts val="2100"/>
            </a:pPr>
            <a:endParaRPr lang="en-US" sz="2100" dirty="0">
              <a:solidFill>
                <a:schemeClr val="dk1"/>
              </a:solidFill>
              <a:ea typeface="Arial"/>
              <a:sym typeface="Arial"/>
            </a:endParaRPr>
          </a:p>
        </p:txBody>
      </p:sp>
      <p:sp>
        <p:nvSpPr>
          <p:cNvPr id="103" name="Google Shape;103;p14"/>
          <p:cNvSpPr/>
          <p:nvPr/>
        </p:nvSpPr>
        <p:spPr>
          <a:xfrm>
            <a:off x="3" y="4642826"/>
            <a:ext cx="9143999" cy="47993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4"/>
          <p:cNvSpPr/>
          <p:nvPr/>
        </p:nvSpPr>
        <p:spPr>
          <a:xfrm>
            <a:off x="296642" y="1027707"/>
            <a:ext cx="8229600" cy="3313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00030" indent="-400030">
              <a:buClr>
                <a:srgbClr val="05ADEA"/>
              </a:buClr>
              <a:buSzPts val="2100"/>
              <a:buFont typeface="Arial"/>
              <a:buChar char="•"/>
            </a:pPr>
            <a:endParaRPr dirty="0"/>
          </a:p>
        </p:txBody>
      </p:sp>
      <p:pic>
        <p:nvPicPr>
          <p:cNvPr id="8" name="Bildobjekt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7150" y="1653786"/>
            <a:ext cx="5944495" cy="298904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53345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Title slide - horizontal">
  <a:themeElements>
    <a:clrScheme name="SNOMED 1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FF00FF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xt slide - plain">
  <a:themeElements>
    <a:clrScheme name="SNOMED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A2AAA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29027</TotalTime>
  <Words>188</Words>
  <Application>Microsoft Office PowerPoint</Application>
  <PresentationFormat>Bildspel på skärmen (16:9)</PresentationFormat>
  <Paragraphs>100</Paragraphs>
  <Slides>13</Slides>
  <Notes>11</Notes>
  <HiddenSlides>0</HiddenSlides>
  <MMClips>0</MMClips>
  <ScaleCrop>false</ScaleCrop>
  <HeadingPairs>
    <vt:vector size="8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2</vt:i4>
      </vt:variant>
      <vt:variant>
        <vt:lpstr>Serverprogram för OLE-inbäddning</vt:lpstr>
      </vt:variant>
      <vt:variant>
        <vt:i4>1</vt:i4>
      </vt:variant>
      <vt:variant>
        <vt:lpstr>Bildrubriker</vt:lpstr>
      </vt:variant>
      <vt:variant>
        <vt:i4>13</vt:i4>
      </vt:variant>
    </vt:vector>
  </HeadingPairs>
  <TitlesOfParts>
    <vt:vector size="19" baseType="lpstr">
      <vt:lpstr>Arial</vt:lpstr>
      <vt:lpstr>Trebuchet MS</vt:lpstr>
      <vt:lpstr>Verdana</vt:lpstr>
      <vt:lpstr>Title slide - horizontal</vt:lpstr>
      <vt:lpstr>Text slide - plain</vt:lpstr>
      <vt:lpstr>Acrobat Document</vt:lpstr>
      <vt:lpstr>PowerPoint-presentation</vt:lpstr>
      <vt:lpstr>Agenda</vt:lpstr>
      <vt:lpstr>ICNP Alignment Work Update……….</vt:lpstr>
      <vt:lpstr>October Business Meetings………..</vt:lpstr>
      <vt:lpstr>Cross Collaboration </vt:lpstr>
      <vt:lpstr>Submission Information</vt:lpstr>
      <vt:lpstr>Request Information </vt:lpstr>
      <vt:lpstr>Primary Information</vt:lpstr>
      <vt:lpstr>Secondary Information</vt:lpstr>
      <vt:lpstr>Submission Format</vt:lpstr>
      <vt:lpstr>Submission Template</vt:lpstr>
      <vt:lpstr>Submission Pathways</vt:lpstr>
      <vt:lpstr>PowerPoint-presentation</vt:lpstr>
    </vt:vector>
  </TitlesOfParts>
  <Manager/>
  <Company>CoyleComp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SNOWMED PPT template</dc:title>
  <dc:subject/>
  <dc:creator>KC</dc:creator>
  <cp:keywords/>
  <dc:description/>
  <cp:lastModifiedBy>Culp, Erica</cp:lastModifiedBy>
  <cp:revision>886</cp:revision>
  <cp:lastPrinted>2013-09-19T15:32:51Z</cp:lastPrinted>
  <dcterms:created xsi:type="dcterms:W3CDTF">2013-01-15T18:13:18Z</dcterms:created>
  <dcterms:modified xsi:type="dcterms:W3CDTF">2021-09-14T16:59:36Z</dcterms:modified>
  <cp:category/>
</cp:coreProperties>
</file>