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Lst>
  <p:sldSz cy="6858000" cx="12192000"/>
  <p:notesSz cx="6858000" cy="9144000"/>
  <p:embeddedFontLst>
    <p:embeddedFont>
      <p:font typeface="Roboto"/>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4547">
          <p15:clr>
            <a:srgbClr val="A4A3A4"/>
          </p15:clr>
        </p15:guide>
        <p15:guide id="3" orient="horz" pos="2160">
          <p15:clr>
            <a:srgbClr val="9AA0A6"/>
          </p15:clr>
        </p15:guide>
      </p15:sldGuideLst>
    </p:ext>
    <p:ext uri="http://customooxmlschemas.google.com/">
      <go:slidesCustomData xmlns:go="http://customooxmlschemas.google.com/" r:id="rId47" roundtripDataSignature="AMtx7mj9Q4mgPprw11RleI9atkc6myqO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4547"/>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font" Target="fonts/Roboto-bold.fntdata"/><Relationship Id="rId21" Type="http://schemas.openxmlformats.org/officeDocument/2006/relationships/slide" Target="slides/slide16.xml"/><Relationship Id="rId43" Type="http://schemas.openxmlformats.org/officeDocument/2006/relationships/font" Target="fonts/Roboto-regular.fntdata"/><Relationship Id="rId24" Type="http://schemas.openxmlformats.org/officeDocument/2006/relationships/slide" Target="slides/slide19.xml"/><Relationship Id="rId46" Type="http://schemas.openxmlformats.org/officeDocument/2006/relationships/font" Target="fonts/Roboto-boldItalic.fntdata"/><Relationship Id="rId23" Type="http://schemas.openxmlformats.org/officeDocument/2006/relationships/slide" Target="slides/slide18.xml"/><Relationship Id="rId45" Type="http://schemas.openxmlformats.org/officeDocument/2006/relationships/font" Target="fonts/Robo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customschemas.google.com/relationships/presentationmetadata" Target="meta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AU"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45" name="Google Shape;4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e965d35e93_0_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ge965d35e93_0_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8" name="Google Shape;118;ge965d35e93_0_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e4e8b74238_0_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ge4e8b74238_0_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125" name="Google Shape;125;ge4e8b74238_0_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AU"/>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e4e8b74238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 name="Google Shape;133;ge4e8b74238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ge4e8b74238_0_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e518bd3848_1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e518bd3848_1_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ge518bd3848_1_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e518bd3848_1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e518bd3848_1_1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ge518bd3848_1_1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e518bd3848_1_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e518bd3848_1_5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ge518bd3848_1_5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e518bd3848_1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e518bd3848_1_1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ge518bd3848_1_1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e518bd3848_1_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e518bd3848_1_6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ge518bd3848_1_6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e518bd3848_1_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e518bd3848_1_7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ge518bd3848_1_7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e518bd3848_1_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e518bd3848_1_7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ge518bd3848_1_7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AU">
                <a:latin typeface="Arial"/>
                <a:ea typeface="Arial"/>
                <a:cs typeface="Arial"/>
                <a:sym typeface="Arial"/>
              </a:rPr>
              <a:t>Presentation – “This is what we’re doing, and these are the challenges and questions we have.</a:t>
            </a:r>
            <a:endParaRPr>
              <a:latin typeface="Arial"/>
              <a:ea typeface="Arial"/>
              <a:cs typeface="Arial"/>
              <a:sym typeface="Arial"/>
            </a:endParaRPr>
          </a:p>
        </p:txBody>
      </p:sp>
      <p:sp>
        <p:nvSpPr>
          <p:cNvPr id="56" name="Google Shape;5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e518bd3848_1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e518bd3848_1_9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ge518bd3848_1_9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e518bd3848_1_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e518bd3848_1_10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ge518bd3848_1_10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e518bd3848_1_1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e518bd3848_1_1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ge518bd3848_1_11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e518bd3848_1_1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e518bd3848_1_1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6" name="Google Shape;216;ge518bd3848_1_11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e518bd3848_1_1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e518bd3848_1_1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ge518bd3848_1_1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e4e8b7423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ge4e8b74238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229" name="Google Shape;229;ge4e8b74238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AU"/>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e5a5a59e24_0_3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e5a5a59e24_0_30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8" name="Google Shape;238;ge5a5a59e24_0_30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e82c051f40_0_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e82c051f40_0_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5" name="Google Shape;245;ge82c051f40_0_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e518bd3848_1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e518bd3848_1_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2" name="Google Shape;252;ge518bd3848_1_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e518bd3848_1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e518bd3848_1_3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9" name="Google Shape;259;ge518bd3848_1_3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e36cfa87bf_0_1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 name="Google Shape;64;ge36cfa87bf_0_1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65" name="Google Shape;65;ge36cfa87bf_0_13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AU"/>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e518bd3848_1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e518bd3848_1_3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ge518bd3848_1_3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e518bd3848_1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e518bd3848_1_5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ge518bd3848_1_5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e4e8b74238_0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9" name="Google Shape;279;ge4e8b74238_0_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280" name="Google Shape;280;ge4e8b74238_0_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400"/>
              <a:buFont typeface="Calibri"/>
              <a:buNone/>
            </a:pPr>
            <a:fld id="{00000000-1234-1234-1234-123412341234}" type="slidenum">
              <a:rPr lang="en-AU"/>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e4e8b74238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 name="Google Shape;288;ge4e8b74238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9" name="Google Shape;289;ge4e8b74238_0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e518bd3848_1_1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e518bd3848_1_13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 name="Google Shape;296;ge518bd3848_1_13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e82c051f40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e82c051f40_0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ge82c051f40_0_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AU"/>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309" name="Google Shape;30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latin typeface="Arial"/>
              <a:ea typeface="Arial"/>
              <a:cs typeface="Arial"/>
              <a:sym typeface="Arial"/>
            </a:endParaRPr>
          </a:p>
        </p:txBody>
      </p:sp>
      <p:sp>
        <p:nvSpPr>
          <p:cNvPr id="317" name="Google Shape;317;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e36cfa87bf_0_1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 name="Google Shape;73;ge36cfa87bf_0_15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4" name="Google Shape;74;ge36cfa87bf_0_15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e82c051e6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 name="Google Shape;80;ge82c051e6f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1" name="Google Shape;81;ge82c051e6f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e82c051e6f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ge82c051e6f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ge82c051e6f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e82c051e6f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 name="Google Shape;95;ge82c051e6f_0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6" name="Google Shape;96;ge82c051e6f_0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e82c051e6f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 name="Google Shape;102;ge82c051e6f_0_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ge82c051e6f_0_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e82c051e6f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ge82c051e6f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ge82c051e6f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AU"/>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p:spTree>
      <p:nvGrpSpPr>
        <p:cNvPr id="13" name="Shape 13"/>
        <p:cNvGrpSpPr/>
        <p:nvPr/>
      </p:nvGrpSpPr>
      <p:grpSpPr>
        <a:xfrm>
          <a:off x="0" y="0"/>
          <a:ext cx="0" cy="0"/>
          <a:chOff x="0" y="0"/>
          <a:chExt cx="0" cy="0"/>
        </a:xfrm>
      </p:grpSpPr>
      <p:sp>
        <p:nvSpPr>
          <p:cNvPr id="14" name="Google Shape;14;p32"/>
          <p:cNvSpPr/>
          <p:nvPr>
            <p:ph idx="2" type="pic"/>
          </p:nvPr>
        </p:nvSpPr>
        <p:spPr>
          <a:xfrm>
            <a:off x="0" y="0"/>
            <a:ext cx="12192000" cy="6858000"/>
          </a:xfrm>
          <a:prstGeom prst="rect">
            <a:avLst/>
          </a:prstGeom>
          <a:solidFill>
            <a:srgbClr val="D8DAE5"/>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Trebuchet MS"/>
                <a:ea typeface="Trebuchet MS"/>
                <a:cs typeface="Trebuchet MS"/>
                <a:sym typeface="Trebuchet MS"/>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oboto"/>
                <a:ea typeface="Roboto"/>
                <a:cs typeface="Roboto"/>
                <a:sym typeface="Roboto"/>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oboto"/>
                <a:ea typeface="Roboto"/>
                <a:cs typeface="Roboto"/>
                <a:sym typeface="Roboto"/>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15" name="Google Shape;15;p32"/>
          <p:cNvSpPr txBox="1"/>
          <p:nvPr>
            <p:ph type="title"/>
          </p:nvPr>
        </p:nvSpPr>
        <p:spPr>
          <a:xfrm>
            <a:off x="3253644" y="1721347"/>
            <a:ext cx="5684712" cy="1995938"/>
          </a:xfrm>
          <a:prstGeom prst="rect">
            <a:avLst/>
          </a:prstGeom>
          <a:noFill/>
          <a:ln>
            <a:noFill/>
          </a:ln>
        </p:spPr>
        <p:txBody>
          <a:bodyPr anchorCtr="0" anchor="ctr" bIns="45700" lIns="91425" spcFirstLastPara="1" rIns="91425" wrap="square" tIns="45700">
            <a:noAutofit/>
          </a:bodyPr>
          <a:lstStyle>
            <a:lvl1pPr lvl="0" marR="0" algn="ctr">
              <a:lnSpc>
                <a:spcPct val="90000"/>
              </a:lnSpc>
              <a:spcBef>
                <a:spcPts val="0"/>
              </a:spcBef>
              <a:spcAft>
                <a:spcPts val="0"/>
              </a:spcAft>
              <a:buClr>
                <a:schemeClr val="lt2"/>
              </a:buClr>
              <a:buSzPts val="6000"/>
              <a:buFont typeface="Trebuchet MS"/>
              <a:buNone/>
              <a:defRPr b="1" i="1" sz="6000" u="none" cap="none" strike="noStrike">
                <a:solidFill>
                  <a:schemeClr val="lt2"/>
                </a:solidFill>
                <a:latin typeface="Trebuchet MS"/>
                <a:ea typeface="Trebuchet MS"/>
                <a:cs typeface="Trebuchet MS"/>
                <a:sym typeface="Trebuchet MS"/>
              </a:defRPr>
            </a:lvl1pPr>
            <a:lvl2pPr lvl="1" marR="0" algn="l">
              <a:lnSpc>
                <a:spcPct val="100000"/>
              </a:lnSpc>
              <a:spcBef>
                <a:spcPts val="0"/>
              </a:spcBef>
              <a:spcAft>
                <a:spcPts val="0"/>
              </a:spcAft>
              <a:buClr>
                <a:srgbClr val="000000"/>
              </a:buClr>
              <a:buSzPts val="1400"/>
              <a:buFont typeface="Trebuchet MS"/>
              <a:buNone/>
              <a:defRPr b="0" i="0" sz="1800" u="none" cap="none" strike="noStrike">
                <a:solidFill>
                  <a:srgbClr val="000000"/>
                </a:solidFill>
                <a:latin typeface="Trebuchet MS"/>
                <a:ea typeface="Trebuchet MS"/>
                <a:cs typeface="Trebuchet MS"/>
                <a:sym typeface="Trebuchet MS"/>
              </a:defRPr>
            </a:lvl2pPr>
            <a:lvl3pPr lvl="2" marR="0" algn="l">
              <a:lnSpc>
                <a:spcPct val="100000"/>
              </a:lnSpc>
              <a:spcBef>
                <a:spcPts val="0"/>
              </a:spcBef>
              <a:spcAft>
                <a:spcPts val="0"/>
              </a:spcAft>
              <a:buClr>
                <a:srgbClr val="000000"/>
              </a:buClr>
              <a:buSzPts val="1400"/>
              <a:buFont typeface="Trebuchet MS"/>
              <a:buNone/>
              <a:defRPr b="0" i="0" sz="1800" u="none" cap="none" strike="noStrike">
                <a:solidFill>
                  <a:srgbClr val="000000"/>
                </a:solidFill>
                <a:latin typeface="Trebuchet MS"/>
                <a:ea typeface="Trebuchet MS"/>
                <a:cs typeface="Trebuchet MS"/>
                <a:sym typeface="Trebuchet MS"/>
              </a:defRPr>
            </a:lvl3pPr>
            <a:lvl4pPr lvl="3" marR="0" algn="l">
              <a:lnSpc>
                <a:spcPct val="100000"/>
              </a:lnSpc>
              <a:spcBef>
                <a:spcPts val="0"/>
              </a:spcBef>
              <a:spcAft>
                <a:spcPts val="0"/>
              </a:spcAft>
              <a:buClr>
                <a:srgbClr val="000000"/>
              </a:buClr>
              <a:buSzPts val="1400"/>
              <a:buFont typeface="Trebuchet MS"/>
              <a:buNone/>
              <a:defRPr b="0" i="0" sz="1800" u="none" cap="none" strike="noStrike">
                <a:solidFill>
                  <a:srgbClr val="000000"/>
                </a:solidFill>
                <a:latin typeface="Trebuchet MS"/>
                <a:ea typeface="Trebuchet MS"/>
                <a:cs typeface="Trebuchet MS"/>
                <a:sym typeface="Trebuchet MS"/>
              </a:defRPr>
            </a:lvl4pPr>
            <a:lvl5pPr lvl="4" marR="0" algn="l">
              <a:lnSpc>
                <a:spcPct val="100000"/>
              </a:lnSpc>
              <a:spcBef>
                <a:spcPts val="0"/>
              </a:spcBef>
              <a:spcAft>
                <a:spcPts val="0"/>
              </a:spcAft>
              <a:buClr>
                <a:srgbClr val="000000"/>
              </a:buClr>
              <a:buSzPts val="1400"/>
              <a:buFont typeface="Trebuchet MS"/>
              <a:buNone/>
              <a:defRPr b="0" i="0" sz="1800" u="none" cap="none" strike="noStrike">
                <a:solidFill>
                  <a:srgbClr val="000000"/>
                </a:solidFill>
                <a:latin typeface="Trebuchet MS"/>
                <a:ea typeface="Trebuchet MS"/>
                <a:cs typeface="Trebuchet MS"/>
                <a:sym typeface="Trebuchet MS"/>
              </a:defRPr>
            </a:lvl5pPr>
            <a:lvl6pPr lvl="5" marR="0" algn="l">
              <a:lnSpc>
                <a:spcPct val="100000"/>
              </a:lnSpc>
              <a:spcBef>
                <a:spcPts val="0"/>
              </a:spcBef>
              <a:spcAft>
                <a:spcPts val="0"/>
              </a:spcAft>
              <a:buClr>
                <a:srgbClr val="000000"/>
              </a:buClr>
              <a:buSzPts val="1400"/>
              <a:buFont typeface="Trebuchet MS"/>
              <a:buNone/>
              <a:defRPr b="0" i="0" sz="1800" u="none" cap="none" strike="noStrike">
                <a:solidFill>
                  <a:srgbClr val="000000"/>
                </a:solidFill>
                <a:latin typeface="Trebuchet MS"/>
                <a:ea typeface="Trebuchet MS"/>
                <a:cs typeface="Trebuchet MS"/>
                <a:sym typeface="Trebuchet MS"/>
              </a:defRPr>
            </a:lvl6pPr>
            <a:lvl7pPr lvl="6" marR="0" algn="l">
              <a:lnSpc>
                <a:spcPct val="100000"/>
              </a:lnSpc>
              <a:spcBef>
                <a:spcPts val="0"/>
              </a:spcBef>
              <a:spcAft>
                <a:spcPts val="0"/>
              </a:spcAft>
              <a:buClr>
                <a:srgbClr val="000000"/>
              </a:buClr>
              <a:buSzPts val="1400"/>
              <a:buFont typeface="Trebuchet MS"/>
              <a:buNone/>
              <a:defRPr b="0" i="0" sz="1800" u="none" cap="none" strike="noStrike">
                <a:solidFill>
                  <a:srgbClr val="000000"/>
                </a:solidFill>
                <a:latin typeface="Trebuchet MS"/>
                <a:ea typeface="Trebuchet MS"/>
                <a:cs typeface="Trebuchet MS"/>
                <a:sym typeface="Trebuchet MS"/>
              </a:defRPr>
            </a:lvl7pPr>
            <a:lvl8pPr lvl="7" marR="0" algn="l">
              <a:lnSpc>
                <a:spcPct val="100000"/>
              </a:lnSpc>
              <a:spcBef>
                <a:spcPts val="0"/>
              </a:spcBef>
              <a:spcAft>
                <a:spcPts val="0"/>
              </a:spcAft>
              <a:buClr>
                <a:srgbClr val="000000"/>
              </a:buClr>
              <a:buSzPts val="1400"/>
              <a:buFont typeface="Trebuchet MS"/>
              <a:buNone/>
              <a:defRPr b="0" i="0" sz="1800" u="none" cap="none" strike="noStrike">
                <a:solidFill>
                  <a:srgbClr val="000000"/>
                </a:solidFill>
                <a:latin typeface="Trebuchet MS"/>
                <a:ea typeface="Trebuchet MS"/>
                <a:cs typeface="Trebuchet MS"/>
                <a:sym typeface="Trebuchet MS"/>
              </a:defRPr>
            </a:lvl8pPr>
            <a:lvl9pPr lvl="8" marR="0" algn="l">
              <a:lnSpc>
                <a:spcPct val="100000"/>
              </a:lnSpc>
              <a:spcBef>
                <a:spcPts val="0"/>
              </a:spcBef>
              <a:spcAft>
                <a:spcPts val="0"/>
              </a:spcAft>
              <a:buClr>
                <a:srgbClr val="000000"/>
              </a:buClr>
              <a:buSzPts val="1400"/>
              <a:buFont typeface="Trebuchet MS"/>
              <a:buNone/>
              <a:defRPr b="0" i="0" sz="1800" u="none" cap="none" strike="noStrike">
                <a:solidFill>
                  <a:srgbClr val="000000"/>
                </a:solidFill>
                <a:latin typeface="Trebuchet MS"/>
                <a:ea typeface="Trebuchet MS"/>
                <a:cs typeface="Trebuchet MS"/>
                <a:sym typeface="Trebuchet MS"/>
              </a:defRPr>
            </a:lvl9pPr>
          </a:lstStyle>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4"/>
                                        </p:tgtEl>
                                        <p:attrNameLst>
                                          <p:attrName>style.visibility</p:attrName>
                                        </p:attrNameLst>
                                      </p:cBhvr>
                                      <p:to>
                                        <p:strVal val="visible"/>
                                      </p:to>
                                    </p:set>
                                    <p:animEffect filter="fade" transition="in">
                                      <p:cBhvr>
                                        <p:cTn dur="500"/>
                                        <p:tgtEl>
                                          <p:spTgt spid="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p:cSld name="1_Generic Text">
    <p:spTree>
      <p:nvGrpSpPr>
        <p:cNvPr id="16" name="Shape 16"/>
        <p:cNvGrpSpPr/>
        <p:nvPr/>
      </p:nvGrpSpPr>
      <p:grpSpPr>
        <a:xfrm>
          <a:off x="0" y="0"/>
          <a:ext cx="0" cy="0"/>
          <a:chOff x="0" y="0"/>
          <a:chExt cx="0" cy="0"/>
        </a:xfrm>
      </p:grpSpPr>
      <p:sp>
        <p:nvSpPr>
          <p:cNvPr id="17" name="Google Shape;17;p33"/>
          <p:cNvSpPr/>
          <p:nvPr/>
        </p:nvSpPr>
        <p:spPr>
          <a:xfrm>
            <a:off x="135250" y="6332325"/>
            <a:ext cx="318900" cy="3501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Trebuchet MS"/>
              <a:ea typeface="Trebuchet MS"/>
              <a:cs typeface="Trebuchet MS"/>
              <a:sym typeface="Trebuchet MS"/>
            </a:endParaRPr>
          </a:p>
        </p:txBody>
      </p:sp>
      <p:sp>
        <p:nvSpPr>
          <p:cNvPr id="18" name="Google Shape;18;p33"/>
          <p:cNvSpPr txBox="1"/>
          <p:nvPr/>
        </p:nvSpPr>
        <p:spPr>
          <a:xfrm>
            <a:off x="104350" y="6384725"/>
            <a:ext cx="380700" cy="42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AU" sz="1400" u="none" cap="none" strike="noStrike">
                <a:solidFill>
                  <a:schemeClr val="dk2"/>
                </a:solidFill>
                <a:latin typeface="Trebuchet MS"/>
                <a:ea typeface="Trebuchet MS"/>
                <a:cs typeface="Trebuchet MS"/>
                <a:sym typeface="Trebuchet MS"/>
              </a:rPr>
              <a:t>‹#›</a:t>
            </a:fld>
            <a:endParaRPr b="0" i="0" sz="1400" u="none" cap="none" strike="noStrike">
              <a:solidFill>
                <a:schemeClr val="dk2"/>
              </a:solidFill>
              <a:latin typeface="Trebuchet MS"/>
              <a:ea typeface="Trebuchet MS"/>
              <a:cs typeface="Trebuchet MS"/>
              <a:sym typeface="Trebuchet MS"/>
            </a:endParaRPr>
          </a:p>
        </p:txBody>
      </p:sp>
      <p:sp>
        <p:nvSpPr>
          <p:cNvPr id="19" name="Google Shape;19;p33"/>
          <p:cNvSpPr/>
          <p:nvPr/>
        </p:nvSpPr>
        <p:spPr>
          <a:xfrm>
            <a:off x="11430000" y="1003300"/>
            <a:ext cx="762000" cy="26289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p:cSld name="1_Generic Text 2">
    <p:spTree>
      <p:nvGrpSpPr>
        <p:cNvPr id="20" name="Shape 20"/>
        <p:cNvGrpSpPr/>
        <p:nvPr/>
      </p:nvGrpSpPr>
      <p:grpSpPr>
        <a:xfrm>
          <a:off x="0" y="0"/>
          <a:ext cx="0" cy="0"/>
          <a:chOff x="0" y="0"/>
          <a:chExt cx="0" cy="0"/>
        </a:xfrm>
      </p:grpSpPr>
      <p:sp>
        <p:nvSpPr>
          <p:cNvPr id="21" name="Google Shape;21;p34"/>
          <p:cNvSpPr/>
          <p:nvPr/>
        </p:nvSpPr>
        <p:spPr>
          <a:xfrm>
            <a:off x="135250" y="6332325"/>
            <a:ext cx="318900" cy="3501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Trebuchet MS"/>
              <a:ea typeface="Trebuchet MS"/>
              <a:cs typeface="Trebuchet MS"/>
              <a:sym typeface="Trebuchet MS"/>
            </a:endParaRPr>
          </a:p>
        </p:txBody>
      </p:sp>
      <p:sp>
        <p:nvSpPr>
          <p:cNvPr id="22" name="Google Shape;22;p34"/>
          <p:cNvSpPr txBox="1"/>
          <p:nvPr/>
        </p:nvSpPr>
        <p:spPr>
          <a:xfrm>
            <a:off x="104350" y="6384725"/>
            <a:ext cx="380700" cy="4218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Arial"/>
              <a:buNone/>
            </a:pPr>
            <a:fld id="{00000000-1234-1234-1234-123412341234}" type="slidenum">
              <a:rPr b="1" i="1" lang="en-AU" sz="1400" u="none" cap="none" strike="noStrike">
                <a:solidFill>
                  <a:schemeClr val="dk2"/>
                </a:solidFill>
                <a:latin typeface="Trebuchet MS"/>
                <a:ea typeface="Trebuchet MS"/>
                <a:cs typeface="Trebuchet MS"/>
                <a:sym typeface="Trebuchet MS"/>
              </a:rPr>
              <a:t>‹#›</a:t>
            </a:fld>
            <a:endParaRPr b="1" i="1" sz="1400" u="none" cap="none" strike="noStrike">
              <a:solidFill>
                <a:schemeClr val="dk2"/>
              </a:solidFill>
              <a:latin typeface="Trebuchet MS"/>
              <a:ea typeface="Trebuchet MS"/>
              <a:cs typeface="Trebuchet MS"/>
              <a:sym typeface="Trebuchet MS"/>
            </a:endParaRPr>
          </a:p>
        </p:txBody>
      </p:sp>
      <p:pic>
        <p:nvPicPr>
          <p:cNvPr id="23" name="Google Shape;23;p34"/>
          <p:cNvPicPr preferRelativeResize="0"/>
          <p:nvPr/>
        </p:nvPicPr>
        <p:blipFill rotWithShape="1">
          <a:blip r:embed="rId2">
            <a:alphaModFix amt="5000"/>
          </a:blip>
          <a:srcRect b="0" l="0" r="0" t="0"/>
          <a:stretch/>
        </p:blipFill>
        <p:spPr>
          <a:xfrm>
            <a:off x="104350" y="3558340"/>
            <a:ext cx="11257477" cy="3124085"/>
          </a:xfrm>
          <a:prstGeom prst="rect">
            <a:avLst/>
          </a:prstGeom>
          <a:noFill/>
          <a:ln>
            <a:noFill/>
          </a:ln>
        </p:spPr>
      </p:pic>
      <p:sp>
        <p:nvSpPr>
          <p:cNvPr id="24" name="Google Shape;24;p34"/>
          <p:cNvSpPr/>
          <p:nvPr>
            <p:ph idx="2" type="pic"/>
          </p:nvPr>
        </p:nvSpPr>
        <p:spPr>
          <a:xfrm>
            <a:off x="0" y="0"/>
            <a:ext cx="11080750" cy="6858000"/>
          </a:xfrm>
          <a:prstGeom prst="rect">
            <a:avLst/>
          </a:prstGeom>
          <a:solidFill>
            <a:schemeClr val="lt2"/>
          </a:solidFill>
          <a:ln>
            <a:noFill/>
          </a:ln>
        </p:spPr>
        <p:txBody>
          <a:bodyPr anchorCtr="0" anchor="t" bIns="91425" lIns="91425" spcFirstLastPara="1" rIns="91425" wrap="square" tIns="91425">
            <a:noAutofit/>
          </a:bodyPr>
          <a:lstStyle>
            <a:lvl1pPr lvl="0" marR="0" rtl="0" algn="l">
              <a:lnSpc>
                <a:spcPct val="115000"/>
              </a:lnSpc>
              <a:spcBef>
                <a:spcPts val="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1pPr>
            <a:lvl2pPr lvl="1"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2pPr>
            <a:lvl3pPr lvl="2"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3pPr>
            <a:lvl4pPr lvl="3"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4pPr>
            <a:lvl5pPr lvl="4"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5pPr>
            <a:lvl6pPr lvl="5"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6pPr>
            <a:lvl7pPr lvl="6"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7pPr>
            <a:lvl8pPr lvl="7"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8pPr>
            <a:lvl9pPr lvl="8" marR="0" rtl="0" algn="l">
              <a:lnSpc>
                <a:spcPct val="115000"/>
              </a:lnSpc>
              <a:spcBef>
                <a:spcPts val="1000"/>
              </a:spcBef>
              <a:spcAft>
                <a:spcPts val="100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25" name="Shape 25"/>
        <p:cNvGrpSpPr/>
        <p:nvPr/>
      </p:nvGrpSpPr>
      <p:grpSpPr>
        <a:xfrm>
          <a:off x="0" y="0"/>
          <a:ext cx="0" cy="0"/>
          <a:chOff x="0" y="0"/>
          <a:chExt cx="0" cy="0"/>
        </a:xfrm>
      </p:grpSpPr>
      <p:sp>
        <p:nvSpPr>
          <p:cNvPr id="26" name="Google Shape;26;p39"/>
          <p:cNvSpPr/>
          <p:nvPr/>
        </p:nvSpPr>
        <p:spPr>
          <a:xfrm>
            <a:off x="135250" y="6332325"/>
            <a:ext cx="318900" cy="3501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Trebuchet MS"/>
              <a:ea typeface="Trebuchet MS"/>
              <a:cs typeface="Trebuchet MS"/>
              <a:sym typeface="Trebuchet MS"/>
            </a:endParaRPr>
          </a:p>
        </p:txBody>
      </p:sp>
      <p:sp>
        <p:nvSpPr>
          <p:cNvPr id="27" name="Google Shape;27;p39"/>
          <p:cNvSpPr txBox="1"/>
          <p:nvPr/>
        </p:nvSpPr>
        <p:spPr>
          <a:xfrm>
            <a:off x="104350" y="6384725"/>
            <a:ext cx="380700" cy="4218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Arial"/>
              <a:buNone/>
            </a:pPr>
            <a:fld id="{00000000-1234-1234-1234-123412341234}" type="slidenum">
              <a:rPr b="0" i="0" lang="en-AU" sz="1400" u="none" cap="none" strike="noStrike">
                <a:solidFill>
                  <a:schemeClr val="dk2"/>
                </a:solidFill>
                <a:latin typeface="Trebuchet MS"/>
                <a:ea typeface="Trebuchet MS"/>
                <a:cs typeface="Trebuchet MS"/>
                <a:sym typeface="Trebuchet MS"/>
              </a:rPr>
              <a:t>‹#›</a:t>
            </a:fld>
            <a:endParaRPr b="0" i="0" sz="1400" u="none" cap="none" strike="noStrike">
              <a:solidFill>
                <a:schemeClr val="dk2"/>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 name="Shape 28"/>
        <p:cNvGrpSpPr/>
        <p:nvPr/>
      </p:nvGrpSpPr>
      <p:grpSpPr>
        <a:xfrm>
          <a:off x="0" y="0"/>
          <a:ext cx="0" cy="0"/>
          <a:chOff x="0" y="0"/>
          <a:chExt cx="0" cy="0"/>
        </a:xfrm>
      </p:grpSpPr>
      <p:sp>
        <p:nvSpPr>
          <p:cNvPr id="29" name="Google Shape;29;p3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35"/>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32" name="Google Shape;32;p35"/>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33" name="Google Shape;33;p35"/>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3_Title Slide">
    <p:spTree>
      <p:nvGrpSpPr>
        <p:cNvPr id="34" name="Shape 34"/>
        <p:cNvGrpSpPr/>
        <p:nvPr/>
      </p:nvGrpSpPr>
      <p:grpSpPr>
        <a:xfrm>
          <a:off x="0" y="0"/>
          <a:ext cx="0" cy="0"/>
          <a:chOff x="0" y="0"/>
          <a:chExt cx="0" cy="0"/>
        </a:xfrm>
      </p:grpSpPr>
      <p:sp>
        <p:nvSpPr>
          <p:cNvPr id="35" name="Google Shape;35;p38"/>
          <p:cNvSpPr/>
          <p:nvPr>
            <p:ph idx="2" type="pic"/>
          </p:nvPr>
        </p:nvSpPr>
        <p:spPr>
          <a:xfrm>
            <a:off x="0" y="0"/>
            <a:ext cx="6096000" cy="6858000"/>
          </a:xfrm>
          <a:prstGeom prst="rect">
            <a:avLst/>
          </a:prstGeom>
          <a:solidFill>
            <a:schemeClr val="lt2"/>
          </a:solidFill>
          <a:ln>
            <a:noFill/>
          </a:ln>
        </p:spPr>
        <p:txBody>
          <a:bodyPr anchorCtr="0" anchor="t" bIns="91425" lIns="91425" spcFirstLastPara="1" rIns="91425" wrap="square" tIns="91425">
            <a:noAutofit/>
          </a:bodyPr>
          <a:lstStyle>
            <a:lvl1pPr lvl="0" marR="0" rtl="0" algn="l">
              <a:lnSpc>
                <a:spcPct val="115000"/>
              </a:lnSpc>
              <a:spcBef>
                <a:spcPts val="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1pPr>
            <a:lvl2pPr lvl="1"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2pPr>
            <a:lvl3pPr lvl="2"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3pPr>
            <a:lvl4pPr lvl="3"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4pPr>
            <a:lvl5pPr lvl="4"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5pPr>
            <a:lvl6pPr lvl="5"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6pPr>
            <a:lvl7pPr lvl="6"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7pPr>
            <a:lvl8pPr lvl="7" marR="0" rtl="0" algn="l">
              <a:lnSpc>
                <a:spcPct val="115000"/>
              </a:lnSpc>
              <a:spcBef>
                <a:spcPts val="1000"/>
              </a:spcBef>
              <a:spcAft>
                <a:spcPts val="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8pPr>
            <a:lvl9pPr lvl="8" marR="0" rtl="0" algn="l">
              <a:lnSpc>
                <a:spcPct val="115000"/>
              </a:lnSpc>
              <a:spcBef>
                <a:spcPts val="1000"/>
              </a:spcBef>
              <a:spcAft>
                <a:spcPts val="1000"/>
              </a:spcAft>
              <a:buClr>
                <a:srgbClr val="000000"/>
              </a:buClr>
              <a:buSzPts val="1400"/>
              <a:buFont typeface="Trebuchet MS"/>
              <a:buChar char="■"/>
              <a:defRPr b="0" i="0" sz="1400" u="none" cap="none" strike="noStrike">
                <a:solidFill>
                  <a:srgbClr val="000000"/>
                </a:solidFill>
                <a:latin typeface="Trebuchet MS"/>
                <a:ea typeface="Trebuchet MS"/>
                <a:cs typeface="Trebuchet MS"/>
                <a:sym typeface="Trebuchet MS"/>
              </a:defRPr>
            </a:lvl9pPr>
          </a:lstStyle>
          <a:p/>
        </p:txBody>
      </p:sp>
      <p:pic>
        <p:nvPicPr>
          <p:cNvPr id="36" name="Google Shape;36;p38"/>
          <p:cNvPicPr preferRelativeResize="0"/>
          <p:nvPr/>
        </p:nvPicPr>
        <p:blipFill rotWithShape="1">
          <a:blip r:embed="rId2">
            <a:alphaModFix amt="10000"/>
          </a:blip>
          <a:srcRect b="0" l="0" r="0" t="0"/>
          <a:stretch/>
        </p:blipFill>
        <p:spPr>
          <a:xfrm>
            <a:off x="0" y="0"/>
            <a:ext cx="814624" cy="6858000"/>
          </a:xfrm>
          <a:prstGeom prst="rect">
            <a:avLst/>
          </a:prstGeom>
          <a:noFill/>
          <a:ln>
            <a:noFill/>
          </a:ln>
        </p:spPr>
      </p:pic>
      <p:sp>
        <p:nvSpPr>
          <p:cNvPr id="37" name="Google Shape;37;p38"/>
          <p:cNvSpPr txBox="1"/>
          <p:nvPr/>
        </p:nvSpPr>
        <p:spPr>
          <a:xfrm>
            <a:off x="26612" y="6436200"/>
            <a:ext cx="416448" cy="42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AU" sz="1400" u="none" cap="none" strike="noStrike">
                <a:solidFill>
                  <a:schemeClr val="dk2"/>
                </a:solidFill>
                <a:latin typeface="Trebuchet MS"/>
                <a:ea typeface="Trebuchet MS"/>
                <a:cs typeface="Trebuchet MS"/>
                <a:sym typeface="Trebuchet MS"/>
              </a:rPr>
              <a:t>‹#›</a:t>
            </a:fld>
            <a:endParaRPr b="0" i="0" sz="1400" u="none" cap="none" strike="noStrik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8" name="Shape 38"/>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9_Custom Layout">
  <p:cSld name="19_Custom Layout">
    <p:spTree>
      <p:nvGrpSpPr>
        <p:cNvPr id="39" name="Shape 39"/>
        <p:cNvGrpSpPr/>
        <p:nvPr/>
      </p:nvGrpSpPr>
      <p:grpSpPr>
        <a:xfrm>
          <a:off x="0" y="0"/>
          <a:ext cx="0" cy="0"/>
          <a:chOff x="0" y="0"/>
          <a:chExt cx="0" cy="0"/>
        </a:xfrm>
      </p:grpSpPr>
      <p:sp>
        <p:nvSpPr>
          <p:cNvPr id="40" name="Google Shape;40;p37"/>
          <p:cNvSpPr/>
          <p:nvPr>
            <p:ph idx="2" type="pic"/>
          </p:nvPr>
        </p:nvSpPr>
        <p:spPr>
          <a:xfrm>
            <a:off x="7652508" y="0"/>
            <a:ext cx="4072508" cy="6858000"/>
          </a:xfrm>
          <a:prstGeom prst="rect">
            <a:avLst/>
          </a:prstGeom>
          <a:noFill/>
          <a:ln>
            <a:noFill/>
          </a:ln>
        </p:spPr>
        <p:txBody>
          <a:bodyPr anchorCtr="0" anchor="t" bIns="91425" lIns="91425" spcFirstLastPara="1" rIns="91425" wrap="square" tIns="91425">
            <a:noAutofit/>
          </a:bodyPr>
          <a:lstStyle>
            <a:lvl1pPr lvl="0" marR="0" rtl="0" algn="l">
              <a:lnSpc>
                <a:spcPct val="90000"/>
              </a:lnSpc>
              <a:spcBef>
                <a:spcPts val="998"/>
              </a:spcBef>
              <a:spcAft>
                <a:spcPts val="0"/>
              </a:spcAft>
              <a:buClr>
                <a:schemeClr val="dk1"/>
              </a:buClr>
              <a:buSzPts val="1400"/>
              <a:buFont typeface="Arial"/>
              <a:buChar char="•"/>
              <a:defRPr b="0" i="0" sz="1200" u="none" cap="none" strike="noStrike">
                <a:solidFill>
                  <a:schemeClr val="dk1"/>
                </a:solidFill>
                <a:latin typeface="Trebuchet MS"/>
                <a:ea typeface="Trebuchet MS"/>
                <a:cs typeface="Trebuchet MS"/>
                <a:sym typeface="Trebuchet MS"/>
              </a:defRPr>
            </a:lvl1pPr>
            <a:lvl2pPr lvl="1" marR="0" rtl="0" algn="l">
              <a:lnSpc>
                <a:spcPct val="90000"/>
              </a:lnSpc>
              <a:spcBef>
                <a:spcPts val="499"/>
              </a:spcBef>
              <a:spcAft>
                <a:spcPts val="0"/>
              </a:spcAft>
              <a:buClr>
                <a:schemeClr val="dk1"/>
              </a:buClr>
              <a:buSzPts val="2400"/>
              <a:buFont typeface="Arial"/>
              <a:buChar char="•"/>
              <a:defRPr b="0" i="0" sz="2396" u="none" cap="none" strike="noStrike">
                <a:solidFill>
                  <a:schemeClr val="dk1"/>
                </a:solidFill>
                <a:latin typeface="Calibri"/>
                <a:ea typeface="Calibri"/>
                <a:cs typeface="Calibri"/>
                <a:sym typeface="Calibri"/>
              </a:defRPr>
            </a:lvl2pPr>
            <a:lvl3pPr lvl="2" marR="0" rtl="0" algn="l">
              <a:lnSpc>
                <a:spcPct val="90000"/>
              </a:lnSpc>
              <a:spcBef>
                <a:spcPts val="499"/>
              </a:spcBef>
              <a:spcAft>
                <a:spcPts val="0"/>
              </a:spcAft>
              <a:buClr>
                <a:schemeClr val="dk1"/>
              </a:buClr>
              <a:buSzPts val="2000"/>
              <a:buFont typeface="Arial"/>
              <a:buChar char="•"/>
              <a:defRPr b="0" i="0" sz="1995" u="none" cap="none" strike="noStrike">
                <a:solidFill>
                  <a:schemeClr val="dk1"/>
                </a:solidFill>
                <a:latin typeface="Calibri"/>
                <a:ea typeface="Calibri"/>
                <a:cs typeface="Calibri"/>
                <a:sym typeface="Calibri"/>
              </a:defRPr>
            </a:lvl3pPr>
            <a:lvl4pPr lvl="3" marR="0" rtl="0" algn="l">
              <a:lnSpc>
                <a:spcPct val="90000"/>
              </a:lnSpc>
              <a:spcBef>
                <a:spcPts val="499"/>
              </a:spcBef>
              <a:spcAft>
                <a:spcPts val="0"/>
              </a:spcAft>
              <a:buClr>
                <a:schemeClr val="dk1"/>
              </a:buClr>
              <a:buSzPts val="1800"/>
              <a:buFont typeface="Arial"/>
              <a:buChar char="•"/>
              <a:defRPr b="0" i="0" sz="1795" u="none" cap="none" strike="noStrike">
                <a:solidFill>
                  <a:schemeClr val="dk1"/>
                </a:solidFill>
                <a:latin typeface="Calibri"/>
                <a:ea typeface="Calibri"/>
                <a:cs typeface="Calibri"/>
                <a:sym typeface="Calibri"/>
              </a:defRPr>
            </a:lvl4pPr>
            <a:lvl5pPr lvl="4" marR="0" rtl="0" algn="l">
              <a:lnSpc>
                <a:spcPct val="90000"/>
              </a:lnSpc>
              <a:spcBef>
                <a:spcPts val="499"/>
              </a:spcBef>
              <a:spcAft>
                <a:spcPts val="0"/>
              </a:spcAft>
              <a:buClr>
                <a:schemeClr val="dk1"/>
              </a:buClr>
              <a:buSzPts val="1800"/>
              <a:buFont typeface="Arial"/>
              <a:buChar char="•"/>
              <a:defRPr b="0" i="0" sz="1795" u="none" cap="none" strike="noStrike">
                <a:solidFill>
                  <a:schemeClr val="dk1"/>
                </a:solidFill>
                <a:latin typeface="Calibri"/>
                <a:ea typeface="Calibri"/>
                <a:cs typeface="Calibri"/>
                <a:sym typeface="Calibri"/>
              </a:defRPr>
            </a:lvl5pPr>
            <a:lvl6pPr lvl="5" marR="0" rtl="0" algn="l">
              <a:lnSpc>
                <a:spcPct val="90000"/>
              </a:lnSpc>
              <a:spcBef>
                <a:spcPts val="499"/>
              </a:spcBef>
              <a:spcAft>
                <a:spcPts val="0"/>
              </a:spcAft>
              <a:buClr>
                <a:schemeClr val="dk1"/>
              </a:buClr>
              <a:buSzPts val="1800"/>
              <a:buFont typeface="Arial"/>
              <a:buChar char="•"/>
              <a:defRPr b="0" i="0" sz="1795" u="none" cap="none" strike="noStrike">
                <a:solidFill>
                  <a:schemeClr val="dk1"/>
                </a:solidFill>
                <a:latin typeface="Calibri"/>
                <a:ea typeface="Calibri"/>
                <a:cs typeface="Calibri"/>
                <a:sym typeface="Calibri"/>
              </a:defRPr>
            </a:lvl6pPr>
            <a:lvl7pPr lvl="6" marR="0" rtl="0" algn="l">
              <a:lnSpc>
                <a:spcPct val="90000"/>
              </a:lnSpc>
              <a:spcBef>
                <a:spcPts val="499"/>
              </a:spcBef>
              <a:spcAft>
                <a:spcPts val="0"/>
              </a:spcAft>
              <a:buClr>
                <a:schemeClr val="dk1"/>
              </a:buClr>
              <a:buSzPts val="1800"/>
              <a:buFont typeface="Arial"/>
              <a:buChar char="•"/>
              <a:defRPr b="0" i="0" sz="1795" u="none" cap="none" strike="noStrike">
                <a:solidFill>
                  <a:schemeClr val="dk1"/>
                </a:solidFill>
                <a:latin typeface="Calibri"/>
                <a:ea typeface="Calibri"/>
                <a:cs typeface="Calibri"/>
                <a:sym typeface="Calibri"/>
              </a:defRPr>
            </a:lvl7pPr>
            <a:lvl8pPr lvl="7" marR="0" rtl="0" algn="l">
              <a:lnSpc>
                <a:spcPct val="90000"/>
              </a:lnSpc>
              <a:spcBef>
                <a:spcPts val="499"/>
              </a:spcBef>
              <a:spcAft>
                <a:spcPts val="0"/>
              </a:spcAft>
              <a:buClr>
                <a:schemeClr val="dk1"/>
              </a:buClr>
              <a:buSzPts val="1800"/>
              <a:buFont typeface="Arial"/>
              <a:buChar char="•"/>
              <a:defRPr b="0" i="0" sz="1795" u="none" cap="none" strike="noStrike">
                <a:solidFill>
                  <a:schemeClr val="dk1"/>
                </a:solidFill>
                <a:latin typeface="Calibri"/>
                <a:ea typeface="Calibri"/>
                <a:cs typeface="Calibri"/>
                <a:sym typeface="Calibri"/>
              </a:defRPr>
            </a:lvl8pPr>
            <a:lvl9pPr lvl="8" marR="0" rtl="0" algn="l">
              <a:lnSpc>
                <a:spcPct val="90000"/>
              </a:lnSpc>
              <a:spcBef>
                <a:spcPts val="499"/>
              </a:spcBef>
              <a:spcAft>
                <a:spcPts val="0"/>
              </a:spcAft>
              <a:buClr>
                <a:schemeClr val="dk1"/>
              </a:buClr>
              <a:buSzPts val="1800"/>
              <a:buFont typeface="Arial"/>
              <a:buChar char="•"/>
              <a:defRPr b="0" i="0" sz="1795" u="none" cap="none" strike="noStrike">
                <a:solidFill>
                  <a:schemeClr val="dk1"/>
                </a:solidFill>
                <a:latin typeface="Calibri"/>
                <a:ea typeface="Calibri"/>
                <a:cs typeface="Calibri"/>
                <a:sym typeface="Calibri"/>
              </a:defRPr>
            </a:lvl9pPr>
          </a:lstStyle>
          <a:p/>
        </p:txBody>
      </p:sp>
      <p:sp>
        <p:nvSpPr>
          <p:cNvPr id="41" name="Google Shape;41;p37"/>
          <p:cNvSpPr/>
          <p:nvPr/>
        </p:nvSpPr>
        <p:spPr>
          <a:xfrm>
            <a:off x="135250" y="6332325"/>
            <a:ext cx="318900" cy="3501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Trebuchet MS"/>
              <a:ea typeface="Trebuchet MS"/>
              <a:cs typeface="Trebuchet MS"/>
              <a:sym typeface="Trebuchet MS"/>
            </a:endParaRPr>
          </a:p>
        </p:txBody>
      </p:sp>
      <p:sp>
        <p:nvSpPr>
          <p:cNvPr id="42" name="Google Shape;42;p37"/>
          <p:cNvSpPr txBox="1"/>
          <p:nvPr/>
        </p:nvSpPr>
        <p:spPr>
          <a:xfrm>
            <a:off x="104350" y="6384725"/>
            <a:ext cx="380700" cy="42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AU" sz="1400" u="none" cap="none" strike="noStrike">
                <a:solidFill>
                  <a:schemeClr val="dk2"/>
                </a:solidFill>
                <a:latin typeface="Trebuchet MS"/>
                <a:ea typeface="Trebuchet MS"/>
                <a:cs typeface="Trebuchet MS"/>
                <a:sym typeface="Trebuchet MS"/>
              </a:rPr>
              <a:t>‹#›</a:t>
            </a:fld>
            <a:endParaRPr b="0" i="0" sz="1400" u="none" cap="none" strike="noStrik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0"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pic>
        <p:nvPicPr>
          <p:cNvPr id="12" name="Google Shape;12;p31"/>
          <p:cNvPicPr preferRelativeResize="0"/>
          <p:nvPr/>
        </p:nvPicPr>
        <p:blipFill rotWithShape="1">
          <a:blip r:embed="rId1">
            <a:alphaModFix/>
          </a:blip>
          <a:srcRect b="0" l="0" r="0" t="0"/>
          <a:stretch/>
        </p:blipFill>
        <p:spPr>
          <a:xfrm>
            <a:off x="11251374" y="193798"/>
            <a:ext cx="737589" cy="747834"/>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 Id="rId4" Type="http://schemas.openxmlformats.org/officeDocument/2006/relationships/image" Target="../media/image15.png"/><Relationship Id="rId5" Type="http://schemas.openxmlformats.org/officeDocument/2006/relationships/image" Target="../media/image1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29.png"/><Relationship Id="rId5"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19.png"/><Relationship Id="rId4" Type="http://schemas.openxmlformats.org/officeDocument/2006/relationships/image" Target="../media/image26.png"/><Relationship Id="rId5"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4.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5.xml"/><Relationship Id="rId3" Type="http://schemas.openxmlformats.org/officeDocument/2006/relationships/hyperlink" Target="https://doodle.com/poll/m2qwhhr2s6umsrv8?utm_source=poll&amp;utm_medium=link"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 Id="rId3" Type="http://schemas.openxmlformats.org/officeDocument/2006/relationships/image" Target="../media/image23.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28.png"/><Relationship Id="rId4" Type="http://schemas.openxmlformats.org/officeDocument/2006/relationships/image" Target="../media/image22.png"/><Relationship Id="rId5"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pic>
        <p:nvPicPr>
          <p:cNvPr id="47" name="Google Shape;47;p1"/>
          <p:cNvPicPr preferRelativeResize="0"/>
          <p:nvPr/>
        </p:nvPicPr>
        <p:blipFill rotWithShape="1">
          <a:blip r:embed="rId3">
            <a:alphaModFix/>
          </a:blip>
          <a:srcRect b="0" l="0" r="0" t="0"/>
          <a:stretch/>
        </p:blipFill>
        <p:spPr>
          <a:xfrm>
            <a:off x="4950" y="0"/>
            <a:ext cx="12192001" cy="6858000"/>
          </a:xfrm>
          <a:prstGeom prst="rect">
            <a:avLst/>
          </a:prstGeom>
          <a:noFill/>
          <a:ln>
            <a:noFill/>
          </a:ln>
        </p:spPr>
      </p:pic>
      <p:sp>
        <p:nvSpPr>
          <p:cNvPr id="48" name="Google Shape;48;p1"/>
          <p:cNvSpPr/>
          <p:nvPr/>
        </p:nvSpPr>
        <p:spPr>
          <a:xfrm>
            <a:off x="0" y="0"/>
            <a:ext cx="12201900" cy="6858000"/>
          </a:xfrm>
          <a:prstGeom prst="rect">
            <a:avLst/>
          </a:prstGeom>
          <a:solidFill>
            <a:srgbClr val="1DA8DE">
              <a:alpha val="75294"/>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49" name="Google Shape;49;p1"/>
          <p:cNvSpPr txBox="1"/>
          <p:nvPr>
            <p:ph type="title"/>
          </p:nvPr>
        </p:nvSpPr>
        <p:spPr>
          <a:xfrm>
            <a:off x="574800" y="1910150"/>
            <a:ext cx="11052300" cy="2095500"/>
          </a:xfrm>
          <a:prstGeom prst="rect">
            <a:avLst/>
          </a:prstGeom>
          <a:noFill/>
          <a:ln cap="flat" cmpd="sng" w="9525">
            <a:solidFill>
              <a:schemeClr val="lt1"/>
            </a:solidFill>
            <a:prstDash val="solid"/>
            <a:round/>
            <a:headEnd len="sm" w="sm" type="none"/>
            <a:tailEnd len="sm" w="sm" type="none"/>
          </a:ln>
        </p:spPr>
        <p:txBody>
          <a:bodyPr anchorCtr="0" anchor="ctr" bIns="45700" lIns="216000" spcFirstLastPara="1" rIns="216000" wrap="square" tIns="216000">
            <a:noAutofit/>
          </a:bodyPr>
          <a:lstStyle/>
          <a:p>
            <a:pPr indent="0" lvl="0" marL="0" rtl="0" algn="ctr">
              <a:lnSpc>
                <a:spcPct val="100000"/>
              </a:lnSpc>
              <a:spcBef>
                <a:spcPts val="0"/>
              </a:spcBef>
              <a:spcAft>
                <a:spcPts val="0"/>
              </a:spcAft>
              <a:buClr>
                <a:schemeClr val="lt1"/>
              </a:buClr>
              <a:buSzPts val="6000"/>
              <a:buFont typeface="Helvetica Neue"/>
              <a:buNone/>
            </a:pPr>
            <a:r>
              <a:rPr b="0" i="0" lang="en-AU" sz="5400">
                <a:solidFill>
                  <a:schemeClr val="lt1"/>
                </a:solidFill>
              </a:rPr>
              <a:t>SNOMED CT Drug Extension</a:t>
            </a:r>
            <a:br>
              <a:rPr b="0" i="0" lang="en-AU" sz="5400">
                <a:solidFill>
                  <a:schemeClr val="lt1"/>
                </a:solidFill>
              </a:rPr>
            </a:br>
            <a:r>
              <a:rPr b="0" i="0" lang="en-AU" sz="5400">
                <a:solidFill>
                  <a:schemeClr val="lt1"/>
                </a:solidFill>
              </a:rPr>
              <a:t>User Support Group</a:t>
            </a:r>
            <a:endParaRPr b="0" i="0" sz="5400">
              <a:solidFill>
                <a:schemeClr val="lt1"/>
              </a:solidFill>
            </a:endParaRPr>
          </a:p>
        </p:txBody>
      </p:sp>
      <p:sp>
        <p:nvSpPr>
          <p:cNvPr id="50" name="Google Shape;50;p1"/>
          <p:cNvSpPr txBox="1"/>
          <p:nvPr/>
        </p:nvSpPr>
        <p:spPr>
          <a:xfrm>
            <a:off x="3005700" y="5277436"/>
            <a:ext cx="6190500" cy="41550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000000"/>
              </a:buClr>
              <a:buSzPts val="1400"/>
              <a:buFont typeface="Arial"/>
              <a:buNone/>
            </a:pPr>
            <a:r>
              <a:rPr b="0" i="0" lang="en-AU" sz="2000" u="none" cap="none" strike="noStrike">
                <a:solidFill>
                  <a:schemeClr val="lt2"/>
                </a:solidFill>
                <a:latin typeface="Trebuchet MS"/>
                <a:ea typeface="Trebuchet MS"/>
                <a:cs typeface="Trebuchet MS"/>
                <a:sym typeface="Trebuchet MS"/>
              </a:rPr>
              <a:t>Thursday 19th August 2021</a:t>
            </a:r>
            <a:endParaRPr b="0" i="0" sz="2000" u="none" cap="none" strike="noStrike">
              <a:solidFill>
                <a:srgbClr val="000000"/>
              </a:solidFill>
              <a:latin typeface="Trebuchet MS"/>
              <a:ea typeface="Trebuchet MS"/>
              <a:cs typeface="Trebuchet MS"/>
              <a:sym typeface="Trebuchet MS"/>
            </a:endParaRPr>
          </a:p>
        </p:txBody>
      </p:sp>
      <p:sp>
        <p:nvSpPr>
          <p:cNvPr id="51" name="Google Shape;51;p1"/>
          <p:cNvSpPr txBox="1"/>
          <p:nvPr/>
        </p:nvSpPr>
        <p:spPr>
          <a:xfrm>
            <a:off x="1808850" y="4275371"/>
            <a:ext cx="8584200" cy="1002065"/>
          </a:xfrm>
          <a:prstGeom prst="rect">
            <a:avLst/>
          </a:prstGeom>
          <a:solidFill>
            <a:schemeClr val="lt1"/>
          </a:solidFill>
          <a:ln>
            <a:noFill/>
          </a:ln>
        </p:spPr>
        <p:txBody>
          <a:bodyPr anchorCtr="0" anchor="ctr" bIns="108000" lIns="91425" spcFirstLastPara="1" rIns="91425" wrap="square" tIns="108000">
            <a:noAutofit/>
          </a:bodyPr>
          <a:lstStyle/>
          <a:p>
            <a:pPr indent="0" lvl="0" marL="101600" marR="0" rtl="0" algn="ctr">
              <a:lnSpc>
                <a:spcPct val="100000"/>
              </a:lnSpc>
              <a:spcBef>
                <a:spcPts val="0"/>
              </a:spcBef>
              <a:spcAft>
                <a:spcPts val="0"/>
              </a:spcAft>
              <a:buClr>
                <a:srgbClr val="000000"/>
              </a:buClr>
              <a:buSzPts val="2000"/>
              <a:buFont typeface="Arial"/>
              <a:buNone/>
            </a:pPr>
            <a:r>
              <a:rPr b="0" i="1" lang="en-AU" sz="2000" u="none" cap="none" strike="noStrike">
                <a:solidFill>
                  <a:schemeClr val="dk1"/>
                </a:solidFill>
                <a:latin typeface="Trebuchet MS"/>
                <a:ea typeface="Trebuchet MS"/>
                <a:cs typeface="Trebuchet MS"/>
                <a:sym typeface="Trebuchet MS"/>
              </a:rPr>
              <a:t>Linda Bird and Monica Harry, SNOMED International</a:t>
            </a:r>
            <a:endParaRPr b="0" i="1" sz="2000" u="none" cap="none" strike="noStrike">
              <a:solidFill>
                <a:schemeClr val="dk1"/>
              </a:solidFill>
              <a:latin typeface="Trebuchet MS"/>
              <a:ea typeface="Trebuchet MS"/>
              <a:cs typeface="Trebuchet MS"/>
              <a:sym typeface="Trebuchet MS"/>
            </a:endParaRPr>
          </a:p>
          <a:p>
            <a:pPr indent="0" lvl="0" marL="101600" marR="0" rtl="0" algn="ctr">
              <a:lnSpc>
                <a:spcPct val="100000"/>
              </a:lnSpc>
              <a:spcBef>
                <a:spcPts val="0"/>
              </a:spcBef>
              <a:spcAft>
                <a:spcPts val="0"/>
              </a:spcAft>
              <a:buClr>
                <a:srgbClr val="000000"/>
              </a:buClr>
              <a:buSzPts val="2000"/>
              <a:buFont typeface="Arial"/>
              <a:buNone/>
            </a:pPr>
            <a:r>
              <a:rPr b="0" i="1" lang="en-AU" sz="2000" u="none" cap="none" strike="noStrike">
                <a:solidFill>
                  <a:schemeClr val="dk1"/>
                </a:solidFill>
                <a:latin typeface="Trebuchet MS"/>
                <a:ea typeface="Trebuchet MS"/>
                <a:cs typeface="Trebuchet MS"/>
                <a:sym typeface="Trebuchet MS"/>
              </a:rPr>
              <a:t>Julie James, Blue Wave Informatics</a:t>
            </a:r>
            <a:endParaRPr b="0" i="1" sz="2000" u="none" cap="none" strike="noStrike">
              <a:solidFill>
                <a:schemeClr val="dk1"/>
              </a:solidFill>
              <a:latin typeface="Trebuchet MS"/>
              <a:ea typeface="Trebuchet MS"/>
              <a:cs typeface="Trebuchet MS"/>
              <a:sym typeface="Trebuchet MS"/>
            </a:endParaRPr>
          </a:p>
        </p:txBody>
      </p:sp>
      <p:pic>
        <p:nvPicPr>
          <p:cNvPr id="52" name="Google Shape;52;p1"/>
          <p:cNvPicPr preferRelativeResize="0"/>
          <p:nvPr/>
        </p:nvPicPr>
        <p:blipFill rotWithShape="1">
          <a:blip r:embed="rId4">
            <a:alphaModFix/>
          </a:blip>
          <a:srcRect b="0" l="0" r="0" t="0"/>
          <a:stretch/>
        </p:blipFill>
        <p:spPr>
          <a:xfrm>
            <a:off x="4817449" y="347351"/>
            <a:ext cx="2567001" cy="1140889"/>
          </a:xfrm>
          <a:prstGeom prst="rect">
            <a:avLst/>
          </a:prstGeom>
          <a:noFill/>
          <a:ln>
            <a:noFill/>
          </a:ln>
        </p:spPr>
      </p:pic>
      <p:pic>
        <p:nvPicPr>
          <p:cNvPr id="53" name="Google Shape;53;p1"/>
          <p:cNvPicPr preferRelativeResize="0"/>
          <p:nvPr/>
        </p:nvPicPr>
        <p:blipFill rotWithShape="1">
          <a:blip r:embed="rId5">
            <a:alphaModFix/>
          </a:blip>
          <a:srcRect b="0" l="0" r="0" t="0"/>
          <a:stretch/>
        </p:blipFill>
        <p:spPr>
          <a:xfrm>
            <a:off x="2659337" y="5957226"/>
            <a:ext cx="7387350" cy="55613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e965d35e93_0_91"/>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rPr>
              <a:t>Dose Form Survey Results</a:t>
            </a:r>
            <a:endParaRPr>
              <a:solidFill>
                <a:schemeClr val="dk2"/>
              </a:solidFill>
            </a:endParaRPr>
          </a:p>
        </p:txBody>
      </p:sp>
      <p:pic>
        <p:nvPicPr>
          <p:cNvPr id="121" name="Google Shape;121;ge965d35e93_0_91"/>
          <p:cNvPicPr preferRelativeResize="0"/>
          <p:nvPr/>
        </p:nvPicPr>
        <p:blipFill>
          <a:blip r:embed="rId3">
            <a:alphaModFix/>
          </a:blip>
          <a:stretch>
            <a:fillRect/>
          </a:stretch>
        </p:blipFill>
        <p:spPr>
          <a:xfrm>
            <a:off x="947013" y="1690825"/>
            <a:ext cx="10297979" cy="48623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pic>
        <p:nvPicPr>
          <p:cNvPr descr="A person preparing food inside of it&#10;&#10;Description automatically generated" id="127" name="Google Shape;127;ge4e8b74238_0_8"/>
          <p:cNvPicPr preferRelativeResize="0"/>
          <p:nvPr>
            <p:ph idx="2" type="pic"/>
          </p:nvPr>
        </p:nvPicPr>
        <p:blipFill rotWithShape="1">
          <a:blip r:embed="rId3">
            <a:alphaModFix/>
          </a:blip>
          <a:srcRect b="0" l="0" r="0" t="0"/>
          <a:stretch/>
        </p:blipFill>
        <p:spPr>
          <a:xfrm>
            <a:off x="0" y="1"/>
            <a:ext cx="11070000" cy="6851400"/>
          </a:xfrm>
          <a:prstGeom prst="rect">
            <a:avLst/>
          </a:prstGeom>
          <a:solidFill>
            <a:schemeClr val="lt2"/>
          </a:solidFill>
          <a:ln>
            <a:noFill/>
          </a:ln>
        </p:spPr>
      </p:pic>
      <p:sp>
        <p:nvSpPr>
          <p:cNvPr id="128" name="Google Shape;128;ge4e8b74238_0_8"/>
          <p:cNvSpPr/>
          <p:nvPr/>
        </p:nvSpPr>
        <p:spPr>
          <a:xfrm>
            <a:off x="1" y="0"/>
            <a:ext cx="11070000" cy="6858000"/>
          </a:xfrm>
          <a:prstGeom prst="rect">
            <a:avLst/>
          </a:prstGeom>
          <a:solidFill>
            <a:schemeClr val="dk2">
              <a:alpha val="69410"/>
            </a:schemeClr>
          </a:solidFill>
          <a:ln>
            <a:noFill/>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2775"/>
              <a:buFont typeface="Arial"/>
              <a:buNone/>
            </a:pPr>
            <a:r>
              <a:t/>
            </a:r>
            <a:endParaRPr b="0" i="0" sz="2775" u="none" cap="none" strike="noStrike">
              <a:solidFill>
                <a:schemeClr val="lt1"/>
              </a:solidFill>
              <a:latin typeface="Trebuchet MS"/>
              <a:ea typeface="Trebuchet MS"/>
              <a:cs typeface="Trebuchet MS"/>
              <a:sym typeface="Trebuchet MS"/>
            </a:endParaRPr>
          </a:p>
        </p:txBody>
      </p:sp>
      <p:sp>
        <p:nvSpPr>
          <p:cNvPr id="129" name="Google Shape;129;ge4e8b74238_0_8"/>
          <p:cNvSpPr txBox="1"/>
          <p:nvPr/>
        </p:nvSpPr>
        <p:spPr>
          <a:xfrm>
            <a:off x="1006997" y="2479014"/>
            <a:ext cx="9398700" cy="1695000"/>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5400"/>
              <a:buFont typeface="Arial"/>
              <a:buNone/>
            </a:pPr>
            <a:r>
              <a:rPr b="1" lang="en-AU" sz="5400">
                <a:solidFill>
                  <a:schemeClr val="lt1"/>
                </a:solidFill>
                <a:latin typeface="Trebuchet MS"/>
                <a:ea typeface="Trebuchet MS"/>
                <a:cs typeface="Trebuchet MS"/>
                <a:sym typeface="Trebuchet MS"/>
              </a:rPr>
              <a:t>EDQM to SNOMED CT</a:t>
            </a:r>
            <a:endParaRPr b="1" sz="5400">
              <a:solidFill>
                <a:schemeClr val="lt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5400"/>
              <a:buFont typeface="Arial"/>
              <a:buNone/>
            </a:pPr>
            <a:r>
              <a:rPr b="1" lang="en-AU" sz="5400">
                <a:solidFill>
                  <a:schemeClr val="lt1"/>
                </a:solidFill>
                <a:latin typeface="Trebuchet MS"/>
                <a:ea typeface="Trebuchet MS"/>
                <a:cs typeface="Trebuchet MS"/>
                <a:sym typeface="Trebuchet MS"/>
              </a:rPr>
              <a:t>Mapping Fundamentals</a:t>
            </a:r>
            <a:endParaRPr b="1" sz="5400">
              <a:solidFill>
                <a:schemeClr val="lt1"/>
              </a:solidFill>
              <a:latin typeface="Trebuchet MS"/>
              <a:ea typeface="Trebuchet MS"/>
              <a:cs typeface="Trebuchet MS"/>
              <a:sym typeface="Trebuchet MS"/>
            </a:endParaRPr>
          </a:p>
        </p:txBody>
      </p:sp>
      <p:pic>
        <p:nvPicPr>
          <p:cNvPr id="130" name="Google Shape;130;ge4e8b74238_0_8"/>
          <p:cNvPicPr preferRelativeResize="0"/>
          <p:nvPr/>
        </p:nvPicPr>
        <p:blipFill rotWithShape="1">
          <a:blip r:embed="rId4">
            <a:alphaModFix/>
          </a:blip>
          <a:srcRect b="0" l="0" r="0" t="0"/>
          <a:stretch/>
        </p:blipFill>
        <p:spPr>
          <a:xfrm>
            <a:off x="914400" y="6259646"/>
            <a:ext cx="5068831" cy="33321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e4e8b74238_0_1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rPr>
              <a:t>What exactly is “a map” in terminology?</a:t>
            </a:r>
            <a:endParaRPr>
              <a:solidFill>
                <a:schemeClr val="dk2"/>
              </a:solidFill>
            </a:endParaRPr>
          </a:p>
        </p:txBody>
      </p:sp>
      <p:sp>
        <p:nvSpPr>
          <p:cNvPr id="137" name="Google Shape;137;ge4e8b74238_0_16"/>
          <p:cNvSpPr txBox="1"/>
          <p:nvPr>
            <p:ph idx="1" type="body"/>
          </p:nvPr>
        </p:nvSpPr>
        <p:spPr>
          <a:xfrm>
            <a:off x="838200" y="1492975"/>
            <a:ext cx="10515600" cy="4683900"/>
          </a:xfrm>
          <a:prstGeom prst="rect">
            <a:avLst/>
          </a:prstGeom>
          <a:noFill/>
          <a:ln>
            <a:noFill/>
          </a:ln>
        </p:spPr>
        <p:txBody>
          <a:bodyPr anchorCtr="0" anchor="t" bIns="45700" lIns="91425" spcFirstLastPara="1" rIns="91425" wrap="square" tIns="45700">
            <a:normAutofit/>
          </a:bodyPr>
          <a:lstStyle/>
          <a:p>
            <a:pPr indent="-381000" lvl="0" marL="457200" marR="0" rtl="0" algn="l">
              <a:lnSpc>
                <a:spcPct val="115000"/>
              </a:lnSpc>
              <a:spcBef>
                <a:spcPts val="1600"/>
              </a:spcBef>
              <a:spcAft>
                <a:spcPts val="0"/>
              </a:spcAft>
              <a:buClr>
                <a:schemeClr val="dk2"/>
              </a:buClr>
              <a:buSzPts val="2400"/>
              <a:buChar char="●"/>
            </a:pPr>
            <a:r>
              <a:rPr lang="en-AU" sz="2400">
                <a:solidFill>
                  <a:srgbClr val="000000"/>
                </a:solidFill>
                <a:latin typeface="Arial"/>
                <a:ea typeface="Arial"/>
                <a:cs typeface="Arial"/>
                <a:sym typeface="Arial"/>
              </a:rPr>
              <a:t>An</a:t>
            </a:r>
            <a:r>
              <a:rPr b="1" lang="en-AU" sz="2400">
                <a:solidFill>
                  <a:srgbClr val="000000"/>
                </a:solidFill>
                <a:latin typeface="Arial"/>
                <a:ea typeface="Arial"/>
                <a:cs typeface="Arial"/>
                <a:sym typeface="Arial"/>
              </a:rPr>
              <a:t> association</a:t>
            </a:r>
            <a:r>
              <a:rPr lang="en-AU" sz="2400">
                <a:solidFill>
                  <a:srgbClr val="000000"/>
                </a:solidFill>
                <a:latin typeface="Arial"/>
                <a:ea typeface="Arial"/>
                <a:cs typeface="Arial"/>
                <a:sym typeface="Arial"/>
              </a:rPr>
              <a:t> between a “concept” in one code system and </a:t>
            </a:r>
            <a:r>
              <a:rPr lang="en-AU" sz="2400">
                <a:solidFill>
                  <a:srgbClr val="000000"/>
                </a:solidFill>
                <a:latin typeface="Arial"/>
                <a:ea typeface="Arial"/>
                <a:cs typeface="Arial"/>
                <a:sym typeface="Arial"/>
              </a:rPr>
              <a:t>a “concept” in another code system</a:t>
            </a:r>
            <a:endParaRPr sz="2400">
              <a:solidFill>
                <a:srgbClr val="000000"/>
              </a:solidFill>
              <a:latin typeface="Arial"/>
              <a:ea typeface="Arial"/>
              <a:cs typeface="Arial"/>
              <a:sym typeface="Arial"/>
            </a:endParaRPr>
          </a:p>
          <a:p>
            <a:pPr indent="-381000" lvl="1" marL="914400" marR="0" rtl="0" algn="l">
              <a:lnSpc>
                <a:spcPct val="115000"/>
              </a:lnSpc>
              <a:spcBef>
                <a:spcPts val="1600"/>
              </a:spcBef>
              <a:spcAft>
                <a:spcPts val="0"/>
              </a:spcAft>
              <a:buClr>
                <a:schemeClr val="dk2"/>
              </a:buClr>
              <a:buSzPts val="2400"/>
              <a:buChar char="•"/>
            </a:pPr>
            <a:r>
              <a:rPr lang="en-AU" sz="2400">
                <a:solidFill>
                  <a:srgbClr val="000000"/>
                </a:solidFill>
                <a:latin typeface="Arial"/>
                <a:ea typeface="Arial"/>
                <a:cs typeface="Arial"/>
                <a:sym typeface="Arial"/>
              </a:rPr>
              <a:t>Code system - a terminology, classification, taxonomy, vocabulary….</a:t>
            </a:r>
            <a:endParaRPr sz="2400">
              <a:solidFill>
                <a:srgbClr val="000000"/>
              </a:solidFill>
              <a:latin typeface="Arial"/>
              <a:ea typeface="Arial"/>
              <a:cs typeface="Arial"/>
              <a:sym typeface="Arial"/>
            </a:endParaRPr>
          </a:p>
          <a:p>
            <a:pPr indent="-381000" lvl="1" marL="914400" rtl="0" algn="l">
              <a:lnSpc>
                <a:spcPct val="115000"/>
              </a:lnSpc>
              <a:spcBef>
                <a:spcPts val="1600"/>
              </a:spcBef>
              <a:spcAft>
                <a:spcPts val="0"/>
              </a:spcAft>
              <a:buClr>
                <a:schemeClr val="dk2"/>
              </a:buClr>
              <a:buSzPts val="2400"/>
              <a:buChar char="•"/>
            </a:pPr>
            <a:r>
              <a:rPr lang="en-AU" sz="2400">
                <a:solidFill>
                  <a:srgbClr val="000000"/>
                </a:solidFill>
                <a:latin typeface="Arial"/>
                <a:ea typeface="Arial"/>
                <a:cs typeface="Arial"/>
                <a:sym typeface="Arial"/>
              </a:rPr>
              <a:t>“Concept” </a:t>
            </a:r>
            <a:r>
              <a:rPr lang="en-AU">
                <a:solidFill>
                  <a:srgbClr val="000000"/>
                </a:solidFill>
                <a:latin typeface="Arial"/>
                <a:ea typeface="Arial"/>
                <a:cs typeface="Arial"/>
                <a:sym typeface="Arial"/>
              </a:rPr>
              <a:t>- code, term, object</a:t>
            </a:r>
            <a:endParaRPr sz="2400">
              <a:solidFill>
                <a:srgbClr val="000000"/>
              </a:solidFill>
              <a:latin typeface="Arial"/>
              <a:ea typeface="Arial"/>
              <a:cs typeface="Arial"/>
              <a:sym typeface="Arial"/>
            </a:endParaRPr>
          </a:p>
          <a:p>
            <a:pPr indent="0" lvl="0" marL="457200" marR="0" rtl="0" algn="l">
              <a:lnSpc>
                <a:spcPct val="115000"/>
              </a:lnSpc>
              <a:spcBef>
                <a:spcPts val="1600"/>
              </a:spcBef>
              <a:spcAft>
                <a:spcPts val="0"/>
              </a:spcAft>
              <a:buNone/>
            </a:pPr>
            <a:r>
              <a:t/>
            </a:r>
            <a:endParaRPr sz="2400">
              <a:solidFill>
                <a:srgbClr val="000000"/>
              </a:solidFill>
              <a:latin typeface="Arial"/>
              <a:ea typeface="Arial"/>
              <a:cs typeface="Arial"/>
              <a:sym typeface="Arial"/>
            </a:endParaRPr>
          </a:p>
        </p:txBody>
      </p:sp>
      <p:pic>
        <p:nvPicPr>
          <p:cNvPr id="138" name="Google Shape;138;ge4e8b74238_0_16"/>
          <p:cNvPicPr preferRelativeResize="0"/>
          <p:nvPr/>
        </p:nvPicPr>
        <p:blipFill>
          <a:blip r:embed="rId3">
            <a:alphaModFix/>
          </a:blip>
          <a:stretch>
            <a:fillRect/>
          </a:stretch>
        </p:blipFill>
        <p:spPr>
          <a:xfrm>
            <a:off x="1998113" y="3777013"/>
            <a:ext cx="8524875" cy="2886075"/>
          </a:xfrm>
          <a:prstGeom prst="rect">
            <a:avLst/>
          </a:prstGeom>
          <a:noFill/>
          <a:ln>
            <a:noFill/>
          </a:ln>
        </p:spPr>
      </p:pic>
      <p:pic>
        <p:nvPicPr>
          <p:cNvPr id="139" name="Google Shape;139;ge4e8b74238_0_16"/>
          <p:cNvPicPr preferRelativeResize="0"/>
          <p:nvPr/>
        </p:nvPicPr>
        <p:blipFill>
          <a:blip r:embed="rId4">
            <a:alphaModFix/>
          </a:blip>
          <a:stretch>
            <a:fillRect/>
          </a:stretch>
        </p:blipFill>
        <p:spPr>
          <a:xfrm>
            <a:off x="6060538" y="3181350"/>
            <a:ext cx="400050" cy="495300"/>
          </a:xfrm>
          <a:prstGeom prst="rect">
            <a:avLst/>
          </a:prstGeom>
          <a:noFill/>
          <a:ln>
            <a:noFill/>
          </a:ln>
        </p:spPr>
      </p:pic>
      <p:pic>
        <p:nvPicPr>
          <p:cNvPr id="140" name="Google Shape;140;ge4e8b74238_0_16"/>
          <p:cNvPicPr preferRelativeResize="0"/>
          <p:nvPr/>
        </p:nvPicPr>
        <p:blipFill>
          <a:blip r:embed="rId5">
            <a:alphaModFix/>
          </a:blip>
          <a:stretch>
            <a:fillRect/>
          </a:stretch>
        </p:blipFill>
        <p:spPr>
          <a:xfrm>
            <a:off x="10724625" y="2979175"/>
            <a:ext cx="966766" cy="3763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e518bd3848_1_4"/>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rPr>
              <a:t>Mapping always supports a use case</a:t>
            </a:r>
            <a:endParaRPr>
              <a:solidFill>
                <a:schemeClr val="dk2"/>
              </a:solidFill>
            </a:endParaRPr>
          </a:p>
        </p:txBody>
      </p:sp>
      <p:sp>
        <p:nvSpPr>
          <p:cNvPr id="147" name="Google Shape;147;ge518bd3848_1_4"/>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rPr lang="en-AU"/>
              <a:t>The use(s) for the map must be documented, either</a:t>
            </a:r>
            <a:endParaRPr/>
          </a:p>
          <a:p>
            <a:pPr indent="-342900" lvl="0" marL="457200" rtl="0" algn="l">
              <a:spcBef>
                <a:spcPts val="1000"/>
              </a:spcBef>
              <a:spcAft>
                <a:spcPts val="0"/>
              </a:spcAft>
              <a:buSzPts val="1800"/>
              <a:buChar char="•"/>
            </a:pPr>
            <a:r>
              <a:rPr lang="en-AU"/>
              <a:t>formally (as use cases) or </a:t>
            </a:r>
            <a:endParaRPr/>
          </a:p>
          <a:p>
            <a:pPr indent="-342900" lvl="0" marL="457200" rtl="0" algn="l">
              <a:spcBef>
                <a:spcPts val="0"/>
              </a:spcBef>
              <a:spcAft>
                <a:spcPts val="0"/>
              </a:spcAft>
              <a:buSzPts val="1800"/>
              <a:buChar char="•"/>
            </a:pPr>
            <a:r>
              <a:rPr lang="en-AU"/>
              <a:t>informally (as storyboards) or </a:t>
            </a:r>
            <a:endParaRPr/>
          </a:p>
          <a:p>
            <a:pPr indent="-342900" lvl="0" marL="457200" rtl="0" algn="l">
              <a:spcBef>
                <a:spcPts val="0"/>
              </a:spcBef>
              <a:spcAft>
                <a:spcPts val="0"/>
              </a:spcAft>
              <a:buSzPts val="1800"/>
              <a:buChar char="•"/>
            </a:pPr>
            <a:r>
              <a:rPr lang="en-AU"/>
              <a:t>b</a:t>
            </a:r>
            <a:r>
              <a:rPr lang="en-AU"/>
              <a:t>oth - with examples</a:t>
            </a:r>
            <a:endParaRPr/>
          </a:p>
          <a:p>
            <a:pPr indent="0" lvl="0" marL="0" rtl="0" algn="l">
              <a:spcBef>
                <a:spcPts val="1000"/>
              </a:spcBef>
              <a:spcAft>
                <a:spcPts val="0"/>
              </a:spcAft>
              <a:buNone/>
            </a:pPr>
            <a:r>
              <a:rPr lang="en-AU"/>
              <a:t>This is important because it will guide decisions on </a:t>
            </a:r>
            <a:endParaRPr/>
          </a:p>
          <a:p>
            <a:pPr indent="-342900" lvl="0" marL="457200" rtl="0" algn="l">
              <a:spcBef>
                <a:spcPts val="1000"/>
              </a:spcBef>
              <a:spcAft>
                <a:spcPts val="0"/>
              </a:spcAft>
              <a:buSzPts val="1800"/>
              <a:buChar char="•"/>
            </a:pPr>
            <a:r>
              <a:rPr lang="en-AU"/>
              <a:t>what to map and what not to map</a:t>
            </a:r>
            <a:endParaRPr/>
          </a:p>
          <a:p>
            <a:pPr indent="-342900" lvl="0" marL="457200" rtl="0" algn="l">
              <a:spcBef>
                <a:spcPts val="0"/>
              </a:spcBef>
              <a:spcAft>
                <a:spcPts val="0"/>
              </a:spcAft>
              <a:buSzPts val="1800"/>
              <a:buChar char="•"/>
            </a:pPr>
            <a:r>
              <a:rPr lang="en-AU"/>
              <a:t>t</a:t>
            </a:r>
            <a:r>
              <a:rPr lang="en-AU"/>
              <a:t>he direction of the map</a:t>
            </a:r>
            <a:endParaRPr/>
          </a:p>
          <a:p>
            <a:pPr indent="0" lvl="0" marL="0" rtl="0" algn="l">
              <a:spcBef>
                <a:spcPts val="1000"/>
              </a:spcBef>
              <a:spcAft>
                <a:spcPts val="0"/>
              </a:spcAft>
              <a:buNone/>
            </a:pPr>
            <a:r>
              <a:rPr lang="en-AU"/>
              <a:t>For two different use cases, there may be two different overall maps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e518bd3848_1_10"/>
          <p:cNvSpPr txBox="1"/>
          <p:nvPr>
            <p:ph type="title"/>
          </p:nvPr>
        </p:nvSpPr>
        <p:spPr>
          <a:xfrm>
            <a:off x="838200" y="365125"/>
            <a:ext cx="10515600" cy="9345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rPr>
              <a:t>Scope - what to map?</a:t>
            </a:r>
            <a:endParaRPr>
              <a:solidFill>
                <a:schemeClr val="dk2"/>
              </a:solidFill>
            </a:endParaRPr>
          </a:p>
        </p:txBody>
      </p:sp>
      <p:sp>
        <p:nvSpPr>
          <p:cNvPr id="154" name="Google Shape;154;ge518bd3848_1_10"/>
          <p:cNvSpPr txBox="1"/>
          <p:nvPr>
            <p:ph idx="1" type="body"/>
          </p:nvPr>
        </p:nvSpPr>
        <p:spPr>
          <a:xfrm>
            <a:off x="704000" y="1428225"/>
            <a:ext cx="10649700" cy="4032000"/>
          </a:xfrm>
          <a:prstGeom prst="rect">
            <a:avLst/>
          </a:prstGeom>
        </p:spPr>
        <p:txBody>
          <a:bodyPr anchorCtr="0" anchor="t" bIns="45700" lIns="91425" spcFirstLastPara="1" rIns="91425" wrap="square" tIns="45700">
            <a:normAutofit lnSpcReduction="10000"/>
          </a:bodyPr>
          <a:lstStyle/>
          <a:p>
            <a:pPr indent="0" lvl="0" marL="0" rtl="0" algn="l">
              <a:spcBef>
                <a:spcPts val="1000"/>
              </a:spcBef>
              <a:spcAft>
                <a:spcPts val="0"/>
              </a:spcAft>
              <a:buNone/>
            </a:pPr>
            <a:r>
              <a:rPr lang="en-AU" sz="2400">
                <a:solidFill>
                  <a:srgbClr val="000000"/>
                </a:solidFill>
                <a:latin typeface="Arial"/>
                <a:ea typeface="Arial"/>
                <a:cs typeface="Arial"/>
                <a:sym typeface="Arial"/>
              </a:rPr>
              <a:t>•</a:t>
            </a:r>
            <a:r>
              <a:rPr lang="en-AU" sz="2400">
                <a:solidFill>
                  <a:srgbClr val="000000"/>
                </a:solidFill>
              </a:rPr>
              <a:t>Is the scope of the two code systems the same?</a:t>
            </a:r>
            <a:endParaRPr sz="2400">
              <a:solidFill>
                <a:srgbClr val="000000"/>
              </a:solidFill>
            </a:endParaRPr>
          </a:p>
          <a:p>
            <a:pPr indent="0" lvl="0" marL="0" rtl="0" algn="l">
              <a:spcBef>
                <a:spcPts val="500"/>
              </a:spcBef>
              <a:spcAft>
                <a:spcPts val="0"/>
              </a:spcAft>
              <a:buNone/>
            </a:pPr>
            <a:r>
              <a:rPr lang="en-AU" sz="2000">
                <a:solidFill>
                  <a:srgbClr val="000000"/>
                </a:solidFill>
                <a:latin typeface="Arial"/>
                <a:ea typeface="Arial"/>
                <a:cs typeface="Arial"/>
                <a:sym typeface="Arial"/>
              </a:rPr>
              <a:t>•</a:t>
            </a:r>
            <a:r>
              <a:rPr lang="en-AU" sz="2000">
                <a:solidFill>
                  <a:srgbClr val="000000"/>
                </a:solidFill>
              </a:rPr>
              <a:t>Or is it just a portion of one or both code systems that is being mapped…</a:t>
            </a:r>
            <a:endParaRPr sz="2000">
              <a:solidFill>
                <a:srgbClr val="000000"/>
              </a:solidFill>
            </a:endParaRPr>
          </a:p>
          <a:p>
            <a:pPr indent="0" lvl="0" marL="0" rtl="0" algn="l">
              <a:spcBef>
                <a:spcPts val="1000"/>
              </a:spcBef>
              <a:spcAft>
                <a:spcPts val="0"/>
              </a:spcAft>
              <a:buNone/>
            </a:pPr>
            <a:r>
              <a:rPr lang="en-AU" sz="2200">
                <a:solidFill>
                  <a:srgbClr val="000000"/>
                </a:solidFill>
                <a:latin typeface="Arial"/>
                <a:ea typeface="Arial"/>
                <a:cs typeface="Arial"/>
                <a:sym typeface="Arial"/>
              </a:rPr>
              <a:t>•</a:t>
            </a:r>
            <a:r>
              <a:rPr lang="en-AU" sz="2200">
                <a:solidFill>
                  <a:srgbClr val="000000"/>
                </a:solidFill>
              </a:rPr>
              <a:t>Does the scope cover only active concepts or are inactive concepts included?</a:t>
            </a:r>
            <a:endParaRPr sz="2200">
              <a:solidFill>
                <a:srgbClr val="000000"/>
              </a:solidFill>
            </a:endParaRPr>
          </a:p>
          <a:p>
            <a:pPr indent="-355600" lvl="0" marL="457200" rtl="0" algn="l">
              <a:spcBef>
                <a:spcPts val="1000"/>
              </a:spcBef>
              <a:spcAft>
                <a:spcPts val="0"/>
              </a:spcAft>
              <a:buClr>
                <a:srgbClr val="000000"/>
              </a:buClr>
              <a:buSzPts val="2000"/>
              <a:buChar char="•"/>
            </a:pPr>
            <a:r>
              <a:rPr lang="en-AU" sz="2000">
                <a:solidFill>
                  <a:srgbClr val="000000"/>
                </a:solidFill>
              </a:rPr>
              <a:t>Which version of the two code systems are being used for the initial version of the map</a:t>
            </a:r>
            <a:endParaRPr sz="2200">
              <a:solidFill>
                <a:srgbClr val="000000"/>
              </a:solidFill>
            </a:endParaRPr>
          </a:p>
          <a:p>
            <a:pPr indent="0" lvl="0" marL="0" rtl="0" algn="l">
              <a:spcBef>
                <a:spcPts val="1000"/>
              </a:spcBef>
              <a:spcAft>
                <a:spcPts val="0"/>
              </a:spcAft>
              <a:buNone/>
            </a:pPr>
            <a:r>
              <a:rPr lang="en-AU" sz="2200">
                <a:solidFill>
                  <a:srgbClr val="000000"/>
                </a:solidFill>
                <a:latin typeface="Arial"/>
                <a:ea typeface="Arial"/>
                <a:cs typeface="Arial"/>
                <a:sym typeface="Arial"/>
              </a:rPr>
              <a:t>•</a:t>
            </a:r>
            <a:r>
              <a:rPr lang="en-AU" sz="2000">
                <a:solidFill>
                  <a:srgbClr val="000000"/>
                </a:solidFill>
                <a:latin typeface="Arial"/>
                <a:ea typeface="Arial"/>
                <a:cs typeface="Arial"/>
                <a:sym typeface="Arial"/>
              </a:rPr>
              <a:t>For modelled terminologies, d</a:t>
            </a:r>
            <a:r>
              <a:rPr lang="en-AU" sz="2200">
                <a:solidFill>
                  <a:srgbClr val="000000"/>
                </a:solidFill>
              </a:rPr>
              <a:t>oes the mapping cover attributes of concepts (which themselves are concepts) or only the concepts “in the domain”?</a:t>
            </a:r>
            <a:endParaRPr sz="2200">
              <a:solidFill>
                <a:srgbClr val="000000"/>
              </a:solidFill>
            </a:endParaRPr>
          </a:p>
          <a:p>
            <a:pPr indent="0" lvl="0" marL="0" rtl="0" algn="l">
              <a:spcBef>
                <a:spcPts val="1000"/>
              </a:spcBef>
              <a:spcAft>
                <a:spcPts val="0"/>
              </a:spcAft>
              <a:buNone/>
            </a:pPr>
            <a:r>
              <a:t/>
            </a:r>
            <a:endParaRPr sz="2000">
              <a:solidFill>
                <a:srgbClr val="000000"/>
              </a:solidFill>
            </a:endParaRPr>
          </a:p>
          <a:p>
            <a:pPr indent="0" lvl="0" marL="0" rtl="0" algn="l">
              <a:spcBef>
                <a:spcPts val="1000"/>
              </a:spcBef>
              <a:spcAft>
                <a:spcPts val="0"/>
              </a:spcAft>
              <a:buNone/>
            </a:pPr>
            <a:r>
              <a:t/>
            </a:r>
            <a:endParaRPr sz="2200">
              <a:solidFill>
                <a:srgbClr val="000000"/>
              </a:solidFill>
            </a:endParaRPr>
          </a:p>
          <a:p>
            <a:pPr indent="0" lvl="0" marL="0" rtl="0" algn="l">
              <a:spcBef>
                <a:spcPts val="500"/>
              </a:spcBef>
              <a:spcAft>
                <a:spcPts val="0"/>
              </a:spcAft>
              <a:buNone/>
            </a:pPr>
            <a:r>
              <a:t/>
            </a:r>
            <a:endParaRPr sz="2000">
              <a:solidFill>
                <a:srgbClr val="000000"/>
              </a:solidFill>
            </a:endParaRPr>
          </a:p>
          <a:p>
            <a:pPr indent="0" lvl="0" marL="0" rtl="0" algn="l">
              <a:spcBef>
                <a:spcPts val="1000"/>
              </a:spcBef>
              <a:spcAft>
                <a:spcPts val="0"/>
              </a:spcAft>
              <a:buNone/>
            </a:pPr>
            <a:r>
              <a:t/>
            </a:r>
            <a:endParaRPr/>
          </a:p>
        </p:txBody>
      </p:sp>
      <p:pic>
        <p:nvPicPr>
          <p:cNvPr id="155" name="Google Shape;155;ge518bd3848_1_10"/>
          <p:cNvPicPr preferRelativeResize="0"/>
          <p:nvPr/>
        </p:nvPicPr>
        <p:blipFill>
          <a:blip r:embed="rId3">
            <a:alphaModFix/>
          </a:blip>
          <a:stretch>
            <a:fillRect/>
          </a:stretch>
        </p:blipFill>
        <p:spPr>
          <a:xfrm>
            <a:off x="3759375" y="3774225"/>
            <a:ext cx="4351924" cy="1686125"/>
          </a:xfrm>
          <a:prstGeom prst="rect">
            <a:avLst/>
          </a:prstGeom>
          <a:noFill/>
          <a:ln>
            <a:noFill/>
          </a:ln>
        </p:spPr>
      </p:pic>
      <p:sp>
        <p:nvSpPr>
          <p:cNvPr id="156" name="Google Shape;156;ge518bd3848_1_10"/>
          <p:cNvSpPr txBox="1"/>
          <p:nvPr/>
        </p:nvSpPr>
        <p:spPr>
          <a:xfrm>
            <a:off x="704000" y="5460350"/>
            <a:ext cx="10577100" cy="12006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1000"/>
              </a:spcBef>
              <a:spcAft>
                <a:spcPts val="0"/>
              </a:spcAft>
              <a:buNone/>
            </a:pPr>
            <a:r>
              <a:rPr lang="en-AU" sz="2200"/>
              <a:t>•</a:t>
            </a:r>
            <a:r>
              <a:rPr lang="en-AU" sz="2200">
                <a:latin typeface="Calibri"/>
                <a:ea typeface="Calibri"/>
                <a:cs typeface="Calibri"/>
                <a:sym typeface="Calibri"/>
              </a:rPr>
              <a:t>The scope will help determine whether the map is expected to cover all the concepts in one or both code systems, or whether some concepts can be correctly left unmapped and without other guidance</a:t>
            </a:r>
            <a:endParaRPr>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e518bd3848_1_56"/>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latin typeface="Arial"/>
                <a:ea typeface="Arial"/>
                <a:cs typeface="Arial"/>
                <a:sym typeface="Arial"/>
              </a:rPr>
              <a:t>How to understand the concepts to map</a:t>
            </a:r>
            <a:endParaRPr>
              <a:solidFill>
                <a:schemeClr val="dk2"/>
              </a:solidFill>
            </a:endParaRPr>
          </a:p>
        </p:txBody>
      </p:sp>
      <p:sp>
        <p:nvSpPr>
          <p:cNvPr id="163" name="Google Shape;163;ge518bd3848_1_56"/>
          <p:cNvSpPr txBox="1"/>
          <p:nvPr>
            <p:ph idx="1" type="body"/>
          </p:nvPr>
        </p:nvSpPr>
        <p:spPr>
          <a:xfrm>
            <a:off x="838200" y="1825625"/>
            <a:ext cx="10515600" cy="4351200"/>
          </a:xfrm>
          <a:prstGeom prst="rect">
            <a:avLst/>
          </a:prstGeom>
        </p:spPr>
        <p:txBody>
          <a:bodyPr anchorCtr="0" anchor="t" bIns="45700" lIns="91425" spcFirstLastPara="1" rIns="91425" wrap="square" tIns="45700">
            <a:noAutofit/>
          </a:bodyPr>
          <a:lstStyle/>
          <a:p>
            <a:pPr indent="0" lvl="0" marL="0" rtl="0" algn="l">
              <a:lnSpc>
                <a:spcPct val="95000"/>
              </a:lnSpc>
              <a:spcBef>
                <a:spcPts val="1000"/>
              </a:spcBef>
              <a:spcAft>
                <a:spcPts val="0"/>
              </a:spcAft>
              <a:buSzPts val="935"/>
              <a:buNone/>
            </a:pPr>
            <a:r>
              <a:rPr lang="en-AU" sz="2780">
                <a:solidFill>
                  <a:srgbClr val="000000"/>
                </a:solidFill>
                <a:latin typeface="Arial"/>
                <a:ea typeface="Arial"/>
                <a:cs typeface="Arial"/>
                <a:sym typeface="Arial"/>
              </a:rPr>
              <a:t>•</a:t>
            </a:r>
            <a:r>
              <a:rPr lang="en-AU" sz="2780">
                <a:solidFill>
                  <a:srgbClr val="000000"/>
                </a:solidFill>
              </a:rPr>
              <a:t>U</a:t>
            </a:r>
            <a:r>
              <a:rPr lang="en-AU" sz="2950">
                <a:solidFill>
                  <a:srgbClr val="000000"/>
                </a:solidFill>
              </a:rPr>
              <a:t>nderstanding the characteristics of the two code systems</a:t>
            </a:r>
            <a:endParaRPr sz="2950">
              <a:solidFill>
                <a:srgbClr val="000000"/>
              </a:solidFill>
            </a:endParaRPr>
          </a:p>
          <a:p>
            <a:pPr indent="0" lvl="0" marL="457200" rtl="0" algn="l">
              <a:lnSpc>
                <a:spcPct val="95000"/>
              </a:lnSpc>
              <a:spcBef>
                <a:spcPts val="500"/>
              </a:spcBef>
              <a:spcAft>
                <a:spcPts val="0"/>
              </a:spcAft>
              <a:buSzPts val="935"/>
              <a:buNone/>
            </a:pPr>
            <a:r>
              <a:rPr lang="en-AU" sz="2610">
                <a:solidFill>
                  <a:srgbClr val="000000"/>
                </a:solidFill>
                <a:latin typeface="Arial"/>
                <a:ea typeface="Arial"/>
                <a:cs typeface="Arial"/>
                <a:sym typeface="Arial"/>
              </a:rPr>
              <a:t>•</a:t>
            </a:r>
            <a:r>
              <a:rPr lang="en-AU" sz="2610">
                <a:solidFill>
                  <a:srgbClr val="000000"/>
                </a:solidFill>
              </a:rPr>
              <a:t>Will it be</a:t>
            </a:r>
            <a:endParaRPr sz="2610">
              <a:solidFill>
                <a:srgbClr val="000000"/>
              </a:solidFill>
            </a:endParaRPr>
          </a:p>
          <a:p>
            <a:pPr indent="0" lvl="0" marL="914400" rtl="0" algn="l">
              <a:lnSpc>
                <a:spcPct val="95000"/>
              </a:lnSpc>
              <a:spcBef>
                <a:spcPts val="500"/>
              </a:spcBef>
              <a:spcAft>
                <a:spcPts val="0"/>
              </a:spcAft>
              <a:buSzPts val="935"/>
              <a:buNone/>
            </a:pPr>
            <a:r>
              <a:rPr lang="en-AU" sz="2610">
                <a:solidFill>
                  <a:srgbClr val="000000"/>
                </a:solidFill>
                <a:latin typeface="Arial"/>
                <a:ea typeface="Arial"/>
                <a:cs typeface="Arial"/>
                <a:sym typeface="Arial"/>
              </a:rPr>
              <a:t>•</a:t>
            </a:r>
            <a:r>
              <a:rPr lang="en-AU" sz="2610">
                <a:solidFill>
                  <a:srgbClr val="000000"/>
                </a:solidFill>
              </a:rPr>
              <a:t>Text match (only)</a:t>
            </a:r>
            <a:endParaRPr sz="2610">
              <a:solidFill>
                <a:srgbClr val="000000"/>
              </a:solidFill>
            </a:endParaRPr>
          </a:p>
          <a:p>
            <a:pPr indent="0" lvl="0" marL="1371600" rtl="0" algn="l">
              <a:lnSpc>
                <a:spcPct val="95000"/>
              </a:lnSpc>
              <a:spcBef>
                <a:spcPts val="500"/>
              </a:spcBef>
              <a:spcAft>
                <a:spcPts val="0"/>
              </a:spcAft>
              <a:buSzPts val="935"/>
              <a:buNone/>
            </a:pPr>
            <a:r>
              <a:rPr lang="en-AU" sz="2440">
                <a:solidFill>
                  <a:srgbClr val="000000"/>
                </a:solidFill>
                <a:latin typeface="Arial"/>
                <a:ea typeface="Arial"/>
                <a:cs typeface="Arial"/>
                <a:sym typeface="Arial"/>
              </a:rPr>
              <a:t>•</a:t>
            </a:r>
            <a:r>
              <a:rPr lang="en-AU" sz="2440">
                <a:solidFill>
                  <a:srgbClr val="000000"/>
                </a:solidFill>
              </a:rPr>
              <a:t>Using synonyms in source and/or target code system</a:t>
            </a:r>
            <a:endParaRPr sz="2440">
              <a:solidFill>
                <a:srgbClr val="000000"/>
              </a:solidFill>
            </a:endParaRPr>
          </a:p>
          <a:p>
            <a:pPr indent="0" lvl="0" marL="914400" rtl="0" algn="l">
              <a:lnSpc>
                <a:spcPct val="95000"/>
              </a:lnSpc>
              <a:spcBef>
                <a:spcPts val="500"/>
              </a:spcBef>
              <a:spcAft>
                <a:spcPts val="0"/>
              </a:spcAft>
              <a:buSzPts val="935"/>
              <a:buNone/>
            </a:pPr>
            <a:r>
              <a:rPr lang="en-AU" sz="2610">
                <a:solidFill>
                  <a:srgbClr val="000000"/>
                </a:solidFill>
                <a:latin typeface="Arial"/>
                <a:ea typeface="Arial"/>
                <a:cs typeface="Arial"/>
                <a:sym typeface="Arial"/>
              </a:rPr>
              <a:t>•</a:t>
            </a:r>
            <a:r>
              <a:rPr lang="en-AU" sz="2610">
                <a:solidFill>
                  <a:srgbClr val="000000"/>
                </a:solidFill>
              </a:rPr>
              <a:t>Using rules and/or a model</a:t>
            </a:r>
            <a:endParaRPr sz="2610">
              <a:solidFill>
                <a:srgbClr val="000000"/>
              </a:solidFill>
            </a:endParaRPr>
          </a:p>
          <a:p>
            <a:pPr indent="0" lvl="0" marL="1371600" rtl="0" algn="l">
              <a:lnSpc>
                <a:spcPct val="95000"/>
              </a:lnSpc>
              <a:spcBef>
                <a:spcPts val="500"/>
              </a:spcBef>
              <a:spcAft>
                <a:spcPts val="0"/>
              </a:spcAft>
              <a:buSzPts val="935"/>
              <a:buNone/>
            </a:pPr>
            <a:r>
              <a:rPr lang="en-AU" sz="2440">
                <a:solidFill>
                  <a:srgbClr val="000000"/>
                </a:solidFill>
                <a:latin typeface="Arial"/>
                <a:ea typeface="Arial"/>
                <a:cs typeface="Arial"/>
                <a:sym typeface="Arial"/>
              </a:rPr>
              <a:t>•</a:t>
            </a:r>
            <a:r>
              <a:rPr lang="en-AU" sz="2440">
                <a:solidFill>
                  <a:srgbClr val="000000"/>
                </a:solidFill>
              </a:rPr>
              <a:t>Text definition associated with concepts</a:t>
            </a:r>
            <a:endParaRPr sz="2440">
              <a:solidFill>
                <a:srgbClr val="000000"/>
              </a:solidFill>
            </a:endParaRPr>
          </a:p>
          <a:p>
            <a:pPr indent="0" lvl="0" marL="1371600" rtl="0" algn="l">
              <a:lnSpc>
                <a:spcPct val="95000"/>
              </a:lnSpc>
              <a:spcBef>
                <a:spcPts val="500"/>
              </a:spcBef>
              <a:spcAft>
                <a:spcPts val="0"/>
              </a:spcAft>
              <a:buSzPts val="935"/>
              <a:buNone/>
            </a:pPr>
            <a:r>
              <a:rPr lang="en-AU" sz="2440">
                <a:solidFill>
                  <a:srgbClr val="000000"/>
                </a:solidFill>
                <a:latin typeface="Arial"/>
                <a:ea typeface="Arial"/>
                <a:cs typeface="Arial"/>
                <a:sym typeface="Arial"/>
              </a:rPr>
              <a:t>•</a:t>
            </a:r>
            <a:r>
              <a:rPr lang="en-AU" sz="2440">
                <a:solidFill>
                  <a:srgbClr val="000000"/>
                </a:solidFill>
              </a:rPr>
              <a:t>Relationship definition</a:t>
            </a:r>
            <a:endParaRPr sz="2440">
              <a:solidFill>
                <a:srgbClr val="000000"/>
              </a:solidFill>
            </a:endParaRPr>
          </a:p>
          <a:p>
            <a:pPr indent="0" lvl="0" marL="1828800" rtl="0" algn="l">
              <a:lnSpc>
                <a:spcPct val="95000"/>
              </a:lnSpc>
              <a:spcBef>
                <a:spcPts val="500"/>
              </a:spcBef>
              <a:spcAft>
                <a:spcPts val="0"/>
              </a:spcAft>
              <a:buSzPts val="935"/>
              <a:buNone/>
            </a:pPr>
            <a:r>
              <a:rPr lang="en-AU" sz="2440">
                <a:solidFill>
                  <a:srgbClr val="000000"/>
                </a:solidFill>
                <a:latin typeface="Arial"/>
                <a:ea typeface="Arial"/>
                <a:cs typeface="Arial"/>
                <a:sym typeface="Arial"/>
              </a:rPr>
              <a:t>•</a:t>
            </a:r>
            <a:r>
              <a:rPr lang="en-AU" sz="2440">
                <a:solidFill>
                  <a:srgbClr val="000000"/>
                </a:solidFill>
              </a:rPr>
              <a:t>Including hierarchy implications</a:t>
            </a:r>
            <a:endParaRPr sz="2440">
              <a:solidFill>
                <a:srgbClr val="000000"/>
              </a:solidFill>
            </a:endParaRPr>
          </a:p>
          <a:p>
            <a:pPr indent="0" lvl="0" marL="1371600" rtl="0" algn="l">
              <a:lnSpc>
                <a:spcPct val="95000"/>
              </a:lnSpc>
              <a:spcBef>
                <a:spcPts val="500"/>
              </a:spcBef>
              <a:spcAft>
                <a:spcPts val="0"/>
              </a:spcAft>
              <a:buSzPts val="935"/>
              <a:buNone/>
            </a:pPr>
            <a:r>
              <a:rPr lang="en-AU" sz="2440">
                <a:solidFill>
                  <a:srgbClr val="000000"/>
                </a:solidFill>
                <a:latin typeface="Arial"/>
                <a:ea typeface="Arial"/>
                <a:cs typeface="Arial"/>
                <a:sym typeface="Arial"/>
              </a:rPr>
              <a:t>•</a:t>
            </a:r>
            <a:r>
              <a:rPr lang="en-AU" sz="2440">
                <a:solidFill>
                  <a:srgbClr val="000000"/>
                </a:solidFill>
              </a:rPr>
              <a:t>Use of qualifiers</a:t>
            </a:r>
            <a:endParaRPr sz="2440">
              <a:solidFill>
                <a:srgbClr val="000000"/>
              </a:solidFill>
            </a:endParaRPr>
          </a:p>
          <a:p>
            <a:pPr indent="0" lvl="0" marL="0" rtl="0" algn="l">
              <a:lnSpc>
                <a:spcPct val="95000"/>
              </a:lnSpc>
              <a:spcBef>
                <a:spcPts val="1000"/>
              </a:spcBef>
              <a:spcAft>
                <a:spcPts val="0"/>
              </a:spcAft>
              <a:buSzPts val="935"/>
              <a:buNone/>
            </a:pPr>
            <a:r>
              <a:t/>
            </a:r>
            <a:endParaRPr sz="3120">
              <a:solidFill>
                <a:srgbClr val="000000"/>
              </a:solidFill>
            </a:endParaRPr>
          </a:p>
          <a:p>
            <a:pPr indent="0" lvl="0" marL="0" rtl="0" algn="l">
              <a:lnSpc>
                <a:spcPct val="70000"/>
              </a:lnSpc>
              <a:spcBef>
                <a:spcPts val="1000"/>
              </a:spcBef>
              <a:spcAft>
                <a:spcPts val="0"/>
              </a:spcAft>
              <a:buSzPts val="935"/>
              <a:buNone/>
            </a:pPr>
            <a:r>
              <a:t/>
            </a:r>
            <a:endParaRPr sz="278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e518bd3848_1_17"/>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None/>
            </a:pPr>
            <a:r>
              <a:rPr lang="en-AU">
                <a:solidFill>
                  <a:schemeClr val="dk2"/>
                </a:solidFill>
                <a:latin typeface="Arial"/>
                <a:ea typeface="Arial"/>
                <a:cs typeface="Arial"/>
                <a:sym typeface="Arial"/>
              </a:rPr>
              <a:t>Direction – source and target</a:t>
            </a:r>
            <a:endParaRPr>
              <a:solidFill>
                <a:schemeClr val="dk2"/>
              </a:solidFill>
              <a:latin typeface="Arial"/>
              <a:ea typeface="Arial"/>
              <a:cs typeface="Arial"/>
              <a:sym typeface="Arial"/>
            </a:endParaRPr>
          </a:p>
        </p:txBody>
      </p:sp>
      <p:sp>
        <p:nvSpPr>
          <p:cNvPr id="170" name="Google Shape;170;ge518bd3848_1_17"/>
          <p:cNvSpPr txBox="1"/>
          <p:nvPr>
            <p:ph idx="1" type="body"/>
          </p:nvPr>
        </p:nvSpPr>
        <p:spPr>
          <a:xfrm>
            <a:off x="838200" y="1690825"/>
            <a:ext cx="10515600" cy="1325700"/>
          </a:xfrm>
          <a:prstGeom prst="rect">
            <a:avLst/>
          </a:prstGeom>
        </p:spPr>
        <p:txBody>
          <a:bodyPr anchorCtr="0" anchor="t" bIns="45700" lIns="91425" spcFirstLastPara="1" rIns="91425" wrap="square" tIns="45700">
            <a:normAutofit lnSpcReduction="10000"/>
          </a:bodyPr>
          <a:lstStyle/>
          <a:p>
            <a:pPr indent="0" lvl="0" marL="0" rtl="0" algn="l">
              <a:spcBef>
                <a:spcPts val="1000"/>
              </a:spcBef>
              <a:spcAft>
                <a:spcPts val="0"/>
              </a:spcAft>
              <a:buNone/>
            </a:pPr>
            <a:r>
              <a:rPr lang="en-AU">
                <a:solidFill>
                  <a:srgbClr val="000000"/>
                </a:solidFill>
                <a:latin typeface="Arial"/>
                <a:ea typeface="Arial"/>
                <a:cs typeface="Arial"/>
                <a:sym typeface="Arial"/>
              </a:rPr>
              <a:t>•</a:t>
            </a:r>
            <a:r>
              <a:rPr lang="en-AU">
                <a:solidFill>
                  <a:srgbClr val="000000"/>
                </a:solidFill>
              </a:rPr>
              <a:t>The use case(s) will determine which code system provides the source concepts (to be mapped from) and which code system provides the target concepts (to be mapped to) </a:t>
            </a:r>
            <a:endParaRPr/>
          </a:p>
        </p:txBody>
      </p:sp>
      <p:pic>
        <p:nvPicPr>
          <p:cNvPr id="171" name="Google Shape;171;ge518bd3848_1_17"/>
          <p:cNvPicPr preferRelativeResize="0"/>
          <p:nvPr/>
        </p:nvPicPr>
        <p:blipFill>
          <a:blip r:embed="rId3">
            <a:alphaModFix/>
          </a:blip>
          <a:stretch>
            <a:fillRect/>
          </a:stretch>
        </p:blipFill>
        <p:spPr>
          <a:xfrm>
            <a:off x="1742500" y="3286125"/>
            <a:ext cx="8524875" cy="33147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ge518bd3848_1_64"/>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None/>
            </a:pPr>
            <a:r>
              <a:rPr lang="en-AU">
                <a:solidFill>
                  <a:schemeClr val="dk2"/>
                </a:solidFill>
                <a:latin typeface="Arial"/>
                <a:ea typeface="Arial"/>
                <a:cs typeface="Arial"/>
                <a:sym typeface="Arial"/>
              </a:rPr>
              <a:t>Multiplicity/Cardinality</a:t>
            </a:r>
            <a:endParaRPr>
              <a:solidFill>
                <a:schemeClr val="dk2"/>
              </a:solidFill>
              <a:latin typeface="Arial"/>
              <a:ea typeface="Arial"/>
              <a:cs typeface="Arial"/>
              <a:sym typeface="Arial"/>
            </a:endParaRPr>
          </a:p>
        </p:txBody>
      </p:sp>
      <p:sp>
        <p:nvSpPr>
          <p:cNvPr id="178" name="Google Shape;178;ge518bd3848_1_64"/>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rPr lang="en-AU" sz="3000">
                <a:solidFill>
                  <a:srgbClr val="000000"/>
                </a:solidFill>
                <a:latin typeface="Arial"/>
                <a:ea typeface="Arial"/>
                <a:cs typeface="Arial"/>
                <a:sym typeface="Arial"/>
              </a:rPr>
              <a:t>•</a:t>
            </a:r>
            <a:r>
              <a:rPr lang="en-AU" sz="3000">
                <a:solidFill>
                  <a:srgbClr val="000000"/>
                </a:solidFill>
              </a:rPr>
              <a:t>An association may be</a:t>
            </a:r>
            <a:endParaRPr sz="3000">
              <a:solidFill>
                <a:srgbClr val="000000"/>
              </a:solidFill>
            </a:endParaRPr>
          </a:p>
          <a:p>
            <a:pPr indent="0" lvl="0" marL="457200" rtl="0" algn="l">
              <a:spcBef>
                <a:spcPts val="500"/>
              </a:spcBef>
              <a:spcAft>
                <a:spcPts val="0"/>
              </a:spcAft>
              <a:buNone/>
            </a:pPr>
            <a:r>
              <a:rPr lang="en-AU" sz="2600">
                <a:solidFill>
                  <a:srgbClr val="000000"/>
                </a:solidFill>
                <a:latin typeface="Arial"/>
                <a:ea typeface="Arial"/>
                <a:cs typeface="Arial"/>
                <a:sym typeface="Arial"/>
              </a:rPr>
              <a:t>•</a:t>
            </a:r>
            <a:r>
              <a:rPr lang="en-AU" sz="2600">
                <a:solidFill>
                  <a:srgbClr val="000000"/>
                </a:solidFill>
              </a:rPr>
              <a:t>1..1 - a single concept in the source code system is associated to a single concept in the target code system</a:t>
            </a:r>
            <a:endParaRPr sz="2600">
              <a:solidFill>
                <a:srgbClr val="000000"/>
              </a:solidFill>
            </a:endParaRPr>
          </a:p>
          <a:p>
            <a:pPr indent="0" lvl="0" marL="457200" rtl="0" algn="l">
              <a:spcBef>
                <a:spcPts val="500"/>
              </a:spcBef>
              <a:spcAft>
                <a:spcPts val="0"/>
              </a:spcAft>
              <a:buNone/>
            </a:pPr>
            <a:r>
              <a:rPr lang="en-AU" sz="2600">
                <a:solidFill>
                  <a:srgbClr val="000000"/>
                </a:solidFill>
                <a:latin typeface="Arial"/>
                <a:ea typeface="Arial"/>
                <a:cs typeface="Arial"/>
                <a:sym typeface="Arial"/>
              </a:rPr>
              <a:t>•</a:t>
            </a:r>
            <a:r>
              <a:rPr lang="en-AU" sz="2600">
                <a:solidFill>
                  <a:srgbClr val="000000"/>
                </a:solidFill>
              </a:rPr>
              <a:t>1..* - a single concept in the source code system is associated to more than one concept in the target code system</a:t>
            </a:r>
            <a:endParaRPr sz="2600">
              <a:solidFill>
                <a:srgbClr val="000000"/>
              </a:solidFill>
            </a:endParaRPr>
          </a:p>
          <a:p>
            <a:pPr indent="0" lvl="0" marL="457200" rtl="0" algn="l">
              <a:spcBef>
                <a:spcPts val="500"/>
              </a:spcBef>
              <a:spcAft>
                <a:spcPts val="0"/>
              </a:spcAft>
              <a:buNone/>
            </a:pPr>
            <a:r>
              <a:rPr lang="en-AU" sz="2600">
                <a:solidFill>
                  <a:srgbClr val="000000"/>
                </a:solidFill>
                <a:latin typeface="Arial"/>
                <a:ea typeface="Arial"/>
                <a:cs typeface="Arial"/>
                <a:sym typeface="Arial"/>
              </a:rPr>
              <a:t>•</a:t>
            </a:r>
            <a:r>
              <a:rPr lang="en-AU" sz="2600">
                <a:solidFill>
                  <a:srgbClr val="000000"/>
                </a:solidFill>
              </a:rPr>
              <a:t>1..0 - a single concept in the source code system cannot be associated to more any concept in the target code system</a:t>
            </a:r>
            <a:endParaRPr sz="2600">
              <a:solidFill>
                <a:srgbClr val="000000"/>
              </a:solidFill>
            </a:endParaRPr>
          </a:p>
          <a:p>
            <a:pPr indent="0" lvl="0" marL="0" rtl="0" algn="l">
              <a:spcBef>
                <a:spcPts val="1000"/>
              </a:spcBef>
              <a:spcAft>
                <a:spcPts val="0"/>
              </a:spcAft>
              <a:buNone/>
            </a:pPr>
            <a:r>
              <a:t/>
            </a:r>
            <a:endParaRPr sz="3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pic>
        <p:nvPicPr>
          <p:cNvPr id="184" name="Google Shape;184;ge518bd3848_1_72"/>
          <p:cNvPicPr preferRelativeResize="0"/>
          <p:nvPr/>
        </p:nvPicPr>
        <p:blipFill>
          <a:blip r:embed="rId3">
            <a:alphaModFix/>
          </a:blip>
          <a:stretch>
            <a:fillRect/>
          </a:stretch>
        </p:blipFill>
        <p:spPr>
          <a:xfrm>
            <a:off x="2236825" y="255325"/>
            <a:ext cx="7496175" cy="61817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ge518bd3848_1_79"/>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latin typeface="Arial"/>
                <a:ea typeface="Arial"/>
                <a:cs typeface="Arial"/>
                <a:sym typeface="Arial"/>
              </a:rPr>
              <a:t>Association type (correlation)</a:t>
            </a:r>
            <a:endParaRPr>
              <a:solidFill>
                <a:schemeClr val="dk2"/>
              </a:solidFill>
              <a:latin typeface="Arial"/>
              <a:ea typeface="Arial"/>
              <a:cs typeface="Arial"/>
              <a:sym typeface="Arial"/>
            </a:endParaRPr>
          </a:p>
        </p:txBody>
      </p:sp>
      <p:pic>
        <p:nvPicPr>
          <p:cNvPr id="191" name="Google Shape;191;ge518bd3848_1_79"/>
          <p:cNvPicPr preferRelativeResize="0"/>
          <p:nvPr/>
        </p:nvPicPr>
        <p:blipFill>
          <a:blip r:embed="rId3">
            <a:alphaModFix/>
          </a:blip>
          <a:stretch>
            <a:fillRect/>
          </a:stretch>
        </p:blipFill>
        <p:spPr>
          <a:xfrm>
            <a:off x="722900" y="1588325"/>
            <a:ext cx="11420475" cy="4800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pic>
        <p:nvPicPr>
          <p:cNvPr descr="A picture containing game&#10;&#10;Description automatically generated" id="58" name="Google Shape;58;p2"/>
          <p:cNvPicPr preferRelativeResize="0"/>
          <p:nvPr/>
        </p:nvPicPr>
        <p:blipFill rotWithShape="1">
          <a:blip r:embed="rId3">
            <a:alphaModFix/>
          </a:blip>
          <a:srcRect b="0" l="47593" r="0" t="0"/>
          <a:stretch/>
        </p:blipFill>
        <p:spPr>
          <a:xfrm>
            <a:off x="0" y="0"/>
            <a:ext cx="6096000" cy="6858000"/>
          </a:xfrm>
          <a:prstGeom prst="rect">
            <a:avLst/>
          </a:prstGeom>
          <a:noFill/>
          <a:ln>
            <a:noFill/>
          </a:ln>
        </p:spPr>
      </p:pic>
      <p:sp>
        <p:nvSpPr>
          <p:cNvPr id="59" name="Google Shape;59;p2"/>
          <p:cNvSpPr txBox="1"/>
          <p:nvPr/>
        </p:nvSpPr>
        <p:spPr>
          <a:xfrm>
            <a:off x="2197290" y="2503622"/>
            <a:ext cx="3898710" cy="1850756"/>
          </a:xfrm>
          <a:prstGeom prst="rect">
            <a:avLst/>
          </a:prstGeom>
          <a:solidFill>
            <a:schemeClr val="dk2"/>
          </a:solidFill>
          <a:ln>
            <a:noFill/>
          </a:ln>
        </p:spPr>
        <p:txBody>
          <a:bodyPr anchorCtr="0" anchor="ctr" bIns="360000" lIns="360000" spcFirstLastPara="1" rIns="360000" wrap="square" tIns="360000">
            <a:noAutofit/>
          </a:bodyPr>
          <a:lstStyle/>
          <a:p>
            <a:pPr indent="0" lvl="0" marL="0" marR="0" rtl="0" algn="ctr">
              <a:lnSpc>
                <a:spcPct val="100000"/>
              </a:lnSpc>
              <a:spcBef>
                <a:spcPts val="0"/>
              </a:spcBef>
              <a:spcAft>
                <a:spcPts val="0"/>
              </a:spcAft>
              <a:buClr>
                <a:srgbClr val="000000"/>
              </a:buClr>
              <a:buSzPts val="3200"/>
              <a:buFont typeface="Arial"/>
              <a:buNone/>
            </a:pPr>
            <a:r>
              <a:rPr b="0" i="0" lang="en-AU" sz="3200" u="none" cap="none" strike="noStrike">
                <a:solidFill>
                  <a:schemeClr val="lt1"/>
                </a:solidFill>
                <a:latin typeface="Trebuchet MS"/>
                <a:ea typeface="Trebuchet MS"/>
                <a:cs typeface="Trebuchet MS"/>
                <a:sym typeface="Trebuchet MS"/>
              </a:rPr>
              <a:t>AGENDA</a:t>
            </a:r>
            <a:endParaRPr b="0" i="0" sz="1400" u="none" cap="none" strike="noStrike">
              <a:solidFill>
                <a:srgbClr val="000000"/>
              </a:solidFill>
              <a:latin typeface="Trebuchet MS"/>
              <a:ea typeface="Trebuchet MS"/>
              <a:cs typeface="Trebuchet MS"/>
              <a:sym typeface="Trebuchet MS"/>
            </a:endParaRPr>
          </a:p>
        </p:txBody>
      </p:sp>
      <p:sp>
        <p:nvSpPr>
          <p:cNvPr id="60" name="Google Shape;60;p2"/>
          <p:cNvSpPr txBox="1"/>
          <p:nvPr/>
        </p:nvSpPr>
        <p:spPr>
          <a:xfrm>
            <a:off x="6887500" y="1214450"/>
            <a:ext cx="4920000" cy="4098300"/>
          </a:xfrm>
          <a:prstGeom prst="rect">
            <a:avLst/>
          </a:prstGeom>
          <a:noFill/>
          <a:ln>
            <a:noFill/>
          </a:ln>
        </p:spPr>
        <p:txBody>
          <a:bodyPr anchorCtr="0" anchor="ctr" bIns="45700" lIns="91425" spcFirstLastPara="1" rIns="91425" wrap="square" tIns="45700">
            <a:noAutofit/>
          </a:bodyPr>
          <a:lstStyle/>
          <a:p>
            <a:pPr indent="-457200" lvl="0" marL="558800" marR="0" rtl="0" algn="l">
              <a:lnSpc>
                <a:spcPct val="150000"/>
              </a:lnSpc>
              <a:spcBef>
                <a:spcPts val="1000"/>
              </a:spcBef>
              <a:spcAft>
                <a:spcPts val="0"/>
              </a:spcAft>
              <a:buClr>
                <a:schemeClr val="dk2"/>
              </a:buClr>
              <a:buSzPts val="2000"/>
              <a:buFont typeface="Arial"/>
              <a:buAutoNum type="arabicPeriod"/>
            </a:pPr>
            <a:r>
              <a:rPr b="0" i="0" lang="en-AU" sz="2000" u="none" cap="none" strike="noStrike">
                <a:solidFill>
                  <a:schemeClr val="dk1"/>
                </a:solidFill>
                <a:latin typeface="Trebuchet MS"/>
                <a:ea typeface="Trebuchet MS"/>
                <a:cs typeface="Trebuchet MS"/>
                <a:sym typeface="Trebuchet MS"/>
              </a:rPr>
              <a:t>Welcome</a:t>
            </a:r>
            <a:endParaRPr b="0" i="0" sz="2000" u="none" cap="none" strike="noStrike">
              <a:solidFill>
                <a:schemeClr val="dk1"/>
              </a:solidFill>
              <a:latin typeface="Trebuchet MS"/>
              <a:ea typeface="Trebuchet MS"/>
              <a:cs typeface="Trebuchet MS"/>
              <a:sym typeface="Trebuchet MS"/>
            </a:endParaRPr>
          </a:p>
          <a:p>
            <a:pPr indent="-457200" lvl="0" marL="558800" marR="0" rtl="0" algn="l">
              <a:lnSpc>
                <a:spcPct val="150000"/>
              </a:lnSpc>
              <a:spcBef>
                <a:spcPts val="1000"/>
              </a:spcBef>
              <a:spcAft>
                <a:spcPts val="0"/>
              </a:spcAft>
              <a:buClr>
                <a:schemeClr val="dk2"/>
              </a:buClr>
              <a:buSzPts val="2000"/>
              <a:buFont typeface="Trebuchet MS"/>
              <a:buAutoNum type="arabicPeriod"/>
            </a:pPr>
            <a:r>
              <a:rPr lang="en-AU" sz="2000">
                <a:solidFill>
                  <a:schemeClr val="dk1"/>
                </a:solidFill>
                <a:latin typeface="Trebuchet MS"/>
                <a:ea typeface="Trebuchet MS"/>
                <a:cs typeface="Trebuchet MS"/>
                <a:sym typeface="Trebuchet MS"/>
              </a:rPr>
              <a:t>EDQM map</a:t>
            </a:r>
            <a:endParaRPr sz="2000">
              <a:solidFill>
                <a:schemeClr val="dk1"/>
              </a:solidFill>
              <a:latin typeface="Trebuchet MS"/>
              <a:ea typeface="Trebuchet MS"/>
              <a:cs typeface="Trebuchet MS"/>
              <a:sym typeface="Trebuchet MS"/>
            </a:endParaRPr>
          </a:p>
          <a:p>
            <a:pPr indent="-355600" lvl="1" marL="914400" marR="0" rtl="0" algn="l">
              <a:lnSpc>
                <a:spcPct val="150000"/>
              </a:lnSpc>
              <a:spcBef>
                <a:spcPts val="0"/>
              </a:spcBef>
              <a:spcAft>
                <a:spcPts val="0"/>
              </a:spcAft>
              <a:buClr>
                <a:schemeClr val="dk2"/>
              </a:buClr>
              <a:buSzPts val="2000"/>
              <a:buFont typeface="Trebuchet MS"/>
              <a:buChar char="○"/>
            </a:pPr>
            <a:r>
              <a:rPr lang="en-AU" sz="2000">
                <a:solidFill>
                  <a:schemeClr val="dk1"/>
                </a:solidFill>
                <a:latin typeface="Trebuchet MS"/>
                <a:ea typeface="Trebuchet MS"/>
                <a:cs typeface="Trebuchet MS"/>
                <a:sym typeface="Trebuchet MS"/>
              </a:rPr>
              <a:t>Background</a:t>
            </a:r>
            <a:endParaRPr sz="2000">
              <a:solidFill>
                <a:schemeClr val="dk1"/>
              </a:solidFill>
              <a:latin typeface="Trebuchet MS"/>
              <a:ea typeface="Trebuchet MS"/>
              <a:cs typeface="Trebuchet MS"/>
              <a:sym typeface="Trebuchet MS"/>
            </a:endParaRPr>
          </a:p>
          <a:p>
            <a:pPr indent="-355600" lvl="1" marL="914400" marR="0" rtl="0" algn="l">
              <a:lnSpc>
                <a:spcPct val="150000"/>
              </a:lnSpc>
              <a:spcBef>
                <a:spcPts val="0"/>
              </a:spcBef>
              <a:spcAft>
                <a:spcPts val="0"/>
              </a:spcAft>
              <a:buClr>
                <a:schemeClr val="dk2"/>
              </a:buClr>
              <a:buSzPts val="2000"/>
              <a:buFont typeface="Trebuchet MS"/>
              <a:buChar char="○"/>
            </a:pPr>
            <a:r>
              <a:rPr lang="en-AU" sz="2000">
                <a:solidFill>
                  <a:schemeClr val="dk1"/>
                </a:solidFill>
                <a:latin typeface="Trebuchet MS"/>
                <a:ea typeface="Trebuchet MS"/>
                <a:cs typeface="Trebuchet MS"/>
                <a:sym typeface="Trebuchet MS"/>
              </a:rPr>
              <a:t>Fundamentals</a:t>
            </a:r>
            <a:endParaRPr sz="2000">
              <a:solidFill>
                <a:schemeClr val="dk1"/>
              </a:solidFill>
              <a:latin typeface="Trebuchet MS"/>
              <a:ea typeface="Trebuchet MS"/>
              <a:cs typeface="Trebuchet MS"/>
              <a:sym typeface="Trebuchet MS"/>
            </a:endParaRPr>
          </a:p>
          <a:p>
            <a:pPr indent="-355600" lvl="1" marL="914400" marR="0" rtl="0" algn="l">
              <a:lnSpc>
                <a:spcPct val="150000"/>
              </a:lnSpc>
              <a:spcBef>
                <a:spcPts val="0"/>
              </a:spcBef>
              <a:spcAft>
                <a:spcPts val="0"/>
              </a:spcAft>
              <a:buClr>
                <a:schemeClr val="dk2"/>
              </a:buClr>
              <a:buSzPts val="2000"/>
              <a:buFont typeface="Trebuchet MS"/>
              <a:buChar char="○"/>
            </a:pPr>
            <a:r>
              <a:rPr lang="en-AU" sz="2000">
                <a:solidFill>
                  <a:schemeClr val="dk1"/>
                </a:solidFill>
                <a:latin typeface="Trebuchet MS"/>
                <a:ea typeface="Trebuchet MS"/>
                <a:cs typeface="Trebuchet MS"/>
                <a:sym typeface="Trebuchet MS"/>
              </a:rPr>
              <a:t>Use cases</a:t>
            </a:r>
            <a:endParaRPr sz="2000">
              <a:solidFill>
                <a:schemeClr val="dk1"/>
              </a:solidFill>
              <a:latin typeface="Trebuchet MS"/>
              <a:ea typeface="Trebuchet MS"/>
              <a:cs typeface="Trebuchet MS"/>
              <a:sym typeface="Trebuchet MS"/>
            </a:endParaRPr>
          </a:p>
          <a:p>
            <a:pPr indent="-355600" lvl="1" marL="914400" marR="0" rtl="0" algn="l">
              <a:lnSpc>
                <a:spcPct val="150000"/>
              </a:lnSpc>
              <a:spcBef>
                <a:spcPts val="0"/>
              </a:spcBef>
              <a:spcAft>
                <a:spcPts val="0"/>
              </a:spcAft>
              <a:buClr>
                <a:schemeClr val="dk2"/>
              </a:buClr>
              <a:buSzPts val="2000"/>
              <a:buFont typeface="Trebuchet MS"/>
              <a:buChar char="○"/>
            </a:pPr>
            <a:r>
              <a:rPr lang="en-AU" sz="2000">
                <a:solidFill>
                  <a:schemeClr val="dk1"/>
                </a:solidFill>
                <a:latin typeface="Trebuchet MS"/>
                <a:ea typeface="Trebuchet MS"/>
                <a:cs typeface="Trebuchet MS"/>
                <a:sym typeface="Trebuchet MS"/>
              </a:rPr>
              <a:t>Process</a:t>
            </a:r>
            <a:endParaRPr sz="2000">
              <a:solidFill>
                <a:schemeClr val="dk1"/>
              </a:solidFill>
              <a:latin typeface="Trebuchet MS"/>
              <a:ea typeface="Trebuchet MS"/>
              <a:cs typeface="Trebuchet MS"/>
              <a:sym typeface="Trebuchet MS"/>
            </a:endParaRPr>
          </a:p>
          <a:p>
            <a:pPr indent="-457200" lvl="0" marL="558800" marR="0" rtl="0" algn="l">
              <a:lnSpc>
                <a:spcPct val="150000"/>
              </a:lnSpc>
              <a:spcBef>
                <a:spcPts val="400"/>
              </a:spcBef>
              <a:spcAft>
                <a:spcPts val="0"/>
              </a:spcAft>
              <a:buClr>
                <a:schemeClr val="dk2"/>
              </a:buClr>
              <a:buSzPts val="2000"/>
              <a:buFont typeface="Arial"/>
              <a:buAutoNum type="arabicPeriod"/>
            </a:pPr>
            <a:r>
              <a:rPr b="0" i="0" lang="en-AU" sz="2000" u="none" cap="none" strike="noStrike">
                <a:solidFill>
                  <a:schemeClr val="dk1"/>
                </a:solidFill>
                <a:latin typeface="Trebuchet MS"/>
                <a:ea typeface="Trebuchet MS"/>
                <a:cs typeface="Trebuchet MS"/>
                <a:sym typeface="Trebuchet MS"/>
              </a:rPr>
              <a:t>Next meeting</a:t>
            </a:r>
            <a:endParaRPr b="0" i="0" sz="1400" u="none" cap="none" strike="noStrike">
              <a:solidFill>
                <a:srgbClr val="000000"/>
              </a:solidFill>
              <a:latin typeface="Arial"/>
              <a:ea typeface="Arial"/>
              <a:cs typeface="Arial"/>
              <a:sym typeface="Arial"/>
            </a:endParaRPr>
          </a:p>
        </p:txBody>
      </p:sp>
      <p:sp>
        <p:nvSpPr>
          <p:cNvPr id="61" name="Google Shape;61;p2"/>
          <p:cNvSpPr/>
          <p:nvPr/>
        </p:nvSpPr>
        <p:spPr>
          <a:xfrm>
            <a:off x="6614614" y="5770882"/>
            <a:ext cx="4245823" cy="835793"/>
          </a:xfrm>
          <a:prstGeom prst="rect">
            <a:avLst/>
          </a:prstGeom>
          <a:solidFill>
            <a:schemeClr val="lt1"/>
          </a:solidFill>
          <a:ln cap="flat" cmpd="sng" w="9525">
            <a:solidFill>
              <a:schemeClr val="lt2"/>
            </a:solidFill>
            <a:prstDash val="solid"/>
            <a:round/>
            <a:headEnd len="sm" w="sm" type="none"/>
            <a:tailEnd len="sm" w="sm" type="none"/>
          </a:ln>
        </p:spPr>
        <p:txBody>
          <a:bodyPr anchorCtr="0" anchor="t" bIns="90000" lIns="180000" spcFirstLastPara="1" rIns="180000" wrap="square" tIns="90000">
            <a:noAutofit/>
          </a:bodyPr>
          <a:lstStyle/>
          <a:p>
            <a:pPr indent="0" lvl="0" marL="0" marR="0" rtl="0" algn="l">
              <a:lnSpc>
                <a:spcPct val="150000"/>
              </a:lnSpc>
              <a:spcBef>
                <a:spcPts val="0"/>
              </a:spcBef>
              <a:spcAft>
                <a:spcPts val="0"/>
              </a:spcAft>
              <a:buClr>
                <a:srgbClr val="000000"/>
              </a:buClr>
              <a:buSzPts val="1200"/>
              <a:buFont typeface="Arial"/>
              <a:buNone/>
            </a:pPr>
            <a:r>
              <a:rPr b="1" i="0" lang="en-AU" sz="2400" u="none" cap="none" strike="noStrike">
                <a:solidFill>
                  <a:schemeClr val="dk2"/>
                </a:solidFill>
                <a:latin typeface="Trebuchet MS"/>
                <a:ea typeface="Trebuchet MS"/>
                <a:cs typeface="Trebuchet MS"/>
                <a:sym typeface="Trebuchet MS"/>
              </a:rPr>
              <a:t>http://snomed.org/deusg</a:t>
            </a:r>
            <a:endParaRPr b="1" i="0" sz="2800" u="none" cap="none" strike="noStrik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ge518bd3848_1_92"/>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None/>
            </a:pPr>
            <a:r>
              <a:rPr lang="en-AU">
                <a:solidFill>
                  <a:schemeClr val="dk2"/>
                </a:solidFill>
                <a:latin typeface="Arial"/>
                <a:ea typeface="Arial"/>
                <a:cs typeface="Arial"/>
                <a:sym typeface="Arial"/>
              </a:rPr>
              <a:t>Exact match</a:t>
            </a:r>
            <a:endParaRPr>
              <a:solidFill>
                <a:schemeClr val="dk2"/>
              </a:solidFill>
              <a:latin typeface="Arial"/>
              <a:ea typeface="Arial"/>
              <a:cs typeface="Arial"/>
              <a:sym typeface="Arial"/>
            </a:endParaRPr>
          </a:p>
        </p:txBody>
      </p:sp>
      <p:pic>
        <p:nvPicPr>
          <p:cNvPr id="198" name="Google Shape;198;ge518bd3848_1_92"/>
          <p:cNvPicPr preferRelativeResize="0"/>
          <p:nvPr/>
        </p:nvPicPr>
        <p:blipFill>
          <a:blip r:embed="rId3">
            <a:alphaModFix/>
          </a:blip>
          <a:stretch>
            <a:fillRect/>
          </a:stretch>
        </p:blipFill>
        <p:spPr>
          <a:xfrm>
            <a:off x="1233200" y="1536400"/>
            <a:ext cx="5124450" cy="2352675"/>
          </a:xfrm>
          <a:prstGeom prst="rect">
            <a:avLst/>
          </a:prstGeom>
          <a:noFill/>
          <a:ln>
            <a:noFill/>
          </a:ln>
        </p:spPr>
      </p:pic>
      <p:pic>
        <p:nvPicPr>
          <p:cNvPr id="199" name="Google Shape;199;ge518bd3848_1_92"/>
          <p:cNvPicPr preferRelativeResize="0"/>
          <p:nvPr/>
        </p:nvPicPr>
        <p:blipFill>
          <a:blip r:embed="rId4">
            <a:alphaModFix/>
          </a:blip>
          <a:stretch>
            <a:fillRect/>
          </a:stretch>
        </p:blipFill>
        <p:spPr>
          <a:xfrm>
            <a:off x="8015475" y="997813"/>
            <a:ext cx="3594281" cy="4862375"/>
          </a:xfrm>
          <a:prstGeom prst="rect">
            <a:avLst/>
          </a:prstGeom>
          <a:noFill/>
          <a:ln>
            <a:noFill/>
          </a:ln>
        </p:spPr>
      </p:pic>
      <p:pic>
        <p:nvPicPr>
          <p:cNvPr id="200" name="Google Shape;200;ge518bd3848_1_92"/>
          <p:cNvPicPr preferRelativeResize="0"/>
          <p:nvPr/>
        </p:nvPicPr>
        <p:blipFill>
          <a:blip r:embed="rId5">
            <a:alphaModFix/>
          </a:blip>
          <a:stretch>
            <a:fillRect/>
          </a:stretch>
        </p:blipFill>
        <p:spPr>
          <a:xfrm>
            <a:off x="1180813" y="4247350"/>
            <a:ext cx="5229225" cy="22669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pic>
        <p:nvPicPr>
          <p:cNvPr id="206" name="Google Shape;206;ge518bd3848_1_103"/>
          <p:cNvPicPr preferRelativeResize="0"/>
          <p:nvPr/>
        </p:nvPicPr>
        <p:blipFill>
          <a:blip r:embed="rId3">
            <a:alphaModFix/>
          </a:blip>
          <a:stretch>
            <a:fillRect/>
          </a:stretch>
        </p:blipFill>
        <p:spPr>
          <a:xfrm>
            <a:off x="477325" y="383025"/>
            <a:ext cx="10821425" cy="634144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id="212" name="Google Shape;212;ge518bd3848_1_111"/>
          <p:cNvPicPr preferRelativeResize="0"/>
          <p:nvPr/>
        </p:nvPicPr>
        <p:blipFill>
          <a:blip r:embed="rId3">
            <a:alphaModFix/>
          </a:blip>
          <a:stretch>
            <a:fillRect/>
          </a:stretch>
        </p:blipFill>
        <p:spPr>
          <a:xfrm>
            <a:off x="133525" y="722875"/>
            <a:ext cx="11003301" cy="58426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pic>
        <p:nvPicPr>
          <p:cNvPr id="218" name="Google Shape;218;ge518bd3848_1_118"/>
          <p:cNvPicPr preferRelativeResize="0"/>
          <p:nvPr/>
        </p:nvPicPr>
        <p:blipFill>
          <a:blip r:embed="rId3">
            <a:alphaModFix/>
          </a:blip>
          <a:stretch>
            <a:fillRect/>
          </a:stretch>
        </p:blipFill>
        <p:spPr>
          <a:xfrm>
            <a:off x="448325" y="1477675"/>
            <a:ext cx="10977375" cy="47856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ge518bd3848_1_125"/>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latin typeface="Arial"/>
                <a:ea typeface="Arial"/>
                <a:cs typeface="Arial"/>
                <a:sym typeface="Arial"/>
              </a:rPr>
              <a:t>Bi-directionality</a:t>
            </a:r>
            <a:endParaRPr>
              <a:solidFill>
                <a:schemeClr val="dk2"/>
              </a:solidFill>
            </a:endParaRPr>
          </a:p>
        </p:txBody>
      </p:sp>
      <p:sp>
        <p:nvSpPr>
          <p:cNvPr id="225" name="Google Shape;225;ge518bd3848_1_125"/>
          <p:cNvSpPr txBox="1"/>
          <p:nvPr>
            <p:ph idx="1" type="body"/>
          </p:nvPr>
        </p:nvSpPr>
        <p:spPr>
          <a:xfrm>
            <a:off x="838200" y="1690825"/>
            <a:ext cx="10515600" cy="4485900"/>
          </a:xfrm>
          <a:prstGeom prst="rect">
            <a:avLst/>
          </a:prstGeom>
        </p:spPr>
        <p:txBody>
          <a:bodyPr anchorCtr="0" anchor="t" bIns="45700" lIns="91425" spcFirstLastPara="1" rIns="91425" wrap="square" tIns="45700">
            <a:noAutofit/>
          </a:bodyPr>
          <a:lstStyle/>
          <a:p>
            <a:pPr indent="0" lvl="0" marL="0" rtl="0" algn="l">
              <a:lnSpc>
                <a:spcPct val="70000"/>
              </a:lnSpc>
              <a:spcBef>
                <a:spcPts val="1000"/>
              </a:spcBef>
              <a:spcAft>
                <a:spcPts val="0"/>
              </a:spcAft>
              <a:buNone/>
            </a:pPr>
            <a:r>
              <a:rPr lang="en-AU" sz="2000">
                <a:solidFill>
                  <a:srgbClr val="000000"/>
                </a:solidFill>
                <a:latin typeface="Arial"/>
                <a:ea typeface="Arial"/>
                <a:cs typeface="Arial"/>
                <a:sym typeface="Arial"/>
              </a:rPr>
              <a:t>•</a:t>
            </a:r>
            <a:r>
              <a:rPr lang="en-AU" sz="2200">
                <a:solidFill>
                  <a:srgbClr val="424A55"/>
                </a:solidFill>
              </a:rPr>
              <a:t>Occasionally, a mapping use case requires bi-directional mapping</a:t>
            </a:r>
            <a:endParaRPr sz="2200">
              <a:solidFill>
                <a:srgbClr val="424A55"/>
              </a:solidFill>
            </a:endParaRPr>
          </a:p>
          <a:p>
            <a:pPr indent="0" lvl="0" marL="0" rtl="0" algn="l">
              <a:lnSpc>
                <a:spcPct val="70000"/>
              </a:lnSpc>
              <a:spcBef>
                <a:spcPts val="1000"/>
              </a:spcBef>
              <a:spcAft>
                <a:spcPts val="0"/>
              </a:spcAft>
              <a:buNone/>
            </a:pPr>
            <a:r>
              <a:rPr lang="en-AU" sz="2200">
                <a:solidFill>
                  <a:srgbClr val="000000"/>
                </a:solidFill>
                <a:latin typeface="Arial"/>
                <a:ea typeface="Arial"/>
                <a:cs typeface="Arial"/>
                <a:sym typeface="Arial"/>
              </a:rPr>
              <a:t>•</a:t>
            </a:r>
            <a:r>
              <a:rPr lang="en-AU" sz="2200">
                <a:solidFill>
                  <a:srgbClr val="424A55"/>
                </a:solidFill>
              </a:rPr>
              <a:t>This is easiest if mapping is 1:1 based on “equivalence” but since that is rarely achieved throughout a map, especially initially, a bi-directional map is usually considered as two separate mapping artefacts</a:t>
            </a:r>
            <a:endParaRPr sz="2200">
              <a:solidFill>
                <a:srgbClr val="424A55"/>
              </a:solidFill>
            </a:endParaRPr>
          </a:p>
          <a:p>
            <a:pPr indent="0" lvl="0" marL="0" rtl="0" algn="l">
              <a:lnSpc>
                <a:spcPct val="70000"/>
              </a:lnSpc>
              <a:spcBef>
                <a:spcPts val="1000"/>
              </a:spcBef>
              <a:spcAft>
                <a:spcPts val="0"/>
              </a:spcAft>
              <a:buNone/>
            </a:pPr>
            <a:r>
              <a:rPr lang="en-AU" sz="2200">
                <a:solidFill>
                  <a:srgbClr val="000000"/>
                </a:solidFill>
                <a:latin typeface="Arial"/>
                <a:ea typeface="Arial"/>
                <a:cs typeface="Arial"/>
                <a:sym typeface="Arial"/>
              </a:rPr>
              <a:t>•</a:t>
            </a:r>
            <a:r>
              <a:rPr lang="en-AU" sz="2200">
                <a:solidFill>
                  <a:srgbClr val="424A55"/>
                </a:solidFill>
              </a:rPr>
              <a:t>Map in one direction first, particularly noting all maps that are 1:1 and which are</a:t>
            </a:r>
            <a:endParaRPr sz="2200">
              <a:solidFill>
                <a:srgbClr val="424A55"/>
              </a:solidFill>
            </a:endParaRPr>
          </a:p>
          <a:p>
            <a:pPr indent="0" lvl="0" marL="457200" rtl="0" algn="l">
              <a:lnSpc>
                <a:spcPct val="70000"/>
              </a:lnSpc>
              <a:spcBef>
                <a:spcPts val="500"/>
              </a:spcBef>
              <a:spcAft>
                <a:spcPts val="0"/>
              </a:spcAft>
              <a:buNone/>
            </a:pPr>
            <a:r>
              <a:rPr lang="en-AU" sz="1800">
                <a:solidFill>
                  <a:srgbClr val="000000"/>
                </a:solidFill>
                <a:latin typeface="Arial"/>
                <a:ea typeface="Arial"/>
                <a:cs typeface="Arial"/>
                <a:sym typeface="Arial"/>
              </a:rPr>
              <a:t>• </a:t>
            </a:r>
            <a:r>
              <a:rPr lang="en-AU" sz="1900">
                <a:solidFill>
                  <a:srgbClr val="424A55"/>
                </a:solidFill>
              </a:rPr>
              <a:t>Equivalent</a:t>
            </a:r>
            <a:endParaRPr sz="1900">
              <a:solidFill>
                <a:srgbClr val="424A55"/>
              </a:solidFill>
            </a:endParaRPr>
          </a:p>
          <a:p>
            <a:pPr indent="0" lvl="0" marL="457200" rtl="0" algn="l">
              <a:lnSpc>
                <a:spcPct val="70000"/>
              </a:lnSpc>
              <a:spcBef>
                <a:spcPts val="500"/>
              </a:spcBef>
              <a:spcAft>
                <a:spcPts val="0"/>
              </a:spcAft>
              <a:buNone/>
            </a:pPr>
            <a:r>
              <a:rPr lang="en-AU" sz="1900">
                <a:solidFill>
                  <a:srgbClr val="000000"/>
                </a:solidFill>
                <a:latin typeface="Arial"/>
                <a:ea typeface="Arial"/>
                <a:cs typeface="Arial"/>
                <a:sym typeface="Arial"/>
              </a:rPr>
              <a:t>•</a:t>
            </a:r>
            <a:r>
              <a:rPr lang="en-AU" sz="1900">
                <a:solidFill>
                  <a:srgbClr val="424A55"/>
                </a:solidFill>
              </a:rPr>
              <a:t> Broader than</a:t>
            </a:r>
            <a:endParaRPr sz="1900">
              <a:solidFill>
                <a:srgbClr val="424A55"/>
              </a:solidFill>
            </a:endParaRPr>
          </a:p>
          <a:p>
            <a:pPr indent="0" lvl="0" marL="457200" rtl="0" algn="l">
              <a:lnSpc>
                <a:spcPct val="70000"/>
              </a:lnSpc>
              <a:spcBef>
                <a:spcPts val="500"/>
              </a:spcBef>
              <a:spcAft>
                <a:spcPts val="0"/>
              </a:spcAft>
              <a:buNone/>
            </a:pPr>
            <a:r>
              <a:rPr lang="en-AU" sz="1900">
                <a:solidFill>
                  <a:srgbClr val="000000"/>
                </a:solidFill>
                <a:latin typeface="Arial"/>
                <a:ea typeface="Arial"/>
                <a:cs typeface="Arial"/>
                <a:sym typeface="Arial"/>
              </a:rPr>
              <a:t>• </a:t>
            </a:r>
            <a:r>
              <a:rPr lang="en-AU" sz="1900">
                <a:solidFill>
                  <a:srgbClr val="424A55"/>
                </a:solidFill>
              </a:rPr>
              <a:t>Narrower than</a:t>
            </a:r>
            <a:endParaRPr sz="1900">
              <a:solidFill>
                <a:srgbClr val="424A55"/>
              </a:solidFill>
            </a:endParaRPr>
          </a:p>
          <a:p>
            <a:pPr indent="0" lvl="0" marL="0" rtl="0" algn="l">
              <a:lnSpc>
                <a:spcPct val="70000"/>
              </a:lnSpc>
              <a:spcBef>
                <a:spcPts val="1000"/>
              </a:spcBef>
              <a:spcAft>
                <a:spcPts val="0"/>
              </a:spcAft>
              <a:buNone/>
            </a:pPr>
            <a:r>
              <a:rPr lang="en-AU" sz="2200">
                <a:solidFill>
                  <a:srgbClr val="000000"/>
                </a:solidFill>
                <a:latin typeface="Arial"/>
                <a:ea typeface="Arial"/>
                <a:cs typeface="Arial"/>
                <a:sym typeface="Arial"/>
              </a:rPr>
              <a:t>•</a:t>
            </a:r>
            <a:r>
              <a:rPr lang="en-AU" sz="2200">
                <a:solidFill>
                  <a:srgbClr val="424A55"/>
                </a:solidFill>
              </a:rPr>
              <a:t>The 1:1 equivalent associations can be considered truly bi-directional</a:t>
            </a:r>
            <a:endParaRPr sz="2200">
              <a:solidFill>
                <a:srgbClr val="424A55"/>
              </a:solidFill>
            </a:endParaRPr>
          </a:p>
          <a:p>
            <a:pPr indent="0" lvl="0" marL="0" rtl="0" algn="l">
              <a:lnSpc>
                <a:spcPct val="70000"/>
              </a:lnSpc>
              <a:spcBef>
                <a:spcPts val="1000"/>
              </a:spcBef>
              <a:spcAft>
                <a:spcPts val="0"/>
              </a:spcAft>
              <a:buNone/>
            </a:pPr>
            <a:r>
              <a:rPr lang="en-AU" sz="2200">
                <a:solidFill>
                  <a:srgbClr val="000000"/>
                </a:solidFill>
                <a:latin typeface="Arial"/>
                <a:ea typeface="Arial"/>
                <a:cs typeface="Arial"/>
                <a:sym typeface="Arial"/>
              </a:rPr>
              <a:t>•</a:t>
            </a:r>
            <a:r>
              <a:rPr lang="en-AU" sz="2200">
                <a:solidFill>
                  <a:srgbClr val="424A55"/>
                </a:solidFill>
              </a:rPr>
              <a:t>All the “broader than” and “narrower than” associations have to be re-assessed in the alternate direction for suitability for the map use case in that direction</a:t>
            </a:r>
            <a:endParaRPr sz="2200">
              <a:solidFill>
                <a:srgbClr val="424A55"/>
              </a:solidFill>
            </a:endParaRPr>
          </a:p>
          <a:p>
            <a:pPr indent="0" lvl="0" marL="0" rtl="0" algn="l">
              <a:lnSpc>
                <a:spcPct val="70000"/>
              </a:lnSpc>
              <a:spcBef>
                <a:spcPts val="1000"/>
              </a:spcBef>
              <a:spcAft>
                <a:spcPts val="0"/>
              </a:spcAft>
              <a:buNone/>
            </a:pPr>
            <a:r>
              <a:rPr lang="en-AU" sz="2200">
                <a:solidFill>
                  <a:srgbClr val="000000"/>
                </a:solidFill>
                <a:latin typeface="Arial"/>
                <a:ea typeface="Arial"/>
                <a:cs typeface="Arial"/>
                <a:sym typeface="Arial"/>
              </a:rPr>
              <a:t>•</a:t>
            </a:r>
            <a:r>
              <a:rPr lang="en-AU" sz="2200">
                <a:solidFill>
                  <a:srgbClr val="424A55"/>
                </a:solidFill>
              </a:rPr>
              <a:t>All 1..* and *..1 and non-mapped concepts on each side require separate re-assessment</a:t>
            </a:r>
            <a:endParaRPr sz="2200">
              <a:solidFill>
                <a:srgbClr val="424A55"/>
              </a:solidFill>
            </a:endParaRPr>
          </a:p>
          <a:p>
            <a:pPr indent="0" lvl="0" marL="0" rtl="0" algn="l">
              <a:lnSpc>
                <a:spcPct val="70000"/>
              </a:lnSpc>
              <a:spcBef>
                <a:spcPts val="1000"/>
              </a:spcBef>
              <a:spcAft>
                <a:spcPts val="0"/>
              </a:spcAft>
              <a:buNone/>
            </a:pPr>
            <a:r>
              <a:t/>
            </a:r>
            <a:endParaRPr sz="30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descr="A person preparing food inside of it&#10;&#10;Description automatically generated" id="231" name="Google Shape;231;ge4e8b74238_0_0"/>
          <p:cNvPicPr preferRelativeResize="0"/>
          <p:nvPr>
            <p:ph idx="2" type="pic"/>
          </p:nvPr>
        </p:nvPicPr>
        <p:blipFill rotWithShape="1">
          <a:blip r:embed="rId3">
            <a:alphaModFix/>
          </a:blip>
          <a:srcRect b="0" l="0" r="0" t="0"/>
          <a:stretch/>
        </p:blipFill>
        <p:spPr>
          <a:xfrm>
            <a:off x="0" y="1"/>
            <a:ext cx="11070000" cy="6851400"/>
          </a:xfrm>
          <a:prstGeom prst="rect">
            <a:avLst/>
          </a:prstGeom>
          <a:solidFill>
            <a:schemeClr val="lt2"/>
          </a:solidFill>
          <a:ln>
            <a:noFill/>
          </a:ln>
        </p:spPr>
      </p:pic>
      <p:sp>
        <p:nvSpPr>
          <p:cNvPr id="232" name="Google Shape;232;ge4e8b74238_0_0"/>
          <p:cNvSpPr/>
          <p:nvPr/>
        </p:nvSpPr>
        <p:spPr>
          <a:xfrm>
            <a:off x="1" y="0"/>
            <a:ext cx="11070000" cy="6858000"/>
          </a:xfrm>
          <a:prstGeom prst="rect">
            <a:avLst/>
          </a:prstGeom>
          <a:solidFill>
            <a:schemeClr val="dk2">
              <a:alpha val="69410"/>
            </a:schemeClr>
          </a:solidFill>
          <a:ln>
            <a:noFill/>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2775"/>
              <a:buFont typeface="Arial"/>
              <a:buNone/>
            </a:pPr>
            <a:r>
              <a:t/>
            </a:r>
            <a:endParaRPr b="0" i="0" sz="2775" u="none" cap="none" strike="noStrike">
              <a:solidFill>
                <a:schemeClr val="lt1"/>
              </a:solidFill>
              <a:latin typeface="Trebuchet MS"/>
              <a:ea typeface="Trebuchet MS"/>
              <a:cs typeface="Trebuchet MS"/>
              <a:sym typeface="Trebuchet MS"/>
            </a:endParaRPr>
          </a:p>
        </p:txBody>
      </p:sp>
      <p:sp>
        <p:nvSpPr>
          <p:cNvPr id="233" name="Google Shape;233;ge4e8b74238_0_0"/>
          <p:cNvSpPr txBox="1"/>
          <p:nvPr/>
        </p:nvSpPr>
        <p:spPr>
          <a:xfrm>
            <a:off x="1006997" y="2479014"/>
            <a:ext cx="9398700" cy="1695000"/>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5400"/>
              <a:buFont typeface="Arial"/>
              <a:buNone/>
            </a:pPr>
            <a:r>
              <a:rPr b="1" lang="en-AU" sz="5400">
                <a:solidFill>
                  <a:schemeClr val="lt1"/>
                </a:solidFill>
                <a:latin typeface="Trebuchet MS"/>
                <a:ea typeface="Trebuchet MS"/>
                <a:cs typeface="Trebuchet MS"/>
                <a:sym typeface="Trebuchet MS"/>
              </a:rPr>
              <a:t>EDQM Map</a:t>
            </a:r>
            <a:endParaRPr b="1" sz="5400">
              <a:solidFill>
                <a:schemeClr val="lt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5400"/>
              <a:buFont typeface="Arial"/>
              <a:buNone/>
            </a:pPr>
            <a:r>
              <a:rPr b="1" lang="en-AU" sz="5400">
                <a:solidFill>
                  <a:schemeClr val="lt1"/>
                </a:solidFill>
                <a:latin typeface="Trebuchet MS"/>
                <a:ea typeface="Trebuchet MS"/>
                <a:cs typeface="Trebuchet MS"/>
                <a:sym typeface="Trebuchet MS"/>
              </a:rPr>
              <a:t>Use Case</a:t>
            </a:r>
            <a:endParaRPr b="1" sz="5400">
              <a:solidFill>
                <a:schemeClr val="lt1"/>
              </a:solidFill>
              <a:latin typeface="Trebuchet MS"/>
              <a:ea typeface="Trebuchet MS"/>
              <a:cs typeface="Trebuchet MS"/>
              <a:sym typeface="Trebuchet MS"/>
            </a:endParaRPr>
          </a:p>
        </p:txBody>
      </p:sp>
      <p:pic>
        <p:nvPicPr>
          <p:cNvPr id="234" name="Google Shape;234;ge4e8b74238_0_0"/>
          <p:cNvPicPr preferRelativeResize="0"/>
          <p:nvPr/>
        </p:nvPicPr>
        <p:blipFill rotWithShape="1">
          <a:blip r:embed="rId4">
            <a:alphaModFix/>
          </a:blip>
          <a:srcRect b="0" l="0" r="0" t="0"/>
          <a:stretch/>
        </p:blipFill>
        <p:spPr>
          <a:xfrm>
            <a:off x="914400" y="6259646"/>
            <a:ext cx="5068831" cy="33321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e5a5a59e24_0_30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rPr>
              <a:t>What is/are our “storyboards”?</a:t>
            </a:r>
            <a:endParaRPr>
              <a:solidFill>
                <a:schemeClr val="dk2"/>
              </a:solidFill>
            </a:endParaRPr>
          </a:p>
        </p:txBody>
      </p:sp>
      <p:sp>
        <p:nvSpPr>
          <p:cNvPr id="241" name="Google Shape;241;ge5a5a59e24_0_300"/>
          <p:cNvSpPr txBox="1"/>
          <p:nvPr>
            <p:ph idx="1" type="body"/>
          </p:nvPr>
        </p:nvSpPr>
        <p:spPr>
          <a:xfrm>
            <a:off x="838200" y="1569750"/>
            <a:ext cx="10515600" cy="4607100"/>
          </a:xfrm>
          <a:prstGeom prst="rect">
            <a:avLst/>
          </a:prstGeom>
          <a:noFill/>
          <a:ln>
            <a:noFill/>
          </a:ln>
        </p:spPr>
        <p:txBody>
          <a:bodyPr anchorCtr="0" anchor="t" bIns="45700" lIns="91425" spcFirstLastPara="1" rIns="91425" wrap="square" tIns="45700">
            <a:normAutofit fontScale="92500" lnSpcReduction="20000"/>
          </a:bodyPr>
          <a:lstStyle/>
          <a:p>
            <a:pPr indent="-369570" lvl="0" marL="457200" marR="0" rtl="0" algn="l">
              <a:lnSpc>
                <a:spcPct val="115000"/>
              </a:lnSpc>
              <a:spcBef>
                <a:spcPts val="1600"/>
              </a:spcBef>
              <a:spcAft>
                <a:spcPts val="0"/>
              </a:spcAft>
              <a:buClr>
                <a:schemeClr val="dk2"/>
              </a:buClr>
              <a:buSzPct val="100000"/>
              <a:buChar char="●"/>
            </a:pPr>
            <a:r>
              <a:rPr lang="en-AU" sz="2400">
                <a:solidFill>
                  <a:srgbClr val="000000"/>
                </a:solidFill>
                <a:latin typeface="Arial"/>
                <a:ea typeface="Arial"/>
                <a:cs typeface="Arial"/>
                <a:sym typeface="Arial"/>
              </a:rPr>
              <a:t>UNICOM: mapping med </a:t>
            </a:r>
            <a:r>
              <a:rPr lang="en-AU" sz="2400">
                <a:solidFill>
                  <a:srgbClr val="000000"/>
                </a:solidFill>
                <a:latin typeface="Arial"/>
                <a:ea typeface="Arial"/>
                <a:cs typeface="Arial"/>
                <a:sym typeface="Arial"/>
              </a:rPr>
              <a:t>product</a:t>
            </a:r>
            <a:r>
              <a:rPr lang="en-AU" sz="2400">
                <a:solidFill>
                  <a:srgbClr val="000000"/>
                </a:solidFill>
                <a:latin typeface="Arial"/>
                <a:ea typeface="Arial"/>
                <a:cs typeface="Arial"/>
                <a:sym typeface="Arial"/>
              </a:rPr>
              <a:t> data from country to country and dose forms are challenging; EDQM dose forms are used in IDMP for European countries “Sharing med product data across countries” [UT]</a:t>
            </a:r>
            <a:endParaRPr sz="2400">
              <a:solidFill>
                <a:srgbClr val="000000"/>
              </a:solidFill>
              <a:latin typeface="Arial"/>
              <a:ea typeface="Arial"/>
              <a:cs typeface="Arial"/>
              <a:sym typeface="Arial"/>
            </a:endParaRPr>
          </a:p>
          <a:p>
            <a:pPr indent="-369570" lvl="0" marL="457200" marR="0" rtl="0" algn="l">
              <a:lnSpc>
                <a:spcPct val="115000"/>
              </a:lnSpc>
              <a:spcBef>
                <a:spcPts val="1600"/>
              </a:spcBef>
              <a:spcAft>
                <a:spcPts val="0"/>
              </a:spcAft>
              <a:buClr>
                <a:schemeClr val="dk2"/>
              </a:buClr>
              <a:buSzPct val="100000"/>
              <a:buChar char="●"/>
            </a:pPr>
            <a:r>
              <a:rPr lang="en-AU" sz="2400">
                <a:solidFill>
                  <a:srgbClr val="000000"/>
                </a:solidFill>
                <a:latin typeface="Arial"/>
                <a:ea typeface="Arial"/>
                <a:cs typeface="Arial"/>
                <a:sym typeface="Arial"/>
              </a:rPr>
              <a:t>Order medicine using “abstract” </a:t>
            </a:r>
            <a:r>
              <a:rPr lang="en-AU" sz="2400">
                <a:solidFill>
                  <a:srgbClr val="000000"/>
                </a:solidFill>
                <a:latin typeface="Arial"/>
                <a:ea typeface="Arial"/>
                <a:cs typeface="Arial"/>
                <a:sym typeface="Arial"/>
              </a:rPr>
              <a:t>concepts</a:t>
            </a:r>
            <a:r>
              <a:rPr lang="en-AU" sz="2400">
                <a:solidFill>
                  <a:srgbClr val="000000"/>
                </a:solidFill>
                <a:latin typeface="Arial"/>
                <a:ea typeface="Arial"/>
                <a:cs typeface="Arial"/>
                <a:sym typeface="Arial"/>
              </a:rPr>
              <a:t> from SNOMED CT; system should then be able to find the authorised product(s) to dispense.  Dose form is one of the key attributes for this.  So need to associate the S-CT concepts to the authorised products [MH]</a:t>
            </a:r>
            <a:endParaRPr sz="2400">
              <a:solidFill>
                <a:srgbClr val="000000"/>
              </a:solidFill>
              <a:latin typeface="Arial"/>
              <a:ea typeface="Arial"/>
              <a:cs typeface="Arial"/>
              <a:sym typeface="Arial"/>
            </a:endParaRPr>
          </a:p>
          <a:p>
            <a:pPr indent="-369570" lvl="0" marL="457200" marR="0" rtl="0" algn="l">
              <a:lnSpc>
                <a:spcPct val="115000"/>
              </a:lnSpc>
              <a:spcBef>
                <a:spcPts val="1600"/>
              </a:spcBef>
              <a:spcAft>
                <a:spcPts val="0"/>
              </a:spcAft>
              <a:buClr>
                <a:srgbClr val="000000"/>
              </a:buClr>
              <a:buSzPct val="100000"/>
              <a:buFont typeface="Arial"/>
              <a:buChar char="●"/>
            </a:pPr>
            <a:r>
              <a:rPr lang="en-AU" sz="2400">
                <a:solidFill>
                  <a:srgbClr val="000000"/>
                </a:solidFill>
                <a:latin typeface="Arial"/>
                <a:ea typeface="Arial"/>
                <a:cs typeface="Arial"/>
                <a:sym typeface="Arial"/>
              </a:rPr>
              <a:t>Maintain MPD of authorised products and source is SmPC where EDQM is dose form (section 3); want to index this to SNOMED CT medicine concepts and dose form is a key attribute for this [FM][UT]</a:t>
            </a:r>
            <a:endParaRPr sz="2400">
              <a:solidFill>
                <a:srgbClr val="000000"/>
              </a:solidFill>
              <a:latin typeface="Arial"/>
              <a:ea typeface="Arial"/>
              <a:cs typeface="Arial"/>
              <a:sym typeface="Arial"/>
            </a:endParaRPr>
          </a:p>
          <a:p>
            <a:pPr indent="-369570" lvl="0" marL="457200" marR="0" rtl="0" algn="l">
              <a:lnSpc>
                <a:spcPct val="115000"/>
              </a:lnSpc>
              <a:spcBef>
                <a:spcPts val="1600"/>
              </a:spcBef>
              <a:spcAft>
                <a:spcPts val="0"/>
              </a:spcAft>
              <a:buClr>
                <a:srgbClr val="000000"/>
              </a:buClr>
              <a:buSzPct val="100000"/>
              <a:buFont typeface="Arial"/>
              <a:buChar char="●"/>
            </a:pPr>
            <a:r>
              <a:rPr lang="en-AU" sz="2400">
                <a:solidFill>
                  <a:srgbClr val="000000"/>
                </a:solidFill>
                <a:latin typeface="Arial"/>
                <a:ea typeface="Arial"/>
                <a:cs typeface="Arial"/>
                <a:sym typeface="Arial"/>
              </a:rPr>
              <a:t>Maintain national extension of SNOMED CT and have to use the dose forms that are stated for authorised products</a:t>
            </a:r>
            <a:endParaRPr sz="2400">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ge82c051f40_0_8"/>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t>Other use case considerations</a:t>
            </a:r>
            <a:endParaRPr/>
          </a:p>
        </p:txBody>
      </p:sp>
      <p:sp>
        <p:nvSpPr>
          <p:cNvPr id="248" name="Google Shape;248;ge82c051f40_0_8"/>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ge518bd3848_1_25"/>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rPr>
              <a:t>How does our storyboard set our scope?</a:t>
            </a:r>
            <a:endParaRPr>
              <a:solidFill>
                <a:schemeClr val="dk2"/>
              </a:solidFill>
            </a:endParaRPr>
          </a:p>
        </p:txBody>
      </p:sp>
      <p:sp>
        <p:nvSpPr>
          <p:cNvPr id="255" name="Google Shape;255;ge518bd3848_1_25"/>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342900" lvl="0" marL="457200" rtl="0" algn="l">
              <a:spcBef>
                <a:spcPts val="1000"/>
              </a:spcBef>
              <a:spcAft>
                <a:spcPts val="0"/>
              </a:spcAft>
              <a:buSzPts val="1800"/>
              <a:buChar char="•"/>
            </a:pPr>
            <a:r>
              <a:rPr lang="en-AU"/>
              <a:t>EDQM has terms that are not valid anymore but which are still used in SmPC - therefore the scope may need to include inactive concepts</a:t>
            </a:r>
            <a:endParaRPr/>
          </a:p>
          <a:p>
            <a:pPr indent="-342900" lvl="0" marL="457200" rtl="0" algn="l">
              <a:spcBef>
                <a:spcPts val="0"/>
              </a:spcBef>
              <a:spcAft>
                <a:spcPts val="0"/>
              </a:spcAft>
              <a:buSzPts val="1800"/>
              <a:buChar char="•"/>
            </a:pPr>
            <a:r>
              <a:rPr lang="en-AU"/>
              <a:t>“Patient Friendly Terms” - capsule v “capsule, soft” and “capsule, hard”</a:t>
            </a:r>
            <a:endParaRPr/>
          </a:p>
          <a:p>
            <a:pPr indent="-342900" lvl="0" marL="457200" rtl="0" algn="l">
              <a:spcBef>
                <a:spcPts val="0"/>
              </a:spcBef>
              <a:spcAft>
                <a:spcPts val="0"/>
              </a:spcAft>
              <a:buSzPts val="1800"/>
              <a:buChar char="•"/>
            </a:pPr>
            <a:r>
              <a:rPr lang="en-AU"/>
              <a:t>Excluding the veterinary terms</a:t>
            </a:r>
            <a:endParaRPr/>
          </a:p>
          <a:p>
            <a:pPr indent="-342900" lvl="0" marL="457200" rtl="0" algn="l">
              <a:spcBef>
                <a:spcPts val="0"/>
              </a:spcBef>
              <a:spcAft>
                <a:spcPts val="0"/>
              </a:spcAft>
              <a:buSzPts val="1800"/>
              <a:buChar char="•"/>
            </a:pPr>
            <a:r>
              <a:rPr lang="en-AU"/>
              <a:t>How to deal with concentrate dose forms</a:t>
            </a:r>
            <a:endParaRPr/>
          </a:p>
          <a:p>
            <a:pPr indent="-342900" lvl="0" marL="457200" rtl="0" algn="l">
              <a:spcBef>
                <a:spcPts val="0"/>
              </a:spcBef>
              <a:spcAft>
                <a:spcPts val="0"/>
              </a:spcAft>
              <a:buSzPts val="1800"/>
              <a:buChar char="•"/>
            </a:pPr>
            <a:r>
              <a:rPr lang="en-AU"/>
              <a:t>WHAT ABOUT THE CHARACTERISTICS including Basic Dose Form</a:t>
            </a:r>
            <a:endParaRPr/>
          </a:p>
          <a:p>
            <a:pPr indent="-342900" lvl="0" marL="457200" rtl="0" algn="l">
              <a:spcBef>
                <a:spcPts val="0"/>
              </a:spcBef>
              <a:spcAft>
                <a:spcPts val="0"/>
              </a:spcAft>
              <a:buSzPts val="1800"/>
              <a:buChar char="•"/>
            </a:pPr>
            <a:r>
              <a:rPr lang="en-AU"/>
              <a:t>What about the Combined Dose Forms?</a:t>
            </a:r>
            <a:endParaRPr/>
          </a:p>
          <a:p>
            <a:pPr indent="-342900" lvl="0" marL="457200" rtl="0" algn="l">
              <a:spcBef>
                <a:spcPts val="0"/>
              </a:spcBef>
              <a:spcAft>
                <a:spcPts val="0"/>
              </a:spcAft>
              <a:buSzPts val="1800"/>
              <a:buChar char="•"/>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ge518bd3848_1_31"/>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rPr>
              <a:t>How does our storyboard set map direction?</a:t>
            </a:r>
            <a:endParaRPr>
              <a:solidFill>
                <a:schemeClr val="dk2"/>
              </a:solidFill>
            </a:endParaRPr>
          </a:p>
        </p:txBody>
      </p:sp>
      <p:sp>
        <p:nvSpPr>
          <p:cNvPr id="262" name="Google Shape;262;ge518bd3848_1_31"/>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342900" lvl="0" marL="457200" rtl="0" algn="l">
              <a:spcBef>
                <a:spcPts val="1000"/>
              </a:spcBef>
              <a:spcAft>
                <a:spcPts val="0"/>
              </a:spcAft>
              <a:buSzPts val="1800"/>
              <a:buChar char="•"/>
            </a:pPr>
            <a:r>
              <a:rPr lang="en-AU"/>
              <a:t>FROM EDQM to SNOMED CT at least in the first instance</a:t>
            </a:r>
            <a:endParaRPr/>
          </a:p>
          <a:p>
            <a:pPr indent="-342900" lvl="0" marL="457200" rtl="0" algn="l">
              <a:spcBef>
                <a:spcPts val="0"/>
              </a:spcBef>
              <a:spcAft>
                <a:spcPts val="0"/>
              </a:spcAft>
              <a:buSzPts val="1800"/>
              <a:buChar char="•"/>
            </a:pPr>
            <a:r>
              <a:t/>
            </a:r>
            <a:endParaRPr/>
          </a:p>
          <a:p>
            <a:pPr indent="-342900" lvl="0" marL="457200" rtl="0" algn="l">
              <a:spcBef>
                <a:spcPts val="0"/>
              </a:spcBef>
              <a:spcAft>
                <a:spcPts val="0"/>
              </a:spcAft>
              <a:buSzPts val="1800"/>
              <a:buChar char="•"/>
            </a:pPr>
            <a:r>
              <a:t/>
            </a:r>
            <a:endParaRPr/>
          </a:p>
          <a:p>
            <a:pPr indent="-342900" lvl="0" marL="457200" rtl="0" algn="l">
              <a:spcBef>
                <a:spcPts val="0"/>
              </a:spcBef>
              <a:spcAft>
                <a:spcPts val="0"/>
              </a:spcAft>
              <a:buSzPts val="1800"/>
              <a:buChar char="•"/>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pic>
        <p:nvPicPr>
          <p:cNvPr descr="A person preparing food inside of it&#10;&#10;Description automatically generated" id="67" name="Google Shape;67;ge36cfa87bf_0_137"/>
          <p:cNvPicPr preferRelativeResize="0"/>
          <p:nvPr>
            <p:ph idx="2" type="pic"/>
          </p:nvPr>
        </p:nvPicPr>
        <p:blipFill rotWithShape="1">
          <a:blip r:embed="rId3">
            <a:alphaModFix/>
          </a:blip>
          <a:srcRect b="0" l="0" r="0" t="0"/>
          <a:stretch/>
        </p:blipFill>
        <p:spPr>
          <a:xfrm>
            <a:off x="0" y="1"/>
            <a:ext cx="11070000" cy="6851400"/>
          </a:xfrm>
          <a:prstGeom prst="rect">
            <a:avLst/>
          </a:prstGeom>
          <a:solidFill>
            <a:schemeClr val="lt2"/>
          </a:solidFill>
          <a:ln>
            <a:noFill/>
          </a:ln>
        </p:spPr>
      </p:pic>
      <p:sp>
        <p:nvSpPr>
          <p:cNvPr id="68" name="Google Shape;68;ge36cfa87bf_0_137"/>
          <p:cNvSpPr/>
          <p:nvPr/>
        </p:nvSpPr>
        <p:spPr>
          <a:xfrm>
            <a:off x="1" y="0"/>
            <a:ext cx="11070000" cy="6858000"/>
          </a:xfrm>
          <a:prstGeom prst="rect">
            <a:avLst/>
          </a:prstGeom>
          <a:solidFill>
            <a:schemeClr val="dk2">
              <a:alpha val="69411"/>
            </a:schemeClr>
          </a:solidFill>
          <a:ln>
            <a:noFill/>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2775"/>
              <a:buFont typeface="Arial"/>
              <a:buNone/>
            </a:pPr>
            <a:r>
              <a:t/>
            </a:r>
            <a:endParaRPr b="0" i="0" sz="2775" u="none" cap="none" strike="noStrike">
              <a:solidFill>
                <a:schemeClr val="lt1"/>
              </a:solidFill>
              <a:latin typeface="Trebuchet MS"/>
              <a:ea typeface="Trebuchet MS"/>
              <a:cs typeface="Trebuchet MS"/>
              <a:sym typeface="Trebuchet MS"/>
            </a:endParaRPr>
          </a:p>
        </p:txBody>
      </p:sp>
      <p:sp>
        <p:nvSpPr>
          <p:cNvPr id="69" name="Google Shape;69;ge36cfa87bf_0_137"/>
          <p:cNvSpPr txBox="1"/>
          <p:nvPr/>
        </p:nvSpPr>
        <p:spPr>
          <a:xfrm>
            <a:off x="1006997" y="2479014"/>
            <a:ext cx="9398700" cy="1695000"/>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5400"/>
              <a:buFont typeface="Arial"/>
              <a:buNone/>
            </a:pPr>
            <a:r>
              <a:rPr b="1" lang="en-AU" sz="5400">
                <a:solidFill>
                  <a:schemeClr val="lt1"/>
                </a:solidFill>
                <a:latin typeface="Trebuchet MS"/>
                <a:ea typeface="Trebuchet MS"/>
                <a:cs typeface="Trebuchet MS"/>
                <a:sym typeface="Trebuchet MS"/>
              </a:rPr>
              <a:t>EDQM Map</a:t>
            </a:r>
            <a:endParaRPr b="1" sz="5400">
              <a:solidFill>
                <a:schemeClr val="lt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5400"/>
              <a:buFont typeface="Arial"/>
              <a:buNone/>
            </a:pPr>
            <a:r>
              <a:rPr b="1" lang="en-AU" sz="5400">
                <a:solidFill>
                  <a:schemeClr val="lt1"/>
                </a:solidFill>
                <a:latin typeface="Trebuchet MS"/>
                <a:ea typeface="Trebuchet MS"/>
                <a:cs typeface="Trebuchet MS"/>
                <a:sym typeface="Trebuchet MS"/>
              </a:rPr>
              <a:t>Background</a:t>
            </a:r>
            <a:endParaRPr b="1" sz="5400">
              <a:solidFill>
                <a:schemeClr val="lt1"/>
              </a:solidFill>
              <a:latin typeface="Trebuchet MS"/>
              <a:ea typeface="Trebuchet MS"/>
              <a:cs typeface="Trebuchet MS"/>
              <a:sym typeface="Trebuchet MS"/>
            </a:endParaRPr>
          </a:p>
        </p:txBody>
      </p:sp>
      <p:pic>
        <p:nvPicPr>
          <p:cNvPr id="70" name="Google Shape;70;ge36cfa87bf_0_137"/>
          <p:cNvPicPr preferRelativeResize="0"/>
          <p:nvPr/>
        </p:nvPicPr>
        <p:blipFill rotWithShape="1">
          <a:blip r:embed="rId4">
            <a:alphaModFix/>
          </a:blip>
          <a:srcRect b="0" l="0" r="0" t="0"/>
          <a:stretch/>
        </p:blipFill>
        <p:spPr>
          <a:xfrm>
            <a:off x="914400" y="6259646"/>
            <a:ext cx="5068831" cy="333218"/>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ge518bd3848_1_37"/>
          <p:cNvSpPr txBox="1"/>
          <p:nvPr>
            <p:ph type="title"/>
          </p:nvPr>
        </p:nvSpPr>
        <p:spPr>
          <a:xfrm>
            <a:off x="838200" y="365125"/>
            <a:ext cx="107280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rPr>
              <a:t>How does our storyboard set map cardinality?</a:t>
            </a:r>
            <a:endParaRPr>
              <a:solidFill>
                <a:schemeClr val="dk2"/>
              </a:solidFill>
            </a:endParaRPr>
          </a:p>
        </p:txBody>
      </p:sp>
      <p:sp>
        <p:nvSpPr>
          <p:cNvPr id="269" name="Google Shape;269;ge518bd3848_1_37"/>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342900" lvl="0" marL="457200" rtl="0" algn="l">
              <a:spcBef>
                <a:spcPts val="1000"/>
              </a:spcBef>
              <a:spcAft>
                <a:spcPts val="0"/>
              </a:spcAft>
              <a:buSzPts val="1800"/>
              <a:buChar char="•"/>
            </a:pPr>
            <a:r>
              <a:rPr lang="en-AU"/>
              <a:t>“We have a dream”…..of “1...1”</a:t>
            </a:r>
            <a:endParaRPr/>
          </a:p>
          <a:p>
            <a:pPr indent="-342900" lvl="0" marL="457200" rtl="0" algn="l">
              <a:spcBef>
                <a:spcPts val="0"/>
              </a:spcBef>
              <a:spcAft>
                <a:spcPts val="0"/>
              </a:spcAft>
              <a:buSzPts val="1800"/>
              <a:buChar char="•"/>
            </a:pPr>
            <a:r>
              <a:rPr lang="en-AU"/>
              <a:t>How does that dream affect all our users, not just our European users?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ge518bd3848_1_50"/>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rPr>
              <a:t>Bi-directionality</a:t>
            </a:r>
            <a:endParaRPr>
              <a:solidFill>
                <a:schemeClr val="dk2"/>
              </a:solidFill>
            </a:endParaRPr>
          </a:p>
        </p:txBody>
      </p:sp>
      <p:sp>
        <p:nvSpPr>
          <p:cNvPr id="276" name="Google Shape;276;ge518bd3848_1_50"/>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rPr lang="en-AU"/>
              <a:t>Are there any use cases that would require bi-directional mapping in our domain?</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pic>
        <p:nvPicPr>
          <p:cNvPr descr="A person preparing food inside of it&#10;&#10;Description automatically generated" id="282" name="Google Shape;282;ge4e8b74238_0_22"/>
          <p:cNvPicPr preferRelativeResize="0"/>
          <p:nvPr>
            <p:ph idx="2" type="pic"/>
          </p:nvPr>
        </p:nvPicPr>
        <p:blipFill rotWithShape="1">
          <a:blip r:embed="rId3">
            <a:alphaModFix/>
          </a:blip>
          <a:srcRect b="0" l="0" r="0" t="0"/>
          <a:stretch/>
        </p:blipFill>
        <p:spPr>
          <a:xfrm>
            <a:off x="0" y="1"/>
            <a:ext cx="11070000" cy="6851400"/>
          </a:xfrm>
          <a:prstGeom prst="rect">
            <a:avLst/>
          </a:prstGeom>
          <a:solidFill>
            <a:schemeClr val="lt2"/>
          </a:solidFill>
          <a:ln>
            <a:noFill/>
          </a:ln>
        </p:spPr>
      </p:pic>
      <p:sp>
        <p:nvSpPr>
          <p:cNvPr id="283" name="Google Shape;283;ge4e8b74238_0_22"/>
          <p:cNvSpPr/>
          <p:nvPr/>
        </p:nvSpPr>
        <p:spPr>
          <a:xfrm>
            <a:off x="1" y="0"/>
            <a:ext cx="11070000" cy="6858000"/>
          </a:xfrm>
          <a:prstGeom prst="rect">
            <a:avLst/>
          </a:prstGeom>
          <a:solidFill>
            <a:schemeClr val="dk2">
              <a:alpha val="69410"/>
            </a:schemeClr>
          </a:solidFill>
          <a:ln>
            <a:noFill/>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2775"/>
              <a:buFont typeface="Arial"/>
              <a:buNone/>
            </a:pPr>
            <a:r>
              <a:t/>
            </a:r>
            <a:endParaRPr b="0" i="0" sz="2775" u="none" cap="none" strike="noStrike">
              <a:solidFill>
                <a:schemeClr val="lt1"/>
              </a:solidFill>
              <a:latin typeface="Trebuchet MS"/>
              <a:ea typeface="Trebuchet MS"/>
              <a:cs typeface="Trebuchet MS"/>
              <a:sym typeface="Trebuchet MS"/>
            </a:endParaRPr>
          </a:p>
        </p:txBody>
      </p:sp>
      <p:sp>
        <p:nvSpPr>
          <p:cNvPr id="284" name="Google Shape;284;ge4e8b74238_0_22"/>
          <p:cNvSpPr txBox="1"/>
          <p:nvPr/>
        </p:nvSpPr>
        <p:spPr>
          <a:xfrm>
            <a:off x="1006997" y="2479014"/>
            <a:ext cx="9398700" cy="1695000"/>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5400"/>
              <a:buFont typeface="Arial"/>
              <a:buNone/>
            </a:pPr>
            <a:r>
              <a:rPr b="1" lang="en-AU" sz="5400">
                <a:solidFill>
                  <a:schemeClr val="lt1"/>
                </a:solidFill>
                <a:latin typeface="Trebuchet MS"/>
                <a:ea typeface="Trebuchet MS"/>
                <a:cs typeface="Trebuchet MS"/>
                <a:sym typeface="Trebuchet MS"/>
              </a:rPr>
              <a:t>EDQM Map</a:t>
            </a:r>
            <a:endParaRPr b="1" sz="5400">
              <a:solidFill>
                <a:schemeClr val="lt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5400"/>
              <a:buFont typeface="Arial"/>
              <a:buNone/>
            </a:pPr>
            <a:r>
              <a:rPr b="1" lang="en-AU" sz="5400">
                <a:solidFill>
                  <a:schemeClr val="lt1"/>
                </a:solidFill>
                <a:latin typeface="Trebuchet MS"/>
                <a:ea typeface="Trebuchet MS"/>
                <a:cs typeface="Trebuchet MS"/>
                <a:sym typeface="Trebuchet MS"/>
              </a:rPr>
              <a:t>Process</a:t>
            </a:r>
            <a:endParaRPr b="1" sz="5400">
              <a:solidFill>
                <a:schemeClr val="lt1"/>
              </a:solidFill>
              <a:latin typeface="Trebuchet MS"/>
              <a:ea typeface="Trebuchet MS"/>
              <a:cs typeface="Trebuchet MS"/>
              <a:sym typeface="Trebuchet MS"/>
            </a:endParaRPr>
          </a:p>
        </p:txBody>
      </p:sp>
      <p:pic>
        <p:nvPicPr>
          <p:cNvPr id="285" name="Google Shape;285;ge4e8b74238_0_22"/>
          <p:cNvPicPr preferRelativeResize="0"/>
          <p:nvPr/>
        </p:nvPicPr>
        <p:blipFill rotWithShape="1">
          <a:blip r:embed="rId4">
            <a:alphaModFix/>
          </a:blip>
          <a:srcRect b="0" l="0" r="0" t="0"/>
          <a:stretch/>
        </p:blipFill>
        <p:spPr>
          <a:xfrm>
            <a:off x="914400" y="6259646"/>
            <a:ext cx="5068831" cy="333218"/>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e4e8b74238_0_3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latin typeface="Arial"/>
                <a:ea typeface="Arial"/>
                <a:cs typeface="Arial"/>
                <a:sym typeface="Arial"/>
              </a:rPr>
              <a:t>Mapping Process Principles</a:t>
            </a:r>
            <a:endParaRPr>
              <a:solidFill>
                <a:schemeClr val="dk2"/>
              </a:solidFill>
            </a:endParaRPr>
          </a:p>
        </p:txBody>
      </p:sp>
      <p:sp>
        <p:nvSpPr>
          <p:cNvPr id="292" name="Google Shape;292;ge4e8b74238_0_30"/>
          <p:cNvSpPr txBox="1"/>
          <p:nvPr>
            <p:ph idx="1" type="body"/>
          </p:nvPr>
        </p:nvSpPr>
        <p:spPr>
          <a:xfrm>
            <a:off x="838200" y="1602250"/>
            <a:ext cx="10515600" cy="4768800"/>
          </a:xfrm>
          <a:prstGeom prst="rect">
            <a:avLst/>
          </a:prstGeom>
          <a:noFill/>
          <a:ln>
            <a:noFill/>
          </a:ln>
        </p:spPr>
        <p:txBody>
          <a:bodyPr anchorCtr="0" anchor="t" bIns="45700" lIns="91425" spcFirstLastPara="1" rIns="91425" wrap="square" tIns="45700">
            <a:noAutofit/>
          </a:bodyPr>
          <a:lstStyle/>
          <a:p>
            <a:pPr indent="-383540" lvl="0" marL="457200" rtl="0" algn="l">
              <a:spcBef>
                <a:spcPts val="1000"/>
              </a:spcBef>
              <a:spcAft>
                <a:spcPts val="0"/>
              </a:spcAft>
              <a:buClr>
                <a:schemeClr val="dk2"/>
              </a:buClr>
              <a:buSzPts val="2440"/>
              <a:buChar char="●"/>
            </a:pPr>
            <a:r>
              <a:rPr lang="en-AU" sz="2440">
                <a:solidFill>
                  <a:srgbClr val="000000"/>
                </a:solidFill>
              </a:rPr>
              <a:t>D</a:t>
            </a:r>
            <a:r>
              <a:rPr lang="en-AU" sz="2440">
                <a:solidFill>
                  <a:srgbClr val="000000"/>
                </a:solidFill>
              </a:rPr>
              <a:t>iscuss and agree use cases</a:t>
            </a:r>
            <a:endParaRPr sz="2440">
              <a:solidFill>
                <a:srgbClr val="000000"/>
              </a:solidFill>
            </a:endParaRPr>
          </a:p>
          <a:p>
            <a:pPr indent="-383540" lvl="0" marL="457200" rtl="0" algn="l">
              <a:spcBef>
                <a:spcPts val="0"/>
              </a:spcBef>
              <a:spcAft>
                <a:spcPts val="0"/>
              </a:spcAft>
              <a:buClr>
                <a:schemeClr val="dk2"/>
              </a:buClr>
              <a:buSzPts val="2440"/>
              <a:buChar char="●"/>
            </a:pPr>
            <a:r>
              <a:rPr lang="en-AU" sz="2440">
                <a:solidFill>
                  <a:srgbClr val="000000"/>
                </a:solidFill>
              </a:rPr>
              <a:t>Discuss and agree how use cases define map</a:t>
            </a:r>
            <a:endParaRPr sz="2440">
              <a:solidFill>
                <a:srgbClr val="000000"/>
              </a:solidFill>
            </a:endParaRPr>
          </a:p>
          <a:p>
            <a:pPr indent="-358140" lvl="1" marL="914400" rtl="0" algn="l">
              <a:spcBef>
                <a:spcPts val="0"/>
              </a:spcBef>
              <a:spcAft>
                <a:spcPts val="0"/>
              </a:spcAft>
              <a:buClr>
                <a:schemeClr val="dk2"/>
              </a:buClr>
              <a:buSzPts val="2040"/>
              <a:buChar char="•"/>
            </a:pPr>
            <a:r>
              <a:rPr lang="en-AU" sz="2100">
                <a:solidFill>
                  <a:srgbClr val="000000"/>
                </a:solidFill>
              </a:rPr>
              <a:t>S</a:t>
            </a:r>
            <a:r>
              <a:rPr lang="en-AU" sz="2100">
                <a:solidFill>
                  <a:srgbClr val="000000"/>
                </a:solidFill>
              </a:rPr>
              <a:t>cope  </a:t>
            </a:r>
            <a:r>
              <a:rPr lang="en-AU" sz="2140">
                <a:solidFill>
                  <a:srgbClr val="000000"/>
                </a:solidFill>
              </a:rPr>
              <a:t>– whether active/inactive included, whether attributes are mapped</a:t>
            </a:r>
            <a:endParaRPr sz="1800">
              <a:solidFill>
                <a:srgbClr val="000000"/>
              </a:solidFill>
            </a:endParaRPr>
          </a:p>
          <a:p>
            <a:pPr indent="-383540" lvl="1" marL="914400" rtl="0" algn="l">
              <a:spcBef>
                <a:spcPts val="0"/>
              </a:spcBef>
              <a:spcAft>
                <a:spcPts val="0"/>
              </a:spcAft>
              <a:buClr>
                <a:schemeClr val="dk2"/>
              </a:buClr>
              <a:buSzPts val="2440"/>
              <a:buChar char="•"/>
            </a:pPr>
            <a:r>
              <a:rPr lang="en-AU" sz="2100">
                <a:solidFill>
                  <a:srgbClr val="000000"/>
                </a:solidFill>
              </a:rPr>
              <a:t>Direction</a:t>
            </a:r>
            <a:endParaRPr sz="2100">
              <a:solidFill>
                <a:srgbClr val="000000"/>
              </a:solidFill>
            </a:endParaRPr>
          </a:p>
          <a:p>
            <a:pPr indent="-383540" lvl="1" marL="914400" rtl="0" algn="l">
              <a:spcBef>
                <a:spcPts val="0"/>
              </a:spcBef>
              <a:spcAft>
                <a:spcPts val="0"/>
              </a:spcAft>
              <a:buClr>
                <a:schemeClr val="dk2"/>
              </a:buClr>
              <a:buSzPts val="2440"/>
              <a:buChar char="•"/>
            </a:pPr>
            <a:r>
              <a:rPr lang="en-AU" sz="2100">
                <a:solidFill>
                  <a:srgbClr val="000000"/>
                </a:solidFill>
              </a:rPr>
              <a:t>Cardinality</a:t>
            </a:r>
            <a:endParaRPr sz="2100">
              <a:solidFill>
                <a:srgbClr val="000000"/>
              </a:solidFill>
            </a:endParaRPr>
          </a:p>
          <a:p>
            <a:pPr indent="-383540" lvl="1" marL="914400" rtl="0" algn="l">
              <a:spcBef>
                <a:spcPts val="0"/>
              </a:spcBef>
              <a:spcAft>
                <a:spcPts val="0"/>
              </a:spcAft>
              <a:buClr>
                <a:schemeClr val="dk2"/>
              </a:buClr>
              <a:buSzPts val="2440"/>
              <a:buChar char="•"/>
            </a:pPr>
            <a:r>
              <a:rPr lang="en-AU" sz="2100">
                <a:solidFill>
                  <a:srgbClr val="000000"/>
                </a:solidFill>
              </a:rPr>
              <a:t>Type assignment (and if anything other than exact match is appropriate)</a:t>
            </a:r>
            <a:endParaRPr sz="2100">
              <a:solidFill>
                <a:srgbClr val="000000"/>
              </a:solidFill>
            </a:endParaRPr>
          </a:p>
          <a:p>
            <a:pPr indent="-383540" lvl="0" marL="457200" rtl="0" algn="l">
              <a:spcBef>
                <a:spcPts val="0"/>
              </a:spcBef>
              <a:spcAft>
                <a:spcPts val="0"/>
              </a:spcAft>
              <a:buClr>
                <a:schemeClr val="dk2"/>
              </a:buClr>
              <a:buSzPts val="2440"/>
              <a:buChar char="●"/>
            </a:pPr>
            <a:r>
              <a:rPr lang="en-AU" sz="2440">
                <a:solidFill>
                  <a:srgbClr val="000000"/>
                </a:solidFill>
              </a:rPr>
              <a:t>Discuss and agree map process</a:t>
            </a:r>
            <a:endParaRPr sz="2440">
              <a:solidFill>
                <a:srgbClr val="000000"/>
              </a:solidFill>
            </a:endParaRPr>
          </a:p>
          <a:p>
            <a:pPr indent="-383540" lvl="1" marL="914400" rtl="0" algn="l">
              <a:spcBef>
                <a:spcPts val="0"/>
              </a:spcBef>
              <a:spcAft>
                <a:spcPts val="0"/>
              </a:spcAft>
              <a:buClr>
                <a:schemeClr val="dk2"/>
              </a:buClr>
              <a:buSzPts val="2440"/>
              <a:buChar char="•"/>
            </a:pPr>
            <a:r>
              <a:rPr lang="en-AU" sz="2100">
                <a:solidFill>
                  <a:srgbClr val="000000"/>
                </a:solidFill>
              </a:rPr>
              <a:t>Rules for concept assessment (text, relationships, definitional attributes etc.)</a:t>
            </a:r>
            <a:endParaRPr sz="2100">
              <a:solidFill>
                <a:srgbClr val="000000"/>
              </a:solidFill>
            </a:endParaRPr>
          </a:p>
          <a:p>
            <a:pPr indent="-383540" lvl="1" marL="914400" rtl="0" algn="l">
              <a:spcBef>
                <a:spcPts val="0"/>
              </a:spcBef>
              <a:spcAft>
                <a:spcPts val="0"/>
              </a:spcAft>
              <a:buClr>
                <a:schemeClr val="dk2"/>
              </a:buClr>
              <a:buSzPts val="2440"/>
              <a:buChar char="•"/>
            </a:pPr>
            <a:r>
              <a:rPr lang="en-AU" sz="2100">
                <a:solidFill>
                  <a:srgbClr val="000000"/>
                </a:solidFill>
              </a:rPr>
              <a:t>Additional resources available - use of existing maps</a:t>
            </a:r>
            <a:endParaRPr sz="2100">
              <a:solidFill>
                <a:srgbClr val="000000"/>
              </a:solidFill>
            </a:endParaRPr>
          </a:p>
          <a:p>
            <a:pPr indent="-383540" lvl="0" marL="457200" rtl="0" algn="l">
              <a:spcBef>
                <a:spcPts val="0"/>
              </a:spcBef>
              <a:spcAft>
                <a:spcPts val="0"/>
              </a:spcAft>
              <a:buClr>
                <a:schemeClr val="dk2"/>
              </a:buClr>
              <a:buSzPts val="2440"/>
              <a:buChar char="●"/>
            </a:pPr>
            <a:r>
              <a:rPr lang="en-AU" sz="2440">
                <a:solidFill>
                  <a:srgbClr val="000000"/>
                </a:solidFill>
              </a:rPr>
              <a:t>Discuss and agree QA process (review etc.)</a:t>
            </a:r>
            <a:endParaRPr sz="2440">
              <a:solidFill>
                <a:srgbClr val="000000"/>
              </a:solidFill>
            </a:endParaRPr>
          </a:p>
          <a:p>
            <a:pPr indent="-383540" lvl="0" marL="457200" rtl="0" algn="l">
              <a:spcBef>
                <a:spcPts val="0"/>
              </a:spcBef>
              <a:spcAft>
                <a:spcPts val="0"/>
              </a:spcAft>
              <a:buClr>
                <a:schemeClr val="dk2"/>
              </a:buClr>
              <a:buSzPts val="2440"/>
              <a:buChar char="●"/>
            </a:pPr>
            <a:r>
              <a:rPr lang="en-AU" sz="2440">
                <a:solidFill>
                  <a:srgbClr val="000000"/>
                </a:solidFill>
              </a:rPr>
              <a:t>Discuss and agree maintenance process</a:t>
            </a:r>
            <a:endParaRPr sz="2440">
              <a:solidFill>
                <a:srgbClr val="000000"/>
              </a:solidFill>
            </a:endParaRPr>
          </a:p>
          <a:p>
            <a:pPr indent="-383540" lvl="0" marL="457200" rtl="0" algn="l">
              <a:spcBef>
                <a:spcPts val="0"/>
              </a:spcBef>
              <a:spcAft>
                <a:spcPts val="0"/>
              </a:spcAft>
              <a:buClr>
                <a:schemeClr val="dk2"/>
              </a:buClr>
              <a:buSzPts val="2440"/>
              <a:buChar char="●"/>
            </a:pPr>
            <a:r>
              <a:rPr lang="en-AU" sz="2440">
                <a:solidFill>
                  <a:srgbClr val="000000"/>
                </a:solidFill>
              </a:rPr>
              <a:t>Discuss and agree publication process</a:t>
            </a:r>
            <a:endParaRPr sz="2440">
              <a:solidFill>
                <a:srgbClr val="000000"/>
              </a:solidFill>
            </a:endParaRPr>
          </a:p>
          <a:p>
            <a:pPr indent="-383540" lvl="1" marL="914400" rtl="0" algn="l">
              <a:spcBef>
                <a:spcPts val="0"/>
              </a:spcBef>
              <a:spcAft>
                <a:spcPts val="0"/>
              </a:spcAft>
              <a:buClr>
                <a:schemeClr val="dk2"/>
              </a:buClr>
              <a:buSzPts val="2440"/>
              <a:buChar char="•"/>
            </a:pPr>
            <a:r>
              <a:rPr lang="en-AU" sz="2100">
                <a:solidFill>
                  <a:srgbClr val="000000"/>
                </a:solidFill>
              </a:rPr>
              <a:t>Format, timing</a:t>
            </a:r>
            <a:endParaRPr sz="2440">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ge518bd3848_1_135"/>
          <p:cNvSpPr txBox="1"/>
          <p:nvPr>
            <p:ph type="title"/>
          </p:nvPr>
        </p:nvSpPr>
        <p:spPr>
          <a:xfrm>
            <a:off x="786725" y="339400"/>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solidFill>
                  <a:schemeClr val="dk2"/>
                </a:solidFill>
                <a:latin typeface="Arial"/>
                <a:ea typeface="Arial"/>
                <a:cs typeface="Arial"/>
                <a:sym typeface="Arial"/>
              </a:rPr>
              <a:t>Mapping Process Practicalities</a:t>
            </a:r>
            <a:endParaRPr>
              <a:solidFill>
                <a:schemeClr val="dk2"/>
              </a:solidFill>
            </a:endParaRPr>
          </a:p>
        </p:txBody>
      </p:sp>
      <p:sp>
        <p:nvSpPr>
          <p:cNvPr id="299" name="Google Shape;299;ge518bd3848_1_135"/>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rPr lang="en-AU" sz="3000">
                <a:solidFill>
                  <a:srgbClr val="000000"/>
                </a:solidFill>
                <a:latin typeface="Arial"/>
                <a:ea typeface="Arial"/>
                <a:cs typeface="Arial"/>
                <a:sym typeface="Arial"/>
              </a:rPr>
              <a:t>•</a:t>
            </a:r>
            <a:r>
              <a:rPr lang="en-AU" sz="3000">
                <a:solidFill>
                  <a:srgbClr val="000000"/>
                </a:solidFill>
              </a:rPr>
              <a:t>Discuss and agree working process</a:t>
            </a:r>
            <a:endParaRPr sz="3000">
              <a:solidFill>
                <a:srgbClr val="000000"/>
              </a:solidFill>
            </a:endParaRPr>
          </a:p>
          <a:p>
            <a:pPr indent="0" lvl="0" marL="457200" rtl="0" algn="l">
              <a:spcBef>
                <a:spcPts val="500"/>
              </a:spcBef>
              <a:spcAft>
                <a:spcPts val="0"/>
              </a:spcAft>
              <a:buNone/>
            </a:pPr>
            <a:r>
              <a:rPr lang="en-AU" sz="2600">
                <a:solidFill>
                  <a:srgbClr val="000000"/>
                </a:solidFill>
                <a:latin typeface="Arial"/>
                <a:ea typeface="Arial"/>
                <a:cs typeface="Arial"/>
                <a:sym typeface="Arial"/>
              </a:rPr>
              <a:t>•</a:t>
            </a:r>
            <a:r>
              <a:rPr lang="en-AU" sz="2600">
                <a:solidFill>
                  <a:srgbClr val="000000"/>
                </a:solidFill>
              </a:rPr>
              <a:t>Where documentation is</a:t>
            </a:r>
            <a:endParaRPr sz="2600">
              <a:solidFill>
                <a:srgbClr val="000000"/>
              </a:solidFill>
            </a:endParaRPr>
          </a:p>
          <a:p>
            <a:pPr indent="0" lvl="0" marL="457200" rtl="0" algn="l">
              <a:spcBef>
                <a:spcPts val="500"/>
              </a:spcBef>
              <a:spcAft>
                <a:spcPts val="0"/>
              </a:spcAft>
              <a:buNone/>
            </a:pPr>
            <a:r>
              <a:rPr lang="en-AU" sz="2600">
                <a:solidFill>
                  <a:srgbClr val="000000"/>
                </a:solidFill>
                <a:latin typeface="Arial"/>
                <a:ea typeface="Arial"/>
                <a:cs typeface="Arial"/>
                <a:sym typeface="Arial"/>
              </a:rPr>
              <a:t>•</a:t>
            </a:r>
            <a:r>
              <a:rPr lang="en-AU" sz="2600">
                <a:solidFill>
                  <a:srgbClr val="000000"/>
                </a:solidFill>
              </a:rPr>
              <a:t>Who does what, when</a:t>
            </a:r>
            <a:endParaRPr sz="2600">
              <a:solidFill>
                <a:srgbClr val="000000"/>
              </a:solidFill>
            </a:endParaRPr>
          </a:p>
          <a:p>
            <a:pPr indent="0" lvl="0" marL="457200" rtl="0" algn="l">
              <a:spcBef>
                <a:spcPts val="500"/>
              </a:spcBef>
              <a:spcAft>
                <a:spcPts val="0"/>
              </a:spcAft>
              <a:buNone/>
            </a:pPr>
            <a:r>
              <a:rPr lang="en-AU" sz="2600">
                <a:solidFill>
                  <a:srgbClr val="000000"/>
                </a:solidFill>
                <a:latin typeface="Arial"/>
                <a:ea typeface="Arial"/>
                <a:cs typeface="Arial"/>
                <a:sym typeface="Arial"/>
              </a:rPr>
              <a:t>•</a:t>
            </a:r>
            <a:r>
              <a:rPr lang="en-AU" sz="2600">
                <a:solidFill>
                  <a:srgbClr val="000000"/>
                </a:solidFill>
              </a:rPr>
              <a:t>How to deal with “in flight questions”</a:t>
            </a:r>
            <a:endParaRPr sz="2600">
              <a:solidFill>
                <a:srgbClr val="000000"/>
              </a:solidFill>
            </a:endParaRPr>
          </a:p>
          <a:p>
            <a:pPr indent="-393700" lvl="0" marL="457200" rtl="0" algn="l">
              <a:spcBef>
                <a:spcPts val="500"/>
              </a:spcBef>
              <a:spcAft>
                <a:spcPts val="0"/>
              </a:spcAft>
              <a:buClr>
                <a:srgbClr val="000000"/>
              </a:buClr>
              <a:buSzPts val="2600"/>
              <a:buChar char="•"/>
            </a:pPr>
            <a:r>
              <a:rPr lang="en-AU" sz="2600">
                <a:solidFill>
                  <a:srgbClr val="000000"/>
                </a:solidFill>
              </a:rPr>
              <a:t>How to deal </a:t>
            </a:r>
            <a:r>
              <a:rPr lang="en-AU" sz="2600">
                <a:solidFill>
                  <a:srgbClr val="000000"/>
                </a:solidFill>
              </a:rPr>
              <a:t>with</a:t>
            </a:r>
            <a:r>
              <a:rPr lang="en-AU" sz="2600">
                <a:solidFill>
                  <a:srgbClr val="000000"/>
                </a:solidFill>
              </a:rPr>
              <a:t> known issues</a:t>
            </a:r>
            <a:endParaRPr sz="2600">
              <a:solidFill>
                <a:srgbClr val="000000"/>
              </a:solidFill>
            </a:endParaRPr>
          </a:p>
          <a:p>
            <a:pPr indent="0" lvl="0" marL="457200" rtl="0" algn="l">
              <a:spcBef>
                <a:spcPts val="500"/>
              </a:spcBef>
              <a:spcAft>
                <a:spcPts val="0"/>
              </a:spcAft>
              <a:buNone/>
            </a:pPr>
            <a:r>
              <a:rPr lang="en-AU" sz="2600">
                <a:solidFill>
                  <a:srgbClr val="000000"/>
                </a:solidFill>
                <a:latin typeface="Arial"/>
                <a:ea typeface="Arial"/>
                <a:cs typeface="Arial"/>
                <a:sym typeface="Arial"/>
              </a:rPr>
              <a:t>• </a:t>
            </a:r>
            <a:r>
              <a:rPr lang="en-AU" sz="2600">
                <a:solidFill>
                  <a:srgbClr val="000000"/>
                </a:solidFill>
              </a:rPr>
              <a:t>Training and exemplars</a:t>
            </a:r>
            <a:endParaRPr sz="2600">
              <a:solidFill>
                <a:srgbClr val="000000"/>
              </a:solidFill>
            </a:endParaRPr>
          </a:p>
          <a:p>
            <a:pPr indent="0" lvl="0" marL="0" rtl="0" algn="l">
              <a:spcBef>
                <a:spcPts val="1000"/>
              </a:spcBef>
              <a:spcAft>
                <a:spcPts val="0"/>
              </a:spcAft>
              <a:buNone/>
            </a:pPr>
            <a:r>
              <a:t/>
            </a:r>
            <a:endParaRPr sz="30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ge82c051f40_0_1"/>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AU"/>
              <a:t>Next steps</a:t>
            </a:r>
            <a:endParaRPr/>
          </a:p>
        </p:txBody>
      </p:sp>
      <p:sp>
        <p:nvSpPr>
          <p:cNvPr id="306" name="Google Shape;306;ge82c051f40_0_1"/>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342900" lvl="0" marL="457200" rtl="0" algn="l">
              <a:spcBef>
                <a:spcPts val="1000"/>
              </a:spcBef>
              <a:spcAft>
                <a:spcPts val="0"/>
              </a:spcAft>
              <a:buSzPts val="1800"/>
              <a:buChar char="●"/>
            </a:pPr>
            <a:r>
              <a:rPr lang="en-AU"/>
              <a:t>Doodle poll to get small group together</a:t>
            </a:r>
            <a:endParaRPr/>
          </a:p>
          <a:p>
            <a:pPr indent="0" lvl="0" marL="457200" rtl="0" algn="l">
              <a:spcBef>
                <a:spcPts val="1000"/>
              </a:spcBef>
              <a:spcAft>
                <a:spcPts val="0"/>
              </a:spcAft>
              <a:buNone/>
            </a:pPr>
            <a:r>
              <a:t/>
            </a:r>
            <a:endParaRPr/>
          </a:p>
          <a:p>
            <a:pPr indent="0" lvl="0" marL="457200" rtl="0" algn="l">
              <a:spcBef>
                <a:spcPts val="1000"/>
              </a:spcBef>
              <a:spcAft>
                <a:spcPts val="0"/>
              </a:spcAft>
              <a:buNone/>
            </a:pPr>
            <a:r>
              <a:rPr lang="en-AU" u="sng">
                <a:solidFill>
                  <a:schemeClr val="hlink"/>
                </a:solidFill>
                <a:hlinkClick r:id="rId3"/>
              </a:rPr>
              <a:t>https://doodle.com/poll/m2qwhhr2s6umsrv8?utm_source=poll&amp;utm_medium=link</a:t>
            </a:r>
            <a:r>
              <a:rPr lang="en-AU"/>
              <a:t>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pic>
        <p:nvPicPr>
          <p:cNvPr descr="A group of people sitting at a table&#10;&#10;Description automatically generated" id="311" name="Google Shape;311;p29"/>
          <p:cNvPicPr preferRelativeResize="0"/>
          <p:nvPr>
            <p:ph idx="2" type="pic"/>
          </p:nvPr>
        </p:nvPicPr>
        <p:blipFill rotWithShape="1">
          <a:blip r:embed="rId3">
            <a:alphaModFix/>
          </a:blip>
          <a:srcRect b="0" l="0" r="0" t="0"/>
          <a:stretch/>
        </p:blipFill>
        <p:spPr>
          <a:xfrm>
            <a:off x="0" y="0"/>
            <a:ext cx="6096000" cy="6858000"/>
          </a:xfrm>
          <a:prstGeom prst="rect">
            <a:avLst/>
          </a:prstGeom>
          <a:solidFill>
            <a:schemeClr val="lt2"/>
          </a:solidFill>
          <a:ln>
            <a:noFill/>
          </a:ln>
        </p:spPr>
      </p:pic>
      <p:sp>
        <p:nvSpPr>
          <p:cNvPr id="312" name="Google Shape;312;p29"/>
          <p:cNvSpPr txBox="1"/>
          <p:nvPr/>
        </p:nvSpPr>
        <p:spPr>
          <a:xfrm>
            <a:off x="2197290" y="2503622"/>
            <a:ext cx="3898710" cy="1850756"/>
          </a:xfrm>
          <a:prstGeom prst="rect">
            <a:avLst/>
          </a:prstGeom>
          <a:solidFill>
            <a:schemeClr val="accent1"/>
          </a:solidFill>
          <a:ln>
            <a:noFill/>
          </a:ln>
        </p:spPr>
        <p:txBody>
          <a:bodyPr anchorCtr="0" anchor="ctr" bIns="360000" lIns="360000" spcFirstLastPara="1" rIns="360000" wrap="square" tIns="360000">
            <a:noAutofit/>
          </a:bodyPr>
          <a:lstStyle/>
          <a:p>
            <a:pPr indent="0" lvl="0" marL="0" marR="0" rtl="0" algn="ctr">
              <a:lnSpc>
                <a:spcPct val="100000"/>
              </a:lnSpc>
              <a:spcBef>
                <a:spcPts val="0"/>
              </a:spcBef>
              <a:spcAft>
                <a:spcPts val="0"/>
              </a:spcAft>
              <a:buClr>
                <a:srgbClr val="000000"/>
              </a:buClr>
              <a:buSzPts val="3200"/>
              <a:buFont typeface="Arial"/>
              <a:buNone/>
            </a:pPr>
            <a:r>
              <a:rPr b="0" i="0" lang="en-AU" sz="3200" u="none" cap="none" strike="noStrike">
                <a:solidFill>
                  <a:schemeClr val="lt1"/>
                </a:solidFill>
                <a:latin typeface="Trebuchet MS"/>
                <a:ea typeface="Trebuchet MS"/>
                <a:cs typeface="Trebuchet MS"/>
                <a:sym typeface="Trebuchet MS"/>
              </a:rPr>
              <a:t>NEXT STEPS</a:t>
            </a:r>
            <a:endParaRPr b="0" i="0" sz="1400" u="none" cap="none" strike="noStrike">
              <a:solidFill>
                <a:srgbClr val="000000"/>
              </a:solidFill>
              <a:latin typeface="Trebuchet MS"/>
              <a:ea typeface="Trebuchet MS"/>
              <a:cs typeface="Trebuchet MS"/>
              <a:sym typeface="Trebuchet MS"/>
            </a:endParaRPr>
          </a:p>
        </p:txBody>
      </p:sp>
      <p:sp>
        <p:nvSpPr>
          <p:cNvPr id="313" name="Google Shape;313;p29"/>
          <p:cNvSpPr txBox="1"/>
          <p:nvPr/>
        </p:nvSpPr>
        <p:spPr>
          <a:xfrm>
            <a:off x="6614614" y="0"/>
            <a:ext cx="4743600" cy="6857999"/>
          </a:xfrm>
          <a:prstGeom prst="rect">
            <a:avLst/>
          </a:prstGeom>
          <a:noFill/>
          <a:ln>
            <a:noFill/>
          </a:ln>
        </p:spPr>
        <p:txBody>
          <a:bodyPr anchorCtr="0" anchor="ctr" bIns="45700" lIns="91425" spcFirstLastPara="1" rIns="91425" wrap="square" tIns="45700">
            <a:noAutofit/>
          </a:bodyPr>
          <a:lstStyle/>
          <a:p>
            <a:pPr indent="-457200" lvl="0" marL="558800" marR="0" rtl="0" algn="l">
              <a:lnSpc>
                <a:spcPct val="150000"/>
              </a:lnSpc>
              <a:spcBef>
                <a:spcPts val="1000"/>
              </a:spcBef>
              <a:spcAft>
                <a:spcPts val="0"/>
              </a:spcAft>
              <a:buClr>
                <a:srgbClr val="00B0F0"/>
              </a:buClr>
              <a:buSzPts val="2000"/>
              <a:buFont typeface="Arial"/>
              <a:buChar char="•"/>
            </a:pPr>
            <a:r>
              <a:rPr b="1" i="0" lang="en-AU" sz="2400" u="none" cap="none" strike="noStrike">
                <a:solidFill>
                  <a:schemeClr val="dk1"/>
                </a:solidFill>
                <a:latin typeface="Trebuchet MS"/>
                <a:ea typeface="Trebuchet MS"/>
                <a:cs typeface="Trebuchet MS"/>
                <a:sym typeface="Trebuchet MS"/>
              </a:rPr>
              <a:t>Next meeting</a:t>
            </a:r>
            <a:br>
              <a:rPr b="0" i="0" lang="en-AU" sz="2000" u="none" cap="none" strike="noStrike">
                <a:solidFill>
                  <a:schemeClr val="dk1"/>
                </a:solidFill>
                <a:latin typeface="Trebuchet MS"/>
                <a:ea typeface="Trebuchet MS"/>
                <a:cs typeface="Trebuchet MS"/>
                <a:sym typeface="Trebuchet MS"/>
              </a:rPr>
            </a:br>
            <a:r>
              <a:rPr b="0" i="0" lang="en-AU" sz="2000" u="none" cap="none" strike="noStrike">
                <a:solidFill>
                  <a:schemeClr val="dk1"/>
                </a:solidFill>
                <a:latin typeface="Trebuchet MS"/>
                <a:ea typeface="Trebuchet MS"/>
                <a:cs typeface="Trebuchet MS"/>
                <a:sym typeface="Trebuchet MS"/>
              </a:rPr>
              <a:t>Thursday 2nd September 2021 </a:t>
            </a:r>
            <a:br>
              <a:rPr b="0" i="0" lang="en-AU" sz="2000" u="none" cap="none" strike="noStrike">
                <a:solidFill>
                  <a:schemeClr val="dk1"/>
                </a:solidFill>
                <a:latin typeface="Trebuchet MS"/>
                <a:ea typeface="Trebuchet MS"/>
                <a:cs typeface="Trebuchet MS"/>
                <a:sym typeface="Trebuchet MS"/>
              </a:rPr>
            </a:br>
            <a:r>
              <a:rPr b="0" i="0" lang="en-AU" sz="2000" u="none" cap="none" strike="noStrike">
                <a:solidFill>
                  <a:schemeClr val="dk1"/>
                </a:solidFill>
                <a:latin typeface="Trebuchet MS"/>
                <a:ea typeface="Trebuchet MS"/>
                <a:cs typeface="Trebuchet MS"/>
                <a:sym typeface="Trebuchet MS"/>
              </a:rPr>
              <a:t>at </a:t>
            </a:r>
            <a:r>
              <a:rPr b="1" i="0" lang="en-AU" sz="3600" u="none" cap="none" strike="noStrike">
                <a:solidFill>
                  <a:srgbClr val="FF0000"/>
                </a:solidFill>
                <a:latin typeface="Trebuchet MS"/>
                <a:ea typeface="Trebuchet MS"/>
                <a:cs typeface="Trebuchet MS"/>
                <a:sym typeface="Trebuchet MS"/>
              </a:rPr>
              <a:t>1</a:t>
            </a:r>
            <a:r>
              <a:rPr b="1" lang="en-AU" sz="3600">
                <a:solidFill>
                  <a:srgbClr val="FF0000"/>
                </a:solidFill>
                <a:latin typeface="Trebuchet MS"/>
                <a:ea typeface="Trebuchet MS"/>
                <a:cs typeface="Trebuchet MS"/>
                <a:sym typeface="Trebuchet MS"/>
              </a:rPr>
              <a:t>3</a:t>
            </a:r>
            <a:r>
              <a:rPr b="1" i="0" lang="en-AU" sz="3600" u="none" cap="none" strike="noStrike">
                <a:solidFill>
                  <a:srgbClr val="FF0000"/>
                </a:solidFill>
                <a:latin typeface="Trebuchet MS"/>
                <a:ea typeface="Trebuchet MS"/>
                <a:cs typeface="Trebuchet MS"/>
                <a:sym typeface="Trebuchet MS"/>
              </a:rPr>
              <a:t>:00 UTC</a:t>
            </a:r>
            <a:br>
              <a:rPr b="1" i="0" lang="en-AU" sz="3600" u="none" cap="none" strike="noStrike">
                <a:solidFill>
                  <a:srgbClr val="FF0000"/>
                </a:solidFill>
                <a:latin typeface="Trebuchet MS"/>
                <a:ea typeface="Trebuchet MS"/>
                <a:cs typeface="Trebuchet MS"/>
                <a:sym typeface="Trebuchet MS"/>
              </a:rPr>
            </a:br>
            <a:r>
              <a:rPr b="1" i="0" lang="en-AU" sz="2000" u="none" cap="none" strike="noStrike">
                <a:solidFill>
                  <a:schemeClr val="dk1"/>
                </a:solidFill>
                <a:latin typeface="Trebuchet MS"/>
                <a:ea typeface="Trebuchet MS"/>
                <a:cs typeface="Trebuchet MS"/>
                <a:sym typeface="Trebuchet MS"/>
              </a:rPr>
              <a:t>Topic</a:t>
            </a:r>
            <a:r>
              <a:rPr b="0" i="0" lang="en-AU" sz="2000" u="none" cap="none" strike="noStrike">
                <a:solidFill>
                  <a:schemeClr val="dk1"/>
                </a:solidFill>
                <a:latin typeface="Trebuchet MS"/>
                <a:ea typeface="Trebuchet MS"/>
                <a:cs typeface="Trebuchet MS"/>
                <a:sym typeface="Trebuchet MS"/>
              </a:rPr>
              <a:t>:</a:t>
            </a:r>
            <a:r>
              <a:rPr b="0" i="0" lang="en-AU" sz="2400" u="none" cap="none" strike="noStrike">
                <a:solidFill>
                  <a:schemeClr val="dk1"/>
                </a:solidFill>
                <a:latin typeface="Trebuchet MS"/>
                <a:ea typeface="Trebuchet MS"/>
                <a:cs typeface="Trebuchet MS"/>
                <a:sym typeface="Trebuchet MS"/>
              </a:rPr>
              <a:t> </a:t>
            </a:r>
            <a:br>
              <a:rPr b="0" i="0" lang="en-AU" sz="2400" u="none" cap="none" strike="noStrike">
                <a:solidFill>
                  <a:schemeClr val="dk1"/>
                </a:solidFill>
                <a:latin typeface="Trebuchet MS"/>
                <a:ea typeface="Trebuchet MS"/>
                <a:cs typeface="Trebuchet MS"/>
                <a:sym typeface="Trebuchet MS"/>
              </a:rPr>
            </a:br>
            <a:r>
              <a:rPr b="1" lang="en-AU" sz="2000">
                <a:solidFill>
                  <a:schemeClr val="dk1"/>
                </a:solidFill>
                <a:latin typeface="Trebuchet MS"/>
                <a:ea typeface="Trebuchet MS"/>
                <a:cs typeface="Trebuchet MS"/>
                <a:sym typeface="Trebuchet MS"/>
              </a:rPr>
              <a:t>A range of dose form topics</a:t>
            </a:r>
            <a:endParaRPr b="1" i="0" sz="1800" u="none" cap="none" strike="noStrike">
              <a:solidFill>
                <a:schemeClr val="dk1"/>
              </a:solidFill>
              <a:latin typeface="Trebuchet MS"/>
              <a:ea typeface="Trebuchet MS"/>
              <a:cs typeface="Trebuchet MS"/>
              <a:sym typeface="Trebuchet MS"/>
            </a:endParaRPr>
          </a:p>
        </p:txBody>
      </p:sp>
      <p:sp>
        <p:nvSpPr>
          <p:cNvPr id="314" name="Google Shape;314;p29"/>
          <p:cNvSpPr txBox="1"/>
          <p:nvPr/>
        </p:nvSpPr>
        <p:spPr>
          <a:xfrm>
            <a:off x="98725" y="6421674"/>
            <a:ext cx="380700" cy="42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fld id="{00000000-1234-1234-1234-123412341234}" type="slidenum">
              <a:rPr b="0" i="0" lang="en-AU" sz="1400" u="none" cap="none" strike="noStrike">
                <a:solidFill>
                  <a:schemeClr val="dk2"/>
                </a:solidFill>
                <a:latin typeface="Trebuchet MS"/>
                <a:ea typeface="Trebuchet MS"/>
                <a:cs typeface="Trebuchet MS"/>
                <a:sym typeface="Trebuchet MS"/>
              </a:rPr>
              <a:t>‹#›</a:t>
            </a:fld>
            <a:endParaRPr b="0" i="0" sz="1400" u="none" cap="none" strike="noStrike">
              <a:solidFill>
                <a:schemeClr val="dk2"/>
              </a:solidFill>
              <a:latin typeface="Trebuchet MS"/>
              <a:ea typeface="Trebuchet MS"/>
              <a:cs typeface="Trebuchet MS"/>
              <a:sym typeface="Trebuchet M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pic>
        <p:nvPicPr>
          <p:cNvPr id="319" name="Google Shape;319;p30"/>
          <p:cNvPicPr preferRelativeResize="0"/>
          <p:nvPr/>
        </p:nvPicPr>
        <p:blipFill rotWithShape="1">
          <a:blip r:embed="rId3">
            <a:alphaModFix/>
          </a:blip>
          <a:srcRect b="0" l="0" r="0" t="0"/>
          <a:stretch/>
        </p:blipFill>
        <p:spPr>
          <a:xfrm>
            <a:off x="0" y="0"/>
            <a:ext cx="12244176" cy="6858000"/>
          </a:xfrm>
          <a:prstGeom prst="rect">
            <a:avLst/>
          </a:prstGeom>
          <a:noFill/>
          <a:ln>
            <a:noFill/>
          </a:ln>
        </p:spPr>
      </p:pic>
      <p:sp>
        <p:nvSpPr>
          <p:cNvPr id="320" name="Google Shape;320;p30"/>
          <p:cNvSpPr/>
          <p:nvPr/>
        </p:nvSpPr>
        <p:spPr>
          <a:xfrm>
            <a:off x="1" y="0"/>
            <a:ext cx="12244175" cy="6858000"/>
          </a:xfrm>
          <a:prstGeom prst="rect">
            <a:avLst/>
          </a:prstGeom>
          <a:solidFill>
            <a:schemeClr val="dk2">
              <a:alpha val="82352"/>
            </a:schemeClr>
          </a:solidFill>
          <a:ln>
            <a:noFill/>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2775"/>
              <a:buFont typeface="Arial"/>
              <a:buNone/>
            </a:pPr>
            <a:r>
              <a:t/>
            </a:r>
            <a:endParaRPr b="0" i="0" sz="2775" u="none" cap="none" strike="noStrike">
              <a:solidFill>
                <a:schemeClr val="lt1"/>
              </a:solidFill>
              <a:latin typeface="Trebuchet MS"/>
              <a:ea typeface="Trebuchet MS"/>
              <a:cs typeface="Trebuchet MS"/>
              <a:sym typeface="Trebuchet MS"/>
            </a:endParaRPr>
          </a:p>
        </p:txBody>
      </p:sp>
      <p:cxnSp>
        <p:nvCxnSpPr>
          <p:cNvPr id="321" name="Google Shape;321;p30"/>
          <p:cNvCxnSpPr/>
          <p:nvPr/>
        </p:nvCxnSpPr>
        <p:spPr>
          <a:xfrm flipH="1">
            <a:off x="3320636" y="1177890"/>
            <a:ext cx="10500" cy="1933500"/>
          </a:xfrm>
          <a:prstGeom prst="straightConnector1">
            <a:avLst/>
          </a:prstGeom>
          <a:noFill/>
          <a:ln cap="flat" cmpd="sng" w="28575">
            <a:solidFill>
              <a:srgbClr val="FFFFFF"/>
            </a:solidFill>
            <a:prstDash val="solid"/>
            <a:miter lim="800000"/>
            <a:headEnd len="sm" w="sm" type="none"/>
            <a:tailEnd len="sm" w="sm" type="none"/>
          </a:ln>
        </p:spPr>
      </p:cxnSp>
      <p:sp>
        <p:nvSpPr>
          <p:cNvPr id="322" name="Google Shape;322;p30"/>
          <p:cNvSpPr/>
          <p:nvPr/>
        </p:nvSpPr>
        <p:spPr>
          <a:xfrm>
            <a:off x="3562500" y="1104901"/>
            <a:ext cx="5105100" cy="4914900"/>
          </a:xfrm>
          <a:prstGeom prst="rect">
            <a:avLst/>
          </a:prstGeom>
          <a:solidFill>
            <a:srgbClr val="FFFFFF"/>
          </a:solidFill>
          <a:ln>
            <a:noFill/>
          </a:ln>
          <a:effectLst>
            <a:outerShdw blurRad="317500" sx="102000" rotWithShape="0" algn="ctr" sy="102000">
              <a:srgbClr val="7F7F7F">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Trebuchet MS"/>
              <a:ea typeface="Trebuchet MS"/>
              <a:cs typeface="Trebuchet MS"/>
              <a:sym typeface="Trebuchet MS"/>
            </a:endParaRPr>
          </a:p>
        </p:txBody>
      </p:sp>
      <p:sp>
        <p:nvSpPr>
          <p:cNvPr id="323" name="Google Shape;323;p30"/>
          <p:cNvSpPr txBox="1"/>
          <p:nvPr/>
        </p:nvSpPr>
        <p:spPr>
          <a:xfrm>
            <a:off x="3821850" y="1714536"/>
            <a:ext cx="4586400" cy="58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en-AU" sz="4800" u="none" cap="none" strike="noStrike">
                <a:solidFill>
                  <a:schemeClr val="dk1"/>
                </a:solidFill>
                <a:latin typeface="Trebuchet MS"/>
                <a:ea typeface="Trebuchet MS"/>
                <a:cs typeface="Trebuchet MS"/>
                <a:sym typeface="Trebuchet MS"/>
              </a:rPr>
              <a:t>THANK YOU</a:t>
            </a:r>
            <a:endParaRPr b="0" i="0" sz="4800" u="none" cap="none" strike="noStrike">
              <a:solidFill>
                <a:schemeClr val="dk1"/>
              </a:solidFill>
              <a:latin typeface="Trebuchet MS"/>
              <a:ea typeface="Trebuchet MS"/>
              <a:cs typeface="Trebuchet MS"/>
              <a:sym typeface="Trebuchet MS"/>
            </a:endParaRPr>
          </a:p>
        </p:txBody>
      </p:sp>
      <p:cxnSp>
        <p:nvCxnSpPr>
          <p:cNvPr id="324" name="Google Shape;324;p30"/>
          <p:cNvCxnSpPr/>
          <p:nvPr/>
        </p:nvCxnSpPr>
        <p:spPr>
          <a:xfrm>
            <a:off x="5743650" y="2800294"/>
            <a:ext cx="742800" cy="0"/>
          </a:xfrm>
          <a:prstGeom prst="straightConnector1">
            <a:avLst/>
          </a:prstGeom>
          <a:noFill/>
          <a:ln cap="flat" cmpd="sng" w="50800">
            <a:solidFill>
              <a:srgbClr val="D8DAE5"/>
            </a:solidFill>
            <a:prstDash val="solid"/>
            <a:miter lim="800000"/>
            <a:headEnd len="sm" w="sm" type="none"/>
            <a:tailEnd len="sm" w="sm" type="none"/>
          </a:ln>
        </p:spPr>
      </p:cxnSp>
      <p:pic>
        <p:nvPicPr>
          <p:cNvPr id="325" name="Google Shape;325;p30"/>
          <p:cNvPicPr preferRelativeResize="0"/>
          <p:nvPr/>
        </p:nvPicPr>
        <p:blipFill rotWithShape="1">
          <a:blip r:embed="rId4">
            <a:alphaModFix/>
          </a:blip>
          <a:srcRect b="0" l="0" r="0" t="0"/>
          <a:stretch/>
        </p:blipFill>
        <p:spPr>
          <a:xfrm>
            <a:off x="5161550" y="3209926"/>
            <a:ext cx="1907000" cy="1933500"/>
          </a:xfrm>
          <a:prstGeom prst="rect">
            <a:avLst/>
          </a:prstGeom>
          <a:noFill/>
          <a:ln>
            <a:noFill/>
          </a:ln>
        </p:spPr>
      </p:pic>
      <p:sp>
        <p:nvSpPr>
          <p:cNvPr id="326" name="Google Shape;326;p30"/>
          <p:cNvSpPr/>
          <p:nvPr/>
        </p:nvSpPr>
        <p:spPr>
          <a:xfrm>
            <a:off x="3562500" y="5835551"/>
            <a:ext cx="5105100" cy="2325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Trebuchet MS"/>
              <a:ea typeface="Trebuchet MS"/>
              <a:cs typeface="Trebuchet MS"/>
              <a:sym typeface="Trebuchet MS"/>
            </a:endParaRPr>
          </a:p>
        </p:txBody>
      </p:sp>
      <p:sp>
        <p:nvSpPr>
          <p:cNvPr id="327" name="Google Shape;327;p30"/>
          <p:cNvSpPr txBox="1"/>
          <p:nvPr/>
        </p:nvSpPr>
        <p:spPr>
          <a:xfrm rot="-5400000">
            <a:off x="1729172" y="4421026"/>
            <a:ext cx="3134700" cy="198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900"/>
              <a:buFont typeface="Arial"/>
              <a:buNone/>
            </a:pPr>
            <a:r>
              <a:rPr b="0" i="0" lang="en-AU" sz="1100" u="none" cap="none" strike="noStrike">
                <a:solidFill>
                  <a:schemeClr val="lt1"/>
                </a:solidFill>
                <a:latin typeface="Trebuchet MS"/>
                <a:ea typeface="Trebuchet MS"/>
                <a:cs typeface="Trebuchet MS"/>
                <a:sym typeface="Trebuchet MS"/>
              </a:rPr>
              <a:t>SNOMED International: Delivering SNOMED CT</a:t>
            </a:r>
            <a:endParaRPr b="0" i="0" sz="1100" u="none" cap="none" strike="noStrike">
              <a:solidFill>
                <a:schemeClr val="lt1"/>
              </a:solidFill>
              <a:latin typeface="Trebuchet MS"/>
              <a:ea typeface="Trebuchet MS"/>
              <a:cs typeface="Trebuchet MS"/>
              <a:sym typeface="Trebuchet MS"/>
            </a:endParaRPr>
          </a:p>
        </p:txBody>
      </p:sp>
      <p:pic>
        <p:nvPicPr>
          <p:cNvPr id="328" name="Google Shape;328;p30"/>
          <p:cNvPicPr preferRelativeResize="0"/>
          <p:nvPr/>
        </p:nvPicPr>
        <p:blipFill rotWithShape="1">
          <a:blip r:embed="rId5">
            <a:alphaModFix/>
          </a:blip>
          <a:srcRect b="0" l="0" r="0" t="0"/>
          <a:stretch/>
        </p:blipFill>
        <p:spPr>
          <a:xfrm>
            <a:off x="3605820" y="6185409"/>
            <a:ext cx="5068818" cy="33321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ge36cfa87bf_0_15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rPr>
              <a:t>EDQM Map Background</a:t>
            </a:r>
            <a:endParaRPr>
              <a:solidFill>
                <a:schemeClr val="dk2"/>
              </a:solidFill>
            </a:endParaRPr>
          </a:p>
        </p:txBody>
      </p:sp>
      <p:sp>
        <p:nvSpPr>
          <p:cNvPr id="77" name="Google Shape;77;ge36cfa87bf_0_153"/>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lnSpcReduction="10000"/>
          </a:bodyPr>
          <a:lstStyle/>
          <a:p>
            <a:pPr indent="-381000" lvl="0" marL="457200" marR="0" rtl="0" algn="l">
              <a:lnSpc>
                <a:spcPct val="115000"/>
              </a:lnSpc>
              <a:spcBef>
                <a:spcPts val="1600"/>
              </a:spcBef>
              <a:spcAft>
                <a:spcPts val="0"/>
              </a:spcAft>
              <a:buClr>
                <a:schemeClr val="dk2"/>
              </a:buClr>
              <a:buSzPts val="2400"/>
              <a:buChar char="●"/>
            </a:pPr>
            <a:r>
              <a:rPr lang="en-AU" sz="2400">
                <a:solidFill>
                  <a:srgbClr val="000000"/>
                </a:solidFill>
                <a:latin typeface="Arial"/>
                <a:ea typeface="Arial"/>
                <a:cs typeface="Arial"/>
                <a:sym typeface="Arial"/>
              </a:rPr>
              <a:t>DEUSG members told SNOMED International that one of your common challenges is finding an equivalent mapping between dose forms used locally (e.g. EDQM) and SNOMED CT’s pharmaceutical dose forms</a:t>
            </a:r>
            <a:endParaRPr sz="2400">
              <a:solidFill>
                <a:srgbClr val="000000"/>
              </a:solidFill>
              <a:latin typeface="Arial"/>
              <a:ea typeface="Arial"/>
              <a:cs typeface="Arial"/>
              <a:sym typeface="Arial"/>
            </a:endParaRPr>
          </a:p>
          <a:p>
            <a:pPr indent="-242401" lvl="1" marL="990000" marR="0" rtl="0" algn="l">
              <a:lnSpc>
                <a:spcPct val="115000"/>
              </a:lnSpc>
              <a:spcBef>
                <a:spcPts val="0"/>
              </a:spcBef>
              <a:spcAft>
                <a:spcPts val="0"/>
              </a:spcAft>
              <a:buClr>
                <a:schemeClr val="dk2"/>
              </a:buClr>
              <a:buSzPts val="2400"/>
              <a:buChar char="○"/>
            </a:pPr>
            <a:r>
              <a:rPr lang="en-AU" sz="2400">
                <a:solidFill>
                  <a:srgbClr val="000000"/>
                </a:solidFill>
                <a:latin typeface="Arial"/>
                <a:ea typeface="Arial"/>
                <a:cs typeface="Arial"/>
                <a:sym typeface="Arial"/>
              </a:rPr>
              <a:t>This issue was your third highest priority</a:t>
            </a:r>
            <a:endParaRPr sz="2400">
              <a:solidFill>
                <a:srgbClr val="000000"/>
              </a:solidFill>
              <a:latin typeface="Arial"/>
              <a:ea typeface="Arial"/>
              <a:cs typeface="Arial"/>
              <a:sym typeface="Arial"/>
            </a:endParaRPr>
          </a:p>
          <a:p>
            <a:pPr indent="-381000" lvl="0" marL="457200" marR="0" rtl="0" algn="l">
              <a:lnSpc>
                <a:spcPct val="115000"/>
              </a:lnSpc>
              <a:spcBef>
                <a:spcPts val="1600"/>
              </a:spcBef>
              <a:spcAft>
                <a:spcPts val="0"/>
              </a:spcAft>
              <a:buClr>
                <a:schemeClr val="dk2"/>
              </a:buClr>
              <a:buSzPts val="2400"/>
              <a:buFont typeface="Arial"/>
              <a:buChar char="●"/>
            </a:pPr>
            <a:r>
              <a:rPr lang="en-AU" sz="2400">
                <a:solidFill>
                  <a:srgbClr val="000000"/>
                </a:solidFill>
                <a:latin typeface="Arial"/>
                <a:ea typeface="Arial"/>
                <a:cs typeface="Arial"/>
                <a:sym typeface="Arial"/>
              </a:rPr>
              <a:t>SNOMED International issued a survey to DEUSG members to better understand your requirements for mapping dose forms (8 responses)</a:t>
            </a:r>
            <a:endParaRPr sz="2400">
              <a:solidFill>
                <a:srgbClr val="000000"/>
              </a:solidFill>
              <a:latin typeface="Arial"/>
              <a:ea typeface="Arial"/>
              <a:cs typeface="Arial"/>
              <a:sym typeface="Arial"/>
            </a:endParaRPr>
          </a:p>
          <a:p>
            <a:pPr indent="-381000" lvl="0" marL="457200" marR="0" rtl="0" algn="l">
              <a:lnSpc>
                <a:spcPct val="115000"/>
              </a:lnSpc>
              <a:spcBef>
                <a:spcPts val="1600"/>
              </a:spcBef>
              <a:spcAft>
                <a:spcPts val="0"/>
              </a:spcAft>
              <a:buClr>
                <a:schemeClr val="dk2"/>
              </a:buClr>
              <a:buSzPts val="2400"/>
              <a:buFont typeface="Arial"/>
              <a:buChar char="●"/>
            </a:pPr>
            <a:r>
              <a:rPr lang="en-AU" sz="2400">
                <a:solidFill>
                  <a:srgbClr val="000000"/>
                </a:solidFill>
                <a:latin typeface="Arial"/>
                <a:ea typeface="Arial"/>
                <a:cs typeface="Arial"/>
                <a:sym typeface="Arial"/>
              </a:rPr>
              <a:t>SNOMED International and EDQM have agreed to move forward with a joint mapping from EDQM to SNOMED CT dose forms</a:t>
            </a:r>
            <a:endParaRPr sz="2400">
              <a:solidFill>
                <a:srgbClr val="000000"/>
              </a:solidFill>
              <a:latin typeface="Arial"/>
              <a:ea typeface="Arial"/>
              <a:cs typeface="Arial"/>
              <a:sym typeface="Arial"/>
            </a:endParaRPr>
          </a:p>
          <a:p>
            <a:pPr indent="0" lvl="0" marL="457200" marR="0" rtl="0" algn="l">
              <a:lnSpc>
                <a:spcPct val="115000"/>
              </a:lnSpc>
              <a:spcBef>
                <a:spcPts val="1600"/>
              </a:spcBef>
              <a:spcAft>
                <a:spcPts val="0"/>
              </a:spcAft>
              <a:buNone/>
            </a:pPr>
            <a:r>
              <a:t/>
            </a:r>
            <a:endParaRPr sz="2400">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ge82c051e6f_0_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rPr>
              <a:t>Dose Form Survey Results</a:t>
            </a:r>
            <a:endParaRPr>
              <a:solidFill>
                <a:schemeClr val="dk2"/>
              </a:solidFill>
            </a:endParaRPr>
          </a:p>
        </p:txBody>
      </p:sp>
      <p:sp>
        <p:nvSpPr>
          <p:cNvPr id="84" name="Google Shape;84;ge82c051e6f_0_0"/>
          <p:cNvSpPr txBox="1"/>
          <p:nvPr>
            <p:ph idx="1" type="body"/>
          </p:nvPr>
        </p:nvSpPr>
        <p:spPr>
          <a:xfrm>
            <a:off x="838200" y="1673225"/>
            <a:ext cx="107478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05000"/>
              </a:lnSpc>
              <a:spcBef>
                <a:spcPts val="1600"/>
              </a:spcBef>
              <a:spcAft>
                <a:spcPts val="0"/>
              </a:spcAft>
              <a:buSzPts val="770"/>
              <a:buNone/>
            </a:pPr>
            <a:r>
              <a:rPr lang="en-AU" sz="2200">
                <a:solidFill>
                  <a:srgbClr val="000000"/>
                </a:solidFill>
                <a:latin typeface="Arial"/>
                <a:ea typeface="Arial"/>
                <a:cs typeface="Arial"/>
                <a:sym typeface="Arial"/>
              </a:rPr>
              <a:t>Which of these use cases for mapping </a:t>
            </a:r>
            <a:r>
              <a:rPr b="1" lang="en-AU" sz="2200">
                <a:solidFill>
                  <a:srgbClr val="000000"/>
                </a:solidFill>
                <a:latin typeface="Arial"/>
                <a:ea typeface="Arial"/>
                <a:cs typeface="Arial"/>
                <a:sym typeface="Arial"/>
              </a:rPr>
              <a:t>from</a:t>
            </a:r>
            <a:r>
              <a:rPr lang="en-AU" sz="2200">
                <a:solidFill>
                  <a:srgbClr val="000000"/>
                </a:solidFill>
                <a:latin typeface="Arial"/>
                <a:ea typeface="Arial"/>
                <a:cs typeface="Arial"/>
                <a:sym typeface="Arial"/>
              </a:rPr>
              <a:t> EDQM </a:t>
            </a:r>
            <a:r>
              <a:rPr b="1" lang="en-AU" sz="2200">
                <a:solidFill>
                  <a:srgbClr val="000000"/>
                </a:solidFill>
                <a:latin typeface="Arial"/>
                <a:ea typeface="Arial"/>
                <a:cs typeface="Arial"/>
                <a:sym typeface="Arial"/>
              </a:rPr>
              <a:t>to</a:t>
            </a:r>
            <a:r>
              <a:rPr lang="en-AU" sz="2200">
                <a:solidFill>
                  <a:srgbClr val="000000"/>
                </a:solidFill>
                <a:latin typeface="Arial"/>
                <a:ea typeface="Arial"/>
                <a:cs typeface="Arial"/>
                <a:sym typeface="Arial"/>
              </a:rPr>
              <a:t> SNOMED CT dose forms are important to you?</a:t>
            </a:r>
            <a:endParaRPr sz="2200">
              <a:solidFill>
                <a:srgbClr val="000000"/>
              </a:solidFill>
              <a:latin typeface="Arial"/>
              <a:ea typeface="Arial"/>
              <a:cs typeface="Arial"/>
              <a:sym typeface="Arial"/>
            </a:endParaRPr>
          </a:p>
          <a:p>
            <a:pPr indent="-368300" lvl="0" marL="457200" marR="0" rtl="0" algn="l">
              <a:lnSpc>
                <a:spcPct val="100000"/>
              </a:lnSpc>
              <a:spcBef>
                <a:spcPts val="1600"/>
              </a:spcBef>
              <a:spcAft>
                <a:spcPts val="0"/>
              </a:spcAft>
              <a:buClr>
                <a:schemeClr val="dk2"/>
              </a:buClr>
              <a:buSzPts val="2200"/>
              <a:buFont typeface="Arial"/>
              <a:buChar char="●"/>
            </a:pPr>
            <a:r>
              <a:rPr b="1" lang="en-AU" sz="2200">
                <a:solidFill>
                  <a:srgbClr val="000000"/>
                </a:solidFill>
                <a:latin typeface="Arial"/>
                <a:ea typeface="Arial"/>
                <a:cs typeface="Arial"/>
                <a:sym typeface="Arial"/>
              </a:rPr>
              <a:t>SNOMED CT Drug Extension</a:t>
            </a:r>
            <a:r>
              <a:rPr lang="en-AU" sz="2200">
                <a:solidFill>
                  <a:srgbClr val="000000"/>
                </a:solidFill>
                <a:latin typeface="Arial"/>
                <a:ea typeface="Arial"/>
                <a:cs typeface="Arial"/>
                <a:sym typeface="Arial"/>
              </a:rPr>
              <a:t> - To represent real/branded medication products in a SNOMED CT drug extension, based on the registered product information (where EDQM used for regulatory dose forms)</a:t>
            </a:r>
            <a:endParaRPr sz="2200">
              <a:solidFill>
                <a:srgbClr val="000000"/>
              </a:solidFill>
              <a:latin typeface="Arial"/>
              <a:ea typeface="Arial"/>
              <a:cs typeface="Arial"/>
              <a:sym typeface="Arial"/>
            </a:endParaRPr>
          </a:p>
          <a:p>
            <a:pPr indent="-368300" lvl="0" marL="457200" marR="0" rtl="0" algn="l">
              <a:lnSpc>
                <a:spcPct val="100000"/>
              </a:lnSpc>
              <a:spcBef>
                <a:spcPts val="1600"/>
              </a:spcBef>
              <a:spcAft>
                <a:spcPts val="0"/>
              </a:spcAft>
              <a:buClr>
                <a:schemeClr val="dk2"/>
              </a:buClr>
              <a:buSzPts val="2200"/>
              <a:buChar char="●"/>
            </a:pPr>
            <a:r>
              <a:rPr b="1" lang="en-AU" sz="2200">
                <a:solidFill>
                  <a:srgbClr val="000000"/>
                </a:solidFill>
                <a:latin typeface="Arial"/>
                <a:ea typeface="Arial"/>
                <a:cs typeface="Arial"/>
                <a:sym typeface="Arial"/>
              </a:rPr>
              <a:t>Interoperability</a:t>
            </a:r>
            <a:r>
              <a:rPr lang="en-AU" sz="2200">
                <a:solidFill>
                  <a:srgbClr val="000000"/>
                </a:solidFill>
                <a:latin typeface="Arial"/>
                <a:ea typeface="Arial"/>
                <a:cs typeface="Arial"/>
                <a:sym typeface="Arial"/>
              </a:rPr>
              <a:t> - To map drugs from a national or local medication product dictionary to international SNOMED CT clinical drugs for interoperability purposes, such as the sharing of medication lists for cross-border patient-care, pharmacovigilance and clinical research</a:t>
            </a:r>
            <a:endParaRPr sz="2200">
              <a:solidFill>
                <a:srgbClr val="000000"/>
              </a:solidFill>
              <a:latin typeface="Arial"/>
              <a:ea typeface="Arial"/>
              <a:cs typeface="Arial"/>
              <a:sym typeface="Arial"/>
            </a:endParaRPr>
          </a:p>
          <a:p>
            <a:pPr indent="-368300" lvl="0" marL="457200" marR="0" rtl="0" algn="l">
              <a:lnSpc>
                <a:spcPct val="100000"/>
              </a:lnSpc>
              <a:spcBef>
                <a:spcPts val="1600"/>
              </a:spcBef>
              <a:spcAft>
                <a:spcPts val="0"/>
              </a:spcAft>
              <a:buClr>
                <a:schemeClr val="dk2"/>
              </a:buClr>
              <a:buSzPts val="2200"/>
              <a:buChar char="●"/>
            </a:pPr>
            <a:r>
              <a:rPr b="1" lang="en-AU" sz="2200">
                <a:solidFill>
                  <a:srgbClr val="000000"/>
                </a:solidFill>
                <a:latin typeface="Arial"/>
                <a:ea typeface="Arial"/>
                <a:cs typeface="Arial"/>
                <a:sym typeface="Arial"/>
              </a:rPr>
              <a:t>IDMP</a:t>
            </a:r>
            <a:r>
              <a:rPr lang="en-AU" sz="2200">
                <a:solidFill>
                  <a:srgbClr val="000000"/>
                </a:solidFill>
                <a:latin typeface="Arial"/>
                <a:ea typeface="Arial"/>
                <a:cs typeface="Arial"/>
                <a:sym typeface="Arial"/>
              </a:rPr>
              <a:t> - to map from an IDMP-compliant regulatory database of medicinal products to SNOMED CT drug concepts</a:t>
            </a:r>
            <a:endParaRPr sz="2200">
              <a:solidFill>
                <a:srgbClr val="000000"/>
              </a:solidFill>
              <a:latin typeface="Arial"/>
              <a:ea typeface="Arial"/>
              <a:cs typeface="Arial"/>
              <a:sym typeface="Arial"/>
            </a:endParaRPr>
          </a:p>
          <a:p>
            <a:pPr indent="-368300" lvl="0" marL="457200" marR="0" rtl="0" algn="l">
              <a:lnSpc>
                <a:spcPct val="100000"/>
              </a:lnSpc>
              <a:spcBef>
                <a:spcPts val="1600"/>
              </a:spcBef>
              <a:spcAft>
                <a:spcPts val="0"/>
              </a:spcAft>
              <a:buClr>
                <a:schemeClr val="dk2"/>
              </a:buClr>
              <a:buSzPts val="2200"/>
              <a:buFont typeface="Arial"/>
              <a:buChar char="●"/>
            </a:pPr>
            <a:r>
              <a:rPr lang="en-AU" sz="2200">
                <a:solidFill>
                  <a:srgbClr val="000000"/>
                </a:solidFill>
                <a:latin typeface="Arial"/>
                <a:ea typeface="Arial"/>
                <a:cs typeface="Arial"/>
                <a:sym typeface="Arial"/>
              </a:rPr>
              <a:t>Other (Unicom project)</a:t>
            </a:r>
            <a:endParaRPr sz="2200">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ge82c051e6f_0_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rPr>
              <a:t>Dose Form Survey Results</a:t>
            </a:r>
            <a:endParaRPr>
              <a:solidFill>
                <a:schemeClr val="dk2"/>
              </a:solidFill>
            </a:endParaRPr>
          </a:p>
        </p:txBody>
      </p:sp>
      <p:sp>
        <p:nvSpPr>
          <p:cNvPr id="91" name="Google Shape;91;ge82c051e6f_0_6"/>
          <p:cNvSpPr txBox="1"/>
          <p:nvPr>
            <p:ph idx="1" type="body"/>
          </p:nvPr>
        </p:nvSpPr>
        <p:spPr>
          <a:xfrm>
            <a:off x="838200" y="1673225"/>
            <a:ext cx="107478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05000"/>
              </a:lnSpc>
              <a:spcBef>
                <a:spcPts val="1600"/>
              </a:spcBef>
              <a:spcAft>
                <a:spcPts val="0"/>
              </a:spcAft>
              <a:buSzPts val="770"/>
              <a:buNone/>
            </a:pPr>
            <a:r>
              <a:rPr lang="en-AU" sz="2200">
                <a:solidFill>
                  <a:srgbClr val="000000"/>
                </a:solidFill>
                <a:latin typeface="Arial"/>
                <a:ea typeface="Arial"/>
                <a:cs typeface="Arial"/>
                <a:sym typeface="Arial"/>
              </a:rPr>
              <a:t>Which of these use cases for mapping </a:t>
            </a:r>
            <a:r>
              <a:rPr b="1" lang="en-AU" sz="2200">
                <a:solidFill>
                  <a:srgbClr val="000000"/>
                </a:solidFill>
                <a:latin typeface="Arial"/>
                <a:ea typeface="Arial"/>
                <a:cs typeface="Arial"/>
                <a:sym typeface="Arial"/>
              </a:rPr>
              <a:t>from</a:t>
            </a:r>
            <a:r>
              <a:rPr lang="en-AU" sz="2200">
                <a:solidFill>
                  <a:srgbClr val="000000"/>
                </a:solidFill>
                <a:latin typeface="Arial"/>
                <a:ea typeface="Arial"/>
                <a:cs typeface="Arial"/>
                <a:sym typeface="Arial"/>
              </a:rPr>
              <a:t> EDQM </a:t>
            </a:r>
            <a:r>
              <a:rPr b="1" lang="en-AU" sz="2200">
                <a:solidFill>
                  <a:srgbClr val="000000"/>
                </a:solidFill>
                <a:latin typeface="Arial"/>
                <a:ea typeface="Arial"/>
                <a:cs typeface="Arial"/>
                <a:sym typeface="Arial"/>
              </a:rPr>
              <a:t>to</a:t>
            </a:r>
            <a:r>
              <a:rPr lang="en-AU" sz="2200">
                <a:solidFill>
                  <a:srgbClr val="000000"/>
                </a:solidFill>
                <a:latin typeface="Arial"/>
                <a:ea typeface="Arial"/>
                <a:cs typeface="Arial"/>
                <a:sym typeface="Arial"/>
              </a:rPr>
              <a:t> SNOMED CT dose forms are important to you?</a:t>
            </a:r>
            <a:endParaRPr sz="2200">
              <a:solidFill>
                <a:srgbClr val="000000"/>
              </a:solidFill>
              <a:latin typeface="Arial"/>
              <a:ea typeface="Arial"/>
              <a:cs typeface="Arial"/>
              <a:sym typeface="Arial"/>
            </a:endParaRPr>
          </a:p>
        </p:txBody>
      </p:sp>
      <p:pic>
        <p:nvPicPr>
          <p:cNvPr id="92" name="Google Shape;92;ge82c051e6f_0_6"/>
          <p:cNvPicPr preferRelativeResize="0"/>
          <p:nvPr/>
        </p:nvPicPr>
        <p:blipFill>
          <a:blip r:embed="rId3">
            <a:alphaModFix/>
          </a:blip>
          <a:stretch>
            <a:fillRect/>
          </a:stretch>
        </p:blipFill>
        <p:spPr>
          <a:xfrm>
            <a:off x="0" y="1690822"/>
            <a:ext cx="12191999" cy="500230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ge82c051e6f_0_13"/>
          <p:cNvSpPr txBox="1"/>
          <p:nvPr>
            <p:ph idx="1" type="body"/>
          </p:nvPr>
        </p:nvSpPr>
        <p:spPr>
          <a:xfrm>
            <a:off x="838200" y="1825625"/>
            <a:ext cx="10747800" cy="43512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1600"/>
              </a:spcBef>
              <a:spcAft>
                <a:spcPts val="0"/>
              </a:spcAft>
              <a:buNone/>
            </a:pPr>
            <a:r>
              <a:rPr lang="en-AU" sz="2200">
                <a:solidFill>
                  <a:srgbClr val="000000"/>
                </a:solidFill>
                <a:latin typeface="Arial"/>
                <a:ea typeface="Arial"/>
                <a:cs typeface="Arial"/>
                <a:sym typeface="Arial"/>
              </a:rPr>
              <a:t>Which of these use cases for mapping </a:t>
            </a:r>
            <a:r>
              <a:rPr b="1" lang="en-AU" sz="2200">
                <a:solidFill>
                  <a:srgbClr val="000000"/>
                </a:solidFill>
                <a:latin typeface="Arial"/>
                <a:ea typeface="Arial"/>
                <a:cs typeface="Arial"/>
                <a:sym typeface="Arial"/>
              </a:rPr>
              <a:t>from</a:t>
            </a:r>
            <a:r>
              <a:rPr lang="en-AU" sz="2200">
                <a:solidFill>
                  <a:srgbClr val="000000"/>
                </a:solidFill>
                <a:latin typeface="Arial"/>
                <a:ea typeface="Arial"/>
                <a:cs typeface="Arial"/>
                <a:sym typeface="Arial"/>
              </a:rPr>
              <a:t> SNOMED CT </a:t>
            </a:r>
            <a:r>
              <a:rPr b="1" lang="en-AU" sz="2200">
                <a:solidFill>
                  <a:srgbClr val="000000"/>
                </a:solidFill>
                <a:latin typeface="Arial"/>
                <a:ea typeface="Arial"/>
                <a:cs typeface="Arial"/>
                <a:sym typeface="Arial"/>
              </a:rPr>
              <a:t>to</a:t>
            </a:r>
            <a:r>
              <a:rPr lang="en-AU" sz="2200">
                <a:solidFill>
                  <a:srgbClr val="000000"/>
                </a:solidFill>
                <a:latin typeface="Arial"/>
                <a:ea typeface="Arial"/>
                <a:cs typeface="Arial"/>
                <a:sym typeface="Arial"/>
              </a:rPr>
              <a:t> EDQM dose forms are important to you?</a:t>
            </a:r>
            <a:endParaRPr sz="2200">
              <a:solidFill>
                <a:srgbClr val="000000"/>
              </a:solidFill>
              <a:latin typeface="Arial"/>
              <a:ea typeface="Arial"/>
              <a:cs typeface="Arial"/>
              <a:sym typeface="Arial"/>
            </a:endParaRPr>
          </a:p>
          <a:p>
            <a:pPr indent="-368300" lvl="0" marL="457200" rtl="0" algn="l">
              <a:lnSpc>
                <a:spcPct val="115000"/>
              </a:lnSpc>
              <a:spcBef>
                <a:spcPts val="1600"/>
              </a:spcBef>
              <a:spcAft>
                <a:spcPts val="0"/>
              </a:spcAft>
              <a:buClr>
                <a:srgbClr val="000000"/>
              </a:buClr>
              <a:buSzPts val="2200"/>
              <a:buChar char="●"/>
            </a:pPr>
            <a:r>
              <a:rPr b="1" lang="en-AU" sz="2200">
                <a:solidFill>
                  <a:srgbClr val="000000"/>
                </a:solidFill>
                <a:latin typeface="Arial"/>
                <a:ea typeface="Arial"/>
                <a:cs typeface="Arial"/>
                <a:sym typeface="Arial"/>
              </a:rPr>
              <a:t>Interoperability</a:t>
            </a:r>
            <a:r>
              <a:rPr lang="en-AU" sz="2200">
                <a:solidFill>
                  <a:srgbClr val="000000"/>
                </a:solidFill>
                <a:latin typeface="Arial"/>
                <a:ea typeface="Arial"/>
                <a:cs typeface="Arial"/>
                <a:sym typeface="Arial"/>
              </a:rPr>
              <a:t> - To map SNOMED CT clinical drug concepts (shared between systems for interoperability) to national/local medication products to allow them to be included in a local health record.</a:t>
            </a:r>
            <a:endParaRPr sz="2200">
              <a:solidFill>
                <a:srgbClr val="000000"/>
              </a:solidFill>
              <a:latin typeface="Arial"/>
              <a:ea typeface="Arial"/>
              <a:cs typeface="Arial"/>
              <a:sym typeface="Arial"/>
            </a:endParaRPr>
          </a:p>
          <a:p>
            <a:pPr indent="-368300" lvl="0" marL="457200" rtl="0" algn="l">
              <a:lnSpc>
                <a:spcPct val="115000"/>
              </a:lnSpc>
              <a:spcBef>
                <a:spcPts val="1600"/>
              </a:spcBef>
              <a:spcAft>
                <a:spcPts val="0"/>
              </a:spcAft>
              <a:buClr>
                <a:srgbClr val="000000"/>
              </a:buClr>
              <a:buSzPts val="2200"/>
              <a:buChar char="●"/>
            </a:pPr>
            <a:r>
              <a:rPr b="1" lang="en-AU" sz="2200">
                <a:solidFill>
                  <a:srgbClr val="000000"/>
                </a:solidFill>
                <a:latin typeface="Arial"/>
                <a:ea typeface="Arial"/>
                <a:cs typeface="Arial"/>
                <a:sym typeface="Arial"/>
              </a:rPr>
              <a:t>Other</a:t>
            </a:r>
            <a:r>
              <a:rPr lang="en-AU" sz="2200">
                <a:solidFill>
                  <a:srgbClr val="000000"/>
                </a:solidFill>
                <a:latin typeface="Arial"/>
                <a:ea typeface="Arial"/>
                <a:cs typeface="Arial"/>
                <a:sym typeface="Arial"/>
              </a:rPr>
              <a:t> - (Clinical decision support)</a:t>
            </a:r>
            <a:endParaRPr sz="2200">
              <a:solidFill>
                <a:srgbClr val="000000"/>
              </a:solidFill>
              <a:latin typeface="Arial"/>
              <a:ea typeface="Arial"/>
              <a:cs typeface="Arial"/>
              <a:sym typeface="Arial"/>
            </a:endParaRPr>
          </a:p>
        </p:txBody>
      </p:sp>
      <p:sp>
        <p:nvSpPr>
          <p:cNvPr id="99" name="Google Shape;99;ge82c051e6f_0_1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rPr>
              <a:t>Dose Form Survey Results</a:t>
            </a:r>
            <a:endParaRPr>
              <a:solidFill>
                <a:schemeClr val="dk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ge82c051e6f_0_19"/>
          <p:cNvSpPr txBox="1"/>
          <p:nvPr>
            <p:ph idx="1" type="body"/>
          </p:nvPr>
        </p:nvSpPr>
        <p:spPr>
          <a:xfrm>
            <a:off x="838200" y="1825625"/>
            <a:ext cx="10747800" cy="43512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1600"/>
              </a:spcBef>
              <a:spcAft>
                <a:spcPts val="0"/>
              </a:spcAft>
              <a:buNone/>
            </a:pPr>
            <a:r>
              <a:rPr lang="en-AU" sz="2200">
                <a:solidFill>
                  <a:srgbClr val="000000"/>
                </a:solidFill>
                <a:latin typeface="Arial"/>
                <a:ea typeface="Arial"/>
                <a:cs typeface="Arial"/>
                <a:sym typeface="Arial"/>
              </a:rPr>
              <a:t>Which of these use cases for mapping </a:t>
            </a:r>
            <a:r>
              <a:rPr b="1" lang="en-AU" sz="2200">
                <a:solidFill>
                  <a:srgbClr val="000000"/>
                </a:solidFill>
                <a:latin typeface="Arial"/>
                <a:ea typeface="Arial"/>
                <a:cs typeface="Arial"/>
                <a:sym typeface="Arial"/>
              </a:rPr>
              <a:t>from</a:t>
            </a:r>
            <a:r>
              <a:rPr lang="en-AU" sz="2200">
                <a:solidFill>
                  <a:srgbClr val="000000"/>
                </a:solidFill>
                <a:latin typeface="Arial"/>
                <a:ea typeface="Arial"/>
                <a:cs typeface="Arial"/>
                <a:sym typeface="Arial"/>
              </a:rPr>
              <a:t> SNOMED CT </a:t>
            </a:r>
            <a:r>
              <a:rPr b="1" lang="en-AU" sz="2200">
                <a:solidFill>
                  <a:srgbClr val="000000"/>
                </a:solidFill>
                <a:latin typeface="Arial"/>
                <a:ea typeface="Arial"/>
                <a:cs typeface="Arial"/>
                <a:sym typeface="Arial"/>
              </a:rPr>
              <a:t>to</a:t>
            </a:r>
            <a:r>
              <a:rPr lang="en-AU" sz="2200">
                <a:solidFill>
                  <a:srgbClr val="000000"/>
                </a:solidFill>
                <a:latin typeface="Arial"/>
                <a:ea typeface="Arial"/>
                <a:cs typeface="Arial"/>
                <a:sym typeface="Arial"/>
              </a:rPr>
              <a:t> EDQM dose forms are important to you?</a:t>
            </a:r>
            <a:endParaRPr sz="2200">
              <a:solidFill>
                <a:srgbClr val="000000"/>
              </a:solidFill>
              <a:latin typeface="Arial"/>
              <a:ea typeface="Arial"/>
              <a:cs typeface="Arial"/>
              <a:sym typeface="Arial"/>
            </a:endParaRPr>
          </a:p>
        </p:txBody>
      </p:sp>
      <p:sp>
        <p:nvSpPr>
          <p:cNvPr id="106" name="Google Shape;106;ge82c051e6f_0_1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rPr>
              <a:t>Dose Form Survey Results</a:t>
            </a:r>
            <a:endParaRPr>
              <a:solidFill>
                <a:schemeClr val="dk2"/>
              </a:solidFill>
            </a:endParaRPr>
          </a:p>
        </p:txBody>
      </p:sp>
      <p:pic>
        <p:nvPicPr>
          <p:cNvPr id="107" name="Google Shape;107;ge82c051e6f_0_19"/>
          <p:cNvPicPr preferRelativeResize="0"/>
          <p:nvPr/>
        </p:nvPicPr>
        <p:blipFill>
          <a:blip r:embed="rId3">
            <a:alphaModFix/>
          </a:blip>
          <a:stretch>
            <a:fillRect/>
          </a:stretch>
        </p:blipFill>
        <p:spPr>
          <a:xfrm>
            <a:off x="289963" y="3179425"/>
            <a:ext cx="11612073" cy="27272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ge82c051e6f_0_2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AU">
                <a:solidFill>
                  <a:schemeClr val="dk2"/>
                </a:solidFill>
              </a:rPr>
              <a:t>Dose Form Survey Results</a:t>
            </a:r>
            <a:endParaRPr>
              <a:solidFill>
                <a:schemeClr val="dk2"/>
              </a:solidFill>
            </a:endParaRPr>
          </a:p>
        </p:txBody>
      </p:sp>
      <p:pic>
        <p:nvPicPr>
          <p:cNvPr id="114" name="Google Shape;114;ge82c051e6f_0_26"/>
          <p:cNvPicPr preferRelativeResize="0"/>
          <p:nvPr/>
        </p:nvPicPr>
        <p:blipFill>
          <a:blip r:embed="rId3">
            <a:alphaModFix/>
          </a:blip>
          <a:stretch>
            <a:fillRect/>
          </a:stretch>
        </p:blipFill>
        <p:spPr>
          <a:xfrm>
            <a:off x="680550" y="1690825"/>
            <a:ext cx="10673254" cy="486237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