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6" r:id="rId1"/>
  </p:sldMasterIdLst>
  <p:notesMasterIdLst>
    <p:notesMasterId r:id="rId4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Lst>
  <p:sldSz cx="12192000" cy="6858000"/>
  <p:notesSz cx="6858000" cy="9144000"/>
  <p:embeddedFontLst>
    <p:embeddedFont>
      <p:font typeface="Calibri" panose="020F0502020204030204" pitchFamily="34" charset="0"/>
      <p:regular r:id="rId43"/>
      <p:bold r:id="rId44"/>
      <p:italic r:id="rId45"/>
      <p:boldItalic r:id="rId46"/>
    </p:embeddedFont>
    <p:embeddedFont>
      <p:font typeface="Roboto" panose="02000000000000000000" pitchFamily="2" charset="0"/>
      <p:regular r:id="rId47"/>
      <p:bold r:id="rId48"/>
      <p:italic r:id="rId49"/>
      <p:boldItalic r:id="rId50"/>
    </p:embeddedFont>
    <p:embeddedFont>
      <p:font typeface="Trebuchet MS" panose="020B0703020202090204" pitchFamily="34" charset="0"/>
      <p:regular r:id="rId51"/>
      <p:bold r:id="rId52"/>
      <p:italic r:id="rId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454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9"/>
    <p:restoredTop sz="94686"/>
  </p:normalViewPr>
  <p:slideViewPr>
    <p:cSldViewPr snapToGrid="0">
      <p:cViewPr varScale="1">
        <p:scale>
          <a:sx n="105" d="100"/>
          <a:sy n="105" d="100"/>
        </p:scale>
        <p:origin x="424" y="184"/>
      </p:cViewPr>
      <p:guideLst>
        <p:guide orient="horz" pos="2160"/>
        <p:guide pos="454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font" Target="fonts/font5.fntdata"/><Relationship Id="rId50" Type="http://schemas.openxmlformats.org/officeDocument/2006/relationships/font" Target="fonts/font8.fntdata"/><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3.fntdata"/><Relationship Id="rId53" Type="http://schemas.openxmlformats.org/officeDocument/2006/relationships/font" Target="fonts/font11.fntdata"/><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1.fntdata"/><Relationship Id="rId48" Type="http://schemas.openxmlformats.org/officeDocument/2006/relationships/font" Target="fonts/font6.fntdata"/><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9.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4.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7.fntdata"/><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2.fntdata"/><Relationship Id="rId52" Type="http://schemas.openxmlformats.org/officeDocument/2006/relationships/font" Target="fonts/font1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AU"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45" name="Google Shape;4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eba4402783_0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 name="Google Shape;117;geba4402783_0_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geba4402783_0_2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eba4402783_0_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geba4402783_0_4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5" name="Google Shape;125;geba4402783_0_4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e82c051e6f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ge82c051e6f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2" name="Google Shape;132;ge82c051e6f_0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e82c051e6f_0_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ge82c051e6f_0_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0" name="Google Shape;140;ge82c051e6f_0_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e4e8b74238_0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7" name="Google Shape;147;ge4e8b74238_0_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48" name="Google Shape;148;ge4e8b74238_0_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AU"/>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ec8cab9c06_0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6" name="Google Shape;156;gec8cab9c06_0_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7" name="Google Shape;157;gec8cab9c06_0_2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eba4402783_0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3" name="Google Shape;163;geba4402783_0_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4" name="Google Shape;164;geba4402783_0_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eba4402783_0_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1" name="Google Shape;171;geba4402783_0_6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2" name="Google Shape;172;geba4402783_0_6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ec8cab9c06_0_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gec8cab9c06_0_2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0" name="Google Shape;180;gec8cab9c06_0_2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eba4402783_0_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eba4402783_0_7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7" name="Google Shape;187;geba4402783_0_7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AU"/>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AU">
                <a:latin typeface="Arial"/>
                <a:ea typeface="Arial"/>
                <a:cs typeface="Arial"/>
                <a:sym typeface="Arial"/>
              </a:rPr>
              <a:t>Presentation – “This is what we’re doing, and these are the challenges and questions we have.</a:t>
            </a:r>
            <a:endParaRPr>
              <a:latin typeface="Arial"/>
              <a:ea typeface="Arial"/>
              <a:cs typeface="Arial"/>
              <a:sym typeface="Arial"/>
            </a:endParaRPr>
          </a:p>
        </p:txBody>
      </p:sp>
      <p:sp>
        <p:nvSpPr>
          <p:cNvPr id="56" name="Google Shape;5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eba4402783_0_8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eba4402783_0_8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6" name="Google Shape;196;geba4402783_0_8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AU"/>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eba4402783_0_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eba4402783_0_7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6" name="Google Shape;206;geba4402783_0_7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AU"/>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eba4402783_0_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3" name="Google Shape;213;geba4402783_0_5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4" name="Google Shape;214;geba4402783_0_5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eba4402783_0_9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geba4402783_0_9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1" name="Google Shape;221;geba4402783_0_9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eba4402783_0_10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eba4402783_0_10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9" name="Google Shape;229;geba4402783_0_10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AU"/>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eba4402783_0_1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eba4402783_0_13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6" name="Google Shape;236;geba4402783_0_13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AU"/>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eba4402783_0_1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eba4402783_0_12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3" name="Google Shape;243;geba4402783_0_12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AU"/>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eba4402783_0_1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eba4402783_0_13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0" name="Google Shape;250;geba4402783_0_13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AU"/>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eba4402783_0_1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eba4402783_0_17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9" name="Google Shape;259;geba4402783_0_17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AU"/>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eba4402783_0_1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6" name="Google Shape;266;geba4402783_0_11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7" name="Google Shape;267;geba4402783_0_11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AU"/>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e36cfa87bf_0_1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 name="Google Shape;64;ge36cfa87bf_0_1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65" name="Google Shape;65;ge36cfa87bf_0_13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AU"/>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eba4402783_0_1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eba4402783_0_19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3" name="Google Shape;283;geba4402783_0_19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AU"/>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e4e8b74238_0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9" name="Google Shape;289;ge4e8b74238_0_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90" name="Google Shape;290;ge4e8b74238_0_2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AU"/>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ec8cab9c06_0_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8" name="Google Shape;298;gec8cab9c06_0_7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9" name="Google Shape;299;gec8cab9c06_0_7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e518bd3848_1_1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e518bd3848_1_13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7" name="Google Shape;307;ge518bd3848_1_13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AU"/>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ec8cab9c06_0_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5" name="Google Shape;315;gec8cab9c06_0_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6" name="Google Shape;316;gec8cab9c06_0_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AU"/>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geba4402783_0_1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2" name="Google Shape;322;geba4402783_0_15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3" name="Google Shape;323;geba4402783_0_15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AU"/>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ec8cab9c06_0_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9" name="Google Shape;329;gec8cab9c06_0_5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0" name="Google Shape;330;gec8cab9c06_0_5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AU"/>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geba4402783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6" name="Google Shape;336;geba4402783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7" name="Google Shape;337;geba4402783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AU"/>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eba4402783_0_19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3" name="Google Shape;343;geba4402783_0_19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4" name="Google Shape;344;geba4402783_0_19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352" name="Google Shape;352;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360" name="Google Shape;360;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ec8cab9c06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0" name="Google Shape;80;gec8cab9c06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1" name="Google Shape;81;gec8cab9c06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ec8cab9c06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7" name="Google Shape;87;gec8cab9c06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88" name="Google Shape;88;gec8cab9c06_0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AU"/>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e82c051e6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ge82c051e6f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7" name="Google Shape;97;ge82c051e6f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eba4402783_0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geba4402783_0_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4" name="Google Shape;104;geba4402783_0_3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eba4402783_0_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0" name="Google Shape;110;geba4402783_0_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geba4402783_0_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3"/>
        <p:cNvGrpSpPr/>
        <p:nvPr/>
      </p:nvGrpSpPr>
      <p:grpSpPr>
        <a:xfrm>
          <a:off x="0" y="0"/>
          <a:ext cx="0" cy="0"/>
          <a:chOff x="0" y="0"/>
          <a:chExt cx="0" cy="0"/>
        </a:xfrm>
      </p:grpSpPr>
      <p:sp>
        <p:nvSpPr>
          <p:cNvPr id="14" name="Google Shape;14;p2"/>
          <p:cNvSpPr>
            <a:spLocks noGrp="1"/>
          </p:cNvSpPr>
          <p:nvPr>
            <p:ph type="pic" idx="2"/>
          </p:nvPr>
        </p:nvSpPr>
        <p:spPr>
          <a:xfrm>
            <a:off x="0" y="0"/>
            <a:ext cx="12192000" cy="6858000"/>
          </a:xfrm>
          <a:prstGeom prst="rect">
            <a:avLst/>
          </a:prstGeom>
          <a:solidFill>
            <a:srgbClr val="D8DA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000"/>
              <a:buFont typeface="Arial"/>
              <a:buChar char="•"/>
              <a:defRPr sz="10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a:ea typeface="Roboto"/>
                <a:cs typeface="Roboto"/>
                <a:sym typeface="Roboto"/>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a:p>
        </p:txBody>
      </p:sp>
      <p:sp>
        <p:nvSpPr>
          <p:cNvPr id="15" name="Google Shape;15;p2"/>
          <p:cNvSpPr txBox="1">
            <a:spLocks noGrp="1"/>
          </p:cNvSpPr>
          <p:nvPr>
            <p:ph type="title"/>
          </p:nvPr>
        </p:nvSpPr>
        <p:spPr>
          <a:xfrm>
            <a:off x="3253644" y="1721347"/>
            <a:ext cx="5684712" cy="1995938"/>
          </a:xfrm>
          <a:prstGeom prst="rect">
            <a:avLst/>
          </a:prstGeom>
          <a:noFill/>
          <a:ln>
            <a:noFill/>
          </a:ln>
        </p:spPr>
        <p:txBody>
          <a:bodyPr spcFirstLastPara="1" wrap="square" lIns="91425" tIns="45700" rIns="91425" bIns="45700" anchor="ctr" anchorCtr="0">
            <a:noAutofit/>
          </a:bodyPr>
          <a:lstStyle>
            <a:lvl1pPr marR="0" lvl="0" algn="ctr">
              <a:lnSpc>
                <a:spcPct val="90000"/>
              </a:lnSpc>
              <a:spcBef>
                <a:spcPts val="0"/>
              </a:spcBef>
              <a:spcAft>
                <a:spcPts val="0"/>
              </a:spcAft>
              <a:buClr>
                <a:schemeClr val="lt2"/>
              </a:buClr>
              <a:buSzPts val="6000"/>
              <a:buFont typeface="Trebuchet MS"/>
              <a:buNone/>
              <a:defRPr sz="6000" b="1" i="1" u="none" strike="noStrike" cap="none">
                <a:solidFill>
                  <a:schemeClr val="lt2"/>
                </a:solidFill>
                <a:latin typeface="Trebuchet MS"/>
                <a:ea typeface="Trebuchet MS"/>
                <a:cs typeface="Trebuchet MS"/>
                <a:sym typeface="Trebuchet MS"/>
              </a:defRPr>
            </a:lvl1pPr>
            <a:lvl2pPr marR="0" lvl="1"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2pPr>
            <a:lvl3pPr marR="0" lvl="2"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3pPr>
            <a:lvl4pPr marR="0" lvl="3"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4pPr>
            <a:lvl5pPr marR="0" lvl="4"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5pPr>
            <a:lvl6pPr marR="0" lvl="5"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6pPr>
            <a:lvl7pPr marR="0" lvl="6"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7pPr>
            <a:lvl8pPr marR="0" lvl="7"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8pPr>
            <a:lvl9pPr marR="0" lvl="8" algn="l">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16"/>
        <p:cNvGrpSpPr/>
        <p:nvPr/>
      </p:nvGrpSpPr>
      <p:grpSpPr>
        <a:xfrm>
          <a:off x="0" y="0"/>
          <a:ext cx="0" cy="0"/>
          <a:chOff x="0" y="0"/>
          <a:chExt cx="0" cy="0"/>
        </a:xfrm>
      </p:grpSpPr>
      <p:sp>
        <p:nvSpPr>
          <p:cNvPr id="17" name="Google Shape;17;p3"/>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8" name="Google Shape;18;p3"/>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AU"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
        <p:nvSpPr>
          <p:cNvPr id="19" name="Google Shape;19;p3"/>
          <p:cNvSpPr/>
          <p:nvPr/>
        </p:nvSpPr>
        <p:spPr>
          <a:xfrm>
            <a:off x="11430000" y="1003300"/>
            <a:ext cx="762000" cy="26289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cSld name="1_Generic Text 2">
    <p:spTree>
      <p:nvGrpSpPr>
        <p:cNvPr id="1" name="Shape 20"/>
        <p:cNvGrpSpPr/>
        <p:nvPr/>
      </p:nvGrpSpPr>
      <p:grpSpPr>
        <a:xfrm>
          <a:off x="0" y="0"/>
          <a:ext cx="0" cy="0"/>
          <a:chOff x="0" y="0"/>
          <a:chExt cx="0" cy="0"/>
        </a:xfrm>
      </p:grpSpPr>
      <p:sp>
        <p:nvSpPr>
          <p:cNvPr id="21" name="Google Shape;21;p4"/>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22" name="Google Shape;22;p4"/>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AU" sz="1400" b="1" i="1" u="none" strike="noStrike" cap="none">
                <a:solidFill>
                  <a:schemeClr val="dk2"/>
                </a:solidFill>
                <a:latin typeface="Trebuchet MS"/>
                <a:ea typeface="Trebuchet MS"/>
                <a:cs typeface="Trebuchet MS"/>
                <a:sym typeface="Trebuchet MS"/>
              </a:rPr>
              <a:t>‹#›</a:t>
            </a:fld>
            <a:endParaRPr sz="1400" b="1" i="1" u="none" strike="noStrike" cap="none">
              <a:solidFill>
                <a:schemeClr val="dk2"/>
              </a:solidFill>
              <a:latin typeface="Trebuchet MS"/>
              <a:ea typeface="Trebuchet MS"/>
              <a:cs typeface="Trebuchet MS"/>
              <a:sym typeface="Trebuchet MS"/>
            </a:endParaRPr>
          </a:p>
        </p:txBody>
      </p:sp>
      <p:pic>
        <p:nvPicPr>
          <p:cNvPr id="23" name="Google Shape;23;p4"/>
          <p:cNvPicPr preferRelativeResize="0"/>
          <p:nvPr/>
        </p:nvPicPr>
        <p:blipFill rotWithShape="1">
          <a:blip r:embed="rId2">
            <a:alphaModFix amt="5000"/>
          </a:blip>
          <a:srcRect/>
          <a:stretch/>
        </p:blipFill>
        <p:spPr>
          <a:xfrm>
            <a:off x="104350" y="3558340"/>
            <a:ext cx="11257477" cy="3124085"/>
          </a:xfrm>
          <a:prstGeom prst="rect">
            <a:avLst/>
          </a:prstGeom>
          <a:noFill/>
          <a:ln>
            <a:noFill/>
          </a:ln>
        </p:spPr>
      </p:pic>
      <p:sp>
        <p:nvSpPr>
          <p:cNvPr id="24" name="Google Shape;24;p4"/>
          <p:cNvSpPr>
            <a:spLocks noGrp="1"/>
          </p:cNvSpPr>
          <p:nvPr>
            <p:ph type="pic" idx="2"/>
          </p:nvPr>
        </p:nvSpPr>
        <p:spPr>
          <a:xfrm>
            <a:off x="0" y="0"/>
            <a:ext cx="11080750" cy="6858000"/>
          </a:xfrm>
          <a:prstGeom prst="rect">
            <a:avLst/>
          </a:prstGeom>
          <a:solidFill>
            <a:schemeClr val="lt2"/>
          </a:solid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1pPr>
            <a:lvl2pPr marR="0" lvl="1"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2pPr>
            <a:lvl3pPr marR="0" lvl="2"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3pPr>
            <a:lvl4pPr marR="0" lvl="3"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4pPr>
            <a:lvl5pPr marR="0" lvl="4"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5pPr>
            <a:lvl6pPr marR="0" lvl="5"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6pPr>
            <a:lvl7pPr marR="0" lvl="6"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7pPr>
            <a:lvl8pPr marR="0" lvl="7"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8pPr>
            <a:lvl9pPr marR="0" lvl="8" algn="l" rtl="0">
              <a:lnSpc>
                <a:spcPct val="115000"/>
              </a:lnSpc>
              <a:spcBef>
                <a:spcPts val="1000"/>
              </a:spcBef>
              <a:spcAft>
                <a:spcPts val="100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25"/>
        <p:cNvGrpSpPr/>
        <p:nvPr/>
      </p:nvGrpSpPr>
      <p:grpSpPr>
        <a:xfrm>
          <a:off x="0" y="0"/>
          <a:ext cx="0" cy="0"/>
          <a:chOff x="0" y="0"/>
          <a:chExt cx="0" cy="0"/>
        </a:xfrm>
      </p:grpSpPr>
      <p:sp>
        <p:nvSpPr>
          <p:cNvPr id="26" name="Google Shape;26;p5"/>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27" name="Google Shape;27;p5"/>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AU"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6"/>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2" name="Google Shape;32;p6"/>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3" name="Google Shape;33;p6"/>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A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34"/>
        <p:cNvGrpSpPr/>
        <p:nvPr/>
      </p:nvGrpSpPr>
      <p:grpSpPr>
        <a:xfrm>
          <a:off x="0" y="0"/>
          <a:ext cx="0" cy="0"/>
          <a:chOff x="0" y="0"/>
          <a:chExt cx="0" cy="0"/>
        </a:xfrm>
      </p:grpSpPr>
      <p:sp>
        <p:nvSpPr>
          <p:cNvPr id="35" name="Google Shape;35;p7"/>
          <p:cNvSpPr>
            <a:spLocks noGrp="1"/>
          </p:cNvSpPr>
          <p:nvPr>
            <p:ph type="pic" idx="2"/>
          </p:nvPr>
        </p:nvSpPr>
        <p:spPr>
          <a:xfrm>
            <a:off x="0" y="0"/>
            <a:ext cx="6096000" cy="6858000"/>
          </a:xfrm>
          <a:prstGeom prst="rect">
            <a:avLst/>
          </a:prstGeom>
          <a:solidFill>
            <a:schemeClr val="lt2"/>
          </a:solid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1pPr>
            <a:lvl2pPr marR="0" lvl="1"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2pPr>
            <a:lvl3pPr marR="0" lvl="2"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3pPr>
            <a:lvl4pPr marR="0" lvl="3"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4pPr>
            <a:lvl5pPr marR="0" lvl="4"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5pPr>
            <a:lvl6pPr marR="0" lvl="5"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6pPr>
            <a:lvl7pPr marR="0" lvl="6"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7pPr>
            <a:lvl8pPr marR="0" lvl="7"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8pPr>
            <a:lvl9pPr marR="0" lvl="8" algn="l" rtl="0">
              <a:lnSpc>
                <a:spcPct val="115000"/>
              </a:lnSpc>
              <a:spcBef>
                <a:spcPts val="1000"/>
              </a:spcBef>
              <a:spcAft>
                <a:spcPts val="100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9pPr>
          </a:lstStyle>
          <a:p>
            <a:endParaRPr/>
          </a:p>
        </p:txBody>
      </p:sp>
      <p:pic>
        <p:nvPicPr>
          <p:cNvPr id="36" name="Google Shape;36;p7"/>
          <p:cNvPicPr preferRelativeResize="0"/>
          <p:nvPr/>
        </p:nvPicPr>
        <p:blipFill rotWithShape="1">
          <a:blip r:embed="rId2">
            <a:alphaModFix amt="10000"/>
          </a:blip>
          <a:srcRect/>
          <a:stretch/>
        </p:blipFill>
        <p:spPr>
          <a:xfrm>
            <a:off x="0" y="0"/>
            <a:ext cx="814624" cy="6858000"/>
          </a:xfrm>
          <a:prstGeom prst="rect">
            <a:avLst/>
          </a:prstGeom>
          <a:noFill/>
          <a:ln>
            <a:noFill/>
          </a:ln>
        </p:spPr>
      </p:pic>
      <p:sp>
        <p:nvSpPr>
          <p:cNvPr id="37" name="Google Shape;37;p7"/>
          <p:cNvSpPr txBox="1"/>
          <p:nvPr/>
        </p:nvSpPr>
        <p:spPr>
          <a:xfrm>
            <a:off x="26612" y="6436200"/>
            <a:ext cx="416448"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AU"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8"/>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39"/>
        <p:cNvGrpSpPr/>
        <p:nvPr/>
      </p:nvGrpSpPr>
      <p:grpSpPr>
        <a:xfrm>
          <a:off x="0" y="0"/>
          <a:ext cx="0" cy="0"/>
          <a:chOff x="0" y="0"/>
          <a:chExt cx="0" cy="0"/>
        </a:xfrm>
      </p:grpSpPr>
      <p:sp>
        <p:nvSpPr>
          <p:cNvPr id="40" name="Google Shape;40;p9"/>
          <p:cNvSpPr>
            <a:spLocks noGrp="1"/>
          </p:cNvSpPr>
          <p:nvPr>
            <p:ph type="pic" idx="2"/>
          </p:nvPr>
        </p:nvSpPr>
        <p:spPr>
          <a:xfrm>
            <a:off x="7652508" y="0"/>
            <a:ext cx="4072508" cy="6858000"/>
          </a:xfrm>
          <a:prstGeom prst="rect">
            <a:avLst/>
          </a:prstGeom>
          <a:noFill/>
          <a:ln>
            <a:noFill/>
          </a:ln>
        </p:spPr>
        <p:txBody>
          <a:bodyPr spcFirstLastPara="1" wrap="square" lIns="91425" tIns="91425" rIns="91425" bIns="91425" anchor="t" anchorCtr="0">
            <a:noAutofit/>
          </a:bodyPr>
          <a:lstStyle>
            <a:lvl1pPr marR="0" lvl="0" algn="l" rtl="0">
              <a:lnSpc>
                <a:spcPct val="90000"/>
              </a:lnSpc>
              <a:spcBef>
                <a:spcPts val="998"/>
              </a:spcBef>
              <a:spcAft>
                <a:spcPts val="0"/>
              </a:spcAft>
              <a:buClr>
                <a:schemeClr val="dk1"/>
              </a:buClr>
              <a:buSzPts val="1400"/>
              <a:buFont typeface="Arial"/>
              <a:buChar char="•"/>
              <a:defRPr sz="12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499"/>
              </a:spcBef>
              <a:spcAft>
                <a:spcPts val="0"/>
              </a:spcAft>
              <a:buClr>
                <a:schemeClr val="dk1"/>
              </a:buClr>
              <a:buSzPts val="2400"/>
              <a:buFont typeface="Arial"/>
              <a:buChar char="•"/>
              <a:defRPr sz="2396" b="0" i="0" u="none" strike="noStrike" cap="none">
                <a:solidFill>
                  <a:schemeClr val="dk1"/>
                </a:solidFill>
                <a:latin typeface="Calibri"/>
                <a:ea typeface="Calibri"/>
                <a:cs typeface="Calibri"/>
                <a:sym typeface="Calibri"/>
              </a:defRPr>
            </a:lvl2pPr>
            <a:lvl3pPr marR="0" lvl="2" algn="l" rtl="0">
              <a:lnSpc>
                <a:spcPct val="90000"/>
              </a:lnSpc>
              <a:spcBef>
                <a:spcPts val="499"/>
              </a:spcBef>
              <a:spcAft>
                <a:spcPts val="0"/>
              </a:spcAft>
              <a:buClr>
                <a:schemeClr val="dk1"/>
              </a:buClr>
              <a:buSzPts val="2000"/>
              <a:buFont typeface="Arial"/>
              <a:buChar char="•"/>
              <a:defRPr sz="1995" b="0" i="0" u="none" strike="noStrike" cap="none">
                <a:solidFill>
                  <a:schemeClr val="dk1"/>
                </a:solidFill>
                <a:latin typeface="Calibri"/>
                <a:ea typeface="Calibri"/>
                <a:cs typeface="Calibri"/>
                <a:sym typeface="Calibri"/>
              </a:defRPr>
            </a:lvl3pPr>
            <a:lvl4pPr marR="0" lvl="3"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4pPr>
            <a:lvl5pPr marR="0" lvl="4"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5pPr>
            <a:lvl6pPr marR="0" lvl="5"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6pPr>
            <a:lvl7pPr marR="0" lvl="6"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7pPr>
            <a:lvl8pPr marR="0" lvl="7"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8pPr>
            <a:lvl9pPr marR="0" lvl="8" algn="l" rtl="0">
              <a:lnSpc>
                <a:spcPct val="90000"/>
              </a:lnSpc>
              <a:spcBef>
                <a:spcPts val="499"/>
              </a:spcBef>
              <a:spcAft>
                <a:spcPts val="0"/>
              </a:spcAft>
              <a:buClr>
                <a:schemeClr val="dk1"/>
              </a:buClr>
              <a:buSzPts val="1800"/>
              <a:buFont typeface="Arial"/>
              <a:buChar char="•"/>
              <a:defRPr sz="1795" b="0" i="0" u="none" strike="noStrike" cap="none">
                <a:solidFill>
                  <a:schemeClr val="dk1"/>
                </a:solidFill>
                <a:latin typeface="Calibri"/>
                <a:ea typeface="Calibri"/>
                <a:cs typeface="Calibri"/>
                <a:sym typeface="Calibri"/>
              </a:defRPr>
            </a:lvl9pPr>
          </a:lstStyle>
          <a:p>
            <a:endParaRPr/>
          </a:p>
        </p:txBody>
      </p:sp>
      <p:sp>
        <p:nvSpPr>
          <p:cNvPr id="41" name="Google Shape;41;p9"/>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42" name="Google Shape;42;p9"/>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AU"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2" name="Google Shape;12;p1"/>
          <p:cNvPicPr preferRelativeResize="0"/>
          <p:nvPr/>
        </p:nvPicPr>
        <p:blipFill rotWithShape="1">
          <a:blip r:embed="rId10">
            <a:alphaModFix/>
          </a:blip>
          <a:srcRect/>
          <a:stretch/>
        </p:blipFill>
        <p:spPr>
          <a:xfrm>
            <a:off x="11251374" y="193798"/>
            <a:ext cx="737589" cy="74783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3" Type="http://schemas.openxmlformats.org/officeDocument/2006/relationships/hyperlink" Target="https://browser.ihtsdotools.org/?perspective=full&amp;conceptId1=736542009&amp;edition=MAIN/2021-07-31&amp;release=&amp;languages=en" TargetMode="External"/><Relationship Id="rId2" Type="http://schemas.openxmlformats.org/officeDocument/2006/relationships/notesSlide" Target="../notesSlides/notesSlide28.xml"/><Relationship Id="rId1" Type="http://schemas.openxmlformats.org/officeDocument/2006/relationships/slideLayout" Target="../slideLayouts/slideLayout5.xml"/><Relationship Id="rId5" Type="http://schemas.openxmlformats.org/officeDocument/2006/relationships/image" Target="../media/image25.png"/><Relationship Id="rId4" Type="http://schemas.openxmlformats.org/officeDocument/2006/relationships/hyperlink" Target="https://confluence.ihtsdotools.org/display/DOCEG/SNOMED+CT+Editorial+Guide+-+Pharmaceutical+Dose+Form"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9.xml"/><Relationship Id="rId1" Type="http://schemas.openxmlformats.org/officeDocument/2006/relationships/slideLayout" Target="../slideLayouts/slideLayout5.xml"/><Relationship Id="rId5" Type="http://schemas.openxmlformats.org/officeDocument/2006/relationships/image" Target="../media/image28.png"/><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hyperlink" Target="http://snomed.org/deusg" TargetMode="External"/><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0.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3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pic>
        <p:nvPicPr>
          <p:cNvPr id="47" name="Google Shape;47;p10"/>
          <p:cNvPicPr preferRelativeResize="0"/>
          <p:nvPr/>
        </p:nvPicPr>
        <p:blipFill rotWithShape="1">
          <a:blip r:embed="rId3">
            <a:alphaModFix/>
          </a:blip>
          <a:srcRect/>
          <a:stretch/>
        </p:blipFill>
        <p:spPr>
          <a:xfrm>
            <a:off x="4950" y="0"/>
            <a:ext cx="12192001" cy="6858000"/>
          </a:xfrm>
          <a:prstGeom prst="rect">
            <a:avLst/>
          </a:prstGeom>
          <a:noFill/>
          <a:ln>
            <a:noFill/>
          </a:ln>
        </p:spPr>
      </p:pic>
      <p:sp>
        <p:nvSpPr>
          <p:cNvPr id="48" name="Google Shape;48;p10"/>
          <p:cNvSpPr/>
          <p:nvPr/>
        </p:nvSpPr>
        <p:spPr>
          <a:xfrm>
            <a:off x="0" y="0"/>
            <a:ext cx="12201900" cy="6858000"/>
          </a:xfrm>
          <a:prstGeom prst="rect">
            <a:avLst/>
          </a:prstGeom>
          <a:solidFill>
            <a:srgbClr val="1DA8DE">
              <a:alpha val="75294"/>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Trebuchet MS"/>
              <a:ea typeface="Trebuchet MS"/>
              <a:cs typeface="Trebuchet MS"/>
              <a:sym typeface="Trebuchet MS"/>
            </a:endParaRPr>
          </a:p>
        </p:txBody>
      </p:sp>
      <p:sp>
        <p:nvSpPr>
          <p:cNvPr id="49" name="Google Shape;49;p10"/>
          <p:cNvSpPr txBox="1">
            <a:spLocks noGrp="1"/>
          </p:cNvSpPr>
          <p:nvPr>
            <p:ph type="title"/>
          </p:nvPr>
        </p:nvSpPr>
        <p:spPr>
          <a:xfrm>
            <a:off x="574800" y="1910150"/>
            <a:ext cx="11052300" cy="2095500"/>
          </a:xfrm>
          <a:prstGeom prst="rect">
            <a:avLst/>
          </a:prstGeom>
          <a:noFill/>
          <a:ln w="9525" cap="flat" cmpd="sng">
            <a:solidFill>
              <a:schemeClr val="lt1"/>
            </a:solidFill>
            <a:prstDash val="solid"/>
            <a:round/>
            <a:headEnd type="none" w="sm" len="sm"/>
            <a:tailEnd type="none" w="sm" len="sm"/>
          </a:ln>
        </p:spPr>
        <p:txBody>
          <a:bodyPr spcFirstLastPara="1" wrap="square" lIns="216000" tIns="216000" rIns="216000" bIns="45700" anchor="ctr" anchorCtr="0">
            <a:noAutofit/>
          </a:bodyPr>
          <a:lstStyle/>
          <a:p>
            <a:pPr marL="0" lvl="0" indent="0" algn="ctr" rtl="0">
              <a:lnSpc>
                <a:spcPct val="100000"/>
              </a:lnSpc>
              <a:spcBef>
                <a:spcPts val="0"/>
              </a:spcBef>
              <a:spcAft>
                <a:spcPts val="0"/>
              </a:spcAft>
              <a:buClr>
                <a:schemeClr val="lt1"/>
              </a:buClr>
              <a:buSzPts val="6000"/>
              <a:buFont typeface="Helvetica Neue"/>
              <a:buNone/>
            </a:pPr>
            <a:r>
              <a:rPr lang="en-AU" sz="5400" b="0" i="0">
                <a:solidFill>
                  <a:schemeClr val="lt1"/>
                </a:solidFill>
              </a:rPr>
              <a:t>SNOMED CT DEUSG Subgroup</a:t>
            </a:r>
            <a:endParaRPr sz="5400" b="0" i="0">
              <a:solidFill>
                <a:schemeClr val="lt1"/>
              </a:solidFill>
            </a:endParaRPr>
          </a:p>
          <a:p>
            <a:pPr marL="0" lvl="0" indent="0" algn="ctr" rtl="0">
              <a:lnSpc>
                <a:spcPct val="100000"/>
              </a:lnSpc>
              <a:spcBef>
                <a:spcPts val="0"/>
              </a:spcBef>
              <a:spcAft>
                <a:spcPts val="0"/>
              </a:spcAft>
              <a:buClr>
                <a:schemeClr val="lt1"/>
              </a:buClr>
              <a:buSzPts val="6000"/>
              <a:buFont typeface="Helvetica Neue"/>
              <a:buNone/>
            </a:pPr>
            <a:r>
              <a:rPr lang="en-AU" sz="5400" b="0" i="0">
                <a:solidFill>
                  <a:schemeClr val="lt1"/>
                </a:solidFill>
              </a:rPr>
              <a:t>EDQM Dose Form Mapping</a:t>
            </a:r>
            <a:endParaRPr sz="5400" b="0" i="0">
              <a:solidFill>
                <a:schemeClr val="lt1"/>
              </a:solidFill>
            </a:endParaRPr>
          </a:p>
        </p:txBody>
      </p:sp>
      <p:sp>
        <p:nvSpPr>
          <p:cNvPr id="50" name="Google Shape;50;p10"/>
          <p:cNvSpPr txBox="1"/>
          <p:nvPr/>
        </p:nvSpPr>
        <p:spPr>
          <a:xfrm>
            <a:off x="3005700" y="5277436"/>
            <a:ext cx="6190500" cy="415500"/>
          </a:xfrm>
          <a:prstGeom prst="rect">
            <a:avLst/>
          </a:prstGeom>
          <a:noFill/>
          <a:ln>
            <a:noFill/>
          </a:ln>
        </p:spPr>
        <p:txBody>
          <a:bodyPr spcFirstLastPara="1" wrap="square" lIns="91425" tIns="45700" rIns="91425" bIns="45700" anchor="t" anchorCtr="0">
            <a:noAutofit/>
          </a:bodyPr>
          <a:lstStyle/>
          <a:p>
            <a:pPr marL="0" marR="0" lvl="0" indent="0" algn="ctr" rtl="0">
              <a:lnSpc>
                <a:spcPct val="150000"/>
              </a:lnSpc>
              <a:spcBef>
                <a:spcPts val="0"/>
              </a:spcBef>
              <a:spcAft>
                <a:spcPts val="0"/>
              </a:spcAft>
              <a:buClr>
                <a:srgbClr val="000000"/>
              </a:buClr>
              <a:buSzPts val="1400"/>
              <a:buFont typeface="Arial"/>
              <a:buNone/>
            </a:pPr>
            <a:r>
              <a:rPr lang="en-AU" sz="2000" b="0" i="0" u="none" strike="noStrike" cap="none">
                <a:solidFill>
                  <a:schemeClr val="lt2"/>
                </a:solidFill>
                <a:latin typeface="Trebuchet MS"/>
                <a:ea typeface="Trebuchet MS"/>
                <a:cs typeface="Trebuchet MS"/>
                <a:sym typeface="Trebuchet MS"/>
              </a:rPr>
              <a:t>Thursday </a:t>
            </a:r>
            <a:r>
              <a:rPr lang="en-AU" sz="2000">
                <a:solidFill>
                  <a:schemeClr val="lt2"/>
                </a:solidFill>
                <a:latin typeface="Trebuchet MS"/>
                <a:ea typeface="Trebuchet MS"/>
                <a:cs typeface="Trebuchet MS"/>
                <a:sym typeface="Trebuchet MS"/>
              </a:rPr>
              <a:t>September</a:t>
            </a:r>
            <a:r>
              <a:rPr lang="en-AU" sz="2000" b="0" i="0" u="none" strike="noStrike" cap="none">
                <a:solidFill>
                  <a:schemeClr val="lt2"/>
                </a:solidFill>
                <a:latin typeface="Trebuchet MS"/>
                <a:ea typeface="Trebuchet MS"/>
                <a:cs typeface="Trebuchet MS"/>
                <a:sym typeface="Trebuchet MS"/>
              </a:rPr>
              <a:t> 2021</a:t>
            </a:r>
            <a:endParaRPr sz="2000" b="0" i="0" u="none" strike="noStrike" cap="none">
              <a:solidFill>
                <a:srgbClr val="000000"/>
              </a:solidFill>
              <a:latin typeface="Trebuchet MS"/>
              <a:ea typeface="Trebuchet MS"/>
              <a:cs typeface="Trebuchet MS"/>
              <a:sym typeface="Trebuchet MS"/>
            </a:endParaRPr>
          </a:p>
        </p:txBody>
      </p:sp>
      <p:sp>
        <p:nvSpPr>
          <p:cNvPr id="51" name="Google Shape;51;p10"/>
          <p:cNvSpPr txBox="1"/>
          <p:nvPr/>
        </p:nvSpPr>
        <p:spPr>
          <a:xfrm>
            <a:off x="1808850" y="4275371"/>
            <a:ext cx="8584200" cy="1002065"/>
          </a:xfrm>
          <a:prstGeom prst="rect">
            <a:avLst/>
          </a:prstGeom>
          <a:solidFill>
            <a:schemeClr val="lt1"/>
          </a:solidFill>
          <a:ln>
            <a:noFill/>
          </a:ln>
        </p:spPr>
        <p:txBody>
          <a:bodyPr spcFirstLastPara="1" wrap="square" lIns="91425" tIns="108000" rIns="91425" bIns="108000" anchor="ctr" anchorCtr="0">
            <a:noAutofit/>
          </a:bodyPr>
          <a:lstStyle/>
          <a:p>
            <a:pPr marL="101600" marR="0" lvl="0" indent="0" algn="ctr" rtl="0">
              <a:lnSpc>
                <a:spcPct val="100000"/>
              </a:lnSpc>
              <a:spcBef>
                <a:spcPts val="0"/>
              </a:spcBef>
              <a:spcAft>
                <a:spcPts val="0"/>
              </a:spcAft>
              <a:buClr>
                <a:srgbClr val="000000"/>
              </a:buClr>
              <a:buSzPts val="2000"/>
              <a:buFont typeface="Arial"/>
              <a:buNone/>
            </a:pPr>
            <a:r>
              <a:rPr lang="en-AU" sz="2000" b="0" i="1" u="none" strike="noStrike" cap="none">
                <a:solidFill>
                  <a:schemeClr val="dk1"/>
                </a:solidFill>
                <a:latin typeface="Trebuchet MS"/>
                <a:ea typeface="Trebuchet MS"/>
                <a:cs typeface="Trebuchet MS"/>
                <a:sym typeface="Trebuchet MS"/>
              </a:rPr>
              <a:t>Linda Bird, SNOMED International</a:t>
            </a:r>
            <a:endParaRPr sz="2000" b="0" i="1" u="none" strike="noStrike" cap="none">
              <a:solidFill>
                <a:schemeClr val="dk1"/>
              </a:solidFill>
              <a:latin typeface="Trebuchet MS"/>
              <a:ea typeface="Trebuchet MS"/>
              <a:cs typeface="Trebuchet MS"/>
              <a:sym typeface="Trebuchet MS"/>
            </a:endParaRPr>
          </a:p>
          <a:p>
            <a:pPr marL="101600" marR="0" lvl="0" indent="0" algn="ctr" rtl="0">
              <a:lnSpc>
                <a:spcPct val="100000"/>
              </a:lnSpc>
              <a:spcBef>
                <a:spcPts val="0"/>
              </a:spcBef>
              <a:spcAft>
                <a:spcPts val="0"/>
              </a:spcAft>
              <a:buClr>
                <a:srgbClr val="000000"/>
              </a:buClr>
              <a:buSzPts val="2000"/>
              <a:buFont typeface="Arial"/>
              <a:buNone/>
            </a:pPr>
            <a:r>
              <a:rPr lang="en-AU" sz="2000" b="0" i="1" u="none" strike="noStrike" cap="none">
                <a:solidFill>
                  <a:schemeClr val="dk1"/>
                </a:solidFill>
                <a:latin typeface="Trebuchet MS"/>
                <a:ea typeface="Trebuchet MS"/>
                <a:cs typeface="Trebuchet MS"/>
                <a:sym typeface="Trebuchet MS"/>
              </a:rPr>
              <a:t>Julie James, Blue Wave Informatics</a:t>
            </a:r>
            <a:endParaRPr sz="2000" b="0" i="1" u="none" strike="noStrike" cap="none">
              <a:solidFill>
                <a:schemeClr val="dk1"/>
              </a:solidFill>
              <a:latin typeface="Trebuchet MS"/>
              <a:ea typeface="Trebuchet MS"/>
              <a:cs typeface="Trebuchet MS"/>
              <a:sym typeface="Trebuchet MS"/>
            </a:endParaRPr>
          </a:p>
        </p:txBody>
      </p:sp>
      <p:pic>
        <p:nvPicPr>
          <p:cNvPr id="52" name="Google Shape;52;p10"/>
          <p:cNvPicPr preferRelativeResize="0"/>
          <p:nvPr/>
        </p:nvPicPr>
        <p:blipFill rotWithShape="1">
          <a:blip r:embed="rId4">
            <a:alphaModFix/>
          </a:blip>
          <a:srcRect/>
          <a:stretch/>
        </p:blipFill>
        <p:spPr>
          <a:xfrm>
            <a:off x="4817449" y="347351"/>
            <a:ext cx="2567001" cy="1140889"/>
          </a:xfrm>
          <a:prstGeom prst="rect">
            <a:avLst/>
          </a:prstGeom>
          <a:noFill/>
          <a:ln>
            <a:noFill/>
          </a:ln>
        </p:spPr>
      </p:pic>
      <p:pic>
        <p:nvPicPr>
          <p:cNvPr id="53" name="Google Shape;53;p10"/>
          <p:cNvPicPr preferRelativeResize="0"/>
          <p:nvPr/>
        </p:nvPicPr>
        <p:blipFill rotWithShape="1">
          <a:blip r:embed="rId5">
            <a:alphaModFix/>
          </a:blip>
          <a:srcRect/>
          <a:stretch/>
        </p:blipFill>
        <p:spPr>
          <a:xfrm>
            <a:off x="2659337" y="5957226"/>
            <a:ext cx="7387350" cy="55613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19"/>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AU">
                <a:solidFill>
                  <a:schemeClr val="dk2"/>
                </a:solidFill>
              </a:rPr>
              <a:t>Use Cases for EDQM-to-SNOMED DF Map (4)</a:t>
            </a:r>
            <a:endParaRPr>
              <a:solidFill>
                <a:schemeClr val="dk2"/>
              </a:solidFill>
            </a:endParaRPr>
          </a:p>
        </p:txBody>
      </p:sp>
      <p:sp>
        <p:nvSpPr>
          <p:cNvPr id="121" name="Google Shape;121;p19"/>
          <p:cNvSpPr txBox="1">
            <a:spLocks noGrp="1"/>
          </p:cNvSpPr>
          <p:nvPr>
            <p:ph type="body" idx="1"/>
          </p:nvPr>
        </p:nvSpPr>
        <p:spPr>
          <a:xfrm>
            <a:off x="838200" y="1673225"/>
            <a:ext cx="10747800" cy="4893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1600"/>
              </a:spcBef>
              <a:spcAft>
                <a:spcPts val="0"/>
              </a:spcAft>
              <a:buNone/>
            </a:pPr>
            <a:r>
              <a:rPr lang="en-AU" sz="2200" b="1">
                <a:solidFill>
                  <a:srgbClr val="000000"/>
                </a:solidFill>
                <a:latin typeface="Arial"/>
                <a:ea typeface="Arial"/>
                <a:cs typeface="Arial"/>
                <a:sym typeface="Arial"/>
              </a:rPr>
              <a:t>IDMP / UNICOM</a:t>
            </a:r>
            <a:endParaRPr sz="2200">
              <a:solidFill>
                <a:srgbClr val="000000"/>
              </a:solidFill>
              <a:latin typeface="Arial"/>
              <a:ea typeface="Arial"/>
              <a:cs typeface="Arial"/>
              <a:sym typeface="Arial"/>
            </a:endParaRPr>
          </a:p>
          <a:p>
            <a:pPr marL="457200" marR="0" lvl="0" indent="-368300" algn="l" rtl="0">
              <a:lnSpc>
                <a:spcPct val="100000"/>
              </a:lnSpc>
              <a:spcBef>
                <a:spcPts val="1600"/>
              </a:spcBef>
              <a:spcAft>
                <a:spcPts val="0"/>
              </a:spcAft>
              <a:buClr>
                <a:srgbClr val="000000"/>
              </a:buClr>
              <a:buSzPts val="2200"/>
              <a:buFont typeface="Arial"/>
              <a:buChar char="•"/>
            </a:pPr>
            <a:r>
              <a:rPr lang="en-AU" sz="2200">
                <a:solidFill>
                  <a:srgbClr val="000000"/>
                </a:solidFill>
                <a:latin typeface="Arial"/>
                <a:ea typeface="Arial"/>
                <a:cs typeface="Arial"/>
                <a:sym typeface="Arial"/>
              </a:rPr>
              <a:t>An organisation wants to map data from an IDMP-compliant regulatory database of medicinal products to SNOMED CT concepts</a:t>
            </a:r>
            <a:endParaRPr sz="2200">
              <a:solidFill>
                <a:srgbClr val="000000"/>
              </a:solidFill>
              <a:latin typeface="Arial"/>
              <a:ea typeface="Arial"/>
              <a:cs typeface="Arial"/>
              <a:sym typeface="Arial"/>
            </a:endParaRPr>
          </a:p>
          <a:p>
            <a:pPr marL="457200" marR="0" lvl="0" indent="-368300" algn="l" rtl="0">
              <a:lnSpc>
                <a:spcPct val="100000"/>
              </a:lnSpc>
              <a:spcBef>
                <a:spcPts val="0"/>
              </a:spcBef>
              <a:spcAft>
                <a:spcPts val="0"/>
              </a:spcAft>
              <a:buClr>
                <a:srgbClr val="000000"/>
              </a:buClr>
              <a:buSzPts val="2200"/>
              <a:buFont typeface="Arial"/>
              <a:buChar char="•"/>
            </a:pPr>
            <a:r>
              <a:rPr lang="en-AU" sz="2200">
                <a:solidFill>
                  <a:srgbClr val="000000"/>
                </a:solidFill>
                <a:latin typeface="Arial"/>
                <a:ea typeface="Arial"/>
                <a:cs typeface="Arial"/>
                <a:sym typeface="Arial"/>
              </a:rPr>
              <a:t>An IDMP-compliant regulatory database should EDQM dose forms as their dose form </a:t>
            </a:r>
            <a:endParaRPr sz="220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r>
              <a:rPr lang="en-AU" sz="2200">
                <a:solidFill>
                  <a:srgbClr val="000000"/>
                </a:solidFill>
                <a:latin typeface="Arial"/>
                <a:ea typeface="Arial"/>
                <a:cs typeface="Arial"/>
                <a:sym typeface="Arial"/>
              </a:rPr>
              <a:t>SO</a:t>
            </a:r>
            <a:endParaRPr sz="220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r>
              <a:rPr lang="en-AU" sz="2200">
                <a:solidFill>
                  <a:srgbClr val="000000"/>
                </a:solidFill>
                <a:latin typeface="Arial"/>
                <a:ea typeface="Arial"/>
                <a:cs typeface="Arial"/>
                <a:sym typeface="Arial"/>
              </a:rPr>
              <a:t>A map </a:t>
            </a:r>
            <a:r>
              <a:rPr lang="en-AU" sz="2200">
                <a:solidFill>
                  <a:schemeClr val="accent1"/>
                </a:solidFill>
                <a:latin typeface="Arial"/>
                <a:ea typeface="Arial"/>
                <a:cs typeface="Arial"/>
                <a:sym typeface="Arial"/>
              </a:rPr>
              <a:t>from </a:t>
            </a:r>
            <a:r>
              <a:rPr lang="en-AU" sz="2200">
                <a:solidFill>
                  <a:srgbClr val="000000"/>
                </a:solidFill>
                <a:latin typeface="Arial"/>
                <a:ea typeface="Arial"/>
                <a:cs typeface="Arial"/>
                <a:sym typeface="Arial"/>
              </a:rPr>
              <a:t>EDQM dose forms </a:t>
            </a:r>
            <a:r>
              <a:rPr lang="en-AU" sz="2200">
                <a:solidFill>
                  <a:schemeClr val="accent1"/>
                </a:solidFill>
                <a:latin typeface="Arial"/>
                <a:ea typeface="Arial"/>
                <a:cs typeface="Arial"/>
                <a:sym typeface="Arial"/>
              </a:rPr>
              <a:t>to </a:t>
            </a:r>
            <a:r>
              <a:rPr lang="en-AU" sz="2200">
                <a:solidFill>
                  <a:srgbClr val="000000"/>
                </a:solidFill>
                <a:latin typeface="Arial"/>
                <a:ea typeface="Arial"/>
                <a:cs typeface="Arial"/>
                <a:sym typeface="Arial"/>
              </a:rPr>
              <a:t>SNOMED CT dose forms significantly helps the mapping because “pharmaceutical dose form” is a core part of SNOMED CT medicinal product information</a:t>
            </a:r>
            <a:endParaRPr sz="220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r>
              <a:rPr lang="en-AU" sz="2200" i="1">
                <a:solidFill>
                  <a:srgbClr val="000000"/>
                </a:solidFill>
                <a:latin typeface="Arial"/>
                <a:ea typeface="Arial"/>
                <a:cs typeface="Arial"/>
                <a:sym typeface="Arial"/>
              </a:rPr>
              <a:t>Note: in many ways, this UC is another view on all three of the previous use cases, but we document it separately because of the importance of UNICOM, especially to our European members </a:t>
            </a:r>
            <a:r>
              <a:rPr lang="en-AU" sz="2200">
                <a:solidFill>
                  <a:srgbClr val="000000"/>
                </a:solidFill>
                <a:latin typeface="Arial"/>
                <a:ea typeface="Arial"/>
                <a:cs typeface="Arial"/>
                <a:sym typeface="Arial"/>
              </a:rPr>
              <a:t> </a:t>
            </a:r>
            <a:endParaRPr sz="2200">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2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AU">
                <a:solidFill>
                  <a:schemeClr val="dk2"/>
                </a:solidFill>
              </a:rPr>
              <a:t>Use Cases for EDQM-to-SNOMED DF Map (5)</a:t>
            </a:r>
            <a:endParaRPr>
              <a:solidFill>
                <a:schemeClr val="dk2"/>
              </a:solidFill>
            </a:endParaRPr>
          </a:p>
        </p:txBody>
      </p:sp>
      <p:sp>
        <p:nvSpPr>
          <p:cNvPr id="128" name="Google Shape;128;p20"/>
          <p:cNvSpPr txBox="1">
            <a:spLocks noGrp="1"/>
          </p:cNvSpPr>
          <p:nvPr>
            <p:ph type="body" idx="1"/>
          </p:nvPr>
        </p:nvSpPr>
        <p:spPr>
          <a:xfrm>
            <a:off x="838200" y="1673225"/>
            <a:ext cx="10747800" cy="4893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1600"/>
              </a:spcBef>
              <a:spcAft>
                <a:spcPts val="0"/>
              </a:spcAft>
              <a:buNone/>
            </a:pPr>
            <a:r>
              <a:rPr lang="en-AU" sz="2200" b="1">
                <a:solidFill>
                  <a:srgbClr val="000000"/>
                </a:solidFill>
                <a:latin typeface="Arial"/>
                <a:ea typeface="Arial"/>
                <a:cs typeface="Arial"/>
                <a:sym typeface="Arial"/>
              </a:rPr>
              <a:t>Decision support</a:t>
            </a:r>
            <a:endParaRPr sz="2200">
              <a:solidFill>
                <a:srgbClr val="000000"/>
              </a:solidFill>
              <a:latin typeface="Arial"/>
              <a:ea typeface="Arial"/>
              <a:cs typeface="Arial"/>
              <a:sym typeface="Arial"/>
            </a:endParaRPr>
          </a:p>
          <a:p>
            <a:pPr marL="457200" marR="0" lvl="0" indent="-368300" algn="l" rtl="0">
              <a:lnSpc>
                <a:spcPct val="100000"/>
              </a:lnSpc>
              <a:spcBef>
                <a:spcPts val="1600"/>
              </a:spcBef>
              <a:spcAft>
                <a:spcPts val="0"/>
              </a:spcAft>
              <a:buClr>
                <a:srgbClr val="000000"/>
              </a:buClr>
              <a:buSzPts val="2200"/>
              <a:buFont typeface="Arial"/>
              <a:buChar char="•"/>
            </a:pPr>
            <a:r>
              <a:rPr lang="en-AU" sz="2200">
                <a:solidFill>
                  <a:srgbClr val="000000"/>
                </a:solidFill>
                <a:latin typeface="Arial"/>
                <a:ea typeface="Arial"/>
                <a:cs typeface="Arial"/>
                <a:sym typeface="Arial"/>
              </a:rPr>
              <a:t>An organisation wants to manage medication decision support data using “international” medication concepts, so uses SNOMED CT and its structures, either directly or indirectly  </a:t>
            </a:r>
            <a:endParaRPr sz="2200">
              <a:solidFill>
                <a:srgbClr val="000000"/>
              </a:solidFill>
              <a:latin typeface="Arial"/>
              <a:ea typeface="Arial"/>
              <a:cs typeface="Arial"/>
              <a:sym typeface="Arial"/>
            </a:endParaRPr>
          </a:p>
          <a:p>
            <a:pPr marL="914400" marR="0" lvl="1" indent="-368300" algn="l" rtl="0">
              <a:lnSpc>
                <a:spcPct val="100000"/>
              </a:lnSpc>
              <a:spcBef>
                <a:spcPts val="0"/>
              </a:spcBef>
              <a:spcAft>
                <a:spcPts val="0"/>
              </a:spcAft>
              <a:buClr>
                <a:srgbClr val="000000"/>
              </a:buClr>
              <a:buSzPts val="2200"/>
              <a:buFont typeface="Arial"/>
              <a:buChar char="•"/>
            </a:pPr>
            <a:r>
              <a:rPr lang="en-AU" sz="2200">
                <a:solidFill>
                  <a:srgbClr val="000000"/>
                </a:solidFill>
                <a:latin typeface="Arial"/>
                <a:ea typeface="Arial"/>
                <a:cs typeface="Arial"/>
                <a:sym typeface="Arial"/>
              </a:rPr>
              <a:t>It then needs to map from local MPD to SNOMED CT for implementation (if the local MPD is not already mapped to SNOMED CT)</a:t>
            </a:r>
            <a:endParaRPr sz="2200">
              <a:solidFill>
                <a:srgbClr val="000000"/>
              </a:solidFill>
              <a:latin typeface="Arial"/>
              <a:ea typeface="Arial"/>
              <a:cs typeface="Arial"/>
              <a:sym typeface="Arial"/>
            </a:endParaRPr>
          </a:p>
          <a:p>
            <a:pPr marL="914400" marR="0" lvl="1" indent="-368300" algn="l" rtl="0">
              <a:lnSpc>
                <a:spcPct val="100000"/>
              </a:lnSpc>
              <a:spcBef>
                <a:spcPts val="0"/>
              </a:spcBef>
              <a:spcAft>
                <a:spcPts val="0"/>
              </a:spcAft>
              <a:buClr>
                <a:srgbClr val="000000"/>
              </a:buClr>
              <a:buSzPts val="2200"/>
              <a:buFont typeface="Arial"/>
              <a:buChar char="•"/>
            </a:pPr>
            <a:r>
              <a:rPr lang="en-AU" sz="2200">
                <a:solidFill>
                  <a:srgbClr val="000000"/>
                </a:solidFill>
                <a:latin typeface="Arial"/>
                <a:ea typeface="Arial"/>
                <a:cs typeface="Arial"/>
                <a:sym typeface="Arial"/>
              </a:rPr>
              <a:t>It may also want to “stream in” IDMP data for processing in its decision support system (as in UC4)</a:t>
            </a:r>
            <a:endParaRPr sz="220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r>
              <a:rPr lang="en-AU" sz="2200" i="1">
                <a:solidFill>
                  <a:srgbClr val="000000"/>
                </a:solidFill>
                <a:latin typeface="Arial"/>
                <a:ea typeface="Arial"/>
                <a:cs typeface="Arial"/>
                <a:sym typeface="Arial"/>
              </a:rPr>
              <a:t>Note: in many ways, this UC is another view on all of the previous use cases, since it involves mapping from local/national MPD to SNOMED CT, using authorised product data etc.</a:t>
            </a:r>
            <a:endParaRPr sz="2200">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Shape 133"/>
        <p:cNvGrpSpPr/>
        <p:nvPr/>
      </p:nvGrpSpPr>
      <p:grpSpPr>
        <a:xfrm>
          <a:off x="0" y="0"/>
          <a:ext cx="0" cy="0"/>
          <a:chOff x="0" y="0"/>
          <a:chExt cx="0" cy="0"/>
        </a:xfrm>
      </p:grpSpPr>
      <p:sp>
        <p:nvSpPr>
          <p:cNvPr id="134" name="Google Shape;134;p2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AU">
                <a:solidFill>
                  <a:schemeClr val="dk2"/>
                </a:solidFill>
              </a:rPr>
              <a:t>Dose Form Survey Results</a:t>
            </a:r>
            <a:endParaRPr>
              <a:solidFill>
                <a:schemeClr val="dk2"/>
              </a:solidFill>
            </a:endParaRPr>
          </a:p>
        </p:txBody>
      </p:sp>
      <p:sp>
        <p:nvSpPr>
          <p:cNvPr id="135" name="Google Shape;135;p21"/>
          <p:cNvSpPr txBox="1">
            <a:spLocks noGrp="1"/>
          </p:cNvSpPr>
          <p:nvPr>
            <p:ph type="body" idx="1"/>
          </p:nvPr>
        </p:nvSpPr>
        <p:spPr>
          <a:xfrm>
            <a:off x="838200" y="1673225"/>
            <a:ext cx="10747800" cy="4351200"/>
          </a:xfrm>
          <a:prstGeom prst="rect">
            <a:avLst/>
          </a:prstGeom>
          <a:noFill/>
          <a:ln>
            <a:noFill/>
          </a:ln>
        </p:spPr>
        <p:txBody>
          <a:bodyPr spcFirstLastPara="1" wrap="square" lIns="91425" tIns="45700" rIns="91425" bIns="45700" anchor="t" anchorCtr="0">
            <a:noAutofit/>
          </a:bodyPr>
          <a:lstStyle/>
          <a:p>
            <a:pPr marL="0" marR="0" lvl="0" indent="0" algn="l" rtl="0">
              <a:lnSpc>
                <a:spcPct val="105000"/>
              </a:lnSpc>
              <a:spcBef>
                <a:spcPts val="1600"/>
              </a:spcBef>
              <a:spcAft>
                <a:spcPts val="0"/>
              </a:spcAft>
              <a:buSzPts val="770"/>
              <a:buNone/>
            </a:pPr>
            <a:r>
              <a:rPr lang="en-AU" sz="2200">
                <a:solidFill>
                  <a:srgbClr val="000000"/>
                </a:solidFill>
                <a:latin typeface="Arial"/>
                <a:ea typeface="Arial"/>
                <a:cs typeface="Arial"/>
                <a:sym typeface="Arial"/>
              </a:rPr>
              <a:t>Which of these use cases for mapping </a:t>
            </a:r>
            <a:r>
              <a:rPr lang="en-AU" sz="2200" b="1">
                <a:solidFill>
                  <a:srgbClr val="000000"/>
                </a:solidFill>
                <a:latin typeface="Arial"/>
                <a:ea typeface="Arial"/>
                <a:cs typeface="Arial"/>
                <a:sym typeface="Arial"/>
              </a:rPr>
              <a:t>from</a:t>
            </a:r>
            <a:r>
              <a:rPr lang="en-AU" sz="2200">
                <a:solidFill>
                  <a:srgbClr val="000000"/>
                </a:solidFill>
                <a:latin typeface="Arial"/>
                <a:ea typeface="Arial"/>
                <a:cs typeface="Arial"/>
                <a:sym typeface="Arial"/>
              </a:rPr>
              <a:t> EDQM </a:t>
            </a:r>
            <a:r>
              <a:rPr lang="en-AU" sz="2200" b="1">
                <a:solidFill>
                  <a:srgbClr val="000000"/>
                </a:solidFill>
                <a:latin typeface="Arial"/>
                <a:ea typeface="Arial"/>
                <a:cs typeface="Arial"/>
                <a:sym typeface="Arial"/>
              </a:rPr>
              <a:t>to</a:t>
            </a:r>
            <a:r>
              <a:rPr lang="en-AU" sz="2200">
                <a:solidFill>
                  <a:srgbClr val="000000"/>
                </a:solidFill>
                <a:latin typeface="Arial"/>
                <a:ea typeface="Arial"/>
                <a:cs typeface="Arial"/>
                <a:sym typeface="Arial"/>
              </a:rPr>
              <a:t> SNOMED CT dose forms are important to you?</a:t>
            </a:r>
            <a:endParaRPr sz="2200">
              <a:solidFill>
                <a:srgbClr val="000000"/>
              </a:solidFill>
              <a:latin typeface="Arial"/>
              <a:ea typeface="Arial"/>
              <a:cs typeface="Arial"/>
              <a:sym typeface="Arial"/>
            </a:endParaRPr>
          </a:p>
        </p:txBody>
      </p:sp>
      <p:pic>
        <p:nvPicPr>
          <p:cNvPr id="136" name="Google Shape;136;p21"/>
          <p:cNvPicPr preferRelativeResize="0"/>
          <p:nvPr/>
        </p:nvPicPr>
        <p:blipFill>
          <a:blip r:embed="rId3">
            <a:alphaModFix/>
          </a:blip>
          <a:stretch>
            <a:fillRect/>
          </a:stretch>
        </p:blipFill>
        <p:spPr>
          <a:xfrm>
            <a:off x="0" y="1690822"/>
            <a:ext cx="12191999" cy="500230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Shape 141"/>
        <p:cNvGrpSpPr/>
        <p:nvPr/>
      </p:nvGrpSpPr>
      <p:grpSpPr>
        <a:xfrm>
          <a:off x="0" y="0"/>
          <a:ext cx="0" cy="0"/>
          <a:chOff x="0" y="0"/>
          <a:chExt cx="0" cy="0"/>
        </a:xfrm>
      </p:grpSpPr>
      <p:sp>
        <p:nvSpPr>
          <p:cNvPr id="142" name="Google Shape;142;p22"/>
          <p:cNvSpPr txBox="1">
            <a:spLocks noGrp="1"/>
          </p:cNvSpPr>
          <p:nvPr>
            <p:ph type="body" idx="1"/>
          </p:nvPr>
        </p:nvSpPr>
        <p:spPr>
          <a:xfrm>
            <a:off x="838200" y="1825625"/>
            <a:ext cx="10747800" cy="43512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1600"/>
              </a:spcBef>
              <a:spcAft>
                <a:spcPts val="0"/>
              </a:spcAft>
              <a:buNone/>
            </a:pPr>
            <a:r>
              <a:rPr lang="en-AU" sz="2200">
                <a:solidFill>
                  <a:srgbClr val="000000"/>
                </a:solidFill>
                <a:latin typeface="Arial"/>
                <a:ea typeface="Arial"/>
                <a:cs typeface="Arial"/>
                <a:sym typeface="Arial"/>
              </a:rPr>
              <a:t>Which of these use cases for mapping </a:t>
            </a:r>
            <a:r>
              <a:rPr lang="en-AU" sz="2200" b="1">
                <a:solidFill>
                  <a:srgbClr val="000000"/>
                </a:solidFill>
                <a:latin typeface="Arial"/>
                <a:ea typeface="Arial"/>
                <a:cs typeface="Arial"/>
                <a:sym typeface="Arial"/>
              </a:rPr>
              <a:t>from</a:t>
            </a:r>
            <a:r>
              <a:rPr lang="en-AU" sz="2200">
                <a:solidFill>
                  <a:srgbClr val="000000"/>
                </a:solidFill>
                <a:latin typeface="Arial"/>
                <a:ea typeface="Arial"/>
                <a:cs typeface="Arial"/>
                <a:sym typeface="Arial"/>
              </a:rPr>
              <a:t> SNOMED CT </a:t>
            </a:r>
            <a:r>
              <a:rPr lang="en-AU" sz="2200" b="1">
                <a:solidFill>
                  <a:srgbClr val="000000"/>
                </a:solidFill>
                <a:latin typeface="Arial"/>
                <a:ea typeface="Arial"/>
                <a:cs typeface="Arial"/>
                <a:sym typeface="Arial"/>
              </a:rPr>
              <a:t>to</a:t>
            </a:r>
            <a:r>
              <a:rPr lang="en-AU" sz="2200">
                <a:solidFill>
                  <a:srgbClr val="000000"/>
                </a:solidFill>
                <a:latin typeface="Arial"/>
                <a:ea typeface="Arial"/>
                <a:cs typeface="Arial"/>
                <a:sym typeface="Arial"/>
              </a:rPr>
              <a:t> EDQM dose forms are important to you?</a:t>
            </a:r>
            <a:endParaRPr sz="2200">
              <a:solidFill>
                <a:srgbClr val="000000"/>
              </a:solidFill>
              <a:latin typeface="Arial"/>
              <a:ea typeface="Arial"/>
              <a:cs typeface="Arial"/>
              <a:sym typeface="Arial"/>
            </a:endParaRPr>
          </a:p>
        </p:txBody>
      </p:sp>
      <p:sp>
        <p:nvSpPr>
          <p:cNvPr id="143" name="Google Shape;143;p2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AU">
                <a:solidFill>
                  <a:schemeClr val="dk2"/>
                </a:solidFill>
              </a:rPr>
              <a:t>Dose Form Survey Results</a:t>
            </a:r>
            <a:endParaRPr>
              <a:solidFill>
                <a:schemeClr val="dk2"/>
              </a:solidFill>
            </a:endParaRPr>
          </a:p>
        </p:txBody>
      </p:sp>
      <p:pic>
        <p:nvPicPr>
          <p:cNvPr id="144" name="Google Shape;144;p22"/>
          <p:cNvPicPr preferRelativeResize="0"/>
          <p:nvPr/>
        </p:nvPicPr>
        <p:blipFill>
          <a:blip r:embed="rId3">
            <a:alphaModFix/>
          </a:blip>
          <a:stretch>
            <a:fillRect/>
          </a:stretch>
        </p:blipFill>
        <p:spPr>
          <a:xfrm>
            <a:off x="289963" y="3179425"/>
            <a:ext cx="11612073" cy="27272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pic>
        <p:nvPicPr>
          <p:cNvPr id="150" name="Google Shape;150;p23"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11070000" cy="6851400"/>
          </a:xfrm>
          <a:prstGeom prst="rect">
            <a:avLst/>
          </a:prstGeom>
          <a:solidFill>
            <a:schemeClr val="lt2"/>
          </a:solidFill>
          <a:ln>
            <a:noFill/>
          </a:ln>
        </p:spPr>
      </p:pic>
      <p:sp>
        <p:nvSpPr>
          <p:cNvPr id="151" name="Google Shape;151;p23"/>
          <p:cNvSpPr/>
          <p:nvPr/>
        </p:nvSpPr>
        <p:spPr>
          <a:xfrm>
            <a:off x="1" y="0"/>
            <a:ext cx="11070000" cy="6858000"/>
          </a:xfrm>
          <a:prstGeom prst="rect">
            <a:avLst/>
          </a:prstGeom>
          <a:solidFill>
            <a:schemeClr val="dk2">
              <a:alpha val="69410"/>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sp>
        <p:nvSpPr>
          <p:cNvPr id="152" name="Google Shape;152;p23"/>
          <p:cNvSpPr txBox="1"/>
          <p:nvPr/>
        </p:nvSpPr>
        <p:spPr>
          <a:xfrm>
            <a:off x="1006997" y="2479014"/>
            <a:ext cx="9398700" cy="16950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5400"/>
              <a:buFont typeface="Arial"/>
              <a:buNone/>
            </a:pPr>
            <a:r>
              <a:rPr lang="en-AU" sz="5400" b="1">
                <a:solidFill>
                  <a:schemeClr val="lt1"/>
                </a:solidFill>
                <a:latin typeface="Trebuchet MS"/>
                <a:ea typeface="Trebuchet MS"/>
                <a:cs typeface="Trebuchet MS"/>
                <a:sym typeface="Trebuchet MS"/>
              </a:rPr>
              <a:t>EDQM to SNOMED CT</a:t>
            </a:r>
            <a:endParaRPr sz="5400" b="1">
              <a:solidFill>
                <a:schemeClr val="lt1"/>
              </a:solidFill>
              <a:latin typeface="Trebuchet MS"/>
              <a:ea typeface="Trebuchet MS"/>
              <a:cs typeface="Trebuchet MS"/>
              <a:sym typeface="Trebuchet MS"/>
            </a:endParaRPr>
          </a:p>
          <a:p>
            <a:pPr marL="0" marR="0" lvl="0" indent="0" algn="l" rtl="0">
              <a:lnSpc>
                <a:spcPct val="100000"/>
              </a:lnSpc>
              <a:spcBef>
                <a:spcPts val="0"/>
              </a:spcBef>
              <a:spcAft>
                <a:spcPts val="0"/>
              </a:spcAft>
              <a:buClr>
                <a:srgbClr val="000000"/>
              </a:buClr>
              <a:buSzPts val="5400"/>
              <a:buFont typeface="Arial"/>
              <a:buNone/>
            </a:pPr>
            <a:r>
              <a:rPr lang="en-AU" sz="5400" b="1">
                <a:solidFill>
                  <a:schemeClr val="lt1"/>
                </a:solidFill>
                <a:latin typeface="Trebuchet MS"/>
                <a:ea typeface="Trebuchet MS"/>
                <a:cs typeface="Trebuchet MS"/>
                <a:sym typeface="Trebuchet MS"/>
              </a:rPr>
              <a:t>Mapping Fundamentals</a:t>
            </a:r>
            <a:endParaRPr sz="5400" b="1">
              <a:solidFill>
                <a:schemeClr val="lt1"/>
              </a:solidFill>
              <a:latin typeface="Trebuchet MS"/>
              <a:ea typeface="Trebuchet MS"/>
              <a:cs typeface="Trebuchet MS"/>
              <a:sym typeface="Trebuchet MS"/>
            </a:endParaRPr>
          </a:p>
        </p:txBody>
      </p:sp>
      <p:pic>
        <p:nvPicPr>
          <p:cNvPr id="153" name="Google Shape;153;p23"/>
          <p:cNvPicPr preferRelativeResize="0"/>
          <p:nvPr/>
        </p:nvPicPr>
        <p:blipFill rotWithShape="1">
          <a:blip r:embed="rId4">
            <a:alphaModFix/>
          </a:blip>
          <a:srcRect/>
          <a:stretch/>
        </p:blipFill>
        <p:spPr>
          <a:xfrm>
            <a:off x="914400" y="6259646"/>
            <a:ext cx="5068831" cy="33321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4"/>
          <p:cNvSpPr txBox="1">
            <a:spLocks noGrp="1"/>
          </p:cNvSpPr>
          <p:nvPr>
            <p:ph type="body" idx="1"/>
          </p:nvPr>
        </p:nvSpPr>
        <p:spPr>
          <a:xfrm>
            <a:off x="838200" y="1628600"/>
            <a:ext cx="10890900" cy="4792500"/>
          </a:xfrm>
          <a:prstGeom prst="rect">
            <a:avLst/>
          </a:prstGeom>
          <a:noFill/>
          <a:ln>
            <a:noFill/>
          </a:ln>
        </p:spPr>
        <p:txBody>
          <a:bodyPr spcFirstLastPara="1" wrap="square" lIns="91425" tIns="45700" rIns="91425" bIns="45700" anchor="t" anchorCtr="0">
            <a:normAutofit lnSpcReduction="10000"/>
          </a:bodyPr>
          <a:lstStyle/>
          <a:p>
            <a:pPr marL="457200" lvl="0" indent="-368300" algn="l" rtl="0">
              <a:lnSpc>
                <a:spcPct val="115000"/>
              </a:lnSpc>
              <a:spcBef>
                <a:spcPts val="1600"/>
              </a:spcBef>
              <a:spcAft>
                <a:spcPts val="0"/>
              </a:spcAft>
              <a:buClr>
                <a:schemeClr val="dk2"/>
              </a:buClr>
              <a:buSzPts val="2200"/>
              <a:buFont typeface="Arial"/>
              <a:buAutoNum type="arabicPeriod"/>
            </a:pPr>
            <a:r>
              <a:rPr lang="en-AU" sz="2200" b="1">
                <a:solidFill>
                  <a:srgbClr val="000000"/>
                </a:solidFill>
                <a:latin typeface="Arial"/>
                <a:ea typeface="Arial"/>
                <a:cs typeface="Arial"/>
                <a:sym typeface="Arial"/>
              </a:rPr>
              <a:t>Direction</a:t>
            </a:r>
            <a:endParaRPr sz="2200" b="1">
              <a:solidFill>
                <a:srgbClr val="000000"/>
              </a:solidFill>
              <a:latin typeface="Arial"/>
              <a:ea typeface="Arial"/>
              <a:cs typeface="Arial"/>
              <a:sym typeface="Arial"/>
            </a:endParaRPr>
          </a:p>
          <a:p>
            <a:pPr marL="990000" lvl="1" indent="-204301" algn="l" rtl="0">
              <a:lnSpc>
                <a:spcPct val="115000"/>
              </a:lnSpc>
              <a:spcBef>
                <a:spcPts val="0"/>
              </a:spcBef>
              <a:spcAft>
                <a:spcPts val="0"/>
              </a:spcAft>
              <a:buClr>
                <a:schemeClr val="dk2"/>
              </a:buClr>
              <a:buSzPts val="1800"/>
              <a:buChar char="○"/>
            </a:pPr>
            <a:r>
              <a:rPr lang="en-AU" sz="1800">
                <a:solidFill>
                  <a:srgbClr val="000000"/>
                </a:solidFill>
                <a:latin typeface="Arial"/>
                <a:ea typeface="Arial"/>
                <a:cs typeface="Arial"/>
                <a:sym typeface="Arial"/>
              </a:rPr>
              <a:t>EDQM to SNOMED CT (for now)</a:t>
            </a:r>
            <a:endParaRPr sz="1800">
              <a:solidFill>
                <a:srgbClr val="000000"/>
              </a:solidFill>
              <a:latin typeface="Arial"/>
              <a:ea typeface="Arial"/>
              <a:cs typeface="Arial"/>
              <a:sym typeface="Arial"/>
            </a:endParaRPr>
          </a:p>
          <a:p>
            <a:pPr marL="457200" lvl="0" indent="-368300" algn="l" rtl="0">
              <a:lnSpc>
                <a:spcPct val="115000"/>
              </a:lnSpc>
              <a:spcBef>
                <a:spcPts val="0"/>
              </a:spcBef>
              <a:spcAft>
                <a:spcPts val="0"/>
              </a:spcAft>
              <a:buClr>
                <a:schemeClr val="dk2"/>
              </a:buClr>
              <a:buSzPts val="2200"/>
              <a:buFont typeface="Arial"/>
              <a:buAutoNum type="arabicPeriod"/>
            </a:pPr>
            <a:r>
              <a:rPr lang="en-AU" sz="2200" b="1">
                <a:solidFill>
                  <a:srgbClr val="000000"/>
                </a:solidFill>
                <a:latin typeface="Arial"/>
                <a:ea typeface="Arial"/>
                <a:cs typeface="Arial"/>
                <a:sym typeface="Arial"/>
              </a:rPr>
              <a:t>Scope</a:t>
            </a:r>
            <a:endParaRPr sz="2200" b="1">
              <a:solidFill>
                <a:srgbClr val="000000"/>
              </a:solidFill>
              <a:latin typeface="Arial"/>
              <a:ea typeface="Arial"/>
              <a:cs typeface="Arial"/>
              <a:sym typeface="Arial"/>
            </a:endParaRPr>
          </a:p>
          <a:p>
            <a:pPr marL="990000" lvl="1" indent="-204301" algn="l" rtl="0">
              <a:lnSpc>
                <a:spcPct val="115000"/>
              </a:lnSpc>
              <a:spcBef>
                <a:spcPts val="0"/>
              </a:spcBef>
              <a:spcAft>
                <a:spcPts val="0"/>
              </a:spcAft>
              <a:buClr>
                <a:schemeClr val="dk2"/>
              </a:buClr>
              <a:buSzPts val="1800"/>
              <a:buChar char="○"/>
            </a:pPr>
            <a:r>
              <a:rPr lang="en-AU" sz="1800">
                <a:solidFill>
                  <a:srgbClr val="000000"/>
                </a:solidFill>
                <a:latin typeface="Arial"/>
                <a:ea typeface="Arial"/>
                <a:cs typeface="Arial"/>
                <a:sym typeface="Arial"/>
              </a:rPr>
              <a:t>Map source: EDQM Pharmaceutical Dose Forms</a:t>
            </a:r>
            <a:endParaRPr sz="1800">
              <a:solidFill>
                <a:srgbClr val="000000"/>
              </a:solidFill>
              <a:latin typeface="Arial"/>
              <a:ea typeface="Arial"/>
              <a:cs typeface="Arial"/>
              <a:sym typeface="Arial"/>
            </a:endParaRPr>
          </a:p>
          <a:p>
            <a:pPr marL="1371600" lvl="2" indent="-342900" algn="l" rtl="0">
              <a:lnSpc>
                <a:spcPct val="115000"/>
              </a:lnSpc>
              <a:spcBef>
                <a:spcPts val="0"/>
              </a:spcBef>
              <a:spcAft>
                <a:spcPts val="0"/>
              </a:spcAft>
              <a:buClr>
                <a:srgbClr val="CFE2F3"/>
              </a:buClr>
              <a:buSzPts val="1800"/>
              <a:buFont typeface="Arial"/>
              <a:buChar char="■"/>
            </a:pPr>
            <a:r>
              <a:rPr lang="en-AU" sz="1800">
                <a:solidFill>
                  <a:srgbClr val="000000"/>
                </a:solidFill>
                <a:latin typeface="Arial"/>
                <a:ea typeface="Arial"/>
                <a:cs typeface="Arial"/>
                <a:sym typeface="Arial"/>
              </a:rPr>
              <a:t>May consider CDFs and CTs later</a:t>
            </a:r>
            <a:endParaRPr sz="1800">
              <a:solidFill>
                <a:srgbClr val="000000"/>
              </a:solidFill>
              <a:latin typeface="Arial"/>
              <a:ea typeface="Arial"/>
              <a:cs typeface="Arial"/>
              <a:sym typeface="Arial"/>
            </a:endParaRPr>
          </a:p>
          <a:p>
            <a:pPr marL="1371600" lvl="2" indent="-342900" algn="l" rtl="0">
              <a:lnSpc>
                <a:spcPct val="115000"/>
              </a:lnSpc>
              <a:spcBef>
                <a:spcPts val="0"/>
              </a:spcBef>
              <a:spcAft>
                <a:spcPts val="0"/>
              </a:spcAft>
              <a:buClr>
                <a:srgbClr val="CFE2F3"/>
              </a:buClr>
              <a:buSzPts val="1800"/>
              <a:buFont typeface="Arial"/>
              <a:buChar char="■"/>
            </a:pPr>
            <a:r>
              <a:rPr lang="en-AU" sz="1800">
                <a:solidFill>
                  <a:srgbClr val="000000"/>
                </a:solidFill>
                <a:latin typeface="Arial"/>
                <a:ea typeface="Arial"/>
                <a:cs typeface="Arial"/>
                <a:sym typeface="Arial"/>
              </a:rPr>
              <a:t>Active PDFs at 2021-09-07 that are </a:t>
            </a:r>
            <a:r>
              <a:rPr lang="en-AU" sz="1800" b="1">
                <a:solidFill>
                  <a:srgbClr val="000000"/>
                </a:solidFill>
                <a:latin typeface="Arial"/>
                <a:ea typeface="Arial"/>
                <a:cs typeface="Arial"/>
                <a:sym typeface="Arial"/>
              </a:rPr>
              <a:t>not</a:t>
            </a:r>
            <a:r>
              <a:rPr lang="en-AU" sz="1800">
                <a:solidFill>
                  <a:srgbClr val="000000"/>
                </a:solidFill>
                <a:latin typeface="Arial"/>
                <a:ea typeface="Arial"/>
                <a:cs typeface="Arial"/>
                <a:sym typeface="Arial"/>
              </a:rPr>
              <a:t> ‘Veterinary only’</a:t>
            </a:r>
            <a:endParaRPr sz="1800">
              <a:solidFill>
                <a:srgbClr val="000000"/>
              </a:solidFill>
              <a:latin typeface="Arial"/>
              <a:ea typeface="Arial"/>
              <a:cs typeface="Arial"/>
              <a:sym typeface="Arial"/>
            </a:endParaRPr>
          </a:p>
          <a:p>
            <a:pPr marL="1371600" lvl="2" indent="-342900" algn="l" rtl="0">
              <a:lnSpc>
                <a:spcPct val="115000"/>
              </a:lnSpc>
              <a:spcBef>
                <a:spcPts val="0"/>
              </a:spcBef>
              <a:spcAft>
                <a:spcPts val="0"/>
              </a:spcAft>
              <a:buClr>
                <a:srgbClr val="CFE2F3"/>
              </a:buClr>
              <a:buSzPts val="1800"/>
              <a:buFont typeface="Arial"/>
              <a:buChar char="■"/>
            </a:pPr>
            <a:r>
              <a:rPr lang="en-AU" sz="1800">
                <a:solidFill>
                  <a:srgbClr val="000000"/>
                </a:solidFill>
                <a:latin typeface="Arial"/>
                <a:ea typeface="Arial"/>
                <a:cs typeface="Arial"/>
                <a:sym typeface="Arial"/>
              </a:rPr>
              <a:t>Note: Inactive PDFs (used on SmPCs) need a historical association to an active PDF</a:t>
            </a:r>
            <a:endParaRPr sz="1800">
              <a:solidFill>
                <a:srgbClr val="000000"/>
              </a:solidFill>
              <a:latin typeface="Arial"/>
              <a:ea typeface="Arial"/>
              <a:cs typeface="Arial"/>
              <a:sym typeface="Arial"/>
            </a:endParaRPr>
          </a:p>
          <a:p>
            <a:pPr marL="1371600" lvl="2" indent="-342900" algn="l" rtl="0">
              <a:lnSpc>
                <a:spcPct val="115000"/>
              </a:lnSpc>
              <a:spcBef>
                <a:spcPts val="0"/>
              </a:spcBef>
              <a:spcAft>
                <a:spcPts val="0"/>
              </a:spcAft>
              <a:buClr>
                <a:srgbClr val="000000"/>
              </a:buClr>
              <a:buSzPts val="1800"/>
              <a:buFont typeface="Arial"/>
              <a:buChar char="■"/>
            </a:pPr>
            <a:r>
              <a:rPr lang="en-AU" sz="1800">
                <a:solidFill>
                  <a:srgbClr val="000000"/>
                </a:solidFill>
                <a:latin typeface="Arial"/>
                <a:ea typeface="Arial"/>
                <a:cs typeface="Arial"/>
                <a:sym typeface="Arial"/>
              </a:rPr>
              <a:t>What about Patient Friendly Terms?</a:t>
            </a:r>
            <a:endParaRPr sz="1800">
              <a:solidFill>
                <a:srgbClr val="000000"/>
              </a:solidFill>
              <a:latin typeface="Arial"/>
              <a:ea typeface="Arial"/>
              <a:cs typeface="Arial"/>
              <a:sym typeface="Arial"/>
            </a:endParaRPr>
          </a:p>
          <a:p>
            <a:pPr marL="990000" lvl="1" indent="-204301" algn="l" rtl="0">
              <a:lnSpc>
                <a:spcPct val="115000"/>
              </a:lnSpc>
              <a:spcBef>
                <a:spcPts val="0"/>
              </a:spcBef>
              <a:spcAft>
                <a:spcPts val="0"/>
              </a:spcAft>
              <a:buClr>
                <a:schemeClr val="dk2"/>
              </a:buClr>
              <a:buSzPts val="1800"/>
              <a:buFont typeface="Arial"/>
              <a:buChar char="○"/>
            </a:pPr>
            <a:r>
              <a:rPr lang="en-AU" sz="1800">
                <a:solidFill>
                  <a:srgbClr val="000000"/>
                </a:solidFill>
                <a:latin typeface="Arial"/>
                <a:ea typeface="Arial"/>
                <a:cs typeface="Arial"/>
                <a:sym typeface="Arial"/>
              </a:rPr>
              <a:t>Map target: SNOMED CT 20210731 international edition</a:t>
            </a:r>
            <a:endParaRPr sz="1800">
              <a:solidFill>
                <a:srgbClr val="000000"/>
              </a:solidFill>
              <a:latin typeface="Arial"/>
              <a:ea typeface="Arial"/>
              <a:cs typeface="Arial"/>
              <a:sym typeface="Arial"/>
            </a:endParaRPr>
          </a:p>
          <a:p>
            <a:pPr marL="1371600" lvl="2" indent="-342900" algn="l" rtl="0">
              <a:lnSpc>
                <a:spcPct val="115000"/>
              </a:lnSpc>
              <a:spcBef>
                <a:spcPts val="0"/>
              </a:spcBef>
              <a:spcAft>
                <a:spcPts val="0"/>
              </a:spcAft>
              <a:buClr>
                <a:srgbClr val="CFE2F3"/>
              </a:buClr>
              <a:buSzPts val="1800"/>
              <a:buFont typeface="Arial"/>
              <a:buChar char="■"/>
            </a:pPr>
            <a:r>
              <a:rPr lang="en-AU" sz="1800">
                <a:solidFill>
                  <a:srgbClr val="000000"/>
                </a:solidFill>
                <a:latin typeface="Arial"/>
                <a:ea typeface="Arial"/>
                <a:cs typeface="Arial"/>
                <a:sym typeface="Arial"/>
              </a:rPr>
              <a:t>Active concepts that are &lt; 736542009 | Pharmaceutical dose form (dose form) |</a:t>
            </a:r>
            <a:endParaRPr sz="1800">
              <a:solidFill>
                <a:srgbClr val="000000"/>
              </a:solidFill>
              <a:latin typeface="Arial"/>
              <a:ea typeface="Arial"/>
              <a:cs typeface="Arial"/>
              <a:sym typeface="Arial"/>
            </a:endParaRPr>
          </a:p>
          <a:p>
            <a:pPr marL="990000" lvl="0" indent="0" algn="l" rtl="0">
              <a:lnSpc>
                <a:spcPct val="115000"/>
              </a:lnSpc>
              <a:spcBef>
                <a:spcPts val="0"/>
              </a:spcBef>
              <a:spcAft>
                <a:spcPts val="0"/>
              </a:spcAft>
              <a:buNone/>
            </a:pPr>
            <a:endParaRPr sz="1800">
              <a:solidFill>
                <a:srgbClr val="000000"/>
              </a:solidFill>
              <a:latin typeface="Arial"/>
              <a:ea typeface="Arial"/>
              <a:cs typeface="Arial"/>
              <a:sym typeface="Arial"/>
            </a:endParaRPr>
          </a:p>
          <a:p>
            <a:pPr marL="457200" lvl="0" indent="-342900" algn="l" rtl="0">
              <a:lnSpc>
                <a:spcPct val="115000"/>
              </a:lnSpc>
              <a:spcBef>
                <a:spcPts val="0"/>
              </a:spcBef>
              <a:spcAft>
                <a:spcPts val="0"/>
              </a:spcAft>
              <a:buClr>
                <a:schemeClr val="dk2"/>
              </a:buClr>
              <a:buSzPts val="1800"/>
              <a:buFont typeface="Arial"/>
              <a:buAutoNum type="arabicPeriod"/>
            </a:pPr>
            <a:endParaRPr sz="1800">
              <a:solidFill>
                <a:srgbClr val="000000"/>
              </a:solidFill>
              <a:latin typeface="Arial"/>
              <a:ea typeface="Arial"/>
              <a:cs typeface="Arial"/>
              <a:sym typeface="Arial"/>
            </a:endParaRPr>
          </a:p>
          <a:p>
            <a:pPr marL="990000" lvl="1" indent="-204301" algn="l" rtl="0">
              <a:lnSpc>
                <a:spcPct val="115000"/>
              </a:lnSpc>
              <a:spcBef>
                <a:spcPts val="0"/>
              </a:spcBef>
              <a:spcAft>
                <a:spcPts val="0"/>
              </a:spcAft>
              <a:buClr>
                <a:schemeClr val="accent2"/>
              </a:buClr>
              <a:buSzPts val="1800"/>
              <a:buFont typeface="Arial"/>
              <a:buChar char="○"/>
            </a:pPr>
            <a:r>
              <a:rPr lang="en-AU" sz="1800">
                <a:solidFill>
                  <a:schemeClr val="accent2"/>
                </a:solidFill>
                <a:latin typeface="Arial"/>
                <a:ea typeface="Arial"/>
                <a:cs typeface="Arial"/>
                <a:sym typeface="Arial"/>
              </a:rPr>
              <a:t>? Do we map EDQM-SNOMED dose form properties (would be ‘information only’)?</a:t>
            </a:r>
            <a:endParaRPr sz="1800">
              <a:solidFill>
                <a:schemeClr val="accent2"/>
              </a:solidFill>
              <a:latin typeface="Arial"/>
              <a:ea typeface="Arial"/>
              <a:cs typeface="Arial"/>
              <a:sym typeface="Arial"/>
            </a:endParaRPr>
          </a:p>
          <a:p>
            <a:pPr marL="1371600" lvl="2" indent="-342900" algn="l" rtl="0">
              <a:lnSpc>
                <a:spcPct val="115000"/>
              </a:lnSpc>
              <a:spcBef>
                <a:spcPts val="0"/>
              </a:spcBef>
              <a:spcAft>
                <a:spcPts val="0"/>
              </a:spcAft>
              <a:buClr>
                <a:schemeClr val="accent2"/>
              </a:buClr>
              <a:buSzPts val="1800"/>
              <a:buFont typeface="Arial"/>
              <a:buChar char="■"/>
            </a:pPr>
            <a:r>
              <a:rPr lang="en-AU" sz="1800">
                <a:solidFill>
                  <a:schemeClr val="accent2"/>
                </a:solidFill>
                <a:latin typeface="Arial"/>
                <a:ea typeface="Arial"/>
                <a:cs typeface="Arial"/>
                <a:sym typeface="Arial"/>
              </a:rPr>
              <a:t>What would be the benefit and how would we leverage that?</a:t>
            </a:r>
            <a:endParaRPr sz="1800">
              <a:solidFill>
                <a:schemeClr val="accent2"/>
              </a:solidFill>
              <a:latin typeface="Arial"/>
              <a:ea typeface="Arial"/>
              <a:cs typeface="Arial"/>
              <a:sym typeface="Arial"/>
            </a:endParaRPr>
          </a:p>
          <a:p>
            <a:pPr marL="457200" marR="0" lvl="0" indent="0" algn="l" rtl="0">
              <a:lnSpc>
                <a:spcPct val="115000"/>
              </a:lnSpc>
              <a:spcBef>
                <a:spcPts val="0"/>
              </a:spcBef>
              <a:spcAft>
                <a:spcPts val="0"/>
              </a:spcAft>
              <a:buNone/>
            </a:pPr>
            <a:endParaRPr sz="1800">
              <a:solidFill>
                <a:srgbClr val="000000"/>
              </a:solidFill>
              <a:latin typeface="Arial"/>
              <a:ea typeface="Arial"/>
              <a:cs typeface="Arial"/>
              <a:sym typeface="Arial"/>
            </a:endParaRPr>
          </a:p>
        </p:txBody>
      </p:sp>
      <p:sp>
        <p:nvSpPr>
          <p:cNvPr id="160" name="Google Shape;160;p2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AU">
                <a:solidFill>
                  <a:schemeClr val="dk2"/>
                </a:solidFill>
              </a:rPr>
              <a:t>Map Fundamentals (1)</a:t>
            </a:r>
            <a:endParaRPr>
              <a:solidFill>
                <a:schemeClr val="dk2"/>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5"/>
          <p:cNvSpPr txBox="1">
            <a:spLocks noGrp="1"/>
          </p:cNvSpPr>
          <p:nvPr>
            <p:ph type="body" idx="1"/>
          </p:nvPr>
        </p:nvSpPr>
        <p:spPr>
          <a:xfrm>
            <a:off x="838200" y="1628600"/>
            <a:ext cx="10890900" cy="5229300"/>
          </a:xfrm>
          <a:prstGeom prst="rect">
            <a:avLst/>
          </a:prstGeom>
          <a:noFill/>
          <a:ln>
            <a:noFill/>
          </a:ln>
        </p:spPr>
        <p:txBody>
          <a:bodyPr spcFirstLastPara="1" wrap="square" lIns="91425" tIns="45700" rIns="91425" bIns="45700" anchor="t" anchorCtr="0">
            <a:normAutofit/>
          </a:bodyPr>
          <a:lstStyle/>
          <a:p>
            <a:pPr marL="457200" marR="0" lvl="0" indent="-368300" algn="l" rtl="0">
              <a:lnSpc>
                <a:spcPct val="115000"/>
              </a:lnSpc>
              <a:spcBef>
                <a:spcPts val="0"/>
              </a:spcBef>
              <a:spcAft>
                <a:spcPts val="0"/>
              </a:spcAft>
              <a:buClr>
                <a:schemeClr val="dk2"/>
              </a:buClr>
              <a:buSzPts val="2200"/>
              <a:buAutoNum type="arabicPeriod" startAt="3"/>
            </a:pPr>
            <a:r>
              <a:rPr lang="en-AU" sz="2200" b="1">
                <a:solidFill>
                  <a:srgbClr val="000000"/>
                </a:solidFill>
                <a:latin typeface="Arial"/>
                <a:ea typeface="Arial"/>
                <a:cs typeface="Arial"/>
                <a:sym typeface="Arial"/>
              </a:rPr>
              <a:t>Cardinality</a:t>
            </a:r>
            <a:endParaRPr sz="2200">
              <a:solidFill>
                <a:srgbClr val="000000"/>
              </a:solidFill>
              <a:latin typeface="Arial"/>
              <a:ea typeface="Arial"/>
              <a:cs typeface="Arial"/>
              <a:sym typeface="Arial"/>
            </a:endParaRPr>
          </a:p>
          <a:p>
            <a:pPr marL="990000" lvl="1" indent="-204301" algn="l" rtl="0">
              <a:lnSpc>
                <a:spcPct val="115000"/>
              </a:lnSpc>
              <a:spcBef>
                <a:spcPts val="0"/>
              </a:spcBef>
              <a:spcAft>
                <a:spcPts val="0"/>
              </a:spcAft>
              <a:buClr>
                <a:schemeClr val="dk2"/>
              </a:buClr>
              <a:buSzPts val="1800"/>
              <a:buChar char="○"/>
            </a:pPr>
            <a:r>
              <a:rPr lang="en-AU" sz="1800">
                <a:solidFill>
                  <a:srgbClr val="000000"/>
                </a:solidFill>
                <a:latin typeface="Arial"/>
                <a:ea typeface="Arial"/>
                <a:cs typeface="Arial"/>
                <a:sym typeface="Arial"/>
              </a:rPr>
              <a:t>The ‘dream’ is a “1..1” map </a:t>
            </a:r>
            <a:endParaRPr sz="1800">
              <a:solidFill>
                <a:srgbClr val="000000"/>
              </a:solidFill>
              <a:latin typeface="Arial"/>
              <a:ea typeface="Arial"/>
              <a:cs typeface="Arial"/>
              <a:sym typeface="Arial"/>
            </a:endParaRPr>
          </a:p>
          <a:p>
            <a:pPr marL="990000" lvl="1" indent="-204301" algn="l" rtl="0">
              <a:lnSpc>
                <a:spcPct val="115000"/>
              </a:lnSpc>
              <a:spcBef>
                <a:spcPts val="0"/>
              </a:spcBef>
              <a:spcAft>
                <a:spcPts val="0"/>
              </a:spcAft>
              <a:buClr>
                <a:schemeClr val="dk2"/>
              </a:buClr>
              <a:buSzPts val="1800"/>
              <a:buChar char="○"/>
            </a:pPr>
            <a:r>
              <a:rPr lang="en-AU" sz="1800">
                <a:solidFill>
                  <a:srgbClr val="000000"/>
                </a:solidFill>
                <a:latin typeface="Arial"/>
                <a:ea typeface="Arial"/>
                <a:cs typeface="Arial"/>
                <a:sym typeface="Arial"/>
              </a:rPr>
              <a:t>We must work through and document all exceptions to this so as to give implementation guidance</a:t>
            </a:r>
            <a:endParaRPr sz="1800">
              <a:solidFill>
                <a:srgbClr val="000000"/>
              </a:solidFill>
              <a:latin typeface="Arial"/>
              <a:ea typeface="Arial"/>
              <a:cs typeface="Arial"/>
              <a:sym typeface="Arial"/>
            </a:endParaRPr>
          </a:p>
          <a:p>
            <a:pPr marL="457200" marR="0" lvl="0" indent="-368300" algn="l" rtl="0">
              <a:lnSpc>
                <a:spcPct val="115000"/>
              </a:lnSpc>
              <a:spcBef>
                <a:spcPts val="1000"/>
              </a:spcBef>
              <a:spcAft>
                <a:spcPts val="0"/>
              </a:spcAft>
              <a:buClr>
                <a:schemeClr val="dk2"/>
              </a:buClr>
              <a:buSzPts val="2200"/>
              <a:buAutoNum type="arabicPeriod" startAt="3"/>
            </a:pPr>
            <a:r>
              <a:rPr lang="en-AU" sz="2200" b="1">
                <a:solidFill>
                  <a:srgbClr val="000000"/>
                </a:solidFill>
                <a:latin typeface="Arial"/>
                <a:ea typeface="Arial"/>
                <a:cs typeface="Arial"/>
                <a:sym typeface="Arial"/>
              </a:rPr>
              <a:t>Association/Correlation</a:t>
            </a:r>
            <a:endParaRPr sz="2200" b="1">
              <a:solidFill>
                <a:srgbClr val="000000"/>
              </a:solidFill>
              <a:latin typeface="Arial"/>
              <a:ea typeface="Arial"/>
              <a:cs typeface="Arial"/>
              <a:sym typeface="Arial"/>
            </a:endParaRPr>
          </a:p>
          <a:p>
            <a:pPr marL="990000" lvl="1" indent="-204301" algn="l" rtl="0">
              <a:lnSpc>
                <a:spcPct val="115000"/>
              </a:lnSpc>
              <a:spcBef>
                <a:spcPts val="0"/>
              </a:spcBef>
              <a:spcAft>
                <a:spcPts val="0"/>
              </a:spcAft>
              <a:buClr>
                <a:schemeClr val="dk2"/>
              </a:buClr>
              <a:buSzPts val="1800"/>
              <a:buFont typeface="Arial"/>
              <a:buChar char="○"/>
            </a:pPr>
            <a:r>
              <a:rPr lang="en-AU" sz="1800">
                <a:solidFill>
                  <a:srgbClr val="000000"/>
                </a:solidFill>
                <a:latin typeface="Arial"/>
                <a:ea typeface="Arial"/>
                <a:cs typeface="Arial"/>
                <a:sym typeface="Arial"/>
              </a:rPr>
              <a:t>‘Equivalent’ is the ideal</a:t>
            </a:r>
            <a:endParaRPr sz="1800">
              <a:solidFill>
                <a:srgbClr val="000000"/>
              </a:solidFill>
              <a:latin typeface="Arial"/>
              <a:ea typeface="Arial"/>
              <a:cs typeface="Arial"/>
              <a:sym typeface="Arial"/>
            </a:endParaRPr>
          </a:p>
          <a:p>
            <a:pPr marL="990000" lvl="1" indent="-204301" algn="l" rtl="0">
              <a:lnSpc>
                <a:spcPct val="115000"/>
              </a:lnSpc>
              <a:spcBef>
                <a:spcPts val="0"/>
              </a:spcBef>
              <a:spcAft>
                <a:spcPts val="0"/>
              </a:spcAft>
              <a:buClr>
                <a:schemeClr val="dk2"/>
              </a:buClr>
              <a:buSzPts val="1800"/>
              <a:buFont typeface="Arial"/>
              <a:buChar char="○"/>
            </a:pPr>
            <a:r>
              <a:rPr lang="en-AU" sz="1800">
                <a:solidFill>
                  <a:srgbClr val="000000"/>
                </a:solidFill>
                <a:latin typeface="Arial"/>
                <a:ea typeface="Arial"/>
                <a:cs typeface="Arial"/>
                <a:sym typeface="Arial"/>
              </a:rPr>
              <a:t>‘Broader target’ may be used….which will probably give a 1..* cardinality</a:t>
            </a:r>
            <a:endParaRPr sz="1800">
              <a:solidFill>
                <a:srgbClr val="000000"/>
              </a:solidFill>
              <a:latin typeface="Arial"/>
              <a:ea typeface="Arial"/>
              <a:cs typeface="Arial"/>
              <a:sym typeface="Arial"/>
            </a:endParaRPr>
          </a:p>
          <a:p>
            <a:pPr marL="990000" lvl="1" indent="-204301" algn="l" rtl="0">
              <a:lnSpc>
                <a:spcPct val="115000"/>
              </a:lnSpc>
              <a:spcBef>
                <a:spcPts val="0"/>
              </a:spcBef>
              <a:spcAft>
                <a:spcPts val="0"/>
              </a:spcAft>
              <a:buClr>
                <a:srgbClr val="000000"/>
              </a:buClr>
              <a:buSzPts val="1800"/>
              <a:buFont typeface="Arial"/>
              <a:buChar char="○"/>
            </a:pPr>
            <a:r>
              <a:rPr lang="en-AU" sz="1800">
                <a:solidFill>
                  <a:srgbClr val="000000"/>
                </a:solidFill>
                <a:latin typeface="Arial"/>
                <a:ea typeface="Arial"/>
                <a:cs typeface="Arial"/>
                <a:sym typeface="Arial"/>
              </a:rPr>
              <a:t>‘Narrower target’ is unlikely….except possibly for “bath additive” :) </a:t>
            </a:r>
            <a:endParaRPr sz="1800">
              <a:solidFill>
                <a:srgbClr val="000000"/>
              </a:solidFill>
              <a:latin typeface="Arial"/>
              <a:ea typeface="Arial"/>
              <a:cs typeface="Arial"/>
              <a:sym typeface="Arial"/>
            </a:endParaRPr>
          </a:p>
        </p:txBody>
      </p:sp>
      <p:sp>
        <p:nvSpPr>
          <p:cNvPr id="167" name="Google Shape;167;p2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AU">
                <a:solidFill>
                  <a:schemeClr val="dk2"/>
                </a:solidFill>
              </a:rPr>
              <a:t>Map Fundamentals (2)</a:t>
            </a:r>
            <a:endParaRPr>
              <a:solidFill>
                <a:schemeClr val="dk2"/>
              </a:solidFill>
            </a:endParaRPr>
          </a:p>
        </p:txBody>
      </p:sp>
      <p:sp>
        <p:nvSpPr>
          <p:cNvPr id="168" name="Google Shape;168;p25"/>
          <p:cNvSpPr txBox="1"/>
          <p:nvPr/>
        </p:nvSpPr>
        <p:spPr>
          <a:xfrm>
            <a:off x="1153125" y="5085850"/>
            <a:ext cx="10183800" cy="769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AU" sz="1900">
                <a:solidFill>
                  <a:schemeClr val="accent2"/>
                </a:solidFill>
              </a:rPr>
              <a:t>We are fortunate that we will have the opportunity to discuss all non 1..1 maps and all broader than/narrower than maps with both EDQM and SNOMED CT</a:t>
            </a:r>
            <a:endParaRPr sz="1900">
              <a:solidFill>
                <a:schemeClr val="accent2"/>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26"/>
          <p:cNvSpPr txBox="1">
            <a:spLocks noGrp="1"/>
          </p:cNvSpPr>
          <p:nvPr>
            <p:ph type="body" idx="1"/>
          </p:nvPr>
        </p:nvSpPr>
        <p:spPr>
          <a:xfrm>
            <a:off x="838200" y="1763050"/>
            <a:ext cx="10890900" cy="4602000"/>
          </a:xfrm>
          <a:prstGeom prst="rect">
            <a:avLst/>
          </a:prstGeom>
          <a:noFill/>
          <a:ln>
            <a:noFill/>
          </a:ln>
        </p:spPr>
        <p:txBody>
          <a:bodyPr spcFirstLastPara="1" wrap="square" lIns="91425" tIns="45700" rIns="91425" bIns="45700" anchor="t" anchorCtr="0">
            <a:normAutofit/>
          </a:bodyPr>
          <a:lstStyle/>
          <a:p>
            <a:pPr marL="0" lvl="0" indent="0" algn="ctr" rtl="0">
              <a:lnSpc>
                <a:spcPct val="115000"/>
              </a:lnSpc>
              <a:spcBef>
                <a:spcPts val="1000"/>
              </a:spcBef>
              <a:spcAft>
                <a:spcPts val="0"/>
              </a:spcAft>
              <a:buNone/>
            </a:pPr>
            <a:r>
              <a:rPr lang="en-AU" sz="2300" b="1">
                <a:solidFill>
                  <a:schemeClr val="accent2"/>
                </a:solidFill>
                <a:latin typeface="Arial"/>
                <a:ea typeface="Arial"/>
                <a:cs typeface="Arial"/>
                <a:sym typeface="Arial"/>
              </a:rPr>
              <a:t>We are mapping the meaning of the concepts - which may go (some way) beyond the text of the name</a:t>
            </a:r>
            <a:endParaRPr sz="2300" b="1">
              <a:solidFill>
                <a:schemeClr val="accent2"/>
              </a:solidFill>
              <a:latin typeface="Arial"/>
              <a:ea typeface="Arial"/>
              <a:cs typeface="Arial"/>
              <a:sym typeface="Arial"/>
            </a:endParaRPr>
          </a:p>
          <a:p>
            <a:pPr marL="0" lvl="0" indent="0" algn="ctr" rtl="0">
              <a:lnSpc>
                <a:spcPct val="115000"/>
              </a:lnSpc>
              <a:spcBef>
                <a:spcPts val="1000"/>
              </a:spcBef>
              <a:spcAft>
                <a:spcPts val="0"/>
              </a:spcAft>
              <a:buNone/>
            </a:pPr>
            <a:endParaRPr sz="2300" b="1">
              <a:solidFill>
                <a:schemeClr val="accent2"/>
              </a:solidFill>
              <a:latin typeface="Arial"/>
              <a:ea typeface="Arial"/>
              <a:cs typeface="Arial"/>
              <a:sym typeface="Arial"/>
            </a:endParaRPr>
          </a:p>
          <a:p>
            <a:pPr marL="0" lvl="0" indent="0" algn="ctr" rtl="0">
              <a:lnSpc>
                <a:spcPct val="115000"/>
              </a:lnSpc>
              <a:spcBef>
                <a:spcPts val="1000"/>
              </a:spcBef>
              <a:spcAft>
                <a:spcPts val="0"/>
              </a:spcAft>
              <a:buNone/>
            </a:pPr>
            <a:endParaRPr sz="2300" b="1">
              <a:solidFill>
                <a:schemeClr val="accent2"/>
              </a:solidFill>
              <a:latin typeface="Arial"/>
              <a:ea typeface="Arial"/>
              <a:cs typeface="Arial"/>
              <a:sym typeface="Arial"/>
            </a:endParaRPr>
          </a:p>
        </p:txBody>
      </p:sp>
      <p:sp>
        <p:nvSpPr>
          <p:cNvPr id="175" name="Google Shape;175;p26"/>
          <p:cNvSpPr txBox="1">
            <a:spLocks noGrp="1"/>
          </p:cNvSpPr>
          <p:nvPr>
            <p:ph type="title"/>
          </p:nvPr>
        </p:nvSpPr>
        <p:spPr>
          <a:xfrm>
            <a:off x="838200" y="365125"/>
            <a:ext cx="108309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AU">
                <a:solidFill>
                  <a:schemeClr val="dk2"/>
                </a:solidFill>
              </a:rPr>
              <a:t>Understanding Concepts in each Code System</a:t>
            </a:r>
            <a:endParaRPr>
              <a:solidFill>
                <a:schemeClr val="dk2"/>
              </a:solidFill>
            </a:endParaRPr>
          </a:p>
        </p:txBody>
      </p:sp>
      <p:pic>
        <p:nvPicPr>
          <p:cNvPr id="176" name="Google Shape;176;p26"/>
          <p:cNvPicPr preferRelativeResize="0"/>
          <p:nvPr/>
        </p:nvPicPr>
        <p:blipFill>
          <a:blip r:embed="rId3">
            <a:alphaModFix/>
          </a:blip>
          <a:stretch>
            <a:fillRect/>
          </a:stretch>
        </p:blipFill>
        <p:spPr>
          <a:xfrm>
            <a:off x="3767425" y="3079313"/>
            <a:ext cx="4438650" cy="298132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27"/>
          <p:cNvSpPr txBox="1">
            <a:spLocks noGrp="1"/>
          </p:cNvSpPr>
          <p:nvPr>
            <p:ph type="title"/>
          </p:nvPr>
        </p:nvSpPr>
        <p:spPr>
          <a:xfrm>
            <a:off x="838200" y="206350"/>
            <a:ext cx="10830900" cy="6339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SzPct val="40909"/>
              <a:buNone/>
            </a:pPr>
            <a:r>
              <a:rPr lang="en-AU">
                <a:solidFill>
                  <a:schemeClr val="dk2"/>
                </a:solidFill>
              </a:rPr>
              <a:t>Understanding Concepts: EDQM PDFs</a:t>
            </a:r>
            <a:endParaRPr>
              <a:solidFill>
                <a:schemeClr val="dk2"/>
              </a:solidFill>
            </a:endParaRPr>
          </a:p>
        </p:txBody>
      </p:sp>
      <p:pic>
        <p:nvPicPr>
          <p:cNvPr id="183" name="Google Shape;183;p27"/>
          <p:cNvPicPr preferRelativeResize="0"/>
          <p:nvPr/>
        </p:nvPicPr>
        <p:blipFill>
          <a:blip r:embed="rId3">
            <a:alphaModFix/>
          </a:blip>
          <a:stretch>
            <a:fillRect/>
          </a:stretch>
        </p:blipFill>
        <p:spPr>
          <a:xfrm>
            <a:off x="740424" y="840200"/>
            <a:ext cx="10535002" cy="5925926"/>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8"/>
          <p:cNvSpPr txBox="1">
            <a:spLocks noGrp="1"/>
          </p:cNvSpPr>
          <p:nvPr>
            <p:ph type="title"/>
          </p:nvPr>
        </p:nvSpPr>
        <p:spPr>
          <a:xfrm>
            <a:off x="838200" y="365125"/>
            <a:ext cx="10515600" cy="7881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AU">
                <a:solidFill>
                  <a:schemeClr val="dk2"/>
                </a:solidFill>
              </a:rPr>
              <a:t>PDF Attributes</a:t>
            </a:r>
            <a:endParaRPr/>
          </a:p>
        </p:txBody>
      </p:sp>
      <p:pic>
        <p:nvPicPr>
          <p:cNvPr id="190" name="Google Shape;190;p28"/>
          <p:cNvPicPr preferRelativeResize="0"/>
          <p:nvPr/>
        </p:nvPicPr>
        <p:blipFill>
          <a:blip r:embed="rId3">
            <a:alphaModFix/>
          </a:blip>
          <a:stretch>
            <a:fillRect/>
          </a:stretch>
        </p:blipFill>
        <p:spPr>
          <a:xfrm>
            <a:off x="838200" y="1423775"/>
            <a:ext cx="5498223" cy="4862374"/>
          </a:xfrm>
          <a:prstGeom prst="rect">
            <a:avLst/>
          </a:prstGeom>
          <a:noFill/>
          <a:ln>
            <a:noFill/>
          </a:ln>
        </p:spPr>
      </p:pic>
      <p:pic>
        <p:nvPicPr>
          <p:cNvPr id="191" name="Google Shape;191;p28"/>
          <p:cNvPicPr preferRelativeResize="0"/>
          <p:nvPr/>
        </p:nvPicPr>
        <p:blipFill>
          <a:blip r:embed="rId4">
            <a:alphaModFix/>
          </a:blip>
          <a:stretch>
            <a:fillRect/>
          </a:stretch>
        </p:blipFill>
        <p:spPr>
          <a:xfrm>
            <a:off x="6688075" y="2657750"/>
            <a:ext cx="5017025" cy="4042475"/>
          </a:xfrm>
          <a:prstGeom prst="rect">
            <a:avLst/>
          </a:prstGeom>
          <a:noFill/>
          <a:ln>
            <a:noFill/>
          </a:ln>
        </p:spPr>
      </p:pic>
      <p:sp>
        <p:nvSpPr>
          <p:cNvPr id="192" name="Google Shape;192;p28"/>
          <p:cNvSpPr txBox="1"/>
          <p:nvPr/>
        </p:nvSpPr>
        <p:spPr>
          <a:xfrm>
            <a:off x="6688138" y="933950"/>
            <a:ext cx="5016900" cy="1723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AU" sz="2000">
                <a:solidFill>
                  <a:schemeClr val="accent1"/>
                </a:solidFill>
                <a:latin typeface="Calibri"/>
                <a:ea typeface="Calibri"/>
                <a:cs typeface="Calibri"/>
                <a:sym typeface="Calibri"/>
              </a:rPr>
              <a:t>Although one can draw out a logical model of the way the attributes “work” for a PDF, the attributes are </a:t>
            </a:r>
            <a:r>
              <a:rPr lang="en-AU" sz="2000" b="1">
                <a:solidFill>
                  <a:srgbClr val="FF0000"/>
                </a:solidFill>
                <a:latin typeface="Calibri"/>
                <a:ea typeface="Calibri"/>
                <a:cs typeface="Calibri"/>
                <a:sym typeface="Calibri"/>
              </a:rPr>
              <a:t>NOT </a:t>
            </a:r>
            <a:r>
              <a:rPr lang="en-AU" sz="2000">
                <a:solidFill>
                  <a:schemeClr val="accent1"/>
                </a:solidFill>
                <a:latin typeface="Calibri"/>
                <a:ea typeface="Calibri"/>
                <a:cs typeface="Calibri"/>
                <a:sym typeface="Calibri"/>
              </a:rPr>
              <a:t>definitional in the way that they would be if they were used as this model has them</a:t>
            </a:r>
            <a:endParaRPr sz="2000">
              <a:solidFill>
                <a:schemeClr val="accent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pic>
        <p:nvPicPr>
          <p:cNvPr id="58" name="Google Shape;58;p11" descr="A picture containing game&#10;&#10;Description automatically generated"/>
          <p:cNvPicPr preferRelativeResize="0"/>
          <p:nvPr/>
        </p:nvPicPr>
        <p:blipFill rotWithShape="1">
          <a:blip r:embed="rId3">
            <a:alphaModFix/>
          </a:blip>
          <a:srcRect l="47593"/>
          <a:stretch/>
        </p:blipFill>
        <p:spPr>
          <a:xfrm>
            <a:off x="0" y="0"/>
            <a:ext cx="6096000" cy="6858000"/>
          </a:xfrm>
          <a:prstGeom prst="rect">
            <a:avLst/>
          </a:prstGeom>
          <a:noFill/>
          <a:ln>
            <a:noFill/>
          </a:ln>
        </p:spPr>
      </p:pic>
      <p:sp>
        <p:nvSpPr>
          <p:cNvPr id="59" name="Google Shape;59;p11"/>
          <p:cNvSpPr txBox="1"/>
          <p:nvPr/>
        </p:nvSpPr>
        <p:spPr>
          <a:xfrm>
            <a:off x="2197290" y="2503622"/>
            <a:ext cx="3898710" cy="1850756"/>
          </a:xfrm>
          <a:prstGeom prst="rect">
            <a:avLst/>
          </a:prstGeom>
          <a:solidFill>
            <a:schemeClr val="dk2"/>
          </a:solidFill>
          <a:ln>
            <a:noFill/>
          </a:ln>
        </p:spPr>
        <p:txBody>
          <a:bodyPr spcFirstLastPara="1" wrap="square" lIns="360000" tIns="360000" rIns="360000" bIns="3600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en-AU" sz="3200" b="0" i="0" u="none" strike="noStrike" cap="none">
                <a:solidFill>
                  <a:schemeClr val="lt1"/>
                </a:solidFill>
                <a:latin typeface="Trebuchet MS"/>
                <a:ea typeface="Trebuchet MS"/>
                <a:cs typeface="Trebuchet MS"/>
                <a:sym typeface="Trebuchet MS"/>
              </a:rPr>
              <a:t>AGENDA</a:t>
            </a:r>
            <a:endParaRPr sz="1400" b="0" i="0" u="none" strike="noStrike" cap="none">
              <a:solidFill>
                <a:srgbClr val="000000"/>
              </a:solidFill>
              <a:latin typeface="Trebuchet MS"/>
              <a:ea typeface="Trebuchet MS"/>
              <a:cs typeface="Trebuchet MS"/>
              <a:sym typeface="Trebuchet MS"/>
            </a:endParaRPr>
          </a:p>
        </p:txBody>
      </p:sp>
      <p:sp>
        <p:nvSpPr>
          <p:cNvPr id="60" name="Google Shape;60;p11"/>
          <p:cNvSpPr txBox="1"/>
          <p:nvPr/>
        </p:nvSpPr>
        <p:spPr>
          <a:xfrm>
            <a:off x="7052225" y="1214450"/>
            <a:ext cx="4755300" cy="4098300"/>
          </a:xfrm>
          <a:prstGeom prst="rect">
            <a:avLst/>
          </a:prstGeom>
          <a:noFill/>
          <a:ln>
            <a:noFill/>
          </a:ln>
        </p:spPr>
        <p:txBody>
          <a:bodyPr spcFirstLastPara="1" wrap="square" lIns="91425" tIns="45700" rIns="91425" bIns="45700" anchor="ctr" anchorCtr="0">
            <a:noAutofit/>
          </a:bodyPr>
          <a:lstStyle/>
          <a:p>
            <a:pPr marL="558800" marR="0" lvl="0" indent="-457200" algn="l" rtl="0">
              <a:lnSpc>
                <a:spcPct val="150000"/>
              </a:lnSpc>
              <a:spcBef>
                <a:spcPts val="1000"/>
              </a:spcBef>
              <a:spcAft>
                <a:spcPts val="0"/>
              </a:spcAft>
              <a:buClr>
                <a:schemeClr val="dk2"/>
              </a:buClr>
              <a:buSzPts val="2000"/>
              <a:buFont typeface="Arial"/>
              <a:buAutoNum type="arabicPeriod"/>
            </a:pPr>
            <a:r>
              <a:rPr lang="en-AU" sz="2000" b="0" i="0" u="none" strike="noStrike" cap="none">
                <a:solidFill>
                  <a:schemeClr val="dk1"/>
                </a:solidFill>
                <a:latin typeface="Trebuchet MS"/>
                <a:ea typeface="Trebuchet MS"/>
                <a:cs typeface="Trebuchet MS"/>
                <a:sym typeface="Trebuchet MS"/>
              </a:rPr>
              <a:t>Welcome</a:t>
            </a:r>
            <a:endParaRPr sz="2000" b="0" i="0" u="none" strike="noStrike" cap="none">
              <a:solidFill>
                <a:schemeClr val="dk1"/>
              </a:solidFill>
              <a:latin typeface="Trebuchet MS"/>
              <a:ea typeface="Trebuchet MS"/>
              <a:cs typeface="Trebuchet MS"/>
              <a:sym typeface="Trebuchet MS"/>
            </a:endParaRPr>
          </a:p>
          <a:p>
            <a:pPr marL="558800" marR="0" lvl="0" indent="-457200" algn="l" rtl="0">
              <a:lnSpc>
                <a:spcPct val="150000"/>
              </a:lnSpc>
              <a:spcBef>
                <a:spcPts val="1000"/>
              </a:spcBef>
              <a:spcAft>
                <a:spcPts val="0"/>
              </a:spcAft>
              <a:buClr>
                <a:schemeClr val="dk2"/>
              </a:buClr>
              <a:buSzPts val="2000"/>
              <a:buFont typeface="Trebuchet MS"/>
              <a:buAutoNum type="arabicPeriod"/>
            </a:pPr>
            <a:r>
              <a:rPr lang="en-AU" sz="2000">
                <a:solidFill>
                  <a:schemeClr val="dk1"/>
                </a:solidFill>
                <a:latin typeface="Trebuchet MS"/>
                <a:ea typeface="Trebuchet MS"/>
                <a:cs typeface="Trebuchet MS"/>
                <a:sym typeface="Trebuchet MS"/>
              </a:rPr>
              <a:t>Purpose of subgroup</a:t>
            </a:r>
            <a:endParaRPr sz="2000">
              <a:solidFill>
                <a:schemeClr val="dk1"/>
              </a:solidFill>
              <a:latin typeface="Trebuchet MS"/>
              <a:ea typeface="Trebuchet MS"/>
              <a:cs typeface="Trebuchet MS"/>
              <a:sym typeface="Trebuchet MS"/>
            </a:endParaRPr>
          </a:p>
          <a:p>
            <a:pPr marL="558800" marR="0" lvl="0" indent="-457200" algn="l" rtl="0">
              <a:lnSpc>
                <a:spcPct val="150000"/>
              </a:lnSpc>
              <a:spcBef>
                <a:spcPts val="1000"/>
              </a:spcBef>
              <a:spcAft>
                <a:spcPts val="0"/>
              </a:spcAft>
              <a:buClr>
                <a:schemeClr val="dk2"/>
              </a:buClr>
              <a:buSzPts val="2000"/>
              <a:buFont typeface="Trebuchet MS"/>
              <a:buAutoNum type="arabicPeriod"/>
            </a:pPr>
            <a:r>
              <a:rPr lang="en-AU" sz="2000">
                <a:solidFill>
                  <a:schemeClr val="dk1"/>
                </a:solidFill>
                <a:latin typeface="Trebuchet MS"/>
                <a:ea typeface="Trebuchet MS"/>
                <a:cs typeface="Trebuchet MS"/>
                <a:sym typeface="Trebuchet MS"/>
              </a:rPr>
              <a:t>Map use cases</a:t>
            </a:r>
            <a:endParaRPr sz="2000">
              <a:solidFill>
                <a:schemeClr val="dk1"/>
              </a:solidFill>
              <a:latin typeface="Trebuchet MS"/>
              <a:ea typeface="Trebuchet MS"/>
              <a:cs typeface="Trebuchet MS"/>
              <a:sym typeface="Trebuchet MS"/>
            </a:endParaRPr>
          </a:p>
          <a:p>
            <a:pPr marL="558800" marR="0" lvl="0" indent="-457200" algn="l" rtl="0">
              <a:lnSpc>
                <a:spcPct val="150000"/>
              </a:lnSpc>
              <a:spcBef>
                <a:spcPts val="1000"/>
              </a:spcBef>
              <a:spcAft>
                <a:spcPts val="0"/>
              </a:spcAft>
              <a:buClr>
                <a:schemeClr val="dk2"/>
              </a:buClr>
              <a:buSzPts val="2000"/>
              <a:buFont typeface="Trebuchet MS"/>
              <a:buAutoNum type="arabicPeriod"/>
            </a:pPr>
            <a:r>
              <a:rPr lang="en-AU" sz="2000">
                <a:solidFill>
                  <a:schemeClr val="dk1"/>
                </a:solidFill>
                <a:latin typeface="Trebuchet MS"/>
                <a:ea typeface="Trebuchet MS"/>
                <a:cs typeface="Trebuchet MS"/>
                <a:sym typeface="Trebuchet MS"/>
              </a:rPr>
              <a:t>Map fundamentals</a:t>
            </a:r>
            <a:endParaRPr sz="2000">
              <a:solidFill>
                <a:schemeClr val="dk1"/>
              </a:solidFill>
              <a:latin typeface="Trebuchet MS"/>
              <a:ea typeface="Trebuchet MS"/>
              <a:cs typeface="Trebuchet MS"/>
              <a:sym typeface="Trebuchet MS"/>
            </a:endParaRPr>
          </a:p>
          <a:p>
            <a:pPr marL="558800" marR="0" lvl="0" indent="-457200" algn="l" rtl="0">
              <a:lnSpc>
                <a:spcPct val="150000"/>
              </a:lnSpc>
              <a:spcBef>
                <a:spcPts val="1000"/>
              </a:spcBef>
              <a:spcAft>
                <a:spcPts val="0"/>
              </a:spcAft>
              <a:buClr>
                <a:schemeClr val="dk2"/>
              </a:buClr>
              <a:buSzPts val="2000"/>
              <a:buFont typeface="Trebuchet MS"/>
              <a:buAutoNum type="arabicPeriod"/>
            </a:pPr>
            <a:r>
              <a:rPr lang="en-AU" sz="2000">
                <a:solidFill>
                  <a:schemeClr val="dk1"/>
                </a:solidFill>
                <a:latin typeface="Trebuchet MS"/>
                <a:ea typeface="Trebuchet MS"/>
                <a:cs typeface="Trebuchet MS"/>
                <a:sym typeface="Trebuchet MS"/>
              </a:rPr>
              <a:t>Map process</a:t>
            </a:r>
            <a:endParaRPr sz="2000">
              <a:solidFill>
                <a:schemeClr val="dk1"/>
              </a:solidFill>
              <a:latin typeface="Trebuchet MS"/>
              <a:ea typeface="Trebuchet MS"/>
              <a:cs typeface="Trebuchet MS"/>
              <a:sym typeface="Trebuchet MS"/>
            </a:endParaRPr>
          </a:p>
          <a:p>
            <a:pPr marL="558800" marR="0" lvl="0" indent="-457200" algn="l" rtl="0">
              <a:lnSpc>
                <a:spcPct val="150000"/>
              </a:lnSpc>
              <a:spcBef>
                <a:spcPts val="400"/>
              </a:spcBef>
              <a:spcAft>
                <a:spcPts val="0"/>
              </a:spcAft>
              <a:buClr>
                <a:schemeClr val="dk2"/>
              </a:buClr>
              <a:buSzPts val="2000"/>
              <a:buFont typeface="Arial"/>
              <a:buAutoNum type="arabicPeriod"/>
            </a:pPr>
            <a:r>
              <a:rPr lang="en-AU" sz="2000" b="0" i="0" u="none" strike="noStrike" cap="none">
                <a:solidFill>
                  <a:schemeClr val="dk1"/>
                </a:solidFill>
                <a:latin typeface="Trebuchet MS"/>
                <a:ea typeface="Trebuchet MS"/>
                <a:cs typeface="Trebuchet MS"/>
                <a:sym typeface="Trebuchet MS"/>
              </a:rPr>
              <a:t>Next meeting</a:t>
            </a:r>
            <a:endParaRPr sz="1400" b="0" i="0" u="none" strike="noStrike" cap="none">
              <a:solidFill>
                <a:srgbClr val="000000"/>
              </a:solidFill>
              <a:latin typeface="Arial"/>
              <a:ea typeface="Arial"/>
              <a:cs typeface="Arial"/>
              <a:sym typeface="Arial"/>
            </a:endParaRPr>
          </a:p>
        </p:txBody>
      </p:sp>
      <p:sp>
        <p:nvSpPr>
          <p:cNvPr id="61" name="Google Shape;61;p11"/>
          <p:cNvSpPr/>
          <p:nvPr/>
        </p:nvSpPr>
        <p:spPr>
          <a:xfrm>
            <a:off x="6614614" y="5770882"/>
            <a:ext cx="4245823" cy="835793"/>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80000" tIns="90000" rIns="180000" bIns="90000" anchor="t" anchorCtr="0">
            <a:noAutofit/>
          </a:bodyPr>
          <a:lstStyle/>
          <a:p>
            <a:pPr marL="0" marR="0" lvl="0" indent="0" algn="l" rtl="0">
              <a:lnSpc>
                <a:spcPct val="150000"/>
              </a:lnSpc>
              <a:spcBef>
                <a:spcPts val="0"/>
              </a:spcBef>
              <a:spcAft>
                <a:spcPts val="0"/>
              </a:spcAft>
              <a:buClr>
                <a:srgbClr val="000000"/>
              </a:buClr>
              <a:buSzPts val="1200"/>
              <a:buFont typeface="Arial"/>
              <a:buNone/>
            </a:pPr>
            <a:r>
              <a:rPr lang="en-AU" sz="2400" b="1" i="0" u="none" strike="noStrike" cap="none">
                <a:solidFill>
                  <a:schemeClr val="dk2"/>
                </a:solidFill>
                <a:latin typeface="Trebuchet MS"/>
                <a:ea typeface="Trebuchet MS"/>
                <a:cs typeface="Trebuchet MS"/>
                <a:sym typeface="Trebuchet MS"/>
              </a:rPr>
              <a:t>http://snomed.org/deusg</a:t>
            </a:r>
            <a:endParaRPr sz="2800" b="1"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29"/>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AU">
                <a:solidFill>
                  <a:srgbClr val="00B0F0"/>
                </a:solidFill>
              </a:rPr>
              <a:t>EDQM: The Comment section</a:t>
            </a:r>
            <a:endParaRPr>
              <a:solidFill>
                <a:srgbClr val="00B0F0"/>
              </a:solidFill>
            </a:endParaRPr>
          </a:p>
        </p:txBody>
      </p:sp>
      <p:sp>
        <p:nvSpPr>
          <p:cNvPr id="199" name="Google Shape;199;p29"/>
          <p:cNvSpPr txBox="1">
            <a:spLocks noGrp="1"/>
          </p:cNvSpPr>
          <p:nvPr>
            <p:ph type="body" idx="1"/>
          </p:nvPr>
        </p:nvSpPr>
        <p:spPr>
          <a:xfrm>
            <a:off x="546200" y="3010225"/>
            <a:ext cx="10746900" cy="1917900"/>
          </a:xfrm>
          <a:prstGeom prst="rect">
            <a:avLst/>
          </a:prstGeom>
        </p:spPr>
        <p:txBody>
          <a:bodyPr spcFirstLastPara="1" wrap="square" lIns="91425" tIns="45700" rIns="91425" bIns="45700" anchor="t" anchorCtr="0">
            <a:normAutofit lnSpcReduction="10000"/>
          </a:bodyPr>
          <a:lstStyle/>
          <a:p>
            <a:pPr marL="0" lvl="0" indent="0" algn="l" rtl="0">
              <a:spcBef>
                <a:spcPts val="1000"/>
              </a:spcBef>
              <a:spcAft>
                <a:spcPts val="0"/>
              </a:spcAft>
              <a:buNone/>
            </a:pPr>
            <a:r>
              <a:rPr lang="en-AU" sz="2000">
                <a:solidFill>
                  <a:schemeClr val="accent1"/>
                </a:solidFill>
              </a:rPr>
              <a:t>The comment section is primarily aimed as “implementation guidance” for marketing authorisation applicants when they are selecting a PDF to use for their product</a:t>
            </a:r>
            <a:endParaRPr sz="2000">
              <a:solidFill>
                <a:schemeClr val="accent1"/>
              </a:solidFill>
            </a:endParaRPr>
          </a:p>
          <a:p>
            <a:pPr marL="0" lvl="0" indent="0" algn="l" rtl="0">
              <a:spcBef>
                <a:spcPts val="1000"/>
              </a:spcBef>
              <a:spcAft>
                <a:spcPts val="0"/>
              </a:spcAft>
              <a:buNone/>
            </a:pPr>
            <a:r>
              <a:rPr lang="en-AU" sz="2000">
                <a:solidFill>
                  <a:schemeClr val="accent1"/>
                </a:solidFill>
              </a:rPr>
              <a:t>However, it often gives information that “clarifies” the definition, so is something to consider when making a mapping </a:t>
            </a:r>
            <a:endParaRPr sz="2000">
              <a:solidFill>
                <a:schemeClr val="accent1"/>
              </a:solidFill>
            </a:endParaRPr>
          </a:p>
          <a:p>
            <a:pPr marL="0" lvl="0" indent="0" algn="l" rtl="0">
              <a:spcBef>
                <a:spcPts val="1000"/>
              </a:spcBef>
              <a:spcAft>
                <a:spcPts val="0"/>
              </a:spcAft>
              <a:buNone/>
            </a:pPr>
            <a:r>
              <a:rPr lang="en-AU" sz="2000">
                <a:solidFill>
                  <a:schemeClr val="accent1"/>
                </a:solidFill>
              </a:rPr>
              <a:t>Sometimes, it says what the concept is NOT as well as what it is - which can be challenging for mapping.  If you come across any like this and have questions, please ask!</a:t>
            </a:r>
            <a:endParaRPr sz="2000">
              <a:solidFill>
                <a:schemeClr val="accent1"/>
              </a:solidFill>
            </a:endParaRPr>
          </a:p>
        </p:txBody>
      </p:sp>
      <p:pic>
        <p:nvPicPr>
          <p:cNvPr id="200" name="Google Shape;200;p29"/>
          <p:cNvPicPr preferRelativeResize="0"/>
          <p:nvPr/>
        </p:nvPicPr>
        <p:blipFill>
          <a:blip r:embed="rId3">
            <a:alphaModFix/>
          </a:blip>
          <a:stretch>
            <a:fillRect/>
          </a:stretch>
        </p:blipFill>
        <p:spPr>
          <a:xfrm>
            <a:off x="676350" y="1597900"/>
            <a:ext cx="10839301" cy="1230925"/>
          </a:xfrm>
          <a:prstGeom prst="rect">
            <a:avLst/>
          </a:prstGeom>
          <a:noFill/>
          <a:ln>
            <a:noFill/>
          </a:ln>
        </p:spPr>
      </p:pic>
      <p:pic>
        <p:nvPicPr>
          <p:cNvPr id="201" name="Google Shape;201;p29"/>
          <p:cNvPicPr preferRelativeResize="0"/>
          <p:nvPr/>
        </p:nvPicPr>
        <p:blipFill>
          <a:blip r:embed="rId4">
            <a:alphaModFix/>
          </a:blip>
          <a:stretch>
            <a:fillRect/>
          </a:stretch>
        </p:blipFill>
        <p:spPr>
          <a:xfrm>
            <a:off x="310200" y="5337975"/>
            <a:ext cx="10839299" cy="1106823"/>
          </a:xfrm>
          <a:prstGeom prst="rect">
            <a:avLst/>
          </a:prstGeom>
          <a:noFill/>
          <a:ln>
            <a:noFill/>
          </a:ln>
        </p:spPr>
      </p:pic>
      <p:sp>
        <p:nvSpPr>
          <p:cNvPr id="202" name="Google Shape;202;p29"/>
          <p:cNvSpPr/>
          <p:nvPr/>
        </p:nvSpPr>
        <p:spPr>
          <a:xfrm>
            <a:off x="3726375" y="5984050"/>
            <a:ext cx="4491000" cy="582600"/>
          </a:xfrm>
          <a:prstGeom prst="ellipse">
            <a:avLst/>
          </a:prstGeom>
          <a:noFill/>
          <a:ln w="19050"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0"/>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AU">
                <a:solidFill>
                  <a:srgbClr val="00B0F0"/>
                </a:solidFill>
              </a:rPr>
              <a:t>EDQM PDF in a spreadsheet</a:t>
            </a:r>
            <a:endParaRPr>
              <a:solidFill>
                <a:srgbClr val="00B0F0"/>
              </a:solidFill>
            </a:endParaRPr>
          </a:p>
        </p:txBody>
      </p:sp>
      <p:pic>
        <p:nvPicPr>
          <p:cNvPr id="209" name="Google Shape;209;p30"/>
          <p:cNvPicPr preferRelativeResize="0"/>
          <p:nvPr/>
        </p:nvPicPr>
        <p:blipFill>
          <a:blip r:embed="rId3">
            <a:alphaModFix/>
          </a:blip>
          <a:stretch>
            <a:fillRect/>
          </a:stretch>
        </p:blipFill>
        <p:spPr>
          <a:xfrm>
            <a:off x="977800" y="1462875"/>
            <a:ext cx="9618725" cy="3932250"/>
          </a:xfrm>
          <a:prstGeom prst="rect">
            <a:avLst/>
          </a:prstGeom>
          <a:noFill/>
          <a:ln>
            <a:noFill/>
          </a:ln>
        </p:spPr>
      </p:pic>
      <p:sp>
        <p:nvSpPr>
          <p:cNvPr id="210" name="Google Shape;210;p30"/>
          <p:cNvSpPr txBox="1"/>
          <p:nvPr/>
        </p:nvSpPr>
        <p:spPr>
          <a:xfrm>
            <a:off x="546200" y="5644200"/>
            <a:ext cx="11252100" cy="1108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AU" sz="2000">
                <a:solidFill>
                  <a:schemeClr val="accent1"/>
                </a:solidFill>
                <a:latin typeface="Calibri"/>
                <a:ea typeface="Calibri"/>
                <a:cs typeface="Calibri"/>
                <a:sym typeface="Calibri"/>
              </a:rPr>
              <a:t>We have had to take a “snapshot” of the PDF concepts to map FROM - because there is no single “version” of the code system.  We took this snapshot using the EDQM API and have converted it into this spreadsheet that (hopefully) we can all use :)</a:t>
            </a:r>
            <a:endParaRPr sz="2000">
              <a:solidFill>
                <a:schemeClr val="accent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31"/>
          <p:cNvSpPr txBox="1">
            <a:spLocks noGrp="1"/>
          </p:cNvSpPr>
          <p:nvPr>
            <p:ph type="body" idx="1"/>
          </p:nvPr>
        </p:nvSpPr>
        <p:spPr>
          <a:xfrm>
            <a:off x="838200" y="1763050"/>
            <a:ext cx="10890900" cy="4602000"/>
          </a:xfrm>
          <a:prstGeom prst="rect">
            <a:avLst/>
          </a:prstGeom>
          <a:noFill/>
          <a:ln>
            <a:noFill/>
          </a:ln>
        </p:spPr>
        <p:txBody>
          <a:bodyPr spcFirstLastPara="1" wrap="square" lIns="91425" tIns="45700" rIns="91425" bIns="45700" anchor="t" anchorCtr="0">
            <a:normAutofit/>
          </a:bodyPr>
          <a:lstStyle/>
          <a:p>
            <a:pPr marL="457200" lvl="0" indent="-349250" algn="l" rtl="0">
              <a:lnSpc>
                <a:spcPct val="115000"/>
              </a:lnSpc>
              <a:spcBef>
                <a:spcPts val="0"/>
              </a:spcBef>
              <a:spcAft>
                <a:spcPts val="0"/>
              </a:spcAft>
              <a:buClr>
                <a:srgbClr val="000000"/>
              </a:buClr>
              <a:buSzPts val="1900"/>
              <a:buChar char="●"/>
            </a:pPr>
            <a:r>
              <a:rPr lang="en-AU" sz="1900">
                <a:solidFill>
                  <a:srgbClr val="000000"/>
                </a:solidFill>
                <a:latin typeface="Arial"/>
                <a:ea typeface="Arial"/>
                <a:cs typeface="Arial"/>
                <a:sym typeface="Arial"/>
              </a:rPr>
              <a:t>Fully specified name (FSN) ‘</a:t>
            </a:r>
            <a:r>
              <a:rPr lang="en-AU" sz="1900" b="1">
                <a:solidFill>
                  <a:srgbClr val="000000"/>
                </a:solidFill>
                <a:latin typeface="Arial"/>
                <a:ea typeface="Arial"/>
                <a:cs typeface="Arial"/>
                <a:sym typeface="Arial"/>
              </a:rPr>
              <a:t>unambiguously</a:t>
            </a:r>
            <a:r>
              <a:rPr lang="en-AU" sz="1900">
                <a:solidFill>
                  <a:srgbClr val="000000"/>
                </a:solidFill>
                <a:latin typeface="Arial"/>
                <a:ea typeface="Arial"/>
                <a:cs typeface="Arial"/>
                <a:sym typeface="Arial"/>
              </a:rPr>
              <a:t>’ represents the meaning of the concept</a:t>
            </a:r>
            <a:endParaRPr sz="1900">
              <a:solidFill>
                <a:srgbClr val="000000"/>
              </a:solidFill>
              <a:latin typeface="Arial"/>
              <a:ea typeface="Arial"/>
              <a:cs typeface="Arial"/>
              <a:sym typeface="Arial"/>
            </a:endParaRPr>
          </a:p>
          <a:p>
            <a:pPr marL="457200" lvl="0" indent="-349250" algn="l" rtl="0">
              <a:lnSpc>
                <a:spcPct val="115000"/>
              </a:lnSpc>
              <a:spcBef>
                <a:spcPts val="0"/>
              </a:spcBef>
              <a:spcAft>
                <a:spcPts val="0"/>
              </a:spcAft>
              <a:buClr>
                <a:srgbClr val="000000"/>
              </a:buClr>
              <a:buSzPts val="1900"/>
              <a:buChar char="●"/>
            </a:pPr>
            <a:r>
              <a:rPr lang="en-AU" sz="1900">
                <a:solidFill>
                  <a:srgbClr val="000000"/>
                </a:solidFill>
                <a:latin typeface="Arial"/>
                <a:ea typeface="Arial"/>
                <a:cs typeface="Arial"/>
                <a:sym typeface="Arial"/>
              </a:rPr>
              <a:t>Defined concepts: The set of defining relationships fully represents the logical meaning</a:t>
            </a:r>
            <a:endParaRPr sz="1900">
              <a:solidFill>
                <a:srgbClr val="000000"/>
              </a:solidFill>
              <a:latin typeface="Arial"/>
              <a:ea typeface="Arial"/>
              <a:cs typeface="Arial"/>
              <a:sym typeface="Arial"/>
            </a:endParaRPr>
          </a:p>
          <a:p>
            <a:pPr marL="457200" lvl="0" indent="-349250" algn="l" rtl="0">
              <a:lnSpc>
                <a:spcPct val="115000"/>
              </a:lnSpc>
              <a:spcBef>
                <a:spcPts val="0"/>
              </a:spcBef>
              <a:spcAft>
                <a:spcPts val="0"/>
              </a:spcAft>
              <a:buClr>
                <a:srgbClr val="000000"/>
              </a:buClr>
              <a:buSzPts val="1900"/>
              <a:buChar char="●"/>
            </a:pPr>
            <a:r>
              <a:rPr lang="en-AU" sz="1900">
                <a:solidFill>
                  <a:srgbClr val="000000"/>
                </a:solidFill>
                <a:latin typeface="Arial"/>
                <a:ea typeface="Arial"/>
                <a:cs typeface="Arial"/>
                <a:sym typeface="Arial"/>
              </a:rPr>
              <a:t>Primitive concepts: The set of relationships represents part of the logical meaning (the rest of the meaning is captured in the FSN)</a:t>
            </a:r>
            <a:endParaRPr sz="1900">
              <a:solidFill>
                <a:srgbClr val="000000"/>
              </a:solidFill>
              <a:latin typeface="Arial"/>
              <a:ea typeface="Arial"/>
              <a:cs typeface="Arial"/>
              <a:sym typeface="Arial"/>
            </a:endParaRPr>
          </a:p>
          <a:p>
            <a:pPr marL="457200" lvl="0" indent="-349250" algn="l" rtl="0">
              <a:lnSpc>
                <a:spcPct val="115000"/>
              </a:lnSpc>
              <a:spcBef>
                <a:spcPts val="0"/>
              </a:spcBef>
              <a:spcAft>
                <a:spcPts val="0"/>
              </a:spcAft>
              <a:buClr>
                <a:srgbClr val="000000"/>
              </a:buClr>
              <a:buSzPts val="1900"/>
              <a:buChar char="●"/>
            </a:pPr>
            <a:r>
              <a:rPr lang="en-AU" sz="1900">
                <a:solidFill>
                  <a:srgbClr val="000000"/>
                </a:solidFill>
                <a:latin typeface="Arial"/>
                <a:ea typeface="Arial"/>
                <a:cs typeface="Arial"/>
                <a:sym typeface="Arial"/>
              </a:rPr>
              <a:t>There are some text definitions, especially for primitive concepts used as attributes in the concept model</a:t>
            </a:r>
            <a:endParaRPr sz="1900">
              <a:solidFill>
                <a:srgbClr val="000000"/>
              </a:solidFill>
              <a:latin typeface="Arial"/>
              <a:ea typeface="Arial"/>
              <a:cs typeface="Arial"/>
              <a:sym typeface="Arial"/>
            </a:endParaRPr>
          </a:p>
          <a:p>
            <a:pPr marL="457200" lvl="0" indent="-349250" algn="l" rtl="0">
              <a:lnSpc>
                <a:spcPct val="115000"/>
              </a:lnSpc>
              <a:spcBef>
                <a:spcPts val="0"/>
              </a:spcBef>
              <a:spcAft>
                <a:spcPts val="0"/>
              </a:spcAft>
              <a:buClr>
                <a:srgbClr val="000000"/>
              </a:buClr>
              <a:buSzPts val="1900"/>
              <a:buChar char="●"/>
            </a:pPr>
            <a:r>
              <a:rPr lang="en-AU" sz="1900">
                <a:solidFill>
                  <a:srgbClr val="000000"/>
                </a:solidFill>
                <a:latin typeface="Arial"/>
                <a:ea typeface="Arial"/>
                <a:cs typeface="Arial"/>
                <a:sym typeface="Arial"/>
              </a:rPr>
              <a:t>The (poly)hierarchy should reflect the relationships, which themselves represent the concept and therefore should be correct for the concept </a:t>
            </a:r>
            <a:endParaRPr sz="1900">
              <a:solidFill>
                <a:srgbClr val="000000"/>
              </a:solidFill>
              <a:latin typeface="Arial"/>
              <a:ea typeface="Arial"/>
              <a:cs typeface="Arial"/>
              <a:sym typeface="Arial"/>
            </a:endParaRPr>
          </a:p>
          <a:p>
            <a:pPr marL="457200" lvl="0" indent="0" algn="l" rtl="0">
              <a:lnSpc>
                <a:spcPct val="115000"/>
              </a:lnSpc>
              <a:spcBef>
                <a:spcPts val="1600"/>
              </a:spcBef>
              <a:spcAft>
                <a:spcPts val="0"/>
              </a:spcAft>
              <a:buNone/>
            </a:pPr>
            <a:endParaRPr sz="1800">
              <a:solidFill>
                <a:srgbClr val="000000"/>
              </a:solidFill>
              <a:latin typeface="Arial"/>
              <a:ea typeface="Arial"/>
              <a:cs typeface="Arial"/>
              <a:sym typeface="Arial"/>
            </a:endParaRPr>
          </a:p>
        </p:txBody>
      </p:sp>
      <p:sp>
        <p:nvSpPr>
          <p:cNvPr id="217" name="Google Shape;217;p31"/>
          <p:cNvSpPr txBox="1">
            <a:spLocks noGrp="1"/>
          </p:cNvSpPr>
          <p:nvPr>
            <p:ph type="title"/>
          </p:nvPr>
        </p:nvSpPr>
        <p:spPr>
          <a:xfrm>
            <a:off x="838200" y="365125"/>
            <a:ext cx="10830900" cy="13257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SzPts val="1800"/>
              <a:buNone/>
            </a:pPr>
            <a:r>
              <a:rPr lang="en-AU">
                <a:solidFill>
                  <a:schemeClr val="dk2"/>
                </a:solidFill>
              </a:rPr>
              <a:t>Understanding Concepts: SNOMED CT</a:t>
            </a:r>
            <a:endParaRPr>
              <a:solidFill>
                <a:schemeClr val="dk2"/>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2"/>
          <p:cNvSpPr txBox="1">
            <a:spLocks noGrp="1"/>
          </p:cNvSpPr>
          <p:nvPr>
            <p:ph type="body" idx="1"/>
          </p:nvPr>
        </p:nvSpPr>
        <p:spPr>
          <a:xfrm>
            <a:off x="838200" y="1577950"/>
            <a:ext cx="5510100" cy="4787100"/>
          </a:xfrm>
          <a:prstGeom prst="rect">
            <a:avLst/>
          </a:prstGeom>
          <a:noFill/>
          <a:ln>
            <a:noFill/>
          </a:ln>
        </p:spPr>
        <p:txBody>
          <a:bodyPr spcFirstLastPara="1" wrap="square" lIns="91425" tIns="45700" rIns="91425" bIns="45700" anchor="t" anchorCtr="0">
            <a:normAutofit/>
          </a:bodyPr>
          <a:lstStyle/>
          <a:p>
            <a:pPr marL="457200" lvl="0" indent="-368300" algn="l" rtl="0">
              <a:lnSpc>
                <a:spcPct val="115000"/>
              </a:lnSpc>
              <a:spcBef>
                <a:spcPts val="1600"/>
              </a:spcBef>
              <a:spcAft>
                <a:spcPts val="0"/>
              </a:spcAft>
              <a:buClr>
                <a:srgbClr val="000000"/>
              </a:buClr>
              <a:buSzPts val="2200"/>
              <a:buFont typeface="Arial"/>
              <a:buChar char="●"/>
            </a:pPr>
            <a:r>
              <a:rPr lang="en-AU" sz="1800">
                <a:solidFill>
                  <a:srgbClr val="000000"/>
                </a:solidFill>
                <a:latin typeface="Arial"/>
                <a:ea typeface="Arial"/>
                <a:cs typeface="Arial"/>
                <a:sym typeface="Arial"/>
              </a:rPr>
              <a:t>PDFs are “qualifier values” because they are used as attributes in the medicinal product concept model</a:t>
            </a:r>
            <a:endParaRPr sz="1800">
              <a:solidFill>
                <a:srgbClr val="000000"/>
              </a:solidFill>
              <a:latin typeface="Arial"/>
              <a:ea typeface="Arial"/>
              <a:cs typeface="Arial"/>
              <a:sym typeface="Arial"/>
            </a:endParaRPr>
          </a:p>
          <a:p>
            <a:pPr marL="457200" lvl="0" indent="-342900" algn="l" rtl="0">
              <a:lnSpc>
                <a:spcPct val="115000"/>
              </a:lnSpc>
              <a:spcBef>
                <a:spcPts val="1600"/>
              </a:spcBef>
              <a:spcAft>
                <a:spcPts val="0"/>
              </a:spcAft>
              <a:buClr>
                <a:srgbClr val="000000"/>
              </a:buClr>
              <a:buSzPts val="1800"/>
              <a:buFont typeface="Arial"/>
              <a:buChar char="●"/>
            </a:pPr>
            <a:r>
              <a:rPr lang="en-AU" sz="1800">
                <a:solidFill>
                  <a:srgbClr val="000000"/>
                </a:solidFill>
                <a:latin typeface="Arial"/>
                <a:ea typeface="Arial"/>
                <a:cs typeface="Arial"/>
                <a:sym typeface="Arial"/>
              </a:rPr>
              <a:t>BUT they are still full concepts in their own right</a:t>
            </a:r>
            <a:endParaRPr sz="1800">
              <a:solidFill>
                <a:srgbClr val="000000"/>
              </a:solidFill>
              <a:latin typeface="Arial"/>
              <a:ea typeface="Arial"/>
              <a:cs typeface="Arial"/>
              <a:sym typeface="Arial"/>
            </a:endParaRPr>
          </a:p>
          <a:p>
            <a:pPr marL="457200" lvl="0" indent="-342900" algn="l" rtl="0">
              <a:lnSpc>
                <a:spcPct val="115000"/>
              </a:lnSpc>
              <a:spcBef>
                <a:spcPts val="1600"/>
              </a:spcBef>
              <a:spcAft>
                <a:spcPts val="0"/>
              </a:spcAft>
              <a:buClr>
                <a:srgbClr val="000000"/>
              </a:buClr>
              <a:buSzPts val="1800"/>
              <a:buFont typeface="Arial"/>
              <a:buChar char="●"/>
            </a:pPr>
            <a:r>
              <a:rPr lang="en-AU" sz="1800">
                <a:solidFill>
                  <a:srgbClr val="000000"/>
                </a:solidFill>
                <a:latin typeface="Arial"/>
                <a:ea typeface="Arial"/>
                <a:cs typeface="Arial"/>
                <a:sym typeface="Arial"/>
              </a:rPr>
              <a:t>The parent (grouping) concept 736542009 | Pharmaceutical dose form (dose form) | has no attributes (and is therefore marked as “primitive” but the child concepts - the PDF concepts themselves, have a concept model….</a:t>
            </a:r>
            <a:endParaRPr sz="1800">
              <a:solidFill>
                <a:srgbClr val="000000"/>
              </a:solidFill>
              <a:latin typeface="Arial"/>
              <a:ea typeface="Arial"/>
              <a:cs typeface="Arial"/>
              <a:sym typeface="Arial"/>
            </a:endParaRPr>
          </a:p>
        </p:txBody>
      </p:sp>
      <p:sp>
        <p:nvSpPr>
          <p:cNvPr id="224" name="Google Shape;224;p32"/>
          <p:cNvSpPr txBox="1">
            <a:spLocks noGrp="1"/>
          </p:cNvSpPr>
          <p:nvPr>
            <p:ph type="title"/>
          </p:nvPr>
        </p:nvSpPr>
        <p:spPr>
          <a:xfrm>
            <a:off x="838200" y="365125"/>
            <a:ext cx="10830900" cy="13257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SzPts val="1800"/>
              <a:buNone/>
            </a:pPr>
            <a:r>
              <a:rPr lang="en-AU">
                <a:solidFill>
                  <a:schemeClr val="dk2"/>
                </a:solidFill>
              </a:rPr>
              <a:t>Understanding Concepts: SNOMED CT PDFs</a:t>
            </a:r>
            <a:endParaRPr>
              <a:solidFill>
                <a:schemeClr val="dk2"/>
              </a:solidFill>
            </a:endParaRPr>
          </a:p>
        </p:txBody>
      </p:sp>
      <p:pic>
        <p:nvPicPr>
          <p:cNvPr id="225" name="Google Shape;225;p32"/>
          <p:cNvPicPr preferRelativeResize="0"/>
          <p:nvPr/>
        </p:nvPicPr>
        <p:blipFill>
          <a:blip r:embed="rId3">
            <a:alphaModFix/>
          </a:blip>
          <a:stretch>
            <a:fillRect/>
          </a:stretch>
        </p:blipFill>
        <p:spPr>
          <a:xfrm>
            <a:off x="7781390" y="1356625"/>
            <a:ext cx="3607460" cy="50691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33"/>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AU"/>
              <a:t>PDF Concept model (stated view)</a:t>
            </a:r>
            <a:endParaRPr/>
          </a:p>
        </p:txBody>
      </p:sp>
      <p:pic>
        <p:nvPicPr>
          <p:cNvPr id="232" name="Google Shape;232;p33"/>
          <p:cNvPicPr preferRelativeResize="0"/>
          <p:nvPr/>
        </p:nvPicPr>
        <p:blipFill>
          <a:blip r:embed="rId3">
            <a:alphaModFix/>
          </a:blip>
          <a:stretch>
            <a:fillRect/>
          </a:stretch>
        </p:blipFill>
        <p:spPr>
          <a:xfrm>
            <a:off x="838200" y="1631878"/>
            <a:ext cx="10730824" cy="448572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34"/>
          <p:cNvSpPr txBox="1">
            <a:spLocks noGrp="1"/>
          </p:cNvSpPr>
          <p:nvPr>
            <p:ph type="title"/>
          </p:nvPr>
        </p:nvSpPr>
        <p:spPr>
          <a:xfrm>
            <a:off x="571175" y="352975"/>
            <a:ext cx="10515600" cy="6180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AU"/>
              <a:t>PDF Concept: stated view</a:t>
            </a:r>
            <a:endParaRPr/>
          </a:p>
        </p:txBody>
      </p:sp>
      <p:pic>
        <p:nvPicPr>
          <p:cNvPr id="239" name="Google Shape;239;p34"/>
          <p:cNvPicPr preferRelativeResize="0"/>
          <p:nvPr/>
        </p:nvPicPr>
        <p:blipFill>
          <a:blip r:embed="rId3">
            <a:alphaModFix/>
          </a:blip>
          <a:stretch>
            <a:fillRect/>
          </a:stretch>
        </p:blipFill>
        <p:spPr>
          <a:xfrm>
            <a:off x="1235976" y="1155700"/>
            <a:ext cx="8862901" cy="519437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35"/>
          <p:cNvSpPr txBox="1">
            <a:spLocks noGrp="1"/>
          </p:cNvSpPr>
          <p:nvPr>
            <p:ph type="title"/>
          </p:nvPr>
        </p:nvSpPr>
        <p:spPr>
          <a:xfrm>
            <a:off x="571175" y="352975"/>
            <a:ext cx="10515600" cy="6180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en-AU"/>
              <a:t>PDF Concept: inferred view</a:t>
            </a:r>
            <a:endParaRPr/>
          </a:p>
        </p:txBody>
      </p:sp>
      <p:pic>
        <p:nvPicPr>
          <p:cNvPr id="246" name="Google Shape;246;p35"/>
          <p:cNvPicPr preferRelativeResize="0"/>
          <p:nvPr/>
        </p:nvPicPr>
        <p:blipFill>
          <a:blip r:embed="rId3">
            <a:alphaModFix/>
          </a:blip>
          <a:stretch>
            <a:fillRect/>
          </a:stretch>
        </p:blipFill>
        <p:spPr>
          <a:xfrm>
            <a:off x="1262375" y="1341875"/>
            <a:ext cx="9273476" cy="50106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36"/>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AU"/>
              <a:t>Not all PDFs are “fully defined”</a:t>
            </a:r>
            <a:endParaRPr/>
          </a:p>
        </p:txBody>
      </p:sp>
      <p:sp>
        <p:nvSpPr>
          <p:cNvPr id="253" name="Google Shape;253;p36"/>
          <p:cNvSpPr txBox="1">
            <a:spLocks noGrp="1"/>
          </p:cNvSpPr>
          <p:nvPr>
            <p:ph type="body" idx="1"/>
          </p:nvPr>
        </p:nvSpPr>
        <p:spPr>
          <a:xfrm>
            <a:off x="291300" y="1449325"/>
            <a:ext cx="5340900" cy="5068800"/>
          </a:xfrm>
          <a:prstGeom prst="rect">
            <a:avLst/>
          </a:prstGeom>
        </p:spPr>
        <p:txBody>
          <a:bodyPr spcFirstLastPara="1" wrap="square" lIns="91425" tIns="45700" rIns="91425" bIns="45700" anchor="t" anchorCtr="0">
            <a:noAutofit/>
          </a:bodyPr>
          <a:lstStyle/>
          <a:p>
            <a:pPr marL="0" lvl="0" indent="0" algn="l" rtl="0">
              <a:lnSpc>
                <a:spcPct val="80000"/>
              </a:lnSpc>
              <a:spcBef>
                <a:spcPts val="1000"/>
              </a:spcBef>
              <a:spcAft>
                <a:spcPts val="0"/>
              </a:spcAft>
              <a:buSzPts val="1018"/>
              <a:buNone/>
            </a:pPr>
            <a:r>
              <a:rPr lang="en-AU" sz="2690"/>
              <a:t>Two concepts cannot share the same logical definition </a:t>
            </a:r>
            <a:r>
              <a:rPr lang="en-AU" sz="2690" b="1"/>
              <a:t>and </a:t>
            </a:r>
            <a:r>
              <a:rPr lang="en-AU" sz="2690"/>
              <a:t>be fully (logically) defined</a:t>
            </a:r>
            <a:endParaRPr sz="2690"/>
          </a:p>
          <a:p>
            <a:pPr marL="0" lvl="0" indent="0" algn="l" rtl="0">
              <a:lnSpc>
                <a:spcPct val="80000"/>
              </a:lnSpc>
              <a:spcBef>
                <a:spcPts val="1000"/>
              </a:spcBef>
              <a:spcAft>
                <a:spcPts val="0"/>
              </a:spcAft>
              <a:buSzPts val="1018"/>
              <a:buNone/>
            </a:pPr>
            <a:r>
              <a:rPr lang="en-AU" sz="2690"/>
              <a:t>So we have some primitive PDFs - </a:t>
            </a:r>
            <a:r>
              <a:rPr lang="en-AU" sz="2690" i="1">
                <a:solidFill>
                  <a:schemeClr val="accent2"/>
                </a:solidFill>
              </a:rPr>
              <a:t>as we have the concept model at the moment</a:t>
            </a:r>
            <a:r>
              <a:rPr lang="en-AU" sz="2690"/>
              <a:t> - that have to be child concepts of fully defined concepts because they have </a:t>
            </a:r>
            <a:r>
              <a:rPr lang="en-AU" sz="2690" i="1"/>
              <a:t>extra</a:t>
            </a:r>
            <a:r>
              <a:rPr lang="en-AU" sz="2690"/>
              <a:t> meaning in their FSN </a:t>
            </a:r>
            <a:endParaRPr sz="2690"/>
          </a:p>
          <a:p>
            <a:pPr marL="0" lvl="0" indent="0" algn="l" rtl="0">
              <a:lnSpc>
                <a:spcPct val="80000"/>
              </a:lnSpc>
              <a:spcBef>
                <a:spcPts val="1000"/>
              </a:spcBef>
              <a:spcAft>
                <a:spcPts val="0"/>
              </a:spcAft>
              <a:buSzPts val="1018"/>
              <a:buNone/>
            </a:pPr>
            <a:r>
              <a:rPr lang="en-AU" sz="2690"/>
              <a:t>And/or they may be primitive siblings</a:t>
            </a:r>
            <a:endParaRPr sz="2690"/>
          </a:p>
          <a:p>
            <a:pPr marL="0" lvl="0" indent="0" algn="l" rtl="0">
              <a:lnSpc>
                <a:spcPct val="80000"/>
              </a:lnSpc>
              <a:spcBef>
                <a:spcPts val="1000"/>
              </a:spcBef>
              <a:spcAft>
                <a:spcPts val="0"/>
              </a:spcAft>
              <a:buSzPts val="1018"/>
              <a:buNone/>
            </a:pPr>
            <a:r>
              <a:rPr lang="en-AU" sz="2690" i="1"/>
              <a:t>We should note where our mapping goes to a primitive PDF concept </a:t>
            </a:r>
            <a:endParaRPr sz="2690" i="1"/>
          </a:p>
          <a:p>
            <a:pPr marL="0" lvl="0" indent="0" algn="l" rtl="0">
              <a:lnSpc>
                <a:spcPct val="80000"/>
              </a:lnSpc>
              <a:spcBef>
                <a:spcPts val="1000"/>
              </a:spcBef>
              <a:spcAft>
                <a:spcPts val="0"/>
              </a:spcAft>
              <a:buSzPts val="1018"/>
              <a:buNone/>
            </a:pPr>
            <a:endParaRPr sz="2590"/>
          </a:p>
        </p:txBody>
      </p:sp>
      <p:pic>
        <p:nvPicPr>
          <p:cNvPr id="254" name="Google Shape;254;p36"/>
          <p:cNvPicPr preferRelativeResize="0"/>
          <p:nvPr/>
        </p:nvPicPr>
        <p:blipFill>
          <a:blip r:embed="rId3">
            <a:alphaModFix/>
          </a:blip>
          <a:stretch>
            <a:fillRect/>
          </a:stretch>
        </p:blipFill>
        <p:spPr>
          <a:xfrm>
            <a:off x="6025675" y="1449325"/>
            <a:ext cx="6364175" cy="2862350"/>
          </a:xfrm>
          <a:prstGeom prst="rect">
            <a:avLst/>
          </a:prstGeom>
          <a:noFill/>
          <a:ln>
            <a:noFill/>
          </a:ln>
        </p:spPr>
      </p:pic>
      <p:pic>
        <p:nvPicPr>
          <p:cNvPr id="255" name="Google Shape;255;p36"/>
          <p:cNvPicPr preferRelativeResize="0"/>
          <p:nvPr/>
        </p:nvPicPr>
        <p:blipFill>
          <a:blip r:embed="rId4">
            <a:alphaModFix/>
          </a:blip>
          <a:stretch>
            <a:fillRect/>
          </a:stretch>
        </p:blipFill>
        <p:spPr>
          <a:xfrm>
            <a:off x="6122775" y="4913200"/>
            <a:ext cx="5819725" cy="160492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7"/>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AU"/>
              <a:t>SNOMED CT 2021-07-31</a:t>
            </a:r>
            <a:endParaRPr/>
          </a:p>
        </p:txBody>
      </p:sp>
      <p:sp>
        <p:nvSpPr>
          <p:cNvPr id="262" name="Google Shape;262;p37"/>
          <p:cNvSpPr txBox="1">
            <a:spLocks noGrp="1"/>
          </p:cNvSpPr>
          <p:nvPr>
            <p:ph type="body" idx="1"/>
          </p:nvPr>
        </p:nvSpPr>
        <p:spPr>
          <a:xfrm>
            <a:off x="838200" y="1825625"/>
            <a:ext cx="5898300" cy="4351200"/>
          </a:xfrm>
          <a:prstGeom prst="rect">
            <a:avLst/>
          </a:prstGeom>
        </p:spPr>
        <p:txBody>
          <a:bodyPr spcFirstLastPara="1" wrap="square" lIns="91425" tIns="45700" rIns="91425" bIns="45700" anchor="t" anchorCtr="0">
            <a:normAutofit lnSpcReduction="20000"/>
          </a:bodyPr>
          <a:lstStyle/>
          <a:p>
            <a:pPr marL="0" lvl="0" indent="0" algn="l" rtl="0">
              <a:spcBef>
                <a:spcPts val="1000"/>
              </a:spcBef>
              <a:spcAft>
                <a:spcPts val="0"/>
              </a:spcAft>
              <a:buNone/>
            </a:pPr>
            <a:r>
              <a:rPr lang="en-AU" sz="2400" u="sng">
                <a:solidFill>
                  <a:schemeClr val="hlink"/>
                </a:solidFill>
                <a:hlinkClick r:id="rId3"/>
              </a:rPr>
              <a:t>https://browser.ihtsdotools.org/?perspective=full&amp;conceptId1=736542009&amp;edition=MAIN/2021-07-31&amp;release=&amp;languages=en</a:t>
            </a:r>
            <a:r>
              <a:rPr lang="en-AU" sz="2400"/>
              <a:t> </a:t>
            </a:r>
            <a:endParaRPr sz="2400"/>
          </a:p>
          <a:p>
            <a:pPr marL="0" lvl="0" indent="0" algn="l" rtl="0">
              <a:spcBef>
                <a:spcPts val="1000"/>
              </a:spcBef>
              <a:spcAft>
                <a:spcPts val="0"/>
              </a:spcAft>
              <a:buNone/>
            </a:pPr>
            <a:r>
              <a:rPr lang="en-AU" sz="2400"/>
              <a:t>This is the version of SNOMED CT that we will map TO</a:t>
            </a:r>
            <a:endParaRPr sz="2400"/>
          </a:p>
          <a:p>
            <a:pPr marL="0" lvl="0" indent="0" algn="l" rtl="0">
              <a:spcBef>
                <a:spcPts val="1000"/>
              </a:spcBef>
              <a:spcAft>
                <a:spcPts val="0"/>
              </a:spcAft>
              <a:buNone/>
            </a:pPr>
            <a:endParaRPr sz="2400"/>
          </a:p>
          <a:p>
            <a:pPr marL="0" lvl="0" indent="0" algn="l" rtl="0">
              <a:spcBef>
                <a:spcPts val="1000"/>
              </a:spcBef>
              <a:spcAft>
                <a:spcPts val="0"/>
              </a:spcAft>
              <a:buNone/>
            </a:pPr>
            <a:r>
              <a:rPr lang="en-AU" sz="2550" u="sng">
                <a:solidFill>
                  <a:schemeClr val="hlink"/>
                </a:solidFill>
                <a:hlinkClick r:id="rId4"/>
              </a:rPr>
              <a:t>https://confluence.ihtsdotools.org/display/DOCEG/SNOMED+CT+Editorial+Guide+-+Pharmaceutical+Dose+Form</a:t>
            </a:r>
            <a:endParaRPr sz="2550"/>
          </a:p>
          <a:p>
            <a:pPr marL="0" lvl="0" indent="0" algn="l" rtl="0">
              <a:spcBef>
                <a:spcPts val="1000"/>
              </a:spcBef>
              <a:spcAft>
                <a:spcPts val="0"/>
              </a:spcAft>
              <a:buNone/>
            </a:pPr>
            <a:r>
              <a:rPr lang="en-AU" sz="2400"/>
              <a:t>This is the link to the Editorial Guidance for the PDFs in SNOMED CT and should be read before launching into any mapping or reviewing (if you haven’t already done so)</a:t>
            </a:r>
            <a:endParaRPr sz="2600"/>
          </a:p>
        </p:txBody>
      </p:sp>
      <p:pic>
        <p:nvPicPr>
          <p:cNvPr id="263" name="Google Shape;263;p37"/>
          <p:cNvPicPr preferRelativeResize="0"/>
          <p:nvPr/>
        </p:nvPicPr>
        <p:blipFill>
          <a:blip r:embed="rId5">
            <a:alphaModFix/>
          </a:blip>
          <a:stretch>
            <a:fillRect/>
          </a:stretch>
        </p:blipFill>
        <p:spPr>
          <a:xfrm>
            <a:off x="7486850" y="133775"/>
            <a:ext cx="3510225" cy="659045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38"/>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AU"/>
              <a:t>Browser details</a:t>
            </a:r>
            <a:endParaRPr/>
          </a:p>
        </p:txBody>
      </p:sp>
      <p:sp>
        <p:nvSpPr>
          <p:cNvPr id="270" name="Google Shape;270;p38"/>
          <p:cNvSpPr txBox="1">
            <a:spLocks noGrp="1"/>
          </p:cNvSpPr>
          <p:nvPr>
            <p:ph type="body" idx="1"/>
          </p:nvPr>
        </p:nvSpPr>
        <p:spPr>
          <a:xfrm>
            <a:off x="898900" y="1825625"/>
            <a:ext cx="10515600" cy="43512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endParaRPr/>
          </a:p>
          <a:p>
            <a:pPr marL="0" lvl="0" indent="0" algn="l" rtl="0">
              <a:spcBef>
                <a:spcPts val="1000"/>
              </a:spcBef>
              <a:spcAft>
                <a:spcPts val="0"/>
              </a:spcAft>
              <a:buNone/>
            </a:pPr>
            <a:endParaRPr/>
          </a:p>
        </p:txBody>
      </p:sp>
      <p:pic>
        <p:nvPicPr>
          <p:cNvPr id="271" name="Google Shape;271;p38"/>
          <p:cNvPicPr preferRelativeResize="0"/>
          <p:nvPr/>
        </p:nvPicPr>
        <p:blipFill>
          <a:blip r:embed="rId3">
            <a:alphaModFix/>
          </a:blip>
          <a:stretch>
            <a:fillRect/>
          </a:stretch>
        </p:blipFill>
        <p:spPr>
          <a:xfrm>
            <a:off x="580175" y="2641950"/>
            <a:ext cx="4514850" cy="3086100"/>
          </a:xfrm>
          <a:prstGeom prst="rect">
            <a:avLst/>
          </a:prstGeom>
          <a:noFill/>
          <a:ln>
            <a:noFill/>
          </a:ln>
        </p:spPr>
      </p:pic>
      <p:pic>
        <p:nvPicPr>
          <p:cNvPr id="272" name="Google Shape;272;p38"/>
          <p:cNvPicPr preferRelativeResize="0"/>
          <p:nvPr/>
        </p:nvPicPr>
        <p:blipFill>
          <a:blip r:embed="rId4">
            <a:alphaModFix/>
          </a:blip>
          <a:stretch>
            <a:fillRect/>
          </a:stretch>
        </p:blipFill>
        <p:spPr>
          <a:xfrm>
            <a:off x="5510628" y="467750"/>
            <a:ext cx="3966326" cy="2932424"/>
          </a:xfrm>
          <a:prstGeom prst="rect">
            <a:avLst/>
          </a:prstGeom>
          <a:noFill/>
          <a:ln>
            <a:noFill/>
          </a:ln>
        </p:spPr>
      </p:pic>
      <p:sp>
        <p:nvSpPr>
          <p:cNvPr id="273" name="Google Shape;273;p38"/>
          <p:cNvSpPr txBox="1"/>
          <p:nvPr/>
        </p:nvSpPr>
        <p:spPr>
          <a:xfrm>
            <a:off x="9892525" y="1225950"/>
            <a:ext cx="1869300" cy="1416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AU" sz="1600">
                <a:latin typeface="Calibri"/>
                <a:ea typeface="Calibri"/>
                <a:cs typeface="Calibri"/>
                <a:sym typeface="Calibri"/>
              </a:rPr>
              <a:t>All the information about the concept in text, including synonyms and their type</a:t>
            </a:r>
            <a:endParaRPr sz="1600">
              <a:latin typeface="Calibri"/>
              <a:ea typeface="Calibri"/>
              <a:cs typeface="Calibri"/>
              <a:sym typeface="Calibri"/>
            </a:endParaRPr>
          </a:p>
        </p:txBody>
      </p:sp>
      <p:sp>
        <p:nvSpPr>
          <p:cNvPr id="274" name="Google Shape;274;p38"/>
          <p:cNvSpPr/>
          <p:nvPr/>
        </p:nvSpPr>
        <p:spPr>
          <a:xfrm>
            <a:off x="1262350" y="2572625"/>
            <a:ext cx="716100" cy="4734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75" name="Google Shape;275;p38"/>
          <p:cNvCxnSpPr>
            <a:stCxn id="274" idx="7"/>
            <a:endCxn id="272" idx="1"/>
          </p:cNvCxnSpPr>
          <p:nvPr/>
        </p:nvCxnSpPr>
        <p:spPr>
          <a:xfrm rot="10800000" flipH="1">
            <a:off x="1873580" y="1933953"/>
            <a:ext cx="3636900" cy="708000"/>
          </a:xfrm>
          <a:prstGeom prst="straightConnector1">
            <a:avLst/>
          </a:prstGeom>
          <a:noFill/>
          <a:ln w="9525" cap="flat" cmpd="sng">
            <a:solidFill>
              <a:schemeClr val="dk2"/>
            </a:solidFill>
            <a:prstDash val="solid"/>
            <a:round/>
            <a:headEnd type="none" w="med" len="med"/>
            <a:tailEnd type="triangle" w="med" len="med"/>
          </a:ln>
        </p:spPr>
      </p:cxnSp>
      <p:sp>
        <p:nvSpPr>
          <p:cNvPr id="276" name="Google Shape;276;p38"/>
          <p:cNvSpPr/>
          <p:nvPr/>
        </p:nvSpPr>
        <p:spPr>
          <a:xfrm>
            <a:off x="2082325" y="2641950"/>
            <a:ext cx="716100" cy="4734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77" name="Google Shape;277;p38"/>
          <p:cNvPicPr preferRelativeResize="0"/>
          <p:nvPr/>
        </p:nvPicPr>
        <p:blipFill>
          <a:blip r:embed="rId5">
            <a:alphaModFix/>
          </a:blip>
          <a:stretch>
            <a:fillRect/>
          </a:stretch>
        </p:blipFill>
        <p:spPr>
          <a:xfrm>
            <a:off x="5095025" y="3706995"/>
            <a:ext cx="5459224" cy="2983800"/>
          </a:xfrm>
          <a:prstGeom prst="rect">
            <a:avLst/>
          </a:prstGeom>
          <a:noFill/>
          <a:ln>
            <a:noFill/>
          </a:ln>
        </p:spPr>
      </p:pic>
      <p:cxnSp>
        <p:nvCxnSpPr>
          <p:cNvPr id="278" name="Google Shape;278;p38"/>
          <p:cNvCxnSpPr>
            <a:stCxn id="276" idx="5"/>
            <a:endCxn id="277" idx="1"/>
          </p:cNvCxnSpPr>
          <p:nvPr/>
        </p:nvCxnSpPr>
        <p:spPr>
          <a:xfrm>
            <a:off x="2693555" y="3046022"/>
            <a:ext cx="2401500" cy="2152800"/>
          </a:xfrm>
          <a:prstGeom prst="straightConnector1">
            <a:avLst/>
          </a:prstGeom>
          <a:noFill/>
          <a:ln w="9525" cap="flat" cmpd="sng">
            <a:solidFill>
              <a:schemeClr val="dk2"/>
            </a:solidFill>
            <a:prstDash val="solid"/>
            <a:round/>
            <a:headEnd type="none" w="med" len="med"/>
            <a:tailEnd type="triangle" w="med" len="med"/>
          </a:ln>
        </p:spPr>
      </p:cxnSp>
      <p:sp>
        <p:nvSpPr>
          <p:cNvPr id="279" name="Google Shape;279;p38"/>
          <p:cNvSpPr txBox="1"/>
          <p:nvPr/>
        </p:nvSpPr>
        <p:spPr>
          <a:xfrm>
            <a:off x="10201325" y="3707000"/>
            <a:ext cx="1869300" cy="2893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AU" sz="1600">
                <a:latin typeface="Calibri"/>
                <a:ea typeface="Calibri"/>
                <a:cs typeface="Calibri"/>
                <a:sym typeface="Calibri"/>
              </a:rPr>
              <a:t>All the information about the concept in diagram form - stated or inferred view (this is the inferred - what you see after the Classifer has placed the concept in the hierarchy using the logical definition)</a:t>
            </a:r>
            <a:endParaRPr sz="1600">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pic>
        <p:nvPicPr>
          <p:cNvPr id="67" name="Google Shape;67;p12"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11070000" cy="6851400"/>
          </a:xfrm>
          <a:prstGeom prst="rect">
            <a:avLst/>
          </a:prstGeom>
          <a:solidFill>
            <a:schemeClr val="lt2"/>
          </a:solidFill>
          <a:ln>
            <a:noFill/>
          </a:ln>
        </p:spPr>
      </p:pic>
      <p:sp>
        <p:nvSpPr>
          <p:cNvPr id="68" name="Google Shape;68;p12"/>
          <p:cNvSpPr/>
          <p:nvPr/>
        </p:nvSpPr>
        <p:spPr>
          <a:xfrm>
            <a:off x="1" y="0"/>
            <a:ext cx="11070000" cy="6858000"/>
          </a:xfrm>
          <a:prstGeom prst="rect">
            <a:avLst/>
          </a:prstGeom>
          <a:solidFill>
            <a:schemeClr val="dk2">
              <a:alpha val="69411"/>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sp>
        <p:nvSpPr>
          <p:cNvPr id="69" name="Google Shape;69;p12"/>
          <p:cNvSpPr txBox="1"/>
          <p:nvPr/>
        </p:nvSpPr>
        <p:spPr>
          <a:xfrm>
            <a:off x="914400" y="2718100"/>
            <a:ext cx="9556500" cy="16950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5400"/>
              <a:buFont typeface="Arial"/>
              <a:buNone/>
            </a:pPr>
            <a:r>
              <a:rPr lang="en-AU" sz="5400" b="1">
                <a:solidFill>
                  <a:schemeClr val="lt1"/>
                </a:solidFill>
                <a:latin typeface="Trebuchet MS"/>
                <a:ea typeface="Trebuchet MS"/>
                <a:cs typeface="Trebuchet MS"/>
                <a:sym typeface="Trebuchet MS"/>
              </a:rPr>
              <a:t>Purpose of</a:t>
            </a:r>
            <a:endParaRPr sz="5400" b="1">
              <a:solidFill>
                <a:schemeClr val="lt1"/>
              </a:solidFill>
              <a:latin typeface="Trebuchet MS"/>
              <a:ea typeface="Trebuchet MS"/>
              <a:cs typeface="Trebuchet MS"/>
              <a:sym typeface="Trebuchet MS"/>
            </a:endParaRPr>
          </a:p>
          <a:p>
            <a:pPr marL="0" marR="0" lvl="0" indent="0" algn="l" rtl="0">
              <a:lnSpc>
                <a:spcPct val="100000"/>
              </a:lnSpc>
              <a:spcBef>
                <a:spcPts val="0"/>
              </a:spcBef>
              <a:spcAft>
                <a:spcPts val="0"/>
              </a:spcAft>
              <a:buClr>
                <a:srgbClr val="000000"/>
              </a:buClr>
              <a:buSzPts val="5400"/>
              <a:buFont typeface="Arial"/>
              <a:buNone/>
            </a:pPr>
            <a:r>
              <a:rPr lang="en-AU" sz="5400" b="1">
                <a:solidFill>
                  <a:schemeClr val="lt1"/>
                </a:solidFill>
                <a:latin typeface="Trebuchet MS"/>
                <a:ea typeface="Trebuchet MS"/>
                <a:cs typeface="Trebuchet MS"/>
                <a:sym typeface="Trebuchet MS"/>
              </a:rPr>
              <a:t>Dose Form Map Subgroup</a:t>
            </a:r>
            <a:endParaRPr sz="5400" b="1">
              <a:solidFill>
                <a:schemeClr val="lt1"/>
              </a:solidFill>
              <a:latin typeface="Trebuchet MS"/>
              <a:ea typeface="Trebuchet MS"/>
              <a:cs typeface="Trebuchet MS"/>
              <a:sym typeface="Trebuchet MS"/>
            </a:endParaRPr>
          </a:p>
        </p:txBody>
      </p:sp>
      <p:pic>
        <p:nvPicPr>
          <p:cNvPr id="70" name="Google Shape;70;p12"/>
          <p:cNvPicPr preferRelativeResize="0"/>
          <p:nvPr/>
        </p:nvPicPr>
        <p:blipFill rotWithShape="1">
          <a:blip r:embed="rId4">
            <a:alphaModFix/>
          </a:blip>
          <a:srcRect/>
          <a:stretch/>
        </p:blipFill>
        <p:spPr>
          <a:xfrm>
            <a:off x="914400" y="6259646"/>
            <a:ext cx="5068831" cy="333218"/>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39"/>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AU"/>
              <a:t>To record the map</a:t>
            </a:r>
            <a:endParaRPr/>
          </a:p>
        </p:txBody>
      </p:sp>
      <p:sp>
        <p:nvSpPr>
          <p:cNvPr id="286" name="Google Shape;286;p39"/>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en-AU"/>
              <a:t>We could “copy and paste” from the browser….into the mapping spreadsheet</a:t>
            </a:r>
            <a:endParaRPr/>
          </a:p>
          <a:p>
            <a:pPr marL="0" lvl="0" indent="0" algn="l" rtl="0">
              <a:spcBef>
                <a:spcPts val="1000"/>
              </a:spcBef>
              <a:spcAft>
                <a:spcPts val="0"/>
              </a:spcAft>
              <a:buNone/>
            </a:pPr>
            <a:endParaRPr/>
          </a:p>
          <a:p>
            <a:pPr marL="0" lvl="0" indent="0" algn="l" rtl="0">
              <a:spcBef>
                <a:spcPts val="1000"/>
              </a:spcBef>
              <a:spcAft>
                <a:spcPts val="0"/>
              </a:spcAft>
              <a:buNone/>
            </a:pPr>
            <a:r>
              <a:rPr lang="en-AU"/>
              <a:t>We could (I think ?) get a copy of the PDFs in a spreadsheet, as we have  for the EDQM PDFs</a:t>
            </a:r>
            <a:endParaRPr/>
          </a:p>
          <a:p>
            <a:pPr marL="0" lvl="0" indent="0" algn="l" rtl="0">
              <a:spcBef>
                <a:spcPts val="1000"/>
              </a:spcBef>
              <a:spcAft>
                <a:spcPts val="0"/>
              </a:spcAft>
              <a:buNone/>
            </a:pPr>
            <a:endParaRPr/>
          </a:p>
          <a:p>
            <a:pPr marL="0" lvl="0" indent="0" algn="l" rtl="0">
              <a:spcBef>
                <a:spcPts val="1000"/>
              </a:spcBef>
              <a:spcAft>
                <a:spcPts val="0"/>
              </a:spcAft>
              <a:buNone/>
            </a:pPr>
            <a:r>
              <a:rPr lang="en-AU"/>
              <a:t>What would work best for the majority?</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pic>
        <p:nvPicPr>
          <p:cNvPr id="292" name="Google Shape;292;p40"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11070000" cy="6851400"/>
          </a:xfrm>
          <a:prstGeom prst="rect">
            <a:avLst/>
          </a:prstGeom>
          <a:solidFill>
            <a:schemeClr val="lt2"/>
          </a:solidFill>
          <a:ln>
            <a:noFill/>
          </a:ln>
        </p:spPr>
      </p:pic>
      <p:sp>
        <p:nvSpPr>
          <p:cNvPr id="293" name="Google Shape;293;p40"/>
          <p:cNvSpPr/>
          <p:nvPr/>
        </p:nvSpPr>
        <p:spPr>
          <a:xfrm>
            <a:off x="1" y="0"/>
            <a:ext cx="11070000" cy="6858000"/>
          </a:xfrm>
          <a:prstGeom prst="rect">
            <a:avLst/>
          </a:prstGeom>
          <a:solidFill>
            <a:schemeClr val="dk2">
              <a:alpha val="69410"/>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sp>
        <p:nvSpPr>
          <p:cNvPr id="294" name="Google Shape;294;p40"/>
          <p:cNvSpPr txBox="1"/>
          <p:nvPr/>
        </p:nvSpPr>
        <p:spPr>
          <a:xfrm>
            <a:off x="1006997" y="2479014"/>
            <a:ext cx="9398700" cy="16950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5400"/>
              <a:buFont typeface="Arial"/>
              <a:buNone/>
            </a:pPr>
            <a:r>
              <a:rPr lang="en-AU" sz="5400" b="1">
                <a:solidFill>
                  <a:schemeClr val="lt1"/>
                </a:solidFill>
                <a:latin typeface="Trebuchet MS"/>
                <a:ea typeface="Trebuchet MS"/>
                <a:cs typeface="Trebuchet MS"/>
                <a:sym typeface="Trebuchet MS"/>
              </a:rPr>
              <a:t>EDQM Map</a:t>
            </a:r>
            <a:endParaRPr sz="5400" b="1">
              <a:solidFill>
                <a:schemeClr val="lt1"/>
              </a:solidFill>
              <a:latin typeface="Trebuchet MS"/>
              <a:ea typeface="Trebuchet MS"/>
              <a:cs typeface="Trebuchet MS"/>
              <a:sym typeface="Trebuchet MS"/>
            </a:endParaRPr>
          </a:p>
          <a:p>
            <a:pPr marL="0" marR="0" lvl="0" indent="0" algn="l" rtl="0">
              <a:lnSpc>
                <a:spcPct val="100000"/>
              </a:lnSpc>
              <a:spcBef>
                <a:spcPts val="0"/>
              </a:spcBef>
              <a:spcAft>
                <a:spcPts val="0"/>
              </a:spcAft>
              <a:buClr>
                <a:srgbClr val="000000"/>
              </a:buClr>
              <a:buSzPts val="5400"/>
              <a:buFont typeface="Arial"/>
              <a:buNone/>
            </a:pPr>
            <a:r>
              <a:rPr lang="en-AU" sz="5400" b="1">
                <a:solidFill>
                  <a:schemeClr val="lt1"/>
                </a:solidFill>
                <a:latin typeface="Trebuchet MS"/>
                <a:ea typeface="Trebuchet MS"/>
                <a:cs typeface="Trebuchet MS"/>
                <a:sym typeface="Trebuchet MS"/>
              </a:rPr>
              <a:t>Process</a:t>
            </a:r>
            <a:endParaRPr sz="5400" b="1">
              <a:solidFill>
                <a:schemeClr val="lt1"/>
              </a:solidFill>
              <a:latin typeface="Trebuchet MS"/>
              <a:ea typeface="Trebuchet MS"/>
              <a:cs typeface="Trebuchet MS"/>
              <a:sym typeface="Trebuchet MS"/>
            </a:endParaRPr>
          </a:p>
        </p:txBody>
      </p:sp>
      <p:pic>
        <p:nvPicPr>
          <p:cNvPr id="295" name="Google Shape;295;p40"/>
          <p:cNvPicPr preferRelativeResize="0"/>
          <p:nvPr/>
        </p:nvPicPr>
        <p:blipFill rotWithShape="1">
          <a:blip r:embed="rId4">
            <a:alphaModFix/>
          </a:blip>
          <a:srcRect/>
          <a:stretch/>
        </p:blipFill>
        <p:spPr>
          <a:xfrm>
            <a:off x="914400" y="6259646"/>
            <a:ext cx="5068831" cy="333218"/>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4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AU">
                <a:solidFill>
                  <a:schemeClr val="dk2"/>
                </a:solidFill>
                <a:latin typeface="Arial"/>
                <a:ea typeface="Arial"/>
                <a:cs typeface="Arial"/>
                <a:sym typeface="Arial"/>
              </a:rPr>
              <a:t>Mapping Process </a:t>
            </a:r>
            <a:endParaRPr>
              <a:solidFill>
                <a:schemeClr val="dk2"/>
              </a:solidFill>
            </a:endParaRPr>
          </a:p>
        </p:txBody>
      </p:sp>
      <p:sp>
        <p:nvSpPr>
          <p:cNvPr id="302" name="Google Shape;302;p41"/>
          <p:cNvSpPr txBox="1">
            <a:spLocks noGrp="1"/>
          </p:cNvSpPr>
          <p:nvPr>
            <p:ph type="body" idx="1"/>
          </p:nvPr>
        </p:nvSpPr>
        <p:spPr>
          <a:xfrm>
            <a:off x="838200" y="1602250"/>
            <a:ext cx="10515600" cy="4768800"/>
          </a:xfrm>
          <a:prstGeom prst="rect">
            <a:avLst/>
          </a:prstGeom>
          <a:noFill/>
          <a:ln>
            <a:noFill/>
          </a:ln>
        </p:spPr>
        <p:txBody>
          <a:bodyPr spcFirstLastPara="1" wrap="square" lIns="91425" tIns="45700" rIns="91425" bIns="45700" anchor="t" anchorCtr="0">
            <a:noAutofit/>
          </a:bodyPr>
          <a:lstStyle/>
          <a:p>
            <a:pPr marL="457200" lvl="0" indent="-383540" algn="l" rtl="0">
              <a:spcBef>
                <a:spcPts val="1000"/>
              </a:spcBef>
              <a:spcAft>
                <a:spcPts val="0"/>
              </a:spcAft>
              <a:buClr>
                <a:schemeClr val="dk2"/>
              </a:buClr>
              <a:buSzPts val="2440"/>
              <a:buChar char="●"/>
            </a:pPr>
            <a:r>
              <a:rPr lang="en-AU" sz="2440">
                <a:solidFill>
                  <a:srgbClr val="000000"/>
                </a:solidFill>
              </a:rPr>
              <a:t>Discuss and agree on </a:t>
            </a:r>
            <a:endParaRPr sz="2440">
              <a:solidFill>
                <a:srgbClr val="000000"/>
              </a:solidFill>
            </a:endParaRPr>
          </a:p>
          <a:p>
            <a:pPr marL="914400" lvl="1" indent="-383540" algn="l" rtl="0">
              <a:spcBef>
                <a:spcPts val="0"/>
              </a:spcBef>
              <a:spcAft>
                <a:spcPts val="0"/>
              </a:spcAft>
              <a:buClr>
                <a:schemeClr val="dk2"/>
              </a:buClr>
              <a:buSzPts val="2440"/>
              <a:buChar char="○"/>
            </a:pPr>
            <a:r>
              <a:rPr lang="en-AU" sz="2440">
                <a:solidFill>
                  <a:srgbClr val="000000"/>
                </a:solidFill>
              </a:rPr>
              <a:t>Use cases and fundamentals</a:t>
            </a:r>
            <a:endParaRPr sz="2440">
              <a:solidFill>
                <a:srgbClr val="000000"/>
              </a:solidFill>
            </a:endParaRPr>
          </a:p>
          <a:p>
            <a:pPr marL="914400" lvl="1" indent="-383540" algn="l" rtl="0">
              <a:spcBef>
                <a:spcPts val="0"/>
              </a:spcBef>
              <a:spcAft>
                <a:spcPts val="0"/>
              </a:spcAft>
              <a:buClr>
                <a:srgbClr val="000000"/>
              </a:buClr>
              <a:buSzPts val="2440"/>
              <a:buChar char="○"/>
            </a:pPr>
            <a:endParaRPr sz="2440">
              <a:solidFill>
                <a:srgbClr val="000000"/>
              </a:solidFill>
            </a:endParaRPr>
          </a:p>
          <a:p>
            <a:pPr marL="914400" lvl="1" indent="-383540" algn="l" rtl="0">
              <a:spcBef>
                <a:spcPts val="0"/>
              </a:spcBef>
              <a:spcAft>
                <a:spcPts val="0"/>
              </a:spcAft>
              <a:buClr>
                <a:schemeClr val="dk2"/>
              </a:buClr>
              <a:buSzPts val="2440"/>
              <a:buChar char="○"/>
            </a:pPr>
            <a:r>
              <a:rPr lang="en-AU" sz="2440">
                <a:solidFill>
                  <a:srgbClr val="000000"/>
                </a:solidFill>
              </a:rPr>
              <a:t>Mapping process (training and exemplars)</a:t>
            </a:r>
            <a:endParaRPr sz="2440">
              <a:solidFill>
                <a:srgbClr val="000000"/>
              </a:solidFill>
            </a:endParaRPr>
          </a:p>
          <a:p>
            <a:pPr marL="914400" lvl="1" indent="-383540" algn="l" rtl="0">
              <a:spcBef>
                <a:spcPts val="0"/>
              </a:spcBef>
              <a:spcAft>
                <a:spcPts val="0"/>
              </a:spcAft>
              <a:buClr>
                <a:schemeClr val="dk2"/>
              </a:buClr>
              <a:buSzPts val="2440"/>
              <a:buChar char="○"/>
            </a:pPr>
            <a:endParaRPr sz="2440">
              <a:solidFill>
                <a:srgbClr val="000000"/>
              </a:solidFill>
            </a:endParaRPr>
          </a:p>
          <a:p>
            <a:pPr marL="914400" lvl="1" indent="-383540" algn="l" rtl="0">
              <a:spcBef>
                <a:spcPts val="0"/>
              </a:spcBef>
              <a:spcAft>
                <a:spcPts val="0"/>
              </a:spcAft>
              <a:buClr>
                <a:schemeClr val="dk2"/>
              </a:buClr>
              <a:buSzPts val="2440"/>
              <a:buChar char="○"/>
            </a:pPr>
            <a:r>
              <a:rPr lang="en-AU" sz="2440">
                <a:solidFill>
                  <a:srgbClr val="000000"/>
                </a:solidFill>
              </a:rPr>
              <a:t>Review process </a:t>
            </a:r>
            <a:r>
              <a:rPr lang="en-AU" sz="2600">
                <a:solidFill>
                  <a:schemeClr val="accent5"/>
                </a:solidFill>
              </a:rPr>
              <a:t> </a:t>
            </a:r>
            <a:endParaRPr sz="2600">
              <a:solidFill>
                <a:schemeClr val="accent5"/>
              </a:solidFill>
            </a:endParaRPr>
          </a:p>
          <a:p>
            <a:pPr marL="914400" lvl="1" indent="-383540" algn="l" rtl="0">
              <a:spcBef>
                <a:spcPts val="0"/>
              </a:spcBef>
              <a:spcAft>
                <a:spcPts val="0"/>
              </a:spcAft>
              <a:buClr>
                <a:srgbClr val="000000"/>
              </a:buClr>
              <a:buSzPts val="2440"/>
              <a:buChar char="○"/>
            </a:pPr>
            <a:endParaRPr sz="2440">
              <a:solidFill>
                <a:srgbClr val="000000"/>
              </a:solidFill>
            </a:endParaRPr>
          </a:p>
          <a:p>
            <a:pPr marL="914400" lvl="1" indent="-383540" algn="l" rtl="0">
              <a:spcBef>
                <a:spcPts val="0"/>
              </a:spcBef>
              <a:spcAft>
                <a:spcPts val="0"/>
              </a:spcAft>
              <a:buClr>
                <a:schemeClr val="dk2"/>
              </a:buClr>
              <a:buSzPts val="2440"/>
              <a:buChar char="○"/>
            </a:pPr>
            <a:r>
              <a:rPr lang="en-AU" sz="2440">
                <a:solidFill>
                  <a:srgbClr val="000000"/>
                </a:solidFill>
              </a:rPr>
              <a:t>Maintenance process  </a:t>
            </a:r>
            <a:endParaRPr sz="2600">
              <a:solidFill>
                <a:schemeClr val="accent4"/>
              </a:solidFill>
            </a:endParaRPr>
          </a:p>
          <a:p>
            <a:pPr marL="914400" lvl="1" indent="-383540" algn="l" rtl="0">
              <a:spcBef>
                <a:spcPts val="0"/>
              </a:spcBef>
              <a:spcAft>
                <a:spcPts val="0"/>
              </a:spcAft>
              <a:buClr>
                <a:srgbClr val="000000"/>
              </a:buClr>
              <a:buSzPts val="2440"/>
              <a:buChar char="○"/>
            </a:pPr>
            <a:endParaRPr sz="2440">
              <a:solidFill>
                <a:srgbClr val="000000"/>
              </a:solidFill>
            </a:endParaRPr>
          </a:p>
          <a:p>
            <a:pPr marL="914400" lvl="1" indent="-383540" algn="l" rtl="0">
              <a:spcBef>
                <a:spcPts val="0"/>
              </a:spcBef>
              <a:spcAft>
                <a:spcPts val="0"/>
              </a:spcAft>
              <a:buClr>
                <a:schemeClr val="dk2"/>
              </a:buClr>
              <a:buSzPts val="2440"/>
              <a:buChar char="○"/>
            </a:pPr>
            <a:r>
              <a:rPr lang="en-AU" sz="2440">
                <a:solidFill>
                  <a:srgbClr val="000000"/>
                </a:solidFill>
              </a:rPr>
              <a:t>Publication process </a:t>
            </a:r>
            <a:endParaRPr sz="2600">
              <a:solidFill>
                <a:srgbClr val="00FF00"/>
              </a:solidFill>
            </a:endParaRPr>
          </a:p>
          <a:p>
            <a:pPr marL="914400" lvl="1" indent="-383540" algn="l" rtl="0">
              <a:spcBef>
                <a:spcPts val="0"/>
              </a:spcBef>
              <a:spcAft>
                <a:spcPts val="0"/>
              </a:spcAft>
              <a:buClr>
                <a:srgbClr val="000000"/>
              </a:buClr>
              <a:buSzPts val="2440"/>
              <a:buChar char="○"/>
            </a:pPr>
            <a:endParaRPr sz="2440">
              <a:solidFill>
                <a:srgbClr val="000000"/>
              </a:solidFill>
            </a:endParaRPr>
          </a:p>
        </p:txBody>
      </p:sp>
      <p:sp>
        <p:nvSpPr>
          <p:cNvPr id="303" name="Google Shape;303;p41"/>
          <p:cNvSpPr txBox="1"/>
          <p:nvPr/>
        </p:nvSpPr>
        <p:spPr>
          <a:xfrm>
            <a:off x="5522825" y="1881400"/>
            <a:ext cx="388500" cy="631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AU" sz="2900">
                <a:solidFill>
                  <a:srgbClr val="00FF00"/>
                </a:solidFill>
                <a:latin typeface="Calibri"/>
                <a:ea typeface="Calibri"/>
                <a:cs typeface="Calibri"/>
                <a:sym typeface="Calibri"/>
              </a:rPr>
              <a:t>✔</a:t>
            </a:r>
            <a:endParaRPr sz="2900">
              <a:solidFill>
                <a:srgbClr val="00FF00"/>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42"/>
          <p:cNvSpPr txBox="1">
            <a:spLocks noGrp="1"/>
          </p:cNvSpPr>
          <p:nvPr>
            <p:ph type="title"/>
          </p:nvPr>
        </p:nvSpPr>
        <p:spPr>
          <a:xfrm>
            <a:off x="786725" y="339400"/>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AU">
                <a:solidFill>
                  <a:schemeClr val="dk2"/>
                </a:solidFill>
                <a:latin typeface="Arial"/>
                <a:ea typeface="Arial"/>
                <a:cs typeface="Arial"/>
                <a:sym typeface="Arial"/>
              </a:rPr>
              <a:t>Mapping Process - Who….</a:t>
            </a:r>
            <a:endParaRPr>
              <a:solidFill>
                <a:schemeClr val="dk2"/>
              </a:solidFill>
            </a:endParaRPr>
          </a:p>
        </p:txBody>
      </p:sp>
      <p:sp>
        <p:nvSpPr>
          <p:cNvPr id="310" name="Google Shape;310;p42"/>
          <p:cNvSpPr txBox="1">
            <a:spLocks noGrp="1"/>
          </p:cNvSpPr>
          <p:nvPr>
            <p:ph type="body" idx="1"/>
          </p:nvPr>
        </p:nvSpPr>
        <p:spPr>
          <a:xfrm>
            <a:off x="838200" y="1479175"/>
            <a:ext cx="5995500" cy="5379000"/>
          </a:xfrm>
          <a:prstGeom prst="rect">
            <a:avLst/>
          </a:prstGeom>
        </p:spPr>
        <p:txBody>
          <a:bodyPr spcFirstLastPara="1" wrap="square" lIns="91425" tIns="45700" rIns="91425" bIns="45700" anchor="t" anchorCtr="0">
            <a:normAutofit lnSpcReduction="10000"/>
          </a:bodyPr>
          <a:lstStyle/>
          <a:p>
            <a:pPr marL="457200" marR="0" lvl="0" indent="-381000" algn="l" rtl="0">
              <a:lnSpc>
                <a:spcPct val="100000"/>
              </a:lnSpc>
              <a:spcBef>
                <a:spcPts val="0"/>
              </a:spcBef>
              <a:spcAft>
                <a:spcPts val="0"/>
              </a:spcAft>
              <a:buClr>
                <a:schemeClr val="dk2"/>
              </a:buClr>
              <a:buSzPts val="2400"/>
              <a:buChar char="●"/>
            </a:pPr>
            <a:r>
              <a:rPr lang="en-AU" sz="2400">
                <a:solidFill>
                  <a:srgbClr val="000000"/>
                </a:solidFill>
              </a:rPr>
              <a:t>Map Authors</a:t>
            </a:r>
            <a:endParaRPr sz="2400">
              <a:solidFill>
                <a:srgbClr val="000000"/>
              </a:solidFill>
            </a:endParaRPr>
          </a:p>
          <a:p>
            <a:pPr marL="914400" marR="0" lvl="1" indent="-325755" algn="l" rtl="0">
              <a:lnSpc>
                <a:spcPct val="100000"/>
              </a:lnSpc>
              <a:spcBef>
                <a:spcPts val="0"/>
              </a:spcBef>
              <a:spcAft>
                <a:spcPts val="0"/>
              </a:spcAft>
              <a:buClr>
                <a:schemeClr val="dk2"/>
              </a:buClr>
              <a:buSzPts val="1530"/>
              <a:buChar char="○"/>
            </a:pPr>
            <a:r>
              <a:rPr lang="en-AU">
                <a:solidFill>
                  <a:srgbClr val="000000"/>
                </a:solidFill>
              </a:rPr>
              <a:t>Tara Kelly (IPU, Ireland)</a:t>
            </a:r>
            <a:endParaRPr>
              <a:solidFill>
                <a:srgbClr val="000000"/>
              </a:solidFill>
            </a:endParaRPr>
          </a:p>
          <a:p>
            <a:pPr marL="914400" marR="0" lvl="1" indent="-325755" algn="l" rtl="0">
              <a:lnSpc>
                <a:spcPct val="100000"/>
              </a:lnSpc>
              <a:spcBef>
                <a:spcPts val="0"/>
              </a:spcBef>
              <a:spcAft>
                <a:spcPts val="0"/>
              </a:spcAft>
              <a:buClr>
                <a:schemeClr val="dk2"/>
              </a:buClr>
              <a:buSzPts val="1530"/>
              <a:buChar char="○"/>
            </a:pPr>
            <a:r>
              <a:rPr lang="en-AU">
                <a:solidFill>
                  <a:srgbClr val="000000"/>
                </a:solidFill>
              </a:rPr>
              <a:t>Olivier Boux (Phast, France)</a:t>
            </a:r>
            <a:endParaRPr>
              <a:solidFill>
                <a:srgbClr val="000000"/>
              </a:solidFill>
            </a:endParaRPr>
          </a:p>
          <a:p>
            <a:pPr marL="914400" lvl="1" indent="-325755" algn="l" rtl="0">
              <a:lnSpc>
                <a:spcPct val="100000"/>
              </a:lnSpc>
              <a:spcBef>
                <a:spcPts val="0"/>
              </a:spcBef>
              <a:spcAft>
                <a:spcPts val="0"/>
              </a:spcAft>
              <a:buClr>
                <a:schemeClr val="dk2"/>
              </a:buClr>
              <a:buSzPts val="1530"/>
              <a:buChar char="○"/>
            </a:pPr>
            <a:r>
              <a:rPr lang="en-AU">
                <a:solidFill>
                  <a:srgbClr val="000000"/>
                </a:solidFill>
              </a:rPr>
              <a:t>Martha Hynne (NRC, Norway)</a:t>
            </a:r>
            <a:endParaRPr>
              <a:solidFill>
                <a:srgbClr val="000000"/>
              </a:solidFill>
            </a:endParaRPr>
          </a:p>
          <a:p>
            <a:pPr marL="914400" lvl="1" indent="-325755" algn="l" rtl="0">
              <a:lnSpc>
                <a:spcPct val="100000"/>
              </a:lnSpc>
              <a:spcBef>
                <a:spcPts val="0"/>
              </a:spcBef>
              <a:spcAft>
                <a:spcPts val="0"/>
              </a:spcAft>
              <a:buClr>
                <a:srgbClr val="000000"/>
              </a:buClr>
              <a:buSzPts val="1530"/>
              <a:buChar char="○"/>
            </a:pPr>
            <a:r>
              <a:rPr lang="en-AU">
                <a:solidFill>
                  <a:srgbClr val="000000"/>
                </a:solidFill>
              </a:rPr>
              <a:t>Ursula Tschorn (IDMP1, Germany)</a:t>
            </a:r>
            <a:endParaRPr>
              <a:solidFill>
                <a:srgbClr val="000000"/>
              </a:solidFill>
            </a:endParaRPr>
          </a:p>
          <a:p>
            <a:pPr marL="457200" marR="0" lvl="0" indent="-381000" algn="l" rtl="0">
              <a:lnSpc>
                <a:spcPct val="100000"/>
              </a:lnSpc>
              <a:spcBef>
                <a:spcPts val="0"/>
              </a:spcBef>
              <a:spcAft>
                <a:spcPts val="0"/>
              </a:spcAft>
              <a:buClr>
                <a:schemeClr val="dk2"/>
              </a:buClr>
              <a:buSzPts val="2400"/>
              <a:buChar char="●"/>
            </a:pPr>
            <a:r>
              <a:rPr lang="en-AU" sz="2400">
                <a:solidFill>
                  <a:srgbClr val="000000"/>
                </a:solidFill>
              </a:rPr>
              <a:t>Map Reviewers</a:t>
            </a:r>
            <a:endParaRPr sz="2400">
              <a:solidFill>
                <a:srgbClr val="000000"/>
              </a:solidFill>
            </a:endParaRPr>
          </a:p>
          <a:p>
            <a:pPr marL="914400" lvl="1" indent="-325755" algn="l" rtl="0">
              <a:lnSpc>
                <a:spcPct val="100000"/>
              </a:lnSpc>
              <a:spcBef>
                <a:spcPts val="0"/>
              </a:spcBef>
              <a:spcAft>
                <a:spcPts val="0"/>
              </a:spcAft>
              <a:buClr>
                <a:schemeClr val="dk2"/>
              </a:buClr>
              <a:buSzPts val="1530"/>
              <a:buChar char="○"/>
            </a:pPr>
            <a:r>
              <a:rPr lang="en-AU">
                <a:solidFill>
                  <a:srgbClr val="000000"/>
                </a:solidFill>
              </a:rPr>
              <a:t>Francois Macary (Phast, France)</a:t>
            </a:r>
            <a:endParaRPr>
              <a:solidFill>
                <a:srgbClr val="000000"/>
              </a:solidFill>
            </a:endParaRPr>
          </a:p>
          <a:p>
            <a:pPr marL="914400" lvl="1" indent="-325755" algn="l" rtl="0">
              <a:lnSpc>
                <a:spcPct val="100000"/>
              </a:lnSpc>
              <a:spcBef>
                <a:spcPts val="0"/>
              </a:spcBef>
              <a:spcAft>
                <a:spcPts val="0"/>
              </a:spcAft>
              <a:buClr>
                <a:schemeClr val="dk2"/>
              </a:buClr>
              <a:buSzPts val="1530"/>
              <a:buChar char="○"/>
            </a:pPr>
            <a:r>
              <a:rPr lang="en-AU">
                <a:solidFill>
                  <a:srgbClr val="000000"/>
                </a:solidFill>
              </a:rPr>
              <a:t>Elizabeth Serrot (Vidal, France)</a:t>
            </a:r>
            <a:endParaRPr>
              <a:solidFill>
                <a:srgbClr val="000000"/>
              </a:solidFill>
            </a:endParaRPr>
          </a:p>
          <a:p>
            <a:pPr marL="914400" marR="0" lvl="1" indent="-325755" algn="l" rtl="0">
              <a:lnSpc>
                <a:spcPct val="100000"/>
              </a:lnSpc>
              <a:spcBef>
                <a:spcPts val="0"/>
              </a:spcBef>
              <a:spcAft>
                <a:spcPts val="0"/>
              </a:spcAft>
              <a:buClr>
                <a:schemeClr val="dk2"/>
              </a:buClr>
              <a:buSzPts val="1530"/>
              <a:buChar char="○"/>
            </a:pPr>
            <a:r>
              <a:rPr lang="en-AU">
                <a:solidFill>
                  <a:srgbClr val="000000"/>
                </a:solidFill>
              </a:rPr>
              <a:t>Emma Melhuish (NHS, UK)</a:t>
            </a:r>
            <a:endParaRPr>
              <a:solidFill>
                <a:srgbClr val="000000"/>
              </a:solidFill>
            </a:endParaRPr>
          </a:p>
          <a:p>
            <a:pPr marL="914400" marR="0" lvl="1" indent="-325755" algn="l" rtl="0">
              <a:lnSpc>
                <a:spcPct val="100000"/>
              </a:lnSpc>
              <a:spcBef>
                <a:spcPts val="0"/>
              </a:spcBef>
              <a:spcAft>
                <a:spcPts val="0"/>
              </a:spcAft>
              <a:buClr>
                <a:schemeClr val="dk2"/>
              </a:buClr>
              <a:buSzPts val="1530"/>
              <a:buChar char="○"/>
            </a:pPr>
            <a:r>
              <a:rPr lang="en-AU">
                <a:solidFill>
                  <a:srgbClr val="000000"/>
                </a:solidFill>
              </a:rPr>
              <a:t>David Mitchell (NZULM, NZ)</a:t>
            </a:r>
            <a:endParaRPr>
              <a:solidFill>
                <a:srgbClr val="000000"/>
              </a:solidFill>
            </a:endParaRPr>
          </a:p>
          <a:p>
            <a:pPr marL="914400" marR="0" lvl="1" indent="-325755" algn="l" rtl="0">
              <a:lnSpc>
                <a:spcPct val="100000"/>
              </a:lnSpc>
              <a:spcBef>
                <a:spcPts val="0"/>
              </a:spcBef>
              <a:spcAft>
                <a:spcPts val="0"/>
              </a:spcAft>
              <a:buClr>
                <a:schemeClr val="dk2"/>
              </a:buClr>
              <a:buSzPts val="1530"/>
              <a:buChar char="○"/>
            </a:pPr>
            <a:r>
              <a:rPr lang="en-AU">
                <a:solidFill>
                  <a:srgbClr val="000000"/>
                </a:solidFill>
              </a:rPr>
              <a:t>EDQM</a:t>
            </a:r>
            <a:endParaRPr>
              <a:solidFill>
                <a:srgbClr val="000000"/>
              </a:solidFill>
            </a:endParaRPr>
          </a:p>
          <a:p>
            <a:pPr marL="457200" marR="0" lvl="0" indent="-381000" algn="l" rtl="0">
              <a:lnSpc>
                <a:spcPct val="100000"/>
              </a:lnSpc>
              <a:spcBef>
                <a:spcPts val="0"/>
              </a:spcBef>
              <a:spcAft>
                <a:spcPts val="0"/>
              </a:spcAft>
              <a:buClr>
                <a:schemeClr val="dk2"/>
              </a:buClr>
              <a:buSzPts val="2400"/>
              <a:buChar char="●"/>
            </a:pPr>
            <a:r>
              <a:rPr lang="en-AU" sz="2400">
                <a:solidFill>
                  <a:srgbClr val="000000"/>
                </a:solidFill>
              </a:rPr>
              <a:t>Observers</a:t>
            </a:r>
            <a:endParaRPr>
              <a:solidFill>
                <a:srgbClr val="000000"/>
              </a:solidFill>
            </a:endParaRPr>
          </a:p>
          <a:p>
            <a:pPr marL="914400" marR="0" lvl="1" indent="-325755" algn="l" rtl="0">
              <a:lnSpc>
                <a:spcPct val="100000"/>
              </a:lnSpc>
              <a:spcBef>
                <a:spcPts val="0"/>
              </a:spcBef>
              <a:spcAft>
                <a:spcPts val="0"/>
              </a:spcAft>
              <a:buClr>
                <a:schemeClr val="dk2"/>
              </a:buClr>
              <a:buSzPts val="1530"/>
              <a:buChar char="○"/>
            </a:pPr>
            <a:r>
              <a:rPr lang="en-AU">
                <a:solidFill>
                  <a:srgbClr val="000000"/>
                </a:solidFill>
              </a:rPr>
              <a:t>Olivier Bodenreider (NLM, US)</a:t>
            </a:r>
            <a:endParaRPr>
              <a:solidFill>
                <a:srgbClr val="000000"/>
              </a:solidFill>
            </a:endParaRPr>
          </a:p>
          <a:p>
            <a:pPr marL="914400" marR="0" lvl="1" indent="-325755" algn="l" rtl="0">
              <a:lnSpc>
                <a:spcPct val="100000"/>
              </a:lnSpc>
              <a:spcBef>
                <a:spcPts val="0"/>
              </a:spcBef>
              <a:spcAft>
                <a:spcPts val="0"/>
              </a:spcAft>
              <a:buClr>
                <a:schemeClr val="dk2"/>
              </a:buClr>
              <a:buSzPts val="1530"/>
              <a:buChar char="○"/>
            </a:pPr>
            <a:r>
              <a:rPr lang="en-AU">
                <a:solidFill>
                  <a:srgbClr val="000000"/>
                </a:solidFill>
              </a:rPr>
              <a:t>Michalis Antoniou (Cyprus)</a:t>
            </a:r>
            <a:endParaRPr>
              <a:solidFill>
                <a:srgbClr val="000000"/>
              </a:solidFill>
            </a:endParaRPr>
          </a:p>
          <a:p>
            <a:pPr marL="914400" marR="0" lvl="1" indent="-325755" algn="l" rtl="0">
              <a:lnSpc>
                <a:spcPct val="100000"/>
              </a:lnSpc>
              <a:spcBef>
                <a:spcPts val="0"/>
              </a:spcBef>
              <a:spcAft>
                <a:spcPts val="0"/>
              </a:spcAft>
              <a:buClr>
                <a:srgbClr val="000000"/>
              </a:buClr>
              <a:buSzPts val="1530"/>
              <a:buChar char="○"/>
            </a:pPr>
            <a:r>
              <a:rPr lang="en-AU">
                <a:solidFill>
                  <a:srgbClr val="000000"/>
                </a:solidFill>
              </a:rPr>
              <a:t>Catherine Duclos (INSERM, France)</a:t>
            </a:r>
            <a:endParaRPr>
              <a:solidFill>
                <a:srgbClr val="000000"/>
              </a:solidFill>
            </a:endParaRPr>
          </a:p>
          <a:p>
            <a:pPr marL="914400" marR="0" lvl="1" indent="-325755" algn="l" rtl="0">
              <a:lnSpc>
                <a:spcPct val="100000"/>
              </a:lnSpc>
              <a:spcBef>
                <a:spcPts val="0"/>
              </a:spcBef>
              <a:spcAft>
                <a:spcPts val="0"/>
              </a:spcAft>
              <a:buClr>
                <a:srgbClr val="000000"/>
              </a:buClr>
              <a:buSzPts val="1530"/>
              <a:buChar char="○"/>
            </a:pPr>
            <a:r>
              <a:rPr lang="en-AU">
                <a:solidFill>
                  <a:srgbClr val="000000"/>
                </a:solidFill>
              </a:rPr>
              <a:t>Sorya Pordeli (AMT, AUS)</a:t>
            </a:r>
            <a:endParaRPr>
              <a:solidFill>
                <a:srgbClr val="000000"/>
              </a:solidFill>
            </a:endParaRPr>
          </a:p>
        </p:txBody>
      </p:sp>
      <p:sp>
        <p:nvSpPr>
          <p:cNvPr id="311" name="Google Shape;311;p42"/>
          <p:cNvSpPr txBox="1"/>
          <p:nvPr/>
        </p:nvSpPr>
        <p:spPr>
          <a:xfrm>
            <a:off x="6518125" y="1479175"/>
            <a:ext cx="5364900" cy="3355500"/>
          </a:xfrm>
          <a:prstGeom prst="rect">
            <a:avLst/>
          </a:prstGeom>
          <a:noFill/>
          <a:ln>
            <a:noFill/>
          </a:ln>
        </p:spPr>
        <p:txBody>
          <a:bodyPr spcFirstLastPara="1" wrap="square" lIns="91425" tIns="91425" rIns="91425" bIns="91425" anchor="t" anchorCtr="0">
            <a:spAutoFit/>
          </a:bodyPr>
          <a:lstStyle/>
          <a:p>
            <a:pPr marL="457200" lvl="0" indent="-381000" algn="l" rtl="0">
              <a:spcBef>
                <a:spcPts val="0"/>
              </a:spcBef>
              <a:spcAft>
                <a:spcPts val="0"/>
              </a:spcAft>
              <a:buClr>
                <a:schemeClr val="dk2"/>
              </a:buClr>
              <a:buSzPts val="2400"/>
              <a:buChar char="●"/>
            </a:pPr>
            <a:r>
              <a:rPr lang="en-AU" sz="2400">
                <a:latin typeface="Calibri"/>
                <a:ea typeface="Calibri"/>
                <a:cs typeface="Calibri"/>
                <a:sym typeface="Calibri"/>
              </a:rPr>
              <a:t>SNOMED CT Implementation Team</a:t>
            </a:r>
            <a:endParaRPr sz="2400">
              <a:latin typeface="Calibri"/>
              <a:ea typeface="Calibri"/>
              <a:cs typeface="Calibri"/>
              <a:sym typeface="Calibri"/>
            </a:endParaRPr>
          </a:p>
          <a:p>
            <a:pPr marL="914400" lvl="1" indent="-325755" algn="l" rtl="0">
              <a:spcBef>
                <a:spcPts val="0"/>
              </a:spcBef>
              <a:spcAft>
                <a:spcPts val="0"/>
              </a:spcAft>
              <a:buClr>
                <a:schemeClr val="dk2"/>
              </a:buClr>
              <a:buSzPts val="1530"/>
              <a:buChar char="○"/>
            </a:pPr>
            <a:r>
              <a:rPr lang="en-AU" sz="2400">
                <a:latin typeface="Calibri"/>
                <a:ea typeface="Calibri"/>
                <a:cs typeface="Calibri"/>
                <a:sym typeface="Calibri"/>
              </a:rPr>
              <a:t>Linda Bird</a:t>
            </a:r>
            <a:endParaRPr sz="2400">
              <a:latin typeface="Calibri"/>
              <a:ea typeface="Calibri"/>
              <a:cs typeface="Calibri"/>
              <a:sym typeface="Calibri"/>
            </a:endParaRPr>
          </a:p>
          <a:p>
            <a:pPr marL="914400" lvl="1" indent="-325755" algn="l" rtl="0">
              <a:spcBef>
                <a:spcPts val="0"/>
              </a:spcBef>
              <a:spcAft>
                <a:spcPts val="0"/>
              </a:spcAft>
              <a:buClr>
                <a:schemeClr val="dk2"/>
              </a:buClr>
              <a:buSzPts val="1530"/>
              <a:buChar char="○"/>
            </a:pPr>
            <a:r>
              <a:rPr lang="en-AU" sz="2400">
                <a:latin typeface="Calibri"/>
                <a:ea typeface="Calibri"/>
                <a:cs typeface="Calibri"/>
                <a:sym typeface="Calibri"/>
              </a:rPr>
              <a:t>Alejandro Lopez Osornio</a:t>
            </a:r>
            <a:endParaRPr sz="2400">
              <a:latin typeface="Calibri"/>
              <a:ea typeface="Calibri"/>
              <a:cs typeface="Calibri"/>
              <a:sym typeface="Calibri"/>
            </a:endParaRPr>
          </a:p>
          <a:p>
            <a:pPr marL="914400" lvl="1" indent="-381000" algn="l" rtl="0">
              <a:spcBef>
                <a:spcPts val="0"/>
              </a:spcBef>
              <a:spcAft>
                <a:spcPts val="0"/>
              </a:spcAft>
              <a:buClr>
                <a:schemeClr val="dk2"/>
              </a:buClr>
              <a:buSzPts val="2400"/>
              <a:buFont typeface="Calibri"/>
              <a:buChar char="○"/>
            </a:pPr>
            <a:r>
              <a:rPr lang="en-AU" sz="2400">
                <a:latin typeface="Calibri"/>
                <a:ea typeface="Calibri"/>
                <a:cs typeface="Calibri"/>
                <a:sym typeface="Calibri"/>
              </a:rPr>
              <a:t>Julie James</a:t>
            </a:r>
            <a:endParaRPr sz="2400">
              <a:latin typeface="Calibri"/>
              <a:ea typeface="Calibri"/>
              <a:cs typeface="Calibri"/>
              <a:sym typeface="Calibri"/>
            </a:endParaRPr>
          </a:p>
          <a:p>
            <a:pPr marL="457200" lvl="0" indent="-381000" algn="l" rtl="0">
              <a:spcBef>
                <a:spcPts val="0"/>
              </a:spcBef>
              <a:spcAft>
                <a:spcPts val="0"/>
              </a:spcAft>
              <a:buClr>
                <a:schemeClr val="dk2"/>
              </a:buClr>
              <a:buSzPts val="2400"/>
              <a:buFont typeface="Calibri"/>
              <a:buChar char="●"/>
            </a:pPr>
            <a:r>
              <a:rPr lang="en-AU" sz="2400">
                <a:latin typeface="Calibri"/>
                <a:ea typeface="Calibri"/>
                <a:cs typeface="Calibri"/>
                <a:sym typeface="Calibri"/>
              </a:rPr>
              <a:t>  “Watching” from the Content Team</a:t>
            </a:r>
            <a:endParaRPr sz="2400">
              <a:latin typeface="Calibri"/>
              <a:ea typeface="Calibri"/>
              <a:cs typeface="Calibri"/>
              <a:sym typeface="Calibri"/>
            </a:endParaRPr>
          </a:p>
          <a:p>
            <a:pPr marL="914400" lvl="1" indent="-381000" algn="l" rtl="0">
              <a:spcBef>
                <a:spcPts val="0"/>
              </a:spcBef>
              <a:spcAft>
                <a:spcPts val="0"/>
              </a:spcAft>
              <a:buClr>
                <a:schemeClr val="dk2"/>
              </a:buClr>
              <a:buSzPts val="2400"/>
              <a:buFont typeface="Calibri"/>
              <a:buChar char="○"/>
            </a:pPr>
            <a:r>
              <a:rPr lang="en-AU" sz="2400">
                <a:latin typeface="Calibri"/>
                <a:ea typeface="Calibri"/>
                <a:cs typeface="Calibri"/>
                <a:sym typeface="Calibri"/>
              </a:rPr>
              <a:t>Toni Morrison</a:t>
            </a:r>
            <a:endParaRPr sz="2400">
              <a:latin typeface="Calibri"/>
              <a:ea typeface="Calibri"/>
              <a:cs typeface="Calibri"/>
              <a:sym typeface="Calibri"/>
            </a:endParaRPr>
          </a:p>
          <a:p>
            <a:pPr marL="914400" lvl="1" indent="-381000" algn="l" rtl="0">
              <a:spcBef>
                <a:spcPts val="0"/>
              </a:spcBef>
              <a:spcAft>
                <a:spcPts val="0"/>
              </a:spcAft>
              <a:buClr>
                <a:schemeClr val="dk2"/>
              </a:buClr>
              <a:buSzPts val="2400"/>
              <a:buFont typeface="Calibri"/>
              <a:buChar char="○"/>
            </a:pPr>
            <a:r>
              <a:rPr lang="en-AU" sz="2400">
                <a:latin typeface="Calibri"/>
                <a:ea typeface="Calibri"/>
                <a:cs typeface="Calibri"/>
                <a:sym typeface="Calibri"/>
              </a:rPr>
              <a:t>Monica Harry</a:t>
            </a:r>
            <a:endParaRPr sz="2400">
              <a:latin typeface="Calibri"/>
              <a:ea typeface="Calibri"/>
              <a:cs typeface="Calibri"/>
              <a:sym typeface="Calibri"/>
            </a:endParaRPr>
          </a:p>
          <a:p>
            <a:pPr marL="0" lvl="0" indent="0" algn="l" rtl="0">
              <a:spcBef>
                <a:spcPts val="0"/>
              </a:spcBef>
              <a:spcAft>
                <a:spcPts val="0"/>
              </a:spcAft>
              <a:buNone/>
            </a:pPr>
            <a:endParaRPr sz="2400">
              <a:latin typeface="Calibri"/>
              <a:ea typeface="Calibri"/>
              <a:cs typeface="Calibri"/>
              <a:sym typeface="Calibri"/>
            </a:endParaRPr>
          </a:p>
          <a:p>
            <a:pPr marL="0" lvl="0" indent="0" algn="l" rtl="0">
              <a:spcBef>
                <a:spcPts val="0"/>
              </a:spcBef>
              <a:spcAft>
                <a:spcPts val="0"/>
              </a:spcAft>
              <a:buNone/>
            </a:pPr>
            <a:endParaRPr>
              <a:latin typeface="Calibri"/>
              <a:ea typeface="Calibri"/>
              <a:cs typeface="Calibri"/>
              <a:sym typeface="Calibri"/>
            </a:endParaRPr>
          </a:p>
        </p:txBody>
      </p:sp>
      <p:sp>
        <p:nvSpPr>
          <p:cNvPr id="312" name="Google Shape;312;p42"/>
          <p:cNvSpPr txBox="1"/>
          <p:nvPr/>
        </p:nvSpPr>
        <p:spPr>
          <a:xfrm>
            <a:off x="7744075" y="4745975"/>
            <a:ext cx="28038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AU" sz="2200">
                <a:solidFill>
                  <a:schemeClr val="accent2"/>
                </a:solidFill>
                <a:latin typeface="Calibri"/>
                <a:ea typeface="Calibri"/>
                <a:cs typeface="Calibri"/>
                <a:sym typeface="Calibri"/>
              </a:rPr>
              <a:t>Is this correct?  </a:t>
            </a:r>
            <a:endParaRPr sz="2200">
              <a:solidFill>
                <a:schemeClr val="accent2"/>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43"/>
          <p:cNvSpPr txBox="1">
            <a:spLocks noGrp="1"/>
          </p:cNvSpPr>
          <p:nvPr>
            <p:ph type="title"/>
          </p:nvPr>
        </p:nvSpPr>
        <p:spPr>
          <a:xfrm>
            <a:off x="786725" y="339400"/>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AU">
                <a:solidFill>
                  <a:schemeClr val="dk2"/>
                </a:solidFill>
                <a:latin typeface="Arial"/>
                <a:ea typeface="Arial"/>
                <a:cs typeface="Arial"/>
                <a:sym typeface="Arial"/>
              </a:rPr>
              <a:t>How to do the work…(1)</a:t>
            </a:r>
            <a:endParaRPr>
              <a:solidFill>
                <a:schemeClr val="dk2"/>
              </a:solidFill>
            </a:endParaRPr>
          </a:p>
        </p:txBody>
      </p:sp>
      <p:sp>
        <p:nvSpPr>
          <p:cNvPr id="319" name="Google Shape;319;p43"/>
          <p:cNvSpPr txBox="1">
            <a:spLocks noGrp="1"/>
          </p:cNvSpPr>
          <p:nvPr>
            <p:ph type="body" idx="1"/>
          </p:nvPr>
        </p:nvSpPr>
        <p:spPr>
          <a:xfrm>
            <a:off x="838200" y="1665100"/>
            <a:ext cx="10515600" cy="5193000"/>
          </a:xfrm>
          <a:prstGeom prst="rect">
            <a:avLst/>
          </a:prstGeom>
        </p:spPr>
        <p:txBody>
          <a:bodyPr spcFirstLastPara="1" wrap="square" lIns="91425" tIns="45700" rIns="91425" bIns="45700" anchor="t" anchorCtr="0">
            <a:normAutofit/>
          </a:bodyPr>
          <a:lstStyle/>
          <a:p>
            <a:pPr marL="457200" marR="0" lvl="0" indent="-381000" algn="l" rtl="0">
              <a:lnSpc>
                <a:spcPct val="100000"/>
              </a:lnSpc>
              <a:spcBef>
                <a:spcPts val="0"/>
              </a:spcBef>
              <a:spcAft>
                <a:spcPts val="0"/>
              </a:spcAft>
              <a:buClr>
                <a:schemeClr val="dk2"/>
              </a:buClr>
              <a:buSzPts val="2400"/>
              <a:buChar char="●"/>
            </a:pPr>
            <a:r>
              <a:rPr lang="en-AU" sz="2400">
                <a:solidFill>
                  <a:srgbClr val="000000"/>
                </a:solidFill>
              </a:rPr>
              <a:t>431 “current” EDQM PDFs  </a:t>
            </a:r>
            <a:endParaRPr sz="2400">
              <a:solidFill>
                <a:srgbClr val="000000"/>
              </a:solidFill>
            </a:endParaRPr>
          </a:p>
          <a:p>
            <a:pPr marL="914400" marR="0" lvl="1" indent="-342900" algn="l" rtl="0">
              <a:lnSpc>
                <a:spcPct val="100000"/>
              </a:lnSpc>
              <a:spcBef>
                <a:spcPts val="0"/>
              </a:spcBef>
              <a:spcAft>
                <a:spcPts val="0"/>
              </a:spcAft>
              <a:buClr>
                <a:schemeClr val="dk2"/>
              </a:buClr>
              <a:buSzPts val="1800"/>
              <a:buChar char="○"/>
            </a:pPr>
            <a:r>
              <a:rPr lang="en-AU">
                <a:solidFill>
                  <a:srgbClr val="000000"/>
                </a:solidFill>
              </a:rPr>
              <a:t>52 are “known challenges” - for example….</a:t>
            </a:r>
            <a:endParaRPr>
              <a:solidFill>
                <a:srgbClr val="000000"/>
              </a:solidFill>
            </a:endParaRPr>
          </a:p>
          <a:p>
            <a:pPr marL="1371600" marR="0" lvl="2" indent="-325755" algn="l" rtl="0">
              <a:lnSpc>
                <a:spcPct val="100000"/>
              </a:lnSpc>
              <a:spcBef>
                <a:spcPts val="0"/>
              </a:spcBef>
              <a:spcAft>
                <a:spcPts val="0"/>
              </a:spcAft>
              <a:buClr>
                <a:srgbClr val="000000"/>
              </a:buClr>
              <a:buSzPts val="1530"/>
              <a:buChar char="■"/>
            </a:pPr>
            <a:r>
              <a:rPr lang="en-AU">
                <a:solidFill>
                  <a:srgbClr val="000000"/>
                </a:solidFill>
              </a:rPr>
              <a:t>“Concentrate” and “Solvent” dose forms</a:t>
            </a:r>
            <a:endParaRPr>
              <a:solidFill>
                <a:srgbClr val="000000"/>
              </a:solidFill>
            </a:endParaRPr>
          </a:p>
          <a:p>
            <a:pPr marL="1371600" marR="0" lvl="2" indent="-325755" algn="l" rtl="0">
              <a:lnSpc>
                <a:spcPct val="100000"/>
              </a:lnSpc>
              <a:spcBef>
                <a:spcPts val="0"/>
              </a:spcBef>
              <a:spcAft>
                <a:spcPts val="0"/>
              </a:spcAft>
              <a:buClr>
                <a:srgbClr val="000000"/>
              </a:buClr>
              <a:buSzPts val="1530"/>
              <a:buChar char="■"/>
            </a:pPr>
            <a:r>
              <a:rPr lang="en-AU">
                <a:solidFill>
                  <a:srgbClr val="000000"/>
                </a:solidFill>
              </a:rPr>
              <a:t>“Live animal” (?)....Tea….</a:t>
            </a:r>
            <a:endParaRPr>
              <a:solidFill>
                <a:srgbClr val="000000"/>
              </a:solidFill>
            </a:endParaRPr>
          </a:p>
          <a:p>
            <a:pPr marL="914400" marR="0" lvl="1" indent="-342900" algn="l" rtl="0">
              <a:lnSpc>
                <a:spcPct val="100000"/>
              </a:lnSpc>
              <a:spcBef>
                <a:spcPts val="0"/>
              </a:spcBef>
              <a:spcAft>
                <a:spcPts val="0"/>
              </a:spcAft>
              <a:buClr>
                <a:schemeClr val="dk2"/>
              </a:buClr>
              <a:buSzPts val="1800"/>
              <a:buChar char="○"/>
            </a:pPr>
            <a:r>
              <a:rPr lang="en-AU">
                <a:solidFill>
                  <a:srgbClr val="000000"/>
                </a:solidFill>
              </a:rPr>
              <a:t>That leaves 379 to work on initially</a:t>
            </a:r>
            <a:endParaRPr>
              <a:solidFill>
                <a:srgbClr val="000000"/>
              </a:solidFill>
            </a:endParaRPr>
          </a:p>
          <a:p>
            <a:pPr marL="457200" marR="0" lvl="0" indent="-381000" algn="l" rtl="0">
              <a:lnSpc>
                <a:spcPct val="100000"/>
              </a:lnSpc>
              <a:spcBef>
                <a:spcPts val="0"/>
              </a:spcBef>
              <a:spcAft>
                <a:spcPts val="0"/>
              </a:spcAft>
              <a:buClr>
                <a:schemeClr val="dk2"/>
              </a:buClr>
              <a:buSzPts val="2400"/>
              <a:buChar char="●"/>
            </a:pPr>
            <a:r>
              <a:rPr lang="en-AU" sz="2400">
                <a:solidFill>
                  <a:srgbClr val="000000"/>
                </a:solidFill>
              </a:rPr>
              <a:t>Put into groups to encourage consistency….</a:t>
            </a:r>
            <a:endParaRPr sz="2400">
              <a:solidFill>
                <a:srgbClr val="000000"/>
              </a:solidFill>
            </a:endParaRPr>
          </a:p>
          <a:p>
            <a:pPr marL="914400" marR="0" lvl="1" indent="-342900" algn="l" rtl="0">
              <a:lnSpc>
                <a:spcPct val="100000"/>
              </a:lnSpc>
              <a:spcBef>
                <a:spcPts val="0"/>
              </a:spcBef>
              <a:spcAft>
                <a:spcPts val="0"/>
              </a:spcAft>
              <a:buClr>
                <a:schemeClr val="dk2"/>
              </a:buClr>
              <a:buSzPts val="1800"/>
              <a:buChar char="○"/>
            </a:pPr>
            <a:r>
              <a:rPr lang="en-AU">
                <a:solidFill>
                  <a:srgbClr val="000000"/>
                </a:solidFill>
              </a:rPr>
              <a:t>By (groups of) basic dose form….</a:t>
            </a:r>
            <a:endParaRPr>
              <a:solidFill>
                <a:srgbClr val="000000"/>
              </a:solidFill>
            </a:endParaRPr>
          </a:p>
          <a:p>
            <a:pPr marL="914400" marR="0" lvl="1" indent="-342900" algn="l" rtl="0">
              <a:lnSpc>
                <a:spcPct val="100000"/>
              </a:lnSpc>
              <a:spcBef>
                <a:spcPts val="0"/>
              </a:spcBef>
              <a:spcAft>
                <a:spcPts val="0"/>
              </a:spcAft>
              <a:buClr>
                <a:srgbClr val="000000"/>
              </a:buClr>
              <a:buSzPts val="1800"/>
              <a:buChar char="○"/>
            </a:pPr>
            <a:endParaRPr>
              <a:solidFill>
                <a:srgbClr val="000000"/>
              </a:solidFill>
            </a:endParaRPr>
          </a:p>
          <a:p>
            <a:pPr marL="457200" marR="0" lvl="0" indent="-325755" algn="l" rtl="0">
              <a:lnSpc>
                <a:spcPct val="100000"/>
              </a:lnSpc>
              <a:spcBef>
                <a:spcPts val="0"/>
              </a:spcBef>
              <a:spcAft>
                <a:spcPts val="0"/>
              </a:spcAft>
              <a:buClr>
                <a:schemeClr val="dk2"/>
              </a:buClr>
              <a:buSzPts val="1530"/>
              <a:buChar char="●"/>
            </a:pPr>
            <a:r>
              <a:rPr lang="en-AU" sz="2400">
                <a:solidFill>
                  <a:srgbClr val="000000"/>
                </a:solidFill>
              </a:rPr>
              <a:t>We also have an amalgamated mapping from Phast/IPU/JMJ/[Norway] which has 90 concepts where all [3] maps agree exactly</a:t>
            </a:r>
            <a:endParaRPr sz="2400">
              <a:solidFill>
                <a:srgbClr val="000000"/>
              </a:solidFill>
            </a:endParaRPr>
          </a:p>
          <a:p>
            <a:pPr marL="914400" marR="0" lvl="1" indent="-381000" algn="l" rtl="0">
              <a:lnSpc>
                <a:spcPct val="100000"/>
              </a:lnSpc>
              <a:spcBef>
                <a:spcPts val="0"/>
              </a:spcBef>
              <a:spcAft>
                <a:spcPts val="0"/>
              </a:spcAft>
              <a:buClr>
                <a:srgbClr val="000000"/>
              </a:buClr>
              <a:buSzPts val="2400"/>
              <a:buChar char="○"/>
            </a:pPr>
            <a:r>
              <a:rPr lang="en-AU">
                <a:solidFill>
                  <a:srgbClr val="000000"/>
                </a:solidFill>
              </a:rPr>
              <a:t>We could/should use this for checking - or should we take them out of the 379….which I have not done yet</a:t>
            </a:r>
            <a:endParaRPr sz="2400">
              <a:solidFill>
                <a:srgbClr val="00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44"/>
          <p:cNvSpPr txBox="1">
            <a:spLocks noGrp="1"/>
          </p:cNvSpPr>
          <p:nvPr>
            <p:ph type="title"/>
          </p:nvPr>
        </p:nvSpPr>
        <p:spPr>
          <a:xfrm>
            <a:off x="786725" y="339400"/>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AU">
                <a:solidFill>
                  <a:schemeClr val="dk2"/>
                </a:solidFill>
                <a:latin typeface="Arial"/>
                <a:ea typeface="Arial"/>
                <a:cs typeface="Arial"/>
                <a:sym typeface="Arial"/>
              </a:rPr>
              <a:t>How to do the work…(2)</a:t>
            </a:r>
            <a:endParaRPr>
              <a:solidFill>
                <a:schemeClr val="dk2"/>
              </a:solidFill>
            </a:endParaRPr>
          </a:p>
        </p:txBody>
      </p:sp>
      <p:sp>
        <p:nvSpPr>
          <p:cNvPr id="326" name="Google Shape;326;p44"/>
          <p:cNvSpPr txBox="1">
            <a:spLocks noGrp="1"/>
          </p:cNvSpPr>
          <p:nvPr>
            <p:ph type="body" idx="1"/>
          </p:nvPr>
        </p:nvSpPr>
        <p:spPr>
          <a:xfrm>
            <a:off x="838200" y="1665100"/>
            <a:ext cx="10515600" cy="5193000"/>
          </a:xfrm>
          <a:prstGeom prst="rect">
            <a:avLst/>
          </a:prstGeom>
        </p:spPr>
        <p:txBody>
          <a:bodyPr spcFirstLastPara="1" wrap="square" lIns="91425" tIns="45700" rIns="91425" bIns="45700" anchor="t" anchorCtr="0">
            <a:normAutofit lnSpcReduction="20000"/>
          </a:bodyPr>
          <a:lstStyle/>
          <a:p>
            <a:pPr marL="457200" marR="0" lvl="0" indent="-381000" algn="l" rtl="0">
              <a:lnSpc>
                <a:spcPct val="100000"/>
              </a:lnSpc>
              <a:spcBef>
                <a:spcPts val="0"/>
              </a:spcBef>
              <a:spcAft>
                <a:spcPts val="0"/>
              </a:spcAft>
              <a:buClr>
                <a:schemeClr val="dk2"/>
              </a:buClr>
              <a:buSzPts val="2400"/>
              <a:buChar char="●"/>
            </a:pPr>
            <a:r>
              <a:rPr lang="en-AU" sz="2400">
                <a:solidFill>
                  <a:srgbClr val="000000"/>
                </a:solidFill>
              </a:rPr>
              <a:t>Work in a (Google) spreadsheet</a:t>
            </a:r>
            <a:endParaRPr sz="2400">
              <a:solidFill>
                <a:srgbClr val="000000"/>
              </a:solidFill>
            </a:endParaRPr>
          </a:p>
          <a:p>
            <a:pPr marL="914400" marR="0" lvl="1" indent="-342900" algn="l" rtl="0">
              <a:lnSpc>
                <a:spcPct val="100000"/>
              </a:lnSpc>
              <a:spcBef>
                <a:spcPts val="0"/>
              </a:spcBef>
              <a:spcAft>
                <a:spcPts val="0"/>
              </a:spcAft>
              <a:buClr>
                <a:schemeClr val="dk2"/>
              </a:buClr>
              <a:buSzPts val="1800"/>
              <a:buChar char="○"/>
            </a:pPr>
            <a:endParaRPr>
              <a:solidFill>
                <a:srgbClr val="000000"/>
              </a:solidFill>
            </a:endParaRPr>
          </a:p>
          <a:p>
            <a:pPr marL="914400" marR="0" lvl="1" indent="-342900" algn="l" rtl="0">
              <a:lnSpc>
                <a:spcPct val="100000"/>
              </a:lnSpc>
              <a:spcBef>
                <a:spcPts val="0"/>
              </a:spcBef>
              <a:spcAft>
                <a:spcPts val="0"/>
              </a:spcAft>
              <a:buClr>
                <a:schemeClr val="dk2"/>
              </a:buClr>
              <a:buSzPts val="1800"/>
              <a:buChar char="○"/>
            </a:pPr>
            <a:r>
              <a:rPr lang="en-AU">
                <a:solidFill>
                  <a:srgbClr val="000000"/>
                </a:solidFill>
              </a:rPr>
              <a:t>How many each to do</a:t>
            </a:r>
            <a:endParaRPr>
              <a:solidFill>
                <a:srgbClr val="000000"/>
              </a:solidFill>
            </a:endParaRPr>
          </a:p>
          <a:p>
            <a:pPr marL="914400" marR="0" lvl="1" indent="-342900" algn="l" rtl="0">
              <a:lnSpc>
                <a:spcPct val="100000"/>
              </a:lnSpc>
              <a:spcBef>
                <a:spcPts val="0"/>
              </a:spcBef>
              <a:spcAft>
                <a:spcPts val="0"/>
              </a:spcAft>
              <a:buClr>
                <a:srgbClr val="000000"/>
              </a:buClr>
              <a:buSzPts val="1800"/>
              <a:buChar char="○"/>
            </a:pPr>
            <a:r>
              <a:rPr lang="en-AU">
                <a:solidFill>
                  <a:srgbClr val="000000"/>
                </a:solidFill>
              </a:rPr>
              <a:t>Timing</a:t>
            </a:r>
            <a:endParaRPr>
              <a:solidFill>
                <a:srgbClr val="000000"/>
              </a:solidFill>
            </a:endParaRPr>
          </a:p>
          <a:p>
            <a:pPr marL="914400" marR="0" lvl="1" indent="-342900" algn="l" rtl="0">
              <a:lnSpc>
                <a:spcPct val="100000"/>
              </a:lnSpc>
              <a:spcBef>
                <a:spcPts val="0"/>
              </a:spcBef>
              <a:spcAft>
                <a:spcPts val="0"/>
              </a:spcAft>
              <a:buClr>
                <a:srgbClr val="000000"/>
              </a:buClr>
              <a:buSzPts val="1800"/>
              <a:buChar char="○"/>
            </a:pPr>
            <a:r>
              <a:rPr lang="en-AU">
                <a:solidFill>
                  <a:srgbClr val="000000"/>
                </a:solidFill>
              </a:rPr>
              <a:t>How to check cardinality</a:t>
            </a:r>
            <a:endParaRPr>
              <a:solidFill>
                <a:srgbClr val="000000"/>
              </a:solidFill>
            </a:endParaRPr>
          </a:p>
          <a:p>
            <a:pPr marL="1371600" marR="0" lvl="2" indent="-325755" algn="l" rtl="0">
              <a:lnSpc>
                <a:spcPct val="100000"/>
              </a:lnSpc>
              <a:spcBef>
                <a:spcPts val="0"/>
              </a:spcBef>
              <a:spcAft>
                <a:spcPts val="0"/>
              </a:spcAft>
              <a:buClr>
                <a:srgbClr val="000000"/>
              </a:buClr>
              <a:buSzPts val="1530"/>
              <a:buChar char="■"/>
            </a:pPr>
            <a:r>
              <a:rPr lang="en-AU">
                <a:solidFill>
                  <a:srgbClr val="000000"/>
                </a:solidFill>
              </a:rPr>
              <a:t>Mapper may think the map is 1..1 but someone else has also mapped to that S-CT concept, so actually it’s 1..*</a:t>
            </a:r>
            <a:endParaRPr>
              <a:solidFill>
                <a:srgbClr val="000000"/>
              </a:solidFill>
            </a:endParaRPr>
          </a:p>
          <a:p>
            <a:pPr marL="914400" lvl="1" indent="-342900" algn="l" rtl="0">
              <a:lnSpc>
                <a:spcPct val="100000"/>
              </a:lnSpc>
              <a:spcBef>
                <a:spcPts val="0"/>
              </a:spcBef>
              <a:spcAft>
                <a:spcPts val="0"/>
              </a:spcAft>
              <a:buClr>
                <a:srgbClr val="000000"/>
              </a:buClr>
              <a:buSzPts val="1800"/>
              <a:buChar char="○"/>
            </a:pPr>
            <a:r>
              <a:rPr lang="en-AU">
                <a:solidFill>
                  <a:srgbClr val="000000"/>
                </a:solidFill>
              </a:rPr>
              <a:t>How to make standardised “comments”</a:t>
            </a:r>
            <a:endParaRPr>
              <a:solidFill>
                <a:srgbClr val="000000"/>
              </a:solidFill>
            </a:endParaRPr>
          </a:p>
          <a:p>
            <a:pPr marL="1371600" lvl="2" indent="-325755" algn="l" rtl="0">
              <a:lnSpc>
                <a:spcPct val="100000"/>
              </a:lnSpc>
              <a:spcBef>
                <a:spcPts val="0"/>
              </a:spcBef>
              <a:spcAft>
                <a:spcPts val="0"/>
              </a:spcAft>
              <a:buClr>
                <a:srgbClr val="000000"/>
              </a:buClr>
              <a:buSzPts val="1530"/>
              <a:buChar char="■"/>
            </a:pPr>
            <a:r>
              <a:rPr lang="en-AU">
                <a:solidFill>
                  <a:srgbClr val="000000"/>
                </a:solidFill>
              </a:rPr>
              <a:t>“Mapped to S-CT primitive”</a:t>
            </a:r>
            <a:endParaRPr>
              <a:solidFill>
                <a:srgbClr val="000000"/>
              </a:solidFill>
            </a:endParaRPr>
          </a:p>
          <a:p>
            <a:pPr marL="1371600" lvl="2" indent="-325755" algn="l" rtl="0">
              <a:lnSpc>
                <a:spcPct val="100000"/>
              </a:lnSpc>
              <a:spcBef>
                <a:spcPts val="0"/>
              </a:spcBef>
              <a:spcAft>
                <a:spcPts val="0"/>
              </a:spcAft>
              <a:buClr>
                <a:srgbClr val="000000"/>
              </a:buClr>
              <a:buSzPts val="1530"/>
              <a:buChar char="■"/>
            </a:pPr>
            <a:r>
              <a:rPr lang="en-AU">
                <a:solidFill>
                  <a:srgbClr val="000000"/>
                </a:solidFill>
              </a:rPr>
              <a:t>“Concept matches but x attribute does not”</a:t>
            </a:r>
            <a:endParaRPr>
              <a:solidFill>
                <a:srgbClr val="000000"/>
              </a:solidFill>
            </a:endParaRPr>
          </a:p>
          <a:p>
            <a:pPr marL="914400" marR="0" lvl="1" indent="-342900" algn="l" rtl="0">
              <a:lnSpc>
                <a:spcPct val="100000"/>
              </a:lnSpc>
              <a:spcBef>
                <a:spcPts val="0"/>
              </a:spcBef>
              <a:spcAft>
                <a:spcPts val="0"/>
              </a:spcAft>
              <a:buClr>
                <a:srgbClr val="000000"/>
              </a:buClr>
              <a:buSzPts val="1800"/>
              <a:buChar char="○"/>
            </a:pPr>
            <a:endParaRPr>
              <a:solidFill>
                <a:srgbClr val="000000"/>
              </a:solidFill>
            </a:endParaRPr>
          </a:p>
          <a:p>
            <a:pPr marL="914400" marR="0" lvl="1" indent="-342900" algn="l" rtl="0">
              <a:lnSpc>
                <a:spcPct val="100000"/>
              </a:lnSpc>
              <a:spcBef>
                <a:spcPts val="0"/>
              </a:spcBef>
              <a:spcAft>
                <a:spcPts val="0"/>
              </a:spcAft>
              <a:buClr>
                <a:schemeClr val="dk2"/>
              </a:buClr>
              <a:buSzPts val="1800"/>
              <a:buChar char="○"/>
            </a:pPr>
            <a:endParaRPr>
              <a:solidFill>
                <a:srgbClr val="000000"/>
              </a:solidFill>
            </a:endParaRPr>
          </a:p>
          <a:p>
            <a:pPr marL="914400" marR="0" lvl="1" indent="-342900" algn="l" rtl="0">
              <a:lnSpc>
                <a:spcPct val="100000"/>
              </a:lnSpc>
              <a:spcBef>
                <a:spcPts val="0"/>
              </a:spcBef>
              <a:spcAft>
                <a:spcPts val="0"/>
              </a:spcAft>
              <a:buClr>
                <a:schemeClr val="dk2"/>
              </a:buClr>
              <a:buSzPts val="1800"/>
              <a:buChar char="○"/>
            </a:pPr>
            <a:r>
              <a:rPr lang="en-AU" sz="2400">
                <a:solidFill>
                  <a:srgbClr val="000000"/>
                </a:solidFill>
              </a:rPr>
              <a:t>When should we start the review process?</a:t>
            </a:r>
            <a:endParaRPr sz="2400">
              <a:solidFill>
                <a:srgbClr val="000000"/>
              </a:solidFill>
            </a:endParaRPr>
          </a:p>
          <a:p>
            <a:pPr marL="1371600" marR="0" lvl="2" indent="-325755" algn="l" rtl="0">
              <a:lnSpc>
                <a:spcPct val="100000"/>
              </a:lnSpc>
              <a:spcBef>
                <a:spcPts val="0"/>
              </a:spcBef>
              <a:spcAft>
                <a:spcPts val="0"/>
              </a:spcAft>
              <a:buClr>
                <a:srgbClr val="000000"/>
              </a:buClr>
              <a:buSzPts val="1530"/>
              <a:buChar char="■"/>
            </a:pPr>
            <a:r>
              <a:rPr lang="en-AU">
                <a:solidFill>
                  <a:srgbClr val="000000"/>
                </a:solidFill>
              </a:rPr>
              <a:t>Should there be any “blinding”?</a:t>
            </a:r>
            <a:endParaRPr>
              <a:solidFill>
                <a:srgbClr val="000000"/>
              </a:solidFill>
            </a:endParaRPr>
          </a:p>
          <a:p>
            <a:pPr marL="914400" marR="0" lvl="1" indent="-342900" algn="l" rtl="0">
              <a:lnSpc>
                <a:spcPct val="100000"/>
              </a:lnSpc>
              <a:spcBef>
                <a:spcPts val="0"/>
              </a:spcBef>
              <a:spcAft>
                <a:spcPts val="0"/>
              </a:spcAft>
              <a:buClr>
                <a:schemeClr val="dk2"/>
              </a:buClr>
              <a:buSzPts val="1800"/>
              <a:buChar char="○"/>
            </a:pPr>
            <a:endParaRPr>
              <a:solidFill>
                <a:srgbClr val="000000"/>
              </a:solidFill>
            </a:endParaRPr>
          </a:p>
          <a:p>
            <a:pPr marL="914400" marR="0" lvl="1" indent="-342900" algn="l" rtl="0">
              <a:lnSpc>
                <a:spcPct val="100000"/>
              </a:lnSpc>
              <a:spcBef>
                <a:spcPts val="0"/>
              </a:spcBef>
              <a:spcAft>
                <a:spcPts val="0"/>
              </a:spcAft>
              <a:buClr>
                <a:srgbClr val="000000"/>
              </a:buClr>
              <a:buSzPts val="1800"/>
              <a:buChar char="○"/>
            </a:pPr>
            <a:r>
              <a:rPr lang="en-AU">
                <a:solidFill>
                  <a:srgbClr val="000000"/>
                </a:solidFill>
              </a:rPr>
              <a:t>When should we meet again…..</a:t>
            </a:r>
            <a:endParaRPr>
              <a:solidFill>
                <a:srgbClr val="000000"/>
              </a:solidFill>
            </a:endParaRPr>
          </a:p>
          <a:p>
            <a:pPr marL="457200" marR="0" lvl="0" indent="-381000" algn="l" rtl="0">
              <a:lnSpc>
                <a:spcPct val="100000"/>
              </a:lnSpc>
              <a:spcBef>
                <a:spcPts val="0"/>
              </a:spcBef>
              <a:spcAft>
                <a:spcPts val="0"/>
              </a:spcAft>
              <a:buClr>
                <a:srgbClr val="000000"/>
              </a:buClr>
              <a:buSzPts val="2400"/>
              <a:buChar char="●"/>
            </a:pPr>
            <a:endParaRPr sz="2400">
              <a:solidFill>
                <a:srgbClr val="000000"/>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45"/>
          <p:cNvSpPr txBox="1">
            <a:spLocks noGrp="1"/>
          </p:cNvSpPr>
          <p:nvPr>
            <p:ph type="title"/>
          </p:nvPr>
        </p:nvSpPr>
        <p:spPr>
          <a:xfrm>
            <a:off x="786725" y="339400"/>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AU">
                <a:solidFill>
                  <a:schemeClr val="dk2"/>
                </a:solidFill>
                <a:latin typeface="Arial"/>
                <a:ea typeface="Arial"/>
                <a:cs typeface="Arial"/>
                <a:sym typeface="Arial"/>
              </a:rPr>
              <a:t>Mapping Process Practicalities</a:t>
            </a:r>
            <a:endParaRPr>
              <a:solidFill>
                <a:schemeClr val="dk2"/>
              </a:solidFill>
            </a:endParaRPr>
          </a:p>
        </p:txBody>
      </p:sp>
      <p:sp>
        <p:nvSpPr>
          <p:cNvPr id="333" name="Google Shape;333;p45"/>
          <p:cNvSpPr txBox="1">
            <a:spLocks noGrp="1"/>
          </p:cNvSpPr>
          <p:nvPr>
            <p:ph type="body" idx="1"/>
          </p:nvPr>
        </p:nvSpPr>
        <p:spPr>
          <a:xfrm>
            <a:off x="838200" y="1665100"/>
            <a:ext cx="10515600" cy="4908900"/>
          </a:xfrm>
          <a:prstGeom prst="rect">
            <a:avLst/>
          </a:prstGeom>
        </p:spPr>
        <p:txBody>
          <a:bodyPr spcFirstLastPara="1" wrap="square" lIns="91425" tIns="45700" rIns="91425" bIns="45700" anchor="t" anchorCtr="0">
            <a:normAutofit/>
          </a:bodyPr>
          <a:lstStyle/>
          <a:p>
            <a:pPr marL="457200" lvl="0" indent="-381000" algn="l" rtl="0">
              <a:lnSpc>
                <a:spcPct val="100000"/>
              </a:lnSpc>
              <a:spcBef>
                <a:spcPts val="0"/>
              </a:spcBef>
              <a:spcAft>
                <a:spcPts val="0"/>
              </a:spcAft>
              <a:buClr>
                <a:schemeClr val="dk2"/>
              </a:buClr>
              <a:buSzPts val="2400"/>
              <a:buChar char="●"/>
            </a:pPr>
            <a:r>
              <a:rPr lang="en-AU" sz="2400">
                <a:solidFill>
                  <a:srgbClr val="000000"/>
                </a:solidFill>
              </a:rPr>
              <a:t>Communication</a:t>
            </a:r>
            <a:endParaRPr sz="2400">
              <a:solidFill>
                <a:srgbClr val="000000"/>
              </a:solidFill>
            </a:endParaRPr>
          </a:p>
          <a:p>
            <a:pPr marL="914400" lvl="1" indent="-342900" algn="l" rtl="0">
              <a:lnSpc>
                <a:spcPct val="100000"/>
              </a:lnSpc>
              <a:spcBef>
                <a:spcPts val="0"/>
              </a:spcBef>
              <a:spcAft>
                <a:spcPts val="0"/>
              </a:spcAft>
              <a:buClr>
                <a:schemeClr val="dk2"/>
              </a:buClr>
              <a:buSzPts val="1800"/>
              <a:buChar char="○"/>
            </a:pPr>
            <a:r>
              <a:rPr lang="en-AU" sz="1800">
                <a:solidFill>
                  <a:srgbClr val="000000"/>
                </a:solidFill>
                <a:latin typeface="Arial"/>
                <a:ea typeface="Arial"/>
                <a:cs typeface="Arial"/>
                <a:sym typeface="Arial"/>
              </a:rPr>
              <a:t>Slack for chat group and direct messaging (e.g. ‘in flight questions’)</a:t>
            </a:r>
            <a:endParaRPr sz="1800">
              <a:solidFill>
                <a:srgbClr val="000000"/>
              </a:solidFill>
              <a:latin typeface="Arial"/>
              <a:ea typeface="Arial"/>
              <a:cs typeface="Arial"/>
              <a:sym typeface="Arial"/>
            </a:endParaRPr>
          </a:p>
          <a:p>
            <a:pPr marL="914400" lvl="1" indent="-342900" algn="l" rtl="0">
              <a:lnSpc>
                <a:spcPct val="100000"/>
              </a:lnSpc>
              <a:spcBef>
                <a:spcPts val="0"/>
              </a:spcBef>
              <a:spcAft>
                <a:spcPts val="0"/>
              </a:spcAft>
              <a:buClr>
                <a:schemeClr val="dk2"/>
              </a:buClr>
              <a:buSzPts val="1800"/>
              <a:buChar char="○"/>
            </a:pPr>
            <a:r>
              <a:rPr lang="en-AU" sz="1800">
                <a:solidFill>
                  <a:srgbClr val="000000"/>
                </a:solidFill>
                <a:latin typeface="Arial"/>
                <a:ea typeface="Arial"/>
                <a:cs typeface="Arial"/>
                <a:sym typeface="Arial"/>
              </a:rPr>
              <a:t>Email group for deeper topics (e.g. ‘well known issues’ and deliverables)</a:t>
            </a:r>
            <a:endParaRPr sz="2400">
              <a:solidFill>
                <a:srgbClr val="000000"/>
              </a:solidFill>
            </a:endParaRPr>
          </a:p>
          <a:p>
            <a:pPr marL="457200" lvl="0" indent="-381000" algn="l" rtl="0">
              <a:lnSpc>
                <a:spcPct val="100000"/>
              </a:lnSpc>
              <a:spcBef>
                <a:spcPts val="0"/>
              </a:spcBef>
              <a:spcAft>
                <a:spcPts val="0"/>
              </a:spcAft>
              <a:buClr>
                <a:schemeClr val="dk2"/>
              </a:buClr>
              <a:buSzPts val="2400"/>
              <a:buChar char="●"/>
            </a:pPr>
            <a:endParaRPr sz="2400">
              <a:solidFill>
                <a:srgbClr val="000000"/>
              </a:solidFill>
            </a:endParaRPr>
          </a:p>
          <a:p>
            <a:pPr marL="457200" lvl="0" indent="-381000" algn="l" rtl="0">
              <a:lnSpc>
                <a:spcPct val="100000"/>
              </a:lnSpc>
              <a:spcBef>
                <a:spcPts val="0"/>
              </a:spcBef>
              <a:spcAft>
                <a:spcPts val="0"/>
              </a:spcAft>
              <a:buClr>
                <a:schemeClr val="dk2"/>
              </a:buClr>
              <a:buSzPts val="2400"/>
              <a:buChar char="●"/>
            </a:pPr>
            <a:r>
              <a:rPr lang="en-AU" sz="2400">
                <a:solidFill>
                  <a:srgbClr val="000000"/>
                </a:solidFill>
              </a:rPr>
              <a:t>Documentation</a:t>
            </a:r>
            <a:endParaRPr sz="2400">
              <a:solidFill>
                <a:srgbClr val="000000"/>
              </a:solidFill>
            </a:endParaRPr>
          </a:p>
          <a:p>
            <a:pPr marL="914400" lvl="1" indent="-342900" algn="l" rtl="0">
              <a:lnSpc>
                <a:spcPct val="100000"/>
              </a:lnSpc>
              <a:spcBef>
                <a:spcPts val="0"/>
              </a:spcBef>
              <a:spcAft>
                <a:spcPts val="0"/>
              </a:spcAft>
              <a:buClr>
                <a:schemeClr val="dk2"/>
              </a:buClr>
              <a:buSzPts val="1800"/>
              <a:buChar char="○"/>
            </a:pPr>
            <a:r>
              <a:rPr lang="en-AU" sz="1800">
                <a:solidFill>
                  <a:srgbClr val="000000"/>
                </a:solidFill>
                <a:latin typeface="Arial"/>
                <a:ea typeface="Arial"/>
                <a:cs typeface="Arial"/>
                <a:sym typeface="Arial"/>
              </a:rPr>
              <a:t>DEUSG pages - </a:t>
            </a:r>
            <a:r>
              <a:rPr lang="en-AU" sz="1800" u="sng">
                <a:solidFill>
                  <a:schemeClr val="hlink"/>
                </a:solidFill>
                <a:latin typeface="Arial"/>
                <a:ea typeface="Arial"/>
                <a:cs typeface="Arial"/>
                <a:sym typeface="Arial"/>
                <a:hlinkClick r:id="rId3"/>
              </a:rPr>
              <a:t>http://snomed.org/deusg</a:t>
            </a:r>
            <a:endParaRPr sz="1800">
              <a:solidFill>
                <a:srgbClr val="000000"/>
              </a:solidFill>
              <a:latin typeface="Arial"/>
              <a:ea typeface="Arial"/>
              <a:cs typeface="Arial"/>
              <a:sym typeface="Arial"/>
            </a:endParaRPr>
          </a:p>
          <a:p>
            <a:pPr marL="914400" lvl="1" indent="-342900" algn="l" rtl="0">
              <a:lnSpc>
                <a:spcPct val="100000"/>
              </a:lnSpc>
              <a:spcBef>
                <a:spcPts val="0"/>
              </a:spcBef>
              <a:spcAft>
                <a:spcPts val="0"/>
              </a:spcAft>
              <a:buClr>
                <a:schemeClr val="dk2"/>
              </a:buClr>
              <a:buSzPts val="1800"/>
              <a:buFont typeface="Arial"/>
              <a:buChar char="○"/>
            </a:pPr>
            <a:r>
              <a:rPr lang="en-AU" sz="1800">
                <a:solidFill>
                  <a:srgbClr val="000000"/>
                </a:solidFill>
                <a:latin typeface="Arial"/>
                <a:ea typeface="Arial"/>
                <a:cs typeface="Arial"/>
                <a:sym typeface="Arial"/>
              </a:rPr>
              <a:t>Training and exemplars</a:t>
            </a:r>
            <a:endParaRPr sz="2400">
              <a:solidFill>
                <a:srgbClr val="00000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p46"/>
          <p:cNvSpPr txBox="1">
            <a:spLocks noGrp="1"/>
          </p:cNvSpPr>
          <p:nvPr>
            <p:ph type="title"/>
          </p:nvPr>
        </p:nvSpPr>
        <p:spPr>
          <a:xfrm>
            <a:off x="786725" y="339400"/>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AU">
                <a:solidFill>
                  <a:schemeClr val="dk2"/>
                </a:solidFill>
                <a:latin typeface="Arial"/>
                <a:ea typeface="Arial"/>
                <a:cs typeface="Arial"/>
                <a:sym typeface="Arial"/>
              </a:rPr>
              <a:t>To be discussed/agreed (Linda)</a:t>
            </a:r>
            <a:endParaRPr>
              <a:solidFill>
                <a:schemeClr val="dk2"/>
              </a:solidFill>
            </a:endParaRPr>
          </a:p>
        </p:txBody>
      </p:sp>
      <p:sp>
        <p:nvSpPr>
          <p:cNvPr id="340" name="Google Shape;340;p46"/>
          <p:cNvSpPr txBox="1">
            <a:spLocks noGrp="1"/>
          </p:cNvSpPr>
          <p:nvPr>
            <p:ph type="body" idx="1"/>
          </p:nvPr>
        </p:nvSpPr>
        <p:spPr>
          <a:xfrm>
            <a:off x="838200" y="1665100"/>
            <a:ext cx="10515600" cy="5193000"/>
          </a:xfrm>
          <a:prstGeom prst="rect">
            <a:avLst/>
          </a:prstGeom>
        </p:spPr>
        <p:txBody>
          <a:bodyPr spcFirstLastPara="1" wrap="square" lIns="91425" tIns="45700" rIns="91425" bIns="45700" anchor="t" anchorCtr="0">
            <a:normAutofit/>
          </a:bodyPr>
          <a:lstStyle/>
          <a:p>
            <a:pPr marL="457200" lvl="0" indent="-381000" algn="l" rtl="0">
              <a:lnSpc>
                <a:spcPct val="100000"/>
              </a:lnSpc>
              <a:spcBef>
                <a:spcPts val="0"/>
              </a:spcBef>
              <a:spcAft>
                <a:spcPts val="0"/>
              </a:spcAft>
              <a:buClr>
                <a:schemeClr val="dk2"/>
              </a:buClr>
              <a:buSzPts val="2400"/>
              <a:buChar char="●"/>
            </a:pPr>
            <a:r>
              <a:rPr lang="en-AU" sz="2400">
                <a:solidFill>
                  <a:srgbClr val="000000"/>
                </a:solidFill>
              </a:rPr>
              <a:t>Publication</a:t>
            </a:r>
            <a:endParaRPr sz="2400">
              <a:solidFill>
                <a:srgbClr val="000000"/>
              </a:solidFill>
            </a:endParaRPr>
          </a:p>
          <a:p>
            <a:pPr marL="914400" lvl="1" indent="-342900" algn="l" rtl="0">
              <a:lnSpc>
                <a:spcPct val="100000"/>
              </a:lnSpc>
              <a:spcBef>
                <a:spcPts val="0"/>
              </a:spcBef>
              <a:spcAft>
                <a:spcPts val="0"/>
              </a:spcAft>
              <a:buClr>
                <a:schemeClr val="dk2"/>
              </a:buClr>
              <a:buSzPts val="1800"/>
              <a:buChar char="○"/>
            </a:pPr>
            <a:r>
              <a:rPr lang="en-AU">
                <a:solidFill>
                  <a:srgbClr val="000000"/>
                </a:solidFill>
              </a:rPr>
              <a:t>What format is required for publication?</a:t>
            </a:r>
            <a:endParaRPr>
              <a:solidFill>
                <a:srgbClr val="000000"/>
              </a:solidFill>
            </a:endParaRPr>
          </a:p>
          <a:p>
            <a:pPr marL="914400" lvl="1" indent="-342900" algn="l" rtl="0">
              <a:lnSpc>
                <a:spcPct val="100000"/>
              </a:lnSpc>
              <a:spcBef>
                <a:spcPts val="0"/>
              </a:spcBef>
              <a:spcAft>
                <a:spcPts val="0"/>
              </a:spcAft>
              <a:buClr>
                <a:schemeClr val="dk2"/>
              </a:buClr>
              <a:buSzPts val="1800"/>
              <a:buChar char="○"/>
            </a:pPr>
            <a:r>
              <a:rPr lang="en-AU">
                <a:solidFill>
                  <a:srgbClr val="000000"/>
                </a:solidFill>
              </a:rPr>
              <a:t>Where should the map be published?</a:t>
            </a:r>
            <a:endParaRPr>
              <a:solidFill>
                <a:srgbClr val="000000"/>
              </a:solidFill>
            </a:endParaRPr>
          </a:p>
          <a:p>
            <a:pPr marL="457200" lvl="0" indent="-381000" algn="l" rtl="0">
              <a:lnSpc>
                <a:spcPct val="100000"/>
              </a:lnSpc>
              <a:spcBef>
                <a:spcPts val="0"/>
              </a:spcBef>
              <a:spcAft>
                <a:spcPts val="0"/>
              </a:spcAft>
              <a:buClr>
                <a:schemeClr val="dk2"/>
              </a:buClr>
              <a:buSzPts val="2400"/>
              <a:buChar char="●"/>
            </a:pPr>
            <a:r>
              <a:rPr lang="en-AU" sz="2400">
                <a:solidFill>
                  <a:srgbClr val="000000"/>
                </a:solidFill>
              </a:rPr>
              <a:t>Maintenance</a:t>
            </a:r>
            <a:endParaRPr sz="2400">
              <a:solidFill>
                <a:srgbClr val="000000"/>
              </a:solidFill>
            </a:endParaRPr>
          </a:p>
          <a:p>
            <a:pPr marL="914400" lvl="1" indent="-342900" algn="l" rtl="0">
              <a:lnSpc>
                <a:spcPct val="100000"/>
              </a:lnSpc>
              <a:spcBef>
                <a:spcPts val="0"/>
              </a:spcBef>
              <a:spcAft>
                <a:spcPts val="0"/>
              </a:spcAft>
              <a:buClr>
                <a:schemeClr val="dk2"/>
              </a:buClr>
              <a:buSzPts val="1800"/>
              <a:buChar char="○"/>
            </a:pPr>
            <a:r>
              <a:rPr lang="en-AU">
                <a:solidFill>
                  <a:srgbClr val="000000"/>
                </a:solidFill>
              </a:rPr>
              <a:t>What tools should be used to maintain the map?</a:t>
            </a:r>
            <a:endParaRPr>
              <a:solidFill>
                <a:srgbClr val="000000"/>
              </a:solidFill>
            </a:endParaRPr>
          </a:p>
          <a:p>
            <a:pPr marL="914400" lvl="1" indent="-342900" algn="l" rtl="0">
              <a:lnSpc>
                <a:spcPct val="100000"/>
              </a:lnSpc>
              <a:spcBef>
                <a:spcPts val="0"/>
              </a:spcBef>
              <a:spcAft>
                <a:spcPts val="0"/>
              </a:spcAft>
              <a:buClr>
                <a:schemeClr val="dk2"/>
              </a:buClr>
              <a:buSzPts val="1800"/>
              <a:buChar char="○"/>
            </a:pPr>
            <a:r>
              <a:rPr lang="en-AU">
                <a:solidFill>
                  <a:srgbClr val="000000"/>
                </a:solidFill>
              </a:rPr>
              <a:t>How often should the map be updated?</a:t>
            </a:r>
            <a:endParaRPr>
              <a:solidFill>
                <a:srgbClr val="000000"/>
              </a:solidFill>
            </a:endParaRPr>
          </a:p>
          <a:p>
            <a:pPr marL="914400" lvl="1" indent="-342900" algn="l" rtl="0">
              <a:lnSpc>
                <a:spcPct val="100000"/>
              </a:lnSpc>
              <a:spcBef>
                <a:spcPts val="0"/>
              </a:spcBef>
              <a:spcAft>
                <a:spcPts val="0"/>
              </a:spcAft>
              <a:buClr>
                <a:schemeClr val="dk2"/>
              </a:buClr>
              <a:buSzPts val="1800"/>
              <a:buChar char="○"/>
            </a:pPr>
            <a:r>
              <a:rPr lang="en-AU">
                <a:solidFill>
                  <a:srgbClr val="000000"/>
                </a:solidFill>
              </a:rPr>
              <a:t>Who should do the updates?</a:t>
            </a:r>
            <a:endParaRPr>
              <a:solidFill>
                <a:srgbClr val="000000"/>
              </a:solidFill>
            </a:endParaRPr>
          </a:p>
          <a:p>
            <a:pPr marL="457200" marR="0" lvl="0" indent="-381000" algn="l" rtl="0">
              <a:lnSpc>
                <a:spcPct val="100000"/>
              </a:lnSpc>
              <a:spcBef>
                <a:spcPts val="0"/>
              </a:spcBef>
              <a:spcAft>
                <a:spcPts val="0"/>
              </a:spcAft>
              <a:buClr>
                <a:srgbClr val="000000"/>
              </a:buClr>
              <a:buSzPts val="2400"/>
              <a:buChar char="●"/>
            </a:pPr>
            <a:endParaRPr sz="2400">
              <a:solidFill>
                <a:srgbClr val="000000"/>
              </a:solidFill>
            </a:endParaRPr>
          </a:p>
          <a:p>
            <a:pPr marL="914400" marR="0" lvl="1" indent="-342900" algn="l" rtl="0">
              <a:lnSpc>
                <a:spcPct val="100000"/>
              </a:lnSpc>
              <a:spcBef>
                <a:spcPts val="0"/>
              </a:spcBef>
              <a:spcAft>
                <a:spcPts val="0"/>
              </a:spcAft>
              <a:buClr>
                <a:schemeClr val="dk2"/>
              </a:buClr>
              <a:buSzPts val="1800"/>
              <a:buChar char="○"/>
            </a:pPr>
            <a:endParaRPr>
              <a:solidFill>
                <a:srgbClr val="000000"/>
              </a:solidFill>
            </a:endParaRPr>
          </a:p>
          <a:p>
            <a:pPr marL="914400" marR="0" lvl="1" indent="-342900" algn="l" rtl="0">
              <a:lnSpc>
                <a:spcPct val="100000"/>
              </a:lnSpc>
              <a:spcBef>
                <a:spcPts val="0"/>
              </a:spcBef>
              <a:spcAft>
                <a:spcPts val="0"/>
              </a:spcAft>
              <a:buClr>
                <a:srgbClr val="000000"/>
              </a:buClr>
              <a:buSzPts val="1800"/>
              <a:buChar char="○"/>
            </a:pPr>
            <a:endParaRPr>
              <a:solidFill>
                <a:srgbClr val="000000"/>
              </a:solidFill>
            </a:endParaRPr>
          </a:p>
          <a:p>
            <a:pPr marL="457200" marR="0" lvl="0" indent="-381000" algn="l" rtl="0">
              <a:lnSpc>
                <a:spcPct val="100000"/>
              </a:lnSpc>
              <a:spcBef>
                <a:spcPts val="0"/>
              </a:spcBef>
              <a:spcAft>
                <a:spcPts val="0"/>
              </a:spcAft>
              <a:buClr>
                <a:srgbClr val="000000"/>
              </a:buClr>
              <a:buSzPts val="2400"/>
              <a:buChar char="●"/>
            </a:pPr>
            <a:endParaRPr sz="2400">
              <a:solidFill>
                <a:srgbClr val="000000"/>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4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AU">
                <a:solidFill>
                  <a:schemeClr val="dk2"/>
                </a:solidFill>
                <a:latin typeface="Arial"/>
                <a:ea typeface="Arial"/>
                <a:cs typeface="Arial"/>
                <a:sym typeface="Arial"/>
              </a:rPr>
              <a:t>Mapping Process Summary </a:t>
            </a:r>
            <a:endParaRPr>
              <a:solidFill>
                <a:schemeClr val="dk2"/>
              </a:solidFill>
            </a:endParaRPr>
          </a:p>
        </p:txBody>
      </p:sp>
      <p:sp>
        <p:nvSpPr>
          <p:cNvPr id="347" name="Google Shape;347;p47"/>
          <p:cNvSpPr txBox="1">
            <a:spLocks noGrp="1"/>
          </p:cNvSpPr>
          <p:nvPr>
            <p:ph type="body" idx="1"/>
          </p:nvPr>
        </p:nvSpPr>
        <p:spPr>
          <a:xfrm>
            <a:off x="838200" y="1602250"/>
            <a:ext cx="10515600" cy="4768800"/>
          </a:xfrm>
          <a:prstGeom prst="rect">
            <a:avLst/>
          </a:prstGeom>
          <a:noFill/>
          <a:ln>
            <a:noFill/>
          </a:ln>
        </p:spPr>
        <p:txBody>
          <a:bodyPr spcFirstLastPara="1" wrap="square" lIns="91425" tIns="45700" rIns="91425" bIns="45700" anchor="t" anchorCtr="0">
            <a:noAutofit/>
          </a:bodyPr>
          <a:lstStyle/>
          <a:p>
            <a:pPr marL="457200" lvl="0" indent="-383540" algn="l" rtl="0">
              <a:spcBef>
                <a:spcPts val="1000"/>
              </a:spcBef>
              <a:spcAft>
                <a:spcPts val="0"/>
              </a:spcAft>
              <a:buClr>
                <a:schemeClr val="dk2"/>
              </a:buClr>
              <a:buSzPts val="2440"/>
              <a:buChar char="●"/>
            </a:pPr>
            <a:r>
              <a:rPr lang="en-AU" sz="2440">
                <a:solidFill>
                  <a:srgbClr val="000000"/>
                </a:solidFill>
              </a:rPr>
              <a:t>Discuss and agree on </a:t>
            </a:r>
            <a:endParaRPr sz="2440">
              <a:solidFill>
                <a:srgbClr val="000000"/>
              </a:solidFill>
            </a:endParaRPr>
          </a:p>
          <a:p>
            <a:pPr marL="914400" lvl="1" indent="-383540" algn="l" rtl="0">
              <a:spcBef>
                <a:spcPts val="0"/>
              </a:spcBef>
              <a:spcAft>
                <a:spcPts val="0"/>
              </a:spcAft>
              <a:buClr>
                <a:schemeClr val="dk2"/>
              </a:buClr>
              <a:buSzPts val="2440"/>
              <a:buChar char="○"/>
            </a:pPr>
            <a:r>
              <a:rPr lang="en-AU" sz="2440">
                <a:solidFill>
                  <a:srgbClr val="000000"/>
                </a:solidFill>
              </a:rPr>
              <a:t>Use cases and fundamentals</a:t>
            </a:r>
            <a:endParaRPr sz="2440">
              <a:solidFill>
                <a:srgbClr val="000000"/>
              </a:solidFill>
            </a:endParaRPr>
          </a:p>
          <a:p>
            <a:pPr marL="914400" lvl="1" indent="-383540" algn="l" rtl="0">
              <a:spcBef>
                <a:spcPts val="0"/>
              </a:spcBef>
              <a:spcAft>
                <a:spcPts val="0"/>
              </a:spcAft>
              <a:buClr>
                <a:srgbClr val="000000"/>
              </a:buClr>
              <a:buSzPts val="2440"/>
              <a:buChar char="○"/>
            </a:pPr>
            <a:endParaRPr sz="2440">
              <a:solidFill>
                <a:srgbClr val="000000"/>
              </a:solidFill>
            </a:endParaRPr>
          </a:p>
          <a:p>
            <a:pPr marL="914400" lvl="1" indent="-383540" algn="l" rtl="0">
              <a:spcBef>
                <a:spcPts val="0"/>
              </a:spcBef>
              <a:spcAft>
                <a:spcPts val="0"/>
              </a:spcAft>
              <a:buClr>
                <a:schemeClr val="dk2"/>
              </a:buClr>
              <a:buSzPts val="2440"/>
              <a:buChar char="○"/>
            </a:pPr>
            <a:r>
              <a:rPr lang="en-AU" sz="2440">
                <a:solidFill>
                  <a:srgbClr val="000000"/>
                </a:solidFill>
              </a:rPr>
              <a:t>Mapping process (training and exemplars)</a:t>
            </a:r>
            <a:endParaRPr sz="2440">
              <a:solidFill>
                <a:srgbClr val="000000"/>
              </a:solidFill>
            </a:endParaRPr>
          </a:p>
          <a:p>
            <a:pPr marL="914400" lvl="1" indent="-383540" algn="l" rtl="0">
              <a:spcBef>
                <a:spcPts val="0"/>
              </a:spcBef>
              <a:spcAft>
                <a:spcPts val="0"/>
              </a:spcAft>
              <a:buClr>
                <a:schemeClr val="dk2"/>
              </a:buClr>
              <a:buSzPts val="2440"/>
              <a:buChar char="○"/>
            </a:pPr>
            <a:endParaRPr sz="2440">
              <a:solidFill>
                <a:srgbClr val="000000"/>
              </a:solidFill>
            </a:endParaRPr>
          </a:p>
          <a:p>
            <a:pPr marL="914400" lvl="1" indent="-383540" algn="l" rtl="0">
              <a:spcBef>
                <a:spcPts val="0"/>
              </a:spcBef>
              <a:spcAft>
                <a:spcPts val="0"/>
              </a:spcAft>
              <a:buClr>
                <a:schemeClr val="dk2"/>
              </a:buClr>
              <a:buSzPts val="2440"/>
              <a:buChar char="○"/>
            </a:pPr>
            <a:r>
              <a:rPr lang="en-AU" sz="2440">
                <a:solidFill>
                  <a:srgbClr val="000000"/>
                </a:solidFill>
              </a:rPr>
              <a:t>Review process </a:t>
            </a:r>
            <a:r>
              <a:rPr lang="en-AU" sz="2600">
                <a:solidFill>
                  <a:schemeClr val="accent5"/>
                </a:solidFill>
              </a:rPr>
              <a:t> “Mentioned” - needs more work</a:t>
            </a:r>
            <a:endParaRPr sz="2600">
              <a:solidFill>
                <a:schemeClr val="accent5"/>
              </a:solidFill>
            </a:endParaRPr>
          </a:p>
          <a:p>
            <a:pPr marL="914400" lvl="1" indent="-383540" algn="l" rtl="0">
              <a:spcBef>
                <a:spcPts val="0"/>
              </a:spcBef>
              <a:spcAft>
                <a:spcPts val="0"/>
              </a:spcAft>
              <a:buClr>
                <a:srgbClr val="000000"/>
              </a:buClr>
              <a:buSzPts val="2440"/>
              <a:buChar char="○"/>
            </a:pPr>
            <a:endParaRPr sz="2440">
              <a:solidFill>
                <a:srgbClr val="000000"/>
              </a:solidFill>
            </a:endParaRPr>
          </a:p>
          <a:p>
            <a:pPr marL="914400" lvl="1" indent="-383540" algn="l" rtl="0">
              <a:spcBef>
                <a:spcPts val="0"/>
              </a:spcBef>
              <a:spcAft>
                <a:spcPts val="0"/>
              </a:spcAft>
              <a:buClr>
                <a:schemeClr val="dk2"/>
              </a:buClr>
              <a:buSzPts val="2440"/>
              <a:buChar char="○"/>
            </a:pPr>
            <a:r>
              <a:rPr lang="en-AU" sz="2440">
                <a:solidFill>
                  <a:srgbClr val="000000"/>
                </a:solidFill>
              </a:rPr>
              <a:t>Maintenance process  </a:t>
            </a:r>
            <a:r>
              <a:rPr lang="en-AU" sz="2600">
                <a:solidFill>
                  <a:schemeClr val="accent4"/>
                </a:solidFill>
              </a:rPr>
              <a:t>Still to be discussed</a:t>
            </a:r>
            <a:endParaRPr sz="2600">
              <a:solidFill>
                <a:schemeClr val="accent4"/>
              </a:solidFill>
            </a:endParaRPr>
          </a:p>
          <a:p>
            <a:pPr marL="914400" lvl="1" indent="-383540" algn="l" rtl="0">
              <a:spcBef>
                <a:spcPts val="0"/>
              </a:spcBef>
              <a:spcAft>
                <a:spcPts val="0"/>
              </a:spcAft>
              <a:buClr>
                <a:srgbClr val="000000"/>
              </a:buClr>
              <a:buSzPts val="2440"/>
              <a:buChar char="○"/>
            </a:pPr>
            <a:endParaRPr sz="2440">
              <a:solidFill>
                <a:srgbClr val="000000"/>
              </a:solidFill>
            </a:endParaRPr>
          </a:p>
          <a:p>
            <a:pPr marL="914400" lvl="1" indent="-383540" algn="l" rtl="0">
              <a:spcBef>
                <a:spcPts val="0"/>
              </a:spcBef>
              <a:spcAft>
                <a:spcPts val="0"/>
              </a:spcAft>
              <a:buClr>
                <a:schemeClr val="dk2"/>
              </a:buClr>
              <a:buSzPts val="2440"/>
              <a:buChar char="○"/>
            </a:pPr>
            <a:r>
              <a:rPr lang="en-AU" sz="2440">
                <a:solidFill>
                  <a:srgbClr val="000000"/>
                </a:solidFill>
              </a:rPr>
              <a:t>Publication process </a:t>
            </a:r>
            <a:r>
              <a:rPr lang="en-AU" sz="2600">
                <a:solidFill>
                  <a:schemeClr val="accent4"/>
                </a:solidFill>
              </a:rPr>
              <a:t>Still to be discussed</a:t>
            </a:r>
            <a:endParaRPr sz="2600">
              <a:solidFill>
                <a:srgbClr val="00FF00"/>
              </a:solidFill>
            </a:endParaRPr>
          </a:p>
          <a:p>
            <a:pPr marL="914400" lvl="1" indent="-383540" algn="l" rtl="0">
              <a:spcBef>
                <a:spcPts val="0"/>
              </a:spcBef>
              <a:spcAft>
                <a:spcPts val="0"/>
              </a:spcAft>
              <a:buClr>
                <a:srgbClr val="000000"/>
              </a:buClr>
              <a:buSzPts val="2440"/>
              <a:buChar char="○"/>
            </a:pPr>
            <a:endParaRPr sz="2440">
              <a:solidFill>
                <a:srgbClr val="000000"/>
              </a:solidFill>
            </a:endParaRPr>
          </a:p>
        </p:txBody>
      </p:sp>
      <p:sp>
        <p:nvSpPr>
          <p:cNvPr id="348" name="Google Shape;348;p47"/>
          <p:cNvSpPr txBox="1"/>
          <p:nvPr/>
        </p:nvSpPr>
        <p:spPr>
          <a:xfrm>
            <a:off x="5522825" y="1881400"/>
            <a:ext cx="388500" cy="631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AU" sz="2900">
                <a:solidFill>
                  <a:srgbClr val="00FF00"/>
                </a:solidFill>
                <a:latin typeface="Calibri"/>
                <a:ea typeface="Calibri"/>
                <a:cs typeface="Calibri"/>
                <a:sym typeface="Calibri"/>
              </a:rPr>
              <a:t>✔</a:t>
            </a:r>
            <a:endParaRPr sz="2900">
              <a:solidFill>
                <a:srgbClr val="00FF00"/>
              </a:solidFill>
              <a:latin typeface="Calibri"/>
              <a:ea typeface="Calibri"/>
              <a:cs typeface="Calibri"/>
              <a:sym typeface="Calibri"/>
            </a:endParaRPr>
          </a:p>
        </p:txBody>
      </p:sp>
      <p:sp>
        <p:nvSpPr>
          <p:cNvPr id="349" name="Google Shape;349;p47"/>
          <p:cNvSpPr txBox="1"/>
          <p:nvPr/>
        </p:nvSpPr>
        <p:spPr>
          <a:xfrm>
            <a:off x="7131800" y="2652850"/>
            <a:ext cx="50601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AU" sz="2600">
                <a:solidFill>
                  <a:srgbClr val="00FF00"/>
                </a:solidFill>
                <a:latin typeface="Calibri"/>
                <a:ea typeface="Calibri"/>
                <a:cs typeface="Calibri"/>
                <a:sym typeface="Calibri"/>
              </a:rPr>
              <a:t>50% organised (!) </a:t>
            </a:r>
            <a:r>
              <a:rPr lang="en-AU" sz="2600">
                <a:solidFill>
                  <a:schemeClr val="accent5"/>
                </a:solidFill>
                <a:latin typeface="Calibri"/>
                <a:ea typeface="Calibri"/>
                <a:cs typeface="Calibri"/>
                <a:sym typeface="Calibri"/>
              </a:rPr>
              <a:t>- to finalise ASAP</a:t>
            </a:r>
            <a:endParaRPr sz="2600">
              <a:solidFill>
                <a:schemeClr val="accent5"/>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pic>
        <p:nvPicPr>
          <p:cNvPr id="354" name="Google Shape;354;p48" descr="A group of people sitting at a table&#10;&#10;Description automatically generated"/>
          <p:cNvPicPr preferRelativeResize="0">
            <a:picLocks noGrp="1"/>
          </p:cNvPicPr>
          <p:nvPr>
            <p:ph type="pic" idx="2"/>
          </p:nvPr>
        </p:nvPicPr>
        <p:blipFill rotWithShape="1">
          <a:blip r:embed="rId3">
            <a:alphaModFix/>
          </a:blip>
          <a:srcRect/>
          <a:stretch/>
        </p:blipFill>
        <p:spPr>
          <a:xfrm>
            <a:off x="0" y="0"/>
            <a:ext cx="6096000" cy="6858000"/>
          </a:xfrm>
          <a:prstGeom prst="rect">
            <a:avLst/>
          </a:prstGeom>
          <a:solidFill>
            <a:schemeClr val="lt2"/>
          </a:solidFill>
          <a:ln>
            <a:noFill/>
          </a:ln>
        </p:spPr>
      </p:pic>
      <p:sp>
        <p:nvSpPr>
          <p:cNvPr id="355" name="Google Shape;355;p48"/>
          <p:cNvSpPr txBox="1"/>
          <p:nvPr/>
        </p:nvSpPr>
        <p:spPr>
          <a:xfrm>
            <a:off x="2197290" y="2503622"/>
            <a:ext cx="3898800" cy="1850700"/>
          </a:xfrm>
          <a:prstGeom prst="rect">
            <a:avLst/>
          </a:prstGeom>
          <a:solidFill>
            <a:schemeClr val="accent1"/>
          </a:solidFill>
          <a:ln>
            <a:noFill/>
          </a:ln>
        </p:spPr>
        <p:txBody>
          <a:bodyPr spcFirstLastPara="1" wrap="square" lIns="360000" tIns="360000" rIns="360000" bIns="360000"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en-AU" sz="3200" b="0" i="0" u="none" strike="noStrike" cap="none">
                <a:solidFill>
                  <a:schemeClr val="lt1"/>
                </a:solidFill>
                <a:latin typeface="Trebuchet MS"/>
                <a:ea typeface="Trebuchet MS"/>
                <a:cs typeface="Trebuchet MS"/>
                <a:sym typeface="Trebuchet MS"/>
              </a:rPr>
              <a:t>NEXT STEPS</a:t>
            </a:r>
            <a:endParaRPr sz="1400" b="0" i="0" u="none" strike="noStrike" cap="none">
              <a:solidFill>
                <a:srgbClr val="000000"/>
              </a:solidFill>
              <a:latin typeface="Trebuchet MS"/>
              <a:ea typeface="Trebuchet MS"/>
              <a:cs typeface="Trebuchet MS"/>
              <a:sym typeface="Trebuchet MS"/>
            </a:endParaRPr>
          </a:p>
        </p:txBody>
      </p:sp>
      <p:sp>
        <p:nvSpPr>
          <p:cNvPr id="356" name="Google Shape;356;p48"/>
          <p:cNvSpPr txBox="1"/>
          <p:nvPr/>
        </p:nvSpPr>
        <p:spPr>
          <a:xfrm>
            <a:off x="6614614" y="0"/>
            <a:ext cx="4743600" cy="6858000"/>
          </a:xfrm>
          <a:prstGeom prst="rect">
            <a:avLst/>
          </a:prstGeom>
          <a:noFill/>
          <a:ln>
            <a:noFill/>
          </a:ln>
        </p:spPr>
        <p:txBody>
          <a:bodyPr spcFirstLastPara="1" wrap="square" lIns="91425" tIns="45700" rIns="91425" bIns="45700" anchor="ctr" anchorCtr="0">
            <a:noAutofit/>
          </a:bodyPr>
          <a:lstStyle/>
          <a:p>
            <a:pPr marL="558800" marR="0" lvl="0" indent="-457200" algn="l" rtl="0">
              <a:lnSpc>
                <a:spcPct val="150000"/>
              </a:lnSpc>
              <a:spcBef>
                <a:spcPts val="1000"/>
              </a:spcBef>
              <a:spcAft>
                <a:spcPts val="0"/>
              </a:spcAft>
              <a:buClr>
                <a:srgbClr val="00B0F0"/>
              </a:buClr>
              <a:buSzPts val="2000"/>
              <a:buFont typeface="Arial"/>
              <a:buChar char="•"/>
            </a:pPr>
            <a:r>
              <a:rPr lang="en-AU" sz="2400" b="1" i="0" u="none" strike="noStrike" cap="none" dirty="0">
                <a:solidFill>
                  <a:schemeClr val="dk1"/>
                </a:solidFill>
                <a:latin typeface="Trebuchet MS"/>
                <a:ea typeface="Trebuchet MS"/>
                <a:cs typeface="Trebuchet MS"/>
                <a:sym typeface="Trebuchet MS"/>
              </a:rPr>
              <a:t>Next meeting on</a:t>
            </a:r>
            <a:br>
              <a:rPr lang="en-AU" sz="2400" b="1" i="0" u="none" strike="noStrike" cap="none" dirty="0">
                <a:solidFill>
                  <a:schemeClr val="dk1"/>
                </a:solidFill>
                <a:latin typeface="Trebuchet MS"/>
                <a:ea typeface="Trebuchet MS"/>
                <a:cs typeface="Trebuchet MS"/>
                <a:sym typeface="Trebuchet MS"/>
              </a:rPr>
            </a:br>
            <a:r>
              <a:rPr lang="en-AU" sz="2400" b="1" i="0" u="none" strike="noStrike" cap="none" dirty="0">
                <a:solidFill>
                  <a:schemeClr val="dk1"/>
                </a:solidFill>
                <a:latin typeface="Trebuchet MS"/>
                <a:ea typeface="Trebuchet MS"/>
                <a:cs typeface="Trebuchet MS"/>
                <a:sym typeface="Trebuchet MS"/>
              </a:rPr>
              <a:t>Thursday 23</a:t>
            </a:r>
            <a:r>
              <a:rPr lang="en-AU" sz="2400" b="1" i="0" u="none" strike="noStrike" cap="none" baseline="30000" dirty="0">
                <a:solidFill>
                  <a:schemeClr val="dk1"/>
                </a:solidFill>
                <a:latin typeface="Trebuchet MS"/>
                <a:ea typeface="Trebuchet MS"/>
                <a:cs typeface="Trebuchet MS"/>
                <a:sym typeface="Trebuchet MS"/>
              </a:rPr>
              <a:t>rd</a:t>
            </a:r>
            <a:r>
              <a:rPr lang="en-AU" sz="2400" b="1" i="0" u="none" strike="noStrike" cap="none" dirty="0">
                <a:solidFill>
                  <a:schemeClr val="dk1"/>
                </a:solidFill>
                <a:latin typeface="Trebuchet MS"/>
                <a:ea typeface="Trebuchet MS"/>
                <a:cs typeface="Trebuchet MS"/>
                <a:sym typeface="Trebuchet MS"/>
              </a:rPr>
              <a:t> September </a:t>
            </a:r>
            <a:br>
              <a:rPr lang="en-AU" sz="2400" b="1" i="0" u="none" strike="noStrike" cap="none" dirty="0">
                <a:solidFill>
                  <a:schemeClr val="dk1"/>
                </a:solidFill>
                <a:latin typeface="Trebuchet MS"/>
                <a:ea typeface="Trebuchet MS"/>
                <a:cs typeface="Trebuchet MS"/>
                <a:sym typeface="Trebuchet MS"/>
              </a:rPr>
            </a:br>
            <a:r>
              <a:rPr lang="en-AU" sz="2400" b="1" i="0" u="none" strike="noStrike" cap="none" dirty="0">
                <a:solidFill>
                  <a:schemeClr val="dk1"/>
                </a:solidFill>
                <a:latin typeface="Trebuchet MS"/>
                <a:ea typeface="Trebuchet MS"/>
                <a:cs typeface="Trebuchet MS"/>
                <a:sym typeface="Trebuchet MS"/>
              </a:rPr>
              <a:t>at 10:00 UTC</a:t>
            </a:r>
            <a:endParaRPr sz="1800" b="1" i="0" u="none" strike="noStrike" cap="none" dirty="0">
              <a:solidFill>
                <a:schemeClr val="dk1"/>
              </a:solidFill>
              <a:latin typeface="Trebuchet MS"/>
              <a:ea typeface="Trebuchet MS"/>
              <a:cs typeface="Trebuchet MS"/>
              <a:sym typeface="Trebuchet MS"/>
            </a:endParaRPr>
          </a:p>
        </p:txBody>
      </p:sp>
      <p:sp>
        <p:nvSpPr>
          <p:cNvPr id="357" name="Google Shape;357;p48"/>
          <p:cNvSpPr txBox="1"/>
          <p:nvPr/>
        </p:nvSpPr>
        <p:spPr>
          <a:xfrm>
            <a:off x="98725" y="6421674"/>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AU" sz="1400" b="0" i="0" u="none" strike="noStrike" cap="none">
                <a:solidFill>
                  <a:schemeClr val="dk2"/>
                </a:solidFill>
                <a:latin typeface="Trebuchet MS"/>
                <a:ea typeface="Trebuchet MS"/>
                <a:cs typeface="Trebuchet MS"/>
                <a:sym typeface="Trebuchet MS"/>
              </a:rPr>
              <a:t>39</a:t>
            </a:fld>
            <a:endParaRPr sz="1400" b="0" i="0" u="none" strike="noStrike" cap="none">
              <a:solidFill>
                <a:schemeClr val="dk2"/>
              </a:solidFill>
              <a:latin typeface="Trebuchet MS"/>
              <a:ea typeface="Trebuchet MS"/>
              <a:cs typeface="Trebuchet MS"/>
              <a:sym typeface="Trebuchet M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AU">
                <a:solidFill>
                  <a:schemeClr val="dk2"/>
                </a:solidFill>
              </a:rPr>
              <a:t>EDQM Map Background</a:t>
            </a:r>
            <a:endParaRPr>
              <a:solidFill>
                <a:schemeClr val="dk2"/>
              </a:solidFill>
            </a:endParaRPr>
          </a:p>
        </p:txBody>
      </p:sp>
      <p:sp>
        <p:nvSpPr>
          <p:cNvPr id="77" name="Google Shape;77;p13"/>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fontScale="92500" lnSpcReduction="20000"/>
          </a:bodyPr>
          <a:lstStyle/>
          <a:p>
            <a:pPr marL="457200" marR="0" lvl="0" indent="-369570" algn="l" rtl="0">
              <a:lnSpc>
                <a:spcPct val="115000"/>
              </a:lnSpc>
              <a:spcBef>
                <a:spcPts val="1600"/>
              </a:spcBef>
              <a:spcAft>
                <a:spcPts val="0"/>
              </a:spcAft>
              <a:buClr>
                <a:schemeClr val="dk2"/>
              </a:buClr>
              <a:buSzPct val="100000"/>
              <a:buChar char="●"/>
            </a:pPr>
            <a:r>
              <a:rPr lang="en-AU" sz="2400">
                <a:solidFill>
                  <a:srgbClr val="000000"/>
                </a:solidFill>
                <a:latin typeface="Arial"/>
                <a:ea typeface="Arial"/>
                <a:cs typeface="Arial"/>
                <a:sym typeface="Arial"/>
              </a:rPr>
              <a:t>DEUSG members told SNOMED International that one of your common challenges is finding an equivalent mapping between dose forms used locally (e.g. EDQM) and SNOMED CT’s pharmaceutical dose forms</a:t>
            </a:r>
            <a:endParaRPr sz="2400">
              <a:solidFill>
                <a:srgbClr val="000000"/>
              </a:solidFill>
              <a:latin typeface="Arial"/>
              <a:ea typeface="Arial"/>
              <a:cs typeface="Arial"/>
              <a:sym typeface="Arial"/>
            </a:endParaRPr>
          </a:p>
          <a:p>
            <a:pPr marL="990000" marR="0" lvl="1" indent="-230971" algn="l" rtl="0">
              <a:lnSpc>
                <a:spcPct val="115000"/>
              </a:lnSpc>
              <a:spcBef>
                <a:spcPts val="0"/>
              </a:spcBef>
              <a:spcAft>
                <a:spcPts val="0"/>
              </a:spcAft>
              <a:buClr>
                <a:schemeClr val="dk2"/>
              </a:buClr>
              <a:buSzPct val="100000"/>
              <a:buChar char="○"/>
            </a:pPr>
            <a:r>
              <a:rPr lang="en-AU" sz="2400">
                <a:solidFill>
                  <a:srgbClr val="000000"/>
                </a:solidFill>
                <a:latin typeface="Arial"/>
                <a:ea typeface="Arial"/>
                <a:cs typeface="Arial"/>
                <a:sym typeface="Arial"/>
              </a:rPr>
              <a:t>This issue was your third highest priority</a:t>
            </a:r>
            <a:endParaRPr sz="2400">
              <a:solidFill>
                <a:srgbClr val="000000"/>
              </a:solidFill>
              <a:latin typeface="Arial"/>
              <a:ea typeface="Arial"/>
              <a:cs typeface="Arial"/>
              <a:sym typeface="Arial"/>
            </a:endParaRPr>
          </a:p>
          <a:p>
            <a:pPr marL="457200" marR="0" lvl="0" indent="-369570" algn="l" rtl="0">
              <a:lnSpc>
                <a:spcPct val="115000"/>
              </a:lnSpc>
              <a:spcBef>
                <a:spcPts val="1600"/>
              </a:spcBef>
              <a:spcAft>
                <a:spcPts val="0"/>
              </a:spcAft>
              <a:buClr>
                <a:schemeClr val="dk2"/>
              </a:buClr>
              <a:buSzPct val="100000"/>
              <a:buFont typeface="Arial"/>
              <a:buChar char="●"/>
            </a:pPr>
            <a:r>
              <a:rPr lang="en-AU" sz="2400">
                <a:solidFill>
                  <a:srgbClr val="000000"/>
                </a:solidFill>
                <a:latin typeface="Arial"/>
                <a:ea typeface="Arial"/>
                <a:cs typeface="Arial"/>
                <a:sym typeface="Arial"/>
              </a:rPr>
              <a:t>SNOMED International issued a survey to DEUSG members to better understand your requirements for mapping dose forms (8 responses)</a:t>
            </a:r>
            <a:endParaRPr sz="2400">
              <a:solidFill>
                <a:srgbClr val="000000"/>
              </a:solidFill>
              <a:latin typeface="Arial"/>
              <a:ea typeface="Arial"/>
              <a:cs typeface="Arial"/>
              <a:sym typeface="Arial"/>
            </a:endParaRPr>
          </a:p>
          <a:p>
            <a:pPr marL="457200" marR="0" lvl="0" indent="-369570" algn="l" rtl="0">
              <a:lnSpc>
                <a:spcPct val="115000"/>
              </a:lnSpc>
              <a:spcBef>
                <a:spcPts val="1600"/>
              </a:spcBef>
              <a:spcAft>
                <a:spcPts val="0"/>
              </a:spcAft>
              <a:buClr>
                <a:schemeClr val="dk2"/>
              </a:buClr>
              <a:buSzPct val="100000"/>
              <a:buFont typeface="Arial"/>
              <a:buChar char="●"/>
            </a:pPr>
            <a:r>
              <a:rPr lang="en-AU" sz="2400">
                <a:solidFill>
                  <a:srgbClr val="000000"/>
                </a:solidFill>
                <a:latin typeface="Arial"/>
                <a:ea typeface="Arial"/>
                <a:cs typeface="Arial"/>
                <a:sym typeface="Arial"/>
              </a:rPr>
              <a:t>SNOMED International and EDQM have agreed to move forward with a joint mapping from EDQM to SNOMED CT dose forms</a:t>
            </a:r>
            <a:endParaRPr sz="2400">
              <a:solidFill>
                <a:srgbClr val="000000"/>
              </a:solidFill>
              <a:latin typeface="Arial"/>
              <a:ea typeface="Arial"/>
              <a:cs typeface="Arial"/>
              <a:sym typeface="Arial"/>
            </a:endParaRPr>
          </a:p>
          <a:p>
            <a:pPr marL="457200" marR="0" lvl="0" indent="-369570" algn="l" rtl="0">
              <a:lnSpc>
                <a:spcPct val="115000"/>
              </a:lnSpc>
              <a:spcBef>
                <a:spcPts val="1600"/>
              </a:spcBef>
              <a:spcAft>
                <a:spcPts val="0"/>
              </a:spcAft>
              <a:buClr>
                <a:schemeClr val="dk2"/>
              </a:buClr>
              <a:buSzPct val="100000"/>
              <a:buFont typeface="Arial"/>
              <a:buChar char="●"/>
            </a:pPr>
            <a:r>
              <a:rPr lang="en-AU" sz="2400">
                <a:solidFill>
                  <a:srgbClr val="000000"/>
                </a:solidFill>
                <a:latin typeface="Arial"/>
                <a:ea typeface="Arial"/>
                <a:cs typeface="Arial"/>
                <a:sym typeface="Arial"/>
              </a:rPr>
              <a:t>The DEUSG has formed the ‘Dose Form Map’ subgroup</a:t>
            </a:r>
            <a:endParaRPr sz="2400">
              <a:solidFill>
                <a:srgbClr val="000000"/>
              </a:solidFill>
              <a:latin typeface="Arial"/>
              <a:ea typeface="Arial"/>
              <a:cs typeface="Arial"/>
              <a:sym typeface="Arial"/>
            </a:endParaRPr>
          </a:p>
          <a:p>
            <a:pPr marL="457200" marR="0" lvl="0" indent="0" algn="l" rtl="0">
              <a:lnSpc>
                <a:spcPct val="115000"/>
              </a:lnSpc>
              <a:spcBef>
                <a:spcPts val="1600"/>
              </a:spcBef>
              <a:spcAft>
                <a:spcPts val="0"/>
              </a:spcAft>
              <a:buNone/>
            </a:pPr>
            <a:endParaRPr sz="2400">
              <a:solidFill>
                <a:srgbClr val="000000"/>
              </a:solidFill>
              <a:latin typeface="Arial"/>
              <a:ea typeface="Arial"/>
              <a:cs typeface="Arial"/>
              <a:sym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pic>
        <p:nvPicPr>
          <p:cNvPr id="362" name="Google Shape;362;p49"/>
          <p:cNvPicPr preferRelativeResize="0"/>
          <p:nvPr/>
        </p:nvPicPr>
        <p:blipFill rotWithShape="1">
          <a:blip r:embed="rId3">
            <a:alphaModFix/>
          </a:blip>
          <a:srcRect/>
          <a:stretch/>
        </p:blipFill>
        <p:spPr>
          <a:xfrm>
            <a:off x="0" y="0"/>
            <a:ext cx="12244176" cy="6858000"/>
          </a:xfrm>
          <a:prstGeom prst="rect">
            <a:avLst/>
          </a:prstGeom>
          <a:noFill/>
          <a:ln>
            <a:noFill/>
          </a:ln>
        </p:spPr>
      </p:pic>
      <p:sp>
        <p:nvSpPr>
          <p:cNvPr id="363" name="Google Shape;363;p49"/>
          <p:cNvSpPr/>
          <p:nvPr/>
        </p:nvSpPr>
        <p:spPr>
          <a:xfrm>
            <a:off x="1" y="0"/>
            <a:ext cx="12244175" cy="6858000"/>
          </a:xfrm>
          <a:prstGeom prst="rect">
            <a:avLst/>
          </a:prstGeom>
          <a:solidFill>
            <a:schemeClr val="dk2">
              <a:alpha val="82352"/>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cxnSp>
        <p:nvCxnSpPr>
          <p:cNvPr id="364" name="Google Shape;364;p49"/>
          <p:cNvCxnSpPr/>
          <p:nvPr/>
        </p:nvCxnSpPr>
        <p:spPr>
          <a:xfrm flipH="1">
            <a:off x="3320636" y="1177890"/>
            <a:ext cx="10500" cy="1933500"/>
          </a:xfrm>
          <a:prstGeom prst="straightConnector1">
            <a:avLst/>
          </a:prstGeom>
          <a:noFill/>
          <a:ln w="28575" cap="flat" cmpd="sng">
            <a:solidFill>
              <a:srgbClr val="FFFFFF"/>
            </a:solidFill>
            <a:prstDash val="solid"/>
            <a:miter lim="800000"/>
            <a:headEnd type="none" w="sm" len="sm"/>
            <a:tailEnd type="none" w="sm" len="sm"/>
          </a:ln>
        </p:spPr>
      </p:cxnSp>
      <p:sp>
        <p:nvSpPr>
          <p:cNvPr id="365" name="Google Shape;365;p49"/>
          <p:cNvSpPr/>
          <p:nvPr/>
        </p:nvSpPr>
        <p:spPr>
          <a:xfrm>
            <a:off x="3562500" y="1104901"/>
            <a:ext cx="5105100" cy="4914900"/>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366" name="Google Shape;366;p49"/>
          <p:cNvSpPr txBox="1"/>
          <p:nvPr/>
        </p:nvSpPr>
        <p:spPr>
          <a:xfrm>
            <a:off x="3821850" y="1714536"/>
            <a:ext cx="4586400" cy="58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AU" sz="4800" b="0" i="0" u="none" strike="noStrike" cap="none">
                <a:solidFill>
                  <a:schemeClr val="dk1"/>
                </a:solidFill>
                <a:latin typeface="Trebuchet MS"/>
                <a:ea typeface="Trebuchet MS"/>
                <a:cs typeface="Trebuchet MS"/>
                <a:sym typeface="Trebuchet MS"/>
              </a:rPr>
              <a:t>THANK YOU</a:t>
            </a:r>
            <a:endParaRPr sz="4800" b="0" i="0" u="none" strike="noStrike" cap="none">
              <a:solidFill>
                <a:schemeClr val="dk1"/>
              </a:solidFill>
              <a:latin typeface="Trebuchet MS"/>
              <a:ea typeface="Trebuchet MS"/>
              <a:cs typeface="Trebuchet MS"/>
              <a:sym typeface="Trebuchet MS"/>
            </a:endParaRPr>
          </a:p>
        </p:txBody>
      </p:sp>
      <p:cxnSp>
        <p:nvCxnSpPr>
          <p:cNvPr id="367" name="Google Shape;367;p49"/>
          <p:cNvCxnSpPr/>
          <p:nvPr/>
        </p:nvCxnSpPr>
        <p:spPr>
          <a:xfrm>
            <a:off x="5743650" y="2800294"/>
            <a:ext cx="742800" cy="0"/>
          </a:xfrm>
          <a:prstGeom prst="straightConnector1">
            <a:avLst/>
          </a:prstGeom>
          <a:noFill/>
          <a:ln w="50800" cap="flat" cmpd="sng">
            <a:solidFill>
              <a:srgbClr val="D8DAE5"/>
            </a:solidFill>
            <a:prstDash val="solid"/>
            <a:miter lim="800000"/>
            <a:headEnd type="none" w="sm" len="sm"/>
            <a:tailEnd type="none" w="sm" len="sm"/>
          </a:ln>
        </p:spPr>
      </p:cxnSp>
      <p:pic>
        <p:nvPicPr>
          <p:cNvPr id="368" name="Google Shape;368;p49"/>
          <p:cNvPicPr preferRelativeResize="0"/>
          <p:nvPr/>
        </p:nvPicPr>
        <p:blipFill rotWithShape="1">
          <a:blip r:embed="rId4">
            <a:alphaModFix/>
          </a:blip>
          <a:srcRect/>
          <a:stretch/>
        </p:blipFill>
        <p:spPr>
          <a:xfrm>
            <a:off x="5161550" y="3209926"/>
            <a:ext cx="1907000" cy="1933500"/>
          </a:xfrm>
          <a:prstGeom prst="rect">
            <a:avLst/>
          </a:prstGeom>
          <a:noFill/>
          <a:ln>
            <a:noFill/>
          </a:ln>
        </p:spPr>
      </p:pic>
      <p:sp>
        <p:nvSpPr>
          <p:cNvPr id="369" name="Google Shape;369;p49"/>
          <p:cNvSpPr/>
          <p:nvPr/>
        </p:nvSpPr>
        <p:spPr>
          <a:xfrm>
            <a:off x="3562500" y="5835551"/>
            <a:ext cx="5105100" cy="2325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370" name="Google Shape;370;p49"/>
          <p:cNvSpPr txBox="1"/>
          <p:nvPr/>
        </p:nvSpPr>
        <p:spPr>
          <a:xfrm rot="-5400000">
            <a:off x="1729172" y="4421026"/>
            <a:ext cx="3134700" cy="19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AU" sz="1100" b="0" i="0" u="none" strike="noStrike" cap="none">
                <a:solidFill>
                  <a:schemeClr val="lt1"/>
                </a:solidFill>
                <a:latin typeface="Trebuchet MS"/>
                <a:ea typeface="Trebuchet MS"/>
                <a:cs typeface="Trebuchet MS"/>
                <a:sym typeface="Trebuchet MS"/>
              </a:rPr>
              <a:t>SNOMED International: Delivering SNOMED CT</a:t>
            </a:r>
            <a:endParaRPr sz="1100" b="0" i="0" u="none" strike="noStrike" cap="none">
              <a:solidFill>
                <a:schemeClr val="lt1"/>
              </a:solidFill>
              <a:latin typeface="Trebuchet MS"/>
              <a:ea typeface="Trebuchet MS"/>
              <a:cs typeface="Trebuchet MS"/>
              <a:sym typeface="Trebuchet MS"/>
            </a:endParaRPr>
          </a:p>
        </p:txBody>
      </p:sp>
      <p:pic>
        <p:nvPicPr>
          <p:cNvPr id="371" name="Google Shape;371;p49"/>
          <p:cNvPicPr preferRelativeResize="0"/>
          <p:nvPr/>
        </p:nvPicPr>
        <p:blipFill rotWithShape="1">
          <a:blip r:embed="rId5">
            <a:alphaModFix/>
          </a:blip>
          <a:srcRect/>
          <a:stretch/>
        </p:blipFill>
        <p:spPr>
          <a:xfrm>
            <a:off x="3605820" y="6185409"/>
            <a:ext cx="5068818" cy="33321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AU">
                <a:solidFill>
                  <a:schemeClr val="dk2"/>
                </a:solidFill>
              </a:rPr>
              <a:t>Purpose of Subgroup</a:t>
            </a:r>
            <a:endParaRPr>
              <a:solidFill>
                <a:schemeClr val="dk2"/>
              </a:solidFill>
            </a:endParaRPr>
          </a:p>
        </p:txBody>
      </p:sp>
      <p:sp>
        <p:nvSpPr>
          <p:cNvPr id="84" name="Google Shape;84;p14"/>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p>
            <a:pPr marL="457200" marR="0" lvl="0" indent="-381000" algn="l" rtl="0">
              <a:lnSpc>
                <a:spcPct val="115000"/>
              </a:lnSpc>
              <a:spcBef>
                <a:spcPts val="1600"/>
              </a:spcBef>
              <a:spcAft>
                <a:spcPts val="0"/>
              </a:spcAft>
              <a:buClr>
                <a:schemeClr val="dk2"/>
              </a:buClr>
              <a:buSzPts val="2400"/>
              <a:buFont typeface="Arial"/>
              <a:buChar char="●"/>
            </a:pPr>
            <a:r>
              <a:rPr lang="en-AU" sz="2400">
                <a:solidFill>
                  <a:srgbClr val="000000"/>
                </a:solidFill>
                <a:latin typeface="Arial"/>
                <a:ea typeface="Arial"/>
                <a:cs typeface="Arial"/>
                <a:sym typeface="Arial"/>
              </a:rPr>
              <a:t>To agree upon the use cases and fundamentals of the map</a:t>
            </a:r>
            <a:endParaRPr sz="2400">
              <a:solidFill>
                <a:srgbClr val="000000"/>
              </a:solidFill>
              <a:latin typeface="Arial"/>
              <a:ea typeface="Arial"/>
              <a:cs typeface="Arial"/>
              <a:sym typeface="Arial"/>
            </a:endParaRPr>
          </a:p>
          <a:p>
            <a:pPr marL="990000" marR="0" lvl="1" indent="-242401" algn="l" rtl="0">
              <a:lnSpc>
                <a:spcPct val="115000"/>
              </a:lnSpc>
              <a:spcBef>
                <a:spcPts val="1600"/>
              </a:spcBef>
              <a:spcAft>
                <a:spcPts val="0"/>
              </a:spcAft>
              <a:buClr>
                <a:srgbClr val="000000"/>
              </a:buClr>
              <a:buSzPts val="2400"/>
              <a:buFont typeface="Arial"/>
              <a:buChar char="○"/>
            </a:pPr>
            <a:r>
              <a:rPr lang="en-AU">
                <a:solidFill>
                  <a:srgbClr val="000000"/>
                </a:solidFill>
                <a:latin typeface="Arial"/>
                <a:ea typeface="Arial"/>
                <a:cs typeface="Arial"/>
                <a:sym typeface="Arial"/>
              </a:rPr>
              <a:t>To document the mapping policy</a:t>
            </a:r>
            <a:endParaRPr sz="2400">
              <a:solidFill>
                <a:srgbClr val="000000"/>
              </a:solidFill>
              <a:latin typeface="Arial"/>
              <a:ea typeface="Arial"/>
              <a:cs typeface="Arial"/>
              <a:sym typeface="Arial"/>
            </a:endParaRPr>
          </a:p>
          <a:p>
            <a:pPr marL="457200" marR="0" lvl="0" indent="-381000" algn="l" rtl="0">
              <a:lnSpc>
                <a:spcPct val="115000"/>
              </a:lnSpc>
              <a:spcBef>
                <a:spcPts val="1600"/>
              </a:spcBef>
              <a:spcAft>
                <a:spcPts val="0"/>
              </a:spcAft>
              <a:buClr>
                <a:schemeClr val="dk2"/>
              </a:buClr>
              <a:buSzPts val="2400"/>
              <a:buFont typeface="Arial"/>
              <a:buChar char="●"/>
            </a:pPr>
            <a:r>
              <a:rPr lang="en-AU" sz="2400">
                <a:solidFill>
                  <a:srgbClr val="000000"/>
                </a:solidFill>
                <a:latin typeface="Arial"/>
                <a:ea typeface="Arial"/>
                <a:cs typeface="Arial"/>
                <a:sym typeface="Arial"/>
              </a:rPr>
              <a:t>To contribute to the authoring and/or review of the map</a:t>
            </a:r>
            <a:endParaRPr sz="2400">
              <a:solidFill>
                <a:srgbClr val="000000"/>
              </a:solidFill>
              <a:latin typeface="Arial"/>
              <a:ea typeface="Arial"/>
              <a:cs typeface="Arial"/>
              <a:sym typeface="Arial"/>
            </a:endParaRPr>
          </a:p>
          <a:p>
            <a:pPr marL="457200" marR="0" lvl="0" indent="-381000" algn="l" rtl="0">
              <a:lnSpc>
                <a:spcPct val="115000"/>
              </a:lnSpc>
              <a:spcBef>
                <a:spcPts val="1600"/>
              </a:spcBef>
              <a:spcAft>
                <a:spcPts val="0"/>
              </a:spcAft>
              <a:buClr>
                <a:schemeClr val="dk2"/>
              </a:buClr>
              <a:buSzPts val="2400"/>
              <a:buFont typeface="Arial"/>
              <a:buChar char="●"/>
            </a:pPr>
            <a:r>
              <a:rPr lang="en-AU" sz="2400">
                <a:solidFill>
                  <a:srgbClr val="000000"/>
                </a:solidFill>
                <a:latin typeface="Arial"/>
                <a:ea typeface="Arial"/>
                <a:cs typeface="Arial"/>
                <a:sym typeface="Arial"/>
              </a:rPr>
              <a:t>To deliver the first version of the map to the DEUSG</a:t>
            </a:r>
            <a:endParaRPr sz="2400">
              <a:solidFill>
                <a:srgbClr val="000000"/>
              </a:solidFill>
              <a:latin typeface="Arial"/>
              <a:ea typeface="Arial"/>
              <a:cs typeface="Arial"/>
              <a:sym typeface="Arial"/>
            </a:endParaRPr>
          </a:p>
          <a:p>
            <a:pPr marL="457200" marR="0" lvl="0" indent="0" algn="l" rtl="0">
              <a:lnSpc>
                <a:spcPct val="115000"/>
              </a:lnSpc>
              <a:spcBef>
                <a:spcPts val="1600"/>
              </a:spcBef>
              <a:spcAft>
                <a:spcPts val="0"/>
              </a:spcAft>
              <a:buNone/>
            </a:pPr>
            <a:endParaRPr sz="2400">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pic>
        <p:nvPicPr>
          <p:cNvPr id="90" name="Google Shape;90;p15"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11070000" cy="6851400"/>
          </a:xfrm>
          <a:prstGeom prst="rect">
            <a:avLst/>
          </a:prstGeom>
          <a:solidFill>
            <a:schemeClr val="lt2"/>
          </a:solidFill>
          <a:ln>
            <a:noFill/>
          </a:ln>
        </p:spPr>
      </p:pic>
      <p:sp>
        <p:nvSpPr>
          <p:cNvPr id="91" name="Google Shape;91;p15"/>
          <p:cNvSpPr/>
          <p:nvPr/>
        </p:nvSpPr>
        <p:spPr>
          <a:xfrm>
            <a:off x="1" y="0"/>
            <a:ext cx="11070000" cy="6858000"/>
          </a:xfrm>
          <a:prstGeom prst="rect">
            <a:avLst/>
          </a:prstGeom>
          <a:solidFill>
            <a:schemeClr val="dk2">
              <a:alpha val="69410"/>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sp>
        <p:nvSpPr>
          <p:cNvPr id="92" name="Google Shape;92;p15"/>
          <p:cNvSpPr txBox="1"/>
          <p:nvPr/>
        </p:nvSpPr>
        <p:spPr>
          <a:xfrm>
            <a:off x="914400" y="2718100"/>
            <a:ext cx="9556500" cy="1695000"/>
          </a:xfrm>
          <a:prstGeom prst="rect">
            <a:avLst/>
          </a:prstGeom>
          <a:noFill/>
          <a:ln>
            <a:noFill/>
          </a:ln>
        </p:spPr>
        <p:txBody>
          <a:bodyPr spcFirstLastPara="1" wrap="square" lIns="0" tIns="45700" rIns="91425" bIns="45700" anchor="t" anchorCtr="0">
            <a:noAutofit/>
          </a:bodyPr>
          <a:lstStyle/>
          <a:p>
            <a:pPr marL="0" marR="0" lvl="0" indent="0" algn="l" rtl="0">
              <a:lnSpc>
                <a:spcPct val="100000"/>
              </a:lnSpc>
              <a:spcBef>
                <a:spcPts val="0"/>
              </a:spcBef>
              <a:spcAft>
                <a:spcPts val="0"/>
              </a:spcAft>
              <a:buClr>
                <a:srgbClr val="000000"/>
              </a:buClr>
              <a:buSzPts val="5400"/>
              <a:buFont typeface="Arial"/>
              <a:buNone/>
            </a:pPr>
            <a:r>
              <a:rPr lang="en-AU" sz="5400" b="1">
                <a:solidFill>
                  <a:schemeClr val="lt1"/>
                </a:solidFill>
                <a:latin typeface="Trebuchet MS"/>
                <a:ea typeface="Trebuchet MS"/>
                <a:cs typeface="Trebuchet MS"/>
                <a:sym typeface="Trebuchet MS"/>
              </a:rPr>
              <a:t>EDQM Dose Form Map</a:t>
            </a:r>
            <a:endParaRPr sz="5400" b="1">
              <a:solidFill>
                <a:schemeClr val="lt1"/>
              </a:solidFill>
              <a:latin typeface="Trebuchet MS"/>
              <a:ea typeface="Trebuchet MS"/>
              <a:cs typeface="Trebuchet MS"/>
              <a:sym typeface="Trebuchet MS"/>
            </a:endParaRPr>
          </a:p>
          <a:p>
            <a:pPr marL="0" marR="0" lvl="0" indent="0" algn="l" rtl="0">
              <a:lnSpc>
                <a:spcPct val="100000"/>
              </a:lnSpc>
              <a:spcBef>
                <a:spcPts val="0"/>
              </a:spcBef>
              <a:spcAft>
                <a:spcPts val="0"/>
              </a:spcAft>
              <a:buClr>
                <a:srgbClr val="000000"/>
              </a:buClr>
              <a:buSzPts val="5400"/>
              <a:buFont typeface="Arial"/>
              <a:buNone/>
            </a:pPr>
            <a:r>
              <a:rPr lang="en-AU" sz="5400" b="1">
                <a:solidFill>
                  <a:schemeClr val="lt1"/>
                </a:solidFill>
                <a:latin typeface="Trebuchet MS"/>
                <a:ea typeface="Trebuchet MS"/>
                <a:cs typeface="Trebuchet MS"/>
                <a:sym typeface="Trebuchet MS"/>
              </a:rPr>
              <a:t>Use Cases</a:t>
            </a:r>
            <a:endParaRPr sz="5400" b="1">
              <a:solidFill>
                <a:schemeClr val="lt1"/>
              </a:solidFill>
              <a:latin typeface="Trebuchet MS"/>
              <a:ea typeface="Trebuchet MS"/>
              <a:cs typeface="Trebuchet MS"/>
              <a:sym typeface="Trebuchet MS"/>
            </a:endParaRPr>
          </a:p>
        </p:txBody>
      </p:sp>
      <p:pic>
        <p:nvPicPr>
          <p:cNvPr id="93" name="Google Shape;93;p15"/>
          <p:cNvPicPr preferRelativeResize="0"/>
          <p:nvPr/>
        </p:nvPicPr>
        <p:blipFill rotWithShape="1">
          <a:blip r:embed="rId4">
            <a:alphaModFix/>
          </a:blip>
          <a:srcRect/>
          <a:stretch/>
        </p:blipFill>
        <p:spPr>
          <a:xfrm>
            <a:off x="914400" y="6259646"/>
            <a:ext cx="5068831" cy="33321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AU">
                <a:solidFill>
                  <a:schemeClr val="dk2"/>
                </a:solidFill>
              </a:rPr>
              <a:t>Use Cases for EDQM-to-SNOMED DF Map (1)</a:t>
            </a:r>
            <a:endParaRPr>
              <a:solidFill>
                <a:schemeClr val="dk2"/>
              </a:solidFill>
            </a:endParaRPr>
          </a:p>
        </p:txBody>
      </p:sp>
      <p:sp>
        <p:nvSpPr>
          <p:cNvPr id="100" name="Google Shape;100;p16"/>
          <p:cNvSpPr txBox="1">
            <a:spLocks noGrp="1"/>
          </p:cNvSpPr>
          <p:nvPr>
            <p:ph type="body" idx="1"/>
          </p:nvPr>
        </p:nvSpPr>
        <p:spPr>
          <a:xfrm>
            <a:off x="838200" y="1673225"/>
            <a:ext cx="10747800" cy="4092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1600"/>
              </a:spcBef>
              <a:spcAft>
                <a:spcPts val="0"/>
              </a:spcAft>
              <a:buNone/>
            </a:pPr>
            <a:r>
              <a:rPr lang="en-AU" sz="2200" b="1">
                <a:solidFill>
                  <a:srgbClr val="000000"/>
                </a:solidFill>
                <a:latin typeface="Arial"/>
                <a:ea typeface="Arial"/>
                <a:cs typeface="Arial"/>
                <a:sym typeface="Arial"/>
              </a:rPr>
              <a:t>Authoring a SNOMED CT Drug Extension</a:t>
            </a:r>
            <a:endParaRPr sz="2200">
              <a:solidFill>
                <a:srgbClr val="000000"/>
              </a:solidFill>
              <a:latin typeface="Arial"/>
              <a:ea typeface="Arial"/>
              <a:cs typeface="Arial"/>
              <a:sym typeface="Arial"/>
            </a:endParaRPr>
          </a:p>
          <a:p>
            <a:pPr marL="457200" marR="0" lvl="0" indent="-368300" algn="l" rtl="0">
              <a:lnSpc>
                <a:spcPct val="100000"/>
              </a:lnSpc>
              <a:spcBef>
                <a:spcPts val="1600"/>
              </a:spcBef>
              <a:spcAft>
                <a:spcPts val="0"/>
              </a:spcAft>
              <a:buClr>
                <a:srgbClr val="000000"/>
              </a:buClr>
              <a:buSzPts val="2200"/>
              <a:buFont typeface="Arial"/>
              <a:buChar char="•"/>
            </a:pPr>
            <a:r>
              <a:rPr lang="en-AU" sz="2200">
                <a:solidFill>
                  <a:srgbClr val="000000"/>
                </a:solidFill>
                <a:latin typeface="Arial"/>
                <a:ea typeface="Arial"/>
                <a:cs typeface="Arial"/>
                <a:sym typeface="Arial"/>
              </a:rPr>
              <a:t>The national extension wants to represent authorised (real/branded) medicinal products in a SNOMED CT drug extension as RCDs, based on the authorised product information (section 3 of SmPC)</a:t>
            </a:r>
            <a:endParaRPr sz="2200">
              <a:solidFill>
                <a:srgbClr val="000000"/>
              </a:solidFill>
              <a:latin typeface="Arial"/>
              <a:ea typeface="Arial"/>
              <a:cs typeface="Arial"/>
              <a:sym typeface="Arial"/>
            </a:endParaRPr>
          </a:p>
          <a:p>
            <a:pPr marL="457200" marR="0" lvl="0" indent="-368300" algn="l" rtl="0">
              <a:lnSpc>
                <a:spcPct val="100000"/>
              </a:lnSpc>
              <a:spcBef>
                <a:spcPts val="0"/>
              </a:spcBef>
              <a:spcAft>
                <a:spcPts val="0"/>
              </a:spcAft>
              <a:buClr>
                <a:srgbClr val="000000"/>
              </a:buClr>
              <a:buSzPts val="2200"/>
              <a:buFont typeface="Arial"/>
              <a:buChar char="•"/>
            </a:pPr>
            <a:r>
              <a:rPr lang="en-AU" sz="2200">
                <a:solidFill>
                  <a:srgbClr val="000000"/>
                </a:solidFill>
                <a:latin typeface="Arial"/>
                <a:ea typeface="Arial"/>
                <a:cs typeface="Arial"/>
                <a:sym typeface="Arial"/>
              </a:rPr>
              <a:t>The authorised product information uses EDQM dose forms</a:t>
            </a:r>
            <a:endParaRPr sz="220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r>
              <a:rPr lang="en-AU" sz="2200">
                <a:solidFill>
                  <a:srgbClr val="000000"/>
                </a:solidFill>
                <a:latin typeface="Arial"/>
                <a:ea typeface="Arial"/>
                <a:cs typeface="Arial"/>
                <a:sym typeface="Arial"/>
              </a:rPr>
              <a:t>SO</a:t>
            </a:r>
            <a:endParaRPr sz="220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r>
              <a:rPr lang="en-AU" sz="2200">
                <a:solidFill>
                  <a:srgbClr val="000000"/>
                </a:solidFill>
                <a:latin typeface="Arial"/>
                <a:ea typeface="Arial"/>
                <a:cs typeface="Arial"/>
                <a:sym typeface="Arial"/>
              </a:rPr>
              <a:t>A map </a:t>
            </a:r>
            <a:r>
              <a:rPr lang="en-AU" sz="2200">
                <a:solidFill>
                  <a:schemeClr val="accent1"/>
                </a:solidFill>
                <a:latin typeface="Arial"/>
                <a:ea typeface="Arial"/>
                <a:cs typeface="Arial"/>
                <a:sym typeface="Arial"/>
              </a:rPr>
              <a:t>from </a:t>
            </a:r>
            <a:r>
              <a:rPr lang="en-AU" sz="2200">
                <a:solidFill>
                  <a:srgbClr val="000000"/>
                </a:solidFill>
                <a:latin typeface="Arial"/>
                <a:ea typeface="Arial"/>
                <a:cs typeface="Arial"/>
                <a:sym typeface="Arial"/>
              </a:rPr>
              <a:t>EDQM dose forms </a:t>
            </a:r>
            <a:r>
              <a:rPr lang="en-AU" sz="2200">
                <a:solidFill>
                  <a:schemeClr val="accent1"/>
                </a:solidFill>
                <a:latin typeface="Arial"/>
                <a:ea typeface="Arial"/>
                <a:cs typeface="Arial"/>
                <a:sym typeface="Arial"/>
              </a:rPr>
              <a:t>to </a:t>
            </a:r>
            <a:r>
              <a:rPr lang="en-AU" sz="2200">
                <a:solidFill>
                  <a:srgbClr val="000000"/>
                </a:solidFill>
                <a:latin typeface="Arial"/>
                <a:ea typeface="Arial"/>
                <a:cs typeface="Arial"/>
                <a:sym typeface="Arial"/>
              </a:rPr>
              <a:t>SNOMED CT dose forms significantly helps the authoring of the RCDs, because “pharmaceutical dose form” is a definitional attribute of an RCD</a:t>
            </a:r>
            <a:endParaRPr sz="220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r>
              <a:rPr lang="en-AU" sz="2200">
                <a:solidFill>
                  <a:srgbClr val="000000"/>
                </a:solidFill>
                <a:latin typeface="Arial"/>
                <a:ea typeface="Arial"/>
                <a:cs typeface="Arial"/>
                <a:sym typeface="Arial"/>
              </a:rPr>
              <a:t> </a:t>
            </a:r>
            <a:endParaRPr sz="2200">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AU">
                <a:solidFill>
                  <a:schemeClr val="dk2"/>
                </a:solidFill>
              </a:rPr>
              <a:t>Use Cases for EDQM-to-SNOMED DF Map (2)</a:t>
            </a:r>
            <a:endParaRPr>
              <a:solidFill>
                <a:schemeClr val="dk2"/>
              </a:solidFill>
            </a:endParaRPr>
          </a:p>
        </p:txBody>
      </p:sp>
      <p:sp>
        <p:nvSpPr>
          <p:cNvPr id="107" name="Google Shape;107;p17"/>
          <p:cNvSpPr txBox="1">
            <a:spLocks noGrp="1"/>
          </p:cNvSpPr>
          <p:nvPr>
            <p:ph type="body" idx="1"/>
          </p:nvPr>
        </p:nvSpPr>
        <p:spPr>
          <a:xfrm>
            <a:off x="838200" y="1565800"/>
            <a:ext cx="10747800" cy="5001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1600"/>
              </a:spcBef>
              <a:spcAft>
                <a:spcPts val="0"/>
              </a:spcAft>
              <a:buNone/>
            </a:pPr>
            <a:r>
              <a:rPr lang="en-AU" sz="2200" b="1">
                <a:solidFill>
                  <a:srgbClr val="000000"/>
                </a:solidFill>
                <a:latin typeface="Arial"/>
                <a:ea typeface="Arial"/>
                <a:cs typeface="Arial"/>
                <a:sym typeface="Arial"/>
              </a:rPr>
              <a:t>National use of international concepts in patient care</a:t>
            </a:r>
            <a:endParaRPr sz="2200">
              <a:solidFill>
                <a:srgbClr val="000000"/>
              </a:solidFill>
              <a:latin typeface="Arial"/>
              <a:ea typeface="Arial"/>
              <a:cs typeface="Arial"/>
              <a:sym typeface="Arial"/>
            </a:endParaRPr>
          </a:p>
          <a:p>
            <a:pPr marL="457200" marR="0" lvl="0" indent="-368300" algn="l" rtl="0">
              <a:lnSpc>
                <a:spcPct val="100000"/>
              </a:lnSpc>
              <a:spcBef>
                <a:spcPts val="1600"/>
              </a:spcBef>
              <a:spcAft>
                <a:spcPts val="0"/>
              </a:spcAft>
              <a:buClr>
                <a:srgbClr val="000000"/>
              </a:buClr>
              <a:buSzPts val="2200"/>
              <a:buFont typeface="Arial"/>
              <a:buChar char="•"/>
            </a:pPr>
            <a:r>
              <a:rPr lang="en-AU" sz="2200">
                <a:solidFill>
                  <a:srgbClr val="000000"/>
                </a:solidFill>
                <a:latin typeface="Arial"/>
                <a:ea typeface="Arial"/>
                <a:cs typeface="Arial"/>
                <a:sym typeface="Arial"/>
              </a:rPr>
              <a:t>An organisation wants to map concepts from a national or local medication product dictionary (MPD) to international SNOMED CT clinical drugs for the patient medication process - prescribing/dispensing/administration/recording</a:t>
            </a:r>
            <a:br>
              <a:rPr lang="en-AU" sz="2200">
                <a:solidFill>
                  <a:srgbClr val="000000"/>
                </a:solidFill>
                <a:latin typeface="Arial"/>
                <a:ea typeface="Arial"/>
                <a:cs typeface="Arial"/>
                <a:sym typeface="Arial"/>
              </a:rPr>
            </a:br>
            <a:r>
              <a:rPr lang="en-AU" sz="2200">
                <a:solidFill>
                  <a:srgbClr val="000000"/>
                </a:solidFill>
                <a:latin typeface="Arial"/>
                <a:ea typeface="Arial"/>
                <a:cs typeface="Arial"/>
                <a:sym typeface="Arial"/>
              </a:rPr>
              <a:t>“Prescription” uses abstract concepts (from the international edition) but these must be matched to a local authorised product for dispensing/administration</a:t>
            </a:r>
            <a:endParaRPr sz="2200">
              <a:solidFill>
                <a:srgbClr val="000000"/>
              </a:solidFill>
              <a:latin typeface="Arial"/>
              <a:ea typeface="Arial"/>
              <a:cs typeface="Arial"/>
              <a:sym typeface="Arial"/>
            </a:endParaRPr>
          </a:p>
          <a:p>
            <a:pPr marL="457200" marR="0" lvl="0" indent="-368300" algn="l" rtl="0">
              <a:lnSpc>
                <a:spcPct val="100000"/>
              </a:lnSpc>
              <a:spcBef>
                <a:spcPts val="0"/>
              </a:spcBef>
              <a:spcAft>
                <a:spcPts val="0"/>
              </a:spcAft>
              <a:buClr>
                <a:srgbClr val="000000"/>
              </a:buClr>
              <a:buSzPts val="2200"/>
              <a:buFont typeface="Arial"/>
              <a:buChar char="•"/>
            </a:pPr>
            <a:r>
              <a:rPr lang="en-AU" sz="2200">
                <a:solidFill>
                  <a:srgbClr val="000000"/>
                </a:solidFill>
                <a:latin typeface="Arial"/>
                <a:ea typeface="Arial"/>
                <a:cs typeface="Arial"/>
                <a:sym typeface="Arial"/>
              </a:rPr>
              <a:t>Many or all of the concepts in the MPD use EDQM dose forms as their dose form</a:t>
            </a:r>
            <a:endParaRPr sz="220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r>
              <a:rPr lang="en-AU" sz="2200">
                <a:solidFill>
                  <a:srgbClr val="000000"/>
                </a:solidFill>
                <a:latin typeface="Arial"/>
                <a:ea typeface="Arial"/>
                <a:cs typeface="Arial"/>
                <a:sym typeface="Arial"/>
              </a:rPr>
              <a:t>SO</a:t>
            </a:r>
            <a:endParaRPr sz="220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r>
              <a:rPr lang="en-AU" sz="2200">
                <a:solidFill>
                  <a:srgbClr val="000000"/>
                </a:solidFill>
                <a:latin typeface="Arial"/>
                <a:ea typeface="Arial"/>
                <a:cs typeface="Arial"/>
                <a:sym typeface="Arial"/>
              </a:rPr>
              <a:t>A map </a:t>
            </a:r>
            <a:r>
              <a:rPr lang="en-AU" sz="2200">
                <a:solidFill>
                  <a:schemeClr val="accent1"/>
                </a:solidFill>
                <a:latin typeface="Arial"/>
                <a:ea typeface="Arial"/>
                <a:cs typeface="Arial"/>
                <a:sym typeface="Arial"/>
              </a:rPr>
              <a:t>from </a:t>
            </a:r>
            <a:r>
              <a:rPr lang="en-AU" sz="2200">
                <a:solidFill>
                  <a:srgbClr val="000000"/>
                </a:solidFill>
                <a:latin typeface="Arial"/>
                <a:ea typeface="Arial"/>
                <a:cs typeface="Arial"/>
                <a:sym typeface="Arial"/>
              </a:rPr>
              <a:t>EDQM dose forms </a:t>
            </a:r>
            <a:r>
              <a:rPr lang="en-AU" sz="2200">
                <a:solidFill>
                  <a:schemeClr val="accent1"/>
                </a:solidFill>
                <a:latin typeface="Arial"/>
                <a:ea typeface="Arial"/>
                <a:cs typeface="Arial"/>
                <a:sym typeface="Arial"/>
              </a:rPr>
              <a:t>to </a:t>
            </a:r>
            <a:r>
              <a:rPr lang="en-AU" sz="2200">
                <a:solidFill>
                  <a:srgbClr val="000000"/>
                </a:solidFill>
                <a:latin typeface="Arial"/>
                <a:ea typeface="Arial"/>
                <a:cs typeface="Arial"/>
                <a:sym typeface="Arial"/>
              </a:rPr>
              <a:t>SNOMED CT dose forms significantly helps the mapping because “pharmaceutical dose form” is a definitional attribute of a SNOMED CT clinical drug and is usually a stated attribute of the concept in the MPD.  By mapping at attribute level, much of the concept level mapping can be “automated” (at least initially)</a:t>
            </a:r>
            <a:endParaRPr sz="220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r>
              <a:rPr lang="en-AU" sz="2200">
                <a:solidFill>
                  <a:srgbClr val="000000"/>
                </a:solidFill>
                <a:latin typeface="Arial"/>
                <a:ea typeface="Arial"/>
                <a:cs typeface="Arial"/>
                <a:sym typeface="Arial"/>
              </a:rPr>
              <a:t> </a:t>
            </a:r>
            <a:endParaRPr sz="2200">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1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AU">
                <a:solidFill>
                  <a:schemeClr val="dk2"/>
                </a:solidFill>
              </a:rPr>
              <a:t>Use Cases for EDQM-to-SNOMED DF Map (3)</a:t>
            </a:r>
            <a:endParaRPr>
              <a:solidFill>
                <a:schemeClr val="dk2"/>
              </a:solidFill>
            </a:endParaRPr>
          </a:p>
        </p:txBody>
      </p:sp>
      <p:sp>
        <p:nvSpPr>
          <p:cNvPr id="114" name="Google Shape;114;p18"/>
          <p:cNvSpPr txBox="1">
            <a:spLocks noGrp="1"/>
          </p:cNvSpPr>
          <p:nvPr>
            <p:ph type="body" idx="1"/>
          </p:nvPr>
        </p:nvSpPr>
        <p:spPr>
          <a:xfrm>
            <a:off x="838200" y="1673225"/>
            <a:ext cx="10747800" cy="4893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1600"/>
              </a:spcBef>
              <a:spcAft>
                <a:spcPts val="0"/>
              </a:spcAft>
              <a:buNone/>
            </a:pPr>
            <a:r>
              <a:rPr lang="en-AU" sz="2200" b="1">
                <a:solidFill>
                  <a:srgbClr val="000000"/>
                </a:solidFill>
                <a:latin typeface="Arial"/>
                <a:ea typeface="Arial"/>
                <a:cs typeface="Arial"/>
                <a:sym typeface="Arial"/>
              </a:rPr>
              <a:t>International interoperability of medication information</a:t>
            </a:r>
            <a:endParaRPr sz="2200">
              <a:solidFill>
                <a:srgbClr val="000000"/>
              </a:solidFill>
              <a:latin typeface="Arial"/>
              <a:ea typeface="Arial"/>
              <a:cs typeface="Arial"/>
              <a:sym typeface="Arial"/>
            </a:endParaRPr>
          </a:p>
          <a:p>
            <a:pPr marL="457200" marR="0" lvl="0" indent="-368300" algn="l" rtl="0">
              <a:lnSpc>
                <a:spcPct val="100000"/>
              </a:lnSpc>
              <a:spcBef>
                <a:spcPts val="1600"/>
              </a:spcBef>
              <a:spcAft>
                <a:spcPts val="0"/>
              </a:spcAft>
              <a:buClr>
                <a:srgbClr val="000000"/>
              </a:buClr>
              <a:buSzPts val="2200"/>
              <a:buFont typeface="Arial"/>
              <a:buChar char="•"/>
            </a:pPr>
            <a:r>
              <a:rPr lang="en-AU" sz="2200">
                <a:solidFill>
                  <a:srgbClr val="000000"/>
                </a:solidFill>
                <a:latin typeface="Arial"/>
                <a:ea typeface="Arial"/>
                <a:cs typeface="Arial"/>
                <a:sym typeface="Arial"/>
              </a:rPr>
              <a:t>An organisation wants to map concepts from a national or local medication product dictionary (MPD) to international SNOMED CT clinical drugs for interoperability purposes, such as the sharing of medication lists for cross-border patient-care, pharmacovigilance and clinical research</a:t>
            </a:r>
            <a:endParaRPr sz="2200">
              <a:solidFill>
                <a:srgbClr val="000000"/>
              </a:solidFill>
              <a:latin typeface="Arial"/>
              <a:ea typeface="Arial"/>
              <a:cs typeface="Arial"/>
              <a:sym typeface="Arial"/>
            </a:endParaRPr>
          </a:p>
          <a:p>
            <a:pPr marL="457200" marR="0" lvl="0" indent="-368300" algn="l" rtl="0">
              <a:lnSpc>
                <a:spcPct val="100000"/>
              </a:lnSpc>
              <a:spcBef>
                <a:spcPts val="0"/>
              </a:spcBef>
              <a:spcAft>
                <a:spcPts val="0"/>
              </a:spcAft>
              <a:buClr>
                <a:srgbClr val="000000"/>
              </a:buClr>
              <a:buSzPts val="2200"/>
              <a:buFont typeface="Arial"/>
              <a:buChar char="•"/>
            </a:pPr>
            <a:r>
              <a:rPr lang="en-AU" sz="2200">
                <a:solidFill>
                  <a:srgbClr val="000000"/>
                </a:solidFill>
                <a:latin typeface="Arial"/>
                <a:ea typeface="Arial"/>
                <a:cs typeface="Arial"/>
                <a:sym typeface="Arial"/>
              </a:rPr>
              <a:t>Many or all of the concepts in the MPD use EDQM dose forms as their dose form</a:t>
            </a:r>
            <a:endParaRPr sz="220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r>
              <a:rPr lang="en-AU" sz="2200">
                <a:solidFill>
                  <a:srgbClr val="000000"/>
                </a:solidFill>
                <a:latin typeface="Arial"/>
                <a:ea typeface="Arial"/>
                <a:cs typeface="Arial"/>
                <a:sym typeface="Arial"/>
              </a:rPr>
              <a:t>SO</a:t>
            </a:r>
            <a:endParaRPr sz="220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r>
              <a:rPr lang="en-AU" sz="2200">
                <a:solidFill>
                  <a:srgbClr val="000000"/>
                </a:solidFill>
                <a:latin typeface="Arial"/>
                <a:ea typeface="Arial"/>
                <a:cs typeface="Arial"/>
                <a:sym typeface="Arial"/>
              </a:rPr>
              <a:t>A map </a:t>
            </a:r>
            <a:r>
              <a:rPr lang="en-AU" sz="2200">
                <a:solidFill>
                  <a:schemeClr val="accent1"/>
                </a:solidFill>
                <a:latin typeface="Arial"/>
                <a:ea typeface="Arial"/>
                <a:cs typeface="Arial"/>
                <a:sym typeface="Arial"/>
              </a:rPr>
              <a:t>from </a:t>
            </a:r>
            <a:r>
              <a:rPr lang="en-AU" sz="2200">
                <a:solidFill>
                  <a:srgbClr val="000000"/>
                </a:solidFill>
                <a:latin typeface="Arial"/>
                <a:ea typeface="Arial"/>
                <a:cs typeface="Arial"/>
                <a:sym typeface="Arial"/>
              </a:rPr>
              <a:t>EDQM dose forms </a:t>
            </a:r>
            <a:r>
              <a:rPr lang="en-AU" sz="2200">
                <a:solidFill>
                  <a:schemeClr val="accent1"/>
                </a:solidFill>
                <a:latin typeface="Arial"/>
                <a:ea typeface="Arial"/>
                <a:cs typeface="Arial"/>
                <a:sym typeface="Arial"/>
              </a:rPr>
              <a:t>to </a:t>
            </a:r>
            <a:r>
              <a:rPr lang="en-AU" sz="2200">
                <a:solidFill>
                  <a:srgbClr val="000000"/>
                </a:solidFill>
                <a:latin typeface="Arial"/>
                <a:ea typeface="Arial"/>
                <a:cs typeface="Arial"/>
                <a:sym typeface="Arial"/>
              </a:rPr>
              <a:t>SNOMED CT dose forms significantly helps the mapping because “pharmaceutical dose form” is a definitional attribute of a SNOMED CT clinical drug and is usually a stated attribute of the concept in the MPD.  By mapping at attribute level, much of the concept level mapping can be “automated” (at least initially)</a:t>
            </a:r>
            <a:endParaRPr sz="2200">
              <a:solidFill>
                <a:srgbClr val="000000"/>
              </a:solidFill>
              <a:latin typeface="Arial"/>
              <a:ea typeface="Arial"/>
              <a:cs typeface="Arial"/>
              <a:sym typeface="Arial"/>
            </a:endParaRPr>
          </a:p>
          <a:p>
            <a:pPr marL="0" marR="0" lvl="0" indent="0" algn="l" rtl="0">
              <a:lnSpc>
                <a:spcPct val="100000"/>
              </a:lnSpc>
              <a:spcBef>
                <a:spcPts val="1600"/>
              </a:spcBef>
              <a:spcAft>
                <a:spcPts val="0"/>
              </a:spcAft>
              <a:buNone/>
            </a:pPr>
            <a:r>
              <a:rPr lang="en-AU" sz="2200">
                <a:solidFill>
                  <a:srgbClr val="000000"/>
                </a:solidFill>
                <a:latin typeface="Arial"/>
                <a:ea typeface="Arial"/>
                <a:cs typeface="Arial"/>
                <a:sym typeface="Arial"/>
              </a:rPr>
              <a:t> </a:t>
            </a:r>
            <a:endParaRPr sz="2200">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2375</Words>
  <Application>Microsoft Macintosh PowerPoint</Application>
  <PresentationFormat>Widescreen</PresentationFormat>
  <Paragraphs>275</Paragraphs>
  <Slides>40</Slides>
  <Notes>40</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Calibri</vt:lpstr>
      <vt:lpstr>Arial</vt:lpstr>
      <vt:lpstr>Helvetica Neue</vt:lpstr>
      <vt:lpstr>Roboto</vt:lpstr>
      <vt:lpstr>Trebuchet MS</vt:lpstr>
      <vt:lpstr>Office Theme</vt:lpstr>
      <vt:lpstr>SNOMED CT DEUSG Subgroup EDQM Dose Form Mapping</vt:lpstr>
      <vt:lpstr>PowerPoint Presentation</vt:lpstr>
      <vt:lpstr>PowerPoint Presentation</vt:lpstr>
      <vt:lpstr>EDQM Map Background</vt:lpstr>
      <vt:lpstr>Purpose of Subgroup</vt:lpstr>
      <vt:lpstr>PowerPoint Presentation</vt:lpstr>
      <vt:lpstr>Use Cases for EDQM-to-SNOMED DF Map (1)</vt:lpstr>
      <vt:lpstr>Use Cases for EDQM-to-SNOMED DF Map (2)</vt:lpstr>
      <vt:lpstr>Use Cases for EDQM-to-SNOMED DF Map (3)</vt:lpstr>
      <vt:lpstr>Use Cases for EDQM-to-SNOMED DF Map (4)</vt:lpstr>
      <vt:lpstr>Use Cases for EDQM-to-SNOMED DF Map (5)</vt:lpstr>
      <vt:lpstr>Dose Form Survey Results</vt:lpstr>
      <vt:lpstr>Dose Form Survey Results</vt:lpstr>
      <vt:lpstr>PowerPoint Presentation</vt:lpstr>
      <vt:lpstr>Map Fundamentals (1)</vt:lpstr>
      <vt:lpstr>Map Fundamentals (2)</vt:lpstr>
      <vt:lpstr>Understanding Concepts in each Code System</vt:lpstr>
      <vt:lpstr>Understanding Concepts: EDQM PDFs</vt:lpstr>
      <vt:lpstr>PDF Attributes</vt:lpstr>
      <vt:lpstr>EDQM: The Comment section</vt:lpstr>
      <vt:lpstr>EDQM PDF in a spreadsheet</vt:lpstr>
      <vt:lpstr>Understanding Concepts: SNOMED CT</vt:lpstr>
      <vt:lpstr>Understanding Concepts: SNOMED CT PDFs</vt:lpstr>
      <vt:lpstr>PDF Concept model (stated view)</vt:lpstr>
      <vt:lpstr>PDF Concept: stated view</vt:lpstr>
      <vt:lpstr>PDF Concept: inferred view</vt:lpstr>
      <vt:lpstr>Not all PDFs are “fully defined”</vt:lpstr>
      <vt:lpstr>SNOMED CT 2021-07-31</vt:lpstr>
      <vt:lpstr>Browser details</vt:lpstr>
      <vt:lpstr>To record the map</vt:lpstr>
      <vt:lpstr>PowerPoint Presentation</vt:lpstr>
      <vt:lpstr>Mapping Process </vt:lpstr>
      <vt:lpstr>Mapping Process - Who….</vt:lpstr>
      <vt:lpstr>How to do the work…(1)</vt:lpstr>
      <vt:lpstr>How to do the work…(2)</vt:lpstr>
      <vt:lpstr>Mapping Process Practicalities</vt:lpstr>
      <vt:lpstr>To be discussed/agreed (Linda)</vt:lpstr>
      <vt:lpstr>Mapping Process Summary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DEUSG Subgroup EDQM Dose Form Mapping</dc:title>
  <cp:lastModifiedBy>Linda Bird</cp:lastModifiedBy>
  <cp:revision>1</cp:revision>
  <dcterms:modified xsi:type="dcterms:W3CDTF">2021-09-09T11:19:47Z</dcterms:modified>
</cp:coreProperties>
</file>