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4"/>
  </p:notesMasterIdLst>
  <p:sldIdLst>
    <p:sldId id="256" r:id="rId2"/>
    <p:sldId id="263" r:id="rId3"/>
    <p:sldId id="264" r:id="rId4"/>
    <p:sldId id="265" r:id="rId5"/>
    <p:sldId id="266" r:id="rId6"/>
    <p:sldId id="277" r:id="rId7"/>
    <p:sldId id="267" r:id="rId8"/>
    <p:sldId id="269" r:id="rId9"/>
    <p:sldId id="268" r:id="rId10"/>
    <p:sldId id="270" r:id="rId11"/>
    <p:sldId id="271" r:id="rId12"/>
    <p:sldId id="272" r:id="rId13"/>
    <p:sldId id="279" r:id="rId14"/>
    <p:sldId id="273" r:id="rId15"/>
    <p:sldId id="278" r:id="rId16"/>
    <p:sldId id="280" r:id="rId17"/>
    <p:sldId id="281" r:id="rId18"/>
    <p:sldId id="290" r:id="rId19"/>
    <p:sldId id="291" r:id="rId20"/>
    <p:sldId id="282" r:id="rId21"/>
    <p:sldId id="292" r:id="rId22"/>
    <p:sldId id="288" r:id="rId23"/>
    <p:sldId id="286" r:id="rId24"/>
    <p:sldId id="289" r:id="rId25"/>
    <p:sldId id="293" r:id="rId26"/>
    <p:sldId id="294" r:id="rId27"/>
    <p:sldId id="304" r:id="rId28"/>
    <p:sldId id="305" r:id="rId29"/>
    <p:sldId id="296" r:id="rId30"/>
    <p:sldId id="284" r:id="rId31"/>
    <p:sldId id="295" r:id="rId32"/>
    <p:sldId id="299" r:id="rId33"/>
    <p:sldId id="298" r:id="rId34"/>
    <p:sldId id="306" r:id="rId35"/>
    <p:sldId id="310" r:id="rId36"/>
    <p:sldId id="311" r:id="rId37"/>
    <p:sldId id="301" r:id="rId38"/>
    <p:sldId id="300" r:id="rId39"/>
    <p:sldId id="309" r:id="rId40"/>
    <p:sldId id="308" r:id="rId41"/>
    <p:sldId id="303" r:id="rId42"/>
    <p:sldId id="283" r:id="rId4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5" roundtripDataSignature="AMtx7mjbZ3pg58WSuoiDZmYiTaALOjxv0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rah Harry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12884F7-831F-40F6-8E7F-2E4142EFAED1}">
  <a:tblStyle styleId="{C12884F7-831F-40F6-8E7F-2E4142EFAE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1E6E7"/>
          </a:solidFill>
        </a:fill>
      </a:tcStyle>
    </a:wholeTbl>
    <a:band1H>
      <a:tcTxStyle/>
      <a:tcStyle>
        <a:tcBdr/>
        <a:fill>
          <a:solidFill>
            <a:srgbClr val="E2CACB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2CACB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4" autoAdjust="0"/>
    <p:restoredTop sz="84606" autoAdjust="0"/>
  </p:normalViewPr>
  <p:slideViewPr>
    <p:cSldViewPr snapToGrid="0">
      <p:cViewPr varScale="1">
        <p:scale>
          <a:sx n="103" d="100"/>
          <a:sy n="103" d="100"/>
        </p:scale>
        <p:origin x="1838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5" name="Google Shape;12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e28d68db7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ge28d68db7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93161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1430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9" name="Google Shape;11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1" descr="Cover_bkg_3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1"/>
          <p:cNvSpPr txBox="1">
            <a:spLocks noGrp="1"/>
          </p:cNvSpPr>
          <p:nvPr>
            <p:ph type="ctrTitle"/>
          </p:nvPr>
        </p:nvSpPr>
        <p:spPr>
          <a:xfrm>
            <a:off x="916720" y="657321"/>
            <a:ext cx="6480951" cy="3167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1"/>
          <p:cNvSpPr txBox="1">
            <a:spLocks noGrp="1"/>
          </p:cNvSpPr>
          <p:nvPr>
            <p:ph type="subTitle" idx="1"/>
          </p:nvPr>
        </p:nvSpPr>
        <p:spPr>
          <a:xfrm>
            <a:off x="916720" y="3825164"/>
            <a:ext cx="6400800" cy="68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C3CD7B"/>
              </a:buClr>
              <a:buSzPts val="1600"/>
              <a:buFont typeface="Arial"/>
              <a:buNone/>
              <a:defRPr sz="1600" b="1" i="0">
                <a:solidFill>
                  <a:srgbClr val="C3CD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  <a:defRPr sz="2800"/>
            </a:lvl1pPr>
            <a:lvl2pPr marL="914400" lvl="1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marL="1828800" lvl="3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4pPr>
            <a:lvl5pPr marL="2286000" lvl="4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»"/>
              <a:defRPr sz="2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22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body" idx="1"/>
          </p:nvPr>
        </p:nvSpPr>
        <p:spPr>
          <a:xfrm>
            <a:off x="4679846" y="1882621"/>
            <a:ext cx="3465576" cy="38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24"/>
          <p:cNvSpPr txBox="1">
            <a:spLocks noGrp="1"/>
          </p:cNvSpPr>
          <p:nvPr>
            <p:ph type="body" idx="2"/>
          </p:nvPr>
        </p:nvSpPr>
        <p:spPr>
          <a:xfrm>
            <a:off x="956439" y="1882620"/>
            <a:ext cx="3465137" cy="3895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4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24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24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0" descr="Content_bkg_2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  <a:defRPr sz="4500" b="1" i="0" u="none" strike="noStrike" cap="none">
                <a:solidFill>
                  <a:srgbClr val="AD122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htsdotools.org/display/OBSERVABLE/Free,+bound,+and+Total+substances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"/>
          <p:cNvSpPr txBox="1">
            <a:spLocks noGrp="1"/>
          </p:cNvSpPr>
          <p:nvPr>
            <p:ph type="ctrTitle"/>
          </p:nvPr>
        </p:nvSpPr>
        <p:spPr>
          <a:xfrm>
            <a:off x="731525" y="394369"/>
            <a:ext cx="7266581" cy="2900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</a:pPr>
            <a:r>
              <a:rPr lang="en-US" dirty="0" smtClean="0"/>
              <a:t>E2O Phase 1</a:t>
            </a:r>
            <a:br>
              <a:rPr lang="en-US" dirty="0" smtClean="0"/>
            </a:br>
            <a:r>
              <a:rPr lang="en-US" dirty="0" smtClean="0"/>
              <a:t>Semantic </a:t>
            </a:r>
            <a:r>
              <a:rPr lang="en-US" dirty="0"/>
              <a:t>Interoperation of Laboratory </a:t>
            </a:r>
            <a:r>
              <a:rPr lang="en-US" dirty="0" smtClean="0"/>
              <a:t>Results</a:t>
            </a: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38" name="Google Shape;38;p1"/>
          <p:cNvSpPr txBox="1"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 dirty="0"/>
              <a:t>James R. Campbell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 dirty="0"/>
              <a:t>Sarah </a:t>
            </a:r>
            <a:r>
              <a:rPr lang="en-US" sz="2400" dirty="0" smtClean="0"/>
              <a:t>Harry</a:t>
            </a:r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 dirty="0" smtClean="0"/>
              <a:t>Daniel </a:t>
            </a:r>
            <a:r>
              <a:rPr lang="en-US" sz="2400" dirty="0" err="1" smtClean="0"/>
              <a:t>Karlsson</a:t>
            </a:r>
            <a:endParaRPr sz="2400" dirty="0"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 smtClean="0"/>
              <a:t>INHERES_IN assumptions</a:t>
            </a:r>
            <a:br>
              <a:rPr lang="en-US" dirty="0" smtClean="0"/>
            </a:br>
            <a:r>
              <a:rPr lang="en-US" dirty="0" smtClean="0"/>
              <a:t>for discussion…</a:t>
            </a:r>
            <a:endParaRPr dirty="0"/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“Fluid sample</a:t>
            </a:r>
            <a:r>
              <a:rPr lang="en-US" dirty="0" smtClean="0"/>
              <a:t>”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3346305|Liquid (substance) (16 concepts)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“Plasma</a:t>
            </a:r>
            <a:r>
              <a:rPr lang="en-US" dirty="0" smtClean="0"/>
              <a:t>”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50863008|Plasma (substance) (149)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“Serum</a:t>
            </a:r>
            <a:r>
              <a:rPr lang="en-US" dirty="0" smtClean="0"/>
              <a:t>”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67922002|Serum (substance) (391)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“Urine”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78014005|Urine (substance) (138)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“Unspecified”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256906008|Blood </a:t>
            </a:r>
            <a:r>
              <a:rPr lang="en-US" dirty="0"/>
              <a:t>material (substance) (584)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“Acellular blood</a:t>
            </a:r>
            <a:r>
              <a:rPr lang="en-US" dirty="0" smtClean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”</a:t>
            </a:r>
            <a:r>
              <a:rPr lang="en-US" dirty="0" smtClean="0"/>
              <a:t>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762634006|Acellular </a:t>
            </a:r>
            <a:r>
              <a:rPr lang="en-US" dirty="0"/>
              <a:t>blood (substance) (46)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“Fecal</a:t>
            </a:r>
            <a:r>
              <a:rPr lang="en-US" dirty="0" smtClean="0"/>
              <a:t>”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39477002|Feces </a:t>
            </a:r>
            <a:r>
              <a:rPr lang="en-US" dirty="0"/>
              <a:t>(substance) </a:t>
            </a:r>
            <a:r>
              <a:rPr lang="en-US" dirty="0" smtClean="0"/>
              <a:t>(13)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“CSF</a:t>
            </a:r>
            <a:r>
              <a:rPr lang="en-US" dirty="0" smtClean="0"/>
              <a:t>”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65216001|Cerebrospinal </a:t>
            </a:r>
            <a:r>
              <a:rPr lang="en-US" dirty="0"/>
              <a:t>fluid (substance) (8)</a:t>
            </a:r>
            <a:endParaRPr dirty="0"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INHERES_IN </a:t>
            </a:r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Half of Evaluation Procedures had no defining features for HAS_SPECIMEN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Unspecified types of blood tests: “271062006|Fasting blood glucose (procedure)” </a:t>
            </a:r>
            <a:r>
              <a:rPr lang="en-US" dirty="0" smtClean="0"/>
              <a:t>appeared to be blood tests of some type</a:t>
            </a:r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DECISION: OK TO USE BLOOD MATERIAL AS INHERES_IN FOR NOW BUT REEVALUATE AFTER CLASSIFICATION EXPERIMENT</a:t>
            </a:r>
            <a:endParaRPr b="1" dirty="0"/>
          </a:p>
          <a:p>
            <a:pPr marL="457200" lvl="0" indent="-4572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Blood cell studies: “Erythrocyte </a:t>
            </a:r>
            <a:r>
              <a:rPr lang="en-US" dirty="0" err="1"/>
              <a:t>protoporphyrins</a:t>
            </a:r>
            <a:r>
              <a:rPr lang="en-US" dirty="0"/>
              <a:t>”, “Leukocyte alkaline phosphatase” </a:t>
            </a:r>
            <a:endParaRPr lang="en-US" dirty="0" smtClean="0"/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DECISION: MODEL AS INHERES_IN = CELL STRUCTURE</a:t>
            </a:r>
            <a:endParaRPr b="1" dirty="0"/>
          </a:p>
          <a:p>
            <a:pPr marL="457200" lvl="0" indent="-279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/>
              <a:t>Issues with assigning COMPONENT</a:t>
            </a:r>
            <a:endParaRPr dirty="0"/>
          </a:p>
        </p:txBody>
      </p:sp>
      <p:sp>
        <p:nvSpPr>
          <p:cNvPr id="134" name="Google Shape;134;p17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Blood counts; discrepancy with modelling of tech preview: “74765001|Lymphocyte count (procedure</a:t>
            </a:r>
            <a:r>
              <a:rPr lang="en-US" dirty="0" smtClean="0"/>
              <a:t>)” do we use the cell structure or the “population of cells in fluid”</a:t>
            </a:r>
            <a:endParaRPr dirty="0"/>
          </a:p>
          <a:p>
            <a:pPr marL="457200" lvl="0" indent="-279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rPr lang="en-US" b="1" dirty="0" smtClean="0"/>
              <a:t>DECISION: IDENTIFY THIS AND SIMILAR TESTS UNSPECIFIED AS TO AMBIGUOUS AND REMOVE FROM PHASE 1 SCOPE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28d68db78_0_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500" cy="135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/>
              <a:t>Issues with defining ‘total</a:t>
            </a:r>
            <a:r>
              <a:rPr lang="en-US" dirty="0" smtClean="0"/>
              <a:t>’ as denominator</a:t>
            </a:r>
            <a:endParaRPr dirty="0"/>
          </a:p>
        </p:txBody>
      </p:sp>
      <p:sp>
        <p:nvSpPr>
          <p:cNvPr id="110" name="Google Shape;110;ge28d68db78_0_0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00" cy="39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271215008| Plasma free/total protein S ratio measurement (procedure)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/>
              <a:t>DECISION: PROCEED WITH MODELING COMPONENT=FREE PROTEIN  S, RELATIVE_TO = PROTEIN S;  </a:t>
            </a:r>
            <a:endParaRPr lang="en-US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CONTACT </a:t>
            </a:r>
            <a:r>
              <a:rPr lang="en-US" b="1" dirty="0"/>
              <a:t>TONI MORRISON WITH CONCERNS THAT </a:t>
            </a:r>
            <a:r>
              <a:rPr lang="en-US" b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"/>
                  </a:ext>
                </a:extLst>
              </a:rPr>
              <a:t>FREE PROTEIN S IS NOT A SUBTYPE OF PROTEIN S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4000498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DIRECT_SITE</a:t>
            </a:r>
            <a:endParaRPr/>
          </a:p>
        </p:txBody>
      </p:sp>
      <p:sp>
        <p:nvSpPr>
          <p:cNvPr id="140" name="Google Shape;140;p18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401102003|Blood spot thyroid stimulating hormone level (procedure</a:t>
            </a:r>
            <a:r>
              <a:rPr lang="en-US" dirty="0" smtClean="0"/>
              <a:t>): INHERES_IN = “Blood material”?, DIRECT_SITE = “Blood spot specimen”?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DECISION: OK FOR NOW…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Issues with assigning PROPERTY</a:t>
            </a:r>
            <a:endParaRPr/>
          </a:p>
        </p:txBody>
      </p:sp>
      <p:sp>
        <p:nvSpPr>
          <p:cNvPr id="122" name="Google Shape;122;p2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415732003|Total </a:t>
            </a:r>
            <a:r>
              <a:rPr lang="en-US" dirty="0" err="1"/>
              <a:t>treponema</a:t>
            </a:r>
            <a:r>
              <a:rPr lang="en-US" dirty="0"/>
              <a:t> antibody measurement (procedure): PROPERTY = </a:t>
            </a:r>
            <a:r>
              <a:rPr lang="en-US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"/>
                  </a:ext>
                </a:extLst>
              </a:rPr>
              <a:t>118556004|Quantity concentration</a:t>
            </a:r>
            <a:r>
              <a:rPr lang="en-US" dirty="0" smtClean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"/>
                  </a:ext>
                </a:extLst>
              </a:rPr>
              <a:t>?</a:t>
            </a:r>
          </a:p>
          <a:p>
            <a:pPr marL="50800" indent="0">
              <a:buNone/>
            </a:pPr>
            <a:r>
              <a:rPr lang="en-US" b="1" dirty="0"/>
              <a:t>DECISION: USE QUANTITY CONCENTRATION </a:t>
            </a:r>
            <a:endParaRPr dirty="0"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408239004Treponema pallidum gelatin agglutination test (procedure): </a:t>
            </a:r>
            <a:r>
              <a:rPr lang="en-US" dirty="0"/>
              <a:t>PROPERTY = </a:t>
            </a:r>
            <a:r>
              <a:rPr lang="en-US" dirty="0" smtClean="0"/>
              <a:t>705057003|Presence  </a:t>
            </a:r>
            <a:r>
              <a:rPr lang="en-US" dirty="0"/>
              <a:t>+ </a:t>
            </a:r>
            <a:r>
              <a:rPr lang="en-US" dirty="0" smtClean="0"/>
              <a:t>TECHNIQUE = Gelatin agglutination technique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34121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14 discussion</a:t>
            </a:r>
            <a:br>
              <a:rPr lang="en-US" dirty="0" smtClean="0"/>
            </a:br>
            <a:r>
              <a:rPr lang="en-US" dirty="0" smtClean="0"/>
              <a:t>20210721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741284" cy="3950310"/>
          </a:xfrm>
        </p:spPr>
        <p:txBody>
          <a:bodyPr>
            <a:normAutofit/>
          </a:bodyPr>
          <a:lstStyle/>
          <a:p>
            <a:r>
              <a:rPr lang="en-US" dirty="0" smtClean="0"/>
              <a:t>Previous issues:</a:t>
            </a:r>
          </a:p>
          <a:p>
            <a:pPr lvl="1"/>
            <a:r>
              <a:rPr lang="en-US" dirty="0" smtClean="0"/>
              <a:t>Procedures “COMPONENT” a candidate for Observables COMPONENT</a:t>
            </a:r>
          </a:p>
          <a:p>
            <a:pPr lvl="1"/>
            <a:r>
              <a:rPr lang="en-US" dirty="0" smtClean="0"/>
              <a:t>Sparing use of DIRECT_SITE</a:t>
            </a:r>
          </a:p>
          <a:p>
            <a:pPr lvl="1"/>
            <a:r>
              <a:rPr lang="en-US" dirty="0" smtClean="0"/>
              <a:t>“Measurements”: PROPERTY = Quantity concentration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98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Followup</a:t>
            </a:r>
            <a:r>
              <a:rPr lang="en-US" dirty="0" smtClean="0"/>
              <a:t> from </a:t>
            </a:r>
            <a:r>
              <a:rPr lang="en-US" dirty="0" err="1" smtClean="0"/>
              <a:t>Farzaneh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confluence.ihtsdotools.org/display/OBSERVABLE/Free%2C+bound%2C+and+Total+substances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current plan is to represent the base substance, the bound and the free substance as three siblings with a "substance X and derivatives" common </a:t>
            </a:r>
            <a:r>
              <a:rPr lang="en-US" dirty="0" err="1" smtClean="0"/>
              <a:t>supertype</a:t>
            </a:r>
            <a:endParaRPr lang="en-US" dirty="0"/>
          </a:p>
          <a:p>
            <a:r>
              <a:rPr lang="en-US" dirty="0"/>
              <a:t>This would support the Observables use cases of allowing querying for substances without regard for "bound-ness", and to distinguish between bound, free, and total.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Three patterns for Observables would be:</a:t>
            </a:r>
          </a:p>
          <a:p>
            <a:pPr lvl="1"/>
            <a:r>
              <a:rPr lang="en-US" dirty="0"/>
              <a:t>Free X Observable === Observable &amp; component = Free X</a:t>
            </a:r>
          </a:p>
          <a:p>
            <a:pPr lvl="1"/>
            <a:r>
              <a:rPr lang="en-US" dirty="0"/>
              <a:t>Bound X Observable === Observable &amp; component = Bound X (or X bound to Y)</a:t>
            </a:r>
          </a:p>
          <a:p>
            <a:pPr lvl="1"/>
            <a:r>
              <a:rPr lang="en-US" dirty="0"/>
              <a:t>Total X Observable === Observable &amp; component X (base substance concept)</a:t>
            </a:r>
          </a:p>
          <a:p>
            <a:r>
              <a:rPr lang="en-US" dirty="0" smtClean="0"/>
              <a:t>FOLLOWUP WITH FARZANEH AND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58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5113004| Free T4 measurement (procedure)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59864" y="5167478"/>
            <a:ext cx="6636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BLOOD MATERIAL</a:t>
            </a:r>
          </a:p>
          <a:p>
            <a:r>
              <a:rPr lang="en-US" sz="2400" dirty="0" smtClean="0"/>
              <a:t>COMPONENT = Free Thyroxine</a:t>
            </a:r>
          </a:p>
          <a:p>
            <a:r>
              <a:rPr lang="en-US" sz="2400" dirty="0" smtClean="0"/>
              <a:t>PROPERTY = QUANTITY CONCENTRATION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830" t="38665" r="6045" b="24002"/>
          <a:stretch/>
        </p:blipFill>
        <p:spPr>
          <a:xfrm>
            <a:off x="1108988" y="1522141"/>
            <a:ext cx="7878533" cy="3428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9375" t="37702" r="7750" b="37854"/>
          <a:stretch/>
        </p:blipFill>
        <p:spPr>
          <a:xfrm>
            <a:off x="0" y="1703070"/>
            <a:ext cx="9144000" cy="316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1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5113004| Free T4 measurement (procedure)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9864" y="5167478"/>
            <a:ext cx="6636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BLOOD MATERIAL</a:t>
            </a:r>
          </a:p>
          <a:p>
            <a:r>
              <a:rPr lang="en-US" sz="2400" dirty="0" smtClean="0"/>
              <a:t>COMPONENT = Free Thyroxine</a:t>
            </a:r>
          </a:p>
          <a:p>
            <a:r>
              <a:rPr lang="en-US" sz="2400" dirty="0" smtClean="0"/>
              <a:t>PROPERTY = QUANTITY CONCENTRATION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830" t="38665" r="6045" b="24002"/>
          <a:stretch/>
        </p:blipFill>
        <p:spPr>
          <a:xfrm>
            <a:off x="1108988" y="1522141"/>
            <a:ext cx="7878533" cy="3428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5132" y="3005807"/>
            <a:ext cx="7709162" cy="156966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DELIVERABLE:  APPROACH FARZANEH WITH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CONCERNS OF TEAM THAT ‘BOUND SUBSTANCE’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MAY NOT HAVE USE CASE; QUESTION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DEPLOYMENT  PLAN FOR SNOMED CT</a:t>
            </a:r>
          </a:p>
        </p:txBody>
      </p:sp>
    </p:spTree>
    <p:extLst>
      <p:ext uri="{BB962C8B-B14F-4D97-AF65-F5344CB8AC3E}">
        <p14:creationId xmlns:p14="http://schemas.microsoft.com/office/powerpoint/2010/main" val="47452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8"/>
          <p:cNvSpPr txBox="1">
            <a:spLocks noGrp="1"/>
          </p:cNvSpPr>
          <p:nvPr>
            <p:ph type="title"/>
          </p:nvPr>
        </p:nvSpPr>
        <p:spPr>
          <a:xfrm>
            <a:off x="956666" y="-394744"/>
            <a:ext cx="8574512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Step 1 Plan</a:t>
            </a:r>
            <a:endParaRPr/>
          </a:p>
        </p:txBody>
      </p:sp>
      <p:sp>
        <p:nvSpPr>
          <p:cNvPr id="80" name="Google Shape;80;p8"/>
          <p:cNvSpPr txBox="1">
            <a:spLocks noGrp="1"/>
          </p:cNvSpPr>
          <p:nvPr>
            <p:ph type="body" idx="1"/>
          </p:nvPr>
        </p:nvSpPr>
        <p:spPr>
          <a:xfrm>
            <a:off x="1025508" y="1038225"/>
            <a:ext cx="7282212" cy="565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Scope: &lt;&lt;Evaluation procedure + Method=Measurement action + Lab context OR &lt;&lt;Lab procedure (~12290 concepts)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Proceed with assembling priority set for study and migration from systems in </a:t>
            </a:r>
            <a:r>
              <a:rPr lang="en-US" sz="3800" dirty="0" smtClean="0"/>
              <a:t>use: UK NHS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 dirty="0">
                <a:solidFill>
                  <a:srgbClr val="FF0000"/>
                </a:solidFill>
              </a:rPr>
              <a:t>?Identify ambiguous or duplicate concepts for retirement (for discussion)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Redefine </a:t>
            </a:r>
            <a:r>
              <a:rPr lang="en-US" sz="3800" dirty="0" err="1"/>
              <a:t>supertype</a:t>
            </a:r>
            <a:r>
              <a:rPr lang="en-US" sz="3800" dirty="0"/>
              <a:t> 🡺ISA Observable entity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Retire invalid attribute-values  from the Procedure concept model and convert definition to Observable concept model (Some procedure attributes provide similar semantics with different value sets; </a:t>
            </a:r>
            <a:r>
              <a:rPr lang="en-US" sz="3800" dirty="0" err="1"/>
              <a:t>eg</a:t>
            </a:r>
            <a:r>
              <a:rPr lang="en-US" sz="3800" dirty="0"/>
              <a:t> Method 🡺Technique)</a:t>
            </a:r>
            <a:endParaRPr sz="3800"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 dirty="0">
                <a:solidFill>
                  <a:srgbClr val="FF0000"/>
                </a:solidFill>
              </a:rPr>
              <a:t>?Structured FSN: [Component] [Property] [Inheres In] [</a:t>
            </a:r>
            <a:r>
              <a:rPr lang="en-US" sz="3800" dirty="0" err="1">
                <a:solidFill>
                  <a:srgbClr val="FF0000"/>
                </a:solidFill>
              </a:rPr>
              <a:t>Direct_Site_Substance</a:t>
            </a:r>
            <a:r>
              <a:rPr lang="en-US" sz="3800" dirty="0">
                <a:solidFill>
                  <a:srgbClr val="FF0000"/>
                </a:solidFill>
              </a:rPr>
              <a:t>][Precondition]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 dirty="0">
                <a:solidFill>
                  <a:srgbClr val="FF0000"/>
                </a:solidFill>
              </a:rPr>
              <a:t>Equivalent to an existing Observable entity? Then retire observable as duplicate and retain SCTID of Evaluation procedure for the concept due to the presumption of standing bodies of work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Later: Revise Clinical findings concept model to exclude Evaluation Procedures from Includes attribute Value</a:t>
            </a:r>
            <a:endParaRPr dirty="0"/>
          </a:p>
          <a:p>
            <a:pPr marL="457200" lvl="0" indent="-359410" algn="l" rtl="0">
              <a:lnSpc>
                <a:spcPct val="90000"/>
              </a:lnSpc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</p:spPr>
        <p:txBody>
          <a:bodyPr/>
          <a:lstStyle/>
          <a:p>
            <a:r>
              <a:rPr lang="en-US" dirty="0" smtClean="0"/>
              <a:t>Procedures Review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503477"/>
            <a:ext cx="7282212" cy="48750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1% Process observables: “Prothrombin time”</a:t>
            </a:r>
          </a:p>
          <a:p>
            <a:r>
              <a:rPr lang="en-US" dirty="0" smtClean="0"/>
              <a:t>6% </a:t>
            </a:r>
            <a:r>
              <a:rPr lang="en-US" dirty="0" err="1" smtClean="0"/>
              <a:t>Orderables</a:t>
            </a:r>
            <a:r>
              <a:rPr lang="en-US" dirty="0" smtClean="0"/>
              <a:t>: “HIV type 1 and 2 antibodies and antigen”</a:t>
            </a:r>
          </a:p>
          <a:p>
            <a:r>
              <a:rPr lang="en-US" dirty="0" smtClean="0"/>
              <a:t>1% Ambiguous: “Rheumatoid arthritis latex test”</a:t>
            </a:r>
          </a:p>
          <a:p>
            <a:r>
              <a:rPr lang="en-US" dirty="0" smtClean="0"/>
              <a:t>Not “Measurement” but rather:</a:t>
            </a:r>
          </a:p>
          <a:p>
            <a:pPr lvl="1"/>
            <a:r>
              <a:rPr lang="en-US" dirty="0" smtClean="0"/>
              <a:t>“Protein C </a:t>
            </a:r>
            <a:r>
              <a:rPr lang="en-US" u="sng" dirty="0" smtClean="0"/>
              <a:t>Assay</a:t>
            </a:r>
            <a:r>
              <a:rPr lang="en-US" dirty="0" smtClean="0"/>
              <a:t>” ?LEAVE OUT PROPERTY?</a:t>
            </a:r>
          </a:p>
          <a:p>
            <a:pPr lvl="1"/>
            <a:r>
              <a:rPr lang="en-US" dirty="0" smtClean="0"/>
              <a:t>“Liver antibody </a:t>
            </a:r>
            <a:r>
              <a:rPr lang="en-US" u="sng" dirty="0" smtClean="0"/>
              <a:t>level</a:t>
            </a:r>
            <a:r>
              <a:rPr lang="en-US" dirty="0" smtClean="0"/>
              <a:t>” USE QUANTITY CONCENTRATION</a:t>
            </a:r>
          </a:p>
          <a:p>
            <a:pPr lvl="1"/>
            <a:r>
              <a:rPr lang="en-US" dirty="0" smtClean="0"/>
              <a:t>“Malaria antigen </a:t>
            </a:r>
            <a:r>
              <a:rPr lang="en-US" u="sng" dirty="0" smtClean="0"/>
              <a:t>test</a:t>
            </a:r>
            <a:r>
              <a:rPr lang="en-US" dirty="0" smtClean="0"/>
              <a:t>” LEAVE OUT PROPERTY</a:t>
            </a:r>
          </a:p>
          <a:p>
            <a:pPr lvl="1"/>
            <a:r>
              <a:rPr lang="en-US" dirty="0" smtClean="0"/>
              <a:t>Cell counts…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63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Procedures Review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503477"/>
            <a:ext cx="7282212" cy="48750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1% Process observables: “Prothrombin time”</a:t>
            </a:r>
          </a:p>
          <a:p>
            <a:r>
              <a:rPr lang="en-US" dirty="0" smtClean="0"/>
              <a:t>6% </a:t>
            </a:r>
            <a:r>
              <a:rPr lang="en-US" dirty="0" err="1" smtClean="0"/>
              <a:t>Orderables</a:t>
            </a:r>
            <a:r>
              <a:rPr lang="en-US" dirty="0" smtClean="0"/>
              <a:t>: “HIV type 1 and 2 antibodies and antigen”</a:t>
            </a:r>
          </a:p>
          <a:p>
            <a:r>
              <a:rPr lang="en-US" dirty="0" smtClean="0"/>
              <a:t>1% Ambiguous: “Rheumatoid arthritis latex test”</a:t>
            </a:r>
          </a:p>
          <a:p>
            <a:r>
              <a:rPr lang="en-US" dirty="0" smtClean="0"/>
              <a:t>Not “Measurement” but rather:</a:t>
            </a:r>
          </a:p>
          <a:p>
            <a:pPr lvl="1"/>
            <a:r>
              <a:rPr lang="en-US" dirty="0" smtClean="0"/>
              <a:t>“Protein C </a:t>
            </a:r>
            <a:r>
              <a:rPr lang="en-US" u="sng" dirty="0" smtClean="0"/>
              <a:t>Assay</a:t>
            </a:r>
            <a:r>
              <a:rPr lang="en-US" dirty="0" smtClean="0"/>
              <a:t>” ?LEAVE OUT PROPERTY?</a:t>
            </a:r>
          </a:p>
          <a:p>
            <a:pPr lvl="1"/>
            <a:r>
              <a:rPr lang="en-US" dirty="0" smtClean="0"/>
              <a:t>“Liver antibody </a:t>
            </a:r>
            <a:r>
              <a:rPr lang="en-US" u="sng" dirty="0" smtClean="0"/>
              <a:t>level</a:t>
            </a:r>
            <a:r>
              <a:rPr lang="en-US" dirty="0" smtClean="0"/>
              <a:t>” USE QUANTITY CONCENTRATION</a:t>
            </a:r>
          </a:p>
          <a:p>
            <a:pPr lvl="1"/>
            <a:r>
              <a:rPr lang="en-US" dirty="0" smtClean="0"/>
              <a:t>“Malaria antigen </a:t>
            </a:r>
            <a:r>
              <a:rPr lang="en-US" u="sng" dirty="0" smtClean="0"/>
              <a:t>test</a:t>
            </a:r>
            <a:r>
              <a:rPr lang="en-US" dirty="0" smtClean="0"/>
              <a:t>” LEAVE OUT PROPERTY</a:t>
            </a:r>
          </a:p>
          <a:p>
            <a:pPr lvl="1"/>
            <a:r>
              <a:rPr lang="en-US" dirty="0" smtClean="0"/>
              <a:t>Cell counts…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68901" y="4176685"/>
            <a:ext cx="7172156" cy="120032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DELIVERABLE: EXPLORE ‘ASSAY’ USE CASE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NEXT CALL WITH MORE EXAMPLES TO FLESH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OUT CONTEXT</a:t>
            </a:r>
          </a:p>
        </p:txBody>
      </p:sp>
    </p:spTree>
    <p:extLst>
      <p:ext uri="{BB962C8B-B14F-4D97-AF65-F5344CB8AC3E}">
        <p14:creationId xmlns:p14="http://schemas.microsoft.com/office/powerpoint/2010/main" val="314298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61928009|Platelet count (procedure)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59864" y="5167478"/>
            <a:ext cx="6332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FLUID</a:t>
            </a:r>
            <a:r>
              <a:rPr lang="en-US" sz="2400" dirty="0"/>
              <a:t> </a:t>
            </a:r>
            <a:r>
              <a:rPr lang="en-US" sz="2400" dirty="0" smtClean="0"/>
              <a:t>SUBSTANCE</a:t>
            </a:r>
          </a:p>
          <a:p>
            <a:r>
              <a:rPr lang="en-US" sz="2400" dirty="0" smtClean="0"/>
              <a:t>COMPONENT = Platelet (cell)</a:t>
            </a:r>
          </a:p>
          <a:p>
            <a:r>
              <a:rPr lang="en-US" sz="2400" dirty="0" smtClean="0"/>
              <a:t>PROPERTY = NUMBER CONCENTRATION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792" t="37886" r="6306" b="16586"/>
          <a:stretch/>
        </p:blipFill>
        <p:spPr>
          <a:xfrm>
            <a:off x="892095" y="1464740"/>
            <a:ext cx="7315200" cy="346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80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313533009|Urine porphyrin/creatinine ratio (procedure)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95484" y="4598766"/>
            <a:ext cx="40254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URINE</a:t>
            </a:r>
          </a:p>
          <a:p>
            <a:r>
              <a:rPr lang="en-US" sz="2400" dirty="0" smtClean="0"/>
              <a:t>COMPONENT = Porphyrin</a:t>
            </a:r>
          </a:p>
          <a:p>
            <a:r>
              <a:rPr lang="en-US" sz="2400" dirty="0" smtClean="0"/>
              <a:t>RELATIVE_TO = Creatinine</a:t>
            </a:r>
          </a:p>
          <a:p>
            <a:r>
              <a:rPr lang="en-US" sz="2400" dirty="0" smtClean="0"/>
              <a:t>PROPERTY = </a:t>
            </a:r>
            <a:r>
              <a:rPr lang="en-US" sz="2400" dirty="0"/>
              <a:t>R</a:t>
            </a:r>
            <a:r>
              <a:rPr lang="en-US" sz="2400" dirty="0" smtClean="0"/>
              <a:t>atio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625" t="38222" r="5500" b="30222"/>
          <a:stretch/>
        </p:blipFill>
        <p:spPr>
          <a:xfrm>
            <a:off x="956666" y="1988820"/>
            <a:ext cx="7315200" cy="260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94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391305007|Percentage CD10 count (procedure)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65132" y="5108552"/>
            <a:ext cx="66111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FLUID</a:t>
            </a:r>
          </a:p>
          <a:p>
            <a:r>
              <a:rPr lang="en-US" sz="2400" dirty="0" smtClean="0"/>
              <a:t>COMPONENT = Cell positive for CD10 antigen</a:t>
            </a:r>
          </a:p>
          <a:p>
            <a:r>
              <a:rPr lang="en-US" sz="2400" dirty="0" smtClean="0"/>
              <a:t>RELATIVE_TO = Lymphocyte</a:t>
            </a:r>
          </a:p>
          <a:p>
            <a:r>
              <a:rPr lang="en-US" sz="2400" dirty="0" smtClean="0"/>
              <a:t>PROPERTY = Fraction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668" t="30645" r="4113" b="9084"/>
          <a:stretch/>
        </p:blipFill>
        <p:spPr>
          <a:xfrm>
            <a:off x="1193180" y="1516564"/>
            <a:ext cx="6333893" cy="343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31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391305007|Percentage CD10 count (procedure)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5132" y="5108552"/>
            <a:ext cx="66111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FLUID</a:t>
            </a:r>
          </a:p>
          <a:p>
            <a:r>
              <a:rPr lang="en-US" sz="2400" dirty="0" smtClean="0"/>
              <a:t>COMPONENT = Cell positive for CD10 antigen</a:t>
            </a:r>
          </a:p>
          <a:p>
            <a:r>
              <a:rPr lang="en-US" sz="2400" dirty="0" smtClean="0"/>
              <a:t>RELATIVE_TO = Lymphocyte</a:t>
            </a:r>
          </a:p>
          <a:p>
            <a:r>
              <a:rPr lang="en-US" sz="2400" dirty="0" smtClean="0"/>
              <a:t>PROPERTY = Fraction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668" t="30645" r="4113" b="9084"/>
          <a:stretch/>
        </p:blipFill>
        <p:spPr>
          <a:xfrm>
            <a:off x="1193180" y="1516564"/>
            <a:ext cx="6333893" cy="34345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5132" y="3005807"/>
            <a:ext cx="8065028" cy="267765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DELIVERABLE:  DANIEL TO APPROACH MODELLING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TEAM WITH REQUIREMENT THAT FRACTION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PROPERTY MUST BE SUBTYPE OF RATIO IN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QUALIFIERS\PROPERTY</a:t>
            </a:r>
          </a:p>
          <a:p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JIM TO CHECK DEFAULT CELL TYPE FOR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DENOMINATOR</a:t>
            </a:r>
          </a:p>
        </p:txBody>
      </p:sp>
    </p:spTree>
    <p:extLst>
      <p:ext uri="{BB962C8B-B14F-4D97-AF65-F5344CB8AC3E}">
        <p14:creationId xmlns:p14="http://schemas.microsoft.com/office/powerpoint/2010/main" val="365693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DISCUSSION 20210721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0024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Karim: At </a:t>
            </a:r>
            <a:r>
              <a:rPr lang="en-US" dirty="0"/>
              <a:t>the last E2O I attended I had a some reservation about the general “measurement” concepts as observable entity codes because in theory any value type could go against the code – quantitative or qualitative. I think Daniel said that even the qualitative result of positive/negative is still ordinal (might have misheard). I am wondering whether the problem runs deeper if the proposal is to model these high level “measurement” concept with a property of 118556004|Quantity </a:t>
            </a:r>
            <a:r>
              <a:rPr lang="en-US" dirty="0" smtClean="0"/>
              <a:t>concentration</a:t>
            </a:r>
          </a:p>
        </p:txBody>
      </p:sp>
    </p:spTree>
    <p:extLst>
      <p:ext uri="{BB962C8B-B14F-4D97-AF65-F5344CB8AC3E}">
        <p14:creationId xmlns:p14="http://schemas.microsoft.com/office/powerpoint/2010/main" val="94254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Followup</a:t>
            </a:r>
            <a:r>
              <a:rPr lang="en-US" dirty="0" smtClean="0"/>
              <a:t> Issues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1511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1304 concepts excluding </a:t>
            </a:r>
            <a:r>
              <a:rPr lang="en-US" dirty="0" err="1" smtClean="0"/>
              <a:t>orderables</a:t>
            </a:r>
            <a:r>
              <a:rPr lang="en-US" dirty="0" smtClean="0"/>
              <a:t>, process observables and ambiguous procedure concepts</a:t>
            </a:r>
          </a:p>
          <a:p>
            <a:r>
              <a:rPr lang="en-US" dirty="0" smtClean="0"/>
              <a:t>“Fluid lactate dehydrogenase measurement (procedure)”; Property = </a:t>
            </a:r>
            <a:r>
              <a:rPr lang="en-US" b="1" dirty="0" smtClean="0"/>
              <a:t>“</a:t>
            </a:r>
            <a:r>
              <a:rPr lang="en-US" b="1" u="sng" dirty="0" smtClean="0"/>
              <a:t>Catalytic concentration</a:t>
            </a:r>
            <a:r>
              <a:rPr lang="en-US" b="1" dirty="0" smtClean="0"/>
              <a:t>” will be revised to QUANTITY CONCENTRATION except those specifying ‘activity’ in the FSN</a:t>
            </a:r>
          </a:p>
        </p:txBody>
      </p:sp>
    </p:spTree>
    <p:extLst>
      <p:ext uri="{BB962C8B-B14F-4D97-AF65-F5344CB8AC3E}">
        <p14:creationId xmlns:p14="http://schemas.microsoft.com/office/powerpoint/2010/main" val="61321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271215008|Plasma free/total protein S ratio measurement (procedure)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872" t="38291" r="7307" b="31624"/>
          <a:stretch/>
        </p:blipFill>
        <p:spPr>
          <a:xfrm>
            <a:off x="923679" y="1882620"/>
            <a:ext cx="7315200" cy="271237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644687"/>
            <a:ext cx="7282212" cy="39503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2769" y="4843853"/>
            <a:ext cx="80986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INHERES_IN = PLASMA</a:t>
            </a:r>
          </a:p>
          <a:p>
            <a:r>
              <a:rPr lang="en-US" sz="2000" dirty="0" smtClean="0"/>
              <a:t>COMPONENT = FREE PROTEIN S</a:t>
            </a:r>
          </a:p>
          <a:p>
            <a:r>
              <a:rPr lang="en-US" sz="2000" dirty="0" smtClean="0"/>
              <a:t>PROPERTY = QUANTITY FRACTION?</a:t>
            </a:r>
          </a:p>
          <a:p>
            <a:r>
              <a:rPr lang="en-US" sz="2000" dirty="0" smtClean="0"/>
              <a:t>RELATIVE_TO = PROTEIN S</a:t>
            </a:r>
          </a:p>
          <a:p>
            <a:endParaRPr lang="en-US" sz="2000" dirty="0"/>
          </a:p>
          <a:p>
            <a:r>
              <a:rPr lang="en-US" sz="2000" b="1" dirty="0" smtClean="0"/>
              <a:t>DK has submitted to SNOMED: Fraction will be a subtype of ratio</a:t>
            </a:r>
          </a:p>
        </p:txBody>
      </p:sp>
    </p:spTree>
    <p:extLst>
      <p:ext uri="{BB962C8B-B14F-4D97-AF65-F5344CB8AC3E}">
        <p14:creationId xmlns:p14="http://schemas.microsoft.com/office/powerpoint/2010/main" val="367385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-468352"/>
            <a:ext cx="7606427" cy="1359153"/>
          </a:xfrm>
        </p:spPr>
        <p:txBody>
          <a:bodyPr/>
          <a:lstStyle/>
          <a:p>
            <a:r>
              <a:rPr lang="en-US" dirty="0" smtClean="0"/>
              <a:t>E2O 15: Properties Review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890801"/>
            <a:ext cx="7282212" cy="5766477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Not “Measurement” but rather:</a:t>
            </a:r>
          </a:p>
          <a:p>
            <a:pPr lvl="1"/>
            <a:r>
              <a:rPr lang="en-US" sz="3200" dirty="0" smtClean="0"/>
              <a:t>“Clostridium difficile toxin </a:t>
            </a:r>
            <a:r>
              <a:rPr lang="en-US" sz="3200" u="sng" dirty="0" smtClean="0"/>
              <a:t>detection</a:t>
            </a:r>
            <a:r>
              <a:rPr lang="en-US" sz="3200" dirty="0" smtClean="0"/>
              <a:t>”  </a:t>
            </a:r>
            <a:r>
              <a:rPr lang="en-US" sz="3200" b="1" dirty="0" smtClean="0"/>
              <a:t>Agreed out of scope</a:t>
            </a:r>
          </a:p>
          <a:p>
            <a:pPr lvl="1"/>
            <a:r>
              <a:rPr lang="en-US" sz="3200" dirty="0" smtClean="0"/>
              <a:t>“</a:t>
            </a:r>
            <a:r>
              <a:rPr lang="en-US" sz="3200" u="sng" dirty="0" smtClean="0"/>
              <a:t>Clotting factor XX assay</a:t>
            </a:r>
            <a:r>
              <a:rPr lang="en-US" sz="3200" dirty="0" smtClean="0"/>
              <a:t>” use </a:t>
            </a:r>
            <a:r>
              <a:rPr lang="en-US" sz="3200" b="1" dirty="0" smtClean="0"/>
              <a:t>Agreed use QUANTITY_CONCENTRATION</a:t>
            </a:r>
          </a:p>
          <a:p>
            <a:pPr lvl="1"/>
            <a:r>
              <a:rPr lang="en-US" sz="3200" dirty="0" smtClean="0"/>
              <a:t>“Anti-nuclear</a:t>
            </a:r>
            <a:r>
              <a:rPr lang="en-US" sz="3200" dirty="0"/>
              <a:t> factor </a:t>
            </a:r>
            <a:r>
              <a:rPr lang="en-US" sz="3200" u="sng" dirty="0"/>
              <a:t>titer</a:t>
            </a:r>
            <a:r>
              <a:rPr lang="en-US" sz="3200" dirty="0"/>
              <a:t>” (vs </a:t>
            </a:r>
            <a:r>
              <a:rPr lang="en-US" sz="3200" dirty="0" smtClean="0"/>
              <a:t>Antinuclear antibody measurement) </a:t>
            </a:r>
            <a:r>
              <a:rPr lang="en-US" sz="3200" b="1" dirty="0" smtClean="0"/>
              <a:t>Agreed out of scope</a:t>
            </a:r>
          </a:p>
          <a:p>
            <a:pPr lvl="1"/>
            <a:r>
              <a:rPr lang="en-US" sz="3200" dirty="0" smtClean="0"/>
              <a:t>“ “Red cell (Erythrocyte) B2 </a:t>
            </a:r>
            <a:r>
              <a:rPr lang="en-US" sz="3200" u="sng" dirty="0" smtClean="0"/>
              <a:t>level</a:t>
            </a:r>
            <a:r>
              <a:rPr lang="en-US" sz="3200" dirty="0" smtClean="0"/>
              <a:t>” </a:t>
            </a:r>
            <a:r>
              <a:rPr lang="en-US" sz="3200" b="1" dirty="0" smtClean="0"/>
              <a:t>Agreed out of scope; will advance issue to Observables call for discussion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7250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NHS Evaluation Procedure Usage (READ code maps)</a:t>
            </a:r>
            <a:endParaRPr/>
          </a:p>
        </p:txBody>
      </p:sp>
      <p:graphicFrame>
        <p:nvGraphicFramePr>
          <p:cNvPr id="86" name="Google Shape;86;p9"/>
          <p:cNvGraphicFramePr/>
          <p:nvPr/>
        </p:nvGraphicFramePr>
        <p:xfrm>
          <a:off x="957263" y="1882775"/>
          <a:ext cx="7605825" cy="4442515"/>
        </p:xfrm>
        <a:graphic>
          <a:graphicData uri="http://schemas.openxmlformats.org/drawingml/2006/table">
            <a:tbl>
              <a:tblPr firstRow="1" bandRow="1">
                <a:noFill/>
                <a:tableStyleId>{C12884F7-831F-40F6-8E7F-2E4142EFAED1}</a:tableStyleId>
              </a:tblPr>
              <a:tblGrid>
                <a:gridCol w="2314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5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EvaluationProcedureID</a:t>
                      </a:r>
                      <a:endParaRPr sz="1600" b="0" i="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EvaluationProcedureTERM</a:t>
                      </a:r>
                      <a:endParaRPr sz="1600" b="0" i="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2011-2019 Usage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113075003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Creatinine measurement, serum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278893220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104934005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Sodium measurement, serum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263533050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271236005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Serum potassium measurement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263083990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271026005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Haemoglobin level estimation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442673006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Measurement of total haemoglobin concentration using dipstick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391558003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white blood count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767002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White blood cell count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313771003|Measurement of weight of calculus (procedure)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9817" t="36857" r="6098" b="29539"/>
          <a:stretch/>
        </p:blipFill>
        <p:spPr>
          <a:xfrm>
            <a:off x="956666" y="1972372"/>
            <a:ext cx="7315200" cy="28705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16032" y="5157678"/>
            <a:ext cx="4314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Agreed PROPERTY = ‘Mass’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769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398568001|Cytomegalovirus nucleic acid assay (procedure)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634" t="37723" r="5976" b="32358"/>
          <a:stretch/>
        </p:blipFill>
        <p:spPr>
          <a:xfrm>
            <a:off x="1048215" y="1754984"/>
            <a:ext cx="5898996" cy="203515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8215" y="1630887"/>
            <a:ext cx="6077415" cy="194865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9398" y="3718679"/>
            <a:ext cx="707116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Since nucleic acids may include RNA and DNA and </a:t>
            </a:r>
          </a:p>
          <a:p>
            <a:r>
              <a:rPr lang="en-US" sz="1800" dirty="0" smtClean="0"/>
              <a:t>  their subtypes specific to a species, do we extend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modeling of ‘Nucleic acids’ or use that specific to </a:t>
            </a:r>
          </a:p>
          <a:p>
            <a:r>
              <a:rPr lang="en-US" sz="1800" dirty="0" smtClean="0"/>
              <a:t>  the viral type?</a:t>
            </a:r>
          </a:p>
          <a:p>
            <a:r>
              <a:rPr lang="en-US" sz="1800" dirty="0" smtClean="0"/>
              <a:t>29604-6|Cytomegalovirus DNA [#/volume] in Blood by </a:t>
            </a:r>
          </a:p>
          <a:p>
            <a:r>
              <a:rPr lang="en-US" sz="1800" dirty="0" smtClean="0"/>
              <a:t>NAA with probe detection</a:t>
            </a:r>
          </a:p>
          <a:p>
            <a:r>
              <a:rPr lang="en-US" sz="1800" dirty="0" smtClean="0"/>
              <a:t>RNA for Dengue and RNA viruses?</a:t>
            </a:r>
          </a:p>
          <a:p>
            <a:r>
              <a:rPr lang="en-US" sz="2400" b="1" dirty="0" smtClean="0"/>
              <a:t>JCASE: these procedures are candidates for </a:t>
            </a:r>
          </a:p>
          <a:p>
            <a:r>
              <a:rPr lang="en-US" sz="2400" b="1" dirty="0" smtClean="0"/>
              <a:t>inactivation and replacement; Out of scope for </a:t>
            </a:r>
          </a:p>
          <a:p>
            <a:r>
              <a:rPr lang="en-US" sz="2400" b="1" dirty="0" smtClean="0"/>
              <a:t>this conversion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7741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271284001|Blood copper measurement (procedure)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914" t="38752" r="6463" b="15880"/>
          <a:stretch/>
        </p:blipFill>
        <p:spPr>
          <a:xfrm>
            <a:off x="900910" y="1882620"/>
            <a:ext cx="7156573" cy="386562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19608" y="5680956"/>
            <a:ext cx="7101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 electrolyte form in SNOMED CT nor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for many other soluble minerals</a:t>
            </a:r>
          </a:p>
          <a:p>
            <a:r>
              <a:rPr lang="en-US" sz="2400" b="1" dirty="0" smtClean="0"/>
              <a:t>No action; continue with modelling as available</a:t>
            </a:r>
          </a:p>
        </p:txBody>
      </p:sp>
    </p:spTree>
    <p:extLst>
      <p:ext uri="{BB962C8B-B14F-4D97-AF65-F5344CB8AC3E}">
        <p14:creationId xmlns:p14="http://schemas.microsoft.com/office/powerpoint/2010/main" val="428966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391567003|Oral fluid cocaine level (procedure)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9390" t="37724" r="5976" b="15880"/>
          <a:stretch/>
        </p:blipFill>
        <p:spPr>
          <a:xfrm>
            <a:off x="745738" y="1754984"/>
            <a:ext cx="5700782" cy="30197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66215" y="5130854"/>
            <a:ext cx="65517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INHERES_IN = LIQUID SUBSTANCE</a:t>
            </a:r>
          </a:p>
          <a:p>
            <a:r>
              <a:rPr lang="en-US" sz="2400" b="1" dirty="0" smtClean="0"/>
              <a:t>COMPONENT = COCAINE</a:t>
            </a:r>
          </a:p>
          <a:p>
            <a:r>
              <a:rPr lang="en-US" sz="2400" b="1" dirty="0" smtClean="0"/>
              <a:t>INHERENT_LOCATION = ORAL CAVITY</a:t>
            </a:r>
          </a:p>
          <a:p>
            <a:r>
              <a:rPr lang="en-US" sz="2400" b="1" dirty="0" smtClean="0"/>
              <a:t>PROPERTY = QUANTITY CONCENTRATION</a:t>
            </a:r>
          </a:p>
        </p:txBody>
      </p:sp>
    </p:spTree>
    <p:extLst>
      <p:ext uri="{BB962C8B-B14F-4D97-AF65-F5344CB8AC3E}">
        <p14:creationId xmlns:p14="http://schemas.microsoft.com/office/powerpoint/2010/main" val="180928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DISCUSSION</a:t>
            </a:r>
            <a:br>
              <a:rPr lang="en-US" dirty="0" smtClean="0"/>
            </a:br>
            <a:r>
              <a:rPr lang="en-US" dirty="0" smtClean="0"/>
              <a:t>20210804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84" y="-217232"/>
            <a:ext cx="7606427" cy="1359153"/>
          </a:xfrm>
        </p:spPr>
        <p:txBody>
          <a:bodyPr>
            <a:normAutofit/>
          </a:bodyPr>
          <a:lstStyle/>
          <a:p>
            <a:r>
              <a:rPr lang="en-US" sz="3600" b="0" dirty="0" smtClean="0"/>
              <a:t>313719006| 120 minute plasma cortisol measurement (procedure)</a:t>
            </a:r>
            <a:endParaRPr lang="en-US" sz="36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9888" t="38586" r="13294" b="25051"/>
          <a:stretch/>
        </p:blipFill>
        <p:spPr>
          <a:xfrm>
            <a:off x="1080654" y="1141921"/>
            <a:ext cx="7137567" cy="31183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80655" y="4715218"/>
            <a:ext cx="65309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INHERES_IN = PLASMA</a:t>
            </a:r>
          </a:p>
          <a:p>
            <a:r>
              <a:rPr lang="en-US" sz="2000" dirty="0" smtClean="0"/>
              <a:t>COMPONENT = CORTISOL</a:t>
            </a:r>
          </a:p>
          <a:p>
            <a:r>
              <a:rPr lang="en-US" sz="2000" dirty="0" smtClean="0"/>
              <a:t>PROPERTY = QUANTITY CONCENTRATION</a:t>
            </a:r>
          </a:p>
          <a:p>
            <a:r>
              <a:rPr lang="en-US" sz="2000" dirty="0" smtClean="0"/>
              <a:t>PRECONDITION = 123030002|2 HOURS (QUALIFIER)</a:t>
            </a:r>
          </a:p>
        </p:txBody>
      </p:sp>
    </p:spTree>
    <p:extLst>
      <p:ext uri="{BB962C8B-B14F-4D97-AF65-F5344CB8AC3E}">
        <p14:creationId xmlns:p14="http://schemas.microsoft.com/office/powerpoint/2010/main" val="100841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84" y="-217232"/>
            <a:ext cx="7606427" cy="1359153"/>
          </a:xfrm>
        </p:spPr>
        <p:txBody>
          <a:bodyPr>
            <a:normAutofit/>
          </a:bodyPr>
          <a:lstStyle/>
          <a:p>
            <a:r>
              <a:rPr lang="en-US" sz="3600" b="0" dirty="0" smtClean="0"/>
              <a:t>8879006|Creatinine measurement, 24 hour urine (procedure) </a:t>
            </a:r>
            <a:endParaRPr lang="en-US" sz="36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1080655" y="4715218"/>
            <a:ext cx="56477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INHERES_IN = URINE</a:t>
            </a:r>
          </a:p>
          <a:p>
            <a:r>
              <a:rPr lang="en-US" sz="2000" dirty="0" smtClean="0"/>
              <a:t>COMPONENT = CREATININE</a:t>
            </a:r>
          </a:p>
          <a:p>
            <a:r>
              <a:rPr lang="en-US" sz="2000" dirty="0" smtClean="0"/>
              <a:t>PROPERTY = QUANTITY CONCENTRATION</a:t>
            </a:r>
          </a:p>
          <a:p>
            <a:r>
              <a:rPr lang="en-US" sz="2000" dirty="0" smtClean="0"/>
              <a:t>DIRECT SITE = 24 HOUR URINE SPECIMEN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0044" t="38510" r="12229" b="17045"/>
          <a:stretch/>
        </p:blipFill>
        <p:spPr>
          <a:xfrm>
            <a:off x="1080655" y="1319644"/>
            <a:ext cx="6380018" cy="334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08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329" y="-234176"/>
            <a:ext cx="7606427" cy="135915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Protein measurement, urine, quantitative 24 hour(procedure)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166215" y="5130854"/>
            <a:ext cx="557396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INHERES_IN = URINE</a:t>
            </a:r>
          </a:p>
          <a:p>
            <a:r>
              <a:rPr lang="en-US" sz="2000" dirty="0" smtClean="0"/>
              <a:t>COMPONENT = PROTEIN</a:t>
            </a:r>
          </a:p>
          <a:p>
            <a:r>
              <a:rPr lang="en-US" sz="2000" dirty="0" smtClean="0"/>
              <a:t>DIRECT_SITE = 24 HOUR URINE SPECIMEN</a:t>
            </a:r>
          </a:p>
          <a:p>
            <a:r>
              <a:rPr lang="en-US" sz="2000" dirty="0" smtClean="0"/>
              <a:t>PROPERTY = QUANTITY RATE</a:t>
            </a:r>
          </a:p>
          <a:p>
            <a:r>
              <a:rPr lang="en-US" sz="2000" dirty="0" smtClean="0"/>
              <a:t>CHARACTERIZES = EXCRETORY PROCESS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863" t="38293" r="5990" b="9674"/>
          <a:stretch/>
        </p:blipFill>
        <p:spPr>
          <a:xfrm>
            <a:off x="954329" y="1124977"/>
            <a:ext cx="7315200" cy="391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87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271032000|Whole blood folate measurement (procedure)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9956" t="38829" r="6463" b="15643"/>
          <a:stretch/>
        </p:blipFill>
        <p:spPr>
          <a:xfrm>
            <a:off x="852117" y="1295522"/>
            <a:ext cx="7179989" cy="38989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66215" y="5130854"/>
            <a:ext cx="65517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BLOOD MATERIAL</a:t>
            </a:r>
          </a:p>
          <a:p>
            <a:r>
              <a:rPr lang="en-US" sz="2400" dirty="0" smtClean="0"/>
              <a:t>COMPONENT = FOLIC ACID</a:t>
            </a:r>
          </a:p>
          <a:p>
            <a:r>
              <a:rPr lang="en-US" sz="2400" dirty="0" smtClean="0"/>
              <a:t>DIRECT_SITE = BLOOD SPECIMEN</a:t>
            </a:r>
          </a:p>
          <a:p>
            <a:r>
              <a:rPr lang="en-US" sz="2400" dirty="0" smtClean="0"/>
              <a:t>PROPERTY = QUANTITY CONCENTRATION</a:t>
            </a:r>
          </a:p>
        </p:txBody>
      </p:sp>
    </p:spTree>
    <p:extLst>
      <p:ext uri="{BB962C8B-B14F-4D97-AF65-F5344CB8AC3E}">
        <p14:creationId xmlns:p14="http://schemas.microsoft.com/office/powerpoint/2010/main" val="293389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329" y="93815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104133003|Erythrocyte mean corpuscular volume determination (procedure)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935470" y="4569745"/>
            <a:ext cx="73340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INHERES_IN = BLOOD MATERIAL</a:t>
            </a:r>
          </a:p>
          <a:p>
            <a:r>
              <a:rPr lang="en-US" sz="2000" dirty="0" smtClean="0"/>
              <a:t>COMPONENT = POPULATION OF ALL ERYTHROCYTES IN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PORTION OF FLUID</a:t>
            </a:r>
          </a:p>
          <a:p>
            <a:r>
              <a:rPr lang="en-US" sz="2000" dirty="0" smtClean="0"/>
              <a:t>PROPERTY = ENTITIC VOLUME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303" t="38180" r="6046" b="31639"/>
          <a:stretch/>
        </p:blipFill>
        <p:spPr>
          <a:xfrm>
            <a:off x="954329" y="1541238"/>
            <a:ext cx="7315200" cy="251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30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3600"/>
              <a:buFont typeface="Arial"/>
              <a:buNone/>
            </a:pPr>
            <a:r>
              <a:rPr lang="en-US" sz="3600"/>
              <a:t>113075003|Creatinine measurement, serum (procedure)|</a:t>
            </a:r>
            <a:endParaRPr sz="3600"/>
          </a:p>
        </p:txBody>
      </p:sp>
      <p:pic>
        <p:nvPicPr>
          <p:cNvPr id="92" name="Google Shape;92;p1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4582" t="22287" r="77566" b="54951"/>
          <a:stretch/>
        </p:blipFill>
        <p:spPr>
          <a:xfrm>
            <a:off x="956666" y="2079811"/>
            <a:ext cx="7315200" cy="2623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329" y="-234176"/>
            <a:ext cx="7606427" cy="135915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Anti-mitochondrial antibody pattern (procedure)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166215" y="5130854"/>
            <a:ext cx="634981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INHERES_IN = CELL?</a:t>
            </a:r>
          </a:p>
          <a:p>
            <a:r>
              <a:rPr lang="en-US" sz="2000" dirty="0" smtClean="0"/>
              <a:t>COMPONENT = ANTI-MITOCHONDRIAL ANTIBODY</a:t>
            </a:r>
          </a:p>
          <a:p>
            <a:r>
              <a:rPr lang="en-US" sz="2000" dirty="0" smtClean="0"/>
              <a:t>SCALE_TYPE = NOMINAL</a:t>
            </a:r>
          </a:p>
          <a:p>
            <a:r>
              <a:rPr lang="en-US" sz="2000" dirty="0" smtClean="0"/>
              <a:t>PROPERTY = MORPHOLOGY</a:t>
            </a:r>
          </a:p>
          <a:p>
            <a:r>
              <a:rPr lang="en-US" sz="2000" dirty="0" smtClean="0"/>
              <a:t>TECHNIQUE = CYTOLOGY STAINING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957" t="38217" r="5293" b="17566"/>
          <a:stretch/>
        </p:blipFill>
        <p:spPr>
          <a:xfrm>
            <a:off x="821871" y="1124977"/>
            <a:ext cx="8105803" cy="361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9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329" y="-234176"/>
            <a:ext cx="7606427" cy="135915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Leukocyte alkaline phosphatase score (procedure)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166215" y="5130854"/>
            <a:ext cx="732123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INHERES_IN = LEUKOCYTE (CELL)</a:t>
            </a:r>
          </a:p>
          <a:p>
            <a:r>
              <a:rPr lang="en-US" sz="2000" dirty="0" smtClean="0"/>
              <a:t>COMPONENT = LEUKOCYTE ALKALINE PHOSPHATASE</a:t>
            </a:r>
          </a:p>
          <a:p>
            <a:r>
              <a:rPr lang="en-US" sz="2000" dirty="0" smtClean="0"/>
              <a:t>SCALE_TYPE = ORDINAL</a:t>
            </a:r>
          </a:p>
          <a:p>
            <a:r>
              <a:rPr lang="en-US" sz="2000" dirty="0" smtClean="0"/>
              <a:t>PROPERTY = MORPHOLOGY</a:t>
            </a:r>
          </a:p>
          <a:p>
            <a:r>
              <a:rPr lang="en-US" sz="2000" dirty="0" smtClean="0"/>
              <a:t>TECHNIQUE = LAP SUPRAVITAL STAINING, MICROSCOPY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215" y="1215774"/>
            <a:ext cx="9144000" cy="510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96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58" y="-133588"/>
            <a:ext cx="7606427" cy="1359153"/>
          </a:xfrm>
        </p:spPr>
        <p:txBody>
          <a:bodyPr/>
          <a:lstStyle/>
          <a:p>
            <a:r>
              <a:rPr lang="en-US" dirty="0" smtClean="0"/>
              <a:t>165826003|Leptospira agglutinin test (procedure)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6" y="1893771"/>
            <a:ext cx="7282212" cy="292441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809" t="37047" r="1200" b="8682"/>
          <a:stretch/>
        </p:blipFill>
        <p:spPr>
          <a:xfrm>
            <a:off x="956666" y="1225565"/>
            <a:ext cx="6566210" cy="34570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7643" y="4955007"/>
            <a:ext cx="655179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INHERES_IN = BLOOD MATERIAL?</a:t>
            </a:r>
          </a:p>
          <a:p>
            <a:r>
              <a:rPr lang="en-US" sz="2000" dirty="0" smtClean="0"/>
              <a:t>COMPONENT = LEPTOSPIRA ANTIBODY</a:t>
            </a:r>
          </a:p>
          <a:p>
            <a:r>
              <a:rPr lang="en-US" sz="2000" dirty="0" smtClean="0"/>
              <a:t>SCALE_TYPE = ORDINAL</a:t>
            </a:r>
          </a:p>
          <a:p>
            <a:r>
              <a:rPr lang="en-US" sz="2000" dirty="0" smtClean="0"/>
              <a:t>PROPERTY = PRESENCE?</a:t>
            </a:r>
          </a:p>
          <a:p>
            <a:r>
              <a:rPr lang="en-US" sz="2000" dirty="0" smtClean="0"/>
              <a:t>TECHNIQUE = LATEX AGGLUTINATION TECHNIQUE</a:t>
            </a:r>
          </a:p>
        </p:txBody>
      </p:sp>
    </p:spTree>
    <p:extLst>
      <p:ext uri="{BB962C8B-B14F-4D97-AF65-F5344CB8AC3E}">
        <p14:creationId xmlns:p14="http://schemas.microsoft.com/office/powerpoint/2010/main" val="269206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1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857820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Lab Templates:</a:t>
            </a:r>
            <a:br>
              <a:rPr lang="en-US"/>
            </a:br>
            <a:r>
              <a:rPr lang="en-US"/>
              <a:t>Assumptions &amp; Pragmatics</a:t>
            </a:r>
            <a:endParaRPr/>
          </a:p>
        </p:txBody>
      </p:sp>
      <p:sp>
        <p:nvSpPr>
          <p:cNvPr id="98" name="Google Shape;98;p11"/>
          <p:cNvSpPr txBox="1">
            <a:spLocks noGrp="1"/>
          </p:cNvSpPr>
          <p:nvPr>
            <p:ph type="body" idx="1"/>
          </p:nvPr>
        </p:nvSpPr>
        <p:spPr>
          <a:xfrm>
            <a:off x="956666" y="1882620"/>
            <a:ext cx="7857819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The most specific Substance will be chosen based upon FSN and/or COMPONENT value to specify the Observables COMPONENT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If specimen is specified in SCT definition,  INHERES_IN will be populated with that substance; otherwise the FSN will be reviewed for the appropriate substance grouper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If “measurement” is specified in FSN, then  PROPERTY will be populated with the most general MEASUREMENT_PROPERTY that is consistent with laboratory test deployment eg: 118594004|Quantity concentration(qualifier)|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DIRECT_SITE will not be routinely employed unless a particular specimen preparation is specified in the FSN:</a:t>
            </a:r>
            <a:endParaRPr/>
          </a:p>
          <a:p>
            <a:pPr marL="457200" lvl="0" indent="-319405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342079" cy="135915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Migration Model Requirements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INHERES_IN = what we are testing</a:t>
            </a:r>
          </a:p>
          <a:p>
            <a:r>
              <a:rPr lang="en-US" dirty="0" smtClean="0"/>
              <a:t>COMPONENT = what we are testing for</a:t>
            </a:r>
          </a:p>
          <a:p>
            <a:r>
              <a:rPr lang="en-US" dirty="0" smtClean="0"/>
              <a:t>PROPERTY = the aspect of the tested </a:t>
            </a:r>
          </a:p>
          <a:p>
            <a:r>
              <a:rPr lang="en-US" dirty="0" smtClean="0"/>
              <a:t>RELATIVE_TO = if a COMPONENT ratio requires a denominator</a:t>
            </a:r>
          </a:p>
          <a:p>
            <a:r>
              <a:rPr lang="en-US" dirty="0" smtClean="0"/>
              <a:t>TECHNIQUE = if a specified method</a:t>
            </a:r>
          </a:p>
          <a:p>
            <a:r>
              <a:rPr lang="en-US" dirty="0" smtClean="0"/>
              <a:t>PRECONDITION = how the patient was prepared for testing</a:t>
            </a:r>
          </a:p>
          <a:p>
            <a:r>
              <a:rPr lang="en-US" dirty="0" smtClean="0"/>
              <a:t>DIRECT_SITE = only if a specific specimen preparation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44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Phase 1 Procedures Prep for Classification Testing</a:t>
            </a:r>
            <a:endParaRPr/>
          </a:p>
        </p:txBody>
      </p:sp>
      <p:sp>
        <p:nvSpPr>
          <p:cNvPr id="104" name="Google Shape;104;p12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00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Use UK Procedures codes in use for Phase 1 migration assessment (1730 concepts)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Identify </a:t>
            </a:r>
            <a:r>
              <a:rPr lang="en-US" dirty="0" err="1"/>
              <a:t>Orderables</a:t>
            </a:r>
            <a:r>
              <a:rPr lang="en-US" dirty="0"/>
              <a:t> and Process-model Observables </a:t>
            </a:r>
            <a:r>
              <a:rPr lang="en-US" dirty="0" smtClean="0"/>
              <a:t>by examining FSN and HAS_SPECIMEN and </a:t>
            </a:r>
            <a:r>
              <a:rPr lang="en-US" dirty="0"/>
              <a:t>remove those from UK Procedure codes use case (1436 concepts)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Review Specimens and FSN and develop candidates for INHERES_IN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Review Components and FSN and develop candidates for COMPONENT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Assemble candidates for additional defining attributes: PROPERTY, TECHNIQUE, RELATIVE_TO, PRECONDITION, DIRECT_SITE </a:t>
            </a:r>
            <a:endParaRPr dirty="0"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/>
              <a:t>HAS_SPECIMEN </a:t>
            </a:r>
            <a:r>
              <a:rPr lang="en-US" dirty="0" smtClean="0"/>
              <a:t>Values</a:t>
            </a:r>
            <a:br>
              <a:rPr lang="en-US" dirty="0" smtClean="0"/>
            </a:br>
            <a:r>
              <a:rPr lang="en-US" dirty="0" smtClean="0"/>
              <a:t>in Procedure concept </a:t>
            </a:r>
            <a:r>
              <a:rPr lang="en-US" dirty="0" err="1" smtClean="0"/>
              <a:t>defs</a:t>
            </a:r>
            <a:endParaRPr dirty="0"/>
          </a:p>
        </p:txBody>
      </p:sp>
      <p:graphicFrame>
        <p:nvGraphicFramePr>
          <p:cNvPr id="116" name="Google Shape;116;p14"/>
          <p:cNvGraphicFramePr/>
          <p:nvPr/>
        </p:nvGraphicFramePr>
        <p:xfrm>
          <a:off x="957263" y="1882775"/>
          <a:ext cx="7281875" cy="3337650"/>
        </p:xfrm>
        <a:graphic>
          <a:graphicData uri="http://schemas.openxmlformats.org/drawingml/2006/table">
            <a:tbl>
              <a:tblPr firstRow="1" bandRow="1">
                <a:noFill/>
                <a:tableStyleId>{C12884F7-831F-40F6-8E7F-2E4142EFAED1}</a:tableStyleId>
              </a:tblPr>
              <a:tblGrid>
                <a:gridCol w="1297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8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SCTID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FSN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#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NULL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null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689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122592007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Acellular blood (serum or plasma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50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119350003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Calculus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6</a:t>
                      </a:r>
                      <a:endParaRPr sz="18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276833005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24 hour urine sample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29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119364003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Serum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313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122575003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Urine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110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258442002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Fluid sample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16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119361006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Plasma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118</a:t>
                      </a:r>
                      <a:endParaRPr sz="18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100000"/>
              <a:buFont typeface="Arial"/>
              <a:buNone/>
            </a:pPr>
            <a:r>
              <a:rPr lang="en-US"/>
              <a:t>Phase 1 Sample Preparation for Classification Testing</a:t>
            </a:r>
            <a:endParaRPr/>
          </a:p>
        </p:txBody>
      </p:sp>
      <p:sp>
        <p:nvSpPr>
          <p:cNvPr id="110" name="Google Shape;110;p13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1730 Procedure concepts verified in use for lab results coding in UK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211 </a:t>
            </a:r>
            <a:r>
              <a:rPr lang="en-US" dirty="0" err="1"/>
              <a:t>Orderables</a:t>
            </a:r>
            <a:r>
              <a:rPr lang="en-US" dirty="0"/>
              <a:t>: “73718004|Urine protein electrophoresis (procedure)” removed from sample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8 Process Observables model: </a:t>
            </a:r>
            <a:r>
              <a:rPr lang="en-US" dirty="0" smtClean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“395135003|Activated partial thromboplastin time 50:50 mix”</a:t>
            </a:r>
            <a:r>
              <a:rPr lang="en-US" dirty="0" smtClean="0"/>
              <a:t> (urinary excretion rates, PT</a:t>
            </a:r>
            <a:r>
              <a:rPr lang="en-US" dirty="0"/>
              <a:t>, PTT and clotting tests) removed from sample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1511 UK procedure concepts in use for lab results coding for phase 1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1606</TotalTime>
  <Words>1932</Words>
  <Application>Microsoft Office PowerPoint</Application>
  <PresentationFormat>On-screen Show (4:3)</PresentationFormat>
  <Paragraphs>280</Paragraphs>
  <Slides>42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Arial</vt:lpstr>
      <vt:lpstr>Calibri</vt:lpstr>
      <vt:lpstr>Noto Sans Symbols</vt:lpstr>
      <vt:lpstr>Wingdings</vt:lpstr>
      <vt:lpstr>NeMed_Presentation</vt:lpstr>
      <vt:lpstr>E2O Phase 1 Semantic Interoperation of Laboratory Results </vt:lpstr>
      <vt:lpstr>Step 1 Plan</vt:lpstr>
      <vt:lpstr>NHS Evaluation Procedure Usage (READ code maps)</vt:lpstr>
      <vt:lpstr>113075003|Creatinine measurement, serum (procedure)|</vt:lpstr>
      <vt:lpstr>Lab Templates: Assumptions &amp; Pragmatics</vt:lpstr>
      <vt:lpstr>Migration Model Requirements</vt:lpstr>
      <vt:lpstr>Phase 1 Procedures Prep for Classification Testing</vt:lpstr>
      <vt:lpstr>HAS_SPECIMEN Values in Procedure concept defs</vt:lpstr>
      <vt:lpstr>Phase 1 Sample Preparation for Classification Testing</vt:lpstr>
      <vt:lpstr>INHERES_IN assumptions for discussion…</vt:lpstr>
      <vt:lpstr>Issues with assigning INHERES_IN </vt:lpstr>
      <vt:lpstr>Issues with assigning COMPONENT</vt:lpstr>
      <vt:lpstr>Issues with defining ‘total’ as denominator</vt:lpstr>
      <vt:lpstr>Issues with assigning DIRECT_SITE</vt:lpstr>
      <vt:lpstr>Issues with assigning PROPERTY</vt:lpstr>
      <vt:lpstr>Meeting 14 discussion 20210721</vt:lpstr>
      <vt:lpstr>Followup from Farzaneh</vt:lpstr>
      <vt:lpstr>5113004| Free T4 measurement (procedure)</vt:lpstr>
      <vt:lpstr>5113004| Free T4 measurement (procedure)</vt:lpstr>
      <vt:lpstr>Procedures Review</vt:lpstr>
      <vt:lpstr>Procedures Review</vt:lpstr>
      <vt:lpstr>61928009|Platelet count (procedure)</vt:lpstr>
      <vt:lpstr>313533009|Urine porphyrin/creatinine ratio (procedure)</vt:lpstr>
      <vt:lpstr>391305007|Percentage CD10 count (procedure)</vt:lpstr>
      <vt:lpstr>391305007|Percentage CD10 count (procedure)</vt:lpstr>
      <vt:lpstr>END DISCUSSION 20210721</vt:lpstr>
      <vt:lpstr>Followup Issues</vt:lpstr>
      <vt:lpstr>271215008|Plasma free/total protein S ratio measurement (procedure)</vt:lpstr>
      <vt:lpstr>E2O 15: Properties Review</vt:lpstr>
      <vt:lpstr>313771003|Measurement of weight of calculus (procedure)</vt:lpstr>
      <vt:lpstr>398568001|Cytomegalovirus nucleic acid assay (procedure)</vt:lpstr>
      <vt:lpstr>271284001|Blood copper measurement (procedure)</vt:lpstr>
      <vt:lpstr>391567003|Oral fluid cocaine level (procedure)</vt:lpstr>
      <vt:lpstr>END DISCUSSION 20210804</vt:lpstr>
      <vt:lpstr>313719006| 120 minute plasma cortisol measurement (procedure)</vt:lpstr>
      <vt:lpstr>8879006|Creatinine measurement, 24 hour urine (procedure) </vt:lpstr>
      <vt:lpstr>Protein measurement, urine, quantitative 24 hour(procedure)</vt:lpstr>
      <vt:lpstr>271032000|Whole blood folate measurement (procedure)</vt:lpstr>
      <vt:lpstr>104133003|Erythrocyte mean corpuscular volume determination (procedure)</vt:lpstr>
      <vt:lpstr>Anti-mitochondrial antibody pattern (procedure)</vt:lpstr>
      <vt:lpstr>Leukocyte alkaline phosphatase score (procedure)</vt:lpstr>
      <vt:lpstr>165826003|Leptospira agglutinin test (procedure)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Semantic Interoperation of Laboratory Results with SNOMED CT - EAG proceedings</dc:title>
  <dc:creator>Greg</dc:creator>
  <cp:lastModifiedBy>Jim Campbell</cp:lastModifiedBy>
  <cp:revision>93</cp:revision>
  <dcterms:created xsi:type="dcterms:W3CDTF">2014-09-17T15:14:42Z</dcterms:created>
  <dcterms:modified xsi:type="dcterms:W3CDTF">2021-08-16T14:20:39Z</dcterms:modified>
</cp:coreProperties>
</file>