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31"/>
  </p:notesMasterIdLst>
  <p:handoutMasterIdLst>
    <p:handoutMasterId r:id="rId32"/>
  </p:handoutMasterIdLst>
  <p:sldIdLst>
    <p:sldId id="591" r:id="rId6"/>
    <p:sldId id="641" r:id="rId7"/>
    <p:sldId id="642" r:id="rId8"/>
    <p:sldId id="643" r:id="rId9"/>
    <p:sldId id="1130" r:id="rId10"/>
    <p:sldId id="644" r:id="rId11"/>
    <p:sldId id="1131" r:id="rId12"/>
    <p:sldId id="645" r:id="rId13"/>
    <p:sldId id="647" r:id="rId14"/>
    <p:sldId id="581" r:id="rId15"/>
    <p:sldId id="1141" r:id="rId16"/>
    <p:sldId id="306" r:id="rId17"/>
    <p:sldId id="307" r:id="rId18"/>
    <p:sldId id="308" r:id="rId19"/>
    <p:sldId id="296" r:id="rId20"/>
    <p:sldId id="1136" r:id="rId21"/>
    <p:sldId id="1139" r:id="rId22"/>
    <p:sldId id="1137" r:id="rId23"/>
    <p:sldId id="1138" r:id="rId24"/>
    <p:sldId id="1135" r:id="rId25"/>
    <p:sldId id="1132" r:id="rId26"/>
    <p:sldId id="1133" r:id="rId27"/>
    <p:sldId id="449" r:id="rId28"/>
    <p:sldId id="444" r:id="rId29"/>
    <p:sldId id="1140" r:id="rId30"/>
  </p:sldIdLst>
  <p:sldSz cx="9144000" cy="6858000" type="screen4x3"/>
  <p:notesSz cx="9686925" cy="6858000"/>
  <p:custDataLst>
    <p:tags r:id="rId3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8050051-CDD0-4467-84D3-9F72638B483D}">
          <p14:sldIdLst>
            <p14:sldId id="591"/>
            <p14:sldId id="641"/>
            <p14:sldId id="642"/>
            <p14:sldId id="643"/>
            <p14:sldId id="1130"/>
            <p14:sldId id="644"/>
            <p14:sldId id="1131"/>
            <p14:sldId id="645"/>
            <p14:sldId id="647"/>
            <p14:sldId id="581"/>
            <p14:sldId id="1141"/>
            <p14:sldId id="306"/>
            <p14:sldId id="307"/>
            <p14:sldId id="308"/>
            <p14:sldId id="296"/>
            <p14:sldId id="1136"/>
            <p14:sldId id="1139"/>
            <p14:sldId id="1137"/>
            <p14:sldId id="1138"/>
            <p14:sldId id="1135"/>
            <p14:sldId id="1132"/>
            <p14:sldId id="1133"/>
            <p14:sldId id="449"/>
            <p14:sldId id="444"/>
            <p14:sldId id="11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2115" userDrawn="1">
          <p15:clr>
            <a:srgbClr val="A4A3A4"/>
          </p15:clr>
        </p15:guide>
        <p15:guide id="3" orient="horz" pos="4065">
          <p15:clr>
            <a:srgbClr val="A4A3A4"/>
          </p15:clr>
        </p15:guide>
        <p15:guide id="4" orient="horz" pos="300">
          <p15:clr>
            <a:srgbClr val="A4A3A4"/>
          </p15:clr>
        </p15:guide>
        <p15:guide id="5" pos="5556">
          <p15:clr>
            <a:srgbClr val="A4A3A4"/>
          </p15:clr>
        </p15:guide>
        <p15:guide id="6" pos="181" userDrawn="1">
          <p15:clr>
            <a:srgbClr val="A4A3A4"/>
          </p15:clr>
        </p15:guide>
        <p15:guide id="7" pos="2744">
          <p15:clr>
            <a:srgbClr val="A4A3A4"/>
          </p15:clr>
        </p15:guide>
        <p15:guide id="8" pos="567">
          <p15:clr>
            <a:srgbClr val="A4A3A4"/>
          </p15:clr>
        </p15:guide>
        <p15:guide id="9" pos="4830">
          <p15:clr>
            <a:srgbClr val="A4A3A4"/>
          </p15:clr>
        </p15:guide>
        <p15:guide id="10" pos="265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it Zimmermann" initials="GZ" lastIdx="3" clrIdx="0">
    <p:extLst>
      <p:ext uri="{19B8F6BF-5375-455C-9EA6-DF929625EA0E}">
        <p15:presenceInfo xmlns:p15="http://schemas.microsoft.com/office/powerpoint/2012/main" userId="Grit Zimmermann" providerId="None"/>
      </p:ext>
    </p:extLst>
  </p:cmAuthor>
  <p:cmAuthor id="2" name="Ulrich Sax" initials="US" lastIdx="1" clrIdx="1">
    <p:extLst>
      <p:ext uri="{19B8F6BF-5375-455C-9EA6-DF929625EA0E}">
        <p15:presenceInfo xmlns:p15="http://schemas.microsoft.com/office/powerpoint/2012/main" userId="S::ulrich.sax@tmfev.onmicrosoft.com::877dcf99-c832-4502-be3f-ca84262edb4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98A7"/>
    <a:srgbClr val="FFFFFF"/>
    <a:srgbClr val="F8F8F8"/>
    <a:srgbClr val="A5C907"/>
    <a:srgbClr val="5B79AF"/>
    <a:srgbClr val="5B78A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8076" autoAdjust="0"/>
  </p:normalViewPr>
  <p:slideViewPr>
    <p:cSldViewPr snapToGrid="0">
      <p:cViewPr varScale="1">
        <p:scale>
          <a:sx n="112" d="100"/>
          <a:sy n="112" d="100"/>
        </p:scale>
        <p:origin x="440" y="200"/>
      </p:cViewPr>
      <p:guideLst>
        <p:guide orient="horz" pos="3884"/>
        <p:guide orient="horz" pos="2115"/>
        <p:guide orient="horz" pos="4065"/>
        <p:guide orient="horz" pos="300"/>
        <p:guide pos="5556"/>
        <p:guide pos="181"/>
        <p:guide pos="2744"/>
        <p:guide pos="567"/>
        <p:guide pos="4830"/>
        <p:guide pos="26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30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alexanderbartschke\Desktop\Stat%20SNOM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/Users\alexanderbartschke\Desktop\Stat%20SNOM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  Root </a:t>
            </a:r>
            <a:r>
              <a:rPr lang="de-DE" dirty="0" err="1"/>
              <a:t>Concepts</a:t>
            </a:r>
            <a:r>
              <a:rPr lang="de-DE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Tabelle11!$A$13:$A$23</c:f>
              <c:strCache>
                <c:ptCount val="11"/>
                <c:pt idx="0">
                  <c:v>Procedure</c:v>
                </c:pt>
                <c:pt idx="1">
                  <c:v>Disorder</c:v>
                </c:pt>
                <c:pt idx="2">
                  <c:v>Situation</c:v>
                </c:pt>
                <c:pt idx="3">
                  <c:v>Qualifier value</c:v>
                </c:pt>
                <c:pt idx="4">
                  <c:v>Clinical finding</c:v>
                </c:pt>
                <c:pt idx="5">
                  <c:v>Social concept</c:v>
                </c:pt>
                <c:pt idx="6">
                  <c:v>Event</c:v>
                </c:pt>
                <c:pt idx="7">
                  <c:v>Body structure</c:v>
                </c:pt>
                <c:pt idx="8">
                  <c:v>Product</c:v>
                </c:pt>
                <c:pt idx="9">
                  <c:v>Pharmaceutical / biologic produc</c:v>
                </c:pt>
                <c:pt idx="10">
                  <c:v>Physical object</c:v>
                </c:pt>
              </c:strCache>
            </c:strRef>
          </c:cat>
          <c:val>
            <c:numRef>
              <c:f>Tabelle11!$B$13:$B$23</c:f>
              <c:numCache>
                <c:formatCode>General</c:formatCode>
                <c:ptCount val="11"/>
                <c:pt idx="0">
                  <c:v>9</c:v>
                </c:pt>
                <c:pt idx="1">
                  <c:v>79</c:v>
                </c:pt>
                <c:pt idx="2">
                  <c:v>6</c:v>
                </c:pt>
                <c:pt idx="3">
                  <c:v>39</c:v>
                </c:pt>
                <c:pt idx="4">
                  <c:v>47</c:v>
                </c:pt>
                <c:pt idx="5">
                  <c:v>6</c:v>
                </c:pt>
                <c:pt idx="6">
                  <c:v>1</c:v>
                </c:pt>
                <c:pt idx="7">
                  <c:v>17</c:v>
                </c:pt>
                <c:pt idx="8">
                  <c:v>5</c:v>
                </c:pt>
                <c:pt idx="9">
                  <c:v>16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A2-EE4C-8ED1-297C5AF891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828549168"/>
        <c:axId val="842126784"/>
      </c:barChart>
      <c:catAx>
        <c:axId val="828549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42126784"/>
        <c:crosses val="autoZero"/>
        <c:auto val="1"/>
        <c:lblAlgn val="ctr"/>
        <c:lblOffset val="100"/>
        <c:noMultiLvlLbl val="0"/>
      </c:catAx>
      <c:valAx>
        <c:axId val="842126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28549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Tabelle4!$E$3:$E$13</cx:f>
        <cx:lvl ptCount="11">
          <cx:pt idx="0">AdministrativeGender / GenderAmtlichDE</cx:pt>
          <cx:pt idx="1">ATC</cx:pt>
          <cx:pt idx="2">NUM</cx:pt>
          <cx:pt idx="3">DICOM</cx:pt>
          <cx:pt idx="4">ICD 10 GM</cx:pt>
          <cx:pt idx="5">LOINC</cx:pt>
          <cx:pt idx="6">OPS</cx:pt>
          <cx:pt idx="7">SNOMED CT</cx:pt>
          <cx:pt idx="8">SNOMED CT / NUM</cx:pt>
          <cx:pt idx="9">SNOMED CT / CDC ethnicity codes </cx:pt>
          <cx:pt idx="10">SNOMED CT / LOINC</cx:pt>
        </cx:lvl>
      </cx:strDim>
      <cx:numDim type="size">
        <cx:f>Tabelle4!$F$3:$F$13</cx:f>
        <cx:lvl ptCount="11" formatCode="Standard">
          <cx:pt idx="0">1</cx:pt>
          <cx:pt idx="1">4</cx:pt>
          <cx:pt idx="2">3</cx:pt>
          <cx:pt idx="3">1</cx:pt>
          <cx:pt idx="4">12</cx:pt>
          <cx:pt idx="5">2</cx:pt>
          <cx:pt idx="6">4</cx:pt>
          <cx:pt idx="7">31</cx:pt>
          <cx:pt idx="8">1</cx:pt>
          <cx:pt idx="9">1</cx:pt>
          <cx:pt idx="10">1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cap="none" spc="0" baseline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Calibri" panose="020F0502020204030204" pitchFamily="34" charset="0"/>
                <a:cs typeface="Calibri" panose="020F0502020204030204" pitchFamily="34" charset="0"/>
              </a:rPr>
              <a:t>Code Systems </a:t>
            </a:r>
            <a:r>
              <a:rPr lang="de-DE" sz="1800" b="0" i="0" u="none" strike="noStrike" cap="none" spc="0" baseline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Calibri" panose="020F0502020204030204" pitchFamily="34" charset="0"/>
                <a:cs typeface="Calibri" panose="020F0502020204030204" pitchFamily="34" charset="0"/>
              </a:rPr>
              <a:t>within</a:t>
            </a:r>
            <a:r>
              <a:rPr lang="de-DE" sz="1800" b="0" i="0" u="none" strike="noStrike" cap="none" spc="0" baseline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  <a:ea typeface="Calibri" panose="020F0502020204030204" pitchFamily="34" charset="0"/>
                <a:cs typeface="Calibri" panose="020F0502020204030204" pitchFamily="34" charset="0"/>
              </a:rPr>
              <a:t> Value Sets in GECCO</a:t>
            </a:r>
            <a:endParaRPr lang="de-US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b="0" i="0" u="none" strike="noStrike" cap="none" spc="0" baseline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</cx:rich>
      </cx:tx>
    </cx:title>
    <cx:plotArea>
      <cx:plotAreaRegion>
        <cx:plotSurface>
          <cx:spPr>
            <a:noFill/>
          </cx:spPr>
        </cx:plotSurface>
        <cx:series layoutId="sunburst" uniqueId="{7EBC3D52-1644-1C48-8EF3-8A9B7FA2085C}">
          <cx:dataLabels pos="ctr">
            <cx:visibility seriesName="0" categoryName="1" value="0"/>
          </cx:dataLabels>
          <cx:dataId val="0"/>
        </cx:series>
      </cx:plotAreaRegion>
    </cx:plotArea>
    <cx:legend pos="r" align="ctr" overlay="0">
      <cx:txPr>
        <a:bodyPr spcFirstLastPara="1" vertOverflow="ellipsis" horzOverflow="overflow" wrap="square" lIns="0" tIns="0" rIns="0" bIns="0" anchor="ctr" anchorCtr="1"/>
        <a:lstStyle/>
        <a:p>
          <a:pPr algn="ctr" rtl="0">
            <a:defRPr>
              <a:solidFill>
                <a:schemeClr val="tx1"/>
              </a:solidFill>
            </a:defRPr>
          </a:pPr>
          <a:endParaRPr lang="de-DE" sz="900" b="0" i="0" u="none" strike="noStrike" baseline="0">
            <a:solidFill>
              <a:schemeClr val="tx1"/>
            </a:solidFill>
            <a:latin typeface="Calibri" panose="020F0502020204030204"/>
          </a:endParaRPr>
        </a:p>
      </cx:txPr>
    </cx:legend>
  </cx:chart>
  <cx:spPr>
    <a:solidFill>
      <a:schemeClr val="bg1"/>
    </a:solidFill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7">
  <cs:axisTitle>
    <cs:lnRef idx="0"/>
    <cs:fillRef idx="0"/>
    <cs:effectRef idx="0"/>
    <cs:fontRef idx="minor">
      <a:schemeClr val="lt1">
        <a:lumMod val="95000"/>
      </a:schemeClr>
    </cs:fontRef>
    <cs:defRPr sz="900"/>
  </cs:axisTitle>
  <cs:categoryAxis>
    <cs:lnRef idx="0"/>
    <cs:fillRef idx="0"/>
    <cs:effectRef idx="0"/>
    <cs:fontRef idx="minor">
      <a:schemeClr val="lt1">
        <a:lumMod val="9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/>
  </cs:chartArea>
  <cs:dataLabel>
    <cs:lnRef idx="0"/>
    <cs:fillRef idx="0"/>
    <cs:effectRef idx="0"/>
    <cs:fontRef idx="minor">
      <a:schemeClr val="lt1">
        <a:lumMod val="9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lt1"/>
    </cs:fontRef>
    <cs:spPr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  <a:ln>
        <a:solidFill>
          <a:schemeClr val="tx1"/>
        </a:solidFill>
      </a:ln>
    </cs:spPr>
  </cs:dataPoint>
  <cs:dataPoint3D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</cs:spPr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lt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9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10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95000"/>
      </a:schemeClr>
    </cs:fontRef>
    <cs:defRPr sz="9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9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spc="10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9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95000"/>
      </a:schemeClr>
    </cs:fontRef>
    <cs:defRPr sz="9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7018" y="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2026E71C-0FA8-4642-BA43-82C1258435A2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51391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7018" y="651391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AEBA0B67-7665-435C-A12E-A53B0EC7E4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980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487018" y="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E5EE0A49-4772-4A6D-BB51-D9EFC50D5EC0}" type="datetimeFigureOut">
              <a:rPr lang="en-GB" smtClean="0"/>
              <a:t>14/07/2021</a:t>
            </a:fld>
            <a:endParaRPr lang="en-GB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128963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68693" y="3257549"/>
            <a:ext cx="7749540" cy="3086100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51391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487018" y="6513910"/>
            <a:ext cx="4197667" cy="34290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A06FFEEE-1BD5-4546-BD1F-EF73AB3B5597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4815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FFEEE-1BD5-4546-BD1F-EF73AB3B55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0228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2AE5C-121C-6649-B171-590F6BFD16BD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9962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FFEEE-1BD5-4546-BD1F-EF73AB3B559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162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Open Sans"/>
              </a:rPr>
              <a:t>GECCO was developed within the German COVID-19 Research Network of University Medicine</a:t>
            </a:r>
            <a:endParaRPr lang="de-DE" dirty="0">
              <a:latin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Open Sans"/>
              </a:rPr>
              <a:t>Compact set of standardized data elements to be collected in COVID-19 studies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FFEEE-1BD5-4546-BD1F-EF73AB3B559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960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31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61 </a:t>
            </a:r>
            <a:r>
              <a:rPr lang="de-DE" dirty="0" err="1"/>
              <a:t>ValueSets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GECCO </a:t>
            </a:r>
            <a:r>
              <a:rPr lang="de-DE" dirty="0" err="1"/>
              <a:t>dataset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SNOMED</a:t>
            </a:r>
          </a:p>
          <a:p>
            <a:r>
              <a:rPr lang="de-DE" dirty="0"/>
              <a:t>SNOMED CT / NUM </a:t>
            </a:r>
            <a:r>
              <a:rPr lang="de-DE" dirty="0" err="1"/>
              <a:t>codes</a:t>
            </a:r>
            <a:r>
              <a:rPr lang="de-DE" dirty="0"/>
              <a:t>: SNOMED </a:t>
            </a:r>
            <a:r>
              <a:rPr lang="de-DE" dirty="0" err="1"/>
              <a:t>codes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extension</a:t>
            </a:r>
            <a:r>
              <a:rPr lang="de-DE" dirty="0"/>
              <a:t> </a:t>
            </a:r>
            <a:r>
              <a:rPr lang="de-DE" dirty="0" err="1"/>
              <a:t>codes</a:t>
            </a:r>
            <a:r>
              <a:rPr lang="de-DE" dirty="0"/>
              <a:t> </a:t>
            </a:r>
            <a:r>
              <a:rPr lang="de-DE" dirty="0" err="1"/>
              <a:t>developed</a:t>
            </a:r>
            <a:r>
              <a:rPr lang="de-DE" dirty="0"/>
              <a:t> in Germany. </a:t>
            </a:r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codes</a:t>
            </a:r>
            <a:r>
              <a:rPr lang="de-DE" dirty="0"/>
              <a:t> at SNOMED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international </a:t>
            </a:r>
            <a:r>
              <a:rPr lang="de-DE" dirty="0" err="1"/>
              <a:t>release</a:t>
            </a:r>
            <a:endParaRPr lang="de-DE" dirty="0"/>
          </a:p>
          <a:p>
            <a:endParaRPr lang="de-DE" dirty="0"/>
          </a:p>
          <a:p>
            <a:endParaRPr lang="de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A3B036-03DC-422A-A699-242FA6C1E0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570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US" dirty="0"/>
          </a:p>
          <a:p>
            <a:endParaRPr lang="de-US" dirty="0"/>
          </a:p>
          <a:p>
            <a:r>
              <a:rPr lang="de-US" dirty="0"/>
              <a:t>In REDCap export nach FHIR über ETL Strecke#</a:t>
            </a:r>
          </a:p>
          <a:p>
            <a:endParaRPr lang="de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US" dirty="0"/>
              <a:t>In Secutrial direkter Export </a:t>
            </a:r>
            <a:r>
              <a:rPr lang="de-DE" dirty="0"/>
              <a:t>über Programmierte Schnittstelle durch </a:t>
            </a:r>
            <a:r>
              <a:rPr lang="de-DE" dirty="0" err="1"/>
              <a:t>interActive</a:t>
            </a:r>
            <a:r>
              <a:rPr lang="de-DE" dirty="0"/>
              <a:t> Systems</a:t>
            </a:r>
            <a:endParaRPr lang="de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A3B036-03DC-422A-A699-242FA6C1E0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1377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3B036-03DC-422A-A699-242FA6C1E0C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655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A3B036-03DC-422A-A699-242FA6C1E0C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235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FFEEE-1BD5-4546-BD1F-EF73AB3B559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398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2AE5C-121C-6649-B171-590F6BFD16BD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467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5.xml"/><Relationship Id="rId7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B7C37061-E103-45C1-A016-0163433AA7D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09484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5" imgW="415" imgH="416" progId="TCLayout.ActiveDocument.1">
                  <p:embed/>
                </p:oleObj>
              </mc:Choice>
              <mc:Fallback>
                <p:oleObj name="think-cell Folie" r:id="rId5" imgW="415" imgH="41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B7C37061-E103-45C1-A016-0163433AA7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035302C-5586-415C-A245-D5D33065C53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36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00113" y="1484784"/>
            <a:ext cx="6767513" cy="1224136"/>
          </a:xfrm>
        </p:spPr>
        <p:txBody>
          <a:bodyPr anchor="b" anchorCtr="0"/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00114" y="2708920"/>
            <a:ext cx="6767512" cy="2808312"/>
          </a:xfrm>
        </p:spPr>
        <p:txBody>
          <a:bodyPr/>
          <a:lstStyle>
            <a:lvl1pPr marL="0" indent="0" algn="l">
              <a:lnSpc>
                <a:spcPct val="114000"/>
              </a:lnSpc>
              <a:spcAft>
                <a:spcPts val="0"/>
              </a:spcAft>
              <a:buNone/>
              <a:defRPr sz="2400">
                <a:solidFill>
                  <a:schemeClr val="tx1"/>
                </a:solidFill>
              </a:defRPr>
            </a:lvl1pPr>
            <a:lvl2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2pPr>
            <a:lvl3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3pPr>
            <a:lvl4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4pPr>
            <a:lvl5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5pPr>
            <a:lvl6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6pPr>
            <a:lvl7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7pPr>
            <a:lvl8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8pPr>
            <a:lvl9pPr marL="0" indent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 err="1"/>
              <a:t>Formatvorlage</a:t>
            </a:r>
            <a:r>
              <a:rPr lang="en-GB" dirty="0"/>
              <a:t> des </a:t>
            </a:r>
            <a:r>
              <a:rPr lang="en-GB" dirty="0" err="1"/>
              <a:t>Untertitelmasters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0268" y="404664"/>
            <a:ext cx="1150204" cy="66566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624" y="5178646"/>
            <a:ext cx="1152847" cy="104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87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D02A892A-8A7A-4559-BEC3-15ED73C7F3A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39367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5" imgW="415" imgH="416" progId="TCLayout.ActiveDocument.1">
                  <p:embed/>
                </p:oleObj>
              </mc:Choice>
              <mc:Fallback>
                <p:oleObj name="think-cell Folie" r:id="rId5" imgW="415" imgH="41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D02A892A-8A7A-4559-BEC3-15ED73C7F3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EEEDF145-9EA1-4F5E-BFE7-F80BAD61D81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24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900114" y="1484313"/>
            <a:ext cx="6767511" cy="4681537"/>
          </a:xfrm>
        </p:spPr>
        <p:txBody>
          <a:bodyPr/>
          <a:lstStyle>
            <a:lvl1pPr>
              <a:defRPr sz="2000" b="0"/>
            </a:lvl1pPr>
            <a:lvl2pPr>
              <a:defRPr sz="2400" b="1"/>
            </a:lvl2pPr>
            <a:lvl5pPr>
              <a:defRPr/>
            </a:lvl5pPr>
            <a:lvl6pPr>
              <a:buAutoNum type="arabicPeriod"/>
              <a:defRPr/>
            </a:lvl6pPr>
          </a:lstStyle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3528" y="6453335"/>
            <a:ext cx="7344097" cy="241300"/>
          </a:xfrm>
        </p:spPr>
        <p:txBody>
          <a:bodyPr/>
          <a:lstStyle/>
          <a:p>
            <a:r>
              <a:rPr lang="en-GB" dirty="0"/>
              <a:t>Medical Informatics Initiative Germany | S. Semler, T. Ganslandt, U. Sax | October 9, 2020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6257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CBEDAA-C750-4D99-AB02-85D527BE6F2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43728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5" imgW="415" imgH="416" progId="TCLayout.ActiveDocument.1">
                  <p:embed/>
                </p:oleObj>
              </mc:Choice>
              <mc:Fallback>
                <p:oleObj name="think-cell Folie" r:id="rId5" imgW="415" imgH="41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CBEDAA-C750-4D99-AB02-85D527BE6F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42228612-563E-48CD-A0AB-3AFF960CFBE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24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Medical Informatics Initiative Germany | S. Semler, T. Ganslandt, U. Sax | October 9, 2020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13" hasCustomPrompt="1"/>
          </p:nvPr>
        </p:nvSpPr>
        <p:spPr>
          <a:xfrm>
            <a:off x="900113" y="1484313"/>
            <a:ext cx="3311525" cy="4681537"/>
          </a:xfrm>
        </p:spPr>
        <p:txBody>
          <a:bodyPr/>
          <a:lstStyle>
            <a:lvl5pPr>
              <a:defRPr/>
            </a:lvl5pPr>
            <a:lvl6pPr>
              <a:buAutoNum type="arabicPeriod"/>
              <a:defRPr/>
            </a:lvl6pPr>
          </a:lstStyle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4" hasCustomPrompt="1"/>
          </p:nvPr>
        </p:nvSpPr>
        <p:spPr>
          <a:xfrm>
            <a:off x="4356100" y="1484313"/>
            <a:ext cx="3311525" cy="4681537"/>
          </a:xfrm>
        </p:spPr>
        <p:txBody>
          <a:bodyPr/>
          <a:lstStyle>
            <a:lvl5pPr>
              <a:defRPr/>
            </a:lvl5pPr>
            <a:lvl6pPr>
              <a:buAutoNum type="arabicPeriod"/>
              <a:defRPr/>
            </a:lvl6pPr>
          </a:lstStyle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743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- Text und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CE6CC72-69F5-4EBD-A13F-2607276007F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606351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5" imgW="415" imgH="416" progId="TCLayout.ActiveDocument.1">
                  <p:embed/>
                </p:oleObj>
              </mc:Choice>
              <mc:Fallback>
                <p:oleObj name="think-cell Folie" r:id="rId5" imgW="415" imgH="41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CE6CC72-69F5-4EBD-A13F-2607276007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1EADD86-AF09-4C45-AA61-B2808C8182D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24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Medical Informatics Initiative Germany | S. Semler, T. Ganslandt, U. Sax | October 9, 2020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13" hasCustomPrompt="1"/>
          </p:nvPr>
        </p:nvSpPr>
        <p:spPr>
          <a:xfrm>
            <a:off x="900113" y="1484313"/>
            <a:ext cx="3311525" cy="4681537"/>
          </a:xfrm>
        </p:spPr>
        <p:txBody>
          <a:bodyPr/>
          <a:lstStyle>
            <a:lvl5pPr>
              <a:defRPr/>
            </a:lvl5pPr>
            <a:lvl6pPr>
              <a:buAutoNum type="arabicPeriod"/>
              <a:defRPr/>
            </a:lvl6pPr>
          </a:lstStyle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4" hasCustomPrompt="1"/>
          </p:nvPr>
        </p:nvSpPr>
        <p:spPr>
          <a:xfrm>
            <a:off x="4356100" y="1484313"/>
            <a:ext cx="3311525" cy="4681537"/>
          </a:xfrm>
          <a:solidFill>
            <a:schemeClr val="accent5">
              <a:lumMod val="40000"/>
              <a:lumOff val="60000"/>
            </a:schemeClr>
          </a:solidFill>
        </p:spPr>
        <p:txBody>
          <a:bodyPr lIns="216000" tIns="216000" rIns="216000" bIns="216000"/>
          <a:lstStyle>
            <a:lvl1pPr>
              <a:spcAft>
                <a:spcPts val="1200"/>
              </a:spcAft>
              <a:defRPr b="1"/>
            </a:lvl1pPr>
            <a:lvl2pPr>
              <a:spcAft>
                <a:spcPts val="0"/>
              </a:spcAft>
              <a:defRPr sz="1600" b="0"/>
            </a:lvl2pPr>
            <a:lvl3pPr marL="252000" indent="-252000">
              <a:spcBef>
                <a:spcPts val="0"/>
              </a:spcBef>
              <a:spcAft>
                <a:spcPts val="0"/>
              </a:spcAft>
              <a:defRPr sz="1600"/>
            </a:lvl3pPr>
            <a:lvl4pPr marL="504000" indent="-252000">
              <a:spcBef>
                <a:spcPts val="0"/>
              </a:spcBef>
              <a:spcAft>
                <a:spcPts val="0"/>
              </a:spcAft>
              <a:defRPr/>
            </a:lvl4pPr>
            <a:lvl5pPr marL="756000" indent="-252000">
              <a:spcBef>
                <a:spcPts val="0"/>
              </a:spcBef>
              <a:spcAft>
                <a:spcPts val="0"/>
              </a:spcAft>
              <a:defRPr sz="1600"/>
            </a:lvl5pPr>
            <a:lvl6pPr marL="0" indent="-252000">
              <a:spcBef>
                <a:spcPts val="0"/>
              </a:spcBef>
              <a:spcAft>
                <a:spcPts val="0"/>
              </a:spcAft>
              <a:buAutoNum type="arabicPeriod"/>
              <a:defRPr sz="1600" baseline="0"/>
            </a:lvl6pPr>
            <a:lvl7pPr marL="504000" indent="-252000">
              <a:spcBef>
                <a:spcPts val="0"/>
              </a:spcBef>
              <a:spcAft>
                <a:spcPts val="0"/>
              </a:spcAft>
              <a:defRPr sz="1600" baseline="0"/>
            </a:lvl7pPr>
            <a:lvl8pPr marL="756000" indent="-252000">
              <a:spcBef>
                <a:spcPts val="0"/>
              </a:spcBef>
              <a:spcAft>
                <a:spcPts val="0"/>
              </a:spcAft>
              <a:defRPr sz="1600"/>
            </a:lvl8pPr>
            <a:lvl9pPr>
              <a:spcBef>
                <a:spcPts val="0"/>
              </a:spcBef>
              <a:spcAft>
                <a:spcPts val="0"/>
              </a:spcAft>
              <a:defRPr sz="1600"/>
            </a:lvl9pPr>
          </a:lstStyle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513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eld 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80DDE57-2EB5-45C1-B7B5-CE5CD21F86B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780331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5" imgW="415" imgH="416" progId="TCLayout.ActiveDocument.1">
                  <p:embed/>
                </p:oleObj>
              </mc:Choice>
              <mc:Fallback>
                <p:oleObj name="think-cell Folie" r:id="rId5" imgW="415" imgH="41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80DDE57-2EB5-45C1-B7B5-CE5CD21F86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>
            <a:extLst>
              <a:ext uri="{FF2B5EF4-FFF2-40B4-BE49-F238E27FC236}">
                <a16:creationId xmlns:a16="http://schemas.microsoft.com/office/drawing/2014/main" id="{974B3FA1-DBD1-4B4C-8541-7AB914C317D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24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Medical Informatics Initiative Germany | S. Semler, T. Ganslandt, U. Sax | October 9, 2020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900114" y="1484313"/>
            <a:ext cx="7920036" cy="4681537"/>
          </a:xfrm>
        </p:spPr>
        <p:txBody>
          <a:bodyPr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rabicPeriod"/>
              <a:defRPr/>
            </a:lvl7pPr>
          </a:lstStyle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1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ABAE7D16-83D8-4F69-B5FC-41B84601353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548370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4" imgW="415" imgH="416" progId="TCLayout.ActiveDocument.1">
                  <p:embed/>
                </p:oleObj>
              </mc:Choice>
              <mc:Fallback>
                <p:oleObj name="think-cell Folie" r:id="rId4" imgW="415" imgH="41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ABAE7D16-83D8-4F69-B5FC-41B8460135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Medical Informatics Initiative Germany | S. Semler, T. Ganslandt, U. Sax | October 9, 2020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900114" y="1484313"/>
            <a:ext cx="6767511" cy="4681537"/>
          </a:xfrm>
        </p:spPr>
        <p:txBody>
          <a:bodyPr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rabicPeriod"/>
              <a:defRPr/>
            </a:lvl7pPr>
          </a:lstStyle>
          <a:p>
            <a:pPr lvl="0"/>
            <a:r>
              <a:rPr lang="en-GB" dirty="0" err="1"/>
              <a:t>Textmasterformat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10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A59853EB-F2EF-484F-A603-B1C42175A77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159640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4" imgW="415" imgH="416" progId="TCLayout.ActiveDocument.1">
                  <p:embed/>
                </p:oleObj>
              </mc:Choice>
              <mc:Fallback>
                <p:oleObj name="think-cell Folie" r:id="rId4" imgW="415" imgH="41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A59853EB-F2EF-484F-A603-B1C42175A7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Medical Informatics Initiative Germany | S. Semler, T. Ganslandt, U. Sax | October 9, 2020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02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55C78B-4EB7-4163-9AFB-379584AF7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40B9B0-CE08-4BA8-9371-7E637CC36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0000" indent="-270000">
              <a:buClr>
                <a:schemeClr val="accent2"/>
              </a:buClr>
              <a:buFont typeface="+mj-lt"/>
              <a:buAutoNum type="arabicPeriod"/>
              <a:defRPr b="0">
                <a:solidFill>
                  <a:schemeClr val="tx1"/>
                </a:solidFill>
              </a:defRPr>
            </a:lvl1pPr>
            <a:lvl2pPr marL="445500" indent="-175500">
              <a:buClr>
                <a:schemeClr val="accent2"/>
              </a:buClr>
              <a:buFont typeface="Arial" panose="020B0604020202020204" pitchFamily="34" charset="0"/>
              <a:buChar char="•"/>
              <a:defRPr/>
            </a:lvl2pPr>
            <a:lvl3pPr marL="445500" indent="-175500">
              <a:defRPr/>
            </a:lvl3pPr>
            <a:lvl4pPr marL="445500" indent="-175500">
              <a:defRPr/>
            </a:lvl4pPr>
            <a:lvl5pPr marL="445500" indent="-1755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717C408-929E-4E8C-B88C-28B2F06D8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25890-3535-4B99-BCC2-746212E7D208}" type="datetime1">
              <a:rPr lang="de-DE" smtClean="0"/>
              <a:t>14.07.21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013C5F2-786D-4189-8E65-965F5A56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Titel der Präsentation</a:t>
            </a:r>
            <a:endParaRPr lang="en-GB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58EE51C-00B6-4810-BBCD-FE54BCD99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698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1" y="355606"/>
            <a:ext cx="7048068" cy="961067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lnSpc>
                <a:spcPts val="2550"/>
              </a:lnSpc>
              <a:defRPr sz="2250" b="1">
                <a:solidFill>
                  <a:schemeClr val="accent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2480" y="6408006"/>
            <a:ext cx="171522" cy="103875"/>
          </a:xfrm>
        </p:spPr>
        <p:txBody>
          <a:bodyPr wrap="none" lIns="0" tIns="0" rIns="0" bIns="0">
            <a:spAutoFit/>
          </a:bodyPr>
          <a:lstStyle>
            <a:lvl1pPr>
              <a:defRPr sz="675" b="1">
                <a:solidFill>
                  <a:schemeClr val="tx1"/>
                </a:solidFill>
              </a:defRPr>
            </a:lvl1pPr>
          </a:lstStyle>
          <a:p>
            <a:fld id="{53081EA8-CE98-4B8F-8356-7C55684DC43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sz="half" idx="13"/>
          </p:nvPr>
        </p:nvSpPr>
        <p:spPr>
          <a:xfrm>
            <a:off x="360362" y="1800000"/>
            <a:ext cx="8423637" cy="109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0000" indent="-270000" algn="l" defTabSz="685800" rtl="0" eaLnBrk="1" latinLnBrk="0" hangingPunct="1">
              <a:lnSpc>
                <a:spcPts val="2175"/>
              </a:lnSpc>
              <a:spcBef>
                <a:spcPts val="375"/>
              </a:spcBef>
              <a:buClr>
                <a:schemeClr val="accent1"/>
              </a:buClr>
              <a:buFont typeface="+mj-lt"/>
              <a:buAutoNum type="arabicPeriod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685800" rtl="0" eaLnBrk="1" latinLnBrk="0" hangingPunct="1">
              <a:lnSpc>
                <a:spcPts val="2175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685800" rtl="0" eaLnBrk="1" latinLnBrk="0" hangingPunct="1">
              <a:lnSpc>
                <a:spcPts val="2175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342900">
              <a:buClr>
                <a:schemeClr val="accent1"/>
              </a:buClr>
              <a:buFont typeface="+mj-lt"/>
              <a:buAutoNum type="arabicPeriod"/>
              <a:defRPr sz="1800">
                <a:solidFill>
                  <a:schemeClr val="accent4"/>
                </a:solidFill>
              </a:defRPr>
            </a:lvl4pPr>
            <a:lvl5pPr marL="1714500" indent="-342900">
              <a:buClr>
                <a:schemeClr val="accent1"/>
              </a:buClr>
              <a:buFont typeface="+mj-lt"/>
              <a:buAutoNum type="arabicPeriod"/>
              <a:defRPr sz="1800">
                <a:solidFill>
                  <a:schemeClr val="accent4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0002" y="6425318"/>
            <a:ext cx="2104743" cy="103875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>
              <a:defRPr lang="de-DE" sz="675" dirty="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yyyy/MM/DD | </a:t>
            </a:r>
            <a:r>
              <a:rPr lang="en-US" b="1">
                <a:solidFill>
                  <a:schemeClr val="accent1"/>
                </a:solidFill>
              </a:rPr>
              <a:t>Title of presentation/Titel der Präsentation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85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0AD32FC-F0F4-4E8D-B2FF-033EA55BF49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38056299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14" imgW="415" imgH="416" progId="TCLayout.ActiveDocument.1">
                  <p:embed/>
                </p:oleObj>
              </mc:Choice>
              <mc:Fallback>
                <p:oleObj name="think-cell Folie" r:id="rId14" imgW="415" imgH="41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0AD32FC-F0F4-4E8D-B2FF-033EA55BF4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967488E3-497E-4624-92DD-ECA471A9AAB9}"/>
              </a:ext>
            </a:extLst>
          </p:cNvPr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2400" b="1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00115" y="476672"/>
            <a:ext cx="6552205" cy="432469"/>
          </a:xfrm>
          <a:prstGeom prst="rect">
            <a:avLst/>
          </a:prstGeom>
        </p:spPr>
        <p:txBody>
          <a:bodyPr vert="horz" lIns="0" tIns="36000" rIns="0" bIns="0" rtlCol="0" anchor="t" anchorCtr="0">
            <a:noAutofit/>
          </a:bodyPr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114" y="1484313"/>
            <a:ext cx="6767511" cy="46815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Siebente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3528" y="6453335"/>
            <a:ext cx="7344097" cy="241300"/>
          </a:xfrm>
          <a:prstGeom prst="rect">
            <a:avLst/>
          </a:prstGeom>
        </p:spPr>
        <p:txBody>
          <a:bodyPr vert="horz" lIns="0" tIns="36000" rIns="0" bIns="0" rtlCol="0" anchor="t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Medical Informatics Initiative Germany | S. Semler, T. Ganslandt, U. Sax | October 9, 2020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62056" y="6453336"/>
            <a:ext cx="658416" cy="241299"/>
          </a:xfrm>
          <a:prstGeom prst="rect">
            <a:avLst/>
          </a:prstGeom>
        </p:spPr>
        <p:txBody>
          <a:bodyPr vert="horz" lIns="0" tIns="36000" rIns="0" bIns="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Page </a:t>
            </a:r>
            <a:fld id="{58FA38BC-A049-40DE-8A36-69D83E2CCE55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3" name="Rechteck 12"/>
          <p:cNvSpPr/>
          <p:nvPr/>
        </p:nvSpPr>
        <p:spPr>
          <a:xfrm>
            <a:off x="7667625" y="0"/>
            <a:ext cx="1152375" cy="1536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accent1"/>
              </a:solidFill>
            </a:endParaRPr>
          </a:p>
        </p:txBody>
      </p:sp>
      <p:cxnSp>
        <p:nvCxnSpPr>
          <p:cNvPr id="19" name="ToolBarVLine_ght Connector 13_774740100"/>
          <p:cNvCxnSpPr/>
          <p:nvPr/>
        </p:nvCxnSpPr>
        <p:spPr>
          <a:xfrm>
            <a:off x="900000" y="1196752"/>
            <a:ext cx="8244000" cy="0"/>
          </a:xfrm>
          <a:prstGeom prst="line">
            <a:avLst/>
          </a:prstGeom>
          <a:ln w="127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ToolBarVLine_ght Connector 20_301948011"/>
          <p:cNvCxnSpPr/>
          <p:nvPr/>
        </p:nvCxnSpPr>
        <p:spPr>
          <a:xfrm>
            <a:off x="0" y="6264000"/>
            <a:ext cx="9144000" cy="0"/>
          </a:xfrm>
          <a:prstGeom prst="line">
            <a:avLst/>
          </a:prstGeom>
          <a:ln w="127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0268" y="404664"/>
            <a:ext cx="1150204" cy="66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74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9" r:id="rId4"/>
    <p:sldLayoutId id="2147483660" r:id="rId5"/>
    <p:sldLayoutId id="2147483661" r:id="rId6"/>
    <p:sldLayoutId id="2147483651" r:id="rId7"/>
    <p:sldLayoutId id="2147483663" r:id="rId8"/>
    <p:sldLayoutId id="2147483664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324000" indent="-324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SzPct val="75000"/>
        <a:buFont typeface="Wingdings 3" panose="05040102010807070707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324000" algn="l" defTabSz="914400" rtl="0" eaLnBrk="1" latinLnBrk="0" hangingPunct="1">
        <a:spcBef>
          <a:spcPts val="0"/>
        </a:spcBef>
        <a:spcAft>
          <a:spcPts val="0"/>
        </a:spcAft>
        <a:buClr>
          <a:schemeClr val="accent1"/>
        </a:buClr>
        <a:buSzPct val="75000"/>
        <a:buFont typeface="Wingdings 3" panose="05040102010807070707" pitchFamily="18" charset="2"/>
        <a:buChar char="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324000" algn="l" defTabSz="914400" rtl="0" eaLnBrk="1" latinLnBrk="0" hangingPunct="1">
        <a:spcBef>
          <a:spcPts val="0"/>
        </a:spcBef>
        <a:spcAft>
          <a:spcPts val="0"/>
        </a:spcAft>
        <a:buClr>
          <a:schemeClr val="accent1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000" indent="-324000" algn="l" defTabSz="914400" rtl="0" eaLnBrk="1" latinLnBrk="0" hangingPunct="1">
        <a:spcBef>
          <a:spcPts val="300"/>
        </a:spcBef>
        <a:spcAft>
          <a:spcPts val="300"/>
        </a:spcAft>
        <a:buClr>
          <a:schemeClr val="accent1"/>
        </a:buClr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648000" indent="-324000" algn="l" defTabSz="914400" rtl="0" eaLnBrk="1" latinLnBrk="0" hangingPunct="1">
        <a:spcBef>
          <a:spcPts val="0"/>
        </a:spcBef>
        <a:spcAft>
          <a:spcPts val="0"/>
        </a:spcAft>
        <a:buClr>
          <a:schemeClr val="accent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972000" indent="-324000" algn="l" defTabSz="914400" rtl="0" eaLnBrk="1" latinLnBrk="0" hangingPunct="1">
        <a:spcBef>
          <a:spcPts val="0"/>
        </a:spcBef>
        <a:buClr>
          <a:schemeClr val="accent1"/>
        </a:buClr>
        <a:buSzPct val="100000"/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spcBef>
          <a:spcPts val="6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1.emf"/><Relationship Id="rId2" Type="http://schemas.openxmlformats.org/officeDocument/2006/relationships/tags" Target="../tags/tag1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tags" Target="../tags/tag19.xml"/><Relationship Id="rId7" Type="http://schemas.openxmlformats.org/officeDocument/2006/relationships/image" Target="../media/image1.emf"/><Relationship Id="rId2" Type="http://schemas.openxmlformats.org/officeDocument/2006/relationships/tags" Target="../tags/tag18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bioportal.org/" TargetMode="External"/><Relationship Id="rId2" Type="http://schemas.openxmlformats.org/officeDocument/2006/relationships/hyperlink" Target="https://doi.org/10.3233/SHTI210169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oncotree.mskcc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km.highmed.org/ckm/templates/1246.169.6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doi.org/10.3233/SHTI190193" TargetMode="Externa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233/SHTI210120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ontoserver.csiro.au/docs/6/api-swagger.html#Syndication" TargetMode="External"/><Relationship Id="rId5" Type="http://schemas.openxmlformats.org/officeDocument/2006/relationships/hyperlink" Target="https://tools.ietf.org/html/rfc4287" TargetMode="External"/><Relationship Id="rId4" Type="http://schemas.openxmlformats.org/officeDocument/2006/relationships/hyperlink" Target="https://tools.ietf.org/html/rfc5023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hyperlink" Target="https://www.medizininformatik-initiative.de/en/start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svg"/><Relationship Id="rId3" Type="http://schemas.openxmlformats.org/officeDocument/2006/relationships/image" Target="../media/image19.svg"/><Relationship Id="rId7" Type="http://schemas.openxmlformats.org/officeDocument/2006/relationships/image" Target="../media/image5.svg"/><Relationship Id="rId12" Type="http://schemas.openxmlformats.org/officeDocument/2006/relationships/image" Target="../media/image14.png"/><Relationship Id="rId17" Type="http://schemas.openxmlformats.org/officeDocument/2006/relationships/image" Target="../media/image17.sv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svg"/><Relationship Id="rId5" Type="http://schemas.openxmlformats.org/officeDocument/2006/relationships/image" Target="../media/image9.svg"/><Relationship Id="rId15" Type="http://schemas.openxmlformats.org/officeDocument/2006/relationships/image" Target="../media/image13.sv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svg"/><Relationship Id="rId3" Type="http://schemas.openxmlformats.org/officeDocument/2006/relationships/image" Target="../media/image21.svg"/><Relationship Id="rId7" Type="http://schemas.openxmlformats.org/officeDocument/2006/relationships/image" Target="../media/image25.sv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svg"/><Relationship Id="rId5" Type="http://schemas.openxmlformats.org/officeDocument/2006/relationships/image" Target="../media/image23.svg"/><Relationship Id="rId15" Type="http://schemas.openxmlformats.org/officeDocument/2006/relationships/image" Target="../media/image33.sv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svg"/><Relationship Id="rId1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39.png"/><Relationship Id="rId7" Type="http://schemas.openxmlformats.org/officeDocument/2006/relationships/image" Target="../media/image12.png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4.svg"/><Relationship Id="rId4" Type="http://schemas.openxmlformats.org/officeDocument/2006/relationships/image" Target="../media/image40.png"/><Relationship Id="rId9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tiff"/><Relationship Id="rId13" Type="http://schemas.openxmlformats.org/officeDocument/2006/relationships/image" Target="../media/image58.png"/><Relationship Id="rId3" Type="http://schemas.openxmlformats.org/officeDocument/2006/relationships/image" Target="../media/image48.svg"/><Relationship Id="rId7" Type="http://schemas.openxmlformats.org/officeDocument/2006/relationships/image" Target="../media/image52.svg"/><Relationship Id="rId12" Type="http://schemas.openxmlformats.org/officeDocument/2006/relationships/image" Target="../media/image57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svg"/><Relationship Id="rId10" Type="http://schemas.openxmlformats.org/officeDocument/2006/relationships/image" Target="../media/image55.sv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5EE610D3-4D19-4D70-9C80-B9447EB4F43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109499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6" imgW="415" imgH="416" progId="TCLayout.ActiveDocument.1">
                  <p:embed/>
                </p:oleObj>
              </mc:Choice>
              <mc:Fallback>
                <p:oleObj name="think-cell Folie" r:id="rId6" imgW="415" imgH="41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5EE610D3-4D19-4D70-9C80-B9447EB4F4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 hidden="1">
            <a:extLst>
              <a:ext uri="{FF2B5EF4-FFF2-40B4-BE49-F238E27FC236}">
                <a16:creationId xmlns:a16="http://schemas.microsoft.com/office/drawing/2014/main" id="{DE080219-6D62-4F22-A59C-91B7857805C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GB" sz="2400" b="1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B0A23A-F0C2-479B-89B3-D1D51CC4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5" y="476672"/>
            <a:ext cx="6552205" cy="432469"/>
          </a:xfrm>
        </p:spPr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A7C275-3A63-4621-8A47-1DF0E13A5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4" y="1484313"/>
            <a:ext cx="7261942" cy="1944687"/>
          </a:xfrm>
        </p:spPr>
        <p:txBody>
          <a:bodyPr anchor="ctr"/>
          <a:lstStyle/>
          <a:p>
            <a:pPr>
              <a:buClr>
                <a:schemeClr val="accent1"/>
              </a:buClr>
            </a:pPr>
            <a:r>
              <a:rPr lang="en-GB" sz="3200" b="1" dirty="0"/>
              <a:t>Medical Informatics Initiative Germany</a:t>
            </a:r>
          </a:p>
          <a:p>
            <a:pPr>
              <a:buClr>
                <a:schemeClr val="accent1"/>
              </a:buClr>
            </a:pPr>
            <a:r>
              <a:rPr lang="en-GB" sz="3200" b="1" dirty="0"/>
              <a:t>Interoperability: Core Data Set</a:t>
            </a:r>
          </a:p>
          <a:p>
            <a:pPr>
              <a:buClr>
                <a:schemeClr val="accent1"/>
              </a:buClr>
            </a:pPr>
            <a:r>
              <a:rPr lang="en-GB" sz="3200" b="1" dirty="0"/>
              <a:t>Terminology Services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FD0019-5640-4109-A75C-B7E1440E7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Medical Informatics Initiative Germany | S. Thun, M. </a:t>
            </a:r>
            <a:r>
              <a:rPr lang="en-GB" dirty="0" err="1"/>
              <a:t>Boeker</a:t>
            </a:r>
            <a:r>
              <a:rPr lang="en-GB" dirty="0"/>
              <a:t>, J. </a:t>
            </a:r>
            <a:r>
              <a:rPr lang="en-GB" dirty="0" err="1"/>
              <a:t>Ingenerf</a:t>
            </a:r>
            <a:r>
              <a:rPr lang="en-GB" dirty="0"/>
              <a:t> | July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D4FD794-7D4F-4422-9397-9A5AF1DA0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noProof="0" smtClean="0"/>
              <a:pPr/>
              <a:t>1</a:t>
            </a:fld>
            <a:endParaRPr lang="en-GB" noProof="0" dirty="0"/>
          </a:p>
        </p:txBody>
      </p:sp>
      <p:sp>
        <p:nvSpPr>
          <p:cNvPr id="8" name="Untertitel 6">
            <a:extLst>
              <a:ext uri="{FF2B5EF4-FFF2-40B4-BE49-F238E27FC236}">
                <a16:creationId xmlns:a16="http://schemas.microsoft.com/office/drawing/2014/main" id="{81407A9B-C9C4-417D-8E83-AECFEB20221C}"/>
              </a:ext>
            </a:extLst>
          </p:cNvPr>
          <p:cNvSpPr txBox="1">
            <a:spLocks/>
          </p:cNvSpPr>
          <p:nvPr/>
        </p:nvSpPr>
        <p:spPr>
          <a:xfrm>
            <a:off x="900114" y="3212976"/>
            <a:ext cx="7261942" cy="295232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4000" indent="-324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75000"/>
              <a:buFont typeface="Wingdings 3" panose="05040102010807070707" pitchFamily="18" charset="2"/>
              <a:buChar char="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324000" algn="l" defTabSz="9144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 3" panose="05040102010807070707" pitchFamily="18" charset="2"/>
              <a:buChar char="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324000" algn="l" defTabSz="9144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4000" indent="-324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324000" algn="l" defTabSz="9144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72000" indent="-32400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pPr>
              <a:spcAft>
                <a:spcPts val="600"/>
              </a:spcAft>
            </a:pPr>
            <a:r>
              <a:rPr lang="en-GB" b="1" dirty="0"/>
              <a:t>Sylvia Thun | Martin </a:t>
            </a:r>
            <a:r>
              <a:rPr lang="en-GB" b="1" dirty="0" err="1"/>
              <a:t>Boeker</a:t>
            </a:r>
            <a:r>
              <a:rPr lang="en-GB" b="1" dirty="0"/>
              <a:t> | Josef </a:t>
            </a:r>
            <a:r>
              <a:rPr lang="en-GB" b="1" dirty="0" err="1"/>
              <a:t>Ingenerf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88405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A7863D63-1640-4735-B741-2DBF4CC2BA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63252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Folie" r:id="rId6" imgW="415" imgH="416" progId="TCLayout.ActiveDocument.1">
                  <p:embed/>
                </p:oleObj>
              </mc:Choice>
              <mc:Fallback>
                <p:oleObj name="think-cell Folie" r:id="rId6" imgW="415" imgH="41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A7863D63-1640-4735-B741-2DBF4CC2BA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>
            <a:extLst>
              <a:ext uri="{FF2B5EF4-FFF2-40B4-BE49-F238E27FC236}">
                <a16:creationId xmlns:a16="http://schemas.microsoft.com/office/drawing/2014/main" id="{768F7684-688E-4CF5-B804-A0362EFD5CD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GB" sz="2400" b="1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A8ADDEC-C455-4027-8A87-6EC0CF26D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Bundling of CDS Modules for the MII Use Cases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5A82405-F77E-4CD2-91FB-5BCCD4C2BD0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114" y="1646150"/>
            <a:ext cx="7200000" cy="391898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FD5A8BC-4E6A-4322-A2A2-D8F5ED0C4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8FA38BC-A049-40DE-8A36-69D83E2CCE55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19523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3B7B4-24D5-9740-AF8E-7801040AE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German Corona Consensus Dataset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AD1503-7FBE-BA46-B290-FF8C74BC3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7DBE0541-890E-7D4D-A310-2DF85E392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2738" y="1484313"/>
            <a:ext cx="4562262" cy="468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74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646D7-C13C-D141-8EAD-50E677FB1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 CASE: CORONA</a:t>
            </a:r>
            <a:br>
              <a:rPr lang="de-DE" dirty="0"/>
            </a:br>
            <a:r>
              <a:rPr lang="de-DE" dirty="0"/>
              <a:t>German Corona Consensus Dataset GECCO</a:t>
            </a:r>
            <a:endParaRPr lang="de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A41031-EE00-BD49-9ADE-061B1FFB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defTabSz="685800">
              <a:defRPr/>
            </a:pPr>
            <a:fld id="{0C03F2F4-3D73-4946-89C6-7727ECB7DC00}" type="slidenum">
              <a:rPr lang="en-GB" sz="750">
                <a:solidFill>
                  <a:srgbClr val="4C626C">
                    <a:tint val="75000"/>
                  </a:srgbClr>
                </a:solidFill>
                <a:latin typeface="Fira Sans"/>
              </a:rPr>
              <a:pPr algn="l" defTabSz="685800">
                <a:defRPr/>
              </a:pPr>
              <a:t>12</a:t>
            </a:fld>
            <a:endParaRPr lang="en-GB" sz="750">
              <a:solidFill>
                <a:srgbClr val="4C626C">
                  <a:tint val="75000"/>
                </a:srgbClr>
              </a:solidFill>
              <a:latin typeface="Fira Sans"/>
            </a:endParaRPr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0" name="Diagramm 9">
                <a:extLst>
                  <a:ext uri="{FF2B5EF4-FFF2-40B4-BE49-F238E27FC236}">
                    <a16:creationId xmlns:a16="http://schemas.microsoft.com/office/drawing/2014/main" id="{C52780F3-CFB2-3A40-842F-7F6A6E529EEF}"/>
                  </a:ext>
                </a:extLst>
              </p:cNvPr>
              <p:cNvGraphicFramePr/>
              <p:nvPr/>
            </p:nvGraphicFramePr>
            <p:xfrm>
              <a:off x="1053124" y="1960551"/>
              <a:ext cx="6929050" cy="374100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10" name="Diagramm 9">
                <a:extLst>
                  <a:ext uri="{FF2B5EF4-FFF2-40B4-BE49-F238E27FC236}">
                    <a16:creationId xmlns:a16="http://schemas.microsoft.com/office/drawing/2014/main" id="{C52780F3-CFB2-3A40-842F-7F6A6E529EE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3124" y="1960551"/>
                <a:ext cx="6929050" cy="3741002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feld 11">
            <a:extLst>
              <a:ext uri="{FF2B5EF4-FFF2-40B4-BE49-F238E27FC236}">
                <a16:creationId xmlns:a16="http://schemas.microsoft.com/office/drawing/2014/main" id="{156AB0B4-4086-3847-A41E-D9533D468AD7}"/>
              </a:ext>
            </a:extLst>
          </p:cNvPr>
          <p:cNvSpPr txBox="1"/>
          <p:nvPr/>
        </p:nvSpPr>
        <p:spPr>
          <a:xfrm>
            <a:off x="2745624" y="5037914"/>
            <a:ext cx="359394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de-DE" sz="675" dirty="0">
                <a:solidFill>
                  <a:srgbClr val="4C626C"/>
                </a:solidFill>
                <a:latin typeface="Fira Sans"/>
              </a:rPr>
              <a:t>n</a:t>
            </a:r>
            <a:r>
              <a:rPr lang="de-US" sz="675" dirty="0">
                <a:solidFill>
                  <a:srgbClr val="4C626C"/>
                </a:solidFill>
                <a:latin typeface="Fira Sans"/>
              </a:rPr>
              <a:t>=61</a:t>
            </a:r>
          </a:p>
        </p:txBody>
      </p:sp>
    </p:spTree>
    <p:extLst>
      <p:ext uri="{BB962C8B-B14F-4D97-AF65-F5344CB8AC3E}">
        <p14:creationId xmlns:p14="http://schemas.microsoft.com/office/powerpoint/2010/main" val="1626004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47A65A-5C4C-0D45-8C4B-4F1EC683E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US"/>
              <a:t>SNOMED CT i</a:t>
            </a:r>
            <a:r>
              <a:rPr lang="de-DE" dirty="0" err="1"/>
              <a:t>n</a:t>
            </a:r>
            <a:r>
              <a:rPr lang="de-US"/>
              <a:t> </a:t>
            </a:r>
            <a:r>
              <a:rPr lang="de-US" dirty="0"/>
              <a:t>GECCO 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44763A-D538-0348-AD2A-989172F3F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defTabSz="685800">
              <a:defRPr/>
            </a:pPr>
            <a:fld id="{0C03F2F4-3D73-4946-89C6-7727ECB7DC00}" type="slidenum">
              <a:rPr lang="en-GB" sz="750">
                <a:solidFill>
                  <a:srgbClr val="4C626C">
                    <a:tint val="75000"/>
                  </a:srgbClr>
                </a:solidFill>
                <a:latin typeface="Fira Sans"/>
              </a:rPr>
              <a:pPr algn="l" defTabSz="685800">
                <a:defRPr/>
              </a:pPr>
              <a:t>13</a:t>
            </a:fld>
            <a:endParaRPr lang="en-GB" sz="750">
              <a:solidFill>
                <a:srgbClr val="4C626C">
                  <a:tint val="75000"/>
                </a:srgbClr>
              </a:solidFill>
              <a:latin typeface="Fira Sans"/>
            </a:endParaRPr>
          </a:p>
        </p:txBody>
      </p:sp>
      <p:pic>
        <p:nvPicPr>
          <p:cNvPr id="14" name="Grafik 13" descr="Ein Bild, das Text enthält.&#10;&#10;Automatisch generierte Beschreibung">
            <a:extLst>
              <a:ext uri="{FF2B5EF4-FFF2-40B4-BE49-F238E27FC236}">
                <a16:creationId xmlns:a16="http://schemas.microsoft.com/office/drawing/2014/main" id="{04B90C32-7A0B-9D49-B0A9-83590120F1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387" y="2572405"/>
            <a:ext cx="2636998" cy="2800811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FE7CA70E-3E3E-D44E-90BB-A6D29D2F46D8}"/>
              </a:ext>
            </a:extLst>
          </p:cNvPr>
          <p:cNvSpPr txBox="1"/>
          <p:nvPr/>
        </p:nvSpPr>
        <p:spPr>
          <a:xfrm>
            <a:off x="2040458" y="2009299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de-US" sz="1350" dirty="0">
                <a:solidFill>
                  <a:srgbClr val="4C626C"/>
                </a:solidFill>
                <a:latin typeface="Fira Sans"/>
              </a:rPr>
              <a:t>eCRF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FF98F76-EE28-7D4E-A5A9-424B3D741D26}"/>
              </a:ext>
            </a:extLst>
          </p:cNvPr>
          <p:cNvSpPr txBox="1"/>
          <p:nvPr/>
        </p:nvSpPr>
        <p:spPr>
          <a:xfrm>
            <a:off x="5594042" y="2005420"/>
            <a:ext cx="15576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de-DE" sz="1350" dirty="0" err="1">
                <a:solidFill>
                  <a:srgbClr val="4C626C"/>
                </a:solidFill>
                <a:latin typeface="Fira Sans"/>
              </a:rPr>
              <a:t>Condition</a:t>
            </a:r>
            <a:r>
              <a:rPr lang="de-DE" sz="1350" dirty="0">
                <a:solidFill>
                  <a:srgbClr val="4C626C"/>
                </a:solidFill>
                <a:latin typeface="Fira Sans"/>
              </a:rPr>
              <a:t> </a:t>
            </a:r>
            <a:r>
              <a:rPr lang="de-DE" sz="1350" dirty="0" err="1">
                <a:solidFill>
                  <a:srgbClr val="4C626C"/>
                </a:solidFill>
                <a:latin typeface="Fira Sans"/>
              </a:rPr>
              <a:t>Resource</a:t>
            </a:r>
            <a:endParaRPr lang="de-US" sz="1350" dirty="0">
              <a:solidFill>
                <a:srgbClr val="4C626C"/>
              </a:solidFill>
              <a:latin typeface="Fira Sans"/>
            </a:endParaRPr>
          </a:p>
        </p:txBody>
      </p:sp>
      <p:sp>
        <p:nvSpPr>
          <p:cNvPr id="18" name="Geschweifte Klammer links 17">
            <a:extLst>
              <a:ext uri="{FF2B5EF4-FFF2-40B4-BE49-F238E27FC236}">
                <a16:creationId xmlns:a16="http://schemas.microsoft.com/office/drawing/2014/main" id="{C75A1006-F6B3-6E42-8A81-833425115A15}"/>
              </a:ext>
            </a:extLst>
          </p:cNvPr>
          <p:cNvSpPr/>
          <p:nvPr/>
        </p:nvSpPr>
        <p:spPr>
          <a:xfrm>
            <a:off x="4102474" y="2488974"/>
            <a:ext cx="1631903" cy="2884242"/>
          </a:xfrm>
          <a:prstGeom prst="leftBrace">
            <a:avLst>
              <a:gd name="adj1" fmla="val 8333"/>
              <a:gd name="adj2" fmla="val 28619"/>
            </a:avLst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e-US" sz="1350">
              <a:solidFill>
                <a:srgbClr val="4C626C"/>
              </a:solidFill>
              <a:latin typeface="Fira Sans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4AF5231-C88D-5A4A-AEDD-BD45070F0E5E}"/>
              </a:ext>
            </a:extLst>
          </p:cNvPr>
          <p:cNvSpPr/>
          <p:nvPr/>
        </p:nvSpPr>
        <p:spPr>
          <a:xfrm>
            <a:off x="5760720" y="4594860"/>
            <a:ext cx="1026114" cy="216024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e-US" sz="1350">
              <a:solidFill>
                <a:srgbClr val="4C626C"/>
              </a:solidFill>
              <a:latin typeface="Fira Sans"/>
            </a:endParaRP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93EEA022-CE92-F048-A82F-91815F77D741}"/>
              </a:ext>
            </a:extLst>
          </p:cNvPr>
          <p:cNvGrpSpPr/>
          <p:nvPr/>
        </p:nvGrpSpPr>
        <p:grpSpPr>
          <a:xfrm>
            <a:off x="619630" y="2294874"/>
            <a:ext cx="3431657" cy="2668218"/>
            <a:chOff x="826173" y="2175632"/>
            <a:chExt cx="4575543" cy="3557624"/>
          </a:xfrm>
        </p:grpSpPr>
        <p:pic>
          <p:nvPicPr>
            <p:cNvPr id="10" name="Grafik 9" descr="Ein Bild, das Tisch enthält.&#10;&#10;Automatisch generierte Beschreibung">
              <a:extLst>
                <a:ext uri="{FF2B5EF4-FFF2-40B4-BE49-F238E27FC236}">
                  <a16:creationId xmlns:a16="http://schemas.microsoft.com/office/drawing/2014/main" id="{B2E7B806-281B-564C-8422-20A6C9EFC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6173" y="2175632"/>
              <a:ext cx="4575543" cy="3557624"/>
            </a:xfrm>
            <a:prstGeom prst="rect">
              <a:avLst/>
            </a:prstGeom>
          </p:spPr>
        </p:pic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4BF2A544-2AE8-F34A-822B-C58D8E0F413C}"/>
                </a:ext>
              </a:extLst>
            </p:cNvPr>
            <p:cNvSpPr/>
            <p:nvPr/>
          </p:nvSpPr>
          <p:spPr>
            <a:xfrm>
              <a:off x="1127448" y="3427580"/>
              <a:ext cx="4274268" cy="18288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US" sz="1350">
                <a:solidFill>
                  <a:srgbClr val="4C626C"/>
                </a:solidFill>
                <a:latin typeface="Fira Sans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02D0E547-22F9-B749-83AF-C7E2E34BC772}"/>
                </a:ext>
              </a:extLst>
            </p:cNvPr>
            <p:cNvSpPr/>
            <p:nvPr/>
          </p:nvSpPr>
          <p:spPr>
            <a:xfrm>
              <a:off x="1188720" y="3447288"/>
              <a:ext cx="502920" cy="128016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31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US" sz="1350">
                <a:solidFill>
                  <a:srgbClr val="4C626C"/>
                </a:solidFill>
                <a:latin typeface="Fira Sans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112DDA0C-1832-994D-B519-3C734C2A79C6}"/>
                </a:ext>
              </a:extLst>
            </p:cNvPr>
            <p:cNvSpPr/>
            <p:nvPr/>
          </p:nvSpPr>
          <p:spPr>
            <a:xfrm>
              <a:off x="3935760" y="3447288"/>
              <a:ext cx="502920" cy="128016"/>
            </a:xfrm>
            <a:prstGeom prst="rect">
              <a:avLst/>
            </a:prstGeom>
            <a:solidFill>
              <a:schemeClr val="tx1">
                <a:lumMod val="60000"/>
                <a:lumOff val="40000"/>
                <a:alpha val="20032"/>
              </a:schemeClr>
            </a:solidFill>
            <a:ln w="31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de-US" sz="1350">
                <a:solidFill>
                  <a:srgbClr val="4C626C"/>
                </a:solidFill>
                <a:latin typeface="Fira Sans"/>
              </a:endParaRPr>
            </a:p>
          </p:txBody>
        </p:sp>
      </p:grpSp>
      <p:sp>
        <p:nvSpPr>
          <p:cNvPr id="22" name="Rechteck 21">
            <a:extLst>
              <a:ext uri="{FF2B5EF4-FFF2-40B4-BE49-F238E27FC236}">
                <a16:creationId xmlns:a16="http://schemas.microsoft.com/office/drawing/2014/main" id="{99718D1A-86B8-A54B-8D6D-B0D9A2CBA8DE}"/>
              </a:ext>
            </a:extLst>
          </p:cNvPr>
          <p:cNvSpPr/>
          <p:nvPr/>
        </p:nvSpPr>
        <p:spPr>
          <a:xfrm>
            <a:off x="5813235" y="3483006"/>
            <a:ext cx="1351053" cy="216024"/>
          </a:xfrm>
          <a:prstGeom prst="rect">
            <a:avLst/>
          </a:prstGeom>
          <a:solidFill>
            <a:schemeClr val="tx1">
              <a:lumMod val="60000"/>
              <a:lumOff val="40000"/>
              <a:alpha val="20032"/>
            </a:schemeClr>
          </a:solidFill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de-US" sz="1350">
              <a:solidFill>
                <a:srgbClr val="4C626C"/>
              </a:solidFill>
              <a:latin typeface="Fira Sans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D08DD0AC-6748-8248-A56D-1537AABA3A7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0297" y="4531392"/>
            <a:ext cx="441741" cy="6258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0651EB1C-3606-C949-8C7B-36351285B22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21" y="4941168"/>
            <a:ext cx="773825" cy="23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70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14164-C4AE-6B41-8730-54E00827B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US" dirty="0"/>
              <a:t>SNOMED </a:t>
            </a:r>
            <a:r>
              <a:rPr lang="de-US"/>
              <a:t>CT i</a:t>
            </a:r>
            <a:r>
              <a:rPr lang="de-DE" dirty="0" err="1"/>
              <a:t>n</a:t>
            </a:r>
            <a:r>
              <a:rPr lang="de-US"/>
              <a:t> </a:t>
            </a:r>
            <a:r>
              <a:rPr lang="de-US" dirty="0"/>
              <a:t>GECCO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99F481-2C55-BB43-AFBD-165CC80B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defTabSz="685800">
              <a:defRPr/>
            </a:pPr>
            <a:fld id="{0C03F2F4-3D73-4946-89C6-7727ECB7DC00}" type="slidenum">
              <a:rPr lang="en-GB" sz="750">
                <a:solidFill>
                  <a:srgbClr val="4C626C">
                    <a:tint val="75000"/>
                  </a:srgbClr>
                </a:solidFill>
                <a:latin typeface="Fira Sans"/>
              </a:rPr>
              <a:pPr algn="l" defTabSz="685800">
                <a:defRPr/>
              </a:pPr>
              <a:t>14</a:t>
            </a:fld>
            <a:endParaRPr lang="en-GB" sz="750">
              <a:solidFill>
                <a:srgbClr val="4C626C">
                  <a:tint val="75000"/>
                </a:srgbClr>
              </a:solidFill>
              <a:latin typeface="Fira Sans"/>
            </a:endParaRP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215CFE06-09A7-2446-8E59-A1269F0E17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4824485"/>
              </p:ext>
            </p:extLst>
          </p:nvPr>
        </p:nvGraphicFramePr>
        <p:xfrm>
          <a:off x="3892526" y="1840657"/>
          <a:ext cx="4761732" cy="3799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245AA5CB-E4D9-F142-8581-7667C5BC23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663441"/>
              </p:ext>
            </p:extLst>
          </p:nvPr>
        </p:nvGraphicFramePr>
        <p:xfrm>
          <a:off x="900115" y="1959604"/>
          <a:ext cx="2414596" cy="16408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4653">
                  <a:extLst>
                    <a:ext uri="{9D8B030D-6E8A-4147-A177-3AD203B41FA5}">
                      <a16:colId xmlns:a16="http://schemas.microsoft.com/office/drawing/2014/main" val="3816695017"/>
                    </a:ext>
                  </a:extLst>
                </a:gridCol>
                <a:gridCol w="1239943">
                  <a:extLst>
                    <a:ext uri="{9D8B030D-6E8A-4147-A177-3AD203B41FA5}">
                      <a16:colId xmlns:a16="http://schemas.microsoft.com/office/drawing/2014/main" val="2266064292"/>
                    </a:ext>
                  </a:extLst>
                </a:gridCol>
              </a:tblGrid>
              <a:tr h="46617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1500" u="none" strike="noStrike" dirty="0" err="1">
                          <a:effectLst/>
                        </a:rPr>
                        <a:t>Amount</a:t>
                      </a:r>
                      <a:r>
                        <a:rPr lang="de-DE" sz="1500" u="none" strike="noStrike" dirty="0">
                          <a:effectLst/>
                        </a:rPr>
                        <a:t> </a:t>
                      </a:r>
                      <a:r>
                        <a:rPr lang="de-DE" sz="1500" u="none" strike="noStrike" dirty="0" err="1">
                          <a:effectLst/>
                        </a:rPr>
                        <a:t>Concepts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tc hMerge="1">
                  <a:txBody>
                    <a:bodyPr/>
                    <a:lstStyle/>
                    <a:p>
                      <a:endParaRPr lang="de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9232168"/>
                  </a:ext>
                </a:extLst>
              </a:tr>
              <a:tr h="391562">
                <a:tc>
                  <a:txBody>
                    <a:bodyPr/>
                    <a:lstStyle/>
                    <a:p>
                      <a:pPr algn="l" fontAlgn="b"/>
                      <a:r>
                        <a:rPr lang="de-DE" sz="1500" u="none" strike="noStrike" dirty="0" err="1">
                          <a:effectLst/>
                        </a:rPr>
                        <a:t>IsA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US" sz="1500" u="none" strike="noStrike" dirty="0">
                          <a:effectLst/>
                        </a:rPr>
                        <a:t>27</a:t>
                      </a:r>
                      <a:endParaRPr lang="de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extLst>
                  <a:ext uri="{0D108BD9-81ED-4DB2-BD59-A6C34878D82A}">
                    <a16:rowId xmlns:a16="http://schemas.microsoft.com/office/drawing/2014/main" val="2844932596"/>
                  </a:ext>
                </a:extLst>
              </a:tr>
              <a:tr h="39156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u="none" strike="noStrike" dirty="0">
                          <a:effectLst/>
                        </a:rPr>
                        <a:t>Explicit 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US" sz="1500" u="none" strike="noStrike" dirty="0">
                          <a:effectLst/>
                        </a:rPr>
                        <a:t>199</a:t>
                      </a:r>
                      <a:endParaRPr lang="de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extLst>
                  <a:ext uri="{0D108BD9-81ED-4DB2-BD59-A6C34878D82A}">
                    <a16:rowId xmlns:a16="http://schemas.microsoft.com/office/drawing/2014/main" val="3455868592"/>
                  </a:ext>
                </a:extLst>
              </a:tr>
              <a:tr h="391562">
                <a:tc>
                  <a:txBody>
                    <a:bodyPr/>
                    <a:lstStyle/>
                    <a:p>
                      <a:pPr algn="l" fontAlgn="b"/>
                      <a:r>
                        <a:rPr lang="de-DE" sz="1500" u="none" strike="noStrike" dirty="0" err="1">
                          <a:effectLst/>
                        </a:rPr>
                        <a:t>DescendentOf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US" sz="1500" u="none" strike="noStrike" dirty="0">
                          <a:effectLst/>
                        </a:rPr>
                        <a:t>2</a:t>
                      </a:r>
                      <a:endParaRPr lang="de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extLst>
                  <a:ext uri="{0D108BD9-81ED-4DB2-BD59-A6C34878D82A}">
                    <a16:rowId xmlns:a16="http://schemas.microsoft.com/office/drawing/2014/main" val="430202878"/>
                  </a:ext>
                </a:extLst>
              </a:tr>
            </a:tbl>
          </a:graphicData>
        </a:graphic>
      </p:graphicFrame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7C56028F-8ACC-F348-AE36-1C85B400D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688973"/>
              </p:ext>
            </p:extLst>
          </p:nvPr>
        </p:nvGraphicFramePr>
        <p:xfrm>
          <a:off x="900115" y="3980373"/>
          <a:ext cx="2749012" cy="1341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2596">
                  <a:extLst>
                    <a:ext uri="{9D8B030D-6E8A-4147-A177-3AD203B41FA5}">
                      <a16:colId xmlns:a16="http://schemas.microsoft.com/office/drawing/2014/main" val="2968982408"/>
                    </a:ext>
                  </a:extLst>
                </a:gridCol>
                <a:gridCol w="1036416">
                  <a:extLst>
                    <a:ext uri="{9D8B030D-6E8A-4147-A177-3AD203B41FA5}">
                      <a16:colId xmlns:a16="http://schemas.microsoft.com/office/drawing/2014/main" val="3116527030"/>
                    </a:ext>
                  </a:extLst>
                </a:gridCol>
              </a:tblGrid>
              <a:tr h="583826">
                <a:tc gridSpan="2">
                  <a:txBody>
                    <a:bodyPr/>
                    <a:lstStyle/>
                    <a:p>
                      <a:pPr algn="ctr" fontAlgn="b"/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tc hMerge="1">
                  <a:txBody>
                    <a:bodyPr/>
                    <a:lstStyle/>
                    <a:p>
                      <a:endParaRPr lang="de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01682"/>
                  </a:ext>
                </a:extLst>
              </a:tr>
              <a:tr h="378639">
                <a:tc>
                  <a:txBody>
                    <a:bodyPr/>
                    <a:lstStyle/>
                    <a:p>
                      <a:pPr algn="l" fontAlgn="b"/>
                      <a:r>
                        <a:rPr lang="de-DE" sz="1500" u="none" strike="noStrike" dirty="0" err="1">
                          <a:effectLst/>
                        </a:rPr>
                        <a:t>praecoordinated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US" sz="1500" u="none" strike="noStrike" dirty="0">
                          <a:effectLst/>
                        </a:rPr>
                        <a:t>223</a:t>
                      </a:r>
                      <a:endParaRPr lang="de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extLst>
                  <a:ext uri="{0D108BD9-81ED-4DB2-BD59-A6C34878D82A}">
                    <a16:rowId xmlns:a16="http://schemas.microsoft.com/office/drawing/2014/main" val="1624643617"/>
                  </a:ext>
                </a:extLst>
              </a:tr>
              <a:tr h="378639">
                <a:tc>
                  <a:txBody>
                    <a:bodyPr/>
                    <a:lstStyle/>
                    <a:p>
                      <a:pPr algn="l" fontAlgn="b"/>
                      <a:r>
                        <a:rPr lang="de-DE" sz="1500" u="none" strike="noStrike" dirty="0" err="1">
                          <a:effectLst/>
                        </a:rPr>
                        <a:t>postcoordinated</a:t>
                      </a:r>
                      <a:endParaRPr lang="de-DE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US" sz="1500" u="none" strike="noStrike" dirty="0">
                          <a:effectLst/>
                        </a:rPr>
                        <a:t>5</a:t>
                      </a:r>
                      <a:endParaRPr lang="de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136" marR="13136" marT="13136" marB="0" anchor="b"/>
                </a:tc>
                <a:extLst>
                  <a:ext uri="{0D108BD9-81ED-4DB2-BD59-A6C34878D82A}">
                    <a16:rowId xmlns:a16="http://schemas.microsoft.com/office/drawing/2014/main" val="130279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19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A5C1C-2B0D-244C-B2D9-14B7E2D67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altLang="de-DE" dirty="0">
                <a:cs typeface="Arial" panose="020B0604020202020204" pitchFamily="34" charset="0"/>
              </a:rPr>
              <a:t>International Patient Summary in Science</a:t>
            </a:r>
            <a:br>
              <a:rPr lang="de-DE" altLang="de-DE" dirty="0">
                <a:cs typeface="Arial" panose="020B0604020202020204" pitchFamily="34" charset="0"/>
              </a:rPr>
            </a:br>
            <a:endParaRPr lang="de-DE" dirty="0"/>
          </a:p>
        </p:txBody>
      </p:sp>
      <p:pic>
        <p:nvPicPr>
          <p:cNvPr id="8" name="Grafik 2">
            <a:extLst>
              <a:ext uri="{FF2B5EF4-FFF2-40B4-BE49-F238E27FC236}">
                <a16:creationId xmlns:a16="http://schemas.microsoft.com/office/drawing/2014/main" id="{25B7D594-1FA4-DB4B-8179-B2A283FA2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58" y="3698386"/>
            <a:ext cx="1448967" cy="139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32F0ED2-579A-8D4A-8921-CA9A2A47DD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0283" y="3800802"/>
            <a:ext cx="2322258" cy="1345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Geschweifte Klammer links 5">
            <a:extLst>
              <a:ext uri="{FF2B5EF4-FFF2-40B4-BE49-F238E27FC236}">
                <a16:creationId xmlns:a16="http://schemas.microsoft.com/office/drawing/2014/main" id="{27B655E9-4AD1-0443-8CA2-E0F14D2D43A6}"/>
              </a:ext>
            </a:extLst>
          </p:cNvPr>
          <p:cNvSpPr>
            <a:spLocks/>
          </p:cNvSpPr>
          <p:nvPr/>
        </p:nvSpPr>
        <p:spPr bwMode="auto">
          <a:xfrm rot="16200000">
            <a:off x="4040288" y="759127"/>
            <a:ext cx="648000" cy="5230518"/>
          </a:xfrm>
          <a:prstGeom prst="leftBrace">
            <a:avLst>
              <a:gd name="adj1" fmla="val 8331"/>
              <a:gd name="adj2" fmla="val 50000"/>
            </a:avLst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de-DE" altLang="de-DE" sz="2100"/>
          </a:p>
        </p:txBody>
      </p:sp>
      <p:pic>
        <p:nvPicPr>
          <p:cNvPr id="12" name="Inhaltsplatzhalter 4">
            <a:extLst>
              <a:ext uri="{FF2B5EF4-FFF2-40B4-BE49-F238E27FC236}">
                <a16:creationId xmlns:a16="http://schemas.microsoft.com/office/drawing/2014/main" id="{E55E0A49-CA38-A043-8F64-C8A8655CC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3342" y="1941879"/>
            <a:ext cx="2426318" cy="1280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4">
            <a:extLst>
              <a:ext uri="{FF2B5EF4-FFF2-40B4-BE49-F238E27FC236}">
                <a16:creationId xmlns:a16="http://schemas.microsoft.com/office/drawing/2014/main" id="{939EDDCE-8E4D-BB4A-8D42-49789D26D6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658" y="5907295"/>
            <a:ext cx="2511695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750" dirty="0" err="1">
                <a:solidFill>
                  <a:schemeClr val="tx2"/>
                </a:solidFill>
                <a:cs typeface="Arial" panose="020B0604020202020204" pitchFamily="34" charset="0"/>
              </a:rPr>
              <a:t>Sources</a:t>
            </a:r>
            <a:r>
              <a:rPr lang="de-DE" altLang="de-DE" sz="750" dirty="0">
                <a:solidFill>
                  <a:schemeClr val="tx2"/>
                </a:solidFill>
                <a:cs typeface="Arial" panose="020B0604020202020204" pitchFamily="34" charset="0"/>
              </a:rPr>
              <a:t>: HL7, MII; </a:t>
            </a:r>
            <a:r>
              <a:rPr lang="de-DE" altLang="de-DE" sz="750" dirty="0" err="1">
                <a:solidFill>
                  <a:schemeClr val="tx2"/>
                </a:solidFill>
                <a:cs typeface="Arial" panose="020B0604020202020204" pitchFamily="34" charset="0"/>
              </a:rPr>
              <a:t>gematik</a:t>
            </a:r>
            <a:r>
              <a:rPr lang="de-DE" altLang="de-DE" sz="750" dirty="0">
                <a:solidFill>
                  <a:schemeClr val="tx2"/>
                </a:solidFill>
                <a:cs typeface="Arial" panose="020B0604020202020204" pitchFamily="34" charset="0"/>
              </a:rPr>
              <a:t>, KBV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9AB84B9-12C5-1046-92A5-FC7B62ED8C6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341" y="4238450"/>
            <a:ext cx="2631078" cy="64800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AF3ADFF-60FE-C845-A260-77B965E3FE1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618" y="1686236"/>
            <a:ext cx="2402417" cy="1576998"/>
          </a:xfrm>
          <a:prstGeom prst="rect">
            <a:avLst/>
          </a:prstGeom>
        </p:spPr>
      </p:pic>
      <p:pic>
        <p:nvPicPr>
          <p:cNvPr id="20" name="Grafik 7" descr="Stern">
            <a:extLst>
              <a:ext uri="{FF2B5EF4-FFF2-40B4-BE49-F238E27FC236}">
                <a16:creationId xmlns:a16="http://schemas.microsoft.com/office/drawing/2014/main" id="{07A3B118-596F-3648-A61D-540546D0B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4496" y="2810556"/>
            <a:ext cx="127061" cy="12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B33E850-3BC3-DF49-A6A9-61E43FF7985E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297" y="3913171"/>
            <a:ext cx="1080108" cy="112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318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D29187-D0C4-4EC8-AA01-EBAAE0A18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Working with SNOMED CT at UKSH, Campus Lübeck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8B0A6BF-B03E-4325-B975-4AEEEF229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" name="Graphic 1">
            <a:extLst>
              <a:ext uri="{FF2B5EF4-FFF2-40B4-BE49-F238E27FC236}">
                <a16:creationId xmlns:a16="http://schemas.microsoft.com/office/drawing/2014/main" id="{D7A9950C-D337-4F45-B4BA-98CA4A3F49F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" y="2019474"/>
            <a:ext cx="7741444" cy="397175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F47C205-837A-458A-B2DF-506B0A263DDE}"/>
              </a:ext>
            </a:extLst>
          </p:cNvPr>
          <p:cNvSpPr txBox="1"/>
          <p:nvPr/>
        </p:nvSpPr>
        <p:spPr>
          <a:xfrm>
            <a:off x="0" y="5479171"/>
            <a:ext cx="27985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/>
              <a:t>           3. Feasibility Explorer</a:t>
            </a:r>
            <a:endParaRPr lang="de-DE" sz="140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7ABB3A0-9166-4222-9F6C-27F6A14FB1A4}"/>
              </a:ext>
            </a:extLst>
          </p:cNvPr>
          <p:cNvSpPr txBox="1"/>
          <p:nvPr/>
        </p:nvSpPr>
        <p:spPr>
          <a:xfrm>
            <a:off x="4487467" y="1315710"/>
            <a:ext cx="4262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4. Providing CodeSystems, ValueSets and </a:t>
            </a:r>
            <a:br>
              <a:rPr lang="de-DE"/>
            </a:br>
            <a:r>
              <a:rPr lang="de-DE"/>
              <a:t>    ConceptMaps for validating and querying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F455651-1C09-49FD-A440-EBEC63B2F4E0}"/>
              </a:ext>
            </a:extLst>
          </p:cNvPr>
          <p:cNvSpPr txBox="1"/>
          <p:nvPr/>
        </p:nvSpPr>
        <p:spPr>
          <a:xfrm>
            <a:off x="566674" y="2171209"/>
            <a:ext cx="2271776" cy="512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/>
              <a:t>2. HiGHmed Use Case </a:t>
            </a:r>
            <a:br>
              <a:rPr lang="de-DE"/>
            </a:br>
            <a:r>
              <a:rPr lang="de-DE"/>
              <a:t>       „Infectiology“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18E35F9-7584-4226-977C-79837A4A9480}"/>
              </a:ext>
            </a:extLst>
          </p:cNvPr>
          <p:cNvSpPr txBox="1"/>
          <p:nvPr/>
        </p:nvSpPr>
        <p:spPr>
          <a:xfrm>
            <a:off x="3062597" y="4714579"/>
            <a:ext cx="1323504" cy="48987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de-DE"/>
              <a:t>terminology</a:t>
            </a:r>
            <a:br>
              <a:rPr lang="de-DE"/>
            </a:br>
            <a:r>
              <a:rPr lang="de-DE"/>
              <a:t>operations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2537416-871D-4EA7-B8EF-6A7D88236277}"/>
              </a:ext>
            </a:extLst>
          </p:cNvPr>
          <p:cNvSpPr txBox="1"/>
          <p:nvPr/>
        </p:nvSpPr>
        <p:spPr>
          <a:xfrm>
            <a:off x="566674" y="1355778"/>
            <a:ext cx="2342244" cy="682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de-DE" sz="1800"/>
              <a:t>1. MIRACUM Use Case </a:t>
            </a:r>
            <a:br>
              <a:rPr lang="de-DE" sz="1800"/>
            </a:br>
            <a:r>
              <a:rPr lang="de-DE" sz="1800"/>
              <a:t>„Molecular Tumor </a:t>
            </a:r>
            <a:br>
              <a:rPr lang="de-DE" sz="1800"/>
            </a:br>
            <a:r>
              <a:rPr lang="de-DE" sz="1800"/>
              <a:t>Board“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1DC2322-9F69-4078-A332-A810FE758131}"/>
              </a:ext>
            </a:extLst>
          </p:cNvPr>
          <p:cNvSpPr txBox="1"/>
          <p:nvPr/>
        </p:nvSpPr>
        <p:spPr>
          <a:xfrm>
            <a:off x="859631" y="4065602"/>
            <a:ext cx="1978819" cy="4770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de-DE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SmICS </a:t>
            </a:r>
            <a:r>
              <a:rPr lang="de-DE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(Smart Infection </a:t>
            </a:r>
            <a:br>
              <a:rPr lang="de-DE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Control System)</a:t>
            </a:r>
            <a:endParaRPr lang="de-DE" sz="1400"/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74866F80-CE6D-4170-A6D3-67C35CC9962F}"/>
              </a:ext>
            </a:extLst>
          </p:cNvPr>
          <p:cNvCxnSpPr>
            <a:cxnSpLocks/>
          </p:cNvCxnSpPr>
          <p:nvPr/>
        </p:nvCxnSpPr>
        <p:spPr>
          <a:xfrm flipH="1" flipV="1">
            <a:off x="2947018" y="1696897"/>
            <a:ext cx="19765" cy="15320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0C6D54D5-6739-432D-839A-3502896C0877}"/>
              </a:ext>
            </a:extLst>
          </p:cNvPr>
          <p:cNvCxnSpPr>
            <a:cxnSpLocks/>
          </p:cNvCxnSpPr>
          <p:nvPr/>
        </p:nvCxnSpPr>
        <p:spPr>
          <a:xfrm flipH="1">
            <a:off x="2714626" y="1696897"/>
            <a:ext cx="2323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14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E4AC95-8A3D-4FEA-B4B5-A443D23A5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1. MIRACUM – Use Case „Molecular Tumor Board“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9F5B2A-8367-491C-88DC-8EB85BF4E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0A0806B-D27B-494E-A570-70E1911D28CC}"/>
              </a:ext>
            </a:extLst>
          </p:cNvPr>
          <p:cNvSpPr txBox="1"/>
          <p:nvPr/>
        </p:nvSpPr>
        <p:spPr>
          <a:xfrm>
            <a:off x="323528" y="6038686"/>
            <a:ext cx="7280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>
                <a:effectLst/>
              </a:rPr>
              <a:t>Reimer N, Unberath P, Busch H, Ingenerf J (2021). FhirSpark - Implementing a Mediation Layer to Bring FHIR to the cBioPortal for Cancer Genomics. Stud Health Technol Inform 281303–307. doi: </a:t>
            </a:r>
            <a:r>
              <a:rPr lang="de-DE" sz="1200">
                <a:effectLst/>
                <a:hlinkClick r:id="rId2"/>
              </a:rPr>
              <a:t>10.3233/SHTI210169</a:t>
            </a:r>
            <a:endParaRPr lang="de-DE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>
                <a:effectLst/>
              </a:rPr>
              <a:t>The mapping issue will be published soon.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6B72561-3249-481D-AFC3-743B03D4BF47}"/>
              </a:ext>
            </a:extLst>
          </p:cNvPr>
          <p:cNvSpPr txBox="1"/>
          <p:nvPr/>
        </p:nvSpPr>
        <p:spPr>
          <a:xfrm>
            <a:off x="823914" y="1304925"/>
            <a:ext cx="81807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/>
              <a:t>UKSH, Campus Lübeck (HiGHmed) works on that cross-consortia use case.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cBioPortal for Cancer Genomics (</a:t>
            </a:r>
            <a:r>
              <a:rPr lang="de-DE" sz="2000">
                <a:hlinkClick r:id="rId3"/>
              </a:rPr>
              <a:t>LINK</a:t>
            </a:r>
            <a:r>
              <a:rPr lang="de-DE" sz="2000"/>
              <a:t>) as the central platform</a:t>
            </a:r>
            <a:br>
              <a:rPr lang="de-DE" sz="2000"/>
            </a:br>
            <a:r>
              <a:rPr lang="de-DE" sz="2000"/>
              <a:t>makes use of </a:t>
            </a:r>
            <a:r>
              <a:rPr lang="de-DE" sz="2000" b="1"/>
              <a:t>OncoTree</a:t>
            </a:r>
            <a:r>
              <a:rPr lang="de-DE" sz="2000"/>
              <a:t> (</a:t>
            </a:r>
            <a:r>
              <a:rPr lang="de-DE" sz="2000">
                <a:hlinkClick r:id="rId4"/>
              </a:rPr>
              <a:t>LINK</a:t>
            </a:r>
            <a:r>
              <a:rPr lang="de-DE" sz="2000"/>
              <a:t>) for visualizing the data and for </a:t>
            </a:r>
            <a:br>
              <a:rPr lang="de-DE" sz="2000"/>
            </a:br>
            <a:r>
              <a:rPr lang="de-DE" sz="2000"/>
              <a:t>accessing knowledge bases like „OncoKB“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Routine coding of oncological data is based on </a:t>
            </a:r>
            <a:r>
              <a:rPr lang="de-DE" sz="2000" b="1"/>
              <a:t>ICD-O</a:t>
            </a:r>
            <a:r>
              <a:rPr lang="de-DE" sz="2000"/>
              <a:t> (location, histology).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=&gt; Mapping ICD-O-codes to OncoTree using SNOMED CT for mediation.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862B02CC-D21C-4331-A216-8799ED190382}"/>
              </a:ext>
            </a:extLst>
          </p:cNvPr>
          <p:cNvGrpSpPr/>
          <p:nvPr/>
        </p:nvGrpSpPr>
        <p:grpSpPr>
          <a:xfrm>
            <a:off x="6412393" y="4488600"/>
            <a:ext cx="1533432" cy="369332"/>
            <a:chOff x="6412393" y="4488600"/>
            <a:chExt cx="1533432" cy="369332"/>
          </a:xfrm>
        </p:grpSpPr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359EEE51-28AF-4DE6-9C36-ECD5A14CD8F4}"/>
                </a:ext>
              </a:extLst>
            </p:cNvPr>
            <p:cNvSpPr txBox="1"/>
            <p:nvPr/>
          </p:nvSpPr>
          <p:spPr>
            <a:xfrm>
              <a:off x="6688525" y="4488600"/>
              <a:ext cx="1257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/>
                <a:t>Ontoserver</a:t>
              </a:r>
            </a:p>
          </p:txBody>
        </p:sp>
        <p:sp>
          <p:nvSpPr>
            <p:cNvPr id="32" name="Pfeil: nach rechts 31">
              <a:extLst>
                <a:ext uri="{FF2B5EF4-FFF2-40B4-BE49-F238E27FC236}">
                  <a16:creationId xmlns:a16="http://schemas.microsoft.com/office/drawing/2014/main" id="{48E713D6-2DC1-46FF-9CF2-C7C2D941593F}"/>
                </a:ext>
              </a:extLst>
            </p:cNvPr>
            <p:cNvSpPr/>
            <p:nvPr/>
          </p:nvSpPr>
          <p:spPr>
            <a:xfrm>
              <a:off x="6412393" y="4620457"/>
              <a:ext cx="276132" cy="138489"/>
            </a:xfrm>
            <a:prstGeom prst="right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C1784212-56C6-47F3-9809-D98E617E89BE}"/>
              </a:ext>
            </a:extLst>
          </p:cNvPr>
          <p:cNvGrpSpPr/>
          <p:nvPr/>
        </p:nvGrpSpPr>
        <p:grpSpPr>
          <a:xfrm>
            <a:off x="323528" y="3260303"/>
            <a:ext cx="8357564" cy="2503477"/>
            <a:chOff x="323528" y="3260303"/>
            <a:chExt cx="8357564" cy="2503477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EF3B1B7-FC86-4B46-8108-1B2D72E40294}"/>
                </a:ext>
              </a:extLst>
            </p:cNvPr>
            <p:cNvSpPr txBox="1"/>
            <p:nvPr/>
          </p:nvSpPr>
          <p:spPr>
            <a:xfrm>
              <a:off x="405365" y="4029236"/>
              <a:ext cx="942566" cy="4866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e-DE"/>
                <a:t>ICD-O</a:t>
              </a:r>
            </a:p>
            <a:p>
              <a:pPr algn="ctr">
                <a:lnSpc>
                  <a:spcPts val="1600"/>
                </a:lnSpc>
              </a:pPr>
              <a:r>
                <a:rPr lang="de-DE"/>
                <a:t>Pärchen</a:t>
              </a:r>
            </a:p>
          </p:txBody>
        </p: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0B21D136-09DC-4F42-ADA9-95FBA42F85F5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V="1">
              <a:off x="1347931" y="4029237"/>
              <a:ext cx="258161" cy="2433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C54B2BA1-E41D-4E6B-BD27-9EF11A3573EB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1347931" y="4272572"/>
              <a:ext cx="258161" cy="2739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2B4E06EC-33E0-4ADB-B07A-EDAEF4206303}"/>
                </a:ext>
              </a:extLst>
            </p:cNvPr>
            <p:cNvSpPr txBox="1"/>
            <p:nvPr/>
          </p:nvSpPr>
          <p:spPr>
            <a:xfrm>
              <a:off x="1547471" y="3785761"/>
              <a:ext cx="937244" cy="46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</a:lvl1pPr>
            </a:lstStyle>
            <a:p>
              <a:r>
                <a:rPr lang="de-DE"/>
                <a:t>ICD-O-</a:t>
              </a:r>
              <a:br>
                <a:rPr lang="de-DE"/>
              </a:br>
              <a:r>
                <a:rPr lang="de-DE">
                  <a:solidFill>
                    <a:srgbClr val="0000CC"/>
                  </a:solidFill>
                </a:rPr>
                <a:t>location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7F375AED-28A9-4CD8-8C25-D3627E47C416}"/>
                </a:ext>
              </a:extLst>
            </p:cNvPr>
            <p:cNvSpPr txBox="1"/>
            <p:nvPr/>
          </p:nvSpPr>
          <p:spPr>
            <a:xfrm>
              <a:off x="1558804" y="4374175"/>
              <a:ext cx="1031051" cy="46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</a:lvl1pPr>
            </a:lstStyle>
            <a:p>
              <a:r>
                <a:rPr lang="de-DE"/>
                <a:t>ICD-O-</a:t>
              </a:r>
              <a:br>
                <a:rPr lang="de-DE"/>
              </a:br>
              <a:r>
                <a:rPr lang="de-DE">
                  <a:solidFill>
                    <a:srgbClr val="FF0000"/>
                  </a:solidFill>
                </a:rPr>
                <a:t>histology</a:t>
              </a: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05C88111-5433-4458-B15A-F3B08C0EBF73}"/>
                </a:ext>
              </a:extLst>
            </p:cNvPr>
            <p:cNvCxnSpPr>
              <a:cxnSpLocks/>
            </p:cNvCxnSpPr>
            <p:nvPr/>
          </p:nvCxnSpPr>
          <p:spPr>
            <a:xfrm>
              <a:off x="2328518" y="3993511"/>
              <a:ext cx="4413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C37EC811-093A-403D-B78E-D89A70DB8BFB}"/>
                </a:ext>
              </a:extLst>
            </p:cNvPr>
            <p:cNvCxnSpPr>
              <a:cxnSpLocks/>
            </p:cNvCxnSpPr>
            <p:nvPr/>
          </p:nvCxnSpPr>
          <p:spPr>
            <a:xfrm>
              <a:off x="2487151" y="4496672"/>
              <a:ext cx="28272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4138822-5620-4CC6-90C5-95914721F478}"/>
                </a:ext>
              </a:extLst>
            </p:cNvPr>
            <p:cNvSpPr txBox="1"/>
            <p:nvPr/>
          </p:nvSpPr>
          <p:spPr>
            <a:xfrm>
              <a:off x="2867449" y="3785761"/>
              <a:ext cx="624851" cy="46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</a:lvl1pPr>
            </a:lstStyle>
            <a:p>
              <a:r>
                <a:rPr lang="de-DE"/>
                <a:t>SCT-</a:t>
              </a:r>
              <a:br>
                <a:rPr lang="de-DE"/>
              </a:br>
              <a:r>
                <a:rPr lang="de-DE">
                  <a:solidFill>
                    <a:srgbClr val="0000CC"/>
                  </a:solidFill>
                </a:rPr>
                <a:t>topo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D82B2F74-D944-45C1-9761-F62AC600257C}"/>
                </a:ext>
              </a:extLst>
            </p:cNvPr>
            <p:cNvSpPr txBox="1"/>
            <p:nvPr/>
          </p:nvSpPr>
          <p:spPr>
            <a:xfrm>
              <a:off x="2769874" y="4374175"/>
              <a:ext cx="936475" cy="46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</a:lvl1pPr>
            </a:lstStyle>
            <a:p>
              <a:r>
                <a:rPr lang="de-DE"/>
                <a:t>SCT-</a:t>
              </a:r>
              <a:br>
                <a:rPr lang="de-DE"/>
              </a:br>
              <a:r>
                <a:rPr lang="de-DE">
                  <a:solidFill>
                    <a:srgbClr val="FF0000"/>
                  </a:solidFill>
                </a:rPr>
                <a:t>morpho</a:t>
              </a:r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B5F5590F-DFBC-456A-ACA5-913587802D86}"/>
                </a:ext>
              </a:extLst>
            </p:cNvPr>
            <p:cNvCxnSpPr>
              <a:cxnSpLocks/>
              <a:endCxn id="20" idx="1"/>
            </p:cNvCxnSpPr>
            <p:nvPr/>
          </p:nvCxnSpPr>
          <p:spPr>
            <a:xfrm>
              <a:off x="3492300" y="3993511"/>
              <a:ext cx="479182" cy="1864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930D4664-B470-4997-B591-5DDC3D7F0B3D}"/>
                </a:ext>
              </a:extLst>
            </p:cNvPr>
            <p:cNvCxnSpPr>
              <a:cxnSpLocks/>
              <a:endCxn id="20" idx="1"/>
            </p:cNvCxnSpPr>
            <p:nvPr/>
          </p:nvCxnSpPr>
          <p:spPr>
            <a:xfrm flipV="1">
              <a:off x="3650933" y="4179929"/>
              <a:ext cx="320549" cy="3167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98C07421-A00A-450B-8F73-C607A231F0CE}"/>
                </a:ext>
              </a:extLst>
            </p:cNvPr>
            <p:cNvSpPr txBox="1"/>
            <p:nvPr/>
          </p:nvSpPr>
          <p:spPr>
            <a:xfrm>
              <a:off x="3971482" y="3946211"/>
              <a:ext cx="995786" cy="46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</a:lvl1pPr>
            </a:lstStyle>
            <a:p>
              <a:r>
                <a:rPr lang="de-DE"/>
                <a:t>SCT-</a:t>
              </a:r>
              <a:br>
                <a:rPr lang="de-DE"/>
              </a:br>
              <a:r>
                <a:rPr lang="de-DE">
                  <a:solidFill>
                    <a:srgbClr val="7030A0"/>
                  </a:solidFill>
                </a:rPr>
                <a:t>disease</a:t>
              </a:r>
              <a:r>
                <a:rPr lang="de-DE"/>
                <a:t>*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EBF9AC8-51A6-45C0-8EDF-A3841EDE3C39}"/>
                </a:ext>
              </a:extLst>
            </p:cNvPr>
            <p:cNvSpPr txBox="1"/>
            <p:nvPr/>
          </p:nvSpPr>
          <p:spPr>
            <a:xfrm>
              <a:off x="323528" y="5132838"/>
              <a:ext cx="8291693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</a:lvl1pPr>
            </a:lstStyle>
            <a:p>
              <a:pPr algn="l"/>
              <a:r>
                <a:rPr lang="en-US" sz="1200"/>
                <a:t>* 93880001 |</a:t>
              </a:r>
              <a:r>
                <a:rPr lang="en-US" sz="1200">
                  <a:solidFill>
                    <a:srgbClr val="7030A0"/>
                  </a:solidFill>
                </a:rPr>
                <a:t>Primary malignant neoplasm of lung </a:t>
              </a:r>
              <a:r>
                <a:rPr lang="en-US" sz="1200"/>
                <a:t>(disorder)| </a:t>
              </a:r>
              <a:r>
                <a:rPr lang="de-DE" sz="1200"/>
                <a:t>= 64572001 |Disease (disorder)|:</a:t>
              </a:r>
            </a:p>
            <a:p>
              <a:pPr algn="l"/>
              <a:r>
                <a:rPr lang="de-DE" sz="1200"/>
                <a:t>     { 363698007 |</a:t>
              </a:r>
              <a:r>
                <a:rPr lang="de-DE" sz="1200">
                  <a:solidFill>
                    <a:srgbClr val="0000CC"/>
                  </a:solidFill>
                </a:rPr>
                <a:t>Finding site </a:t>
              </a:r>
              <a:r>
                <a:rPr lang="de-DE" sz="1200"/>
                <a:t>(attribute)| = 39607008 |</a:t>
              </a:r>
              <a:r>
                <a:rPr lang="de-DE" sz="1200">
                  <a:solidFill>
                    <a:srgbClr val="0000CC"/>
                  </a:solidFill>
                </a:rPr>
                <a:t>Lung structure </a:t>
              </a:r>
              <a:r>
                <a:rPr lang="de-DE" sz="1200"/>
                <a:t>(body structure)|, </a:t>
              </a:r>
              <a:br>
                <a:rPr lang="de-DE" sz="1200"/>
              </a:br>
              <a:r>
                <a:rPr lang="de-DE" sz="1200"/>
                <a:t>       116676008 |</a:t>
              </a:r>
              <a:r>
                <a:rPr lang="de-DE" sz="1200">
                  <a:solidFill>
                    <a:srgbClr val="FF0000"/>
                  </a:solidFill>
                </a:rPr>
                <a:t>Associated morphology </a:t>
              </a:r>
              <a:r>
                <a:rPr lang="de-DE" sz="1200"/>
                <a:t>(attribute)| = 86049000 |</a:t>
              </a:r>
              <a:r>
                <a:rPr lang="de-DE" sz="1200">
                  <a:solidFill>
                    <a:srgbClr val="FF0000"/>
                  </a:solidFill>
                </a:rPr>
                <a:t>Malignant neoplasm, primary </a:t>
              </a:r>
              <a:r>
                <a:rPr lang="de-DE" sz="1200"/>
                <a:t>(morphologic abnormality)| }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C93225E4-1A01-466F-85B4-4D38DA744FD3}"/>
                </a:ext>
              </a:extLst>
            </p:cNvPr>
            <p:cNvSpPr txBox="1"/>
            <p:nvPr/>
          </p:nvSpPr>
          <p:spPr>
            <a:xfrm>
              <a:off x="7528211" y="3946211"/>
              <a:ext cx="1152881" cy="46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de-DE"/>
                <a:t>OncoTree-</a:t>
              </a:r>
            </a:p>
            <a:p>
              <a:pPr algn="ctr">
                <a:lnSpc>
                  <a:spcPts val="1400"/>
                </a:lnSpc>
              </a:pPr>
              <a:r>
                <a:rPr lang="de-DE"/>
                <a:t>Code</a:t>
              </a:r>
            </a:p>
          </p:txBody>
        </p: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BE619F78-F57F-4559-9979-60D7860FD2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0904" y="4116436"/>
              <a:ext cx="42025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E0E99864-7D46-4781-AFC9-CECBC4E0CFE8}"/>
                </a:ext>
              </a:extLst>
            </p:cNvPr>
            <p:cNvSpPr txBox="1"/>
            <p:nvPr/>
          </p:nvSpPr>
          <p:spPr>
            <a:xfrm>
              <a:off x="6002999" y="3946211"/>
              <a:ext cx="880369" cy="46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lnSpc>
                  <a:spcPts val="1400"/>
                </a:lnSpc>
              </a:lvl1pPr>
            </a:lstStyle>
            <a:p>
              <a:r>
                <a:rPr lang="de-DE"/>
                <a:t>SCT-</a:t>
              </a:r>
              <a:br>
                <a:rPr lang="de-DE"/>
              </a:br>
              <a:r>
                <a:rPr lang="de-DE">
                  <a:solidFill>
                    <a:srgbClr val="7030A0"/>
                  </a:solidFill>
                </a:rPr>
                <a:t>disease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FDDB412A-1BAC-4945-81A2-29465B4B553F}"/>
                </a:ext>
              </a:extLst>
            </p:cNvPr>
            <p:cNvSpPr txBox="1"/>
            <p:nvPr/>
          </p:nvSpPr>
          <p:spPr>
            <a:xfrm>
              <a:off x="5232401" y="3581911"/>
              <a:ext cx="4138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24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Cambria Math" panose="02040503050406030204" pitchFamily="18" charset="0"/>
                </a:rPr>
                <a:t>?</a:t>
              </a:r>
            </a:p>
            <a:p>
              <a:pPr algn="ctr"/>
              <a:r>
                <a:rPr lang="de-DE" sz="24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Cambria Math" panose="02040503050406030204" pitchFamily="18" charset="0"/>
                </a:rPr>
                <a:t>⊑</a:t>
              </a:r>
              <a:endParaRPr lang="de-DE" sz="2400"/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C19C06FC-E966-48E4-848B-526F7CE295CE}"/>
                </a:ext>
              </a:extLst>
            </p:cNvPr>
            <p:cNvSpPr txBox="1"/>
            <p:nvPr/>
          </p:nvSpPr>
          <p:spPr>
            <a:xfrm>
              <a:off x="4746456" y="4518456"/>
              <a:ext cx="153061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/>
                <a:t>Subsumption?</a:t>
              </a:r>
            </a:p>
          </p:txBody>
        </p:sp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2089C3CF-6C88-4C4E-95E8-1FF8840693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20687" y="3638197"/>
              <a:ext cx="102626" cy="1646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EA3E0CAC-C5B7-4B4F-A0E7-553960E8FD3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00210" y="3625343"/>
              <a:ext cx="63349" cy="197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C7BD1B99-A117-47AB-834D-996B0198FFB9}"/>
                </a:ext>
              </a:extLst>
            </p:cNvPr>
            <p:cNvSpPr txBox="1"/>
            <p:nvPr/>
          </p:nvSpPr>
          <p:spPr>
            <a:xfrm>
              <a:off x="4623313" y="3260303"/>
              <a:ext cx="177689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/>
                <a:t>Postcoordination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790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AD204-13B5-4F37-B727-66520D559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2. HiGHmed - Use Case „Infection Control“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D581DF-2860-44D8-865A-253988F2C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5" y="1285659"/>
            <a:ext cx="8243885" cy="4681537"/>
          </a:xfrm>
        </p:spPr>
        <p:txBody>
          <a:bodyPr/>
          <a:lstStyle/>
          <a:p>
            <a:pPr marL="0" indent="0">
              <a:buNone/>
            </a:pPr>
            <a:r>
              <a:rPr lang="en-US" sz="1800"/>
              <a:t>Microbiology Report, modelled with Clinical Knowledge Manager (CKM, openEHR), see </a:t>
            </a:r>
            <a:r>
              <a:rPr lang="de-DE" sz="1800">
                <a:hlinkClick r:id="rId3"/>
              </a:rPr>
              <a:t>https://ckm.highmed.org/ckm/templates/1246.169.69</a:t>
            </a:r>
            <a:r>
              <a:rPr lang="de-DE" sz="1800"/>
              <a:t> </a:t>
            </a:r>
          </a:p>
          <a:p>
            <a:pPr marL="0" indent="0">
              <a:buNone/>
            </a:pPr>
            <a:endParaRPr lang="de-DE" sz="180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CB7C946-2DAD-4148-A315-E82718939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ECCA64C-E1FA-486B-8D43-664DDF66D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043172"/>
            <a:ext cx="5133333" cy="382857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D0575F07-9EF7-4700-AF91-B186C1E5B54F}"/>
              </a:ext>
            </a:extLst>
          </p:cNvPr>
          <p:cNvGrpSpPr/>
          <p:nvPr/>
        </p:nvGrpSpPr>
        <p:grpSpPr>
          <a:xfrm>
            <a:off x="3688859" y="1929302"/>
            <a:ext cx="5248275" cy="4078431"/>
            <a:chOff x="3068012" y="2157481"/>
            <a:chExt cx="5464011" cy="436689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4D3C2A7-4669-48AE-B43F-4A3B47E00A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875" t="20712" r="45717" b="26138"/>
            <a:stretch/>
          </p:blipFill>
          <p:spPr>
            <a:xfrm>
              <a:off x="3068012" y="2157481"/>
              <a:ext cx="5464011" cy="43668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Stern: 5 Zacken 13">
              <a:extLst>
                <a:ext uri="{FF2B5EF4-FFF2-40B4-BE49-F238E27FC236}">
                  <a16:creationId xmlns:a16="http://schemas.microsoft.com/office/drawing/2014/main" id="{E063E03A-33B4-4E85-8FAE-E4C534EC34F7}"/>
                </a:ext>
              </a:extLst>
            </p:cNvPr>
            <p:cNvSpPr/>
            <p:nvPr/>
          </p:nvSpPr>
          <p:spPr>
            <a:xfrm>
              <a:off x="7892492" y="6240592"/>
              <a:ext cx="208681" cy="241299"/>
            </a:xfrm>
            <a:prstGeom prst="star5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E099538D-CC9B-47B4-B817-B72F2D3AD1C4}"/>
              </a:ext>
            </a:extLst>
          </p:cNvPr>
          <p:cNvSpPr txBox="1"/>
          <p:nvPr/>
        </p:nvSpPr>
        <p:spPr>
          <a:xfrm>
            <a:off x="900115" y="937345"/>
            <a:ext cx="5577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see Talk from Semler, Ganslandt, Sax on SNOMED CT - Expo, October 2020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1394E29-ED5D-40A9-ADBB-E7A4ECDA1250}"/>
              </a:ext>
            </a:extLst>
          </p:cNvPr>
          <p:cNvSpPr txBox="1"/>
          <p:nvPr/>
        </p:nvSpPr>
        <p:spPr>
          <a:xfrm>
            <a:off x="205390" y="6038610"/>
            <a:ext cx="8386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/>
              <a:t>Wulff A, Baier C, Ballout S, Tute E, Sommer KK, Kaase M, Sargeant A, Drenkhahn C, Schlüter D, Marschollek M, Scheithauer S (2021). Transformation of microbiology data into a standardised data representation using OpenEHR. Sci Rep 11(1):10556.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>
                <a:effectLst/>
              </a:rPr>
              <a:t>Drenkhahn C, Duhm-Harbeck P, Ingenerf J (2019). Aggregation and Visualization of Laboratory Data by Using Ontological Tools Based on LOINC and SNOMED CT. Stud Health Technol Inform 264108–112. doi: </a:t>
            </a:r>
            <a:r>
              <a:rPr lang="de-DE" sz="1200">
                <a:effectLst/>
                <a:hlinkClick r:id="rId6"/>
              </a:rPr>
              <a:t>10.3233/SHTI190193</a:t>
            </a:r>
            <a:endParaRPr lang="de-DE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9007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E4AC95-8A3D-4FEA-B4B5-A443D23A5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3. Feasibility Explorer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7F723C-D741-4D9D-805F-455CADB2E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4" y="1484313"/>
            <a:ext cx="7529511" cy="4681537"/>
          </a:xfrm>
        </p:spPr>
        <p:txBody>
          <a:bodyPr/>
          <a:lstStyle/>
          <a:p>
            <a:pPr marL="0" indent="0">
              <a:buNone/>
            </a:pPr>
            <a:r>
              <a:rPr lang="en-US" sz="2000"/>
              <a:t>A query component supports </a:t>
            </a:r>
            <a:r>
              <a:rPr lang="de-DE" sz="2000"/>
              <a:t>federative queries directed to data integration centers, inclusive checking eligibility criteria of clinical trials.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 sz="2000"/>
              <a:t>For filling the pick-up lists for queryable criteria the Ontoserver is used.</a:t>
            </a:r>
          </a:p>
          <a:p>
            <a:pPr marL="0" indent="0">
              <a:buNone/>
            </a:pPr>
            <a:r>
              <a:rPr lang="de-DE" sz="2000"/>
              <a:t>According to the Core Data set hierarchical Value Sets are queried dynamically (amongst others) by SNOMED´s ECL-Expressions.</a:t>
            </a:r>
          </a:p>
          <a:p>
            <a:pPr marL="0" indent="0">
              <a:buNone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9F5B2A-8367-491C-88DC-8EB85BF4E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0A0806B-D27B-494E-A570-70E1911D28CC}"/>
              </a:ext>
            </a:extLst>
          </p:cNvPr>
          <p:cNvSpPr txBox="1"/>
          <p:nvPr/>
        </p:nvSpPr>
        <p:spPr>
          <a:xfrm>
            <a:off x="864394" y="6029771"/>
            <a:ext cx="7529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200">
                <a:effectLst/>
              </a:rPr>
              <a:t>Banach A, Ulrich H, Kroll B, Kiel A, Ingenerf J, Kock-Schoppenhauer A-K (2021). APERITIF - Automatic Patient Recruiting</a:t>
            </a:r>
            <a:br>
              <a:rPr lang="de-DE" sz="1200">
                <a:effectLst/>
              </a:rPr>
            </a:br>
            <a:r>
              <a:rPr lang="de-DE" sz="1200">
                <a:effectLst/>
              </a:rPr>
              <a:t>for Clinical Trials Based on HL7 FHIR. Stud Health Technol Inform 28158–62. doi: </a:t>
            </a:r>
            <a:r>
              <a:rPr lang="de-DE" sz="1200">
                <a:effectLst/>
                <a:hlinkClick r:id="rId2"/>
              </a:rPr>
              <a:t>10.3233/SHTI210120</a:t>
            </a:r>
            <a:endParaRPr lang="de-DE" sz="120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A444529-CAD0-4259-B99C-B919EB00AE39}"/>
              </a:ext>
            </a:extLst>
          </p:cNvPr>
          <p:cNvSpPr txBox="1"/>
          <p:nvPr/>
        </p:nvSpPr>
        <p:spPr>
          <a:xfrm>
            <a:off x="900114" y="4238625"/>
            <a:ext cx="231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/>
              <a:t>„Still work in progress“</a:t>
            </a:r>
          </a:p>
        </p:txBody>
      </p:sp>
    </p:spTree>
    <p:extLst>
      <p:ext uri="{BB962C8B-B14F-4D97-AF65-F5344CB8AC3E}">
        <p14:creationId xmlns:p14="http://schemas.microsoft.com/office/powerpoint/2010/main" val="405293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FED61-0A2E-4A03-BCB5-32F29D9B7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Challenges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</a:t>
            </a:r>
            <a:r>
              <a:rPr lang="de-DE" dirty="0" err="1"/>
              <a:t>Secondary</a:t>
            </a:r>
            <a:r>
              <a:rPr lang="de-DE" dirty="0"/>
              <a:t> Use </a:t>
            </a:r>
            <a:r>
              <a:rPr lang="de-DE" dirty="0" err="1"/>
              <a:t>of</a:t>
            </a:r>
            <a:r>
              <a:rPr lang="de-DE" dirty="0"/>
              <a:t> Clinical Data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D8BC5F-7292-4816-AA7D-A81145477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2</a:t>
            </a:fld>
            <a:endParaRPr lang="en-GB" noProof="0" dirty="0"/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ACCE292D-14ED-40D0-BF4D-A2ABA50F19DF}"/>
              </a:ext>
            </a:extLst>
          </p:cNvPr>
          <p:cNvGrpSpPr/>
          <p:nvPr/>
        </p:nvGrpSpPr>
        <p:grpSpPr>
          <a:xfrm>
            <a:off x="51297" y="1770968"/>
            <a:ext cx="1553630" cy="1445437"/>
            <a:chOff x="181847" y="1276116"/>
            <a:chExt cx="1553630" cy="1445437"/>
          </a:xfrm>
        </p:grpSpPr>
        <p:pic>
          <p:nvPicPr>
            <p:cNvPr id="76" name="Grafik 75" descr="Checkliste">
              <a:extLst>
                <a:ext uri="{FF2B5EF4-FFF2-40B4-BE49-F238E27FC236}">
                  <a16:creationId xmlns:a16="http://schemas.microsoft.com/office/drawing/2014/main" id="{945ACBF8-0E75-431E-9C93-A791D5816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26232" y="1990033"/>
              <a:ext cx="731520" cy="731520"/>
            </a:xfrm>
            <a:prstGeom prst="rect">
              <a:avLst/>
            </a:prstGeom>
          </p:spPr>
        </p:pic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6873736C-5D95-41AF-863B-1A227FFC4829}"/>
                </a:ext>
              </a:extLst>
            </p:cNvPr>
            <p:cNvSpPr txBox="1"/>
            <p:nvPr/>
          </p:nvSpPr>
          <p:spPr>
            <a:xfrm>
              <a:off x="181847" y="1276116"/>
              <a:ext cx="1553630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How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can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we</a:t>
              </a:r>
              <a:b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</a:b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achieve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harmonized</a:t>
              </a:r>
              <a:b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</a:b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data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structures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?</a:t>
              </a:r>
            </a:p>
          </p:txBody>
        </p: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41FD365A-77FA-43D3-9883-1A523872B1EB}"/>
              </a:ext>
            </a:extLst>
          </p:cNvPr>
          <p:cNvGrpSpPr/>
          <p:nvPr/>
        </p:nvGrpSpPr>
        <p:grpSpPr>
          <a:xfrm>
            <a:off x="2791782" y="1770968"/>
            <a:ext cx="2007281" cy="1445437"/>
            <a:chOff x="3040940" y="1276116"/>
            <a:chExt cx="2007281" cy="1445437"/>
          </a:xfrm>
        </p:grpSpPr>
        <p:pic>
          <p:nvPicPr>
            <p:cNvPr id="79" name="Grafik 78" descr="Händedruck">
              <a:extLst>
                <a:ext uri="{FF2B5EF4-FFF2-40B4-BE49-F238E27FC236}">
                  <a16:creationId xmlns:a16="http://schemas.microsoft.com/office/drawing/2014/main" id="{AAD7E578-EEAE-43CB-AFA6-CF0F7CB7E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87378" y="1990033"/>
              <a:ext cx="731520" cy="731520"/>
            </a:xfrm>
            <a:prstGeom prst="rect">
              <a:avLst/>
            </a:prstGeom>
          </p:spPr>
        </p:pic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B3BD4F63-956C-44AE-BE85-416206C8FA75}"/>
                </a:ext>
              </a:extLst>
            </p:cNvPr>
            <p:cNvSpPr txBox="1"/>
            <p:nvPr/>
          </p:nvSpPr>
          <p:spPr>
            <a:xfrm>
              <a:off x="3040940" y="1276116"/>
              <a:ext cx="2007281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How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can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we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define</a:t>
              </a:r>
              <a:b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</a:b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consistent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(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broad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)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consent</a:t>
              </a:r>
              <a:b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</a:b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and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governance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policies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?</a:t>
              </a:r>
            </a:p>
          </p:txBody>
        </p: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579AF3F3-1F90-44ED-924D-6624FA920C94}"/>
              </a:ext>
            </a:extLst>
          </p:cNvPr>
          <p:cNvGrpSpPr/>
          <p:nvPr/>
        </p:nvGrpSpPr>
        <p:grpSpPr>
          <a:xfrm>
            <a:off x="5610568" y="1770968"/>
            <a:ext cx="1789272" cy="1445437"/>
            <a:chOff x="5981054" y="1276116"/>
            <a:chExt cx="1789272" cy="1445437"/>
          </a:xfrm>
        </p:grpSpPr>
        <p:pic>
          <p:nvPicPr>
            <p:cNvPr id="82" name="Grafik 81" descr="Band">
              <a:extLst>
                <a:ext uri="{FF2B5EF4-FFF2-40B4-BE49-F238E27FC236}">
                  <a16:creationId xmlns:a16="http://schemas.microsoft.com/office/drawing/2014/main" id="{D31220EC-3312-4BE1-A717-2B7719914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404505" y="1990033"/>
              <a:ext cx="731520" cy="731520"/>
            </a:xfrm>
            <a:prstGeom prst="rect">
              <a:avLst/>
            </a:prstGeom>
          </p:spPr>
        </p:pic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9A403380-FC59-40C8-B9B2-A7BBBA833609}"/>
                </a:ext>
              </a:extLst>
            </p:cNvPr>
            <p:cNvSpPr txBox="1"/>
            <p:nvPr/>
          </p:nvSpPr>
          <p:spPr>
            <a:xfrm>
              <a:off x="5981054" y="1276116"/>
              <a:ext cx="1789272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How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can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we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objectively</a:t>
              </a:r>
              <a:b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</a:b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measure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and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optimize</a:t>
              </a:r>
              <a:b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</a:b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data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quality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?</a:t>
              </a:r>
            </a:p>
          </p:txBody>
        </p:sp>
      </p:grpSp>
      <p:grpSp>
        <p:nvGrpSpPr>
          <p:cNvPr id="99" name="Gruppieren 98">
            <a:extLst>
              <a:ext uri="{FF2B5EF4-FFF2-40B4-BE49-F238E27FC236}">
                <a16:creationId xmlns:a16="http://schemas.microsoft.com/office/drawing/2014/main" id="{949F0F21-4593-41A3-B660-7D393545FFBB}"/>
              </a:ext>
            </a:extLst>
          </p:cNvPr>
          <p:cNvGrpSpPr/>
          <p:nvPr/>
        </p:nvGrpSpPr>
        <p:grpSpPr>
          <a:xfrm>
            <a:off x="370912" y="3638572"/>
            <a:ext cx="8516501" cy="2401258"/>
            <a:chOff x="370912" y="3638572"/>
            <a:chExt cx="8516501" cy="2401258"/>
          </a:xfrm>
        </p:grpSpPr>
        <p:cxnSp>
          <p:nvCxnSpPr>
            <p:cNvPr id="58" name="Gerader Verbinder 70">
              <a:extLst>
                <a:ext uri="{FF2B5EF4-FFF2-40B4-BE49-F238E27FC236}">
                  <a16:creationId xmlns:a16="http://schemas.microsoft.com/office/drawing/2014/main" id="{03E9D7C4-DCBF-4A21-AB7F-33ED661233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882" y="4773863"/>
              <a:ext cx="7578941" cy="10922"/>
            </a:xfrm>
            <a:prstGeom prst="line">
              <a:avLst/>
            </a:prstGeom>
            <a:noFill/>
            <a:ln w="127000" cap="rnd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7348C8EB-C912-47EC-AE71-763955F3285D}"/>
                </a:ext>
              </a:extLst>
            </p:cNvPr>
            <p:cNvGrpSpPr/>
            <p:nvPr/>
          </p:nvGrpSpPr>
          <p:grpSpPr>
            <a:xfrm>
              <a:off x="7907281" y="3638572"/>
              <a:ext cx="980132" cy="980132"/>
              <a:chOff x="10307000" y="2837087"/>
              <a:chExt cx="980132" cy="980132"/>
            </a:xfrm>
          </p:grpSpPr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706A430E-0004-433C-A2FF-E814BA9EEC3A}"/>
                  </a:ext>
                </a:extLst>
              </p:cNvPr>
              <p:cNvSpPr/>
              <p:nvPr/>
            </p:nvSpPr>
            <p:spPr>
              <a:xfrm>
                <a:off x="10572707" y="3059051"/>
                <a:ext cx="432048" cy="474723"/>
              </a:xfrm>
              <a:prstGeom prst="ellipse">
                <a:avLst/>
              </a:prstGeom>
              <a:solidFill>
                <a:srgbClr val="FFFF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63" name="Grafik 62" descr="Glühbirne und Zahnrad">
                <a:extLst>
                  <a:ext uri="{FF2B5EF4-FFF2-40B4-BE49-F238E27FC236}">
                    <a16:creationId xmlns:a16="http://schemas.microsoft.com/office/drawing/2014/main" id="{3CDF2007-FB59-48C0-B8E4-D3E1555624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0307000" y="2837087"/>
                <a:ext cx="980132" cy="980132"/>
              </a:xfrm>
              <a:prstGeom prst="rect">
                <a:avLst/>
              </a:prstGeom>
            </p:spPr>
          </p:pic>
        </p:grp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58177171-15CC-431E-874F-14DBE2DC6DDA}"/>
                </a:ext>
              </a:extLst>
            </p:cNvPr>
            <p:cNvSpPr txBox="1"/>
            <p:nvPr/>
          </p:nvSpPr>
          <p:spPr>
            <a:xfrm rot="18900000">
              <a:off x="7496671" y="5234907"/>
              <a:ext cx="12779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Secondary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Use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of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Clinical Data</a:t>
              </a:r>
            </a:p>
          </p:txBody>
        </p:sp>
        <p:sp>
          <p:nvSpPr>
            <p:cNvPr id="61" name="Oval 15">
              <a:extLst>
                <a:ext uri="{FF2B5EF4-FFF2-40B4-BE49-F238E27FC236}">
                  <a16:creationId xmlns:a16="http://schemas.microsoft.com/office/drawing/2014/main" id="{D44179CE-CD6C-44BA-A043-63907F66F378}"/>
                </a:ext>
              </a:extLst>
            </p:cNvPr>
            <p:cNvSpPr/>
            <p:nvPr/>
          </p:nvSpPr>
          <p:spPr>
            <a:xfrm rot="18900000">
              <a:off x="8315369" y="4700086"/>
              <a:ext cx="163956" cy="163956"/>
            </a:xfrm>
            <a:prstGeom prst="ellipse">
              <a:avLst/>
            </a:prstGeom>
            <a:solidFill>
              <a:sysClr val="windowText" lastClr="000000"/>
            </a:solidFill>
            <a:ln w="50800" cap="rnd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val 15">
              <a:extLst>
                <a:ext uri="{FF2B5EF4-FFF2-40B4-BE49-F238E27FC236}">
                  <a16:creationId xmlns:a16="http://schemas.microsoft.com/office/drawing/2014/main" id="{D486B2DA-C652-4826-AB77-DC7F5C69A65C}"/>
                </a:ext>
              </a:extLst>
            </p:cNvPr>
            <p:cNvSpPr/>
            <p:nvPr/>
          </p:nvSpPr>
          <p:spPr>
            <a:xfrm rot="18900000">
              <a:off x="746134" y="4700086"/>
              <a:ext cx="163956" cy="163956"/>
            </a:xfrm>
            <a:prstGeom prst="ellipse">
              <a:avLst/>
            </a:prstGeom>
            <a:solidFill>
              <a:sysClr val="windowText" lastClr="000000"/>
            </a:solidFill>
            <a:ln w="50800" cap="rnd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7" name="Gruppieren 96">
              <a:extLst>
                <a:ext uri="{FF2B5EF4-FFF2-40B4-BE49-F238E27FC236}">
                  <a16:creationId xmlns:a16="http://schemas.microsoft.com/office/drawing/2014/main" id="{03A27ABD-B8C4-4F3B-858A-8CA364C300C6}"/>
                </a:ext>
              </a:extLst>
            </p:cNvPr>
            <p:cNvGrpSpPr/>
            <p:nvPr/>
          </p:nvGrpSpPr>
          <p:grpSpPr>
            <a:xfrm>
              <a:off x="4146148" y="3777845"/>
              <a:ext cx="1347978" cy="2041921"/>
              <a:chOff x="4146148" y="3777845"/>
              <a:chExt cx="1347978" cy="2041921"/>
            </a:xfrm>
          </p:grpSpPr>
          <p:sp>
            <p:nvSpPr>
              <p:cNvPr id="65" name="Oval 15">
                <a:extLst>
                  <a:ext uri="{FF2B5EF4-FFF2-40B4-BE49-F238E27FC236}">
                    <a16:creationId xmlns:a16="http://schemas.microsoft.com/office/drawing/2014/main" id="{62C24DE3-6ED2-4EC2-8929-1ACC31A810C5}"/>
                  </a:ext>
                </a:extLst>
              </p:cNvPr>
              <p:cNvSpPr/>
              <p:nvPr/>
            </p:nvSpPr>
            <p:spPr>
              <a:xfrm rot="18900000">
                <a:off x="4530752" y="4700085"/>
                <a:ext cx="163956" cy="163956"/>
              </a:xfrm>
              <a:prstGeom prst="ellipse">
                <a:avLst/>
              </a:prstGeom>
              <a:solidFill>
                <a:srgbClr val="4F81BD"/>
              </a:solidFill>
              <a:ln w="50800" cap="rnd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6" name="Grafik 65" descr="Besprechung">
                <a:extLst>
                  <a:ext uri="{FF2B5EF4-FFF2-40B4-BE49-F238E27FC236}">
                    <a16:creationId xmlns:a16="http://schemas.microsoft.com/office/drawing/2014/main" id="{72A245EF-1AA2-4A08-8039-F48454C72C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4146148" y="4905366"/>
                <a:ext cx="914400" cy="914400"/>
              </a:xfrm>
              <a:prstGeom prst="rect">
                <a:avLst/>
              </a:prstGeom>
            </p:spPr>
          </p:pic>
          <p:sp>
            <p:nvSpPr>
              <p:cNvPr id="67" name="Textfeld 66">
                <a:extLst>
                  <a:ext uri="{FF2B5EF4-FFF2-40B4-BE49-F238E27FC236}">
                    <a16:creationId xmlns:a16="http://schemas.microsoft.com/office/drawing/2014/main" id="{EB908C5C-9918-45E4-AF91-1F4D702771C8}"/>
                  </a:ext>
                </a:extLst>
              </p:cNvPr>
              <p:cNvSpPr txBox="1"/>
              <p:nvPr/>
            </p:nvSpPr>
            <p:spPr>
              <a:xfrm rot="18900000">
                <a:off x="4237051" y="3777845"/>
                <a:ext cx="12570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Governance</a:t>
                </a: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of</a:t>
                </a:r>
                <a:b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data</a:t>
                </a: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access</a:t>
                </a:r>
                <a:endPara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781C5117-52E9-40DC-86AA-A96B07B3EA90}"/>
                </a:ext>
              </a:extLst>
            </p:cNvPr>
            <p:cNvGrpSpPr/>
            <p:nvPr/>
          </p:nvGrpSpPr>
          <p:grpSpPr>
            <a:xfrm>
              <a:off x="370912" y="3880993"/>
              <a:ext cx="1184467" cy="2072724"/>
              <a:chOff x="501462" y="3386141"/>
              <a:chExt cx="1184467" cy="2072724"/>
            </a:xfrm>
          </p:grpSpPr>
          <p:pic>
            <p:nvPicPr>
              <p:cNvPr id="69" name="Grafik 68" descr="Server">
                <a:extLst>
                  <a:ext uri="{FF2B5EF4-FFF2-40B4-BE49-F238E27FC236}">
                    <a16:creationId xmlns:a16="http://schemas.microsoft.com/office/drawing/2014/main" id="{4AF6D8D0-6980-4BA0-8AA8-AAFA27FE2A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501462" y="4544465"/>
                <a:ext cx="914400" cy="914400"/>
              </a:xfrm>
              <a:prstGeom prst="rect">
                <a:avLst/>
              </a:prstGeom>
            </p:spPr>
          </p:pic>
          <p:sp>
            <p:nvSpPr>
              <p:cNvPr id="70" name="Textfeld 69">
                <a:extLst>
                  <a:ext uri="{FF2B5EF4-FFF2-40B4-BE49-F238E27FC236}">
                    <a16:creationId xmlns:a16="http://schemas.microsoft.com/office/drawing/2014/main" id="{C9702258-6E58-48AD-ADC1-194AE98F2001}"/>
                  </a:ext>
                </a:extLst>
              </p:cNvPr>
              <p:cNvSpPr txBox="1"/>
              <p:nvPr/>
            </p:nvSpPr>
            <p:spPr>
              <a:xfrm rot="18900000">
                <a:off x="597169" y="3386141"/>
                <a:ext cx="10887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Routine</a:t>
                </a:r>
                <a:b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Clinical Data</a:t>
                </a:r>
              </a:p>
            </p:txBody>
          </p:sp>
        </p:grpSp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7EE86F52-8032-4E1A-99FE-68190D5AAAA5}"/>
                </a:ext>
              </a:extLst>
            </p:cNvPr>
            <p:cNvGrpSpPr/>
            <p:nvPr/>
          </p:nvGrpSpPr>
          <p:grpSpPr>
            <a:xfrm>
              <a:off x="2268532" y="3966083"/>
              <a:ext cx="925763" cy="1896247"/>
              <a:chOff x="2268532" y="3966083"/>
              <a:chExt cx="925763" cy="1896247"/>
            </a:xfrm>
          </p:grpSpPr>
          <p:sp>
            <p:nvSpPr>
              <p:cNvPr id="72" name="Oval 15">
                <a:extLst>
                  <a:ext uri="{FF2B5EF4-FFF2-40B4-BE49-F238E27FC236}">
                    <a16:creationId xmlns:a16="http://schemas.microsoft.com/office/drawing/2014/main" id="{5E1EBE47-875F-4D0C-9DDC-2BB60E0192C7}"/>
                  </a:ext>
                </a:extLst>
              </p:cNvPr>
              <p:cNvSpPr/>
              <p:nvPr/>
            </p:nvSpPr>
            <p:spPr>
              <a:xfrm rot="18900000">
                <a:off x="2638443" y="4700085"/>
                <a:ext cx="163956" cy="163956"/>
              </a:xfrm>
              <a:prstGeom prst="ellipse">
                <a:avLst/>
              </a:prstGeom>
              <a:solidFill>
                <a:srgbClr val="4F81BD"/>
              </a:solidFill>
              <a:ln w="50800" cap="rnd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Textfeld 72">
                <a:extLst>
                  <a:ext uri="{FF2B5EF4-FFF2-40B4-BE49-F238E27FC236}">
                    <a16:creationId xmlns:a16="http://schemas.microsoft.com/office/drawing/2014/main" id="{5C434288-DB31-4EC1-B9E1-51B99F544B7D}"/>
                  </a:ext>
                </a:extLst>
              </p:cNvPr>
              <p:cNvSpPr txBox="1"/>
              <p:nvPr/>
            </p:nvSpPr>
            <p:spPr>
              <a:xfrm rot="18900000">
                <a:off x="2408502" y="3966083"/>
                <a:ext cx="7857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Patient</a:t>
                </a:r>
                <a:b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Consent</a:t>
                </a:r>
                <a:endPara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74" name="Grafik 73" descr="Familie mit Junge">
                <a:extLst>
                  <a:ext uri="{FF2B5EF4-FFF2-40B4-BE49-F238E27FC236}">
                    <a16:creationId xmlns:a16="http://schemas.microsoft.com/office/drawing/2014/main" id="{A6670314-5C53-49ED-BEF7-DF4B0B150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2268532" y="4947930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62B93B13-3A1E-4032-B5C7-E2CE244DAF06}"/>
                </a:ext>
              </a:extLst>
            </p:cNvPr>
            <p:cNvGrpSpPr/>
            <p:nvPr/>
          </p:nvGrpSpPr>
          <p:grpSpPr>
            <a:xfrm>
              <a:off x="5922278" y="3777845"/>
              <a:ext cx="1571002" cy="2261985"/>
              <a:chOff x="5922278" y="3777845"/>
              <a:chExt cx="1571002" cy="2261985"/>
            </a:xfrm>
          </p:grpSpPr>
          <p:sp>
            <p:nvSpPr>
              <p:cNvPr id="88" name="Oval 15">
                <a:extLst>
                  <a:ext uri="{FF2B5EF4-FFF2-40B4-BE49-F238E27FC236}">
                    <a16:creationId xmlns:a16="http://schemas.microsoft.com/office/drawing/2014/main" id="{48BBFA51-3001-4877-A830-114B453B8373}"/>
                  </a:ext>
                </a:extLst>
              </p:cNvPr>
              <p:cNvSpPr/>
              <p:nvPr/>
            </p:nvSpPr>
            <p:spPr>
              <a:xfrm rot="18900000">
                <a:off x="6423061" y="4700085"/>
                <a:ext cx="163956" cy="163956"/>
              </a:xfrm>
              <a:prstGeom prst="ellipse">
                <a:avLst/>
              </a:prstGeom>
              <a:solidFill>
                <a:srgbClr val="4F81BD"/>
              </a:solidFill>
              <a:ln w="50800" cap="rnd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Textfeld 88">
                <a:extLst>
                  <a:ext uri="{FF2B5EF4-FFF2-40B4-BE49-F238E27FC236}">
                    <a16:creationId xmlns:a16="http://schemas.microsoft.com/office/drawing/2014/main" id="{C41B60E6-D950-416B-B8A1-A6AFBF09A8FD}"/>
                  </a:ext>
                </a:extLst>
              </p:cNvPr>
              <p:cNvSpPr txBox="1"/>
              <p:nvPr/>
            </p:nvSpPr>
            <p:spPr>
              <a:xfrm rot="18900000">
                <a:off x="6112774" y="3777845"/>
                <a:ext cx="13805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Structured</a:t>
                </a:r>
                <a:b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Clinical Datasets</a:t>
                </a:r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F7BD6546-3988-4903-8C7A-A8DC0EE17724}"/>
                  </a:ext>
                </a:extLst>
              </p:cNvPr>
              <p:cNvSpPr/>
              <p:nvPr/>
            </p:nvSpPr>
            <p:spPr>
              <a:xfrm>
                <a:off x="6319245" y="5039317"/>
                <a:ext cx="358145" cy="315167"/>
              </a:xfrm>
              <a:custGeom>
                <a:avLst/>
                <a:gdLst>
                  <a:gd name="connsiteX0" fmla="*/ 180147 w 358144"/>
                  <a:gd name="connsiteY0" fmla="*/ 16117 h 315167"/>
                  <a:gd name="connsiteX1" fmla="*/ 16117 w 358144"/>
                  <a:gd name="connsiteY1" fmla="*/ 300340 h 315167"/>
                  <a:gd name="connsiteX2" fmla="*/ 344320 w 358144"/>
                  <a:gd name="connsiteY2" fmla="*/ 300340 h 315167"/>
                  <a:gd name="connsiteX3" fmla="*/ 180147 w 358144"/>
                  <a:gd name="connsiteY3" fmla="*/ 16117 h 315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8144" h="315167">
                    <a:moveTo>
                      <a:pt x="180147" y="16117"/>
                    </a:moveTo>
                    <a:lnTo>
                      <a:pt x="16117" y="300340"/>
                    </a:lnTo>
                    <a:lnTo>
                      <a:pt x="344320" y="300340"/>
                    </a:lnTo>
                    <a:lnTo>
                      <a:pt x="180147" y="16117"/>
                    </a:lnTo>
                    <a:close/>
                  </a:path>
                </a:pathLst>
              </a:custGeom>
              <a:solidFill>
                <a:srgbClr val="000000"/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91" name="Gruppieren 90">
                <a:extLst>
                  <a:ext uri="{FF2B5EF4-FFF2-40B4-BE49-F238E27FC236}">
                    <a16:creationId xmlns:a16="http://schemas.microsoft.com/office/drawing/2014/main" id="{D0C8CE8E-1AAF-44D3-A7B2-1F64F39FCBB0}"/>
                  </a:ext>
                </a:extLst>
              </p:cNvPr>
              <p:cNvGrpSpPr/>
              <p:nvPr/>
            </p:nvGrpSpPr>
            <p:grpSpPr>
              <a:xfrm>
                <a:off x="5922278" y="5380844"/>
                <a:ext cx="1146063" cy="658986"/>
                <a:chOff x="6286541" y="4827965"/>
                <a:chExt cx="1146063" cy="658986"/>
              </a:xfrm>
            </p:grpSpPr>
            <p:sp>
              <p:nvSpPr>
                <p:cNvPr id="92" name="Freihandform: Form 91">
                  <a:extLst>
                    <a:ext uri="{FF2B5EF4-FFF2-40B4-BE49-F238E27FC236}">
                      <a16:creationId xmlns:a16="http://schemas.microsoft.com/office/drawing/2014/main" id="{0ABD924F-FFD3-46DC-8112-5FAEDDCA6975}"/>
                    </a:ext>
                  </a:extLst>
                </p:cNvPr>
                <p:cNvSpPr/>
                <p:nvPr/>
              </p:nvSpPr>
              <p:spPr>
                <a:xfrm>
                  <a:off x="6551281" y="4827965"/>
                  <a:ext cx="616009" cy="200561"/>
                </a:xfrm>
                <a:custGeom>
                  <a:avLst/>
                  <a:gdLst>
                    <a:gd name="connsiteX0" fmla="*/ 509640 w 616009"/>
                    <a:gd name="connsiteY0" fmla="*/ 16117 h 200561"/>
                    <a:gd name="connsiteX1" fmla="*/ 115251 w 616009"/>
                    <a:gd name="connsiteY1" fmla="*/ 16117 h 200561"/>
                    <a:gd name="connsiteX2" fmla="*/ 16117 w 616009"/>
                    <a:gd name="connsiteY2" fmla="*/ 188026 h 200561"/>
                    <a:gd name="connsiteX3" fmla="*/ 608775 w 616009"/>
                    <a:gd name="connsiteY3" fmla="*/ 188026 h 200561"/>
                    <a:gd name="connsiteX4" fmla="*/ 509640 w 616009"/>
                    <a:gd name="connsiteY4" fmla="*/ 16117 h 20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6009" h="200561">
                      <a:moveTo>
                        <a:pt x="509640" y="16117"/>
                      </a:moveTo>
                      <a:lnTo>
                        <a:pt x="115251" y="16117"/>
                      </a:lnTo>
                      <a:lnTo>
                        <a:pt x="16117" y="188026"/>
                      </a:lnTo>
                      <a:lnTo>
                        <a:pt x="608775" y="188026"/>
                      </a:lnTo>
                      <a:lnTo>
                        <a:pt x="509640" y="16117"/>
                      </a:ln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42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" name="Freihandform: Form 92">
                  <a:extLst>
                    <a:ext uri="{FF2B5EF4-FFF2-40B4-BE49-F238E27FC236}">
                      <a16:creationId xmlns:a16="http://schemas.microsoft.com/office/drawing/2014/main" id="{E844DE5A-B4CE-4A76-9F19-FB1B2B0BA2CE}"/>
                    </a:ext>
                  </a:extLst>
                </p:cNvPr>
                <p:cNvSpPr/>
                <p:nvPr/>
              </p:nvSpPr>
              <p:spPr>
                <a:xfrm>
                  <a:off x="6418911" y="5057177"/>
                  <a:ext cx="888199" cy="200561"/>
                </a:xfrm>
                <a:custGeom>
                  <a:avLst/>
                  <a:gdLst>
                    <a:gd name="connsiteX0" fmla="*/ 774237 w 888199"/>
                    <a:gd name="connsiteY0" fmla="*/ 16117 h 200561"/>
                    <a:gd name="connsiteX1" fmla="*/ 115394 w 888199"/>
                    <a:gd name="connsiteY1" fmla="*/ 16117 h 200561"/>
                    <a:gd name="connsiteX2" fmla="*/ 16117 w 888199"/>
                    <a:gd name="connsiteY2" fmla="*/ 188026 h 200561"/>
                    <a:gd name="connsiteX3" fmla="*/ 873515 w 888199"/>
                    <a:gd name="connsiteY3" fmla="*/ 188026 h 200561"/>
                    <a:gd name="connsiteX4" fmla="*/ 774237 w 888199"/>
                    <a:gd name="connsiteY4" fmla="*/ 16117 h 20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8199" h="200561">
                      <a:moveTo>
                        <a:pt x="774237" y="16117"/>
                      </a:moveTo>
                      <a:lnTo>
                        <a:pt x="115394" y="16117"/>
                      </a:lnTo>
                      <a:lnTo>
                        <a:pt x="16117" y="188026"/>
                      </a:lnTo>
                      <a:lnTo>
                        <a:pt x="873515" y="188026"/>
                      </a:lnTo>
                      <a:lnTo>
                        <a:pt x="774237" y="16117"/>
                      </a:ln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42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" name="Freihandform: Form 93">
                  <a:extLst>
                    <a:ext uri="{FF2B5EF4-FFF2-40B4-BE49-F238E27FC236}">
                      <a16:creationId xmlns:a16="http://schemas.microsoft.com/office/drawing/2014/main" id="{75102239-1DB6-4207-A0F6-96F4E11F1F43}"/>
                    </a:ext>
                  </a:extLst>
                </p:cNvPr>
                <p:cNvSpPr/>
                <p:nvPr/>
              </p:nvSpPr>
              <p:spPr>
                <a:xfrm>
                  <a:off x="6286541" y="5286390"/>
                  <a:ext cx="1146063" cy="200561"/>
                </a:xfrm>
                <a:custGeom>
                  <a:avLst/>
                  <a:gdLst>
                    <a:gd name="connsiteX0" fmla="*/ 1038978 w 1146063"/>
                    <a:gd name="connsiteY0" fmla="*/ 16117 h 200561"/>
                    <a:gd name="connsiteX1" fmla="*/ 115394 w 1146063"/>
                    <a:gd name="connsiteY1" fmla="*/ 16117 h 200561"/>
                    <a:gd name="connsiteX2" fmla="*/ 16117 w 1146063"/>
                    <a:gd name="connsiteY2" fmla="*/ 188026 h 200561"/>
                    <a:gd name="connsiteX3" fmla="*/ 1138256 w 1146063"/>
                    <a:gd name="connsiteY3" fmla="*/ 188026 h 200561"/>
                    <a:gd name="connsiteX4" fmla="*/ 1038978 w 1146063"/>
                    <a:gd name="connsiteY4" fmla="*/ 16117 h 20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6063" h="200561">
                      <a:moveTo>
                        <a:pt x="1038978" y="16117"/>
                      </a:moveTo>
                      <a:lnTo>
                        <a:pt x="115394" y="16117"/>
                      </a:lnTo>
                      <a:lnTo>
                        <a:pt x="16117" y="188026"/>
                      </a:lnTo>
                      <a:lnTo>
                        <a:pt x="1138256" y="188026"/>
                      </a:lnTo>
                      <a:lnTo>
                        <a:pt x="1038978" y="16117"/>
                      </a:ln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428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03" name="Gruppieren 102">
            <a:extLst>
              <a:ext uri="{FF2B5EF4-FFF2-40B4-BE49-F238E27FC236}">
                <a16:creationId xmlns:a16="http://schemas.microsoft.com/office/drawing/2014/main" id="{A0E214EF-EF4B-437F-8E1A-908554ABDDA8}"/>
              </a:ext>
            </a:extLst>
          </p:cNvPr>
          <p:cNvGrpSpPr/>
          <p:nvPr/>
        </p:nvGrpSpPr>
        <p:grpSpPr>
          <a:xfrm>
            <a:off x="7625020" y="1738069"/>
            <a:ext cx="1527983" cy="1445437"/>
            <a:chOff x="9058959" y="1276116"/>
            <a:chExt cx="1527983" cy="1445437"/>
          </a:xfrm>
        </p:grpSpPr>
        <p:pic>
          <p:nvPicPr>
            <p:cNvPr id="104" name="Grafik 103" descr="Schloss">
              <a:extLst>
                <a:ext uri="{FF2B5EF4-FFF2-40B4-BE49-F238E27FC236}">
                  <a16:creationId xmlns:a16="http://schemas.microsoft.com/office/drawing/2014/main" id="{DCD94A5A-E73C-40CD-9D54-2ED15B84D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9326383" y="1990033"/>
              <a:ext cx="731520" cy="731520"/>
            </a:xfrm>
            <a:prstGeom prst="rect">
              <a:avLst/>
            </a:prstGeom>
          </p:spPr>
        </p:pic>
        <p:sp>
          <p:nvSpPr>
            <p:cNvPr id="105" name="Textfeld 104">
              <a:extLst>
                <a:ext uri="{FF2B5EF4-FFF2-40B4-BE49-F238E27FC236}">
                  <a16:creationId xmlns:a16="http://schemas.microsoft.com/office/drawing/2014/main" id="{0B5D05C3-AE1B-4229-87E4-CAA780696199}"/>
                </a:ext>
              </a:extLst>
            </p:cNvPr>
            <p:cNvSpPr txBox="1"/>
            <p:nvPr/>
          </p:nvSpPr>
          <p:spPr>
            <a:xfrm>
              <a:off x="9058959" y="1276116"/>
              <a:ext cx="152798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How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can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we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b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</a:b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securely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 </a:t>
              </a:r>
              <a:r>
                <a:rPr kumimoji="0" lang="de-DE" sz="13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implement</a:t>
              </a:r>
              <a:br>
                <a:rPr lang="de-DE" sz="1300" kern="0" dirty="0">
                  <a:solidFill>
                    <a:srgbClr val="C0504D"/>
                  </a:solidFill>
                </a:rPr>
              </a:br>
              <a:r>
                <a:rPr lang="de-DE" sz="1300" kern="0" dirty="0" err="1">
                  <a:solidFill>
                    <a:srgbClr val="C0504D"/>
                  </a:solidFill>
                </a:rPr>
                <a:t>data</a:t>
              </a:r>
              <a:r>
                <a:rPr lang="de-DE" sz="1300" kern="0" dirty="0">
                  <a:solidFill>
                    <a:srgbClr val="C0504D"/>
                  </a:solidFill>
                </a:rPr>
                <a:t> </a:t>
              </a:r>
              <a:r>
                <a:rPr lang="de-DE" sz="1300" kern="0" dirty="0" err="1">
                  <a:solidFill>
                    <a:srgbClr val="C0504D"/>
                  </a:solidFill>
                </a:rPr>
                <a:t>sharing</a:t>
              </a:r>
              <a:r>
                <a:rPr kumimoji="0" lang="de-DE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667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77935-A816-4B6E-AE83-A7D4222CA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4. Ontoserver – Providing terminological services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511483-F0D9-410D-83C1-56803FD1D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0B4CE3B7-584E-470A-8EB3-4778D82F0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038479"/>
              </p:ext>
            </p:extLst>
          </p:nvPr>
        </p:nvGraphicFramePr>
        <p:xfrm>
          <a:off x="5231916" y="4125103"/>
          <a:ext cx="3500896" cy="1356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8320">
                  <a:extLst>
                    <a:ext uri="{9D8B030D-6E8A-4147-A177-3AD203B41FA5}">
                      <a16:colId xmlns:a16="http://schemas.microsoft.com/office/drawing/2014/main" val="3752169193"/>
                    </a:ext>
                  </a:extLst>
                </a:gridCol>
                <a:gridCol w="1030498">
                  <a:extLst>
                    <a:ext uri="{9D8B030D-6E8A-4147-A177-3AD203B41FA5}">
                      <a16:colId xmlns:a16="http://schemas.microsoft.com/office/drawing/2014/main" val="4000117856"/>
                    </a:ext>
                  </a:extLst>
                </a:gridCol>
                <a:gridCol w="892078">
                  <a:extLst>
                    <a:ext uri="{9D8B030D-6E8A-4147-A177-3AD203B41FA5}">
                      <a16:colId xmlns:a16="http://schemas.microsoft.com/office/drawing/2014/main" val="2497948550"/>
                    </a:ext>
                  </a:extLst>
                </a:gridCol>
              </a:tblGrid>
              <a:tr h="27129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en-US" sz="1050" b="1">
                          <a:solidFill>
                            <a:schemeClr val="tx1"/>
                          </a:solidFill>
                          <a:effectLst/>
                        </a:rPr>
                        <a:t>CodeSystem</a:t>
                      </a:r>
                      <a:endParaRPr lang="de-DE" sz="105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en-US" sz="1050" b="1">
                          <a:solidFill>
                            <a:schemeClr val="tx1"/>
                          </a:solidFill>
                          <a:effectLst/>
                        </a:rPr>
                        <a:t>ValueSet</a:t>
                      </a:r>
                      <a:endParaRPr lang="de-DE" sz="105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1">
                          <a:solidFill>
                            <a:schemeClr val="tx1"/>
                          </a:solidFill>
                          <a:effectLst/>
                        </a:rPr>
                        <a:t>ConceptMap</a:t>
                      </a:r>
                      <a:endParaRPr lang="de-DE" sz="105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426135"/>
                  </a:ext>
                </a:extLst>
              </a:tr>
              <a:tr h="27129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$lookup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$expand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$translate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075916"/>
                  </a:ext>
                </a:extLst>
              </a:tr>
              <a:tr h="27129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$validate-code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$validate-code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$closure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591888"/>
                  </a:ext>
                </a:extLst>
              </a:tr>
              <a:tr h="27129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$subsumes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636304"/>
                  </a:ext>
                </a:extLst>
              </a:tr>
              <a:tr h="27129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$find-matches (Trial use)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69875" algn="l"/>
                          <a:tab pos="540385" algn="l"/>
                        </a:tabLst>
                      </a:pPr>
                      <a:r>
                        <a:rPr lang="de-DE" sz="105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05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801470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10FFA037-3FE1-4199-982D-BFC335E50F82}"/>
              </a:ext>
            </a:extLst>
          </p:cNvPr>
          <p:cNvSpPr txBox="1"/>
          <p:nvPr/>
        </p:nvSpPr>
        <p:spPr>
          <a:xfrm>
            <a:off x="5170665" y="3859625"/>
            <a:ext cx="3140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/>
              <a:t>Relevant FHIR Resources and Operations</a:t>
            </a:r>
          </a:p>
        </p:txBody>
      </p:sp>
      <p:sp>
        <p:nvSpPr>
          <p:cNvPr id="8" name="Flussdiagramm: Magnetplattenspeicher 7">
            <a:extLst>
              <a:ext uri="{FF2B5EF4-FFF2-40B4-BE49-F238E27FC236}">
                <a16:creationId xmlns:a16="http://schemas.microsoft.com/office/drawing/2014/main" id="{C5533237-3C69-4EDF-9BA5-E5D20406CD87}"/>
              </a:ext>
            </a:extLst>
          </p:cNvPr>
          <p:cNvSpPr/>
          <p:nvPr/>
        </p:nvSpPr>
        <p:spPr>
          <a:xfrm>
            <a:off x="3040380" y="5237411"/>
            <a:ext cx="1188720" cy="523220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019F90-5713-4908-8A8B-0DA53AE150C6}"/>
              </a:ext>
            </a:extLst>
          </p:cNvPr>
          <p:cNvSpPr txBox="1"/>
          <p:nvPr/>
        </p:nvSpPr>
        <p:spPr>
          <a:xfrm>
            <a:off x="3113272" y="5391299"/>
            <a:ext cx="105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Database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893D228-414D-4052-965F-528EBC07655C}"/>
              </a:ext>
            </a:extLst>
          </p:cNvPr>
          <p:cNvCxnSpPr>
            <a:cxnSpLocks/>
            <a:stCxn id="8" idx="4"/>
          </p:cNvCxnSpPr>
          <p:nvPr/>
        </p:nvCxnSpPr>
        <p:spPr>
          <a:xfrm flipV="1">
            <a:off x="4229100" y="4251651"/>
            <a:ext cx="1009568" cy="1247370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648CCA29-5388-44D3-8489-52EA61200B42}"/>
              </a:ext>
            </a:extLst>
          </p:cNvPr>
          <p:cNvSpPr txBox="1"/>
          <p:nvPr/>
        </p:nvSpPr>
        <p:spPr>
          <a:xfrm>
            <a:off x="3033628" y="4255509"/>
            <a:ext cx="125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>
                <a:solidFill>
                  <a:srgbClr val="008BD1"/>
                </a:solidFill>
              </a:rPr>
              <a:t>Ontoserver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569C3C4-0AA7-4989-95B4-3DE768318B4E}"/>
              </a:ext>
            </a:extLst>
          </p:cNvPr>
          <p:cNvCxnSpPr>
            <a:cxnSpLocks/>
            <a:stCxn id="26" idx="2"/>
            <a:endCxn id="8" idx="1"/>
          </p:cNvCxnSpPr>
          <p:nvPr/>
        </p:nvCxnSpPr>
        <p:spPr>
          <a:xfrm flipH="1">
            <a:off x="3634740" y="4606377"/>
            <a:ext cx="4021" cy="631034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C557E5FC-ED70-434C-9D78-9F95FDFD018F}"/>
              </a:ext>
            </a:extLst>
          </p:cNvPr>
          <p:cNvSpPr txBox="1"/>
          <p:nvPr/>
        </p:nvSpPr>
        <p:spPr>
          <a:xfrm rot="18643201">
            <a:off x="4436746" y="4547884"/>
            <a:ext cx="652990" cy="184666"/>
          </a:xfrm>
          <a:prstGeom prst="rect">
            <a:avLst/>
          </a:prstGeom>
          <a:solidFill>
            <a:srgbClr val="FBE4D5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de-DE" sz="1200"/>
              <a:t>Session 1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29CF319-7BE7-4AF2-8382-A71D644EB1AF}"/>
              </a:ext>
            </a:extLst>
          </p:cNvPr>
          <p:cNvSpPr txBox="1"/>
          <p:nvPr/>
        </p:nvSpPr>
        <p:spPr>
          <a:xfrm>
            <a:off x="446360" y="4259905"/>
            <a:ext cx="131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FHIR Library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A69EFEA-FB25-4821-8954-0E424AB2C4ED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 flipV="1">
            <a:off x="1830617" y="4429014"/>
            <a:ext cx="1049743" cy="82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lussdiagramm: Magnetplattenspeicher 15">
            <a:extLst>
              <a:ext uri="{FF2B5EF4-FFF2-40B4-BE49-F238E27FC236}">
                <a16:creationId xmlns:a16="http://schemas.microsoft.com/office/drawing/2014/main" id="{3025CF8E-13E9-4933-83A7-9D4DF8BD79F9}"/>
              </a:ext>
            </a:extLst>
          </p:cNvPr>
          <p:cNvSpPr/>
          <p:nvPr/>
        </p:nvSpPr>
        <p:spPr>
          <a:xfrm>
            <a:off x="1604513" y="5237411"/>
            <a:ext cx="1188720" cy="523220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2CD42B6-A9B1-4943-A08C-A30B488B4592}"/>
              </a:ext>
            </a:extLst>
          </p:cNvPr>
          <p:cNvSpPr txBox="1"/>
          <p:nvPr/>
        </p:nvSpPr>
        <p:spPr>
          <a:xfrm>
            <a:off x="1739750" y="5391299"/>
            <a:ext cx="896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Indexes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92D925D-F481-4A36-AF87-58BCF885473F}"/>
              </a:ext>
            </a:extLst>
          </p:cNvPr>
          <p:cNvCxnSpPr>
            <a:cxnSpLocks/>
            <a:stCxn id="26" idx="2"/>
            <a:endCxn id="16" idx="1"/>
          </p:cNvCxnSpPr>
          <p:nvPr/>
        </p:nvCxnSpPr>
        <p:spPr>
          <a:xfrm flipH="1">
            <a:off x="2198873" y="4606377"/>
            <a:ext cx="1439888" cy="631034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27D70E4B-E714-4FD0-93F9-4CF52B948B85}"/>
              </a:ext>
            </a:extLst>
          </p:cNvPr>
          <p:cNvSpPr/>
          <p:nvPr/>
        </p:nvSpPr>
        <p:spPr>
          <a:xfrm>
            <a:off x="4046100" y="3261387"/>
            <a:ext cx="1628522" cy="38024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716CCFB-5396-407A-BD50-F42634DE26D8}"/>
              </a:ext>
            </a:extLst>
          </p:cNvPr>
          <p:cNvSpPr txBox="1"/>
          <p:nvPr/>
        </p:nvSpPr>
        <p:spPr>
          <a:xfrm>
            <a:off x="4083020" y="3261387"/>
            <a:ext cx="1628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Syndication API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3CFFD8DB-57A4-4307-BDFF-BB8435939CAA}"/>
              </a:ext>
            </a:extLst>
          </p:cNvPr>
          <p:cNvSpPr/>
          <p:nvPr/>
        </p:nvSpPr>
        <p:spPr>
          <a:xfrm>
            <a:off x="2200573" y="3261387"/>
            <a:ext cx="1628522" cy="38024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27219E6-76B5-4114-BE36-FA16A2CF8CC5}"/>
              </a:ext>
            </a:extLst>
          </p:cNvPr>
          <p:cNvSpPr txBox="1"/>
          <p:nvPr/>
        </p:nvSpPr>
        <p:spPr>
          <a:xfrm>
            <a:off x="2441909" y="3277751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Admin API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B59B1FB5-98EF-4804-8AEE-64F3FB468054}"/>
              </a:ext>
            </a:extLst>
          </p:cNvPr>
          <p:cNvSpPr/>
          <p:nvPr/>
        </p:nvSpPr>
        <p:spPr>
          <a:xfrm>
            <a:off x="317061" y="3261387"/>
            <a:ext cx="1516801" cy="38024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FFAAE23-952D-4E94-BE26-CC63FD4EE824}"/>
              </a:ext>
            </a:extLst>
          </p:cNvPr>
          <p:cNvSpPr txBox="1"/>
          <p:nvPr/>
        </p:nvSpPr>
        <p:spPr>
          <a:xfrm>
            <a:off x="577963" y="327775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FHIR API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19E096E-8DF7-4E61-B664-6D016A6C498C}"/>
              </a:ext>
            </a:extLst>
          </p:cNvPr>
          <p:cNvSpPr/>
          <p:nvPr/>
        </p:nvSpPr>
        <p:spPr>
          <a:xfrm>
            <a:off x="313816" y="4259905"/>
            <a:ext cx="1516801" cy="3547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B782EFB-0AB9-4019-813E-1F6C660E957D}"/>
              </a:ext>
            </a:extLst>
          </p:cNvPr>
          <p:cNvSpPr/>
          <p:nvPr/>
        </p:nvSpPr>
        <p:spPr>
          <a:xfrm>
            <a:off x="2880360" y="4251651"/>
            <a:ext cx="1516801" cy="3547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81E6F019-E47C-4307-AB74-C10744F726CF}"/>
              </a:ext>
            </a:extLst>
          </p:cNvPr>
          <p:cNvCxnSpPr>
            <a:cxnSpLocks/>
            <a:stCxn id="23" idx="2"/>
            <a:endCxn id="25" idx="0"/>
          </p:cNvCxnSpPr>
          <p:nvPr/>
        </p:nvCxnSpPr>
        <p:spPr>
          <a:xfrm flipH="1">
            <a:off x="1072217" y="3641628"/>
            <a:ext cx="3245" cy="618277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8D530491-E3E9-4923-88F3-01D86B96560F}"/>
              </a:ext>
            </a:extLst>
          </p:cNvPr>
          <p:cNvCxnSpPr>
            <a:cxnSpLocks/>
            <a:stCxn id="21" idx="2"/>
            <a:endCxn id="26" idx="0"/>
          </p:cNvCxnSpPr>
          <p:nvPr/>
        </p:nvCxnSpPr>
        <p:spPr>
          <a:xfrm>
            <a:off x="3014834" y="3641628"/>
            <a:ext cx="623927" cy="610023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47F348E1-90DA-4322-B991-A6C033120C62}"/>
              </a:ext>
            </a:extLst>
          </p:cNvPr>
          <p:cNvCxnSpPr>
            <a:cxnSpLocks/>
            <a:stCxn id="19" idx="2"/>
            <a:endCxn id="26" idx="0"/>
          </p:cNvCxnSpPr>
          <p:nvPr/>
        </p:nvCxnSpPr>
        <p:spPr>
          <a:xfrm flipH="1">
            <a:off x="3638761" y="3641628"/>
            <a:ext cx="1221600" cy="610023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BB1270E5-3561-4E50-AF37-7A3B2D5E7CB7}"/>
              </a:ext>
            </a:extLst>
          </p:cNvPr>
          <p:cNvCxnSpPr>
            <a:cxnSpLocks/>
          </p:cNvCxnSpPr>
          <p:nvPr/>
        </p:nvCxnSpPr>
        <p:spPr>
          <a:xfrm>
            <a:off x="1064596" y="2231496"/>
            <a:ext cx="0" cy="1024436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C409B07E-9FC2-4FC8-A1F5-A4FA7B645C9D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3014834" y="2250797"/>
            <a:ext cx="0" cy="1010590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8BBD1091-247A-4683-A514-4F8D82E2F6CF}"/>
              </a:ext>
            </a:extLst>
          </p:cNvPr>
          <p:cNvCxnSpPr>
            <a:cxnSpLocks/>
          </p:cNvCxnSpPr>
          <p:nvPr/>
        </p:nvCxnSpPr>
        <p:spPr>
          <a:xfrm>
            <a:off x="4860361" y="2235466"/>
            <a:ext cx="7383" cy="1030907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F4D34BE1-16DB-442F-9B9C-930ECDD52A97}"/>
              </a:ext>
            </a:extLst>
          </p:cNvPr>
          <p:cNvGrpSpPr/>
          <p:nvPr/>
        </p:nvGrpSpPr>
        <p:grpSpPr>
          <a:xfrm>
            <a:off x="771470" y="2707427"/>
            <a:ext cx="5447192" cy="307777"/>
            <a:chOff x="809570" y="1478702"/>
            <a:chExt cx="5447192" cy="307777"/>
          </a:xfrm>
        </p:grpSpPr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D54C695D-3E58-46DB-8A42-CB0AB1CABF09}"/>
                </a:ext>
              </a:extLst>
            </p:cNvPr>
            <p:cNvGrpSpPr/>
            <p:nvPr/>
          </p:nvGrpSpPr>
          <p:grpSpPr>
            <a:xfrm>
              <a:off x="809570" y="1529961"/>
              <a:ext cx="5447192" cy="213842"/>
              <a:chOff x="809570" y="1529961"/>
              <a:chExt cx="5447192" cy="213842"/>
            </a:xfrm>
          </p:grpSpPr>
          <p:sp>
            <p:nvSpPr>
              <p:cNvPr id="36" name="Rechteck: abgerundete Ecken 35">
                <a:extLst>
                  <a:ext uri="{FF2B5EF4-FFF2-40B4-BE49-F238E27FC236}">
                    <a16:creationId xmlns:a16="http://schemas.microsoft.com/office/drawing/2014/main" id="{B42872A3-3E95-4E89-84D2-5143B2A39B18}"/>
                  </a:ext>
                </a:extLst>
              </p:cNvPr>
              <p:cNvSpPr/>
              <p:nvPr/>
            </p:nvSpPr>
            <p:spPr>
              <a:xfrm>
                <a:off x="809570" y="1529961"/>
                <a:ext cx="4712818" cy="21384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A95A7DA9-ABC6-4E7A-90AD-FFE4C27548DE}"/>
                  </a:ext>
                </a:extLst>
              </p:cNvPr>
              <p:cNvSpPr txBox="1"/>
              <p:nvPr/>
            </p:nvSpPr>
            <p:spPr>
              <a:xfrm>
                <a:off x="5603772" y="1538127"/>
                <a:ext cx="652990" cy="184666"/>
              </a:xfrm>
              <a:prstGeom prst="rect">
                <a:avLst/>
              </a:prstGeom>
              <a:solidFill>
                <a:srgbClr val="FBE4D5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de-DE" sz="1200"/>
                  <a:t>Session 4</a:t>
                </a:r>
              </a:p>
            </p:txBody>
          </p:sp>
        </p:grp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DDEBD5EF-B2C7-4F04-B777-749A48C16CB9}"/>
                </a:ext>
              </a:extLst>
            </p:cNvPr>
            <p:cNvSpPr txBox="1"/>
            <p:nvPr/>
          </p:nvSpPr>
          <p:spPr>
            <a:xfrm>
              <a:off x="1287778" y="1478702"/>
              <a:ext cx="35852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/>
                <a:t>Access control: Authentification, Authorization</a:t>
              </a:r>
            </a:p>
          </p:txBody>
        </p: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BD97E5F2-BE14-4519-A9B5-352A781C72C6}"/>
              </a:ext>
            </a:extLst>
          </p:cNvPr>
          <p:cNvSpPr txBox="1"/>
          <p:nvPr/>
        </p:nvSpPr>
        <p:spPr>
          <a:xfrm>
            <a:off x="1064596" y="2250797"/>
            <a:ext cx="118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/>
              <a:t>FHIR Terminolo-</a:t>
            </a:r>
          </a:p>
          <a:p>
            <a:r>
              <a:rPr lang="de-DE" sz="1200" i="1"/>
              <a:t>gical operations</a:t>
            </a:r>
          </a:p>
        </p:txBody>
      </p:sp>
      <p:sp>
        <p:nvSpPr>
          <p:cNvPr id="39" name="Flussdiagramm: Prozess 38">
            <a:extLst>
              <a:ext uri="{FF2B5EF4-FFF2-40B4-BE49-F238E27FC236}">
                <a16:creationId xmlns:a16="http://schemas.microsoft.com/office/drawing/2014/main" id="{F8345FBC-7117-4D9B-AA97-3365C705A39A}"/>
              </a:ext>
            </a:extLst>
          </p:cNvPr>
          <p:cNvSpPr/>
          <p:nvPr/>
        </p:nvSpPr>
        <p:spPr>
          <a:xfrm>
            <a:off x="899160" y="1482141"/>
            <a:ext cx="2395005" cy="753325"/>
          </a:xfrm>
          <a:prstGeom prst="flowChartProcess">
            <a:avLst/>
          </a:prstGeom>
          <a:noFill/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8A09AA4-BE7D-4A91-B65B-D52B9F130DE9}"/>
              </a:ext>
            </a:extLst>
          </p:cNvPr>
          <p:cNvSpPr txBox="1"/>
          <p:nvPr/>
        </p:nvSpPr>
        <p:spPr>
          <a:xfrm>
            <a:off x="4949847" y="3035129"/>
            <a:ext cx="652990" cy="184666"/>
          </a:xfrm>
          <a:prstGeom prst="rect">
            <a:avLst/>
          </a:prstGeom>
          <a:solidFill>
            <a:srgbClr val="FBE4D5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de-DE" sz="1200"/>
              <a:t>Session 2</a:t>
            </a:r>
          </a:p>
        </p:txBody>
      </p:sp>
      <p:sp>
        <p:nvSpPr>
          <p:cNvPr id="41" name="Flussdiagramm: Prozess 40">
            <a:extLst>
              <a:ext uri="{FF2B5EF4-FFF2-40B4-BE49-F238E27FC236}">
                <a16:creationId xmlns:a16="http://schemas.microsoft.com/office/drawing/2014/main" id="{B377A6AF-E241-43D9-B8A4-80359C2C07B8}"/>
              </a:ext>
            </a:extLst>
          </p:cNvPr>
          <p:cNvSpPr/>
          <p:nvPr/>
        </p:nvSpPr>
        <p:spPr>
          <a:xfrm>
            <a:off x="4114201" y="1463336"/>
            <a:ext cx="1530894" cy="765437"/>
          </a:xfrm>
          <a:prstGeom prst="flowChartProcess">
            <a:avLst/>
          </a:prstGeom>
          <a:noFill/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CA7D67A6-498C-4D5E-B2F5-7BF381D66599}"/>
              </a:ext>
            </a:extLst>
          </p:cNvPr>
          <p:cNvSpPr txBox="1"/>
          <p:nvPr/>
        </p:nvSpPr>
        <p:spPr>
          <a:xfrm>
            <a:off x="4083020" y="1482141"/>
            <a:ext cx="15825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/>
              <a:t>other Terminology-</a:t>
            </a:r>
          </a:p>
          <a:p>
            <a:pPr algn="ctr"/>
            <a:r>
              <a:rPr lang="de-DE" sz="1400"/>
              <a:t>Servers supporting</a:t>
            </a:r>
          </a:p>
          <a:p>
            <a:pPr algn="ctr"/>
            <a:r>
              <a:rPr lang="de-DE" sz="1400"/>
              <a:t>the protocol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1DFF67A4-86B3-419E-B66F-F7C73F173BC0}"/>
              </a:ext>
            </a:extLst>
          </p:cNvPr>
          <p:cNvSpPr txBox="1"/>
          <p:nvPr/>
        </p:nvSpPr>
        <p:spPr>
          <a:xfrm>
            <a:off x="991487" y="1489780"/>
            <a:ext cx="22103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/>
              <a:t>Tool-support with respect</a:t>
            </a:r>
          </a:p>
          <a:p>
            <a:r>
              <a:rPr lang="de-DE" sz="1400"/>
              <a:t>to Ontoserver, e.g. Snapper,</a:t>
            </a:r>
          </a:p>
          <a:p>
            <a:r>
              <a:rPr lang="de-DE" sz="1400"/>
              <a:t>Shrimp, Postman, ...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BB050666-EADE-415E-BBE1-3EB46F274C16}"/>
              </a:ext>
            </a:extLst>
          </p:cNvPr>
          <p:cNvSpPr txBox="1"/>
          <p:nvPr/>
        </p:nvSpPr>
        <p:spPr>
          <a:xfrm>
            <a:off x="2580027" y="2009360"/>
            <a:ext cx="652990" cy="184666"/>
          </a:xfrm>
          <a:prstGeom prst="rect">
            <a:avLst/>
          </a:prstGeom>
          <a:solidFill>
            <a:srgbClr val="FBE4D5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de-DE" sz="1200"/>
              <a:t>Session 3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F9DBAEE9-E868-4721-9D81-FC7D6A889FF1}"/>
              </a:ext>
            </a:extLst>
          </p:cNvPr>
          <p:cNvSpPr txBox="1"/>
          <p:nvPr/>
        </p:nvSpPr>
        <p:spPr>
          <a:xfrm>
            <a:off x="1159142" y="3049595"/>
            <a:ext cx="652990" cy="184666"/>
          </a:xfrm>
          <a:prstGeom prst="rect">
            <a:avLst/>
          </a:prstGeom>
          <a:solidFill>
            <a:srgbClr val="FBE4D5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de-DE" sz="1200"/>
              <a:t>Session 5</a:t>
            </a: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B0936D09-8A54-4D43-979D-EBAB284A0738}"/>
              </a:ext>
            </a:extLst>
          </p:cNvPr>
          <p:cNvGrpSpPr/>
          <p:nvPr/>
        </p:nvGrpSpPr>
        <p:grpSpPr>
          <a:xfrm>
            <a:off x="6731787" y="2216856"/>
            <a:ext cx="1196053" cy="1030907"/>
            <a:chOff x="6561107" y="1743803"/>
            <a:chExt cx="1196053" cy="1030907"/>
          </a:xfrm>
        </p:grpSpPr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A0727BC5-F6DA-48ED-95CE-800C9A225789}"/>
                </a:ext>
              </a:extLst>
            </p:cNvPr>
            <p:cNvSpPr txBox="1"/>
            <p:nvPr/>
          </p:nvSpPr>
          <p:spPr>
            <a:xfrm>
              <a:off x="6868917" y="2320570"/>
              <a:ext cx="652990" cy="184666"/>
            </a:xfrm>
            <a:prstGeom prst="rect">
              <a:avLst/>
            </a:prstGeom>
            <a:solidFill>
              <a:srgbClr val="FBE4D5"/>
            </a:solidFill>
          </p:spPr>
          <p:txBody>
            <a:bodyPr wrap="none" lIns="36000" tIns="0" rIns="36000" bIns="0" rtlCol="0">
              <a:spAutoFit/>
            </a:bodyPr>
            <a:lstStyle/>
            <a:p>
              <a:r>
                <a:rPr lang="de-DE" sz="1200"/>
                <a:t>Session 6</a:t>
              </a: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FD5E66A5-CF36-42D4-947A-D5510C15C377}"/>
                </a:ext>
              </a:extLst>
            </p:cNvPr>
            <p:cNvSpPr txBox="1"/>
            <p:nvPr/>
          </p:nvSpPr>
          <p:spPr>
            <a:xfrm>
              <a:off x="6693704" y="1981310"/>
              <a:ext cx="10034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/>
                <a:t>Questions?</a:t>
              </a:r>
            </a:p>
          </p:txBody>
        </p:sp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6E1F04B7-9B79-492C-AAC3-7CB0F17D438D}"/>
                </a:ext>
              </a:extLst>
            </p:cNvPr>
            <p:cNvSpPr/>
            <p:nvPr/>
          </p:nvSpPr>
          <p:spPr>
            <a:xfrm>
              <a:off x="6561107" y="1743803"/>
              <a:ext cx="1196053" cy="103090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0" name="Textfeld 49">
            <a:extLst>
              <a:ext uri="{FF2B5EF4-FFF2-40B4-BE49-F238E27FC236}">
                <a16:creationId xmlns:a16="http://schemas.microsoft.com/office/drawing/2014/main" id="{FAD05BD2-6BF8-4B7F-9562-9657919171A0}"/>
              </a:ext>
            </a:extLst>
          </p:cNvPr>
          <p:cNvSpPr txBox="1"/>
          <p:nvPr/>
        </p:nvSpPr>
        <p:spPr>
          <a:xfrm>
            <a:off x="5737712" y="5575965"/>
            <a:ext cx="27334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/>
              <a:t>Metke-Jimenez A, Steel J, Hansen D, Lawley M (2018). </a:t>
            </a:r>
          </a:p>
          <a:p>
            <a:r>
              <a:rPr lang="de-DE" sz="900" i="1"/>
              <a:t>Ontoserver: a syndicated terminology server. </a:t>
            </a:r>
          </a:p>
          <a:p>
            <a:r>
              <a:rPr lang="de-DE" sz="900" i="1"/>
              <a:t>Journal of biomedical semantics 9(1):24.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5E87D988-E074-4549-B2A3-29517BFFF72A}"/>
              </a:ext>
            </a:extLst>
          </p:cNvPr>
          <p:cNvSpPr txBox="1"/>
          <p:nvPr/>
        </p:nvSpPr>
        <p:spPr>
          <a:xfrm>
            <a:off x="220642" y="2309064"/>
            <a:ext cx="652990" cy="184666"/>
          </a:xfrm>
          <a:prstGeom prst="rect">
            <a:avLst/>
          </a:prstGeom>
          <a:solidFill>
            <a:srgbClr val="FBE4D5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de-DE" sz="1200"/>
              <a:t>Session 1</a:t>
            </a:r>
          </a:p>
        </p:txBody>
      </p:sp>
    </p:spTree>
    <p:extLst>
      <p:ext uri="{BB962C8B-B14F-4D97-AF65-F5344CB8AC3E}">
        <p14:creationId xmlns:p14="http://schemas.microsoft.com/office/powerpoint/2010/main" val="3547801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32AD16-C419-442F-B5CB-10261E4C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Workshop „Terminology Server“</a:t>
            </a:r>
            <a:br>
              <a:rPr lang="de-DE"/>
            </a:br>
            <a:r>
              <a:rPr lang="de-DE"/>
              <a:t> </a:t>
            </a:r>
            <a:r>
              <a:rPr lang="de-DE" sz="1800" b="0"/>
              <a:t>(Universities in Cologne and Lübeck)</a:t>
            </a:r>
            <a:r>
              <a:rPr lang="de-DE" sz="1800"/>
              <a:t>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7C3F42-AABB-4DEA-B743-81665DDB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21</a:t>
            </a:fld>
            <a:endParaRPr lang="en-GB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93BE676-C4B9-4D7A-A94B-AF271C1BE35D}"/>
              </a:ext>
            </a:extLst>
          </p:cNvPr>
          <p:cNvGrpSpPr/>
          <p:nvPr/>
        </p:nvGrpSpPr>
        <p:grpSpPr>
          <a:xfrm>
            <a:off x="545824" y="1300804"/>
            <a:ext cx="7512326" cy="4833296"/>
            <a:chOff x="553278" y="719365"/>
            <a:chExt cx="6693799" cy="4331151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9ABFA5F-B380-4EF2-8864-C425FED9D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8040" y="2492386"/>
              <a:ext cx="6689037" cy="2558130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B1350DB-3908-4179-9AF9-F4EB2CEA7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278" y="719365"/>
              <a:ext cx="6689036" cy="1792889"/>
            </a:xfrm>
            <a:prstGeom prst="rect">
              <a:avLst/>
            </a:prstGeom>
          </p:spPr>
        </p:pic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01FE766F-B121-4D38-AE39-2E8F0A800213}"/>
              </a:ext>
            </a:extLst>
          </p:cNvPr>
          <p:cNvSpPr txBox="1"/>
          <p:nvPr/>
        </p:nvSpPr>
        <p:spPr>
          <a:xfrm>
            <a:off x="6115050" y="81915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latin typeface="Arial"/>
              </a:rPr>
              <a:t>05. July 2021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224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7393B-8EC0-4271-98EF-560E55537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Core data sets (MII) and GECCO data sets (NUM)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A01692E-E0BF-40DF-8811-3C7BE9C9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988451D-C60B-4224-B7B5-88846B0D5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36" y="1540881"/>
            <a:ext cx="4137841" cy="431699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F3619E0-E3BF-446E-92C2-04878A24E3E5}"/>
              </a:ext>
            </a:extLst>
          </p:cNvPr>
          <p:cNvGrpSpPr/>
          <p:nvPr/>
        </p:nvGrpSpPr>
        <p:grpSpPr>
          <a:xfrm>
            <a:off x="3429687" y="2897505"/>
            <a:ext cx="4405765" cy="2054960"/>
            <a:chOff x="3448737" y="2011680"/>
            <a:chExt cx="4405765" cy="2054960"/>
          </a:xfrm>
        </p:grpSpPr>
        <p:sp>
          <p:nvSpPr>
            <p:cNvPr id="9" name="Pfeil: nach rechts 8">
              <a:extLst>
                <a:ext uri="{FF2B5EF4-FFF2-40B4-BE49-F238E27FC236}">
                  <a16:creationId xmlns:a16="http://schemas.microsoft.com/office/drawing/2014/main" id="{8A98AD04-2D6B-4875-B2B4-8FC1BE9FC76A}"/>
                </a:ext>
              </a:extLst>
            </p:cNvPr>
            <p:cNvSpPr/>
            <p:nvPr/>
          </p:nvSpPr>
          <p:spPr>
            <a:xfrm rot="2782131">
              <a:off x="3401773" y="3077319"/>
              <a:ext cx="1576594" cy="99798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C80296B-A08C-4580-9D15-C78971536FB1}"/>
                </a:ext>
              </a:extLst>
            </p:cNvPr>
            <p:cNvSpPr txBox="1"/>
            <p:nvPr/>
          </p:nvSpPr>
          <p:spPr>
            <a:xfrm>
              <a:off x="4572000" y="3697308"/>
              <a:ext cx="3282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Need for terminological services!</a:t>
              </a:r>
            </a:p>
          </p:txBody>
        </p:sp>
        <p:sp>
          <p:nvSpPr>
            <p:cNvPr id="11" name="Geschweifte Klammer rechts 10">
              <a:extLst>
                <a:ext uri="{FF2B5EF4-FFF2-40B4-BE49-F238E27FC236}">
                  <a16:creationId xmlns:a16="http://schemas.microsoft.com/office/drawing/2014/main" id="{0475E858-C643-4FF2-B4B7-BE9EF0AB1445}"/>
                </a:ext>
              </a:extLst>
            </p:cNvPr>
            <p:cNvSpPr/>
            <p:nvPr/>
          </p:nvSpPr>
          <p:spPr>
            <a:xfrm>
              <a:off x="3448737" y="2011680"/>
              <a:ext cx="117423" cy="1021080"/>
            </a:xfrm>
            <a:prstGeom prst="rightBrace">
              <a:avLst/>
            </a:prstGeom>
            <a:ln w="317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E7A811EC-A717-46FD-87DF-AA1443D66AE7}"/>
              </a:ext>
            </a:extLst>
          </p:cNvPr>
          <p:cNvSpPr txBox="1"/>
          <p:nvPr/>
        </p:nvSpPr>
        <p:spPr>
          <a:xfrm>
            <a:off x="4671557" y="2084229"/>
            <a:ext cx="44724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/>
              <a:t>Implementation Guide on Simplifier</a:t>
            </a:r>
            <a:r>
              <a:rPr lang="de-DE"/>
              <a:t>:</a:t>
            </a:r>
          </a:p>
          <a:p>
            <a:r>
              <a:rPr lang="de-DE"/>
              <a:t>A variety of FHIR profiles references</a:t>
            </a:r>
            <a:br>
              <a:rPr lang="de-DE"/>
            </a:br>
            <a:r>
              <a:rPr lang="de-DE"/>
              <a:t>numerous ValueSets with coded concepts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standardized data entry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validation of used codes, incl. 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Data queries, e.g. federated Feasibility-</a:t>
            </a:r>
            <a:br>
              <a:rPr lang="de-DE"/>
            </a:br>
            <a:r>
              <a:rPr lang="de-DE"/>
              <a:t>Explorer in MII and NUM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basis for data analysis on integrated data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F5AD6E9-1CEF-4DE4-A049-4CFF805EA7CD}"/>
              </a:ext>
            </a:extLst>
          </p:cNvPr>
          <p:cNvSpPr txBox="1"/>
          <p:nvPr/>
        </p:nvSpPr>
        <p:spPr>
          <a:xfrm>
            <a:off x="4552950" y="4904840"/>
            <a:ext cx="4191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Need for a </a:t>
            </a:r>
            <a:r>
              <a:rPr lang="de-DE">
                <a:solidFill>
                  <a:srgbClr val="008BD1"/>
                </a:solidFill>
              </a:rPr>
              <a:t>FHIR-based terminology server</a:t>
            </a:r>
            <a:r>
              <a:rPr lang="de-DE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2446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529560-FD04-43E3-AF1B-CF5018A37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chemeClr val="tx1"/>
                </a:solidFill>
              </a:rPr>
              <a:t>Ontoserver: Syndication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2E8B04-397D-440A-9A46-6181BCBE4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538" y="4859999"/>
            <a:ext cx="842454" cy="1614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2E6B902-6FE5-AA4E-ABC8-0D0425DBF622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B0073B-21BD-4943-98A4-172A004FE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666" y="1279031"/>
            <a:ext cx="3866860" cy="41807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99AB5A6-EA6F-45C2-93DD-99C87224AE4E}"/>
              </a:ext>
            </a:extLst>
          </p:cNvPr>
          <p:cNvSpPr txBox="1"/>
          <p:nvPr/>
        </p:nvSpPr>
        <p:spPr>
          <a:xfrm>
            <a:off x="5042852" y="5506881"/>
            <a:ext cx="34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https://ontoserver.csiro.au/docs/6/syndication.html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C2A43AA-B3BE-4599-8E3A-647826175AFB}"/>
              </a:ext>
            </a:extLst>
          </p:cNvPr>
          <p:cNvSpPr txBox="1"/>
          <p:nvPr/>
        </p:nvSpPr>
        <p:spPr>
          <a:xfrm>
            <a:off x="486065" y="1700810"/>
            <a:ext cx="38668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One of Ontoserver’s key features is support for content syndication.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based on the </a:t>
            </a:r>
            <a:r>
              <a:rPr lang="en-US" sz="1600">
                <a:hlinkClick r:id="rId4"/>
              </a:rPr>
              <a:t>Atom Publishing Protocol</a:t>
            </a:r>
            <a:r>
              <a:rPr lang="en-US" sz="1600"/>
              <a:t> and </a:t>
            </a:r>
            <a:r>
              <a:rPr lang="en-US" sz="1600">
                <a:hlinkClick r:id="rId5"/>
              </a:rPr>
              <a:t>Atom Syndication Format</a:t>
            </a:r>
            <a:r>
              <a:rPr lang="en-US" sz="1600"/>
              <a:t> specifi-cations of atom feeds.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Ontoserver instances can be configured to point to any number of </a:t>
            </a:r>
            <a:r>
              <a:rPr lang="en-US" sz="1600" i="1"/>
              <a:t>upstream</a:t>
            </a:r>
            <a:r>
              <a:rPr lang="en-US" sz="1600"/>
              <a:t> syndication feeds.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Using the </a:t>
            </a:r>
            <a:r>
              <a:rPr lang="en-US" sz="1600">
                <a:hlinkClick r:id="rId6"/>
              </a:rPr>
              <a:t>Syndication API</a:t>
            </a:r>
            <a:r>
              <a:rPr lang="en-US" sz="1600"/>
              <a:t>, Ontoserver can then find and download supported FHIR Resource types as well as SNOMED CT and LOINC code systems.</a:t>
            </a:r>
          </a:p>
          <a:p>
            <a:endParaRPr lang="de-DE" sz="1600"/>
          </a:p>
        </p:txBody>
      </p:sp>
    </p:spTree>
    <p:extLst>
      <p:ext uri="{BB962C8B-B14F-4D97-AF65-F5344CB8AC3E}">
        <p14:creationId xmlns:p14="http://schemas.microsoft.com/office/powerpoint/2010/main" val="2365896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2BC38-9680-4196-913E-754F2BC4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chemeClr val="tx1"/>
                </a:solidFill>
              </a:rPr>
              <a:t>Cascading Terminology Servers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646355-6B07-466F-A8FB-E89AE4EF1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538" y="4907624"/>
            <a:ext cx="842454" cy="1614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2E6B902-6FE5-AA4E-ABC8-0D0425DBF622}" type="slidenum">
              <a:rPr lang="de-DE" smtClean="0"/>
              <a:pPr/>
              <a:t>24</a:t>
            </a:fld>
            <a:endParaRPr lang="de-DE"/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9B0B386D-E98E-40E0-815A-8AE63ADE5AE6}"/>
              </a:ext>
            </a:extLst>
          </p:cNvPr>
          <p:cNvCxnSpPr>
            <a:cxnSpLocks/>
            <a:stCxn id="18" idx="0"/>
            <a:endCxn id="14" idx="2"/>
          </p:cNvCxnSpPr>
          <p:nvPr/>
        </p:nvCxnSpPr>
        <p:spPr>
          <a:xfrm flipH="1" flipV="1">
            <a:off x="4784903" y="3297635"/>
            <a:ext cx="2501022" cy="3012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1B5B309C-69AF-45DF-B80D-4BB439643E4A}"/>
              </a:ext>
            </a:extLst>
          </p:cNvPr>
          <p:cNvCxnSpPr>
            <a:cxnSpLocks/>
            <a:stCxn id="17" idx="0"/>
            <a:endCxn id="14" idx="2"/>
          </p:cNvCxnSpPr>
          <p:nvPr/>
        </p:nvCxnSpPr>
        <p:spPr>
          <a:xfrm flipH="1" flipV="1">
            <a:off x="4784903" y="3297635"/>
            <a:ext cx="540204" cy="3012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1125B545-2553-4228-886F-E40092AD3FEE}"/>
              </a:ext>
            </a:extLst>
          </p:cNvPr>
          <p:cNvCxnSpPr>
            <a:cxnSpLocks/>
            <a:stCxn id="16" idx="0"/>
            <a:endCxn id="14" idx="2"/>
          </p:cNvCxnSpPr>
          <p:nvPr/>
        </p:nvCxnSpPr>
        <p:spPr>
          <a:xfrm flipV="1">
            <a:off x="3281405" y="3297636"/>
            <a:ext cx="1503499" cy="2914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03E2086-FF15-4EFC-8787-709FA2991D25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1241528" y="3262462"/>
            <a:ext cx="3617746" cy="2981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89F12F59-92DF-4E30-9487-BC717538F8A8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2741771" y="2396490"/>
            <a:ext cx="2043132" cy="185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13ADC508-44F3-41B6-80BC-E22D21533657}"/>
              </a:ext>
            </a:extLst>
          </p:cNvPr>
          <p:cNvSpPr txBox="1"/>
          <p:nvPr/>
        </p:nvSpPr>
        <p:spPr>
          <a:xfrm>
            <a:off x="1241527" y="1574987"/>
            <a:ext cx="3239516" cy="86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b="1"/>
              <a:t>Terminology Server</a:t>
            </a:r>
            <a:r>
              <a:rPr lang="de-DE" sz="1350"/>
              <a:t> </a:t>
            </a:r>
            <a:br>
              <a:rPr lang="de-DE" sz="1350"/>
            </a:br>
            <a:r>
              <a:rPr lang="de-DE" sz="1350"/>
              <a:t>(Germany)</a:t>
            </a:r>
          </a:p>
          <a:p>
            <a:pPr algn="ctr"/>
            <a:r>
              <a:rPr lang="de-DE" sz="1050" i="1"/>
              <a:t>z.B. official Classifications (</a:t>
            </a:r>
            <a:r>
              <a:rPr lang="de-DE" sz="1050" i="1">
                <a:solidFill>
                  <a:srgbClr val="FF0000"/>
                </a:solidFill>
              </a:rPr>
              <a:t>ICD-10</a:t>
            </a:r>
            <a:r>
              <a:rPr lang="de-DE" sz="1050" i="1"/>
              <a:t>, </a:t>
            </a:r>
            <a:r>
              <a:rPr lang="de-DE" sz="1050" i="1">
                <a:solidFill>
                  <a:srgbClr val="FF0000"/>
                </a:solidFill>
              </a:rPr>
              <a:t>OPS</a:t>
            </a:r>
            <a:r>
              <a:rPr lang="de-DE" sz="1050" i="1"/>
              <a:t>)</a:t>
            </a:r>
          </a:p>
          <a:p>
            <a:pPr algn="ctr"/>
            <a:r>
              <a:rPr lang="de-DE" sz="1050" i="1"/>
              <a:t>und Terminologies (</a:t>
            </a:r>
            <a:r>
              <a:rPr lang="de-DE" sz="1050" i="1">
                <a:solidFill>
                  <a:srgbClr val="7030A0"/>
                </a:solidFill>
              </a:rPr>
              <a:t>LOINC</a:t>
            </a:r>
            <a:r>
              <a:rPr lang="de-DE" sz="1050" i="1"/>
              <a:t>, </a:t>
            </a:r>
            <a:r>
              <a:rPr lang="de-DE" sz="1050" i="1">
                <a:solidFill>
                  <a:srgbClr val="7030A0"/>
                </a:solidFill>
              </a:rPr>
              <a:t>Alpha-ID</a:t>
            </a:r>
            <a:r>
              <a:rPr lang="de-DE" sz="1050" i="1"/>
              <a:t>, ...)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2B2F140-1118-4F40-B3E7-12A77C849B95}"/>
              </a:ext>
            </a:extLst>
          </p:cNvPr>
          <p:cNvSpPr txBox="1"/>
          <p:nvPr/>
        </p:nvSpPr>
        <p:spPr>
          <a:xfrm>
            <a:off x="323952" y="2509984"/>
            <a:ext cx="15657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350" b="1"/>
              <a:t>Terminology Server</a:t>
            </a:r>
            <a:r>
              <a:rPr lang="de-DE" sz="1350"/>
              <a:t> </a:t>
            </a:r>
            <a:br>
              <a:rPr lang="de-DE" sz="1350"/>
            </a:br>
            <a:r>
              <a:rPr lang="de-DE" sz="1350"/>
              <a:t>(Governmental Activities)</a:t>
            </a:r>
          </a:p>
          <a:p>
            <a:pPr algn="ctr"/>
            <a:r>
              <a:rPr lang="de-DE" sz="1350"/>
              <a:t>z.B. </a:t>
            </a:r>
            <a:r>
              <a:rPr lang="de-DE" sz="1350">
                <a:solidFill>
                  <a:srgbClr val="0000FF"/>
                </a:solidFill>
              </a:rPr>
              <a:t>MIOs</a:t>
            </a:r>
            <a:r>
              <a:rPr lang="de-DE" sz="1350"/>
              <a:t>, </a:t>
            </a:r>
            <a:r>
              <a:rPr lang="de-DE" sz="1350">
                <a:solidFill>
                  <a:srgbClr val="0000FF"/>
                </a:solidFill>
              </a:rPr>
              <a:t>ISiK</a:t>
            </a:r>
            <a:r>
              <a:rPr lang="de-DE" sz="1350"/>
              <a:t>, ...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74DE009-844A-49B2-A690-CCC85BEF7DC9}"/>
              </a:ext>
            </a:extLst>
          </p:cNvPr>
          <p:cNvSpPr txBox="1"/>
          <p:nvPr/>
        </p:nvSpPr>
        <p:spPr>
          <a:xfrm>
            <a:off x="3813048" y="2582055"/>
            <a:ext cx="1943710" cy="7155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1350" b="1"/>
              <a:t>Terminology Server</a:t>
            </a:r>
            <a:r>
              <a:rPr lang="de-DE" sz="1350"/>
              <a:t> </a:t>
            </a:r>
            <a:br>
              <a:rPr lang="de-DE" sz="1350"/>
            </a:br>
            <a:r>
              <a:rPr lang="de-DE" sz="1350"/>
              <a:t>(Research context) </a:t>
            </a:r>
            <a:br>
              <a:rPr lang="de-DE" sz="1350"/>
            </a:br>
            <a:r>
              <a:rPr lang="de-DE" sz="1350"/>
              <a:t>z.B. </a:t>
            </a:r>
            <a:r>
              <a:rPr lang="de-DE" sz="1350">
                <a:solidFill>
                  <a:srgbClr val="0000FF"/>
                </a:solidFill>
              </a:rPr>
              <a:t>KDS</a:t>
            </a:r>
            <a:r>
              <a:rPr lang="de-DE" sz="1350"/>
              <a:t>, </a:t>
            </a:r>
            <a:r>
              <a:rPr lang="de-DE" sz="1350">
                <a:solidFill>
                  <a:srgbClr val="0000FF"/>
                </a:solidFill>
              </a:rPr>
              <a:t>GECCO</a:t>
            </a:r>
            <a:r>
              <a:rPr lang="de-DE" sz="1350"/>
              <a:t>, ...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9E82A73-2DDF-4B1A-8E9D-5C1C91EF31D3}"/>
              </a:ext>
            </a:extLst>
          </p:cNvPr>
          <p:cNvSpPr txBox="1"/>
          <p:nvPr/>
        </p:nvSpPr>
        <p:spPr>
          <a:xfrm>
            <a:off x="159723" y="3560593"/>
            <a:ext cx="21636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350" b="1"/>
              <a:t>Terminology Server</a:t>
            </a:r>
            <a:r>
              <a:rPr lang="de-DE" sz="1350"/>
              <a:t> </a:t>
            </a:r>
            <a:br>
              <a:rPr lang="de-DE" sz="1350"/>
            </a:br>
            <a:r>
              <a:rPr lang="de-DE" sz="1350"/>
              <a:t>(DiFUTURE)</a:t>
            </a:r>
          </a:p>
          <a:p>
            <a:pPr algn="ctr"/>
            <a:r>
              <a:rPr lang="de-DE" sz="1050"/>
              <a:t>z.B. </a:t>
            </a:r>
            <a:r>
              <a:rPr lang="de-DE" sz="1050">
                <a:solidFill>
                  <a:srgbClr val="0000FF"/>
                </a:solidFill>
              </a:rPr>
              <a:t>Use Case – relevant Terminologies</a:t>
            </a:r>
            <a:r>
              <a:rPr lang="de-DE" sz="1050"/>
              <a:t>, ...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8F1C352-2EC3-4A7F-9047-3B5970A042DC}"/>
              </a:ext>
            </a:extLst>
          </p:cNvPr>
          <p:cNvSpPr txBox="1"/>
          <p:nvPr/>
        </p:nvSpPr>
        <p:spPr>
          <a:xfrm>
            <a:off x="2199599" y="3589121"/>
            <a:ext cx="21636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350" b="1"/>
              <a:t>Terminology Server</a:t>
            </a:r>
            <a:r>
              <a:rPr lang="de-DE" sz="1350"/>
              <a:t> </a:t>
            </a:r>
            <a:br>
              <a:rPr lang="de-DE" sz="1350"/>
            </a:br>
            <a:r>
              <a:rPr lang="de-DE" sz="1350"/>
              <a:t>(HiGHmed)</a:t>
            </a:r>
          </a:p>
          <a:p>
            <a:pPr algn="ctr"/>
            <a:r>
              <a:rPr lang="de-DE" sz="1050"/>
              <a:t>z.B. </a:t>
            </a:r>
            <a:r>
              <a:rPr lang="de-DE" sz="1050">
                <a:solidFill>
                  <a:srgbClr val="0000FF"/>
                </a:solidFill>
              </a:rPr>
              <a:t>Use Case – relevant Terminologies</a:t>
            </a:r>
            <a:r>
              <a:rPr lang="de-DE" sz="1050"/>
              <a:t>, ...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B485C59-A396-4E68-AC52-FD1CE6C48B14}"/>
              </a:ext>
            </a:extLst>
          </p:cNvPr>
          <p:cNvSpPr txBox="1"/>
          <p:nvPr/>
        </p:nvSpPr>
        <p:spPr>
          <a:xfrm>
            <a:off x="4243302" y="3598840"/>
            <a:ext cx="21636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350" b="1"/>
              <a:t>Terminology Server</a:t>
            </a:r>
            <a:r>
              <a:rPr lang="de-DE" sz="1350"/>
              <a:t> </a:t>
            </a:r>
            <a:br>
              <a:rPr lang="de-DE" sz="1350"/>
            </a:br>
            <a:r>
              <a:rPr lang="de-DE" sz="1350"/>
              <a:t>(MIRACUM)</a:t>
            </a:r>
          </a:p>
          <a:p>
            <a:pPr algn="ctr"/>
            <a:r>
              <a:rPr lang="de-DE" sz="1050"/>
              <a:t>z.B. </a:t>
            </a:r>
            <a:r>
              <a:rPr lang="de-DE" sz="1050">
                <a:solidFill>
                  <a:srgbClr val="0000FF"/>
                </a:solidFill>
              </a:rPr>
              <a:t>Use Case – relevant Terminologies</a:t>
            </a:r>
            <a:r>
              <a:rPr lang="de-DE" sz="1050"/>
              <a:t>, ...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AA753C5-E4E5-4738-AD80-D16A9D764641}"/>
              </a:ext>
            </a:extLst>
          </p:cNvPr>
          <p:cNvSpPr txBox="1"/>
          <p:nvPr/>
        </p:nvSpPr>
        <p:spPr>
          <a:xfrm>
            <a:off x="6204120" y="3598840"/>
            <a:ext cx="21636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350" b="1"/>
              <a:t>Terminology Server</a:t>
            </a:r>
            <a:r>
              <a:rPr lang="de-DE" sz="1350"/>
              <a:t> </a:t>
            </a:r>
            <a:br>
              <a:rPr lang="de-DE" sz="1350"/>
            </a:br>
            <a:r>
              <a:rPr lang="de-DE" sz="1350"/>
              <a:t>(SMITH)</a:t>
            </a:r>
          </a:p>
          <a:p>
            <a:pPr algn="ctr"/>
            <a:r>
              <a:rPr lang="de-DE" sz="1050"/>
              <a:t>z.B. </a:t>
            </a:r>
            <a:r>
              <a:rPr lang="de-DE" sz="1050">
                <a:solidFill>
                  <a:srgbClr val="0000FF"/>
                </a:solidFill>
              </a:rPr>
              <a:t>Use Case – relevant Terminologies</a:t>
            </a:r>
            <a:r>
              <a:rPr lang="de-DE" sz="1050"/>
              <a:t>, ...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A3714C90-984F-44EB-A1B4-2356FD7F6548}"/>
              </a:ext>
            </a:extLst>
          </p:cNvPr>
          <p:cNvCxnSpPr>
            <a:cxnSpLocks/>
          </p:cNvCxnSpPr>
          <p:nvPr/>
        </p:nvCxnSpPr>
        <p:spPr>
          <a:xfrm flipH="1">
            <a:off x="1313777" y="2396490"/>
            <a:ext cx="1427995" cy="1134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BEF64B08-252A-42B2-A274-E1B8168CC8F0}"/>
              </a:ext>
            </a:extLst>
          </p:cNvPr>
          <p:cNvCxnSpPr>
            <a:cxnSpLocks/>
          </p:cNvCxnSpPr>
          <p:nvPr/>
        </p:nvCxnSpPr>
        <p:spPr>
          <a:xfrm flipH="1">
            <a:off x="701896" y="4405211"/>
            <a:ext cx="456213" cy="22324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5340680F-4525-4534-A8EC-5FAEE924B140}"/>
              </a:ext>
            </a:extLst>
          </p:cNvPr>
          <p:cNvGrpSpPr/>
          <p:nvPr/>
        </p:nvGrpSpPr>
        <p:grpSpPr>
          <a:xfrm>
            <a:off x="6396494" y="4681092"/>
            <a:ext cx="2180476" cy="874855"/>
            <a:chOff x="2191186" y="5063448"/>
            <a:chExt cx="2908058" cy="1166778"/>
          </a:xfrm>
        </p:grpSpPr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B0E78715-0C9D-4620-83ED-D0340AFDFDA6}"/>
                </a:ext>
              </a:extLst>
            </p:cNvPr>
            <p:cNvSpPr txBox="1"/>
            <p:nvPr/>
          </p:nvSpPr>
          <p:spPr>
            <a:xfrm>
              <a:off x="2191186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1)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918841A7-1336-430F-8B89-F979406CEE82}"/>
                </a:ext>
              </a:extLst>
            </p:cNvPr>
            <p:cNvSpPr txBox="1"/>
            <p:nvPr/>
          </p:nvSpPr>
          <p:spPr>
            <a:xfrm>
              <a:off x="3471128" y="5346902"/>
              <a:ext cx="413041" cy="3694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/>
                <a:t>...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AFBC7E3C-47E3-44E1-A62F-6778327F5B91}"/>
                </a:ext>
              </a:extLst>
            </p:cNvPr>
            <p:cNvSpPr txBox="1"/>
            <p:nvPr/>
          </p:nvSpPr>
          <p:spPr>
            <a:xfrm>
              <a:off x="3547330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n)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</p:grp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2D1C48-D1ED-4B42-B971-C6F67F0DF533}"/>
              </a:ext>
            </a:extLst>
          </p:cNvPr>
          <p:cNvCxnSpPr>
            <a:cxnSpLocks/>
          </p:cNvCxnSpPr>
          <p:nvPr/>
        </p:nvCxnSpPr>
        <p:spPr>
          <a:xfrm>
            <a:off x="1158108" y="4415920"/>
            <a:ext cx="440552" cy="23761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735A0AA-D3DB-47C2-9526-AAB5F5573086}"/>
              </a:ext>
            </a:extLst>
          </p:cNvPr>
          <p:cNvCxnSpPr>
            <a:cxnSpLocks/>
          </p:cNvCxnSpPr>
          <p:nvPr/>
        </p:nvCxnSpPr>
        <p:spPr>
          <a:xfrm flipH="1">
            <a:off x="2741772" y="4401050"/>
            <a:ext cx="456213" cy="22324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1CCE2D5C-4B42-4FB9-8595-342ED89B872D}"/>
              </a:ext>
            </a:extLst>
          </p:cNvPr>
          <p:cNvCxnSpPr>
            <a:cxnSpLocks/>
          </p:cNvCxnSpPr>
          <p:nvPr/>
        </p:nvCxnSpPr>
        <p:spPr>
          <a:xfrm>
            <a:off x="3197984" y="4411760"/>
            <a:ext cx="440552" cy="23761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9C5ACE51-8611-40B7-840B-29DA1928774E}"/>
              </a:ext>
            </a:extLst>
          </p:cNvPr>
          <p:cNvCxnSpPr>
            <a:cxnSpLocks/>
          </p:cNvCxnSpPr>
          <p:nvPr/>
        </p:nvCxnSpPr>
        <p:spPr>
          <a:xfrm flipH="1">
            <a:off x="4781648" y="4396888"/>
            <a:ext cx="456213" cy="22324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2DC07C92-147F-4C13-B4E2-9664E65EC836}"/>
              </a:ext>
            </a:extLst>
          </p:cNvPr>
          <p:cNvCxnSpPr>
            <a:cxnSpLocks/>
          </p:cNvCxnSpPr>
          <p:nvPr/>
        </p:nvCxnSpPr>
        <p:spPr>
          <a:xfrm>
            <a:off x="5237860" y="4407599"/>
            <a:ext cx="440552" cy="23761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8759D491-32B2-4689-8B20-FC89EDDF5C40}"/>
              </a:ext>
            </a:extLst>
          </p:cNvPr>
          <p:cNvCxnSpPr>
            <a:cxnSpLocks/>
          </p:cNvCxnSpPr>
          <p:nvPr/>
        </p:nvCxnSpPr>
        <p:spPr>
          <a:xfrm flipH="1">
            <a:off x="6821524" y="4392727"/>
            <a:ext cx="456213" cy="22324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884A0C1D-85D6-41F6-8553-291824350C51}"/>
              </a:ext>
            </a:extLst>
          </p:cNvPr>
          <p:cNvCxnSpPr>
            <a:cxnSpLocks/>
          </p:cNvCxnSpPr>
          <p:nvPr/>
        </p:nvCxnSpPr>
        <p:spPr>
          <a:xfrm>
            <a:off x="7277736" y="4403437"/>
            <a:ext cx="440552" cy="23761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DB4E1371-D01C-4633-9608-0FB1F1DF0D10}"/>
              </a:ext>
            </a:extLst>
          </p:cNvPr>
          <p:cNvSpPr txBox="1"/>
          <p:nvPr/>
        </p:nvSpPr>
        <p:spPr>
          <a:xfrm>
            <a:off x="5834201" y="2650726"/>
            <a:ext cx="230543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i="1"/>
              <a:t>Medical Informatics Initiative (MII) and</a:t>
            </a:r>
          </a:p>
          <a:p>
            <a:r>
              <a:rPr lang="de-DE" sz="1050" i="1"/>
              <a:t>Network of University Medicine (NUM)</a:t>
            </a:r>
          </a:p>
          <a:p>
            <a:r>
              <a:rPr lang="de-DE" sz="1050" i="1"/>
              <a:t>cooperate in infrastructure issues.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BD302FBD-9AB5-4437-B29A-D0FCAF5BBCF2}"/>
              </a:ext>
            </a:extLst>
          </p:cNvPr>
          <p:cNvCxnSpPr>
            <a:cxnSpLocks/>
            <a:stCxn id="47" idx="0"/>
          </p:cNvCxnSpPr>
          <p:nvPr/>
        </p:nvCxnSpPr>
        <p:spPr>
          <a:xfrm flipH="1" flipV="1">
            <a:off x="4797560" y="3309727"/>
            <a:ext cx="3894152" cy="3051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18E9CB67-B5E8-4C5B-85FA-9B1A16793829}"/>
              </a:ext>
            </a:extLst>
          </p:cNvPr>
          <p:cNvSpPr txBox="1"/>
          <p:nvPr/>
        </p:nvSpPr>
        <p:spPr>
          <a:xfrm>
            <a:off x="8150809" y="3614892"/>
            <a:ext cx="108180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350" b="1"/>
              <a:t>Further</a:t>
            </a:r>
          </a:p>
          <a:p>
            <a:pPr algn="ctr"/>
            <a:r>
              <a:rPr lang="de-DE" sz="1350" b="1"/>
              <a:t>Usages</a:t>
            </a:r>
            <a:endParaRPr lang="de-DE" sz="1050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891E7A0A-C0A6-4B79-84FC-CB75F0A183E1}"/>
              </a:ext>
            </a:extLst>
          </p:cNvPr>
          <p:cNvGrpSpPr/>
          <p:nvPr/>
        </p:nvGrpSpPr>
        <p:grpSpPr>
          <a:xfrm>
            <a:off x="4158882" y="4681092"/>
            <a:ext cx="2180476" cy="874855"/>
            <a:chOff x="2191186" y="5063448"/>
            <a:chExt cx="2908058" cy="1166778"/>
          </a:xfrm>
        </p:grpSpPr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808A9728-3AF1-4EA5-8DCE-76F79C338D3C}"/>
                </a:ext>
              </a:extLst>
            </p:cNvPr>
            <p:cNvSpPr txBox="1"/>
            <p:nvPr/>
          </p:nvSpPr>
          <p:spPr>
            <a:xfrm>
              <a:off x="2191186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1)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03392BB0-961F-4019-AAB6-2ECF8D093926}"/>
                </a:ext>
              </a:extLst>
            </p:cNvPr>
            <p:cNvSpPr txBox="1"/>
            <p:nvPr/>
          </p:nvSpPr>
          <p:spPr>
            <a:xfrm>
              <a:off x="3471128" y="5346902"/>
              <a:ext cx="413041" cy="3694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/>
                <a:t>...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ED863786-D396-44DF-8082-46BA22A5FEE9}"/>
                </a:ext>
              </a:extLst>
            </p:cNvPr>
            <p:cNvSpPr txBox="1"/>
            <p:nvPr/>
          </p:nvSpPr>
          <p:spPr>
            <a:xfrm>
              <a:off x="3547330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n)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6B5FCB61-D931-4CE7-83C3-19694E1B35B4}"/>
              </a:ext>
            </a:extLst>
          </p:cNvPr>
          <p:cNvGrpSpPr/>
          <p:nvPr/>
        </p:nvGrpSpPr>
        <p:grpSpPr>
          <a:xfrm>
            <a:off x="2120223" y="4681092"/>
            <a:ext cx="2180476" cy="874855"/>
            <a:chOff x="2191186" y="5063448"/>
            <a:chExt cx="2908058" cy="1166778"/>
          </a:xfrm>
        </p:grpSpPr>
        <p:sp>
          <p:nvSpPr>
            <p:cNvPr id="52" name="Textfeld 51">
              <a:extLst>
                <a:ext uri="{FF2B5EF4-FFF2-40B4-BE49-F238E27FC236}">
                  <a16:creationId xmlns:a16="http://schemas.microsoft.com/office/drawing/2014/main" id="{65D724C1-F32C-47F2-80EC-5C6B9F3B4772}"/>
                </a:ext>
              </a:extLst>
            </p:cNvPr>
            <p:cNvSpPr txBox="1"/>
            <p:nvPr/>
          </p:nvSpPr>
          <p:spPr>
            <a:xfrm>
              <a:off x="2191186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1)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47F06CF2-4947-4F7D-8B57-91C00FCC4E7D}"/>
                </a:ext>
              </a:extLst>
            </p:cNvPr>
            <p:cNvSpPr txBox="1"/>
            <p:nvPr/>
          </p:nvSpPr>
          <p:spPr>
            <a:xfrm>
              <a:off x="3471128" y="5346902"/>
              <a:ext cx="413041" cy="3694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/>
                <a:t>...</a:t>
              </a: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5F720201-320F-4BCD-A52D-F188E91CB5C3}"/>
                </a:ext>
              </a:extLst>
            </p:cNvPr>
            <p:cNvSpPr txBox="1"/>
            <p:nvPr/>
          </p:nvSpPr>
          <p:spPr>
            <a:xfrm>
              <a:off x="3547330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n)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2559B4B6-F680-4692-9022-7D7A318B4C6A}"/>
              </a:ext>
            </a:extLst>
          </p:cNvPr>
          <p:cNvGrpSpPr/>
          <p:nvPr/>
        </p:nvGrpSpPr>
        <p:grpSpPr>
          <a:xfrm>
            <a:off x="0" y="4681092"/>
            <a:ext cx="2180476" cy="874855"/>
            <a:chOff x="2191186" y="5063448"/>
            <a:chExt cx="2908058" cy="1166778"/>
          </a:xfrm>
        </p:grpSpPr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34AE6C61-770F-41E1-8838-06A3F5DC3348}"/>
                </a:ext>
              </a:extLst>
            </p:cNvPr>
            <p:cNvSpPr txBox="1"/>
            <p:nvPr/>
          </p:nvSpPr>
          <p:spPr>
            <a:xfrm>
              <a:off x="2191186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1)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CC081F20-C189-4E05-9080-7417BD52E291}"/>
                </a:ext>
              </a:extLst>
            </p:cNvPr>
            <p:cNvSpPr txBox="1"/>
            <p:nvPr/>
          </p:nvSpPr>
          <p:spPr>
            <a:xfrm>
              <a:off x="3471128" y="5346902"/>
              <a:ext cx="413041" cy="3694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/>
                <a:t>...</a:t>
              </a: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F9278AFD-05E2-4AC4-ABB6-C6EB8554CF46}"/>
                </a:ext>
              </a:extLst>
            </p:cNvPr>
            <p:cNvSpPr txBox="1"/>
            <p:nvPr/>
          </p:nvSpPr>
          <p:spPr>
            <a:xfrm>
              <a:off x="3547330" y="5063448"/>
              <a:ext cx="1551914" cy="11667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Terminology</a:t>
              </a:r>
              <a:br>
                <a:rPr lang="de-DE" sz="1200"/>
              </a:br>
              <a:r>
                <a:rPr lang="de-DE" sz="1200"/>
                <a:t>Server </a:t>
              </a:r>
            </a:p>
            <a:p>
              <a:pPr algn="ctr">
                <a:lnSpc>
                  <a:spcPts val="1050"/>
                </a:lnSpc>
                <a:spcBef>
                  <a:spcPts val="150"/>
                </a:spcBef>
                <a:spcAft>
                  <a:spcPts val="150"/>
                </a:spcAft>
              </a:pPr>
              <a:r>
                <a:rPr lang="de-DE" sz="1200"/>
                <a:t>(Site n)</a:t>
              </a:r>
            </a:p>
            <a:p>
              <a:pPr algn="ctr">
                <a:lnSpc>
                  <a:spcPts val="1050"/>
                </a:lnSpc>
              </a:pPr>
              <a:r>
                <a:rPr lang="de-DE" sz="1050"/>
                <a:t>e.g. + </a:t>
              </a:r>
              <a:r>
                <a:rPr lang="de-DE" sz="1050">
                  <a:solidFill>
                    <a:srgbClr val="0000FF"/>
                  </a:solidFill>
                </a:rPr>
                <a:t>local </a:t>
              </a:r>
              <a:br>
                <a:rPr lang="de-DE" sz="1050">
                  <a:solidFill>
                    <a:srgbClr val="0000FF"/>
                  </a:solidFill>
                </a:rPr>
              </a:br>
              <a:r>
                <a:rPr lang="de-DE" sz="1050">
                  <a:solidFill>
                    <a:srgbClr val="0000FF"/>
                  </a:solidFill>
                </a:rPr>
                <a:t>Terminologies</a:t>
              </a:r>
              <a:r>
                <a:rPr lang="de-DE" sz="1050"/>
                <a:t>,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0373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9D6334-A0C1-3941-9559-002C7044F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sz="3600" dirty="0"/>
          </a:p>
          <a:p>
            <a:pPr marL="0" indent="0" algn="ctr">
              <a:buNone/>
            </a:pPr>
            <a:endParaRPr lang="de-DE" sz="3600" dirty="0"/>
          </a:p>
          <a:p>
            <a:pPr marL="0" indent="0" algn="ctr">
              <a:buNone/>
            </a:pPr>
            <a:r>
              <a:rPr lang="de-DE" sz="3600" dirty="0" err="1"/>
              <a:t>Thank</a:t>
            </a:r>
            <a:r>
              <a:rPr lang="de-DE" sz="3600" dirty="0"/>
              <a:t> </a:t>
            </a:r>
            <a:r>
              <a:rPr lang="de-DE" sz="3600" dirty="0" err="1"/>
              <a:t>you</a:t>
            </a:r>
            <a:endParaRPr lang="de-DE" sz="3600" dirty="0"/>
          </a:p>
          <a:p>
            <a:pPr marL="0" lvl="0" indent="0">
              <a:spcAft>
                <a:spcPts val="600"/>
              </a:spcAft>
              <a:buClrTx/>
              <a:buNone/>
            </a:pPr>
            <a:endParaRPr lang="en-GB" sz="1800" b="1" dirty="0">
              <a:solidFill>
                <a:prstClr val="black"/>
              </a:solidFill>
            </a:endParaRPr>
          </a:p>
          <a:p>
            <a:pPr marL="0" indent="0">
              <a:spcAft>
                <a:spcPts val="600"/>
              </a:spcAft>
              <a:buClrTx/>
              <a:buNone/>
            </a:pPr>
            <a:r>
              <a:rPr lang="en-GB" sz="1800" b="1" dirty="0">
                <a:solidFill>
                  <a:prstClr val="black"/>
                </a:solidFill>
              </a:rPr>
              <a:t>	Prof. </a:t>
            </a:r>
            <a:r>
              <a:rPr lang="en-GB" sz="1800" b="1" dirty="0" err="1">
                <a:solidFill>
                  <a:prstClr val="black"/>
                </a:solidFill>
              </a:rPr>
              <a:t>Dr.</a:t>
            </a:r>
            <a:r>
              <a:rPr lang="en-GB" sz="1800" b="1" dirty="0">
                <a:solidFill>
                  <a:prstClr val="black"/>
                </a:solidFill>
              </a:rPr>
              <a:t> med. Martin </a:t>
            </a:r>
            <a:r>
              <a:rPr lang="en-GB" sz="1800" b="1" dirty="0" err="1">
                <a:solidFill>
                  <a:prstClr val="black"/>
                </a:solidFill>
              </a:rPr>
              <a:t>Boeker</a:t>
            </a:r>
            <a:r>
              <a:rPr lang="en-GB" sz="1800" b="1" dirty="0">
                <a:solidFill>
                  <a:prstClr val="black"/>
                </a:solidFill>
              </a:rPr>
              <a:t> Technical University of Munich</a:t>
            </a:r>
          </a:p>
          <a:p>
            <a:pPr marL="0" lvl="0" indent="0">
              <a:spcAft>
                <a:spcPts val="600"/>
              </a:spcAft>
              <a:buClrTx/>
              <a:buNone/>
            </a:pPr>
            <a:r>
              <a:rPr lang="en-GB" sz="1800" b="1" dirty="0">
                <a:solidFill>
                  <a:prstClr val="black"/>
                </a:solidFill>
              </a:rPr>
              <a:t>	Prof. </a:t>
            </a:r>
            <a:r>
              <a:rPr lang="en-GB" sz="1800" b="1" dirty="0" err="1">
                <a:solidFill>
                  <a:prstClr val="black"/>
                </a:solidFill>
              </a:rPr>
              <a:t>Dr.</a:t>
            </a:r>
            <a:r>
              <a:rPr lang="en-GB" sz="1800" b="1" dirty="0">
                <a:solidFill>
                  <a:prstClr val="black"/>
                </a:solidFill>
              </a:rPr>
              <a:t> med. Sylvia Thun </a:t>
            </a:r>
            <a:r>
              <a:rPr lang="en-GB" sz="1800" b="1" dirty="0" err="1">
                <a:solidFill>
                  <a:prstClr val="black"/>
                </a:solidFill>
              </a:rPr>
              <a:t>Charité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Universitätsmedizin</a:t>
            </a:r>
            <a:r>
              <a:rPr lang="en-GB" sz="1800" b="1" dirty="0">
                <a:solidFill>
                  <a:prstClr val="black"/>
                </a:solidFill>
              </a:rPr>
              <a:t> Berlin</a:t>
            </a:r>
          </a:p>
          <a:p>
            <a:pPr marL="0" indent="0">
              <a:spcAft>
                <a:spcPts val="600"/>
              </a:spcAft>
              <a:buClrTx/>
              <a:buNone/>
            </a:pPr>
            <a:r>
              <a:rPr lang="en-GB" sz="1800" b="1" dirty="0">
                <a:solidFill>
                  <a:prstClr val="black"/>
                </a:solidFill>
              </a:rPr>
              <a:t>	Prof. </a:t>
            </a:r>
            <a:r>
              <a:rPr lang="en-GB" sz="1800" b="1" dirty="0" err="1">
                <a:solidFill>
                  <a:prstClr val="black"/>
                </a:solidFill>
              </a:rPr>
              <a:t>Dr.</a:t>
            </a:r>
            <a:r>
              <a:rPr lang="en-GB" sz="1800" b="1" dirty="0">
                <a:solidFill>
                  <a:prstClr val="black"/>
                </a:solidFill>
              </a:rPr>
              <a:t> Josef </a:t>
            </a:r>
            <a:r>
              <a:rPr lang="en-GB" sz="1800" b="1" dirty="0" err="1">
                <a:solidFill>
                  <a:prstClr val="black"/>
                </a:solidFill>
              </a:rPr>
              <a:t>Ingenerf</a:t>
            </a:r>
            <a:r>
              <a:rPr lang="en-GB" sz="1800" b="1" dirty="0">
                <a:solidFill>
                  <a:prstClr val="black"/>
                </a:solidFill>
              </a:rPr>
              <a:t> University of Lübeck</a:t>
            </a:r>
          </a:p>
          <a:p>
            <a:pPr marL="0" indent="0" algn="ctr">
              <a:buNone/>
            </a:pPr>
            <a:endParaRPr lang="de-DE" sz="3600" dirty="0"/>
          </a:p>
          <a:p>
            <a:pPr marL="0" indent="0" algn="ctr">
              <a:buNone/>
            </a:pPr>
            <a:endParaRPr lang="de-DE" sz="3600" dirty="0"/>
          </a:p>
          <a:p>
            <a:pPr marL="0" indent="0" algn="ctr">
              <a:buNone/>
            </a:pPr>
            <a:r>
              <a:rPr lang="de-DE" dirty="0">
                <a:hlinkClick r:id="rId2"/>
              </a:rPr>
              <a:t>https://www.medizininformatik-initiative.de/en/start</a:t>
            </a:r>
            <a:endParaRPr lang="de-DE" dirty="0"/>
          </a:p>
          <a:p>
            <a:pPr marL="0" indent="0" algn="ctr">
              <a:buNone/>
            </a:pPr>
            <a:endParaRPr lang="de-DE" sz="3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90F929-F595-9340-A3E6-4EF2B1AD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F2F4-3D73-4946-89C6-7727ECB7DC00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7" name="Grafik 6" descr="Lehrer">
            <a:extLst>
              <a:ext uri="{FF2B5EF4-FFF2-40B4-BE49-F238E27FC236}">
                <a16:creationId xmlns:a16="http://schemas.microsoft.com/office/drawing/2014/main" id="{DBB52879-FAD4-B442-ADE9-DA851B8329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26669" y="166198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C2E3BD-7674-46B9-8BBC-8C3A9F322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5" y="476672"/>
            <a:ext cx="6734883" cy="432469"/>
          </a:xfrm>
        </p:spPr>
        <p:txBody>
          <a:bodyPr/>
          <a:lstStyle/>
          <a:p>
            <a:r>
              <a:rPr lang="de-DE" dirty="0"/>
              <a:t>Collaborative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MII Working Groups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6C46DE2-AA6B-43FA-941B-0BCDBCF5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3</a:t>
            </a:fld>
            <a:endParaRPr lang="en-GB" noProof="0" dirty="0"/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2B46CD96-E5A9-4719-B85D-11682C76150D}"/>
              </a:ext>
            </a:extLst>
          </p:cNvPr>
          <p:cNvGrpSpPr/>
          <p:nvPr/>
        </p:nvGrpSpPr>
        <p:grpSpPr>
          <a:xfrm>
            <a:off x="1790494" y="1348841"/>
            <a:ext cx="3996578" cy="1794121"/>
            <a:chOff x="2063671" y="1348841"/>
            <a:chExt cx="3996578" cy="1794121"/>
          </a:xfrm>
        </p:grpSpPr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BDBF7270-D9C9-4C82-9AC7-D6B1599B6A3F}"/>
                </a:ext>
              </a:extLst>
            </p:cNvPr>
            <p:cNvSpPr txBox="1"/>
            <p:nvPr/>
          </p:nvSpPr>
          <p:spPr>
            <a:xfrm>
              <a:off x="3181906" y="1348841"/>
              <a:ext cx="1725343" cy="307777"/>
            </a:xfrm>
            <a:prstGeom prst="rect">
              <a:avLst/>
            </a:prstGeom>
            <a:solidFill>
              <a:srgbClr val="77933C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Interoperability</a:t>
              </a: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WG</a:t>
              </a:r>
            </a:p>
          </p:txBody>
        </p: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03935316-6AC7-422F-9D1B-1139BC1B142A}"/>
                </a:ext>
              </a:extLst>
            </p:cNvPr>
            <p:cNvSpPr txBox="1"/>
            <p:nvPr/>
          </p:nvSpPr>
          <p:spPr>
            <a:xfrm>
              <a:off x="4334906" y="2835184"/>
              <a:ext cx="1725343" cy="307777"/>
            </a:xfrm>
            <a:prstGeom prst="rect">
              <a:avLst/>
            </a:prstGeom>
            <a:solidFill>
              <a:srgbClr val="C0504D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Data Sharing WG</a:t>
              </a: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4A03FF69-85E8-4839-A907-8AC0D906E6E0}"/>
                </a:ext>
              </a:extLst>
            </p:cNvPr>
            <p:cNvSpPr txBox="1"/>
            <p:nvPr/>
          </p:nvSpPr>
          <p:spPr>
            <a:xfrm>
              <a:off x="2063671" y="2835185"/>
              <a:ext cx="1725343" cy="307777"/>
            </a:xfrm>
            <a:prstGeom prst="rect">
              <a:avLst/>
            </a:prstGeom>
            <a:solidFill>
              <a:srgbClr val="4F81BD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Consent</a:t>
              </a: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WG</a:t>
              </a:r>
            </a:p>
          </p:txBody>
        </p:sp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ED8DD108-3A68-4227-A8AD-84BD54EAD71F}"/>
              </a:ext>
            </a:extLst>
          </p:cNvPr>
          <p:cNvGrpSpPr/>
          <p:nvPr/>
        </p:nvGrpSpPr>
        <p:grpSpPr>
          <a:xfrm>
            <a:off x="709828" y="1496381"/>
            <a:ext cx="2198902" cy="2367747"/>
            <a:chOff x="709828" y="1496381"/>
            <a:chExt cx="2198902" cy="2367747"/>
          </a:xfrm>
        </p:grpSpPr>
        <p:cxnSp>
          <p:nvCxnSpPr>
            <p:cNvPr id="66" name="Verbinder: gekrümmt 65">
              <a:extLst>
                <a:ext uri="{FF2B5EF4-FFF2-40B4-BE49-F238E27FC236}">
                  <a16:creationId xmlns:a16="http://schemas.microsoft.com/office/drawing/2014/main" id="{715138EB-8F18-4847-9E71-A360D09F77C9}"/>
                </a:ext>
              </a:extLst>
            </p:cNvPr>
            <p:cNvCxnSpPr>
              <a:cxnSpLocks/>
              <a:stCxn id="62" idx="1"/>
              <a:endCxn id="102" idx="0"/>
            </p:cNvCxnSpPr>
            <p:nvPr/>
          </p:nvCxnSpPr>
          <p:spPr>
            <a:xfrm rot="10800000" flipV="1">
              <a:off x="983433" y="1502730"/>
              <a:ext cx="1925297" cy="2361398"/>
            </a:xfrm>
            <a:prstGeom prst="curvedConnector2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093689CC-D360-4E78-929A-7E90504F53A6}"/>
                </a:ext>
              </a:extLst>
            </p:cNvPr>
            <p:cNvSpPr txBox="1"/>
            <p:nvPr/>
          </p:nvSpPr>
          <p:spPr>
            <a:xfrm>
              <a:off x="709828" y="1496381"/>
              <a:ext cx="813043" cy="738664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Modular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MII Core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Dataset</a:t>
              </a:r>
            </a:p>
          </p:txBody>
        </p: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390C5BD5-8D1D-4646-AB3F-2CFDAC50894F}"/>
              </a:ext>
            </a:extLst>
          </p:cNvPr>
          <p:cNvGrpSpPr/>
          <p:nvPr/>
        </p:nvGrpSpPr>
        <p:grpSpPr>
          <a:xfrm>
            <a:off x="1890334" y="3142962"/>
            <a:ext cx="1506182" cy="1466180"/>
            <a:chOff x="2163511" y="3142962"/>
            <a:chExt cx="1506182" cy="1466180"/>
          </a:xfrm>
        </p:grpSpPr>
        <p:cxnSp>
          <p:nvCxnSpPr>
            <p:cNvPr id="69" name="Verbinder: gekrümmt 68">
              <a:extLst>
                <a:ext uri="{FF2B5EF4-FFF2-40B4-BE49-F238E27FC236}">
                  <a16:creationId xmlns:a16="http://schemas.microsoft.com/office/drawing/2014/main" id="{77751786-F780-48CB-875D-FE4612AD2226}"/>
                </a:ext>
              </a:extLst>
            </p:cNvPr>
            <p:cNvCxnSpPr>
              <a:stCxn id="64" idx="2"/>
              <a:endCxn id="107" idx="1"/>
            </p:cNvCxnSpPr>
            <p:nvPr/>
          </p:nvCxnSpPr>
          <p:spPr>
            <a:xfrm rot="16200000" flipH="1">
              <a:off x="2749993" y="3319311"/>
              <a:ext cx="1096050" cy="743351"/>
            </a:xfrm>
            <a:prstGeom prst="curvedConnector2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9B2AA0B5-0A48-4397-B944-13FBFF50587D}"/>
                </a:ext>
              </a:extLst>
            </p:cNvPr>
            <p:cNvSpPr txBox="1"/>
            <p:nvPr/>
          </p:nvSpPr>
          <p:spPr>
            <a:xfrm>
              <a:off x="2163511" y="3870478"/>
              <a:ext cx="878767" cy="738664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Modular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Consent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Template</a:t>
              </a:r>
            </a:p>
          </p:txBody>
        </p: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19B539E8-D157-4F58-A139-9A9FEACEF439}"/>
              </a:ext>
            </a:extLst>
          </p:cNvPr>
          <p:cNvGrpSpPr/>
          <p:nvPr/>
        </p:nvGrpSpPr>
        <p:grpSpPr>
          <a:xfrm>
            <a:off x="4146286" y="3142960"/>
            <a:ext cx="1703659" cy="1466182"/>
            <a:chOff x="4419463" y="3142960"/>
            <a:chExt cx="1703659" cy="1466182"/>
          </a:xfrm>
        </p:grpSpPr>
        <p:cxnSp>
          <p:nvCxnSpPr>
            <p:cNvPr id="72" name="Verbinder: gekrümmt 71">
              <a:extLst>
                <a:ext uri="{FF2B5EF4-FFF2-40B4-BE49-F238E27FC236}">
                  <a16:creationId xmlns:a16="http://schemas.microsoft.com/office/drawing/2014/main" id="{9A562336-C5DA-4786-A19B-B9186E8A8FA8}"/>
                </a:ext>
              </a:extLst>
            </p:cNvPr>
            <p:cNvCxnSpPr>
              <a:cxnSpLocks/>
              <a:stCxn id="63" idx="2"/>
              <a:endCxn id="107" idx="3"/>
            </p:cNvCxnSpPr>
            <p:nvPr/>
          </p:nvCxnSpPr>
          <p:spPr>
            <a:xfrm rot="5400000">
              <a:off x="4260495" y="3301928"/>
              <a:ext cx="1096051" cy="778116"/>
            </a:xfrm>
            <a:prstGeom prst="curvedConnector2">
              <a:avLst/>
            </a:prstGeom>
            <a:noFill/>
            <a:ln w="38100" cap="flat" cmpd="sng" algn="ctr">
              <a:solidFill>
                <a:srgbClr val="C0504D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5351983D-52AF-4BE6-BE4E-A53D4F23FEE7}"/>
                </a:ext>
              </a:extLst>
            </p:cNvPr>
            <p:cNvSpPr txBox="1"/>
            <p:nvPr/>
          </p:nvSpPr>
          <p:spPr>
            <a:xfrm>
              <a:off x="5048790" y="3870478"/>
              <a:ext cx="1074332" cy="738664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Harmonized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Policies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&amp;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Contracts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E5E94A61-D7FC-4740-A178-C28C864C7D12}"/>
              </a:ext>
            </a:extLst>
          </p:cNvPr>
          <p:cNvGrpSpPr/>
          <p:nvPr/>
        </p:nvGrpSpPr>
        <p:grpSpPr>
          <a:xfrm>
            <a:off x="4634072" y="1502730"/>
            <a:ext cx="2650058" cy="2361398"/>
            <a:chOff x="4634072" y="1502730"/>
            <a:chExt cx="2650058" cy="2361398"/>
          </a:xfrm>
        </p:grpSpPr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46B32592-C079-478B-89D6-39C6F3E7D0B5}"/>
                </a:ext>
              </a:extLst>
            </p:cNvPr>
            <p:cNvSpPr txBox="1"/>
            <p:nvPr/>
          </p:nvSpPr>
          <p:spPr>
            <a:xfrm>
              <a:off x="6201782" y="2117342"/>
              <a:ext cx="1082348" cy="738664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Quality &amp;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Provenance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Annotations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75" name="Verbinder: gekrümmt 74">
              <a:extLst>
                <a:ext uri="{FF2B5EF4-FFF2-40B4-BE49-F238E27FC236}">
                  <a16:creationId xmlns:a16="http://schemas.microsoft.com/office/drawing/2014/main" id="{2D0B1CB4-8308-45E4-A07F-7ABCDB7D9EDB}"/>
                </a:ext>
              </a:extLst>
            </p:cNvPr>
            <p:cNvCxnSpPr>
              <a:cxnSpLocks/>
              <a:stCxn id="62" idx="3"/>
              <a:endCxn id="96" idx="0"/>
            </p:cNvCxnSpPr>
            <p:nvPr/>
          </p:nvCxnSpPr>
          <p:spPr>
            <a:xfrm>
              <a:off x="4634072" y="1502730"/>
              <a:ext cx="1934052" cy="2361398"/>
            </a:xfrm>
            <a:prstGeom prst="curvedConnector2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688DDED5-79DE-457C-9D33-5635C447F8D7}"/>
              </a:ext>
            </a:extLst>
          </p:cNvPr>
          <p:cNvGrpSpPr/>
          <p:nvPr/>
        </p:nvGrpSpPr>
        <p:grpSpPr>
          <a:xfrm>
            <a:off x="5787072" y="2989073"/>
            <a:ext cx="2697856" cy="1338811"/>
            <a:chOff x="5787072" y="2989073"/>
            <a:chExt cx="2697856" cy="1338811"/>
          </a:xfrm>
        </p:grpSpPr>
        <p:cxnSp>
          <p:nvCxnSpPr>
            <p:cNvPr id="78" name="Verbinder: gekrümmt 77">
              <a:extLst>
                <a:ext uri="{FF2B5EF4-FFF2-40B4-BE49-F238E27FC236}">
                  <a16:creationId xmlns:a16="http://schemas.microsoft.com/office/drawing/2014/main" id="{E06BE26E-F8AF-4E5F-BA53-9998A8096667}"/>
                </a:ext>
              </a:extLst>
            </p:cNvPr>
            <p:cNvCxnSpPr>
              <a:cxnSpLocks/>
              <a:stCxn id="63" idx="3"/>
              <a:endCxn id="94" idx="0"/>
            </p:cNvCxnSpPr>
            <p:nvPr/>
          </p:nvCxnSpPr>
          <p:spPr>
            <a:xfrm>
              <a:off x="5787072" y="2989073"/>
              <a:ext cx="2697856" cy="875055"/>
            </a:xfrm>
            <a:prstGeom prst="curvedConnector2">
              <a:avLst/>
            </a:prstGeom>
            <a:noFill/>
            <a:ln w="38100" cap="flat" cmpd="sng" algn="ctr">
              <a:solidFill>
                <a:srgbClr val="C0504D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EC5BC2EA-135F-465A-A5DA-A818421644CE}"/>
                </a:ext>
              </a:extLst>
            </p:cNvPr>
            <p:cNvSpPr txBox="1"/>
            <p:nvPr/>
          </p:nvSpPr>
          <p:spPr>
            <a:xfrm>
              <a:off x="7016981" y="3589220"/>
              <a:ext cx="1116010" cy="738664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Harmonized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Sharing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Processes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6C1C9E7C-F3A4-4853-BFA0-851FDE2D159C}"/>
              </a:ext>
            </a:extLst>
          </p:cNvPr>
          <p:cNvGrpSpPr/>
          <p:nvPr/>
        </p:nvGrpSpPr>
        <p:grpSpPr>
          <a:xfrm>
            <a:off x="3765051" y="1662968"/>
            <a:ext cx="1736979" cy="2207510"/>
            <a:chOff x="3771400" y="1662968"/>
            <a:chExt cx="1736979" cy="2207510"/>
          </a:xfrm>
        </p:grpSpPr>
        <p:cxnSp>
          <p:nvCxnSpPr>
            <p:cNvPr id="81" name="Verbinder: gekrümmt 80">
              <a:extLst>
                <a:ext uri="{FF2B5EF4-FFF2-40B4-BE49-F238E27FC236}">
                  <a16:creationId xmlns:a16="http://schemas.microsoft.com/office/drawing/2014/main" id="{AEC857B3-AC88-4DA2-BEC8-7D61EDABE249}"/>
                </a:ext>
              </a:extLst>
            </p:cNvPr>
            <p:cNvCxnSpPr>
              <a:cxnSpLocks/>
              <a:stCxn id="62" idx="2"/>
              <a:endCxn id="107" idx="0"/>
            </p:cNvCxnSpPr>
            <p:nvPr/>
          </p:nvCxnSpPr>
          <p:spPr>
            <a:xfrm rot="5400000">
              <a:off x="2673995" y="2760373"/>
              <a:ext cx="2207510" cy="12700"/>
            </a:xfrm>
            <a:prstGeom prst="curvedConnector3">
              <a:avLst>
                <a:gd name="adj1" fmla="val 50000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5DC9CF5C-F127-45F2-8474-47F3AA0D05CA}"/>
                </a:ext>
              </a:extLst>
            </p:cNvPr>
            <p:cNvSpPr txBox="1"/>
            <p:nvPr/>
          </p:nvSpPr>
          <p:spPr>
            <a:xfrm>
              <a:off x="4147109" y="1985046"/>
              <a:ext cx="1361270" cy="523220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Consent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implementation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DF26D817-12ED-498A-BB65-02758D4A516F}"/>
              </a:ext>
            </a:extLst>
          </p:cNvPr>
          <p:cNvGrpSpPr/>
          <p:nvPr/>
        </p:nvGrpSpPr>
        <p:grpSpPr>
          <a:xfrm>
            <a:off x="4634072" y="1502730"/>
            <a:ext cx="4353476" cy="2361398"/>
            <a:chOff x="4634072" y="1502730"/>
            <a:chExt cx="4353476" cy="2361398"/>
          </a:xfrm>
        </p:grpSpPr>
        <p:cxnSp>
          <p:nvCxnSpPr>
            <p:cNvPr id="84" name="Verbinder: gekrümmt 83">
              <a:extLst>
                <a:ext uri="{FF2B5EF4-FFF2-40B4-BE49-F238E27FC236}">
                  <a16:creationId xmlns:a16="http://schemas.microsoft.com/office/drawing/2014/main" id="{7F1C873F-F4BC-4A76-B588-E6B3BE4B175B}"/>
                </a:ext>
              </a:extLst>
            </p:cNvPr>
            <p:cNvCxnSpPr>
              <a:cxnSpLocks/>
              <a:stCxn id="62" idx="3"/>
              <a:endCxn id="94" idx="0"/>
            </p:cNvCxnSpPr>
            <p:nvPr/>
          </p:nvCxnSpPr>
          <p:spPr>
            <a:xfrm>
              <a:off x="4634072" y="1502730"/>
              <a:ext cx="3850856" cy="2361398"/>
            </a:xfrm>
            <a:prstGeom prst="curvedConnector2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A4FDC107-6A65-4516-9ECA-B6C56DBA43E6}"/>
                </a:ext>
              </a:extLst>
            </p:cNvPr>
            <p:cNvSpPr txBox="1"/>
            <p:nvPr/>
          </p:nvSpPr>
          <p:spPr>
            <a:xfrm>
              <a:off x="8052677" y="2029801"/>
              <a:ext cx="934871" cy="738664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Federated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Analysis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Platforms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94" name="Grafik 93" descr="Schloss">
            <a:extLst>
              <a:ext uri="{FF2B5EF4-FFF2-40B4-BE49-F238E27FC236}">
                <a16:creationId xmlns:a16="http://schemas.microsoft.com/office/drawing/2014/main" id="{D171BB39-B9C6-4701-9E7E-8BB9537BE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10044" y="3864128"/>
            <a:ext cx="749768" cy="749768"/>
          </a:xfrm>
          <a:prstGeom prst="rect">
            <a:avLst/>
          </a:prstGeom>
        </p:spPr>
      </p:pic>
      <p:pic>
        <p:nvPicPr>
          <p:cNvPr id="96" name="Grafik 95" descr="Band">
            <a:extLst>
              <a:ext uri="{FF2B5EF4-FFF2-40B4-BE49-F238E27FC236}">
                <a16:creationId xmlns:a16="http://schemas.microsoft.com/office/drawing/2014/main" id="{AC9F10A0-A14A-4816-A11D-F40068F1C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3240" y="3864128"/>
            <a:ext cx="749768" cy="749768"/>
          </a:xfrm>
          <a:prstGeom prst="rect">
            <a:avLst/>
          </a:prstGeom>
        </p:spPr>
      </p:pic>
      <p:pic>
        <p:nvPicPr>
          <p:cNvPr id="102" name="Grafik 101" descr="Checkliste">
            <a:extLst>
              <a:ext uri="{FF2B5EF4-FFF2-40B4-BE49-F238E27FC236}">
                <a16:creationId xmlns:a16="http://schemas.microsoft.com/office/drawing/2014/main" id="{00FE5C3F-8A63-446B-A2DA-74E061C687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8548" y="3864128"/>
            <a:ext cx="749768" cy="749768"/>
          </a:xfrm>
          <a:prstGeom prst="rect">
            <a:avLst/>
          </a:prstGeom>
        </p:spPr>
      </p:pic>
      <p:pic>
        <p:nvPicPr>
          <p:cNvPr id="107" name="Grafik 106" descr="Händedruck">
            <a:extLst>
              <a:ext uri="{FF2B5EF4-FFF2-40B4-BE49-F238E27FC236}">
                <a16:creationId xmlns:a16="http://schemas.microsoft.com/office/drawing/2014/main" id="{59EDBE80-6566-4AEA-8BA1-89AC13AEB3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96517" y="3864128"/>
            <a:ext cx="749768" cy="749768"/>
          </a:xfrm>
          <a:prstGeom prst="rect">
            <a:avLst/>
          </a:prstGeom>
        </p:spPr>
      </p:pic>
      <p:cxnSp>
        <p:nvCxnSpPr>
          <p:cNvPr id="92" name="Gerader Verbinder 70">
            <a:extLst>
              <a:ext uri="{FF2B5EF4-FFF2-40B4-BE49-F238E27FC236}">
                <a16:creationId xmlns:a16="http://schemas.microsoft.com/office/drawing/2014/main" id="{E9BE952E-F709-4045-8CAF-214998CA0F36}"/>
              </a:ext>
            </a:extLst>
          </p:cNvPr>
          <p:cNvCxnSpPr>
            <a:cxnSpLocks/>
          </p:cNvCxnSpPr>
          <p:nvPr/>
        </p:nvCxnSpPr>
        <p:spPr>
          <a:xfrm flipV="1">
            <a:off x="983432" y="5084998"/>
            <a:ext cx="7536681" cy="10861"/>
          </a:xfrm>
          <a:prstGeom prst="line">
            <a:avLst/>
          </a:prstGeom>
          <a:noFill/>
          <a:ln w="127000" cap="rnd" cmpd="sng" algn="ctr">
            <a:solidFill>
              <a:srgbClr val="4F81BD"/>
            </a:solidFill>
            <a:prstDash val="solid"/>
            <a:miter lim="800000"/>
          </a:ln>
          <a:effectLst/>
        </p:spPr>
      </p:cxnSp>
      <p:grpSp>
        <p:nvGrpSpPr>
          <p:cNvPr id="95" name="Gruppieren 94">
            <a:extLst>
              <a:ext uri="{FF2B5EF4-FFF2-40B4-BE49-F238E27FC236}">
                <a16:creationId xmlns:a16="http://schemas.microsoft.com/office/drawing/2014/main" id="{FE154288-017A-413B-BD11-72F02069B50B}"/>
              </a:ext>
            </a:extLst>
          </p:cNvPr>
          <p:cNvGrpSpPr/>
          <p:nvPr/>
        </p:nvGrpSpPr>
        <p:grpSpPr>
          <a:xfrm>
            <a:off x="8227279" y="5251101"/>
            <a:ext cx="534972" cy="534972"/>
            <a:chOff x="10307000" y="2837088"/>
            <a:chExt cx="980132" cy="980132"/>
          </a:xfrm>
        </p:grpSpPr>
        <p:sp>
          <p:nvSpPr>
            <p:cNvPr id="114" name="Ellipse 113">
              <a:extLst>
                <a:ext uri="{FF2B5EF4-FFF2-40B4-BE49-F238E27FC236}">
                  <a16:creationId xmlns:a16="http://schemas.microsoft.com/office/drawing/2014/main" id="{D0F5FD6A-1E1B-45B9-990E-05E39BA0CD6F}"/>
                </a:ext>
              </a:extLst>
            </p:cNvPr>
            <p:cNvSpPr/>
            <p:nvPr/>
          </p:nvSpPr>
          <p:spPr>
            <a:xfrm>
              <a:off x="10572707" y="3059051"/>
              <a:ext cx="432048" cy="474723"/>
            </a:xfrm>
            <a:prstGeom prst="ellipse">
              <a:avLst/>
            </a:prstGeom>
            <a:solidFill>
              <a:srgbClr val="FF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5" name="Grafik 114" descr="Glühbirne und Zahnrad">
              <a:extLst>
                <a:ext uri="{FF2B5EF4-FFF2-40B4-BE49-F238E27FC236}">
                  <a16:creationId xmlns:a16="http://schemas.microsoft.com/office/drawing/2014/main" id="{D9734650-41AB-4958-9E96-E0561C641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307000" y="2837088"/>
              <a:ext cx="980132" cy="980132"/>
            </a:xfrm>
            <a:prstGeom prst="rect">
              <a:avLst/>
            </a:prstGeom>
          </p:spPr>
        </p:pic>
      </p:grpSp>
      <p:sp>
        <p:nvSpPr>
          <p:cNvPr id="97" name="Oval 15">
            <a:extLst>
              <a:ext uri="{FF2B5EF4-FFF2-40B4-BE49-F238E27FC236}">
                <a16:creationId xmlns:a16="http://schemas.microsoft.com/office/drawing/2014/main" id="{5AE800D9-4C90-4680-91BD-3056AECBCE44}"/>
              </a:ext>
            </a:extLst>
          </p:cNvPr>
          <p:cNvSpPr/>
          <p:nvPr/>
        </p:nvSpPr>
        <p:spPr>
          <a:xfrm rot="18900000">
            <a:off x="4644736" y="5011159"/>
            <a:ext cx="163956" cy="163956"/>
          </a:xfrm>
          <a:prstGeom prst="ellipse">
            <a:avLst/>
          </a:prstGeom>
          <a:solidFill>
            <a:srgbClr val="4F81BD"/>
          </a:solidFill>
          <a:ln w="50800" cap="rnd" cmpd="sng" algn="ctr">
            <a:solidFill>
              <a:srgbClr val="4F81B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8" name="Oval 15">
            <a:extLst>
              <a:ext uri="{FF2B5EF4-FFF2-40B4-BE49-F238E27FC236}">
                <a16:creationId xmlns:a16="http://schemas.microsoft.com/office/drawing/2014/main" id="{B3EFF616-72BC-477C-A381-B56CADF24DED}"/>
              </a:ext>
            </a:extLst>
          </p:cNvPr>
          <p:cNvSpPr/>
          <p:nvPr/>
        </p:nvSpPr>
        <p:spPr>
          <a:xfrm rot="18900000">
            <a:off x="8412787" y="5011160"/>
            <a:ext cx="163956" cy="163956"/>
          </a:xfrm>
          <a:prstGeom prst="ellipse">
            <a:avLst/>
          </a:prstGeom>
          <a:solidFill>
            <a:sysClr val="windowText" lastClr="000000"/>
          </a:solidFill>
          <a:ln w="50800" cap="rnd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0" name="Oval 15">
            <a:extLst>
              <a:ext uri="{FF2B5EF4-FFF2-40B4-BE49-F238E27FC236}">
                <a16:creationId xmlns:a16="http://schemas.microsoft.com/office/drawing/2014/main" id="{9757FACD-A3B3-466D-A206-5417031F8468}"/>
              </a:ext>
            </a:extLst>
          </p:cNvPr>
          <p:cNvSpPr/>
          <p:nvPr/>
        </p:nvSpPr>
        <p:spPr>
          <a:xfrm rot="18900000">
            <a:off x="6528762" y="5011159"/>
            <a:ext cx="163956" cy="163956"/>
          </a:xfrm>
          <a:prstGeom prst="ellipse">
            <a:avLst/>
          </a:prstGeom>
          <a:solidFill>
            <a:srgbClr val="4F81BD"/>
          </a:solidFill>
          <a:ln w="50800" cap="rnd" cmpd="sng" algn="ctr">
            <a:solidFill>
              <a:srgbClr val="4F81B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01" name="Grafik 100" descr="Server">
            <a:extLst>
              <a:ext uri="{FF2B5EF4-FFF2-40B4-BE49-F238E27FC236}">
                <a16:creationId xmlns:a16="http://schemas.microsoft.com/office/drawing/2014/main" id="{E0BF30FA-BC0A-4FBB-985F-FDB96E4163B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09115" y="5270625"/>
            <a:ext cx="499094" cy="499094"/>
          </a:xfrm>
          <a:prstGeom prst="rect">
            <a:avLst/>
          </a:prstGeom>
        </p:spPr>
      </p:pic>
      <p:pic>
        <p:nvPicPr>
          <p:cNvPr id="103" name="Grafik 102" descr="Besprechung">
            <a:extLst>
              <a:ext uri="{FF2B5EF4-FFF2-40B4-BE49-F238E27FC236}">
                <a16:creationId xmlns:a16="http://schemas.microsoft.com/office/drawing/2014/main" id="{0E725D71-941F-48D8-AAA6-53B673B3870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499751" y="5226476"/>
            <a:ext cx="499094" cy="499094"/>
          </a:xfrm>
          <a:prstGeom prst="rect">
            <a:avLst/>
          </a:prstGeom>
        </p:spPr>
      </p:pic>
      <p:sp>
        <p:nvSpPr>
          <p:cNvPr id="104" name="Oval 15">
            <a:extLst>
              <a:ext uri="{FF2B5EF4-FFF2-40B4-BE49-F238E27FC236}">
                <a16:creationId xmlns:a16="http://schemas.microsoft.com/office/drawing/2014/main" id="{7B5F3F22-83C8-4F8E-90B6-3D3EB72108C0}"/>
              </a:ext>
            </a:extLst>
          </p:cNvPr>
          <p:cNvSpPr/>
          <p:nvPr/>
        </p:nvSpPr>
        <p:spPr>
          <a:xfrm rot="18900000">
            <a:off x="876684" y="5011160"/>
            <a:ext cx="163956" cy="163956"/>
          </a:xfrm>
          <a:prstGeom prst="ellipse">
            <a:avLst/>
          </a:prstGeom>
          <a:solidFill>
            <a:sysClr val="windowText" lastClr="000000"/>
          </a:solidFill>
          <a:ln w="50800" cap="rnd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5" name="Oval 15">
            <a:extLst>
              <a:ext uri="{FF2B5EF4-FFF2-40B4-BE49-F238E27FC236}">
                <a16:creationId xmlns:a16="http://schemas.microsoft.com/office/drawing/2014/main" id="{2D403FB0-8705-4C76-8B6C-F9D3BA353BD9}"/>
              </a:ext>
            </a:extLst>
          </p:cNvPr>
          <p:cNvSpPr/>
          <p:nvPr/>
        </p:nvSpPr>
        <p:spPr>
          <a:xfrm rot="18900000">
            <a:off x="2760710" y="5011159"/>
            <a:ext cx="163956" cy="163956"/>
          </a:xfrm>
          <a:prstGeom prst="ellipse">
            <a:avLst/>
          </a:prstGeom>
          <a:solidFill>
            <a:srgbClr val="4F81BD"/>
          </a:solidFill>
          <a:ln w="50800" cap="rnd" cmpd="sng" algn="ctr">
            <a:solidFill>
              <a:srgbClr val="4F81B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06" name="Grafik 105" descr="Familie mit Junge">
            <a:extLst>
              <a:ext uri="{FF2B5EF4-FFF2-40B4-BE49-F238E27FC236}">
                <a16:creationId xmlns:a16="http://schemas.microsoft.com/office/drawing/2014/main" id="{B9022BEB-17B5-4F38-AAE0-9224F6439DFD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597198" y="5269040"/>
            <a:ext cx="499094" cy="499094"/>
          </a:xfrm>
          <a:prstGeom prst="rect">
            <a:avLst/>
          </a:prstGeom>
        </p:spPr>
      </p:pic>
      <p:grpSp>
        <p:nvGrpSpPr>
          <p:cNvPr id="108" name="Gruppieren 107">
            <a:extLst>
              <a:ext uri="{FF2B5EF4-FFF2-40B4-BE49-F238E27FC236}">
                <a16:creationId xmlns:a16="http://schemas.microsoft.com/office/drawing/2014/main" id="{120D75C4-5ABD-4AA6-B8CB-6BCB7A15F80A}"/>
              </a:ext>
            </a:extLst>
          </p:cNvPr>
          <p:cNvGrpSpPr/>
          <p:nvPr/>
        </p:nvGrpSpPr>
        <p:grpSpPr>
          <a:xfrm>
            <a:off x="6297970" y="5252279"/>
            <a:ext cx="625540" cy="546096"/>
            <a:chOff x="6286541" y="4544465"/>
            <a:chExt cx="1146063" cy="1000513"/>
          </a:xfrm>
        </p:grpSpPr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D4B3B29D-01C4-49E1-9228-FE2031284752}"/>
                </a:ext>
              </a:extLst>
            </p:cNvPr>
            <p:cNvSpPr/>
            <p:nvPr/>
          </p:nvSpPr>
          <p:spPr>
            <a:xfrm>
              <a:off x="6683508" y="4544465"/>
              <a:ext cx="358145" cy="315167"/>
            </a:xfrm>
            <a:custGeom>
              <a:avLst/>
              <a:gdLst>
                <a:gd name="connsiteX0" fmla="*/ 180147 w 358144"/>
                <a:gd name="connsiteY0" fmla="*/ 16117 h 315167"/>
                <a:gd name="connsiteX1" fmla="*/ 16117 w 358144"/>
                <a:gd name="connsiteY1" fmla="*/ 300340 h 315167"/>
                <a:gd name="connsiteX2" fmla="*/ 344320 w 358144"/>
                <a:gd name="connsiteY2" fmla="*/ 300340 h 315167"/>
                <a:gd name="connsiteX3" fmla="*/ 180147 w 358144"/>
                <a:gd name="connsiteY3" fmla="*/ 16117 h 315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144" h="315167">
                  <a:moveTo>
                    <a:pt x="180147" y="16117"/>
                  </a:moveTo>
                  <a:lnTo>
                    <a:pt x="16117" y="300340"/>
                  </a:lnTo>
                  <a:lnTo>
                    <a:pt x="344320" y="300340"/>
                  </a:lnTo>
                  <a:lnTo>
                    <a:pt x="180147" y="16117"/>
                  </a:lnTo>
                  <a:close/>
                </a:path>
              </a:pathLst>
            </a:custGeom>
            <a:solidFill>
              <a:srgbClr val="000000"/>
            </a:solidFill>
            <a:ln w="142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10" name="Gruppieren 109">
              <a:extLst>
                <a:ext uri="{FF2B5EF4-FFF2-40B4-BE49-F238E27FC236}">
                  <a16:creationId xmlns:a16="http://schemas.microsoft.com/office/drawing/2014/main" id="{A02CE92A-19F5-4BAC-97B3-6E343E22372A}"/>
                </a:ext>
              </a:extLst>
            </p:cNvPr>
            <p:cNvGrpSpPr/>
            <p:nvPr/>
          </p:nvGrpSpPr>
          <p:grpSpPr>
            <a:xfrm>
              <a:off x="6286541" y="4885992"/>
              <a:ext cx="1146063" cy="658986"/>
              <a:chOff x="6286541" y="4827965"/>
              <a:chExt cx="1146063" cy="658986"/>
            </a:xfrm>
          </p:grpSpPr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4379892A-E890-42B4-AD43-07C380E4D53E}"/>
                  </a:ext>
                </a:extLst>
              </p:cNvPr>
              <p:cNvSpPr/>
              <p:nvPr/>
            </p:nvSpPr>
            <p:spPr>
              <a:xfrm>
                <a:off x="6551281" y="4827965"/>
                <a:ext cx="616009" cy="200561"/>
              </a:xfrm>
              <a:custGeom>
                <a:avLst/>
                <a:gdLst>
                  <a:gd name="connsiteX0" fmla="*/ 509640 w 616009"/>
                  <a:gd name="connsiteY0" fmla="*/ 16117 h 200561"/>
                  <a:gd name="connsiteX1" fmla="*/ 115251 w 616009"/>
                  <a:gd name="connsiteY1" fmla="*/ 16117 h 200561"/>
                  <a:gd name="connsiteX2" fmla="*/ 16117 w 616009"/>
                  <a:gd name="connsiteY2" fmla="*/ 188026 h 200561"/>
                  <a:gd name="connsiteX3" fmla="*/ 608775 w 616009"/>
                  <a:gd name="connsiteY3" fmla="*/ 188026 h 200561"/>
                  <a:gd name="connsiteX4" fmla="*/ 509640 w 616009"/>
                  <a:gd name="connsiteY4" fmla="*/ 16117 h 20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009" h="200561">
                    <a:moveTo>
                      <a:pt x="509640" y="16117"/>
                    </a:moveTo>
                    <a:lnTo>
                      <a:pt x="115251" y="16117"/>
                    </a:lnTo>
                    <a:lnTo>
                      <a:pt x="16117" y="188026"/>
                    </a:lnTo>
                    <a:lnTo>
                      <a:pt x="608775" y="188026"/>
                    </a:lnTo>
                    <a:lnTo>
                      <a:pt x="509640" y="16117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B1DB6D36-A245-4C65-9AF2-0E3019D900D0}"/>
                  </a:ext>
                </a:extLst>
              </p:cNvPr>
              <p:cNvSpPr/>
              <p:nvPr/>
            </p:nvSpPr>
            <p:spPr>
              <a:xfrm>
                <a:off x="6418911" y="5057177"/>
                <a:ext cx="888199" cy="200561"/>
              </a:xfrm>
              <a:custGeom>
                <a:avLst/>
                <a:gdLst>
                  <a:gd name="connsiteX0" fmla="*/ 774237 w 888199"/>
                  <a:gd name="connsiteY0" fmla="*/ 16117 h 200561"/>
                  <a:gd name="connsiteX1" fmla="*/ 115394 w 888199"/>
                  <a:gd name="connsiteY1" fmla="*/ 16117 h 200561"/>
                  <a:gd name="connsiteX2" fmla="*/ 16117 w 888199"/>
                  <a:gd name="connsiteY2" fmla="*/ 188026 h 200561"/>
                  <a:gd name="connsiteX3" fmla="*/ 873515 w 888199"/>
                  <a:gd name="connsiteY3" fmla="*/ 188026 h 200561"/>
                  <a:gd name="connsiteX4" fmla="*/ 774237 w 888199"/>
                  <a:gd name="connsiteY4" fmla="*/ 16117 h 20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8199" h="200561">
                    <a:moveTo>
                      <a:pt x="774237" y="16117"/>
                    </a:moveTo>
                    <a:lnTo>
                      <a:pt x="115394" y="16117"/>
                    </a:lnTo>
                    <a:lnTo>
                      <a:pt x="16117" y="188026"/>
                    </a:lnTo>
                    <a:lnTo>
                      <a:pt x="873515" y="188026"/>
                    </a:lnTo>
                    <a:lnTo>
                      <a:pt x="774237" y="16117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79B56591-430F-45EE-BCBA-B0E11962E1F0}"/>
                  </a:ext>
                </a:extLst>
              </p:cNvPr>
              <p:cNvSpPr/>
              <p:nvPr/>
            </p:nvSpPr>
            <p:spPr>
              <a:xfrm>
                <a:off x="6286541" y="5286390"/>
                <a:ext cx="1146063" cy="200561"/>
              </a:xfrm>
              <a:custGeom>
                <a:avLst/>
                <a:gdLst>
                  <a:gd name="connsiteX0" fmla="*/ 1038978 w 1146063"/>
                  <a:gd name="connsiteY0" fmla="*/ 16117 h 200561"/>
                  <a:gd name="connsiteX1" fmla="*/ 115394 w 1146063"/>
                  <a:gd name="connsiteY1" fmla="*/ 16117 h 200561"/>
                  <a:gd name="connsiteX2" fmla="*/ 16117 w 1146063"/>
                  <a:gd name="connsiteY2" fmla="*/ 188026 h 200561"/>
                  <a:gd name="connsiteX3" fmla="*/ 1138256 w 1146063"/>
                  <a:gd name="connsiteY3" fmla="*/ 188026 h 200561"/>
                  <a:gd name="connsiteX4" fmla="*/ 1038978 w 1146063"/>
                  <a:gd name="connsiteY4" fmla="*/ 16117 h 20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6063" h="200561">
                    <a:moveTo>
                      <a:pt x="1038978" y="16117"/>
                    </a:moveTo>
                    <a:lnTo>
                      <a:pt x="115394" y="16117"/>
                    </a:lnTo>
                    <a:lnTo>
                      <a:pt x="16117" y="188026"/>
                    </a:lnTo>
                    <a:lnTo>
                      <a:pt x="1138256" y="188026"/>
                    </a:lnTo>
                    <a:lnTo>
                      <a:pt x="1038978" y="16117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42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8" name="Textfeld 87">
            <a:extLst>
              <a:ext uri="{FF2B5EF4-FFF2-40B4-BE49-F238E27FC236}">
                <a16:creationId xmlns:a16="http://schemas.microsoft.com/office/drawing/2014/main" id="{CDD7FC48-E4A9-4E0E-9534-D03917B92F84}"/>
              </a:ext>
            </a:extLst>
          </p:cNvPr>
          <p:cNvSpPr txBox="1"/>
          <p:nvPr/>
        </p:nvSpPr>
        <p:spPr>
          <a:xfrm>
            <a:off x="392564" y="4537711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Harmonized</a:t>
            </a: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 Data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1A53E9C7-23A4-4F9D-B0AE-05C0D5CEA493}"/>
              </a:ext>
            </a:extLst>
          </p:cNvPr>
          <p:cNvSpPr txBox="1"/>
          <p:nvPr/>
        </p:nvSpPr>
        <p:spPr>
          <a:xfrm>
            <a:off x="3012281" y="4537711"/>
            <a:ext cx="15055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Consent</a:t>
            </a: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 &amp; </a:t>
            </a:r>
            <a:r>
              <a:rPr kumimoji="0" lang="de-DE" sz="1100" b="0" i="0" u="none" strike="noStrike" kern="0" cap="none" spc="0" normalizeH="0" baseline="0" noProof="0" dirty="0" err="1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Governance</a:t>
            </a: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</a:endParaRP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22FE8473-4E58-4700-BFBF-7BB74B060773}"/>
              </a:ext>
            </a:extLst>
          </p:cNvPr>
          <p:cNvSpPr txBox="1"/>
          <p:nvPr/>
        </p:nvSpPr>
        <p:spPr>
          <a:xfrm>
            <a:off x="6268211" y="4537711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Quality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455D3121-4B30-4C2A-837E-EFF9CCFCB479}"/>
              </a:ext>
            </a:extLst>
          </p:cNvPr>
          <p:cNvSpPr txBox="1"/>
          <p:nvPr/>
        </p:nvSpPr>
        <p:spPr>
          <a:xfrm>
            <a:off x="7634998" y="4537711"/>
            <a:ext cx="1524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Secure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13400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C6F96-9A5F-4C63-A6CE-B7A512D83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Harmonized</a:t>
            </a:r>
            <a:r>
              <a:rPr lang="de-DE" dirty="0"/>
              <a:t> </a:t>
            </a:r>
            <a:r>
              <a:rPr lang="de-DE" dirty="0" err="1"/>
              <a:t>Consent</a:t>
            </a:r>
            <a:r>
              <a:rPr lang="de-DE" dirty="0"/>
              <a:t> &amp; </a:t>
            </a:r>
            <a:r>
              <a:rPr lang="de-DE" dirty="0" err="1"/>
              <a:t>Governance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800426E-A4D5-4DCB-9D70-1813B6586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4</a:t>
            </a:fld>
            <a:endParaRPr lang="en-GB" noProof="0" dirty="0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829B50E-3329-48B5-8C8F-D89DB3E43CFC}"/>
              </a:ext>
            </a:extLst>
          </p:cNvPr>
          <p:cNvGrpSpPr/>
          <p:nvPr/>
        </p:nvGrpSpPr>
        <p:grpSpPr>
          <a:xfrm>
            <a:off x="55709" y="1576571"/>
            <a:ext cx="3256116" cy="2519366"/>
            <a:chOff x="244327" y="1576571"/>
            <a:chExt cx="3256116" cy="2519366"/>
          </a:xfrm>
        </p:grpSpPr>
        <p:pic>
          <p:nvPicPr>
            <p:cNvPr id="30" name="Grafik 29" descr="Dokument">
              <a:extLst>
                <a:ext uri="{FF2B5EF4-FFF2-40B4-BE49-F238E27FC236}">
                  <a16:creationId xmlns:a16="http://schemas.microsoft.com/office/drawing/2014/main" id="{E44121A0-E0DD-45BC-A452-54E784867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85291" y="3181537"/>
              <a:ext cx="914400" cy="914400"/>
            </a:xfrm>
            <a:prstGeom prst="rect">
              <a:avLst/>
            </a:prstGeom>
          </p:spPr>
        </p:pic>
        <p:pic>
          <p:nvPicPr>
            <p:cNvPr id="31" name="Grafik 30" descr="Checkliste">
              <a:extLst>
                <a:ext uri="{FF2B5EF4-FFF2-40B4-BE49-F238E27FC236}">
                  <a16:creationId xmlns:a16="http://schemas.microsoft.com/office/drawing/2014/main" id="{CDA65112-1F1A-47E1-9EB7-CF77364F3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12301" y="2447967"/>
              <a:ext cx="914400" cy="914400"/>
            </a:xfrm>
            <a:prstGeom prst="rect">
              <a:avLst/>
            </a:prstGeom>
          </p:spPr>
        </p:pic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32017BF2-DED0-4C0A-BF7D-D61C3CBBCEDE}"/>
                </a:ext>
              </a:extLst>
            </p:cNvPr>
            <p:cNvSpPr txBox="1"/>
            <p:nvPr/>
          </p:nvSpPr>
          <p:spPr>
            <a:xfrm>
              <a:off x="2238559" y="1576571"/>
              <a:ext cx="1261884" cy="738664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Modular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Broad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Consent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Template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5232B653-5CCE-4741-AEBE-43E5412E9083}"/>
                </a:ext>
              </a:extLst>
            </p:cNvPr>
            <p:cNvSpPr txBox="1"/>
            <p:nvPr/>
          </p:nvSpPr>
          <p:spPr>
            <a:xfrm>
              <a:off x="605279" y="3253988"/>
              <a:ext cx="875561" cy="738664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Legal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Guidance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for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Use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6984F32F-79FF-4992-A1E7-B9BA5E58DE28}"/>
                </a:ext>
              </a:extLst>
            </p:cNvPr>
            <p:cNvSpPr txBox="1"/>
            <p:nvPr/>
          </p:nvSpPr>
          <p:spPr>
            <a:xfrm>
              <a:off x="244327" y="2148122"/>
              <a:ext cx="206659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Approved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by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German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ethics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committes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and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data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protection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officers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B7153D3-996F-458A-9E39-3957B890E242}"/>
              </a:ext>
            </a:extLst>
          </p:cNvPr>
          <p:cNvGrpSpPr/>
          <p:nvPr/>
        </p:nvGrpSpPr>
        <p:grpSpPr>
          <a:xfrm>
            <a:off x="2961984" y="3181537"/>
            <a:ext cx="2406081" cy="914400"/>
            <a:chOff x="3150602" y="3181537"/>
            <a:chExt cx="2406081" cy="914400"/>
          </a:xfrm>
        </p:grpSpPr>
        <p:pic>
          <p:nvPicPr>
            <p:cNvPr id="36" name="Grafik 35" descr="Prozessor">
              <a:extLst>
                <a:ext uri="{FF2B5EF4-FFF2-40B4-BE49-F238E27FC236}">
                  <a16:creationId xmlns:a16="http://schemas.microsoft.com/office/drawing/2014/main" id="{E3FD4E9D-D37F-484E-8ACF-A6ECD4F12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50602" y="3181537"/>
              <a:ext cx="914400" cy="914400"/>
            </a:xfrm>
            <a:prstGeom prst="rect">
              <a:avLst/>
            </a:prstGeom>
          </p:spPr>
        </p:pic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55B8D8D5-0782-42E4-9AEA-8256748C9E80}"/>
                </a:ext>
              </a:extLst>
            </p:cNvPr>
            <p:cNvSpPr txBox="1"/>
            <p:nvPr/>
          </p:nvSpPr>
          <p:spPr>
            <a:xfrm>
              <a:off x="4243502" y="3253988"/>
              <a:ext cx="1313181" cy="738664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Structured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Consent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Representation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CF7E435F-66EB-4F0F-9762-629A56285D58}"/>
              </a:ext>
            </a:extLst>
          </p:cNvPr>
          <p:cNvGrpSpPr/>
          <p:nvPr/>
        </p:nvGrpSpPr>
        <p:grpSpPr>
          <a:xfrm>
            <a:off x="2147723" y="4077072"/>
            <a:ext cx="2438009" cy="1818784"/>
            <a:chOff x="2336341" y="4077072"/>
            <a:chExt cx="2438009" cy="1818784"/>
          </a:xfrm>
        </p:grpSpPr>
        <p:pic>
          <p:nvPicPr>
            <p:cNvPr id="40" name="Grafik 39" descr="Präsentation mit Medien">
              <a:extLst>
                <a:ext uri="{FF2B5EF4-FFF2-40B4-BE49-F238E27FC236}">
                  <a16:creationId xmlns:a16="http://schemas.microsoft.com/office/drawing/2014/main" id="{36583357-201E-4487-9B27-91E02DFCC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412301" y="4077072"/>
              <a:ext cx="914400" cy="914400"/>
            </a:xfrm>
            <a:prstGeom prst="rect">
              <a:avLst/>
            </a:prstGeom>
          </p:spPr>
        </p:pic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6ECA18D1-C40E-4B8E-AA4B-25F74BF7C1B0}"/>
                </a:ext>
              </a:extLst>
            </p:cNvPr>
            <p:cNvSpPr txBox="1"/>
            <p:nvPr/>
          </p:nvSpPr>
          <p:spPr>
            <a:xfrm>
              <a:off x="2336341" y="5157192"/>
              <a:ext cx="1056701" cy="738664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Patient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Information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Materials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92404EEC-B3EE-4171-BA31-4B073E1E7B76}"/>
                </a:ext>
              </a:extLst>
            </p:cNvPr>
            <p:cNvSpPr txBox="1"/>
            <p:nvPr/>
          </p:nvSpPr>
          <p:spPr>
            <a:xfrm>
              <a:off x="3501245" y="5264914"/>
              <a:ext cx="12731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Patient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Empowerment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3195AF69-F259-4DF1-9743-2C67694FB51D}"/>
              </a:ext>
            </a:extLst>
          </p:cNvPr>
          <p:cNvGrpSpPr/>
          <p:nvPr/>
        </p:nvGrpSpPr>
        <p:grpSpPr>
          <a:xfrm>
            <a:off x="5735183" y="3549418"/>
            <a:ext cx="1326004" cy="1664936"/>
            <a:chOff x="7546382" y="3907754"/>
            <a:chExt cx="1326004" cy="1664936"/>
          </a:xfrm>
        </p:grpSpPr>
        <p:pic>
          <p:nvPicPr>
            <p:cNvPr id="44" name="Grafik 43" descr="Workflow">
              <a:extLst>
                <a:ext uri="{FF2B5EF4-FFF2-40B4-BE49-F238E27FC236}">
                  <a16:creationId xmlns:a16="http://schemas.microsoft.com/office/drawing/2014/main" id="{3A7B0FED-BD84-4125-9E25-B5E74105F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752184" y="3907754"/>
              <a:ext cx="914400" cy="914400"/>
            </a:xfrm>
            <a:prstGeom prst="rect">
              <a:avLst/>
            </a:prstGeom>
          </p:spPr>
        </p:pic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0FBA0015-3349-411E-BD09-B42E3D31F4DF}"/>
                </a:ext>
              </a:extLst>
            </p:cNvPr>
            <p:cNvSpPr txBox="1"/>
            <p:nvPr/>
          </p:nvSpPr>
          <p:spPr>
            <a:xfrm>
              <a:off x="7546382" y="5049470"/>
              <a:ext cx="1326004" cy="523220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Sharing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Process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Models</a:t>
              </a:r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9E05BE4D-150F-4758-93D6-E8B71367FB5A}"/>
              </a:ext>
            </a:extLst>
          </p:cNvPr>
          <p:cNvGrpSpPr/>
          <p:nvPr/>
        </p:nvGrpSpPr>
        <p:grpSpPr>
          <a:xfrm>
            <a:off x="5508052" y="1628934"/>
            <a:ext cx="3482137" cy="2089802"/>
            <a:chOff x="7319251" y="1987270"/>
            <a:chExt cx="3482137" cy="2089802"/>
          </a:xfrm>
        </p:grpSpPr>
        <p:pic>
          <p:nvPicPr>
            <p:cNvPr id="47" name="Grafik 46" descr="Vertrag">
              <a:extLst>
                <a:ext uri="{FF2B5EF4-FFF2-40B4-BE49-F238E27FC236}">
                  <a16:creationId xmlns:a16="http://schemas.microsoft.com/office/drawing/2014/main" id="{A2D0E6AB-4442-4CEB-80DB-BAFAEF799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584200" y="3162672"/>
              <a:ext cx="914400" cy="914400"/>
            </a:xfrm>
            <a:prstGeom prst="rect">
              <a:avLst/>
            </a:prstGeom>
          </p:spPr>
        </p:pic>
        <p:pic>
          <p:nvPicPr>
            <p:cNvPr id="48" name="Grafik 47" descr="Liste">
              <a:extLst>
                <a:ext uri="{FF2B5EF4-FFF2-40B4-BE49-F238E27FC236}">
                  <a16:creationId xmlns:a16="http://schemas.microsoft.com/office/drawing/2014/main" id="{5AF3EC7F-52F1-4317-84E8-BF006CDBB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518642" y="2708920"/>
              <a:ext cx="914400" cy="914400"/>
            </a:xfrm>
            <a:prstGeom prst="rect">
              <a:avLst/>
            </a:prstGeom>
          </p:spPr>
        </p:pic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68C4F38C-AE82-4668-88BD-DB407D6B680E}"/>
                </a:ext>
              </a:extLst>
            </p:cNvPr>
            <p:cNvSpPr txBox="1"/>
            <p:nvPr/>
          </p:nvSpPr>
          <p:spPr>
            <a:xfrm>
              <a:off x="7319251" y="1987270"/>
              <a:ext cx="1313181" cy="523220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Harmonized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Use Policy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F440E9C3-646B-4E7F-9315-29A9B07987A8}"/>
                </a:ext>
              </a:extLst>
            </p:cNvPr>
            <p:cNvSpPr txBox="1"/>
            <p:nvPr/>
          </p:nvSpPr>
          <p:spPr>
            <a:xfrm>
              <a:off x="9727055" y="3250540"/>
              <a:ext cx="1074333" cy="738664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Harmonized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Use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Contract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8530D29E-AA5D-4F7A-A13B-898CD2D7B228}"/>
                </a:ext>
              </a:extLst>
            </p:cNvPr>
            <p:cNvSpPr txBox="1"/>
            <p:nvPr/>
          </p:nvSpPr>
          <p:spPr>
            <a:xfrm>
              <a:off x="9175622" y="2097917"/>
              <a:ext cx="162576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In final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negotiation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with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 all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participaing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university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</a:rPr>
                <a:t>hospitals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173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FAB533-38EA-7241-9CA4-9250BEA17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0721" y="6408006"/>
            <a:ext cx="43281" cy="103875"/>
          </a:xfrm>
        </p:spPr>
        <p:txBody>
          <a:bodyPr/>
          <a:lstStyle/>
          <a:p>
            <a:fld id="{53081EA8-CE98-4B8F-8356-7C55684DC430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AB68DC2-3551-A346-ACA4-6A61635BD389}"/>
              </a:ext>
            </a:extLst>
          </p:cNvPr>
          <p:cNvSpPr txBox="1">
            <a:spLocks/>
          </p:cNvSpPr>
          <p:nvPr/>
        </p:nvSpPr>
        <p:spPr>
          <a:xfrm>
            <a:off x="3210438" y="3139517"/>
            <a:ext cx="7452000" cy="3024336"/>
          </a:xfrm>
          <a:prstGeom prst="rect">
            <a:avLst/>
          </a:prstGeom>
        </p:spPr>
        <p:txBody>
          <a:bodyPr vert="horz" lIns="0" tIns="135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FontTx/>
              <a:buNone/>
              <a:defRPr sz="2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000" indent="-234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360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94000" indent="-234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000" indent="-234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94000" indent="-234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4000" indent="-23400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000" lvl="3" indent="0">
              <a:buClr>
                <a:srgbClr val="AA1C7D"/>
              </a:buClr>
              <a:buNone/>
            </a:pPr>
            <a:endParaRPr lang="de-DE" sz="1500" dirty="0"/>
          </a:p>
          <a:p>
            <a:pPr lvl="3">
              <a:buClr>
                <a:srgbClr val="AA1C7D"/>
              </a:buClr>
            </a:pPr>
            <a:r>
              <a:rPr lang="de-DE" sz="1400" dirty="0"/>
              <a:t>Patient (z.B. DEMOGRAPHICS)</a:t>
            </a:r>
          </a:p>
          <a:p>
            <a:pPr lvl="3">
              <a:buClr>
                <a:srgbClr val="AA1C7D"/>
              </a:buClr>
            </a:pPr>
            <a:r>
              <a:rPr lang="de-DE" sz="1400" dirty="0" err="1"/>
              <a:t>Consent</a:t>
            </a:r>
            <a:r>
              <a:rPr lang="de-DE" sz="1400" dirty="0"/>
              <a:t> (z.B. CONSENT)</a:t>
            </a:r>
          </a:p>
          <a:p>
            <a:pPr lvl="3">
              <a:buClr>
                <a:srgbClr val="AA1C7D"/>
              </a:buClr>
            </a:pPr>
            <a:r>
              <a:rPr lang="de-DE" sz="1400" dirty="0"/>
              <a:t>Observation (z.B. LAB, VITAL)</a:t>
            </a:r>
          </a:p>
          <a:p>
            <a:pPr lvl="3">
              <a:buClr>
                <a:srgbClr val="AA1C7D"/>
              </a:buClr>
            </a:pPr>
            <a:r>
              <a:rPr lang="de-DE" sz="1400" dirty="0" err="1"/>
              <a:t>Condition</a:t>
            </a:r>
            <a:r>
              <a:rPr lang="de-DE" sz="1400" dirty="0"/>
              <a:t> (z.B. ANAMNESIS / RISK FACTORS / COMPLICATIONS)</a:t>
            </a:r>
          </a:p>
          <a:p>
            <a:pPr lvl="3">
              <a:buClr>
                <a:srgbClr val="AA1C7D"/>
              </a:buClr>
            </a:pPr>
            <a:r>
              <a:rPr lang="de-DE" sz="1400" dirty="0" err="1"/>
              <a:t>Procedure</a:t>
            </a:r>
            <a:r>
              <a:rPr lang="de-DE" sz="1400" dirty="0"/>
              <a:t> (z.B. PROCEDURE)</a:t>
            </a:r>
          </a:p>
          <a:p>
            <a:pPr lvl="3">
              <a:buClr>
                <a:srgbClr val="AA1C7D"/>
              </a:buClr>
            </a:pPr>
            <a:r>
              <a:rPr lang="de-DE" sz="1400" dirty="0"/>
              <a:t>Encounter (z.B. CRITERIAS)</a:t>
            </a:r>
          </a:p>
          <a:p>
            <a:pPr lvl="3">
              <a:buClr>
                <a:srgbClr val="AA1C7D"/>
              </a:buClr>
            </a:pPr>
            <a:r>
              <a:rPr lang="de-DE" sz="1400" dirty="0" err="1"/>
              <a:t>Medication</a:t>
            </a:r>
            <a:r>
              <a:rPr lang="de-DE" sz="1400" dirty="0"/>
              <a:t>/</a:t>
            </a:r>
            <a:r>
              <a:rPr lang="de-DE" sz="1400" dirty="0" err="1"/>
              <a:t>MedicationStatement</a:t>
            </a:r>
            <a:r>
              <a:rPr lang="de-DE" sz="1400" dirty="0"/>
              <a:t> (z.B. MEDICATION)</a:t>
            </a:r>
          </a:p>
          <a:p>
            <a:pPr lvl="3">
              <a:buClr>
                <a:srgbClr val="AA1C7D"/>
              </a:buClr>
            </a:pPr>
            <a:endParaRPr lang="de-DE" sz="1500" dirty="0"/>
          </a:p>
          <a:p>
            <a:pPr lvl="2">
              <a:buClr>
                <a:srgbClr val="AA1C7D"/>
              </a:buClr>
            </a:pPr>
            <a:endParaRPr lang="de-DE" sz="1500" dirty="0"/>
          </a:p>
          <a:p>
            <a:pPr lvl="2">
              <a:buClr>
                <a:srgbClr val="AA1C7D"/>
              </a:buClr>
            </a:pPr>
            <a:endParaRPr lang="de-DE" sz="1500" dirty="0"/>
          </a:p>
          <a:p>
            <a:pPr lvl="2">
              <a:buClr>
                <a:srgbClr val="AA1C7D"/>
              </a:buClr>
            </a:pPr>
            <a:endParaRPr lang="de-DE" sz="1500" dirty="0"/>
          </a:p>
          <a:p>
            <a:pPr marL="514350" lvl="2" indent="0">
              <a:buClr>
                <a:srgbClr val="AA1C7D"/>
              </a:buClr>
              <a:buNone/>
            </a:pPr>
            <a:r>
              <a:rPr lang="de-DE" sz="1500" dirty="0"/>
              <a:t>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5DC0D52-B042-EB4D-AE5D-284B8713DF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877828"/>
            <a:ext cx="2025209" cy="1220912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6BDFF33A-C888-434C-9838-90D4A570F9BC}"/>
              </a:ext>
            </a:extLst>
          </p:cNvPr>
          <p:cNvSpPr/>
          <p:nvPr/>
        </p:nvSpPr>
        <p:spPr>
          <a:xfrm>
            <a:off x="707381" y="1770237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400" dirty="0"/>
              <a:t>SNOMED CT: Clinical </a:t>
            </a:r>
            <a:r>
              <a:rPr lang="de-DE" sz="1400" dirty="0" err="1"/>
              <a:t>Findings</a:t>
            </a:r>
            <a:r>
              <a:rPr lang="de-DE" sz="1400" dirty="0"/>
              <a:t>, Observable </a:t>
            </a:r>
            <a:r>
              <a:rPr lang="de-DE" sz="1400" dirty="0" err="1"/>
              <a:t>Entities</a:t>
            </a:r>
            <a:endParaRPr lang="de-DE" sz="1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400" dirty="0"/>
              <a:t>LOINC: Lab, Vital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400" dirty="0"/>
              <a:t>ICD-10-GM: </a:t>
            </a:r>
            <a:r>
              <a:rPr lang="de-DE" sz="1400" dirty="0" err="1"/>
              <a:t>Diseases</a:t>
            </a:r>
            <a:r>
              <a:rPr lang="de-DE" sz="1400" dirty="0"/>
              <a:t>, Symptoms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400" dirty="0"/>
              <a:t>ATC: </a:t>
            </a:r>
            <a:r>
              <a:rPr lang="de-DE" sz="1400" dirty="0" err="1"/>
              <a:t>Ingredients</a:t>
            </a:r>
            <a:endParaRPr lang="de-DE" sz="1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400" dirty="0"/>
              <a:t>UCUM: Units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8D5A99D-E40D-5342-8CFE-244CA77465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6046" y="2373914"/>
            <a:ext cx="1640768" cy="71557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4B2074B4-450A-F545-8D68-16F8B673C737}"/>
              </a:ext>
            </a:extLst>
          </p:cNvPr>
          <p:cNvSpPr txBox="1"/>
          <p:nvPr/>
        </p:nvSpPr>
        <p:spPr>
          <a:xfrm>
            <a:off x="359998" y="6459943"/>
            <a:ext cx="7328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/>
              <a:t>Source: HL7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7FB4176-1B3C-D14F-AED9-464A7B2740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578" y="3027019"/>
            <a:ext cx="2413952" cy="760103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02DAEFDE-F5FC-5A41-A2A7-4A9695320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5" y="476672"/>
            <a:ext cx="6552205" cy="432469"/>
          </a:xfrm>
        </p:spPr>
        <p:txBody>
          <a:bodyPr/>
          <a:lstStyle/>
          <a:p>
            <a:r>
              <a:rPr lang="de-DE" dirty="0" err="1">
                <a:solidFill>
                  <a:schemeClr val="tx1"/>
                </a:solidFill>
              </a:rPr>
              <a:t>Terminologies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Standards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82F9275-8EBE-854C-8E24-110D558149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6814" y="1434419"/>
            <a:ext cx="19304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1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8C967F-49AB-4C8C-815A-10410C1D1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MII Modular Core Dataset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B72292-95B7-489F-9064-2D66EAC5A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62056" y="6453336"/>
            <a:ext cx="658416" cy="241299"/>
          </a:xfrm>
        </p:spPr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6</a:t>
            </a:fld>
            <a:endParaRPr lang="en-GB" noProof="0" dirty="0"/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861E826-D6E5-48B8-B4AA-450284E7F97C}"/>
              </a:ext>
            </a:extLst>
          </p:cNvPr>
          <p:cNvGrpSpPr/>
          <p:nvPr/>
        </p:nvGrpSpPr>
        <p:grpSpPr>
          <a:xfrm>
            <a:off x="2186360" y="1636629"/>
            <a:ext cx="5245936" cy="3377980"/>
            <a:chOff x="904419" y="1336750"/>
            <a:chExt cx="7610475" cy="4900562"/>
          </a:xfrm>
        </p:grpSpPr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5790FB0F-AA9B-424A-8A45-2DE77E7B9E70}"/>
                </a:ext>
              </a:extLst>
            </p:cNvPr>
            <p:cNvSpPr/>
            <p:nvPr/>
          </p:nvSpPr>
          <p:spPr>
            <a:xfrm>
              <a:off x="904419" y="1336750"/>
              <a:ext cx="7610475" cy="490056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77" name="Gruppieren 76">
              <a:extLst>
                <a:ext uri="{FF2B5EF4-FFF2-40B4-BE49-F238E27FC236}">
                  <a16:creationId xmlns:a16="http://schemas.microsoft.com/office/drawing/2014/main" id="{F35C49BE-AC82-4D18-ABE3-465B469B9987}"/>
                </a:ext>
              </a:extLst>
            </p:cNvPr>
            <p:cNvGrpSpPr/>
            <p:nvPr/>
          </p:nvGrpSpPr>
          <p:grpSpPr>
            <a:xfrm>
              <a:off x="1081529" y="3653949"/>
              <a:ext cx="7256253" cy="2339640"/>
              <a:chOff x="913443" y="3623309"/>
              <a:chExt cx="7697157" cy="2481801"/>
            </a:xfrm>
          </p:grpSpPr>
          <p:sp>
            <p:nvSpPr>
              <p:cNvPr id="97" name="Rechteck 96">
                <a:extLst>
                  <a:ext uri="{FF2B5EF4-FFF2-40B4-BE49-F238E27FC236}">
                    <a16:creationId xmlns:a16="http://schemas.microsoft.com/office/drawing/2014/main" id="{06662ED7-6916-409D-81E6-ADF2C99DB7AE}"/>
                  </a:ext>
                </a:extLst>
              </p:cNvPr>
              <p:cNvSpPr/>
              <p:nvPr/>
            </p:nvSpPr>
            <p:spPr>
              <a:xfrm>
                <a:off x="1524842" y="4227935"/>
                <a:ext cx="1749214" cy="406068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O</a:t>
                </a: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ncology</a:t>
                </a:r>
                <a:endPara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hteck 97">
                <a:extLst>
                  <a:ext uri="{FF2B5EF4-FFF2-40B4-BE49-F238E27FC236}">
                    <a16:creationId xmlns:a16="http://schemas.microsoft.com/office/drawing/2014/main" id="{92981622-045E-4F38-99D6-A70C430C8B1B}"/>
                  </a:ext>
                </a:extLst>
              </p:cNvPr>
              <p:cNvSpPr/>
              <p:nvPr/>
            </p:nvSpPr>
            <p:spPr>
              <a:xfrm>
                <a:off x="4193114" y="4227935"/>
                <a:ext cx="1749214" cy="406068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Pathology</a:t>
                </a:r>
                <a:r>
                  <a:rPr kumimoji="0" lang="de-DE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de-DE" sz="10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findings</a:t>
                </a:r>
                <a:endParaRPr kumimoji="0" lang="de-DE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hteck 98">
                <a:extLst>
                  <a:ext uri="{FF2B5EF4-FFF2-40B4-BE49-F238E27FC236}">
                    <a16:creationId xmlns:a16="http://schemas.microsoft.com/office/drawing/2014/main" id="{2BE4E425-E261-4100-B2C7-1F530A5A0A9A}"/>
                  </a:ext>
                </a:extLst>
              </p:cNvPr>
              <p:cNvSpPr/>
              <p:nvPr/>
            </p:nvSpPr>
            <p:spPr>
              <a:xfrm>
                <a:off x="4193114" y="4966775"/>
                <a:ext cx="1749214" cy="406068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Imaging </a:t>
                </a:r>
                <a:r>
                  <a:rPr kumimoji="0" lang="de-DE" sz="105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findings</a:t>
                </a:r>
                <a:endParaRPr kumimoji="0" lang="de-DE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D4B2C74D-F2D0-4FD9-8282-48BCCAA6408D}"/>
                  </a:ext>
                </a:extLst>
              </p:cNvPr>
              <p:cNvSpPr/>
              <p:nvPr/>
            </p:nvSpPr>
            <p:spPr>
              <a:xfrm>
                <a:off x="4193114" y="5699042"/>
                <a:ext cx="1749214" cy="406068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PDMS/Biosignals</a:t>
                </a:r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BA9A6A0B-4828-4B61-B6E1-19FCAB6F140D}"/>
                  </a:ext>
                </a:extLst>
              </p:cNvPr>
              <p:cNvSpPr/>
              <p:nvPr/>
            </p:nvSpPr>
            <p:spPr>
              <a:xfrm>
                <a:off x="1524842" y="4966775"/>
                <a:ext cx="1749214" cy="406068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Biomaterial</a:t>
                </a:r>
              </a:p>
            </p:txBody>
          </p:sp>
          <p:sp>
            <p:nvSpPr>
              <p:cNvPr id="102" name="Rechteck 101">
                <a:extLst>
                  <a:ext uri="{FF2B5EF4-FFF2-40B4-BE49-F238E27FC236}">
                    <a16:creationId xmlns:a16="http://schemas.microsoft.com/office/drawing/2014/main" id="{4AE7CDCE-1CBC-4594-9756-93FDB078665B}"/>
                  </a:ext>
                </a:extLst>
              </p:cNvPr>
              <p:cNvSpPr/>
              <p:nvPr/>
            </p:nvSpPr>
            <p:spPr>
              <a:xfrm>
                <a:off x="1524842" y="5699042"/>
                <a:ext cx="1749214" cy="406068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Genetic</a:t>
                </a: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tests</a:t>
                </a:r>
                <a:endPara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:a16="http://schemas.microsoft.com/office/drawing/2014/main" id="{8AAF4A52-7943-484E-95A1-D0C8FA1B1DC8}"/>
                  </a:ext>
                </a:extLst>
              </p:cNvPr>
              <p:cNvSpPr/>
              <p:nvPr/>
            </p:nvSpPr>
            <p:spPr>
              <a:xfrm>
                <a:off x="6861386" y="5693827"/>
                <a:ext cx="1749214" cy="406068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Structure</a:t>
                </a: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data</a:t>
                </a:r>
                <a:endPara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4" name="Gruppierung 45">
                <a:extLst>
                  <a:ext uri="{FF2B5EF4-FFF2-40B4-BE49-F238E27FC236}">
                    <a16:creationId xmlns:a16="http://schemas.microsoft.com/office/drawing/2014/main" id="{769A6FA6-69E1-46FA-913B-1105742B2C44}"/>
                  </a:ext>
                </a:extLst>
              </p:cNvPr>
              <p:cNvGrpSpPr/>
              <p:nvPr/>
            </p:nvGrpSpPr>
            <p:grpSpPr>
              <a:xfrm>
                <a:off x="6861386" y="4228149"/>
                <a:ext cx="1749214" cy="1144694"/>
                <a:chOff x="6861386" y="4228149"/>
                <a:chExt cx="1749214" cy="1144694"/>
              </a:xfrm>
            </p:grpSpPr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190A7F19-F0E7-4240-B1FE-3AD7D3822B83}"/>
                    </a:ext>
                  </a:extLst>
                </p:cNvPr>
                <p:cNvSpPr/>
                <p:nvPr/>
              </p:nvSpPr>
              <p:spPr>
                <a:xfrm>
                  <a:off x="6861386" y="4228149"/>
                  <a:ext cx="1749214" cy="406068"/>
                </a:xfrm>
                <a:prstGeom prst="rect">
                  <a:avLst/>
                </a:prstGeom>
                <a:solidFill>
                  <a:srgbClr val="9BBB59"/>
                </a:solidFill>
                <a:ln w="25400" cap="flat" cmpd="sng" algn="ctr">
                  <a:solidFill>
                    <a:srgbClr val="9BBB5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Billing</a:t>
                  </a:r>
                  <a:r>
                    <a:rPr kumimoji="0" lang="de-DE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 </a:t>
                  </a: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codes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8" name="Rechteck 117">
                  <a:extLst>
                    <a:ext uri="{FF2B5EF4-FFF2-40B4-BE49-F238E27FC236}">
                      <a16:creationId xmlns:a16="http://schemas.microsoft.com/office/drawing/2014/main" id="{9E69E038-6D2C-4BB9-B9EF-956D6AC869C1}"/>
                    </a:ext>
                  </a:extLst>
                </p:cNvPr>
                <p:cNvSpPr/>
                <p:nvPr/>
              </p:nvSpPr>
              <p:spPr>
                <a:xfrm>
                  <a:off x="6861386" y="4966775"/>
                  <a:ext cx="1749214" cy="406068"/>
                </a:xfrm>
                <a:prstGeom prst="rect">
                  <a:avLst/>
                </a:prstGeom>
                <a:solidFill>
                  <a:srgbClr val="9BBB59"/>
                </a:solidFill>
                <a:ln w="25400" cap="flat" cmpd="sng" algn="ctr">
                  <a:solidFill>
                    <a:srgbClr val="9BBB59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Cost</a:t>
                  </a:r>
                  <a:r>
                    <a:rPr kumimoji="0" lang="de-DE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 </a:t>
                  </a: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data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5" name="Gruppierung 46">
                <a:extLst>
                  <a:ext uri="{FF2B5EF4-FFF2-40B4-BE49-F238E27FC236}">
                    <a16:creationId xmlns:a16="http://schemas.microsoft.com/office/drawing/2014/main" id="{54E6A30D-50A2-46ED-B2D0-714A28C1425B}"/>
                  </a:ext>
                </a:extLst>
              </p:cNvPr>
              <p:cNvGrpSpPr/>
              <p:nvPr/>
            </p:nvGrpSpPr>
            <p:grpSpPr>
              <a:xfrm>
                <a:off x="3274056" y="3623309"/>
                <a:ext cx="4461938" cy="2278767"/>
                <a:chOff x="3274056" y="3623309"/>
                <a:chExt cx="4461938" cy="2278767"/>
              </a:xfrm>
            </p:grpSpPr>
            <p:cxnSp>
              <p:nvCxnSpPr>
                <p:cNvPr id="107" name="Gerade Verbindung 33">
                  <a:extLst>
                    <a:ext uri="{FF2B5EF4-FFF2-40B4-BE49-F238E27FC236}">
                      <a16:creationId xmlns:a16="http://schemas.microsoft.com/office/drawing/2014/main" id="{B2363F1F-871B-4A75-A06B-96D39840E89A}"/>
                    </a:ext>
                  </a:extLst>
                </p:cNvPr>
                <p:cNvCxnSpPr>
                  <a:stCxn id="102" idx="3"/>
                </p:cNvCxnSpPr>
                <p:nvPr/>
              </p:nvCxnSpPr>
              <p:spPr>
                <a:xfrm>
                  <a:off x="5942328" y="5902076"/>
                  <a:ext cx="46624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9BBB59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grpSp>
              <p:nvGrpSpPr>
                <p:cNvPr id="108" name="Gruppierung 44">
                  <a:extLst>
                    <a:ext uri="{FF2B5EF4-FFF2-40B4-BE49-F238E27FC236}">
                      <a16:creationId xmlns:a16="http://schemas.microsoft.com/office/drawing/2014/main" id="{FA100835-AE5F-4DFB-8B66-7E638473793E}"/>
                    </a:ext>
                  </a:extLst>
                </p:cNvPr>
                <p:cNvGrpSpPr/>
                <p:nvPr/>
              </p:nvGrpSpPr>
              <p:grpSpPr>
                <a:xfrm>
                  <a:off x="3274056" y="3623309"/>
                  <a:ext cx="4461938" cy="2278767"/>
                  <a:chOff x="3274056" y="3623309"/>
                  <a:chExt cx="4461938" cy="2278767"/>
                </a:xfrm>
              </p:grpSpPr>
              <p:cxnSp>
                <p:nvCxnSpPr>
                  <p:cNvPr id="109" name="Gerade Verbindung 27">
                    <a:extLst>
                      <a:ext uri="{FF2B5EF4-FFF2-40B4-BE49-F238E27FC236}">
                        <a16:creationId xmlns:a16="http://schemas.microsoft.com/office/drawing/2014/main" id="{227B5B45-1BBF-403F-A3B9-6E72F959EC77}"/>
                      </a:ext>
                    </a:extLst>
                  </p:cNvPr>
                  <p:cNvCxnSpPr>
                    <a:stCxn id="99" idx="3"/>
                    <a:endCxn id="100" idx="1"/>
                  </p:cNvCxnSpPr>
                  <p:nvPr/>
                </p:nvCxnSpPr>
                <p:spPr>
                  <a:xfrm>
                    <a:off x="3274056" y="4430969"/>
                    <a:ext cx="91905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0" name="Gerade Verbindung 28">
                    <a:extLst>
                      <a:ext uri="{FF2B5EF4-FFF2-40B4-BE49-F238E27FC236}">
                        <a16:creationId xmlns:a16="http://schemas.microsoft.com/office/drawing/2014/main" id="{81A93014-CFFF-427D-A245-DC86223D441D}"/>
                      </a:ext>
                    </a:extLst>
                  </p:cNvPr>
                  <p:cNvCxnSpPr>
                    <a:stCxn id="103" idx="3"/>
                    <a:endCxn id="101" idx="1"/>
                  </p:cNvCxnSpPr>
                  <p:nvPr/>
                </p:nvCxnSpPr>
                <p:spPr>
                  <a:xfrm>
                    <a:off x="3274056" y="5169809"/>
                    <a:ext cx="91905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1" name="Gerade Verbindung 29">
                    <a:extLst>
                      <a:ext uri="{FF2B5EF4-FFF2-40B4-BE49-F238E27FC236}">
                        <a16:creationId xmlns:a16="http://schemas.microsoft.com/office/drawing/2014/main" id="{272D5A2D-D2D7-4E4C-A023-E757B4C0F4A9}"/>
                      </a:ext>
                    </a:extLst>
                  </p:cNvPr>
                  <p:cNvCxnSpPr>
                    <a:stCxn id="117" idx="3"/>
                    <a:endCxn id="102" idx="1"/>
                  </p:cNvCxnSpPr>
                  <p:nvPr/>
                </p:nvCxnSpPr>
                <p:spPr>
                  <a:xfrm>
                    <a:off x="3274056" y="5902076"/>
                    <a:ext cx="91905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2" name="Gerade Verbindung 31">
                    <a:extLst>
                      <a:ext uri="{FF2B5EF4-FFF2-40B4-BE49-F238E27FC236}">
                        <a16:creationId xmlns:a16="http://schemas.microsoft.com/office/drawing/2014/main" id="{5F517ACC-B5F6-4224-BB3C-BDA8DD631132}"/>
                      </a:ext>
                    </a:extLst>
                  </p:cNvPr>
                  <p:cNvCxnSpPr>
                    <a:stCxn id="100" idx="3"/>
                  </p:cNvCxnSpPr>
                  <p:nvPr/>
                </p:nvCxnSpPr>
                <p:spPr>
                  <a:xfrm>
                    <a:off x="5942328" y="4430969"/>
                    <a:ext cx="919058" cy="213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3" name="Gerade Verbindung 32">
                    <a:extLst>
                      <a:ext uri="{FF2B5EF4-FFF2-40B4-BE49-F238E27FC236}">
                        <a16:creationId xmlns:a16="http://schemas.microsoft.com/office/drawing/2014/main" id="{313B9F32-066B-4B19-9B92-3CFF73A69366}"/>
                      </a:ext>
                    </a:extLst>
                  </p:cNvPr>
                  <p:cNvCxnSpPr>
                    <a:stCxn id="101" idx="3"/>
                  </p:cNvCxnSpPr>
                  <p:nvPr/>
                </p:nvCxnSpPr>
                <p:spPr>
                  <a:xfrm>
                    <a:off x="5942328" y="5169809"/>
                    <a:ext cx="91905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4" name="Gewinkelte Verbindung 51">
                    <a:extLst>
                      <a:ext uri="{FF2B5EF4-FFF2-40B4-BE49-F238E27FC236}">
                        <a16:creationId xmlns:a16="http://schemas.microsoft.com/office/drawing/2014/main" id="{C74AA11B-DACB-404D-BE30-210A536DA7E5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3267235" y="4096374"/>
                    <a:ext cx="2273551" cy="1327423"/>
                  </a:xfrm>
                  <a:prstGeom prst="bentConnector3">
                    <a:avLst>
                      <a:gd name="adj1" fmla="val 12525"/>
                    </a:avLst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5" name="Gewinkelte Verbindung 52">
                    <a:extLst>
                      <a:ext uri="{FF2B5EF4-FFF2-40B4-BE49-F238E27FC236}">
                        <a16:creationId xmlns:a16="http://schemas.microsoft.com/office/drawing/2014/main" id="{04DD5334-CC5D-4D27-B18F-67F0EDE063D8}"/>
                      </a:ext>
                    </a:extLst>
                  </p:cNvPr>
                  <p:cNvCxnSpPr/>
                  <p:nvPr/>
                </p:nvCxnSpPr>
                <p:spPr>
                  <a:xfrm rot="16200000" flipH="1">
                    <a:off x="4601371" y="4089660"/>
                    <a:ext cx="2273551" cy="1340849"/>
                  </a:xfrm>
                  <a:prstGeom prst="bentConnector3">
                    <a:avLst>
                      <a:gd name="adj1" fmla="val 12525"/>
                    </a:avLst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16" name="Gewinkelte Verbindung 53">
                    <a:extLst>
                      <a:ext uri="{FF2B5EF4-FFF2-40B4-BE49-F238E27FC236}">
                        <a16:creationId xmlns:a16="http://schemas.microsoft.com/office/drawing/2014/main" id="{14A7D82F-CC21-46B0-9889-91750FB896D8}"/>
                      </a:ext>
                    </a:extLst>
                  </p:cNvPr>
                  <p:cNvCxnSpPr/>
                  <p:nvPr/>
                </p:nvCxnSpPr>
                <p:spPr>
                  <a:xfrm rot="5400000">
                    <a:off x="6929008" y="3099968"/>
                    <a:ext cx="279835" cy="1334136"/>
                  </a:xfrm>
                  <a:prstGeom prst="bentConnector2">
                    <a:avLst/>
                  </a:prstGeom>
                  <a:noFill/>
                  <a:ln w="9525" cap="flat" cmpd="sng" algn="ctr">
                    <a:solidFill>
                      <a:srgbClr val="9BBB59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D6294809-C329-4D5F-BAC0-BB27D30648D2}"/>
                  </a:ext>
                </a:extLst>
              </p:cNvPr>
              <p:cNvSpPr/>
              <p:nvPr/>
            </p:nvSpPr>
            <p:spPr>
              <a:xfrm rot="16200000">
                <a:off x="20006" y="4800390"/>
                <a:ext cx="2192942" cy="406068"/>
              </a:xfrm>
              <a:prstGeom prst="rect">
                <a:avLst/>
              </a:prstGeom>
              <a:solidFill>
                <a:sysClr val="window" lastClr="FFFFFF"/>
              </a:solidFill>
              <a:ln w="12700" cap="sq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Extension </a:t>
                </a: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modules</a:t>
                </a:r>
                <a:endPara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D45F0520-AEAA-4B5D-8CEE-5835DC0DF94B}"/>
                </a:ext>
              </a:extLst>
            </p:cNvPr>
            <p:cNvGrpSpPr/>
            <p:nvPr/>
          </p:nvGrpSpPr>
          <p:grpSpPr>
            <a:xfrm>
              <a:off x="1077746" y="1503010"/>
              <a:ext cx="7256253" cy="2126320"/>
              <a:chOff x="913443" y="1371600"/>
              <a:chExt cx="7697157" cy="2255519"/>
            </a:xfrm>
          </p:grpSpPr>
          <p:grpSp>
            <p:nvGrpSpPr>
              <p:cNvPr id="79" name="Gruppierung 41">
                <a:extLst>
                  <a:ext uri="{FF2B5EF4-FFF2-40B4-BE49-F238E27FC236}">
                    <a16:creationId xmlns:a16="http://schemas.microsoft.com/office/drawing/2014/main" id="{3EB87ADE-0219-4FE9-9C49-23A887190C30}"/>
                  </a:ext>
                </a:extLst>
              </p:cNvPr>
              <p:cNvGrpSpPr/>
              <p:nvPr/>
            </p:nvGrpSpPr>
            <p:grpSpPr>
              <a:xfrm>
                <a:off x="2865691" y="1371600"/>
                <a:ext cx="1749214" cy="1147627"/>
                <a:chOff x="2865691" y="1371600"/>
                <a:chExt cx="1749214" cy="1147627"/>
              </a:xfrm>
            </p:grpSpPr>
            <p:sp>
              <p:nvSpPr>
                <p:cNvPr id="95" name="Rechteck 94">
                  <a:extLst>
                    <a:ext uri="{FF2B5EF4-FFF2-40B4-BE49-F238E27FC236}">
                      <a16:creationId xmlns:a16="http://schemas.microsoft.com/office/drawing/2014/main" id="{E29C51EB-9588-4413-80F4-FC56B3C0B73A}"/>
                    </a:ext>
                  </a:extLst>
                </p:cNvPr>
                <p:cNvSpPr/>
                <p:nvPr/>
              </p:nvSpPr>
              <p:spPr>
                <a:xfrm>
                  <a:off x="2865691" y="1371600"/>
                  <a:ext cx="1749214" cy="406068"/>
                </a:xfrm>
                <a:prstGeom prst="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Diagnoses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" name="Rechteck 95">
                  <a:extLst>
                    <a:ext uri="{FF2B5EF4-FFF2-40B4-BE49-F238E27FC236}">
                      <a16:creationId xmlns:a16="http://schemas.microsoft.com/office/drawing/2014/main" id="{21A56026-EE6A-4B47-A16E-ED7E9A398F07}"/>
                    </a:ext>
                  </a:extLst>
                </p:cNvPr>
                <p:cNvSpPr/>
                <p:nvPr/>
              </p:nvSpPr>
              <p:spPr>
                <a:xfrm>
                  <a:off x="2865691" y="2113159"/>
                  <a:ext cx="1749214" cy="406068"/>
                </a:xfrm>
                <a:prstGeom prst="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Procedures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80" name="Gruppierung 42">
                <a:extLst>
                  <a:ext uri="{FF2B5EF4-FFF2-40B4-BE49-F238E27FC236}">
                    <a16:creationId xmlns:a16="http://schemas.microsoft.com/office/drawing/2014/main" id="{A0F2AA50-801E-4770-83C9-0BBEB13DD698}"/>
                  </a:ext>
                </a:extLst>
              </p:cNvPr>
              <p:cNvGrpSpPr/>
              <p:nvPr/>
            </p:nvGrpSpPr>
            <p:grpSpPr>
              <a:xfrm>
                <a:off x="5533963" y="1371600"/>
                <a:ext cx="1749214" cy="1147627"/>
                <a:chOff x="5533963" y="1371600"/>
                <a:chExt cx="1749214" cy="1147627"/>
              </a:xfrm>
            </p:grpSpPr>
            <p:sp>
              <p:nvSpPr>
                <p:cNvPr id="93" name="Rechteck 92">
                  <a:extLst>
                    <a:ext uri="{FF2B5EF4-FFF2-40B4-BE49-F238E27FC236}">
                      <a16:creationId xmlns:a16="http://schemas.microsoft.com/office/drawing/2014/main" id="{5F60D27C-4E9E-4E7C-8683-915F7D0F67A8}"/>
                    </a:ext>
                  </a:extLst>
                </p:cNvPr>
                <p:cNvSpPr/>
                <p:nvPr/>
              </p:nvSpPr>
              <p:spPr>
                <a:xfrm>
                  <a:off x="5533963" y="1371600"/>
                  <a:ext cx="1749214" cy="406068"/>
                </a:xfrm>
                <a:prstGeom prst="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Lab </a:t>
                  </a: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findings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" name="Rechteck 93">
                  <a:extLst>
                    <a:ext uri="{FF2B5EF4-FFF2-40B4-BE49-F238E27FC236}">
                      <a16:creationId xmlns:a16="http://schemas.microsoft.com/office/drawing/2014/main" id="{503ABCFB-68D8-41DA-A61A-CDE71C413A44}"/>
                    </a:ext>
                  </a:extLst>
                </p:cNvPr>
                <p:cNvSpPr/>
                <p:nvPr/>
              </p:nvSpPr>
              <p:spPr>
                <a:xfrm>
                  <a:off x="5533963" y="2113159"/>
                  <a:ext cx="1749214" cy="406068"/>
                </a:xfrm>
                <a:prstGeom prst="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Medication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81" name="Gruppierung 43">
                <a:extLst>
                  <a:ext uri="{FF2B5EF4-FFF2-40B4-BE49-F238E27FC236}">
                    <a16:creationId xmlns:a16="http://schemas.microsoft.com/office/drawing/2014/main" id="{9261EAAC-821C-4F6F-9862-5613BEEDE419}"/>
                  </a:ext>
                </a:extLst>
              </p:cNvPr>
              <p:cNvGrpSpPr/>
              <p:nvPr/>
            </p:nvGrpSpPr>
            <p:grpSpPr>
              <a:xfrm>
                <a:off x="4614905" y="1574634"/>
                <a:ext cx="3121087" cy="1646417"/>
                <a:chOff x="4614905" y="1574634"/>
                <a:chExt cx="3121087" cy="1646417"/>
              </a:xfrm>
            </p:grpSpPr>
            <p:cxnSp>
              <p:nvCxnSpPr>
                <p:cNvPr id="89" name="Gerade Verbindung 23">
                  <a:extLst>
                    <a:ext uri="{FF2B5EF4-FFF2-40B4-BE49-F238E27FC236}">
                      <a16:creationId xmlns:a16="http://schemas.microsoft.com/office/drawing/2014/main" id="{4C1F05F6-4408-4C21-8DC3-63C7716B303D}"/>
                    </a:ext>
                  </a:extLst>
                </p:cNvPr>
                <p:cNvCxnSpPr>
                  <a:stCxn id="93" idx="3"/>
                </p:cNvCxnSpPr>
                <p:nvPr/>
              </p:nvCxnSpPr>
              <p:spPr>
                <a:xfrm>
                  <a:off x="4614905" y="1574634"/>
                  <a:ext cx="91905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0" name="Gerade Verbindung 24">
                  <a:extLst>
                    <a:ext uri="{FF2B5EF4-FFF2-40B4-BE49-F238E27FC236}">
                      <a16:creationId xmlns:a16="http://schemas.microsoft.com/office/drawing/2014/main" id="{89EB285D-7032-4A98-87DB-C9E99A8BB076}"/>
                    </a:ext>
                  </a:extLst>
                </p:cNvPr>
                <p:cNvCxnSpPr>
                  <a:stCxn id="94" idx="3"/>
                </p:cNvCxnSpPr>
                <p:nvPr/>
              </p:nvCxnSpPr>
              <p:spPr>
                <a:xfrm>
                  <a:off x="4614905" y="2316193"/>
                  <a:ext cx="91905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1" name="Gerade Verbindung 25">
                  <a:extLst>
                    <a:ext uri="{FF2B5EF4-FFF2-40B4-BE49-F238E27FC236}">
                      <a16:creationId xmlns:a16="http://schemas.microsoft.com/office/drawing/2014/main" id="{61B101EC-D62A-48C4-AF38-61A424D7DB32}"/>
                    </a:ext>
                  </a:extLst>
                </p:cNvPr>
                <p:cNvCxnSpPr>
                  <a:stCxn id="86" idx="0"/>
                </p:cNvCxnSpPr>
                <p:nvPr/>
              </p:nvCxnSpPr>
              <p:spPr>
                <a:xfrm flipH="1" flipV="1">
                  <a:off x="5057431" y="1574634"/>
                  <a:ext cx="10290" cy="164260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2" name="Gewinkelte Verbindung 36">
                  <a:extLst>
                    <a:ext uri="{FF2B5EF4-FFF2-40B4-BE49-F238E27FC236}">
                      <a16:creationId xmlns:a16="http://schemas.microsoft.com/office/drawing/2014/main" id="{6C1E239B-64C2-4331-A026-7453B3B04B79}"/>
                    </a:ext>
                  </a:extLst>
                </p:cNvPr>
                <p:cNvCxnSpPr>
                  <a:stCxn id="96" idx="0"/>
                </p:cNvCxnSpPr>
                <p:nvPr/>
              </p:nvCxnSpPr>
              <p:spPr>
                <a:xfrm rot="16200000" flipV="1">
                  <a:off x="6220869" y="1705927"/>
                  <a:ext cx="351686" cy="2678561"/>
                </a:xfrm>
                <a:prstGeom prst="bentConnector2">
                  <a:avLst/>
                </a:prstGeom>
                <a:noFill/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2" name="Gruppierung 40">
                <a:extLst>
                  <a:ext uri="{FF2B5EF4-FFF2-40B4-BE49-F238E27FC236}">
                    <a16:creationId xmlns:a16="http://schemas.microsoft.com/office/drawing/2014/main" id="{9FB632C4-1A1D-462A-88B6-FFB8C0312C25}"/>
                  </a:ext>
                </a:extLst>
              </p:cNvPr>
              <p:cNvGrpSpPr/>
              <p:nvPr/>
            </p:nvGrpSpPr>
            <p:grpSpPr>
              <a:xfrm>
                <a:off x="1524842" y="3217242"/>
                <a:ext cx="7085758" cy="409877"/>
                <a:chOff x="1524842" y="3217242"/>
                <a:chExt cx="7085758" cy="409877"/>
              </a:xfrm>
            </p:grpSpPr>
            <p:sp>
              <p:nvSpPr>
                <p:cNvPr id="84" name="Rechteck 83">
                  <a:extLst>
                    <a:ext uri="{FF2B5EF4-FFF2-40B4-BE49-F238E27FC236}">
                      <a16:creationId xmlns:a16="http://schemas.microsoft.com/office/drawing/2014/main" id="{7D65DCF3-A776-4450-A026-C82794235721}"/>
                    </a:ext>
                  </a:extLst>
                </p:cNvPr>
                <p:cNvSpPr/>
                <p:nvPr/>
              </p:nvSpPr>
              <p:spPr>
                <a:xfrm>
                  <a:off x="4193114" y="3217242"/>
                  <a:ext cx="1749214" cy="406068"/>
                </a:xfrm>
                <a:prstGeom prst="rect">
                  <a:avLst/>
                </a:prstGeom>
                <a:solidFill>
                  <a:srgbClr val="C0504D"/>
                </a:solidFill>
                <a:ln w="25400" cap="flat" cmpd="sng" algn="ctr">
                  <a:solidFill>
                    <a:srgbClr val="C0504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Person</a:t>
                  </a:r>
                </a:p>
              </p:txBody>
            </p:sp>
            <p:sp>
              <p:nvSpPr>
                <p:cNvPr id="85" name="Rechteck 84">
                  <a:extLst>
                    <a:ext uri="{FF2B5EF4-FFF2-40B4-BE49-F238E27FC236}">
                      <a16:creationId xmlns:a16="http://schemas.microsoft.com/office/drawing/2014/main" id="{DECD8A8D-4BEE-4DA6-8D8F-7E7ED2BEE99A}"/>
                    </a:ext>
                  </a:extLst>
                </p:cNvPr>
                <p:cNvSpPr/>
                <p:nvPr/>
              </p:nvSpPr>
              <p:spPr>
                <a:xfrm>
                  <a:off x="1524842" y="3217242"/>
                  <a:ext cx="1749214" cy="406068"/>
                </a:xfrm>
                <a:prstGeom prst="rect">
                  <a:avLst/>
                </a:prstGeom>
                <a:solidFill>
                  <a:srgbClr val="C0504D"/>
                </a:solidFill>
                <a:ln w="25400" cap="flat" cmpd="sng" algn="ctr">
                  <a:solidFill>
                    <a:srgbClr val="C0504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Demographics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Rechteck 85">
                  <a:extLst>
                    <a:ext uri="{FF2B5EF4-FFF2-40B4-BE49-F238E27FC236}">
                      <a16:creationId xmlns:a16="http://schemas.microsoft.com/office/drawing/2014/main" id="{F22E8176-6269-49C1-892D-3ACC608FE7D2}"/>
                    </a:ext>
                  </a:extLst>
                </p:cNvPr>
                <p:cNvSpPr/>
                <p:nvPr/>
              </p:nvSpPr>
              <p:spPr>
                <a:xfrm>
                  <a:off x="6861386" y="3221051"/>
                  <a:ext cx="1749214" cy="406068"/>
                </a:xfrm>
                <a:prstGeom prst="rect">
                  <a:avLst/>
                </a:prstGeom>
                <a:solidFill>
                  <a:srgbClr val="C0504D"/>
                </a:solidFill>
                <a:ln w="25400" cap="flat" cmpd="sng" algn="ctr">
                  <a:solidFill>
                    <a:srgbClr val="C0504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Case </a:t>
                  </a:r>
                  <a:r>
                    <a:rPr kumimoji="0" lang="de-DE" sz="11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data</a:t>
                  </a:r>
                  <a:endPara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87" name="Gerade Verbindung 22">
                  <a:extLst>
                    <a:ext uri="{FF2B5EF4-FFF2-40B4-BE49-F238E27FC236}">
                      <a16:creationId xmlns:a16="http://schemas.microsoft.com/office/drawing/2014/main" id="{911FCF71-6E2C-4DCC-9E95-24BC5F2F9237}"/>
                    </a:ext>
                  </a:extLst>
                </p:cNvPr>
                <p:cNvCxnSpPr>
                  <a:stCxn id="95" idx="3"/>
                  <a:endCxn id="86" idx="1"/>
                </p:cNvCxnSpPr>
                <p:nvPr/>
              </p:nvCxnSpPr>
              <p:spPr>
                <a:xfrm>
                  <a:off x="3274056" y="3420276"/>
                  <a:ext cx="91905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8" name="Gerade Verbindung 30">
                  <a:extLst>
                    <a:ext uri="{FF2B5EF4-FFF2-40B4-BE49-F238E27FC236}">
                      <a16:creationId xmlns:a16="http://schemas.microsoft.com/office/drawing/2014/main" id="{B6B2427F-97A0-4536-A918-2A318E7B4029}"/>
                    </a:ext>
                  </a:extLst>
                </p:cNvPr>
                <p:cNvCxnSpPr>
                  <a:stCxn id="86" idx="3"/>
                  <a:endCxn id="96" idx="1"/>
                </p:cNvCxnSpPr>
                <p:nvPr/>
              </p:nvCxnSpPr>
              <p:spPr>
                <a:xfrm>
                  <a:off x="5942328" y="3420276"/>
                  <a:ext cx="919058" cy="3809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23FC241C-C3F6-48E0-9FBB-CF2B850618D5}"/>
                  </a:ext>
                </a:extLst>
              </p:cNvPr>
              <p:cNvSpPr/>
              <p:nvPr/>
            </p:nvSpPr>
            <p:spPr>
              <a:xfrm rot="16200000">
                <a:off x="-9377" y="2294420"/>
                <a:ext cx="2251709" cy="406069"/>
              </a:xfrm>
              <a:prstGeom prst="rect">
                <a:avLst/>
              </a:prstGeom>
              <a:solidFill>
                <a:sysClr val="window" lastClr="FFFFFF"/>
              </a:solidFill>
              <a:ln w="12700" cap="sq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Basic </a:t>
                </a: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modules</a:t>
                </a:r>
                <a:endPara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9" name="Gruppieren 118">
            <a:extLst>
              <a:ext uri="{FF2B5EF4-FFF2-40B4-BE49-F238E27FC236}">
                <a16:creationId xmlns:a16="http://schemas.microsoft.com/office/drawing/2014/main" id="{B257D047-009D-4B59-850B-7CBBA8C75EDC}"/>
              </a:ext>
            </a:extLst>
          </p:cNvPr>
          <p:cNvGrpSpPr/>
          <p:nvPr/>
        </p:nvGrpSpPr>
        <p:grpSpPr>
          <a:xfrm>
            <a:off x="2716389" y="5218248"/>
            <a:ext cx="4604471" cy="680439"/>
            <a:chOff x="3444591" y="5757542"/>
            <a:chExt cx="5199952" cy="768438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D02E5BB0-BE3F-45F8-9A49-CB284C849D95}"/>
                </a:ext>
              </a:extLst>
            </p:cNvPr>
            <p:cNvSpPr/>
            <p:nvPr/>
          </p:nvSpPr>
          <p:spPr>
            <a:xfrm>
              <a:off x="5402728" y="5761369"/>
              <a:ext cx="1283678" cy="297997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</a:t>
              </a:r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FF973E85-9C58-4861-A8F7-DB57F0DC9B23}"/>
                </a:ext>
              </a:extLst>
            </p:cNvPr>
            <p:cNvSpPr/>
            <p:nvPr/>
          </p:nvSpPr>
          <p:spPr>
            <a:xfrm>
              <a:off x="3444591" y="5761369"/>
              <a:ext cx="1283678" cy="297997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</a:t>
              </a:r>
            </a:p>
          </p:txBody>
        </p:sp>
        <p:sp>
          <p:nvSpPr>
            <p:cNvPr id="122" name="Rechteck 121">
              <a:extLst>
                <a:ext uri="{FF2B5EF4-FFF2-40B4-BE49-F238E27FC236}">
                  <a16:creationId xmlns:a16="http://schemas.microsoft.com/office/drawing/2014/main" id="{32BF312D-0C91-49CF-8B18-6433EAA7004F}"/>
                </a:ext>
              </a:extLst>
            </p:cNvPr>
            <p:cNvSpPr/>
            <p:nvPr/>
          </p:nvSpPr>
          <p:spPr>
            <a:xfrm>
              <a:off x="7360865" y="5757542"/>
              <a:ext cx="1283678" cy="297997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</a:t>
              </a:r>
            </a:p>
          </p:txBody>
        </p:sp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EE9E4296-EACC-474E-BC97-0EFD67A85BE2}"/>
                </a:ext>
              </a:extLst>
            </p:cNvPr>
            <p:cNvSpPr/>
            <p:nvPr/>
          </p:nvSpPr>
          <p:spPr>
            <a:xfrm>
              <a:off x="5402728" y="6227983"/>
              <a:ext cx="1283678" cy="297997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</a:t>
              </a:r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0CE6C900-37C2-45F7-9B1A-0B5968AE25B4}"/>
                </a:ext>
              </a:extLst>
            </p:cNvPr>
            <p:cNvSpPr/>
            <p:nvPr/>
          </p:nvSpPr>
          <p:spPr>
            <a:xfrm>
              <a:off x="3444591" y="6227983"/>
              <a:ext cx="1283678" cy="297997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</a:t>
              </a:r>
            </a:p>
          </p:txBody>
        </p:sp>
        <p:sp>
          <p:nvSpPr>
            <p:cNvPr id="125" name="Rechteck 124">
              <a:extLst>
                <a:ext uri="{FF2B5EF4-FFF2-40B4-BE49-F238E27FC236}">
                  <a16:creationId xmlns:a16="http://schemas.microsoft.com/office/drawing/2014/main" id="{1812D1C0-D4E3-4393-9CC4-1EC387F12063}"/>
                </a:ext>
              </a:extLst>
            </p:cNvPr>
            <p:cNvSpPr/>
            <p:nvPr/>
          </p:nvSpPr>
          <p:spPr>
            <a:xfrm>
              <a:off x="7360865" y="6224156"/>
              <a:ext cx="1283678" cy="297997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>
                  <a:lumMod val="60000"/>
                  <a:lumOff val="40000"/>
                </a:srgbClr>
              </a:solidFill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</a:t>
              </a:r>
            </a:p>
          </p:txBody>
        </p:sp>
      </p:grpSp>
      <p:grpSp>
        <p:nvGrpSpPr>
          <p:cNvPr id="126" name="Gruppieren 125">
            <a:extLst>
              <a:ext uri="{FF2B5EF4-FFF2-40B4-BE49-F238E27FC236}">
                <a16:creationId xmlns:a16="http://schemas.microsoft.com/office/drawing/2014/main" id="{A7911C25-D677-4E5F-8C23-86DB199D8E74}"/>
              </a:ext>
            </a:extLst>
          </p:cNvPr>
          <p:cNvGrpSpPr/>
          <p:nvPr/>
        </p:nvGrpSpPr>
        <p:grpSpPr>
          <a:xfrm>
            <a:off x="276207" y="1584955"/>
            <a:ext cx="1808105" cy="1587502"/>
            <a:chOff x="364446" y="1676107"/>
            <a:chExt cx="2041943" cy="1792810"/>
          </a:xfrm>
        </p:grpSpPr>
        <p:pic>
          <p:nvPicPr>
            <p:cNvPr id="127" name="Grafik 126">
              <a:extLst>
                <a:ext uri="{FF2B5EF4-FFF2-40B4-BE49-F238E27FC236}">
                  <a16:creationId xmlns:a16="http://schemas.microsoft.com/office/drawing/2014/main" id="{A46E70D5-EC58-4F86-81DD-6F3A8B8355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48641" y="1676107"/>
              <a:ext cx="857748" cy="1187325"/>
            </a:xfrm>
            <a:prstGeom prst="rect">
              <a:avLst/>
            </a:prstGeom>
          </p:spPr>
        </p:pic>
        <p:sp>
          <p:nvSpPr>
            <p:cNvPr id="128" name="Textfeld 127">
              <a:extLst>
                <a:ext uri="{FF2B5EF4-FFF2-40B4-BE49-F238E27FC236}">
                  <a16:creationId xmlns:a16="http://schemas.microsoft.com/office/drawing/2014/main" id="{87F2240D-893D-4CF2-A310-42C93EA8C78D}"/>
                </a:ext>
              </a:extLst>
            </p:cNvPr>
            <p:cNvSpPr txBox="1"/>
            <p:nvPr/>
          </p:nvSpPr>
          <p:spPr>
            <a:xfrm>
              <a:off x="364446" y="2599966"/>
              <a:ext cx="1200601" cy="868951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</a:t>
              </a: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structures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based</a:t>
              </a: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on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HL7 FHIR 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Standard</a:t>
              </a:r>
            </a:p>
          </p:txBody>
        </p:sp>
      </p:grpSp>
      <p:grpSp>
        <p:nvGrpSpPr>
          <p:cNvPr id="129" name="Gruppieren 128">
            <a:extLst>
              <a:ext uri="{FF2B5EF4-FFF2-40B4-BE49-F238E27FC236}">
                <a16:creationId xmlns:a16="http://schemas.microsoft.com/office/drawing/2014/main" id="{1DFF4F53-A166-460F-B28D-D146187061EA}"/>
              </a:ext>
            </a:extLst>
          </p:cNvPr>
          <p:cNvGrpSpPr/>
          <p:nvPr/>
        </p:nvGrpSpPr>
        <p:grpSpPr>
          <a:xfrm>
            <a:off x="208412" y="3813641"/>
            <a:ext cx="1855864" cy="1978015"/>
            <a:chOff x="423356" y="3327514"/>
            <a:chExt cx="2095879" cy="2233826"/>
          </a:xfrm>
        </p:grpSpPr>
        <p:grpSp>
          <p:nvGrpSpPr>
            <p:cNvPr id="130" name="Gruppieren 129">
              <a:extLst>
                <a:ext uri="{FF2B5EF4-FFF2-40B4-BE49-F238E27FC236}">
                  <a16:creationId xmlns:a16="http://schemas.microsoft.com/office/drawing/2014/main" id="{AED2412D-CB2D-43DC-926D-5D442E646B84}"/>
                </a:ext>
              </a:extLst>
            </p:cNvPr>
            <p:cNvGrpSpPr/>
            <p:nvPr/>
          </p:nvGrpSpPr>
          <p:grpSpPr>
            <a:xfrm>
              <a:off x="1556914" y="3861768"/>
              <a:ext cx="962321" cy="1699572"/>
              <a:chOff x="1206025" y="3487526"/>
              <a:chExt cx="527432" cy="931507"/>
            </a:xfrm>
          </p:grpSpPr>
          <p:pic>
            <p:nvPicPr>
              <p:cNvPr id="132" name="Bild 5">
                <a:extLst>
                  <a:ext uri="{FF2B5EF4-FFF2-40B4-BE49-F238E27FC236}">
                    <a16:creationId xmlns:a16="http://schemas.microsoft.com/office/drawing/2014/main" id="{B3C0928F-0996-44D7-BF60-6602B1F48B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06025" y="3487526"/>
                <a:ext cx="527432" cy="465754"/>
              </a:xfrm>
              <a:prstGeom prst="rect">
                <a:avLst/>
              </a:prstGeom>
            </p:spPr>
          </p:pic>
          <p:pic>
            <p:nvPicPr>
              <p:cNvPr id="133" name="Picture 2" descr="Snomed - Leading healthcare terminology worldwide">
                <a:extLst>
                  <a:ext uri="{FF2B5EF4-FFF2-40B4-BE49-F238E27FC236}">
                    <a16:creationId xmlns:a16="http://schemas.microsoft.com/office/drawing/2014/main" id="{CEE55B58-0A8B-4BDA-888E-87C20F70AF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236625" y="3953280"/>
                <a:ext cx="466231" cy="46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1" name="Textfeld 130">
              <a:extLst>
                <a:ext uri="{FF2B5EF4-FFF2-40B4-BE49-F238E27FC236}">
                  <a16:creationId xmlns:a16="http://schemas.microsoft.com/office/drawing/2014/main" id="{73873253-71C8-4CA8-A7A2-C4854710BCD3}"/>
                </a:ext>
              </a:extLst>
            </p:cNvPr>
            <p:cNvSpPr txBox="1"/>
            <p:nvPr/>
          </p:nvSpPr>
          <p:spPr>
            <a:xfrm>
              <a:off x="423356" y="3327514"/>
              <a:ext cx="1097414" cy="1060121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Semantic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annotation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based</a:t>
              </a: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on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international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terminologies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D4FFA76C-3E6A-4551-B328-84A31ACE848C}"/>
              </a:ext>
            </a:extLst>
          </p:cNvPr>
          <p:cNvGrpSpPr/>
          <p:nvPr/>
        </p:nvGrpSpPr>
        <p:grpSpPr>
          <a:xfrm>
            <a:off x="7503130" y="1843106"/>
            <a:ext cx="1621048" cy="2083177"/>
            <a:chOff x="9168779" y="1979293"/>
            <a:chExt cx="1830694" cy="2352588"/>
          </a:xfrm>
        </p:grpSpPr>
        <p:grpSp>
          <p:nvGrpSpPr>
            <p:cNvPr id="135" name="Gruppieren 134">
              <a:extLst>
                <a:ext uri="{FF2B5EF4-FFF2-40B4-BE49-F238E27FC236}">
                  <a16:creationId xmlns:a16="http://schemas.microsoft.com/office/drawing/2014/main" id="{41258D97-C8D3-4027-BD29-63EEDF3F07E7}"/>
                </a:ext>
              </a:extLst>
            </p:cNvPr>
            <p:cNvGrpSpPr/>
            <p:nvPr/>
          </p:nvGrpSpPr>
          <p:grpSpPr>
            <a:xfrm>
              <a:off x="9168779" y="1979293"/>
              <a:ext cx="880572" cy="1675279"/>
              <a:chOff x="9693909" y="1979293"/>
              <a:chExt cx="880572" cy="1675279"/>
            </a:xfrm>
          </p:grpSpPr>
          <p:pic>
            <p:nvPicPr>
              <p:cNvPr id="137" name="Picture 2" descr="https://www.art-decor.org/mediawiki/skins/gmwfreered/images/logo.png">
                <a:extLst>
                  <a:ext uri="{FF2B5EF4-FFF2-40B4-BE49-F238E27FC236}">
                    <a16:creationId xmlns:a16="http://schemas.microsoft.com/office/drawing/2014/main" id="{BEF26389-829E-48FA-B09A-2DE00F80B7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693909" y="1979293"/>
                <a:ext cx="880572" cy="8056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8" name="Picture 4" descr="S'MPL'F'ER">
                <a:extLst>
                  <a:ext uri="{FF2B5EF4-FFF2-40B4-BE49-F238E27FC236}">
                    <a16:creationId xmlns:a16="http://schemas.microsoft.com/office/drawing/2014/main" id="{FD70E113-7812-4CB7-8E33-D1BDE3208D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695422" y="2896344"/>
                <a:ext cx="877546" cy="7582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C4CD3B9C-1F30-4788-8A55-43D72D4571D5}"/>
                </a:ext>
              </a:extLst>
            </p:cNvPr>
            <p:cNvSpPr txBox="1"/>
            <p:nvPr/>
          </p:nvSpPr>
          <p:spPr>
            <a:xfrm>
              <a:off x="9912921" y="3080591"/>
              <a:ext cx="1086552" cy="1251290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Collaborative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tools</a:t>
              </a: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for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requirements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specification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and </a:t>
              </a: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modelling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9" name="Gruppieren 138">
            <a:extLst>
              <a:ext uri="{FF2B5EF4-FFF2-40B4-BE49-F238E27FC236}">
                <a16:creationId xmlns:a16="http://schemas.microsoft.com/office/drawing/2014/main" id="{08FFB1CE-6D5A-49A5-83FE-E54DF305FFB1}"/>
              </a:ext>
            </a:extLst>
          </p:cNvPr>
          <p:cNvGrpSpPr/>
          <p:nvPr/>
        </p:nvGrpSpPr>
        <p:grpSpPr>
          <a:xfrm>
            <a:off x="7611509" y="4177970"/>
            <a:ext cx="1498755" cy="1805145"/>
            <a:chOff x="9162262" y="3770205"/>
            <a:chExt cx="1692585" cy="2038599"/>
          </a:xfrm>
        </p:grpSpPr>
        <p:grpSp>
          <p:nvGrpSpPr>
            <p:cNvPr id="140" name="Gruppieren 139">
              <a:extLst>
                <a:ext uri="{FF2B5EF4-FFF2-40B4-BE49-F238E27FC236}">
                  <a16:creationId xmlns:a16="http://schemas.microsoft.com/office/drawing/2014/main" id="{4DB8EE9C-3016-4E8A-811C-B5B57D756931}"/>
                </a:ext>
              </a:extLst>
            </p:cNvPr>
            <p:cNvGrpSpPr/>
            <p:nvPr/>
          </p:nvGrpSpPr>
          <p:grpSpPr>
            <a:xfrm>
              <a:off x="9162262" y="4365104"/>
              <a:ext cx="914400" cy="1443700"/>
              <a:chOff x="9687392" y="4365104"/>
              <a:chExt cx="914400" cy="1443700"/>
            </a:xfrm>
          </p:grpSpPr>
          <p:pic>
            <p:nvPicPr>
              <p:cNvPr id="142" name="Grafik 141" descr="Besprechung">
                <a:extLst>
                  <a:ext uri="{FF2B5EF4-FFF2-40B4-BE49-F238E27FC236}">
                    <a16:creationId xmlns:a16="http://schemas.microsoft.com/office/drawing/2014/main" id="{A7883190-7699-4A6C-A849-65310AD3C4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9687392" y="436510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43" name="Grafik 142" descr="Händedruck">
                <a:extLst>
                  <a:ext uri="{FF2B5EF4-FFF2-40B4-BE49-F238E27FC236}">
                    <a16:creationId xmlns:a16="http://schemas.microsoft.com/office/drawing/2014/main" id="{4B9A36C4-509E-42FC-B65E-EF27B4C41A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754160" y="5027940"/>
                <a:ext cx="780864" cy="780864"/>
              </a:xfrm>
              <a:prstGeom prst="rect">
                <a:avLst/>
              </a:prstGeom>
            </p:spPr>
          </p:pic>
        </p:grpSp>
        <p:sp>
          <p:nvSpPr>
            <p:cNvPr id="141" name="Textfeld 140">
              <a:extLst>
                <a:ext uri="{FF2B5EF4-FFF2-40B4-BE49-F238E27FC236}">
                  <a16:creationId xmlns:a16="http://schemas.microsoft.com/office/drawing/2014/main" id="{5484EC1D-19CD-4B98-8790-9DC8BD491837}"/>
                </a:ext>
              </a:extLst>
            </p:cNvPr>
            <p:cNvSpPr txBox="1"/>
            <p:nvPr/>
          </p:nvSpPr>
          <p:spPr>
            <a:xfrm>
              <a:off x="9503991" y="3770205"/>
              <a:ext cx="1350856" cy="677781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Open </a:t>
              </a: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governance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processes</a:t>
              </a:r>
              <a:b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and </a:t>
              </a: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balloting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53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3A255-80A4-6F4C-B366-ED75CF65F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Modelling</a:t>
            </a:r>
            <a:r>
              <a:rPr lang="de-DE" dirty="0"/>
              <a:t> in ART DECOR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536ACD-635C-DE42-A7B5-E21C6F715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E935DA-4D74-3E45-8910-FF8CE4A15A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900115" y="1473555"/>
            <a:ext cx="7344097" cy="492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44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5773E6-1FE4-4D80-8EDA-83698123D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Collaborative </a:t>
            </a:r>
            <a:r>
              <a:rPr lang="de-DE" dirty="0" err="1"/>
              <a:t>Creation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Core Dataset Modules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CCE97D-6D80-40E4-909F-DC8EB3103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14CA614-3F14-424D-BC72-FFC323CA05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11326"/>
            <a:ext cx="9144000" cy="363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9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EFCDBC-8AB6-4C93-AD81-E06863C0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CDS-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Harmonization</a:t>
            </a:r>
            <a:r>
              <a:rPr lang="de-DE" dirty="0"/>
              <a:t> &amp; </a:t>
            </a:r>
            <a:r>
              <a:rPr lang="de-DE" dirty="0" err="1"/>
              <a:t>Utilization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Data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F02C4E-D2E1-44BE-B2D4-596510BB1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58FA38BC-A049-40DE-8A36-69D83E2CCE55}" type="slidenum">
              <a:rPr lang="en-GB" noProof="0" smtClean="0"/>
              <a:pPr/>
              <a:t>9</a:t>
            </a:fld>
            <a:endParaRPr lang="en-GB" noProof="0" dirty="0"/>
          </a:p>
        </p:txBody>
      </p:sp>
      <p:cxnSp>
        <p:nvCxnSpPr>
          <p:cNvPr id="6" name="Gerader Verbinder 11">
            <a:extLst>
              <a:ext uri="{FF2B5EF4-FFF2-40B4-BE49-F238E27FC236}">
                <a16:creationId xmlns:a16="http://schemas.microsoft.com/office/drawing/2014/main" id="{2E61B234-EA8F-41E1-8D35-5B30A0B40D93}"/>
              </a:ext>
            </a:extLst>
          </p:cNvPr>
          <p:cNvCxnSpPr/>
          <p:nvPr/>
        </p:nvCxnSpPr>
        <p:spPr>
          <a:xfrm>
            <a:off x="1052867" y="2846687"/>
            <a:ext cx="6893675" cy="0"/>
          </a:xfrm>
          <a:prstGeom prst="line">
            <a:avLst/>
          </a:prstGeom>
          <a:noFill/>
          <a:ln w="127000" cap="rnd" cmpd="sng" algn="ctr">
            <a:solidFill>
              <a:srgbClr val="C0504D"/>
            </a:solidFill>
            <a:prstDash val="solid"/>
            <a:miter lim="800000"/>
          </a:ln>
          <a:effectLst/>
        </p:spPr>
      </p:cxn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F4E9DC8-3E4C-43B7-B8C4-3BFE4617FE13}"/>
              </a:ext>
            </a:extLst>
          </p:cNvPr>
          <p:cNvGrpSpPr/>
          <p:nvPr/>
        </p:nvGrpSpPr>
        <p:grpSpPr>
          <a:xfrm>
            <a:off x="6028075" y="1937846"/>
            <a:ext cx="2986793" cy="3685869"/>
            <a:chOff x="7927823" y="642035"/>
            <a:chExt cx="3952819" cy="4877997"/>
          </a:xfrm>
        </p:grpSpPr>
        <p:cxnSp>
          <p:nvCxnSpPr>
            <p:cNvPr id="8" name="Gerader Verbinder 87">
              <a:extLst>
                <a:ext uri="{FF2B5EF4-FFF2-40B4-BE49-F238E27FC236}">
                  <a16:creationId xmlns:a16="http://schemas.microsoft.com/office/drawing/2014/main" id="{B230B000-4B4F-4C8D-92FF-B88FA9C4193F}"/>
                </a:ext>
              </a:extLst>
            </p:cNvPr>
            <p:cNvCxnSpPr/>
            <p:nvPr/>
          </p:nvCxnSpPr>
          <p:spPr>
            <a:xfrm>
              <a:off x="7927823" y="2016274"/>
              <a:ext cx="2520000" cy="0"/>
            </a:xfrm>
            <a:prstGeom prst="line">
              <a:avLst/>
            </a:prstGeom>
            <a:noFill/>
            <a:ln w="127000" cap="rnd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B33B09C3-F421-4A90-9CDE-E4E3E4F5011A}"/>
                </a:ext>
              </a:extLst>
            </p:cNvPr>
            <p:cNvSpPr/>
            <p:nvPr/>
          </p:nvSpPr>
          <p:spPr>
            <a:xfrm>
              <a:off x="9141509" y="4796264"/>
              <a:ext cx="1325801" cy="307776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Diagnoses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8281AE5D-0C7B-4C7F-85D7-AEDB5C99F9A0}"/>
                </a:ext>
              </a:extLst>
            </p:cNvPr>
            <p:cNvSpPr/>
            <p:nvPr/>
          </p:nvSpPr>
          <p:spPr>
            <a:xfrm>
              <a:off x="10554841" y="4793027"/>
              <a:ext cx="1325801" cy="307776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Demographics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8DBC90C1-790D-452C-990E-4AB08B227162}"/>
                </a:ext>
              </a:extLst>
            </p:cNvPr>
            <p:cNvSpPr/>
            <p:nvPr/>
          </p:nvSpPr>
          <p:spPr>
            <a:xfrm>
              <a:off x="10554841" y="5212256"/>
              <a:ext cx="1325801" cy="307776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Case </a:t>
              </a: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data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1C896FDC-1DB5-4E72-BD55-25A6BA708F26}"/>
                </a:ext>
              </a:extLst>
            </p:cNvPr>
            <p:cNvCxnSpPr>
              <a:cxnSpLocks/>
            </p:cNvCxnSpPr>
            <p:nvPr/>
          </p:nvCxnSpPr>
          <p:spPr>
            <a:xfrm>
              <a:off x="8544272" y="3437813"/>
              <a:ext cx="93610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F367CCCD-4E2E-4BCF-BFB4-ACD824E65473}"/>
                </a:ext>
              </a:extLst>
            </p:cNvPr>
            <p:cNvSpPr/>
            <p:nvPr/>
          </p:nvSpPr>
          <p:spPr>
            <a:xfrm>
              <a:off x="9141357" y="5212256"/>
              <a:ext cx="1325801" cy="307763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Procedures</a:t>
              </a:r>
              <a:endParaRPr kumimoji="0" lang="de-DE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1489E231-145A-43B2-8E3E-54CBA3E7E23F}"/>
                </a:ext>
              </a:extLst>
            </p:cNvPr>
            <p:cNvGrpSpPr/>
            <p:nvPr/>
          </p:nvGrpSpPr>
          <p:grpSpPr>
            <a:xfrm>
              <a:off x="9552384" y="3039023"/>
              <a:ext cx="2074983" cy="914400"/>
              <a:chOff x="9552384" y="3039023"/>
              <a:chExt cx="2074983" cy="914400"/>
            </a:xfrm>
          </p:grpSpPr>
          <p:pic>
            <p:nvPicPr>
              <p:cNvPr id="20" name="Grafik 19" descr="Filter">
                <a:extLst>
                  <a:ext uri="{FF2B5EF4-FFF2-40B4-BE49-F238E27FC236}">
                    <a16:creationId xmlns:a16="http://schemas.microsoft.com/office/drawing/2014/main" id="{8EE43588-36E0-4413-A70B-F74787B349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552384" y="3039023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1" name="Grafik 20" descr="Zahnräder">
                <a:extLst>
                  <a:ext uri="{FF2B5EF4-FFF2-40B4-BE49-F238E27FC236}">
                    <a16:creationId xmlns:a16="http://schemas.microsoft.com/office/drawing/2014/main" id="{938E7491-738C-49DE-BA83-C209CC1E7C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0009584" y="3039023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2" name="Grafik 21" descr="Balkendiagramm">
                <a:extLst>
                  <a:ext uri="{FF2B5EF4-FFF2-40B4-BE49-F238E27FC236}">
                    <a16:creationId xmlns:a16="http://schemas.microsoft.com/office/drawing/2014/main" id="{008811BA-C466-476E-92C5-E326A39EE6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712967" y="3039023"/>
                <a:ext cx="914400" cy="914400"/>
              </a:xfrm>
              <a:prstGeom prst="rect">
                <a:avLst/>
              </a:prstGeom>
            </p:spPr>
          </p:pic>
        </p:grpSp>
        <p:cxnSp>
          <p:nvCxnSpPr>
            <p:cNvPr id="15" name="Gekrümmte Verbindung 62">
              <a:extLst>
                <a:ext uri="{FF2B5EF4-FFF2-40B4-BE49-F238E27FC236}">
                  <a16:creationId xmlns:a16="http://schemas.microsoft.com/office/drawing/2014/main" id="{43A1DDA4-D3E2-4652-B078-857F337D3FF8}"/>
                </a:ext>
              </a:extLst>
            </p:cNvPr>
            <p:cNvCxnSpPr>
              <a:cxnSpLocks/>
              <a:stCxn id="9" idx="0"/>
              <a:endCxn id="21" idx="2"/>
            </p:cNvCxnSpPr>
            <p:nvPr/>
          </p:nvCxnSpPr>
          <p:spPr>
            <a:xfrm rot="5400000" flipH="1" flipV="1">
              <a:off x="9714177" y="4043657"/>
              <a:ext cx="842841" cy="662374"/>
            </a:xfrm>
            <a:prstGeom prst="curvedConnector3">
              <a:avLst>
                <a:gd name="adj1" fmla="val 50000"/>
              </a:avLst>
            </a:prstGeom>
            <a:noFill/>
            <a:ln w="25400" cap="flat" cmpd="sng" algn="ctr">
              <a:solidFill>
                <a:srgbClr val="FFFFFF">
                  <a:lumMod val="50000"/>
                </a:srgbClr>
              </a:solidFill>
              <a:prstDash val="sysDot"/>
              <a:miter lim="800000"/>
              <a:tailEnd type="triangle"/>
            </a:ln>
            <a:effectLst/>
          </p:spPr>
        </p:cxnSp>
        <p:cxnSp>
          <p:nvCxnSpPr>
            <p:cNvPr id="16" name="Gekrümmte Verbindung 63">
              <a:extLst>
                <a:ext uri="{FF2B5EF4-FFF2-40B4-BE49-F238E27FC236}">
                  <a16:creationId xmlns:a16="http://schemas.microsoft.com/office/drawing/2014/main" id="{550D66E6-F2BC-43E6-BB68-2535888A2F3C}"/>
                </a:ext>
              </a:extLst>
            </p:cNvPr>
            <p:cNvCxnSpPr>
              <a:cxnSpLocks/>
              <a:stCxn id="10" idx="0"/>
              <a:endCxn id="21" idx="2"/>
            </p:cNvCxnSpPr>
            <p:nvPr/>
          </p:nvCxnSpPr>
          <p:spPr>
            <a:xfrm rot="16200000" flipV="1">
              <a:off x="10422461" y="3997746"/>
              <a:ext cx="839604" cy="750958"/>
            </a:xfrm>
            <a:prstGeom prst="curvedConnector3">
              <a:avLst>
                <a:gd name="adj1" fmla="val 50000"/>
              </a:avLst>
            </a:prstGeom>
            <a:noFill/>
            <a:ln w="25400" cap="flat" cmpd="sng" algn="ctr">
              <a:solidFill>
                <a:srgbClr val="FFFFFF">
                  <a:lumMod val="50000"/>
                </a:srgbClr>
              </a:solidFill>
              <a:prstDash val="sysDot"/>
              <a:miter lim="800000"/>
              <a:tailEnd type="triangle"/>
            </a:ln>
            <a:effectLst/>
          </p:spPr>
        </p:cxn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3CFCB0B-027E-4BC5-BA8D-51CDB51A0369}"/>
                </a:ext>
              </a:extLst>
            </p:cNvPr>
            <p:cNvSpPr txBox="1"/>
            <p:nvPr/>
          </p:nvSpPr>
          <p:spPr>
            <a:xfrm rot="18900000">
              <a:off x="9966609" y="642035"/>
              <a:ext cx="14927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Utilization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across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multiple </a:t>
              </a:r>
              <a:r>
                <a:rPr lang="de-DE" sz="1400" kern="0" dirty="0" err="1">
                  <a:solidFill>
                    <a:srgbClr val="000000"/>
                  </a:solidFill>
                </a:rPr>
                <a:t>locations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Abgerundetes Rechteck 66">
              <a:extLst>
                <a:ext uri="{FF2B5EF4-FFF2-40B4-BE49-F238E27FC236}">
                  <a16:creationId xmlns:a16="http://schemas.microsoft.com/office/drawing/2014/main" id="{629BB3F2-181F-493C-A527-E63A65D525F9}"/>
                </a:ext>
              </a:extLst>
            </p:cNvPr>
            <p:cNvSpPr/>
            <p:nvPr/>
          </p:nvSpPr>
          <p:spPr>
            <a:xfrm rot="16200000" flipH="1">
              <a:off x="10239178" y="1840450"/>
              <a:ext cx="417290" cy="19206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9B373532-73B7-4F63-B5EF-74F7A891CC62}"/>
              </a:ext>
            </a:extLst>
          </p:cNvPr>
          <p:cNvGrpSpPr/>
          <p:nvPr/>
        </p:nvGrpSpPr>
        <p:grpSpPr>
          <a:xfrm>
            <a:off x="4097056" y="1992559"/>
            <a:ext cx="2463835" cy="3679573"/>
            <a:chOff x="5372250" y="714444"/>
            <a:chExt cx="3260719" cy="4869665"/>
          </a:xfrm>
        </p:grpSpPr>
        <p:cxnSp>
          <p:nvCxnSpPr>
            <p:cNvPr id="24" name="Gerader Verbinder 84">
              <a:extLst>
                <a:ext uri="{FF2B5EF4-FFF2-40B4-BE49-F238E27FC236}">
                  <a16:creationId xmlns:a16="http://schemas.microsoft.com/office/drawing/2014/main" id="{98234375-8D93-45EE-9E30-C2C55E352750}"/>
                </a:ext>
              </a:extLst>
            </p:cNvPr>
            <p:cNvCxnSpPr/>
            <p:nvPr/>
          </p:nvCxnSpPr>
          <p:spPr>
            <a:xfrm>
              <a:off x="5372250" y="2016274"/>
              <a:ext cx="2520000" cy="0"/>
            </a:xfrm>
            <a:prstGeom prst="line">
              <a:avLst/>
            </a:prstGeom>
            <a:noFill/>
            <a:ln w="127000" cap="rnd" cmpd="sng" algn="ctr">
              <a:solidFill>
                <a:srgbClr val="4F81BD"/>
              </a:solidFill>
              <a:prstDash val="solid"/>
              <a:miter lim="800000"/>
            </a:ln>
            <a:effectLst/>
          </p:spPr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ED864488-CF0C-48E9-A47A-91A82728DD60}"/>
                </a:ext>
              </a:extLst>
            </p:cNvPr>
            <p:cNvCxnSpPr>
              <a:cxnSpLocks/>
            </p:cNvCxnSpPr>
            <p:nvPr/>
          </p:nvCxnSpPr>
          <p:spPr>
            <a:xfrm>
              <a:off x="6416330" y="3437813"/>
              <a:ext cx="772737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4C22EA62-2146-4F51-ADF1-71A26F547DC6}"/>
                </a:ext>
              </a:extLst>
            </p:cNvPr>
            <p:cNvGrpSpPr/>
            <p:nvPr/>
          </p:nvGrpSpPr>
          <p:grpSpPr>
            <a:xfrm>
              <a:off x="7251987" y="2556282"/>
              <a:ext cx="1076261" cy="1688274"/>
              <a:chOff x="7291826" y="2292505"/>
              <a:chExt cx="1440622" cy="2259831"/>
            </a:xfrm>
          </p:grpSpPr>
          <p:pic>
            <p:nvPicPr>
              <p:cNvPr id="31" name="Grafik 30">
                <a:extLst>
                  <a:ext uri="{FF2B5EF4-FFF2-40B4-BE49-F238E27FC236}">
                    <a16:creationId xmlns:a16="http://schemas.microsoft.com/office/drawing/2014/main" id="{9A23826B-688D-4C9B-A2C4-C9B41F776E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291826" y="2292505"/>
                <a:ext cx="1440622" cy="1994163"/>
              </a:xfrm>
              <a:prstGeom prst="rect">
                <a:avLst/>
              </a:prstGeom>
            </p:spPr>
          </p:pic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19495D4A-FE47-44B0-BC55-1B3A2BAE70B5}"/>
                  </a:ext>
                </a:extLst>
              </p:cNvPr>
              <p:cNvSpPr txBox="1"/>
              <p:nvPr/>
            </p:nvSpPr>
            <p:spPr>
              <a:xfrm>
                <a:off x="7768590" y="4244559"/>
                <a:ext cx="840295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HL7 FHIR</a:t>
                </a:r>
              </a:p>
            </p:txBody>
          </p:sp>
        </p:grpSp>
        <p:cxnSp>
          <p:nvCxnSpPr>
            <p:cNvPr id="27" name="Gekrümmte Verbindung 74">
              <a:extLst>
                <a:ext uri="{FF2B5EF4-FFF2-40B4-BE49-F238E27FC236}">
                  <a16:creationId xmlns:a16="http://schemas.microsoft.com/office/drawing/2014/main" id="{511373B7-49FC-4A35-906C-45128D0CA217}"/>
                </a:ext>
              </a:extLst>
            </p:cNvPr>
            <p:cNvCxnSpPr>
              <a:cxnSpLocks/>
              <a:stCxn id="49" idx="0"/>
              <a:endCxn id="32" idx="2"/>
            </p:cNvCxnSpPr>
            <p:nvPr/>
          </p:nvCxnSpPr>
          <p:spPr>
            <a:xfrm rot="5400000" flipH="1" flipV="1">
              <a:off x="6554333" y="4216390"/>
              <a:ext cx="1339552" cy="1395885"/>
            </a:xfrm>
            <a:prstGeom prst="curvedConnector3">
              <a:avLst>
                <a:gd name="adj1" fmla="val 50000"/>
              </a:avLst>
            </a:prstGeom>
            <a:noFill/>
            <a:ln w="25400" cap="flat" cmpd="sng" algn="ctr">
              <a:solidFill>
                <a:srgbClr val="FFFFFF">
                  <a:lumMod val="50000"/>
                </a:srgbClr>
              </a:solidFill>
              <a:prstDash val="sysDot"/>
              <a:miter lim="800000"/>
              <a:tailEnd type="triangle"/>
            </a:ln>
            <a:effectLst/>
          </p:spPr>
        </p:cxn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347E43F-FE07-40EB-A5E7-0DB5F61A79EA}"/>
                </a:ext>
              </a:extLst>
            </p:cNvPr>
            <p:cNvSpPr txBox="1"/>
            <p:nvPr/>
          </p:nvSpPr>
          <p:spPr>
            <a:xfrm>
              <a:off x="7271727" y="5004455"/>
              <a:ext cx="1241045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structure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5D7E226D-04F2-4B12-98C7-A0630F8EB2E3}"/>
                </a:ext>
              </a:extLst>
            </p:cNvPr>
            <p:cNvSpPr txBox="1"/>
            <p:nvPr/>
          </p:nvSpPr>
          <p:spPr>
            <a:xfrm rot="18900000">
              <a:off x="7407954" y="714444"/>
              <a:ext cx="12250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Uniform</a:t>
              </a:r>
              <a:b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data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structure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Abgerundetes Rechteck 77">
              <a:extLst>
                <a:ext uri="{FF2B5EF4-FFF2-40B4-BE49-F238E27FC236}">
                  <a16:creationId xmlns:a16="http://schemas.microsoft.com/office/drawing/2014/main" id="{DA16598A-6629-4297-B909-8296431EC2EE}"/>
                </a:ext>
              </a:extLst>
            </p:cNvPr>
            <p:cNvSpPr/>
            <p:nvPr/>
          </p:nvSpPr>
          <p:spPr>
            <a:xfrm rot="16200000" flipH="1">
              <a:off x="7685800" y="1840450"/>
              <a:ext cx="417290" cy="19206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A9B20C3B-1AF3-4DC0-B166-C49004216207}"/>
              </a:ext>
            </a:extLst>
          </p:cNvPr>
          <p:cNvGrpSpPr/>
          <p:nvPr/>
        </p:nvGrpSpPr>
        <p:grpSpPr>
          <a:xfrm>
            <a:off x="-48257" y="2164031"/>
            <a:ext cx="1877877" cy="2709475"/>
            <a:chOff x="-113791" y="941376"/>
            <a:chExt cx="2485243" cy="3585806"/>
          </a:xfrm>
        </p:grpSpPr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87E32D41-BFDF-448F-BB80-9B3B5FD25942}"/>
                </a:ext>
              </a:extLst>
            </p:cNvPr>
            <p:cNvSpPr txBox="1"/>
            <p:nvPr/>
          </p:nvSpPr>
          <p:spPr>
            <a:xfrm>
              <a:off x="342325" y="2499958"/>
              <a:ext cx="641108" cy="5295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LIS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3B957668-3518-4B35-9C84-0653C4CE4D3F}"/>
                </a:ext>
              </a:extLst>
            </p:cNvPr>
            <p:cNvSpPr txBox="1"/>
            <p:nvPr/>
          </p:nvSpPr>
          <p:spPr>
            <a:xfrm>
              <a:off x="-113791" y="3760097"/>
              <a:ext cx="1097224" cy="5295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PDMS</a:t>
              </a:r>
            </a:p>
          </p:txBody>
        </p:sp>
        <p:pic>
          <p:nvPicPr>
            <p:cNvPr id="36" name="Grafik 35" descr="Datenbank">
              <a:extLst>
                <a:ext uri="{FF2B5EF4-FFF2-40B4-BE49-F238E27FC236}">
                  <a16:creationId xmlns:a16="http://schemas.microsoft.com/office/drawing/2014/main" id="{84AF2A36-ECFD-459E-ADBD-196D9CB62AD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0271" y="2272747"/>
              <a:ext cx="1046402" cy="1046402"/>
            </a:xfrm>
            <a:prstGeom prst="rect">
              <a:avLst/>
            </a:prstGeom>
          </p:spPr>
        </p:pic>
        <p:pic>
          <p:nvPicPr>
            <p:cNvPr id="37" name="Grafik 36" descr="Datenbank">
              <a:extLst>
                <a:ext uri="{FF2B5EF4-FFF2-40B4-BE49-F238E27FC236}">
                  <a16:creationId xmlns:a16="http://schemas.microsoft.com/office/drawing/2014/main" id="{FC2F155A-C26C-4BFE-A2D4-8FAAF1978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0271" y="3480780"/>
              <a:ext cx="1046402" cy="1046402"/>
            </a:xfrm>
            <a:prstGeom prst="rect">
              <a:avLst/>
            </a:prstGeom>
          </p:spPr>
        </p:pic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5ACA4951-E862-4899-9774-206D352BC670}"/>
                </a:ext>
              </a:extLst>
            </p:cNvPr>
            <p:cNvGrpSpPr/>
            <p:nvPr/>
          </p:nvGrpSpPr>
          <p:grpSpPr>
            <a:xfrm>
              <a:off x="975102" y="941376"/>
              <a:ext cx="1396350" cy="998496"/>
              <a:chOff x="1806981" y="2656498"/>
              <a:chExt cx="1396350" cy="998496"/>
            </a:xfrm>
          </p:grpSpPr>
          <p:sp>
            <p:nvSpPr>
              <p:cNvPr id="39" name="Oval 15">
                <a:extLst>
                  <a:ext uri="{FF2B5EF4-FFF2-40B4-BE49-F238E27FC236}">
                    <a16:creationId xmlns:a16="http://schemas.microsoft.com/office/drawing/2014/main" id="{B55494D8-5659-4D8C-AAD1-BE02F3817250}"/>
                  </a:ext>
                </a:extLst>
              </p:cNvPr>
              <p:cNvSpPr/>
              <p:nvPr/>
            </p:nvSpPr>
            <p:spPr>
              <a:xfrm rot="18246189">
                <a:off x="2092401" y="3491038"/>
                <a:ext cx="163956" cy="163956"/>
              </a:xfrm>
              <a:prstGeom prst="ellipse">
                <a:avLst/>
              </a:prstGeom>
              <a:solidFill>
                <a:srgbClr val="000000"/>
              </a:solidFill>
              <a:ln w="50800" cap="rnd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58AA3CA4-4431-48CB-98DF-93DE606515DA}"/>
                  </a:ext>
                </a:extLst>
              </p:cNvPr>
              <p:cNvSpPr txBox="1"/>
              <p:nvPr/>
            </p:nvSpPr>
            <p:spPr>
              <a:xfrm rot="18900000">
                <a:off x="1806981" y="2656498"/>
                <a:ext cx="1396350" cy="407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Data Access</a:t>
                </a:r>
              </a:p>
            </p:txBody>
          </p:sp>
        </p:grp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B1E2C658-235C-4F58-A072-C7ED5B4F73C6}"/>
              </a:ext>
            </a:extLst>
          </p:cNvPr>
          <p:cNvGrpSpPr/>
          <p:nvPr/>
        </p:nvGrpSpPr>
        <p:grpSpPr>
          <a:xfrm>
            <a:off x="1448203" y="2110890"/>
            <a:ext cx="1445196" cy="2367280"/>
            <a:chOff x="1866673" y="871047"/>
            <a:chExt cx="1912619" cy="3132934"/>
          </a:xfrm>
        </p:grpSpPr>
        <p:cxnSp>
          <p:nvCxnSpPr>
            <p:cNvPr id="42" name="Gekrümmte Verbindung 89">
              <a:extLst>
                <a:ext uri="{FF2B5EF4-FFF2-40B4-BE49-F238E27FC236}">
                  <a16:creationId xmlns:a16="http://schemas.microsoft.com/office/drawing/2014/main" id="{774C39DA-8A2A-40FF-8C06-750659B8BD3A}"/>
                </a:ext>
              </a:extLst>
            </p:cNvPr>
            <p:cNvCxnSpPr>
              <a:cxnSpLocks/>
              <a:stCxn id="36" idx="3"/>
              <a:endCxn id="44" idx="1"/>
            </p:cNvCxnSpPr>
            <p:nvPr/>
          </p:nvCxnSpPr>
          <p:spPr>
            <a:xfrm>
              <a:off x="1866673" y="2795948"/>
              <a:ext cx="730392" cy="624239"/>
            </a:xfrm>
            <a:prstGeom prst="curvedConnector3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Gekrümmte Verbindung 90">
              <a:extLst>
                <a:ext uri="{FF2B5EF4-FFF2-40B4-BE49-F238E27FC236}">
                  <a16:creationId xmlns:a16="http://schemas.microsoft.com/office/drawing/2014/main" id="{3983948F-4C4C-4D05-8914-6F54FA178337}"/>
                </a:ext>
              </a:extLst>
            </p:cNvPr>
            <p:cNvCxnSpPr>
              <a:cxnSpLocks/>
              <a:stCxn id="37" idx="3"/>
              <a:endCxn id="44" idx="1"/>
            </p:cNvCxnSpPr>
            <p:nvPr/>
          </p:nvCxnSpPr>
          <p:spPr>
            <a:xfrm flipV="1">
              <a:off x="1866673" y="3420187"/>
              <a:ext cx="730392" cy="583794"/>
            </a:xfrm>
            <a:prstGeom prst="curvedConnector3">
              <a:avLst/>
            </a:prstGeom>
            <a:noFill/>
            <a:ln w="3810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44" name="Grafik 43" descr="Datenbank">
              <a:extLst>
                <a:ext uri="{FF2B5EF4-FFF2-40B4-BE49-F238E27FC236}">
                  <a16:creationId xmlns:a16="http://schemas.microsoft.com/office/drawing/2014/main" id="{3E6D098E-C47F-4EF2-A613-AB86698B6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597065" y="2896986"/>
              <a:ext cx="1046401" cy="1046401"/>
            </a:xfrm>
            <a:prstGeom prst="rect">
              <a:avLst/>
            </a:prstGeom>
          </p:spPr>
        </p:pic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09FD186F-615A-4F34-9C9D-1E16C25A2D48}"/>
                </a:ext>
              </a:extLst>
            </p:cNvPr>
            <p:cNvSpPr/>
            <p:nvPr/>
          </p:nvSpPr>
          <p:spPr>
            <a:xfrm rot="18246189">
              <a:off x="3038288" y="1765183"/>
              <a:ext cx="163956" cy="163956"/>
            </a:xfrm>
            <a:prstGeom prst="ellipse">
              <a:avLst/>
            </a:prstGeom>
            <a:solidFill>
              <a:srgbClr val="C0504D"/>
            </a:solidFill>
            <a:ln w="50800" cap="rnd" cmpd="sng" algn="ctr">
              <a:solidFill>
                <a:srgbClr val="C0504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025DA5A7-9417-477F-9BDD-47A0720DF236}"/>
                </a:ext>
              </a:extLst>
            </p:cNvPr>
            <p:cNvSpPr txBox="1"/>
            <p:nvPr/>
          </p:nvSpPr>
          <p:spPr>
            <a:xfrm rot="18900000">
              <a:off x="2688929" y="871047"/>
              <a:ext cx="10903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Extraction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&amp;</a:t>
              </a:r>
              <a:br>
                <a:rPr lang="de-DE" sz="1400" kern="0" dirty="0">
                  <a:solidFill>
                    <a:srgbClr val="000000"/>
                  </a:solidFill>
                </a:rPr>
              </a:b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integration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F3068B96-0048-4165-B294-8B2C6506B14D}"/>
              </a:ext>
            </a:extLst>
          </p:cNvPr>
          <p:cNvGrpSpPr/>
          <p:nvPr/>
        </p:nvGrpSpPr>
        <p:grpSpPr>
          <a:xfrm>
            <a:off x="2790768" y="2072223"/>
            <a:ext cx="2679095" cy="3832467"/>
            <a:chOff x="2790768" y="2072223"/>
            <a:chExt cx="2679095" cy="3832467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CCB9CED8-ACA3-43D3-98E0-252A322C9C32}"/>
                </a:ext>
              </a:extLst>
            </p:cNvPr>
            <p:cNvGrpSpPr/>
            <p:nvPr/>
          </p:nvGrpSpPr>
          <p:grpSpPr>
            <a:xfrm>
              <a:off x="2790768" y="2072223"/>
              <a:ext cx="2679095" cy="3832467"/>
              <a:chOff x="3643466" y="819874"/>
              <a:chExt cx="3545601" cy="5072010"/>
            </a:xfrm>
          </p:grpSpPr>
          <p:cxnSp>
            <p:nvCxnSpPr>
              <p:cNvPr id="48" name="Gerader Verbinder 85">
                <a:extLst>
                  <a:ext uri="{FF2B5EF4-FFF2-40B4-BE49-F238E27FC236}">
                    <a16:creationId xmlns:a16="http://schemas.microsoft.com/office/drawing/2014/main" id="{9A0119B6-F0F3-468F-A1DA-FEA0FF63C5C8}"/>
                  </a:ext>
                </a:extLst>
              </p:cNvPr>
              <p:cNvCxnSpPr/>
              <p:nvPr/>
            </p:nvCxnSpPr>
            <p:spPr>
              <a:xfrm>
                <a:off x="4405425" y="2016274"/>
                <a:ext cx="1062859" cy="0"/>
              </a:xfrm>
              <a:prstGeom prst="line">
                <a:avLst/>
              </a:prstGeom>
              <a:noFill/>
              <a:ln w="127000" cap="rnd" cmpd="sng" algn="ctr">
                <a:solidFill>
                  <a:srgbClr val="4F81BD"/>
                </a:solidFill>
                <a:prstDash val="sysDot"/>
                <a:miter lim="800000"/>
              </a:ln>
              <a:effectLst/>
            </p:spPr>
          </p:cxn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6437F76E-74E3-41A5-89E8-D298857EBABA}"/>
                  </a:ext>
                </a:extLst>
              </p:cNvPr>
              <p:cNvSpPr/>
              <p:nvPr/>
            </p:nvSpPr>
            <p:spPr>
              <a:xfrm>
                <a:off x="5863266" y="5584108"/>
                <a:ext cx="1325801" cy="307776"/>
              </a:xfrm>
              <a:prstGeom prst="rect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Lab </a:t>
                </a:r>
                <a:r>
                  <a:rPr kumimoji="0" lang="de-DE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results</a:t>
                </a:r>
                <a:endParaRPr kumimoji="0" lang="de-DE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50" name="Bild 5">
                <a:extLst>
                  <a:ext uri="{FF2B5EF4-FFF2-40B4-BE49-F238E27FC236}">
                    <a16:creationId xmlns:a16="http://schemas.microsoft.com/office/drawing/2014/main" id="{27CE3D55-940F-480E-8C49-C6D0572C5F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05426" y="2631068"/>
                <a:ext cx="1489438" cy="1315264"/>
              </a:xfrm>
              <a:prstGeom prst="rect">
                <a:avLst/>
              </a:prstGeom>
            </p:spPr>
          </p:pic>
          <p:cxnSp>
            <p:nvCxnSpPr>
              <p:cNvPr id="51" name="Gekrümmte Verbindung 98">
                <a:extLst>
                  <a:ext uri="{FF2B5EF4-FFF2-40B4-BE49-F238E27FC236}">
                    <a16:creationId xmlns:a16="http://schemas.microsoft.com/office/drawing/2014/main" id="{636480BB-71E9-4A1E-BA8D-D2A4FA8988FE}"/>
                  </a:ext>
                </a:extLst>
              </p:cNvPr>
              <p:cNvCxnSpPr>
                <a:cxnSpLocks/>
                <a:stCxn id="49" idx="0"/>
                <a:endCxn id="50" idx="2"/>
              </p:cNvCxnSpPr>
              <p:nvPr/>
            </p:nvCxnSpPr>
            <p:spPr>
              <a:xfrm rot="16200000" flipV="1">
                <a:off x="5019268" y="4077208"/>
                <a:ext cx="1637776" cy="1376022"/>
              </a:xfrm>
              <a:prstGeom prst="curvedConnector3">
                <a:avLst/>
              </a:prstGeom>
              <a:noFill/>
              <a:ln w="25400" cap="flat" cmpd="sng" algn="ctr">
                <a:solidFill>
                  <a:srgbClr val="FFFFFF">
                    <a:lumMod val="50000"/>
                  </a:srgbClr>
                </a:solidFill>
                <a:prstDash val="sysDot"/>
                <a:miter lim="800000"/>
                <a:tailEnd type="triangle"/>
              </a:ln>
              <a:effectLst/>
            </p:spPr>
          </p:cxnSp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8FC3EBE0-B5D6-4AE2-BDF4-D28B914843A2}"/>
                  </a:ext>
                </a:extLst>
              </p:cNvPr>
              <p:cNvSpPr txBox="1"/>
              <p:nvPr/>
            </p:nvSpPr>
            <p:spPr>
              <a:xfrm>
                <a:off x="4615604" y="4950206"/>
                <a:ext cx="1616982" cy="40732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Terminologies</a:t>
                </a:r>
                <a:endPara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53" name="Gerade Verbindung mit Pfeil 52">
                <a:extLst>
                  <a:ext uri="{FF2B5EF4-FFF2-40B4-BE49-F238E27FC236}">
                    <a16:creationId xmlns:a16="http://schemas.microsoft.com/office/drawing/2014/main" id="{A39226CF-1E65-4C2F-93E6-5BC09660B1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43466" y="3437813"/>
                <a:ext cx="652334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FFFF">
                    <a:lumMod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03137B0D-EF05-4BED-A039-179150D19648}"/>
                  </a:ext>
                </a:extLst>
              </p:cNvPr>
              <p:cNvSpPr txBox="1"/>
              <p:nvPr/>
            </p:nvSpPr>
            <p:spPr>
              <a:xfrm rot="18900000">
                <a:off x="4929170" y="819874"/>
                <a:ext cx="99418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Semantic</a:t>
                </a:r>
                <a:b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r>
                  <a:rPr kumimoji="0" lang="de-DE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annotation</a:t>
                </a:r>
                <a:endPara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Abgerundetes Rechteck 102">
                <a:extLst>
                  <a:ext uri="{FF2B5EF4-FFF2-40B4-BE49-F238E27FC236}">
                    <a16:creationId xmlns:a16="http://schemas.microsoft.com/office/drawing/2014/main" id="{6B6D230F-5A85-4FC1-BE6C-8CE7B618DC58}"/>
                  </a:ext>
                </a:extLst>
              </p:cNvPr>
              <p:cNvSpPr/>
              <p:nvPr/>
            </p:nvSpPr>
            <p:spPr>
              <a:xfrm rot="16200000" flipH="1">
                <a:off x="5163605" y="1840450"/>
                <a:ext cx="417290" cy="192068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57" name="Picture 2" descr="Snomed - Leading healthcare terminology worldwide">
              <a:extLst>
                <a:ext uri="{FF2B5EF4-FFF2-40B4-BE49-F238E27FC236}">
                  <a16:creationId xmlns:a16="http://schemas.microsoft.com/office/drawing/2014/main" id="{3663CF29-831C-4EC0-8638-8B0CA82F492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73948" y="4090078"/>
              <a:ext cx="894089" cy="893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328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5060&quot;&gt;&lt;version val=&quot;28388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yearfmt&gt;&lt;begin val=&quot;0&quot;/&gt;&lt;end val=&quot;4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wGiIzF3QVpu_mzBZT0O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HJOTHinrtPW5H8aPAR07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5QbYDBJ29zPlvg18Y_HL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iEsWuCXDhwhE3XxllWUF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BZfX_DbN2eh0RXWOy74M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kMfr7wJJ3.odrCR0KtP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cDOk7cOAAjpPoqWbNcRM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3yx1MH.yvT0TAYMbo9JQ"/>
</p:tagLst>
</file>

<file path=ppt/theme/theme1.xml><?xml version="1.0" encoding="utf-8"?>
<a:theme xmlns:a="http://schemas.openxmlformats.org/drawingml/2006/main" name="PPT-Vorlage_MII-englisch_10-2018 - Kopie">
  <a:themeElements>
    <a:clrScheme name="TMF_Medizininformatik-Initiative_Profil-2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8FB17A"/>
      </a:accent1>
      <a:accent2>
        <a:srgbClr val="72929B"/>
      </a:accent2>
      <a:accent3>
        <a:srgbClr val="93C11A"/>
      </a:accent3>
      <a:accent4>
        <a:srgbClr val="5B78AF"/>
      </a:accent4>
      <a:accent5>
        <a:srgbClr val="67717F"/>
      </a:accent5>
      <a:accent6>
        <a:srgbClr val="5F5F5F"/>
      </a:accent6>
      <a:hlink>
        <a:srgbClr val="5F5F5F"/>
      </a:hlink>
      <a:folHlink>
        <a:srgbClr val="919191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emerkung xmlns="26e1e622-2ef6-48ee-b4c2-ea8fceeed698" xsi:nil="true"/>
    <_dlc_DocId xmlns="15b42a90-06dd-4669-ae82-892e5974bb2f">TMFEV-1117164184-24</_dlc_DocId>
    <_dlc_DocIdUrl xmlns="15b42a90-06dd-4669-ae82-892e5974bb2f">
      <Url>https://tmfev.sharepoint.com/sites/tmf/mi-i/_layouts/15/DocIdRedir.aspx?ID=TMFEV-1117164184-24</Url>
      <Description>TMFEV-1117164184-24</Description>
    </_dlc_DocIdUrl>
    <SharedWithUsers xmlns="2d89f73c-94c0-4155-aa8d-969ee56d6579">
      <UserInfo>
        <DisplayName>Sebastian Semler</DisplayName>
        <AccountId>26</AccountId>
        <AccountType/>
      </UserInfo>
      <UserInfo>
        <DisplayName>Ulrich Sax</DisplayName>
        <AccountId>88</AccountId>
        <AccountType/>
      </UserInfo>
      <UserInfo>
        <DisplayName>Thomas Ganslandt</DisplayName>
        <AccountId>85</AccountId>
        <AccountType/>
      </UserInfo>
      <UserInfo>
        <DisplayName>Grit Zimmermann</DisplayName>
        <AccountId>1444</AccountId>
        <AccountType/>
      </UserInfo>
      <UserInfo>
        <DisplayName>Julia Stein</DisplayName>
        <AccountId>1470</AccountId>
        <AccountType/>
      </UserInfo>
      <UserInfo>
        <DisplayName>Tschu-Tschon Kim</DisplayName>
        <AccountId>1351</AccountId>
        <AccountType/>
      </UserInfo>
      <UserInfo>
        <DisplayName>Karoline Buckow</DisplayName>
        <AccountId>28</AccountId>
        <AccountType/>
      </UserInfo>
      <UserInfo>
        <DisplayName>Stefan Rabe</DisplayName>
        <AccountId>463</AccountId>
        <AccountType/>
      </UserInfo>
      <UserInfo>
        <DisplayName>Kommunikation SHK</DisplayName>
        <AccountId>1508</AccountId>
        <AccountType/>
      </UserInfo>
    </SharedWithUsers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80581DBA1B0A489E865D045685608F" ma:contentTypeVersion="7" ma:contentTypeDescription="Ein neues Dokument erstellen." ma:contentTypeScope="" ma:versionID="07f06e718b9be1d506636d871fc528f8">
  <xsd:schema xmlns:xsd="http://www.w3.org/2001/XMLSchema" xmlns:xs="http://www.w3.org/2001/XMLSchema" xmlns:p="http://schemas.microsoft.com/office/2006/metadata/properties" xmlns:ns2="15b42a90-06dd-4669-ae82-892e5974bb2f" xmlns:ns3="26e1e622-2ef6-48ee-b4c2-ea8fceeed698" xmlns:ns4="2d89f73c-94c0-4155-aa8d-969ee56d6579" targetNamespace="http://schemas.microsoft.com/office/2006/metadata/properties" ma:root="true" ma:fieldsID="e8b1cc7205f52904b2089e4c3e446b16" ns2:_="" ns3:_="" ns4:_="">
    <xsd:import namespace="15b42a90-06dd-4669-ae82-892e5974bb2f"/>
    <xsd:import namespace="26e1e622-2ef6-48ee-b4c2-ea8fceeed698"/>
    <xsd:import namespace="2d89f73c-94c0-4155-aa8d-969ee56d657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Bemerkung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b42a90-06dd-4669-ae82-892e5974bb2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e1e622-2ef6-48ee-b4c2-ea8fceeed698" elementFormDefault="qualified">
    <xsd:import namespace="http://schemas.microsoft.com/office/2006/documentManagement/types"/>
    <xsd:import namespace="http://schemas.microsoft.com/office/infopath/2007/PartnerControls"/>
    <xsd:element name="Bemerkung" ma:index="11" nillable="true" ma:displayName="Bemerkung" ma:internalName="Bemerkung">
      <xsd:simpleType>
        <xsd:restriction base="dms:Note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89f73c-94c0-4155-aa8d-969ee56d657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82F904-F711-4453-8E13-A5AC34A529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7AE342-D696-4C3D-A364-C0EB68329D08}">
  <ds:schemaRefs>
    <ds:schemaRef ds:uri="2d89f73c-94c0-4155-aa8d-969ee56d6579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15b42a90-06dd-4669-ae82-892e5974bb2f"/>
    <ds:schemaRef ds:uri="http://schemas.microsoft.com/office/2006/metadata/properties"/>
    <ds:schemaRef ds:uri="26e1e622-2ef6-48ee-b4c2-ea8fceeed698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B143E5A-2020-40BD-A09E-C89DF3E5CC10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F3436A4-15AB-400D-8641-0F5E485954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b42a90-06dd-4669-ae82-892e5974bb2f"/>
    <ds:schemaRef ds:uri="26e1e622-2ef6-48ee-b4c2-ea8fceeed698"/>
    <ds:schemaRef ds:uri="2d89f73c-94c0-4155-aa8d-969ee56d65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PPT-Vorlage_MII-englisch_10-2018 - Kopie</Template>
  <TotalTime>0</TotalTime>
  <Words>1855</Words>
  <Application>Microsoft Macintosh PowerPoint</Application>
  <PresentationFormat>Bildschirmpräsentation (4:3)</PresentationFormat>
  <Paragraphs>342</Paragraphs>
  <Slides>25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Fira Sans</vt:lpstr>
      <vt:lpstr>Open Sans</vt:lpstr>
      <vt:lpstr>Wingdings 3</vt:lpstr>
      <vt:lpstr>PPT-Vorlage_MII-englisch_10-2018 - Kopie</vt:lpstr>
      <vt:lpstr>think-cell Folie</vt:lpstr>
      <vt:lpstr> </vt:lpstr>
      <vt:lpstr>Challenges towards Secondary Use of Clinical Data</vt:lpstr>
      <vt:lpstr>Collaborative solutions through MII Working Groups</vt:lpstr>
      <vt:lpstr>Harmonized Consent &amp; Governance</vt:lpstr>
      <vt:lpstr>Terminologies and Standards</vt:lpstr>
      <vt:lpstr>MII Modular Core Dataset</vt:lpstr>
      <vt:lpstr>Modelling in ART DECOR</vt:lpstr>
      <vt:lpstr>Collaborative Creation of Core Dataset Modules</vt:lpstr>
      <vt:lpstr>CDS-based Harmonization &amp; Utilization of Data</vt:lpstr>
      <vt:lpstr>Bundling of CDS Modules for the MII Use Cases</vt:lpstr>
      <vt:lpstr>German Corona Consensus Dataset</vt:lpstr>
      <vt:lpstr>USE CASE: CORONA German Corona Consensus Dataset GECCO</vt:lpstr>
      <vt:lpstr>SNOMED CT in GECCO  </vt:lpstr>
      <vt:lpstr>SNOMED CT in GECCO </vt:lpstr>
      <vt:lpstr>International Patient Summary in Science </vt:lpstr>
      <vt:lpstr>Working with SNOMED CT at UKSH, Campus Lübeck</vt:lpstr>
      <vt:lpstr>1. MIRACUM – Use Case „Molecular Tumor Board“</vt:lpstr>
      <vt:lpstr>2. HiGHmed - Use Case „Infection Control“</vt:lpstr>
      <vt:lpstr>3. Feasibility Explorer</vt:lpstr>
      <vt:lpstr>4. Ontoserver – Providing terminological services</vt:lpstr>
      <vt:lpstr>Workshop „Terminology Server“  (Universities in Cologne and Lübeck) </vt:lpstr>
      <vt:lpstr>Core data sets (MII) and GECCO data sets (NUM)</vt:lpstr>
      <vt:lpstr>Ontoserver: Syndication</vt:lpstr>
      <vt:lpstr>Cascading Terminology Servers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Informatics Initiative</dc:title>
  <dc:creator>Dimitrova, Zlatina</dc:creator>
  <dc:description>PowerPoint Präsentationsvorlage | Office 2010;_x000d_
Version 001;_x000d_
2018-01-24;</dc:description>
  <cp:lastModifiedBy>Sylvia Thun</cp:lastModifiedBy>
  <cp:revision>82</cp:revision>
  <cp:lastPrinted>2016-02-04T16:34:40Z</cp:lastPrinted>
  <dcterms:created xsi:type="dcterms:W3CDTF">2018-01-25T13:53:18Z</dcterms:created>
  <dcterms:modified xsi:type="dcterms:W3CDTF">2021-07-14T11:55:02Z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rstellt von">
    <vt:lpwstr>TMF</vt:lpwstr>
  </property>
  <property fmtid="{D5CDD505-2E9C-101B-9397-08002B2CF9AE}" pid="3" name="Erstellt am">
    <vt:lpwstr>2018-01-18</vt:lpwstr>
  </property>
  <property fmtid="{D5CDD505-2E9C-101B-9397-08002B2CF9AE}" pid="4" name="Bearbeiter">
    <vt:lpwstr>gadamovich | office implementation</vt:lpwstr>
  </property>
  <property fmtid="{D5CDD505-2E9C-101B-9397-08002B2CF9AE}" pid="5" name="Version">
    <vt:lpwstr>001</vt:lpwstr>
  </property>
  <property fmtid="{D5CDD505-2E9C-101B-9397-08002B2CF9AE}" pid="6" name="Version vom">
    <vt:lpwstr>2018-01-24</vt:lpwstr>
  </property>
  <property fmtid="{D5CDD505-2E9C-101B-9397-08002B2CF9AE}" pid="7" name="ContentTypeId">
    <vt:lpwstr>0x010100C780581DBA1B0A489E865D045685608F</vt:lpwstr>
  </property>
  <property fmtid="{D5CDD505-2E9C-101B-9397-08002B2CF9AE}" pid="8" name="_dlc_DocIdItemGuid">
    <vt:lpwstr>e1133f7a-278f-45f8-94d0-f5ca0c1e243e</vt:lpwstr>
  </property>
</Properties>
</file>