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3" r:id="rId3"/>
    <p:sldId id="264" r:id="rId4"/>
    <p:sldId id="265" r:id="rId5"/>
    <p:sldId id="266" r:id="rId6"/>
    <p:sldId id="277" r:id="rId7"/>
    <p:sldId id="267" r:id="rId8"/>
    <p:sldId id="269" r:id="rId9"/>
    <p:sldId id="268" r:id="rId10"/>
    <p:sldId id="270" r:id="rId11"/>
    <p:sldId id="271" r:id="rId12"/>
    <p:sldId id="272" r:id="rId13"/>
    <p:sldId id="279" r:id="rId14"/>
    <p:sldId id="273" r:id="rId15"/>
    <p:sldId id="278" r:id="rId16"/>
    <p:sldId id="275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8" roundtripDataSignature="AMtx7mjbZ3pg58WSuoiDZmYiTaALOjxv0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ah Harry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2884F7-831F-40F6-8E7F-2E4142EFAED1}">
  <a:tblStyle styleId="{C12884F7-831F-40F6-8E7F-2E4142EFAE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1E6E7"/>
          </a:solidFill>
        </a:fill>
      </a:tcStyle>
    </a:wholeTbl>
    <a:band1H>
      <a:tcTxStyle/>
      <a:tcStyle>
        <a:tcBdr/>
        <a:fill>
          <a:solidFill>
            <a:srgbClr val="E2CAC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2CAC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customschemas.google.com/relationships/presentationmetadata" Target="metadata"/><Relationship Id="rId10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28d68db7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e28d68db7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93161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1430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Google Shape;11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1" descr="Cover_bkg_3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1"/>
          <p:cNvSpPr txBox="1">
            <a:spLocks noGrp="1"/>
          </p:cNvSpPr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sz="1600" b="1" i="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marL="914400" lvl="1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marL="2286000" lvl="4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23" descr="Closing_bkg_1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23" descr="Closing_bkg_1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1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body" idx="2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0" descr="Content_bkg_2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sz="4500" b="1" i="0" u="none" strike="noStrike" cap="non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"/>
          <p:cNvSpPr txBox="1"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-US" dirty="0" smtClean="0"/>
              <a:t>E2O Phase 1</a:t>
            </a:r>
            <a:br>
              <a:rPr lang="en-US" dirty="0" smtClean="0"/>
            </a:br>
            <a:r>
              <a:rPr lang="en-US" dirty="0" smtClean="0"/>
              <a:t>Semantic </a:t>
            </a:r>
            <a:r>
              <a:rPr lang="en-US" dirty="0"/>
              <a:t>Interoperation of Laboratory </a:t>
            </a:r>
            <a:r>
              <a:rPr lang="en-US" dirty="0" smtClean="0"/>
              <a:t>Results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38" name="Google Shape;38;p1"/>
          <p:cNvSpPr txBox="1"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James R. Campbell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Sarah Harry</a:t>
            </a:r>
            <a:endParaRPr sz="240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 smtClean="0"/>
              <a:t>INHERES_IN assumptions</a:t>
            </a:r>
            <a:br>
              <a:rPr lang="en-US" dirty="0" smtClean="0"/>
            </a:br>
            <a:r>
              <a:rPr lang="en-US" dirty="0" smtClean="0"/>
              <a:t>for discussion…</a:t>
            </a:r>
            <a:endParaRPr dirty="0"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“Fluid sample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3346305|Liquid (substance) (16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“Plasma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50863008|Plasma (substance) (149)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“Serum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67922002|Serum (substance) (391)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“Urine”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78014005|Urine (substance) (138)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“Unspecified”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256906008|Blood </a:t>
            </a:r>
            <a:r>
              <a:rPr lang="en-US" dirty="0"/>
              <a:t>material (substance) (584)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“Acellular blood</a:t>
            </a:r>
            <a:r>
              <a:rPr lang="en-US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”</a:t>
            </a:r>
            <a:r>
              <a:rPr lang="en-US" dirty="0" smtClean="0"/>
              <a:t>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762634006|Acellular </a:t>
            </a:r>
            <a:r>
              <a:rPr lang="en-US" dirty="0"/>
              <a:t>blood (substance) (46)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“Fecal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39477002|Feces </a:t>
            </a:r>
            <a:r>
              <a:rPr lang="en-US" dirty="0"/>
              <a:t>(substance) </a:t>
            </a:r>
            <a:r>
              <a:rPr lang="en-US" dirty="0" smtClean="0"/>
              <a:t>(13)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“CSF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65216001|Cerebrospinal </a:t>
            </a:r>
            <a:r>
              <a:rPr lang="en-US" dirty="0"/>
              <a:t>fluid (substance) (8)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INHERES_IN </a:t>
            </a:r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Half of Evaluation Procedures had no defining features for HAS_SPECIMEN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Unspecified types of blood tests: “271062006|Fasting blood glucose (procedure)” </a:t>
            </a:r>
            <a:r>
              <a:rPr lang="en-US" dirty="0" smtClean="0"/>
              <a:t>appeared to be blood tests of some type</a:t>
            </a:r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TO USE BLOOD MATERIAL AS INHERES_IN FOR NOW BUT REEVALUATE AFTER CLASSIFICATION EXPERIMENT</a:t>
            </a:r>
            <a:endParaRPr b="1"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cell studies: “Erythrocyte </a:t>
            </a:r>
            <a:r>
              <a:rPr lang="en-US" dirty="0" err="1"/>
              <a:t>protoporphyrins</a:t>
            </a:r>
            <a:r>
              <a:rPr lang="en-US" dirty="0"/>
              <a:t>”, “Leukocyte alkaline phosphatase” </a:t>
            </a:r>
            <a:endParaRPr lang="en-US" dirty="0" smtClean="0"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MODEL AS INHERES_IN = CELL STRUCTURE</a:t>
            </a:r>
            <a:endParaRPr b="1"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assigning COMPONENT</a:t>
            </a:r>
            <a:endParaRPr dirty="0"/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counts; discrepancy with modelling of tech preview: “74765001|Lymphocyte count (procedure</a:t>
            </a:r>
            <a:r>
              <a:rPr lang="en-US" dirty="0" smtClean="0"/>
              <a:t>)” do we use the cell structure or the “population of cells in fluid”</a:t>
            </a:r>
            <a:endParaRPr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en-US" b="1" dirty="0" smtClean="0"/>
              <a:t>DECISION: IDENTIFY THIS AND SIMILAR TESTS UNSPECIFIED AS TO </a:t>
            </a:r>
            <a:r>
              <a:rPr lang="en-US" b="1" dirty="0" smtClean="0"/>
              <a:t>AMBIGUOUS </a:t>
            </a:r>
            <a:r>
              <a:rPr lang="en-US" b="1" dirty="0" smtClean="0"/>
              <a:t>AND REMOVE FROM PHASE 1 SCOPE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28d68db78_0_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500" cy="13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defining ‘total</a:t>
            </a:r>
            <a:r>
              <a:rPr lang="en-US" dirty="0" smtClean="0"/>
              <a:t>’ as denominator</a:t>
            </a:r>
            <a:endParaRPr dirty="0"/>
          </a:p>
        </p:txBody>
      </p:sp>
      <p:sp>
        <p:nvSpPr>
          <p:cNvPr id="110" name="Google Shape;110;ge28d68db78_0_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00" cy="39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271215008| Plasma free/total protein S ratio measurement (procedure)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/>
              <a:t>DECISION: PROCEED WITH MODELING COMPONENT=FREE PROTEIN  S, RELATIVE_TO = PROTEIN S;  </a:t>
            </a: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CONTACT </a:t>
            </a:r>
            <a:r>
              <a:rPr lang="en-US" b="1" dirty="0"/>
              <a:t>TONI MORRISON WITH CONCERNS THAT </a:t>
            </a:r>
            <a:r>
              <a:rPr lang="en-US" b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FREE PROTEIN S IS NOT A SUBTYPE OF PROTEIN S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4000498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DIRECT_SITE</a:t>
            </a: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401102003|Blood spot thyroid stimulating hormone level (procedure</a:t>
            </a:r>
            <a:r>
              <a:rPr lang="en-US" dirty="0" smtClean="0"/>
              <a:t>): INHERES_IN = “Blood material”?, DIRECT_SITE = “Blood spot specimen”?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FOR NOW…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Issues with assigning PROPERTY</a:t>
            </a:r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415732003|Total </a:t>
            </a:r>
            <a:r>
              <a:rPr lang="en-US" dirty="0" err="1"/>
              <a:t>treponema</a:t>
            </a:r>
            <a:r>
              <a:rPr lang="en-US" dirty="0"/>
              <a:t> antibody measurement (procedure): PROPERTY = </a:t>
            </a: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118556004|Quantity concentration</a:t>
            </a:r>
            <a:r>
              <a:rPr lang="en-US" dirty="0" smtClean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?</a:t>
            </a:r>
          </a:p>
          <a:p>
            <a:pPr marL="50800" indent="0">
              <a:buNone/>
            </a:pPr>
            <a:r>
              <a:rPr lang="en-US" b="1" dirty="0"/>
              <a:t>DECISION: USE QUANTITY CONCENTRATION 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408239004Treponema pallidum gelatin agglutination test (procedure): </a:t>
            </a:r>
            <a:r>
              <a:rPr lang="en-US" dirty="0"/>
              <a:t>PROPERTY = </a:t>
            </a:r>
            <a:r>
              <a:rPr lang="en-US" dirty="0" smtClean="0"/>
              <a:t>705057003|</a:t>
            </a:r>
            <a:r>
              <a:rPr lang="en-US" dirty="0" smtClean="0"/>
              <a:t>Presence 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TECHNIQUE = Gelatin agglutination technique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4121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>
            <a:spLocks noGrp="1"/>
          </p:cNvSpPr>
          <p:nvPr>
            <p:ph type="title"/>
          </p:nvPr>
        </p:nvSpPr>
        <p:spPr>
          <a:xfrm>
            <a:off x="956666" y="-394744"/>
            <a:ext cx="8574512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Step 1 Plan</a:t>
            </a:r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body" idx="1"/>
          </p:nvPr>
        </p:nvSpPr>
        <p:spPr>
          <a:xfrm>
            <a:off x="1025508" y="1038225"/>
            <a:ext cx="7282212" cy="565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Scope: &lt;&lt;Evaluation procedure + Method=Measurement action + Lab context OR &lt;&lt;Lab procedure (~12290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Proceed with assembling priority set for study and migration from systems in </a:t>
            </a:r>
            <a:r>
              <a:rPr lang="en-US" sz="3800" dirty="0" smtClean="0"/>
              <a:t>use: UK NHS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?Identify ambiguous or duplicate concepts for retirement (for discussion)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Redefine </a:t>
            </a:r>
            <a:r>
              <a:rPr lang="en-US" sz="3800" dirty="0" err="1"/>
              <a:t>supertype</a:t>
            </a:r>
            <a:r>
              <a:rPr lang="en-US" sz="3800" dirty="0"/>
              <a:t> 🡺ISA Observable entity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Retire invalid attribute-values  from the Procedure concept model and convert definition to Observable concept model (Some procedure attributes provide similar semantics with different value sets; </a:t>
            </a:r>
            <a:r>
              <a:rPr lang="en-US" sz="3800" dirty="0" err="1"/>
              <a:t>eg</a:t>
            </a:r>
            <a:r>
              <a:rPr lang="en-US" sz="3800" dirty="0"/>
              <a:t> Method 🡺Technique)</a:t>
            </a:r>
            <a:endParaRPr sz="3800"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?Structured FSN: [Component] [Property] [Inheres In] [</a:t>
            </a:r>
            <a:r>
              <a:rPr lang="en-US" sz="3800" dirty="0" err="1">
                <a:solidFill>
                  <a:srgbClr val="FF0000"/>
                </a:solidFill>
              </a:rPr>
              <a:t>Direct_Site_Substance</a:t>
            </a:r>
            <a:r>
              <a:rPr lang="en-US" sz="3800" dirty="0">
                <a:solidFill>
                  <a:srgbClr val="FF0000"/>
                </a:solidFill>
              </a:rPr>
              <a:t>][Precondition]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Equivalent to an existing Observable entity? Then retire observable as duplicate and retain SCTID of Evaluation procedure for the concept due to the presumption of standing bodies of work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Later: Revise Clinical findings concept model to exclude Evaluation Procedures from Includes attribute Value</a:t>
            </a:r>
            <a:endParaRPr dirty="0"/>
          </a:p>
          <a:p>
            <a:pPr marL="457200" lvl="0" indent="-359410" algn="l" rtl="0">
              <a:lnSpc>
                <a:spcPct val="90000"/>
              </a:lnSpc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NHS Evaluation Procedure Usage (READ code maps)</a:t>
            </a:r>
            <a:endParaRPr/>
          </a:p>
        </p:txBody>
      </p:sp>
      <p:graphicFrame>
        <p:nvGraphicFramePr>
          <p:cNvPr id="86" name="Google Shape;86;p9"/>
          <p:cNvGraphicFramePr/>
          <p:nvPr/>
        </p:nvGraphicFramePr>
        <p:xfrm>
          <a:off x="957263" y="1882775"/>
          <a:ext cx="7605825" cy="4442515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23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EvaluationProcedureID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EvaluationProcedureTERM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2011-2019 Usage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113075003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Creatinine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278893220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104934005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Sodium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263533050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271236005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Serum potassium measurement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263083990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271026005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Haemoglobin level estimation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442673006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of total haemoglobin concentration using dipstick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391558003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white blood count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767002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White blood cell count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3600"/>
              <a:buFont typeface="Arial"/>
              <a:buNone/>
            </a:pPr>
            <a:r>
              <a:rPr lang="en-US" sz="3600"/>
              <a:t>113075003|Creatinine measurement, serum (procedure)|</a:t>
            </a:r>
            <a:endParaRPr sz="3600"/>
          </a:p>
        </p:txBody>
      </p:sp>
      <p:pic>
        <p:nvPicPr>
          <p:cNvPr id="92" name="Google Shape;92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582" t="22287" r="77566" b="54951"/>
          <a:stretch/>
        </p:blipFill>
        <p:spPr>
          <a:xfrm>
            <a:off x="956666" y="2079811"/>
            <a:ext cx="7315200" cy="2623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857820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Lab Templates:</a:t>
            </a:r>
            <a:br>
              <a:rPr lang="en-US"/>
            </a:br>
            <a:r>
              <a:rPr lang="en-US"/>
              <a:t>Assumptions &amp; Pragmatics</a:t>
            </a:r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1"/>
          </p:nvPr>
        </p:nvSpPr>
        <p:spPr>
          <a:xfrm>
            <a:off x="956666" y="1882620"/>
            <a:ext cx="7857819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The most specific Substance will be chosen based upon FSN and/or COMPONENT value to specify the Observables COMPONENT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specimen is specified in SCT definition,  INHERES_IN will be populated with that substance; otherwise the FSN will be reviewed for the appropriate substance grouper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“measurement” is specified in FSN, then  PROPERTY will be populated with the most general MEASUREMENT_PROPERTY that is consistent with laboratory test deployment eg: 118594004|Quantity concentration(qualifier)|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DIRECT_SITE will not be routinely employed unless a particular specimen preparation is specified in the FSN:</a:t>
            </a:r>
            <a:endParaRPr/>
          </a:p>
          <a:p>
            <a:pPr marL="457200" lvl="0" indent="-319405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342079" cy="135915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Migration Model Requirements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INHERES_IN = what we are testing</a:t>
            </a:r>
          </a:p>
          <a:p>
            <a:r>
              <a:rPr lang="en-US" dirty="0" smtClean="0"/>
              <a:t>COMPONENT = what we are testing for</a:t>
            </a:r>
          </a:p>
          <a:p>
            <a:r>
              <a:rPr lang="en-US" dirty="0" smtClean="0"/>
              <a:t>PROPERTY = the aspect of the tested </a:t>
            </a:r>
          </a:p>
          <a:p>
            <a:r>
              <a:rPr lang="en-US" dirty="0" smtClean="0"/>
              <a:t>RELATIVE_TO = if a COMPONENT ratio requires a denominator</a:t>
            </a:r>
          </a:p>
          <a:p>
            <a:r>
              <a:rPr lang="en-US" dirty="0" smtClean="0"/>
              <a:t>TECHNIQUE = if a specified method</a:t>
            </a:r>
          </a:p>
          <a:p>
            <a:r>
              <a:rPr lang="en-US" dirty="0" smtClean="0"/>
              <a:t>PRECONDITION = how the patient was prepared for testing</a:t>
            </a:r>
          </a:p>
          <a:p>
            <a:r>
              <a:rPr lang="en-US" dirty="0" smtClean="0"/>
              <a:t>DIRECT_SITE = only if a specific specimen preparation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4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Phase 1 Procedures Prep for Classification Testing</a:t>
            </a:r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Use UK Procedures codes in use for Phase 1 migration assessment (1730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Identify </a:t>
            </a:r>
            <a:r>
              <a:rPr lang="en-US" dirty="0" err="1"/>
              <a:t>Orderables</a:t>
            </a:r>
            <a:r>
              <a:rPr lang="en-US" dirty="0"/>
              <a:t> and Process-model Observables </a:t>
            </a:r>
            <a:r>
              <a:rPr lang="en-US" dirty="0" smtClean="0"/>
              <a:t>by examining FSN and HAS_SPECIMEN and </a:t>
            </a:r>
            <a:r>
              <a:rPr lang="en-US" dirty="0"/>
              <a:t>remove those from UK Procedure codes use case (1436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Specimens and FSN and develop candidates for INHERES_IN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Components and FSN and develop candidates for COMPONENT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Assemble candidates for additional defining attributes: PROPERTY, TECHNIQUE, RELATIVE_TO, PRECONDITION, DIRECT_SITE 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HAS_SPECIMEN </a:t>
            </a:r>
            <a:r>
              <a:rPr lang="en-US" dirty="0" smtClean="0"/>
              <a:t>Values</a:t>
            </a:r>
            <a:br>
              <a:rPr lang="en-US" dirty="0" smtClean="0"/>
            </a:br>
            <a:r>
              <a:rPr lang="en-US" dirty="0" smtClean="0"/>
              <a:t>in Procedure concept </a:t>
            </a:r>
            <a:r>
              <a:rPr lang="en-US" dirty="0" err="1" smtClean="0"/>
              <a:t>defs</a:t>
            </a:r>
            <a:endParaRPr dirty="0"/>
          </a:p>
        </p:txBody>
      </p:sp>
      <p:graphicFrame>
        <p:nvGraphicFramePr>
          <p:cNvPr id="116" name="Google Shape;116;p14"/>
          <p:cNvGraphicFramePr/>
          <p:nvPr/>
        </p:nvGraphicFramePr>
        <p:xfrm>
          <a:off x="957263" y="1882775"/>
          <a:ext cx="7281875" cy="3337650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129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SCTID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FSN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#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689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122592007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Acellular blood (serum or 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50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119350003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Calculus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6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276833005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24 hour urine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119364003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Serum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313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122575003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Urine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258442002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Fluid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16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119361006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118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100000"/>
              <a:buFont typeface="Arial"/>
              <a:buNone/>
            </a:pPr>
            <a:r>
              <a:rPr lang="en-US"/>
              <a:t>Phase 1 Sample Preparation for Classification Testing</a:t>
            </a:r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1730 Procedure concepts verified in use for lab results coding in UK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211 </a:t>
            </a:r>
            <a:r>
              <a:rPr lang="en-US" dirty="0" err="1"/>
              <a:t>Orderables</a:t>
            </a:r>
            <a:r>
              <a:rPr lang="en-US" dirty="0"/>
              <a:t>: “73718004|Urine protein electrophoresis (procedure)”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8 Process Observables model: </a:t>
            </a:r>
            <a:r>
              <a:rPr lang="en-US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“395135003|Activated partial thromboplastin time 50:50 mix”</a:t>
            </a:r>
            <a:r>
              <a:rPr lang="en-US" dirty="0" smtClean="0"/>
              <a:t> (urinary excretion rates, PT</a:t>
            </a:r>
            <a:r>
              <a:rPr lang="en-US" dirty="0"/>
              <a:t>, PTT and clotting tests)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1511 UK procedure concepts in use for lab results coding for phase 1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909</Words>
  <Application>Microsoft Office PowerPoint</Application>
  <PresentationFormat>On-screen Show (4:3)</PresentationFormat>
  <Paragraphs>120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Noto Sans Symbols</vt:lpstr>
      <vt:lpstr>Wingdings</vt:lpstr>
      <vt:lpstr>NeMed_Presentation</vt:lpstr>
      <vt:lpstr>E2O Phase 1 Semantic Interoperation of Laboratory Results </vt:lpstr>
      <vt:lpstr>Step 1 Plan</vt:lpstr>
      <vt:lpstr>NHS Evaluation Procedure Usage (READ code maps)</vt:lpstr>
      <vt:lpstr>113075003|Creatinine measurement, serum (procedure)|</vt:lpstr>
      <vt:lpstr>Lab Templates: Assumptions &amp; Pragmatics</vt:lpstr>
      <vt:lpstr>Migration Model Requirements</vt:lpstr>
      <vt:lpstr>Phase 1 Procedures Prep for Classification Testing</vt:lpstr>
      <vt:lpstr>HAS_SPECIMEN Values in Procedure concept defs</vt:lpstr>
      <vt:lpstr>Phase 1 Sample Preparation for Classification Testing</vt:lpstr>
      <vt:lpstr>INHERES_IN assumptions for discussion…</vt:lpstr>
      <vt:lpstr>Issues with assigning INHERES_IN </vt:lpstr>
      <vt:lpstr>Issues with assigning COMPONENT</vt:lpstr>
      <vt:lpstr>Issues with defining ‘total’ as denominator</vt:lpstr>
      <vt:lpstr>Issues with assigning DIRECT_SITE</vt:lpstr>
      <vt:lpstr>Issues with assigning PROPERTY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Interoperation of Laboratory Results with SNOMED CT - EAG proceedings</dc:title>
  <dc:creator>Greg</dc:creator>
  <cp:lastModifiedBy>Jim Campbell</cp:lastModifiedBy>
  <cp:revision>13</cp:revision>
  <dcterms:created xsi:type="dcterms:W3CDTF">2014-09-17T15:14:42Z</dcterms:created>
  <dcterms:modified xsi:type="dcterms:W3CDTF">2021-07-01T17:39:08Z</dcterms:modified>
</cp:coreProperties>
</file>