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7" r:id="rId1"/>
  </p:sldMasterIdLst>
  <p:notesMasterIdLst>
    <p:notesMasterId r:id="rId24"/>
  </p:notesMasterIdLst>
  <p:sldIdLst>
    <p:sldId id="516" r:id="rId2"/>
    <p:sldId id="576" r:id="rId3"/>
    <p:sldId id="523" r:id="rId4"/>
    <p:sldId id="577" r:id="rId5"/>
    <p:sldId id="571" r:id="rId6"/>
    <p:sldId id="522" r:id="rId7"/>
    <p:sldId id="572" r:id="rId8"/>
    <p:sldId id="568" r:id="rId9"/>
    <p:sldId id="529" r:id="rId10"/>
    <p:sldId id="581" r:id="rId11"/>
    <p:sldId id="578" r:id="rId12"/>
    <p:sldId id="567" r:id="rId13"/>
    <p:sldId id="566" r:id="rId14"/>
    <p:sldId id="565" r:id="rId15"/>
    <p:sldId id="575" r:id="rId16"/>
    <p:sldId id="579" r:id="rId17"/>
    <p:sldId id="574" r:id="rId18"/>
    <p:sldId id="573" r:id="rId19"/>
    <p:sldId id="557" r:id="rId20"/>
    <p:sldId id="569" r:id="rId21"/>
    <p:sldId id="570" r:id="rId22"/>
    <p:sldId id="580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D2DB"/>
    <a:srgbClr val="AC1F2D"/>
    <a:srgbClr val="AD122A"/>
    <a:srgbClr val="989EA3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37" autoAdjust="0"/>
    <p:restoredTop sz="90119" autoAdjust="0"/>
  </p:normalViewPr>
  <p:slideViewPr>
    <p:cSldViewPr snapToGrid="0" snapToObjects="1">
      <p:cViewPr varScale="1">
        <p:scale>
          <a:sx n="93" d="100"/>
          <a:sy n="93" d="100"/>
        </p:scale>
        <p:origin x="106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76864B-0CD7-46A8-BEAC-C9CE73F2638E}" type="datetimeFigureOut">
              <a:rPr lang="en-US" smtClean="0"/>
              <a:t>5/25/2021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3413FD-4EF2-422F-B025-6EC82A7461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9532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_bkg_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916720" y="657321"/>
            <a:ext cx="6480951" cy="3167843"/>
          </a:xfrm>
        </p:spPr>
        <p:txBody>
          <a:bodyPr anchor="b">
            <a:normAutofit/>
          </a:bodyPr>
          <a:lstStyle>
            <a:lvl1pPr algn="l">
              <a:lnSpc>
                <a:spcPct val="80000"/>
              </a:lnSpc>
              <a:defRPr sz="4500" b="1" i="0" baseline="0">
                <a:solidFill>
                  <a:schemeClr val="bg1"/>
                </a:solidFill>
                <a:latin typeface="Arial-BoldMT"/>
                <a:cs typeface="Arial-BoldMT"/>
              </a:defRPr>
            </a:lvl1pPr>
          </a:lstStyle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6720" y="3825164"/>
            <a:ext cx="6400800" cy="688511"/>
          </a:xfrm>
        </p:spPr>
        <p:txBody>
          <a:bodyPr>
            <a:normAutofit/>
          </a:bodyPr>
          <a:lstStyle>
            <a:lvl1pPr marL="0" indent="0" algn="l">
              <a:buNone/>
              <a:defRPr sz="1600" b="1" i="0" baseline="0">
                <a:solidFill>
                  <a:srgbClr val="C3CD7B"/>
                </a:solidFill>
                <a:latin typeface="Arial-BoldMT"/>
                <a:cs typeface="Arial-Bold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Subhead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</p:spPr>
        <p:txBody>
          <a:bodyPr tIns="0" bIns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3950310"/>
          </a:xfrm>
        </p:spPr>
        <p:txBody>
          <a:bodyPr>
            <a:normAutofit/>
          </a:bodyPr>
          <a:lstStyle>
            <a:lvl1pPr marL="457200" indent="-457200">
              <a:lnSpc>
                <a:spcPct val="90000"/>
              </a:lnSpc>
              <a:buFont typeface="Wingdings" panose="05000000000000000000" pitchFamily="2" charset="2"/>
              <a:buChar char="Ø"/>
              <a:defRPr sz="2800"/>
            </a:lvl1pPr>
            <a:lvl2pPr>
              <a:lnSpc>
                <a:spcPct val="90000"/>
              </a:lnSpc>
              <a:defRPr sz="28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800"/>
            </a:lvl3pPr>
            <a:lvl4pPr>
              <a:lnSpc>
                <a:spcPct val="90000"/>
              </a:lnSpc>
              <a:defRPr sz="2800"/>
            </a:lvl4pPr>
            <a:lvl5pPr>
              <a:lnSpc>
                <a:spcPct val="90000"/>
              </a:lnSpc>
              <a:defRPr sz="2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5/25/2021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679846" y="1882621"/>
            <a:ext cx="3465576" cy="3895426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956439" y="1882620"/>
            <a:ext cx="3465137" cy="3895427"/>
          </a:xfrm>
        </p:spPr>
        <p:txBody>
          <a:bodyPr anchor="t">
            <a:normAutofit/>
          </a:bodyPr>
          <a:lstStyle>
            <a:lvl1pPr marL="342900" indent="-342900">
              <a:buFont typeface="Wingdings" panose="05000000000000000000" pitchFamily="2" charset="2"/>
              <a:buChar char="Ø"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956439" y="5936345"/>
            <a:ext cx="1293548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989EA3"/>
                </a:solidFill>
              </a:defRPr>
            </a:lvl1pPr>
          </a:lstStyle>
          <a:p>
            <a:fld id="{A3F11EEC-60B6-DF4B-A821-B910872C5F64}" type="datetimeFigureOut">
              <a:rPr lang="en-US" smtClean="0"/>
              <a:pPr/>
              <a:t>5/25/2021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65667" y="5936345"/>
            <a:ext cx="3355380" cy="365125"/>
          </a:xfrm>
          <a:prstGeom prst="rect">
            <a:avLst/>
          </a:prstGeom>
        </p:spPr>
        <p:txBody>
          <a:bodyPr/>
          <a:lstStyle>
            <a:lvl1pPr algn="ctr">
              <a:defRPr>
                <a:solidFill>
                  <a:srgbClr val="989EA3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621047" y="5936345"/>
            <a:ext cx="1262187" cy="365125"/>
          </a:xfrm>
          <a:prstGeom prst="rect">
            <a:avLst/>
          </a:prstGeom>
        </p:spPr>
        <p:txBody>
          <a:bodyPr/>
          <a:lstStyle>
            <a:lvl1pPr algn="r">
              <a:defRPr>
                <a:solidFill>
                  <a:srgbClr val="989EA3"/>
                </a:solidFill>
              </a:defRPr>
            </a:lvl1pPr>
          </a:lstStyle>
          <a:p>
            <a:fld id="{C2F1CAA2-7C6D-8F48-BAEE-2DAFD071A58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losing_bkg_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 descr="Closing_bkg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_bkg_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7606427" cy="1359153"/>
          </a:xfrm>
          <a:prstGeom prst="rect">
            <a:avLst/>
          </a:prstGeom>
        </p:spPr>
        <p:txBody>
          <a:bodyPr vert="horz" lIns="91440" tIns="0" rIns="91440" bIns="0" rtlCol="0" anchor="b">
            <a:normAutofit/>
          </a:bodyPr>
          <a:lstStyle/>
          <a:p>
            <a:r>
              <a:rPr lang="en-US" dirty="0" smtClean="0"/>
              <a:t>Headline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56667" y="1882620"/>
            <a:ext cx="7282212" cy="4689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42" r:id="rId3"/>
    <p:sldLayoutId id="2147483743" r:id="rId4"/>
  </p:sldLayoutIdLs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500" b="1" i="0" kern="1200" baseline="0">
          <a:solidFill>
            <a:srgbClr val="AD122A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Machine Learning and SNOMED CT: Building a better Glasgow Coma Scale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James Campbell MD</a:t>
            </a:r>
          </a:p>
          <a:p>
            <a:r>
              <a:rPr lang="en-US" dirty="0" smtClean="0"/>
              <a:t>University of Nebraska Medical Center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24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PROCESS Observable:</a:t>
            </a:r>
            <a:br>
              <a:rPr lang="en-US" dirty="0" smtClean="0"/>
            </a:br>
            <a:r>
              <a:rPr lang="en-US" dirty="0" smtClean="0"/>
              <a:t>Glasgow coma score verbal </a:t>
            </a:r>
            <a:r>
              <a:rPr lang="en-US" dirty="0" err="1" smtClean="0"/>
              <a:t>subscore</a:t>
            </a:r>
            <a:r>
              <a:rPr lang="en-US" dirty="0" smtClean="0"/>
              <a:t> (observable entity)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29" t="20926" r="82262" b="31610"/>
          <a:stretch/>
        </p:blipFill>
        <p:spPr>
          <a:xfrm>
            <a:off x="956667" y="2026507"/>
            <a:ext cx="7117491" cy="452257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37717" y="4412470"/>
            <a:ext cx="4610942" cy="2246769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Result </a:t>
            </a:r>
            <a:r>
              <a:rPr lang="en-US" sz="2000" b="1" dirty="0" err="1" smtClean="0">
                <a:solidFill>
                  <a:schemeClr val="bg1"/>
                </a:solidFill>
              </a:rPr>
              <a:t>refset</a:t>
            </a:r>
            <a:r>
              <a:rPr lang="en-US" sz="2000" b="1" dirty="0" smtClean="0">
                <a:solidFill>
                  <a:schemeClr val="bg1"/>
                </a:solidFill>
              </a:rPr>
              <a:t>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bg1"/>
                </a:solidFill>
              </a:rPr>
              <a:t>None  - unresponsive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bg1"/>
                </a:solidFill>
              </a:rPr>
              <a:t>Sounds – utterances not intelligible</a:t>
            </a:r>
            <a:endParaRPr lang="en-US" sz="2000" b="1" dirty="0" smtClean="0">
              <a:solidFill>
                <a:schemeClr val="bg1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bg1"/>
                </a:solidFill>
              </a:rPr>
              <a:t>Words – utters intelligibly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bg1"/>
                </a:solidFill>
              </a:rPr>
              <a:t>Confused – confused verbal response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b="1" dirty="0" smtClean="0">
                <a:solidFill>
                  <a:schemeClr val="bg1"/>
                </a:solidFill>
              </a:rPr>
              <a:t>Oriented – responds and oriented</a:t>
            </a:r>
          </a:p>
          <a:p>
            <a:pPr marL="457200" indent="-457200">
              <a:buFont typeface="+mj-lt"/>
              <a:buAutoNum type="arabicPeriod"/>
            </a:pPr>
            <a:endParaRPr lang="en-US" sz="2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64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PROCESS Observable:</a:t>
            </a:r>
            <a:br>
              <a:rPr lang="en-US" dirty="0" smtClean="0"/>
            </a:br>
            <a:r>
              <a:rPr lang="en-US" dirty="0" smtClean="0"/>
              <a:t>Glasgow coma score verbal </a:t>
            </a:r>
            <a:r>
              <a:rPr lang="en-US" dirty="0" err="1" smtClean="0"/>
              <a:t>subscore</a:t>
            </a:r>
            <a:r>
              <a:rPr lang="en-US" dirty="0" smtClean="0"/>
              <a:t> (observable entity)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29" t="20926" r="82262" b="31610"/>
          <a:stretch/>
        </p:blipFill>
        <p:spPr>
          <a:xfrm>
            <a:off x="774358" y="2174788"/>
            <a:ext cx="7117491" cy="45225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68795" y="3964844"/>
            <a:ext cx="5582169" cy="1323439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Think of this as the </a:t>
            </a:r>
            <a:r>
              <a:rPr lang="en-US" sz="2000" b="1" dirty="0" err="1" smtClean="0">
                <a:solidFill>
                  <a:schemeClr val="bg1"/>
                </a:solidFill>
              </a:rPr>
              <a:t>ontologic</a:t>
            </a:r>
            <a:r>
              <a:rPr lang="en-US" sz="2000" b="1" dirty="0" smtClean="0">
                <a:solidFill>
                  <a:schemeClr val="bg1"/>
                </a:solidFill>
              </a:rPr>
              <a:t> definition (metadata)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In the EHR for what this piece of data is about!</a:t>
            </a: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            Machine learning, here we come!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317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PROCESS Observable:</a:t>
            </a:r>
            <a:br>
              <a:rPr lang="en-US" sz="3200" dirty="0" smtClean="0"/>
            </a:br>
            <a:r>
              <a:rPr lang="en-US" sz="3200" dirty="0" smtClean="0"/>
              <a:t>24824002|Glasgow coma score motor response </a:t>
            </a:r>
            <a:r>
              <a:rPr lang="en-US" sz="3200" dirty="0" err="1" smtClean="0"/>
              <a:t>subscore</a:t>
            </a:r>
            <a:r>
              <a:rPr lang="en-US" sz="3200" dirty="0" smtClean="0"/>
              <a:t> (observable entity)</a:t>
            </a:r>
            <a:endParaRPr lang="en-US" sz="3200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43" t="21328" r="82375" b="30806"/>
          <a:stretch/>
        </p:blipFill>
        <p:spPr>
          <a:xfrm>
            <a:off x="799069" y="2059459"/>
            <a:ext cx="6936261" cy="46626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75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Autofit/>
          </a:bodyPr>
          <a:lstStyle/>
          <a:p>
            <a:r>
              <a:rPr lang="en-US" sz="3200" dirty="0" smtClean="0"/>
              <a:t>PROCESS Observable:</a:t>
            </a:r>
            <a:br>
              <a:rPr lang="en-US" sz="3200" dirty="0" smtClean="0"/>
            </a:br>
            <a:r>
              <a:rPr lang="en-US" sz="3200" dirty="0" smtClean="0"/>
              <a:t>24824002|Glasgow coma score eye opening </a:t>
            </a:r>
            <a:r>
              <a:rPr lang="en-US" sz="3200" dirty="0" err="1" smtClean="0"/>
              <a:t>subscore</a:t>
            </a:r>
            <a:r>
              <a:rPr lang="en-US" sz="3200" dirty="0" smtClean="0"/>
              <a:t> (observable entity)</a:t>
            </a:r>
            <a:endParaRPr lang="en-US" sz="32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29" t="20524" r="82488" b="37242"/>
          <a:stretch/>
        </p:blipFill>
        <p:spPr>
          <a:xfrm>
            <a:off x="691978" y="2133600"/>
            <a:ext cx="7249297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17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PROCESS Observable:</a:t>
            </a:r>
            <a:br>
              <a:rPr lang="en-US" dirty="0" smtClean="0"/>
            </a:br>
            <a:r>
              <a:rPr lang="en-US" dirty="0" smtClean="0"/>
              <a:t>24824002|Glasgow coma score (observable entity)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543" t="20524" r="82375" b="37242"/>
          <a:stretch/>
        </p:blipFill>
        <p:spPr>
          <a:xfrm>
            <a:off x="774355" y="2051222"/>
            <a:ext cx="7298726" cy="4806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823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4559" y="-79657"/>
            <a:ext cx="7606427" cy="1359153"/>
          </a:xfrm>
        </p:spPr>
        <p:txBody>
          <a:bodyPr/>
          <a:lstStyle/>
          <a:p>
            <a:r>
              <a:rPr lang="en-US" dirty="0" smtClean="0"/>
              <a:t>GCS Clinical findings Results in the EHR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94559" y="1248636"/>
            <a:ext cx="7282212" cy="4615716"/>
          </a:xfrm>
        </p:spPr>
        <p:txBody>
          <a:bodyPr>
            <a:noAutofit/>
          </a:bodyPr>
          <a:lstStyle/>
          <a:p>
            <a:r>
              <a:rPr lang="en-US" sz="2400" dirty="0" smtClean="0"/>
              <a:t>Some of these data are only stored in notes in some EHR systems.  (Machine learning further complicated there…)</a:t>
            </a:r>
          </a:p>
          <a:p>
            <a:r>
              <a:rPr lang="en-US" sz="2400" dirty="0" smtClean="0"/>
              <a:t>At Nebraska Medicine and in many US EHRs, these types of findings data are recorded as text/numbers in flowsheets or similar data entry forms integrated into the workflow management of the clinician and stored accordingly as Observable-Result pairs</a:t>
            </a:r>
          </a:p>
          <a:p>
            <a:r>
              <a:rPr lang="en-US" sz="2400" dirty="0" smtClean="0"/>
              <a:t>The findings of a particular event are retrieved and organized in the encounter summary for clinical review</a:t>
            </a:r>
          </a:p>
          <a:p>
            <a:r>
              <a:rPr lang="en-US" sz="2400" dirty="0"/>
              <a:t>P</a:t>
            </a:r>
            <a:r>
              <a:rPr lang="en-US" sz="2400" dirty="0" smtClean="0"/>
              <a:t>re-coordinated (primitive) Clinical </a:t>
            </a:r>
            <a:r>
              <a:rPr lang="en-US" sz="2400" dirty="0" smtClean="0"/>
              <a:t>findings are only recorded in the event that a clinician wants to place the finding on the Problem list or in an Encounter </a:t>
            </a:r>
            <a:r>
              <a:rPr lang="en-US" sz="2400" dirty="0" smtClean="0"/>
              <a:t>diagnosis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8207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Nebraska Data Frequency:</a:t>
            </a:r>
            <a:br>
              <a:rPr lang="en-US" dirty="0" smtClean="0"/>
            </a:br>
            <a:r>
              <a:rPr lang="en-US" dirty="0" smtClean="0"/>
              <a:t>Glasgow Coma Scale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913" r="51098" b="7239"/>
          <a:stretch/>
        </p:blipFill>
        <p:spPr>
          <a:xfrm>
            <a:off x="679343" y="2223923"/>
            <a:ext cx="10076321" cy="393192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679343" y="3247770"/>
            <a:ext cx="8217522" cy="64049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2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Observable entities can be employed in the concept model to fully define the associated Clinical findings:</a:t>
            </a:r>
            <a:br>
              <a:rPr lang="en-US" sz="2800" dirty="0" smtClean="0"/>
            </a:br>
            <a:r>
              <a:rPr lang="en-US" sz="2800" dirty="0" smtClean="0"/>
              <a:t>32856008|Glasgow coma scale, 8 (finding)|</a:t>
            </a:r>
            <a:endParaRPr lang="en-US" sz="28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4684" t="21328" r="68686" b="57756"/>
          <a:stretch/>
        </p:blipFill>
        <p:spPr>
          <a:xfrm>
            <a:off x="1112108" y="2075936"/>
            <a:ext cx="7964394" cy="35340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12108" y="3857311"/>
            <a:ext cx="7665688" cy="2246769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chemeClr val="bg1"/>
                </a:solidFill>
              </a:rPr>
              <a:t>Precoordinating</a:t>
            </a:r>
            <a:r>
              <a:rPr lang="en-US" sz="2000" b="1" dirty="0" smtClean="0">
                <a:solidFill>
                  <a:schemeClr val="bg1"/>
                </a:solidFill>
              </a:rPr>
              <a:t> the results data into the Clinical finding 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o</a:t>
            </a:r>
            <a:r>
              <a:rPr lang="en-US" sz="2000" b="1" dirty="0" smtClean="0">
                <a:solidFill>
                  <a:schemeClr val="bg1"/>
                </a:solidFill>
              </a:rPr>
              <a:t>bfuscates the meaning of the </a:t>
            </a:r>
            <a:r>
              <a:rPr lang="en-US" sz="2000" b="1" dirty="0" smtClean="0">
                <a:solidFill>
                  <a:schemeClr val="bg1"/>
                </a:solidFill>
              </a:rPr>
              <a:t>result finding </a:t>
            </a:r>
            <a:r>
              <a:rPr lang="en-US" sz="2000" b="1" dirty="0" smtClean="0">
                <a:solidFill>
                  <a:schemeClr val="bg1"/>
                </a:solidFill>
              </a:rPr>
              <a:t>since the definition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o</a:t>
            </a:r>
            <a:r>
              <a:rPr lang="en-US" sz="2000" b="1" dirty="0" smtClean="0">
                <a:solidFill>
                  <a:schemeClr val="bg1"/>
                </a:solidFill>
              </a:rPr>
              <a:t>f WHAT is being measured and HOW it is recorded is 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b</a:t>
            </a:r>
            <a:r>
              <a:rPr lang="en-US" sz="2000" b="1" dirty="0" smtClean="0">
                <a:solidFill>
                  <a:schemeClr val="bg1"/>
                </a:solidFill>
              </a:rPr>
              <a:t>uried in the Observable entity one layer </a:t>
            </a:r>
            <a:r>
              <a:rPr lang="en-US" sz="2000" b="1" dirty="0" smtClean="0">
                <a:solidFill>
                  <a:schemeClr val="bg1"/>
                </a:solidFill>
              </a:rPr>
              <a:t>deeper in the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Metadata</a:t>
            </a:r>
            <a:r>
              <a:rPr lang="en-US" sz="2000" b="1" dirty="0" smtClean="0">
                <a:solidFill>
                  <a:schemeClr val="bg1"/>
                </a:solidFill>
              </a:rPr>
              <a:t>.  The Clinical </a:t>
            </a:r>
            <a:r>
              <a:rPr lang="en-US" sz="2000" b="1" dirty="0" smtClean="0">
                <a:solidFill>
                  <a:schemeClr val="bg1"/>
                </a:solidFill>
              </a:rPr>
              <a:t>findings concept model has no </a:t>
            </a:r>
            <a:r>
              <a:rPr lang="en-US" sz="2000" b="1" dirty="0" smtClean="0">
                <a:solidFill>
                  <a:schemeClr val="bg1"/>
                </a:solidFill>
              </a:rPr>
              <a:t>other </a:t>
            </a:r>
            <a:r>
              <a:rPr lang="en-US" sz="2000" b="1" dirty="0" smtClean="0">
                <a:solidFill>
                  <a:schemeClr val="bg1"/>
                </a:solidFill>
              </a:rPr>
              <a:t>features 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o</a:t>
            </a:r>
            <a:r>
              <a:rPr lang="en-US" sz="2000" b="1" dirty="0" smtClean="0">
                <a:solidFill>
                  <a:schemeClr val="bg1"/>
                </a:solidFill>
              </a:rPr>
              <a:t>f use to support full semantic interoperability </a:t>
            </a:r>
            <a:r>
              <a:rPr lang="en-US" sz="2000" b="1" dirty="0" smtClean="0">
                <a:solidFill>
                  <a:schemeClr val="bg1"/>
                </a:solidFill>
              </a:rPr>
              <a:t>or for</a:t>
            </a:r>
            <a:r>
              <a:rPr lang="en-US" sz="2000" b="1" dirty="0" smtClean="0">
                <a:solidFill>
                  <a:schemeClr val="bg1"/>
                </a:solidFill>
              </a:rPr>
              <a:t> defining the</a:t>
            </a:r>
            <a:endParaRPr lang="en-US" sz="2000" b="1" dirty="0" smtClean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precise </a:t>
            </a:r>
            <a:r>
              <a:rPr lang="en-US" sz="2000" b="1" dirty="0" err="1" smtClean="0">
                <a:solidFill>
                  <a:schemeClr val="bg1"/>
                </a:solidFill>
              </a:rPr>
              <a:t>ontologic</a:t>
            </a:r>
            <a:r>
              <a:rPr lang="en-US" sz="2000" b="1" dirty="0" smtClean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definition of </a:t>
            </a:r>
            <a:r>
              <a:rPr lang="en-US" sz="2000" b="1" dirty="0" smtClean="0">
                <a:solidFill>
                  <a:schemeClr val="bg1"/>
                </a:solidFill>
              </a:rPr>
              <a:t>what the data means.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493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498" y="1040853"/>
            <a:ext cx="7606427" cy="1359153"/>
          </a:xfrm>
        </p:spPr>
        <p:txBody>
          <a:bodyPr>
            <a:noAutofit/>
          </a:bodyPr>
          <a:lstStyle/>
          <a:p>
            <a:r>
              <a:rPr lang="en-US" sz="3200" dirty="0" smtClean="0"/>
              <a:t>For building a machine learning </a:t>
            </a:r>
            <a:r>
              <a:rPr lang="en-US" sz="3200" dirty="0" err="1" smtClean="0"/>
              <a:t>dataset;Do</a:t>
            </a:r>
            <a:r>
              <a:rPr lang="en-US" sz="3200" dirty="0" smtClean="0"/>
              <a:t> we have any other examination results for items such as motor exam after stimulus?</a:t>
            </a:r>
            <a:endParaRPr 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688059" y="3113245"/>
            <a:ext cx="8143640" cy="738664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>
            <a:solidFill>
              <a:schemeClr val="accent1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/>
              <a:t>&lt;&lt;363787002|Observable entity (observable entity)|:</a:t>
            </a:r>
          </a:p>
          <a:p>
            <a:r>
              <a:rPr lang="en-US" sz="1400" dirty="0" smtClean="0"/>
              <a:t>{704321009|Characterizes </a:t>
            </a:r>
            <a:r>
              <a:rPr lang="en-US" sz="1400" dirty="0"/>
              <a:t>(attribute)| = &lt;&lt;563201000004106|Neurological motor process (qualifier)| </a:t>
            </a:r>
            <a:r>
              <a:rPr lang="en-US" sz="1400" dirty="0" smtClean="0"/>
              <a:t>},</a:t>
            </a:r>
            <a:endParaRPr lang="en-US" sz="1400" dirty="0"/>
          </a:p>
          <a:p>
            <a:r>
              <a:rPr lang="en-US" sz="1400" dirty="0" smtClean="0"/>
              <a:t>{704326004|Precondition </a:t>
            </a:r>
            <a:r>
              <a:rPr lang="en-US" sz="1400" dirty="0"/>
              <a:t>(attribute)| = 573721000004104|After applying painful stimulus (qualifier value</a:t>
            </a:r>
            <a:r>
              <a:rPr lang="en-US" sz="1400" dirty="0" smtClean="0"/>
              <a:t>)|}</a:t>
            </a:r>
            <a:endParaRPr lang="en-US" sz="1400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2524824"/>
              </p:ext>
            </p:extLst>
          </p:nvPr>
        </p:nvGraphicFramePr>
        <p:xfrm>
          <a:off x="1118498" y="4164249"/>
          <a:ext cx="6948882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9378">
                  <a:extLst>
                    <a:ext uri="{9D8B030D-6E8A-4147-A177-3AD203B41FA5}">
                      <a16:colId xmlns:a16="http://schemas.microsoft.com/office/drawing/2014/main" val="2037885158"/>
                    </a:ext>
                  </a:extLst>
                </a:gridCol>
                <a:gridCol w="4949504">
                  <a:extLst>
                    <a:ext uri="{9D8B030D-6E8A-4147-A177-3AD203B41FA5}">
                      <a16:colId xmlns:a16="http://schemas.microsoft.com/office/drawing/2014/main" val="406559098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SNCTID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FSN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76529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281396004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Glasgow coma score motor response </a:t>
                      </a:r>
                      <a:r>
                        <a:rPr lang="en-US" dirty="0" err="1" smtClean="0"/>
                        <a:t>subscore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59233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573671000004109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Right upper extremity motor response to stimuli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924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573681000004107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Left upper extremity motor response to stimuli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5727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1926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0"/>
            <a:ext cx="7606427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Meanwhile, in Neurology…</a:t>
            </a:r>
            <a:br>
              <a:rPr lang="en-US" dirty="0" smtClean="0"/>
            </a:br>
            <a:r>
              <a:rPr lang="en-US" sz="3600" dirty="0" smtClean="0"/>
              <a:t>General Neurological Assessment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3258" t="37427" r="13065" b="15855"/>
          <a:stretch/>
        </p:blipFill>
        <p:spPr>
          <a:xfrm>
            <a:off x="889685" y="1515762"/>
            <a:ext cx="8106469" cy="405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9293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-40779"/>
            <a:ext cx="7606427" cy="1359153"/>
          </a:xfrm>
        </p:spPr>
        <p:txBody>
          <a:bodyPr/>
          <a:lstStyle/>
          <a:p>
            <a:r>
              <a:rPr lang="en-US" dirty="0" smtClean="0"/>
              <a:t>Machine </a:t>
            </a:r>
            <a:r>
              <a:rPr lang="en-US" dirty="0" smtClean="0"/>
              <a:t>Learning and Data Quality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536624"/>
            <a:ext cx="7282212" cy="467469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Analyzes data sets looking for relationships between data elements that may represent new knowledge</a:t>
            </a:r>
          </a:p>
          <a:p>
            <a:r>
              <a:rPr lang="en-US" dirty="0" smtClean="0"/>
              <a:t>Unsupervised ML on unstructured data such as free text reports requires much larger training sets and extensive curation/interpretation of results </a:t>
            </a:r>
          </a:p>
          <a:p>
            <a:r>
              <a:rPr lang="en-US" dirty="0" smtClean="0"/>
              <a:t>Well structured (codified) data sets with good metadata (domain ontologies defining dataset semantics) are better suited to unsupervised ML; that is also true for  analytics and decision support applications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008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230660"/>
            <a:ext cx="7606427" cy="135915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Neurology General Assessment:    LUE Motor Response to Stimuli (observable)</a:t>
            </a:r>
            <a:endParaRPr lang="en-US" sz="3200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56" t="20926" r="82488" b="32817"/>
          <a:stretch/>
        </p:blipFill>
        <p:spPr>
          <a:xfrm>
            <a:off x="700216" y="1659830"/>
            <a:ext cx="7224583" cy="5003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1513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107092"/>
            <a:ext cx="7606427" cy="135915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Neurology General Assessment:   RUE Motor response to stimuli (observable)</a:t>
            </a:r>
            <a:endParaRPr lang="en-US" sz="3200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56" t="21731" r="82940" b="31610"/>
          <a:stretch/>
        </p:blipFill>
        <p:spPr>
          <a:xfrm>
            <a:off x="790831" y="1738184"/>
            <a:ext cx="7199872" cy="5119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254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ML: Motor examination aka Glasgow Coma Scale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882619"/>
            <a:ext cx="7282212" cy="457584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 order to best support machine learning and analytics, SNOMED CT needs to fully define primitives (CF, </a:t>
            </a:r>
            <a:r>
              <a:rPr lang="en-US" dirty="0" err="1" smtClean="0"/>
              <a:t>Obs</a:t>
            </a:r>
            <a:r>
              <a:rPr lang="en-US" dirty="0" smtClean="0"/>
              <a:t>, </a:t>
            </a:r>
            <a:r>
              <a:rPr lang="en-US" dirty="0" err="1" smtClean="0"/>
              <a:t>Procs</a:t>
            </a:r>
            <a:r>
              <a:rPr lang="en-US" dirty="0" smtClean="0"/>
              <a:t>, Meds)</a:t>
            </a:r>
          </a:p>
          <a:p>
            <a:r>
              <a:rPr lang="en-US" dirty="0" smtClean="0"/>
              <a:t>In this thought experiment, the Observables concept model </a:t>
            </a:r>
            <a:r>
              <a:rPr lang="en-US" dirty="0" smtClean="0"/>
              <a:t>allows us to build </a:t>
            </a:r>
            <a:r>
              <a:rPr lang="en-US" dirty="0" smtClean="0"/>
              <a:t>robust metadata </a:t>
            </a:r>
            <a:r>
              <a:rPr lang="en-US" dirty="0" smtClean="0"/>
              <a:t>defining </a:t>
            </a:r>
            <a:r>
              <a:rPr lang="en-US" dirty="0" smtClean="0"/>
              <a:t>the results of the neurologic examination and assessment scales in support of ML</a:t>
            </a:r>
          </a:p>
          <a:p>
            <a:r>
              <a:rPr lang="en-US" dirty="0" smtClean="0"/>
              <a:t>These data may be recorded as fully defined Clinical findings or as Observation results but the analytics procedures are simpler </a:t>
            </a:r>
            <a:r>
              <a:rPr lang="en-US" dirty="0" smtClean="0"/>
              <a:t>and scalable if </a:t>
            </a:r>
            <a:r>
              <a:rPr lang="en-US" dirty="0" smtClean="0"/>
              <a:t>we use the latter</a:t>
            </a:r>
          </a:p>
          <a:p>
            <a:r>
              <a:rPr lang="en-US" dirty="0" smtClean="0"/>
              <a:t>In US EHRs, tons of clinical results data are being recorded as we speak but the metadata is literally primitive </a:t>
            </a:r>
            <a:r>
              <a:rPr lang="en-US" dirty="0" smtClean="0"/>
              <a:t>and the implementations are  not interoperable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55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Glasgow Coma Scale in SNOMED CT Currently</a:t>
            </a: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14 Clinical finding primitives; “</a:t>
            </a:r>
            <a:r>
              <a:rPr lang="en-US" u="sng" dirty="0" smtClean="0"/>
              <a:t>Glasgow coma scale; 10</a:t>
            </a:r>
            <a:r>
              <a:rPr lang="en-US" dirty="0" smtClean="0"/>
              <a:t>” IS_A “Glasgow coma scale finding”;(EHR Problem list or Encounter diagnosis)</a:t>
            </a:r>
          </a:p>
          <a:p>
            <a:r>
              <a:rPr lang="en-US" dirty="0" smtClean="0"/>
              <a:t>6 Observable primitives; “</a:t>
            </a:r>
            <a:r>
              <a:rPr lang="en-US" u="sng" dirty="0" smtClean="0"/>
              <a:t>Glasgow coma score</a:t>
            </a:r>
            <a:r>
              <a:rPr lang="en-US" dirty="0" smtClean="0"/>
              <a:t>” IS_A “Component of Glasgow coma scale ”;(Clinical observation results)</a:t>
            </a:r>
          </a:p>
          <a:p>
            <a:r>
              <a:rPr lang="en-US" dirty="0" smtClean="0"/>
              <a:t>1 Assessment scale; “</a:t>
            </a:r>
            <a:r>
              <a:rPr lang="en-US" u="sng" dirty="0" smtClean="0"/>
              <a:t>Glasgow coma scale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Since the findings and observables are all primitive, SNOMED CT concept model contributes only the codification and the IS_A relationship from the definition to metadata which might support machine learning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354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Nebraska Data Frequency:</a:t>
            </a:r>
            <a:br>
              <a:rPr lang="en-US" dirty="0" smtClean="0"/>
            </a:br>
            <a:r>
              <a:rPr lang="en-US" dirty="0" smtClean="0"/>
              <a:t>Glasgow Coma Scale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24913" r="51098" b="7239"/>
          <a:stretch/>
        </p:blipFill>
        <p:spPr>
          <a:xfrm>
            <a:off x="679343" y="2223923"/>
            <a:ext cx="10076321" cy="3931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647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rmAutofit/>
          </a:bodyPr>
          <a:lstStyle/>
          <a:p>
            <a:r>
              <a:rPr lang="en-US" dirty="0" smtClean="0"/>
              <a:t>Glasgow Coma Scale </a:t>
            </a: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Glasgow </a:t>
            </a:r>
            <a:r>
              <a:rPr lang="en-US" dirty="0"/>
              <a:t>Coma </a:t>
            </a:r>
            <a:r>
              <a:rPr lang="en-US" dirty="0" smtClean="0"/>
              <a:t>Scale</a:t>
            </a:r>
          </a:p>
          <a:p>
            <a:r>
              <a:rPr lang="en-US" dirty="0"/>
              <a:t>The Scale was described in 1974 by Graham Teasdale and Bryan </a:t>
            </a:r>
            <a:r>
              <a:rPr lang="en-US" dirty="0" err="1"/>
              <a:t>Jennett</a:t>
            </a:r>
            <a:r>
              <a:rPr lang="en-US" dirty="0"/>
              <a:t> as a way to communicate about the level of consciousness of patients with an acute brain injury.</a:t>
            </a:r>
          </a:p>
          <a:p>
            <a:r>
              <a:rPr lang="en-US" dirty="0"/>
              <a:t>Assessment of coma and impaired consciousness. A practical scale. Lancet 1974; 2:81-4.</a:t>
            </a:r>
            <a:endParaRPr lang="en-GB" dirty="0"/>
          </a:p>
          <a:p>
            <a:r>
              <a:rPr lang="en-GB" dirty="0"/>
              <a:t>Teasdale G, Maas A, Lecky F et al.  The Glasgow Coma Scale at 40 Years: standing the test of time. Lancet Neurology 2014 ;</a:t>
            </a:r>
            <a:r>
              <a:rPr lang="en-GB" b="1" dirty="0"/>
              <a:t>13(8)</a:t>
            </a:r>
            <a:r>
              <a:rPr lang="en-GB" dirty="0"/>
              <a:t> : 844-854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2862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8422" y="-679577"/>
            <a:ext cx="7606427" cy="1359153"/>
          </a:xfrm>
        </p:spPr>
        <p:txBody>
          <a:bodyPr/>
          <a:lstStyle/>
          <a:p>
            <a:r>
              <a:rPr lang="en-US" dirty="0" smtClean="0"/>
              <a:t>Glasgow Coma Scale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63798" t="20875" r="15899" b="1549"/>
          <a:stretch/>
        </p:blipFill>
        <p:spPr>
          <a:xfrm>
            <a:off x="1918422" y="777830"/>
            <a:ext cx="5701144" cy="61264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22139" y="2761512"/>
            <a:ext cx="5882123" cy="378565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Opening and control of eye movements in response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  t</a:t>
            </a:r>
            <a:r>
              <a:rPr lang="en-US" sz="2000" b="1" dirty="0" smtClean="0">
                <a:solidFill>
                  <a:schemeClr val="bg1"/>
                </a:solidFill>
              </a:rPr>
              <a:t>o </a:t>
            </a:r>
            <a:r>
              <a:rPr lang="en-US" sz="2000" b="1" dirty="0" smtClean="0">
                <a:solidFill>
                  <a:schemeClr val="bg1"/>
                </a:solidFill>
              </a:rPr>
              <a:t>verbal  request</a:t>
            </a: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Response to questioning “Where are you now? What </a:t>
            </a:r>
          </a:p>
          <a:p>
            <a:r>
              <a:rPr lang="en-US" sz="2000" b="1" dirty="0" smtClean="0">
                <a:solidFill>
                  <a:schemeClr val="bg1"/>
                </a:solidFill>
              </a:rPr>
              <a:t>   is </a:t>
            </a:r>
            <a:r>
              <a:rPr lang="en-US" sz="2000" b="1" dirty="0" smtClean="0">
                <a:solidFill>
                  <a:schemeClr val="bg1"/>
                </a:solidFill>
              </a:rPr>
              <a:t>your name?  What is today’s date?”</a:t>
            </a:r>
          </a:p>
          <a:p>
            <a:endParaRPr lang="en-US" sz="2000" b="1" dirty="0" smtClean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  <a:p>
            <a:endParaRPr lang="en-US" sz="2000" b="1" dirty="0">
              <a:solidFill>
                <a:schemeClr val="bg1"/>
              </a:solidFill>
            </a:endParaRPr>
          </a:p>
          <a:p>
            <a:r>
              <a:rPr lang="en-US" sz="2000" b="1" dirty="0" smtClean="0">
                <a:solidFill>
                  <a:schemeClr val="bg1"/>
                </a:solidFill>
              </a:rPr>
              <a:t>Response to request to move arms and legs; followed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  b</a:t>
            </a:r>
            <a:r>
              <a:rPr lang="en-US" sz="2000" b="1" dirty="0" smtClean="0">
                <a:solidFill>
                  <a:schemeClr val="bg1"/>
                </a:solidFill>
              </a:rPr>
              <a:t>y </a:t>
            </a:r>
            <a:r>
              <a:rPr lang="en-US" sz="2000" b="1" dirty="0" smtClean="0">
                <a:solidFill>
                  <a:schemeClr val="bg1"/>
                </a:solidFill>
              </a:rPr>
              <a:t>escalating painful stimulus if no purposeful</a:t>
            </a:r>
          </a:p>
          <a:p>
            <a:r>
              <a:rPr lang="en-US" sz="2000" b="1" dirty="0">
                <a:solidFill>
                  <a:schemeClr val="bg1"/>
                </a:solidFill>
              </a:rPr>
              <a:t> </a:t>
            </a:r>
            <a:r>
              <a:rPr lang="en-US" sz="2000" b="1" dirty="0" smtClean="0">
                <a:solidFill>
                  <a:schemeClr val="bg1"/>
                </a:solidFill>
              </a:rPr>
              <a:t>  r</a:t>
            </a:r>
            <a:r>
              <a:rPr lang="en-US" sz="2000" b="1" dirty="0" smtClean="0">
                <a:solidFill>
                  <a:schemeClr val="bg1"/>
                </a:solidFill>
              </a:rPr>
              <a:t>esponse</a:t>
            </a:r>
            <a:r>
              <a:rPr lang="en-US" sz="2000" b="1" dirty="0" smtClean="0">
                <a:solidFill>
                  <a:schemeClr val="bg1"/>
                </a:solidFill>
              </a:rPr>
              <a:t>.  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0447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6" y="395831"/>
            <a:ext cx="8187334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Glasgow Coma Scale: Fully defining the observables at Nebraska Medicine</a:t>
            </a:r>
            <a:endParaRPr lang="en-US" sz="31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6667" y="1882620"/>
            <a:ext cx="7282212" cy="450170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Since the GCS quantifies the results of a series of observations on the patient responsiveness and neurologic control, it is best defined with the Observable PROCESS template</a:t>
            </a:r>
          </a:p>
          <a:p>
            <a:r>
              <a:rPr lang="en-US" dirty="0" smtClean="0"/>
              <a:t>INHERES_IN = Organ system function observed</a:t>
            </a:r>
          </a:p>
          <a:p>
            <a:r>
              <a:rPr lang="en-US" dirty="0" smtClean="0"/>
              <a:t>CHARACTERIZES = Physiologic process being assessed</a:t>
            </a:r>
          </a:p>
          <a:p>
            <a:r>
              <a:rPr lang="en-US" dirty="0" smtClean="0"/>
              <a:t>PROPERTY = What feature of the process is being assessed?</a:t>
            </a:r>
          </a:p>
          <a:p>
            <a:r>
              <a:rPr lang="en-US" dirty="0" smtClean="0"/>
              <a:t>TECHNIQUE = 386554004|Glasgow coma scale (assessment scale)|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903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501" y="-283746"/>
            <a:ext cx="8187334" cy="1359153"/>
          </a:xfrm>
        </p:spPr>
        <p:txBody>
          <a:bodyPr/>
          <a:lstStyle/>
          <a:p>
            <a:r>
              <a:rPr lang="en-US" dirty="0" smtClean="0"/>
              <a:t>GCS new attribute definitions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3789" t="23420" r="85878" b="48413"/>
          <a:stretch/>
        </p:blipFill>
        <p:spPr>
          <a:xfrm>
            <a:off x="4590873" y="1901568"/>
            <a:ext cx="4572000" cy="3505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88541" y="1257655"/>
            <a:ext cx="72046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Process (qualifier)                                 Property (qualifier)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1062681" y="4217773"/>
            <a:ext cx="2578444" cy="23065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215081" y="4370173"/>
            <a:ext cx="2578444" cy="23065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367481" y="4522573"/>
            <a:ext cx="2578444" cy="23065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1067" t="19611" r="86999" b="33913"/>
          <a:stretch/>
        </p:blipFill>
        <p:spPr>
          <a:xfrm>
            <a:off x="647235" y="1793460"/>
            <a:ext cx="4252050" cy="4656767"/>
          </a:xfrm>
          <a:prstGeom prst="rect">
            <a:avLst/>
          </a:prstGeom>
        </p:spPr>
      </p:pic>
      <p:sp>
        <p:nvSpPr>
          <p:cNvPr id="13" name="Rounded Rectangle 12"/>
          <p:cNvSpPr/>
          <p:nvPr/>
        </p:nvSpPr>
        <p:spPr>
          <a:xfrm>
            <a:off x="1120346" y="3291016"/>
            <a:ext cx="2166551" cy="230659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1367480" y="4312509"/>
            <a:ext cx="2578445" cy="38306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>
            <a:off x="1268627" y="3958282"/>
            <a:ext cx="2372498" cy="201827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519881" y="5735597"/>
            <a:ext cx="2166551" cy="640490"/>
          </a:xfrm>
          <a:prstGeom prst="round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42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6667" y="557196"/>
            <a:ext cx="7606427" cy="135915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PROCESS Observable:</a:t>
            </a:r>
            <a:br>
              <a:rPr lang="en-US" dirty="0" smtClean="0"/>
            </a:br>
            <a:r>
              <a:rPr lang="en-US" dirty="0" smtClean="0"/>
              <a:t>Glasgow coma score verbal </a:t>
            </a:r>
            <a:r>
              <a:rPr lang="en-US" dirty="0" err="1" smtClean="0"/>
              <a:t>subscore</a:t>
            </a:r>
            <a:r>
              <a:rPr lang="en-US" dirty="0" smtClean="0"/>
              <a:t> (observable entity)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429" t="20926" r="82262" b="31610"/>
          <a:stretch/>
        </p:blipFill>
        <p:spPr>
          <a:xfrm>
            <a:off x="956667" y="2026507"/>
            <a:ext cx="7117491" cy="45225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0387" y="4720247"/>
            <a:ext cx="5588068" cy="1938992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chemeClr val="bg1"/>
                </a:solidFill>
              </a:rPr>
              <a:t>Observation result: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bg1"/>
                </a:solidFill>
              </a:rPr>
              <a:t>A</a:t>
            </a:r>
            <a:r>
              <a:rPr lang="en-US" sz="2000" b="1" dirty="0" smtClean="0">
                <a:solidFill>
                  <a:schemeClr val="bg1"/>
                </a:solidFill>
              </a:rPr>
              <a:t>ssessing the patient Central Nervous System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Characterizing orientation and verbalization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How well orientation/verbalization are working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Employing techniques of Glasgow Coma Scale 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chemeClr val="bg1"/>
                </a:solidFill>
              </a:rPr>
              <a:t>Recorded as </a:t>
            </a:r>
            <a:r>
              <a:rPr lang="en-US" sz="2000" b="1" dirty="0" err="1" smtClean="0">
                <a:solidFill>
                  <a:schemeClr val="bg1"/>
                </a:solidFill>
              </a:rPr>
              <a:t>semiquantitative</a:t>
            </a:r>
            <a:r>
              <a:rPr lang="en-US" sz="2000" b="1" dirty="0" smtClean="0">
                <a:solidFill>
                  <a:schemeClr val="bg1"/>
                </a:solidFill>
              </a:rPr>
              <a:t> ordinal scale</a:t>
            </a:r>
            <a:endParaRPr lang="en-US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9637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NeMed_Presentation.thmx</Template>
  <TotalTime>11553</TotalTime>
  <Words>933</Words>
  <Application>Microsoft Office PowerPoint</Application>
  <PresentationFormat>On-screen Show (4:3)</PresentationFormat>
  <Paragraphs>96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Arial-BoldMT</vt:lpstr>
      <vt:lpstr>Calibri</vt:lpstr>
      <vt:lpstr>Wingdings</vt:lpstr>
      <vt:lpstr>NeMed_Presentation</vt:lpstr>
      <vt:lpstr>Machine Learning and SNOMED CT: Building a better Glasgow Coma Scale</vt:lpstr>
      <vt:lpstr>Machine Learning and Data Quality</vt:lpstr>
      <vt:lpstr>Glasgow Coma Scale in SNOMED CT Currently</vt:lpstr>
      <vt:lpstr>Nebraska Data Frequency: Glasgow Coma Scale</vt:lpstr>
      <vt:lpstr>Glasgow Coma Scale </vt:lpstr>
      <vt:lpstr>Glasgow Coma Scale</vt:lpstr>
      <vt:lpstr>Glasgow Coma Scale: Fully defining the observables at Nebraska Medicine</vt:lpstr>
      <vt:lpstr>GCS new attribute definitions</vt:lpstr>
      <vt:lpstr>PROCESS Observable: Glasgow coma score verbal subscore (observable entity)</vt:lpstr>
      <vt:lpstr>PROCESS Observable: Glasgow coma score verbal subscore (observable entity)</vt:lpstr>
      <vt:lpstr>PROCESS Observable: Glasgow coma score verbal subscore (observable entity)</vt:lpstr>
      <vt:lpstr>PROCESS Observable: 24824002|Glasgow coma score motor response subscore (observable entity)</vt:lpstr>
      <vt:lpstr>PROCESS Observable: 24824002|Glasgow coma score eye opening subscore (observable entity)</vt:lpstr>
      <vt:lpstr>PROCESS Observable: 24824002|Glasgow coma score (observable entity)</vt:lpstr>
      <vt:lpstr>GCS Clinical findings Results in the EHR</vt:lpstr>
      <vt:lpstr>Nebraska Data Frequency: Glasgow Coma Scale</vt:lpstr>
      <vt:lpstr>Observable entities can be employed in the concept model to fully define the associated Clinical findings: 32856008|Glasgow coma scale, 8 (finding)|</vt:lpstr>
      <vt:lpstr>For building a machine learning dataset;Do we have any other examination results for items such as motor exam after stimulus?</vt:lpstr>
      <vt:lpstr>Meanwhile, in Neurology… General Neurological Assessment</vt:lpstr>
      <vt:lpstr>Neurology General Assessment:    LUE Motor Response to Stimuli (observable)</vt:lpstr>
      <vt:lpstr>Neurology General Assessment:   RUE Motor response to stimuli (observable)</vt:lpstr>
      <vt:lpstr>ML: Motor examination aka Glasgow Coma Scale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Jim Campbell</cp:lastModifiedBy>
  <cp:revision>740</cp:revision>
  <dcterms:created xsi:type="dcterms:W3CDTF">2014-09-17T15:14:42Z</dcterms:created>
  <dcterms:modified xsi:type="dcterms:W3CDTF">2021-05-25T19:55:48Z</dcterms:modified>
</cp:coreProperties>
</file>