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7" r:id="rId2"/>
    <p:sldId id="393" r:id="rId3"/>
    <p:sldId id="258" r:id="rId4"/>
    <p:sldId id="385" r:id="rId5"/>
    <p:sldId id="374" r:id="rId6"/>
    <p:sldId id="376" r:id="rId7"/>
    <p:sldId id="395" r:id="rId8"/>
    <p:sldId id="387" r:id="rId9"/>
    <p:sldId id="390" r:id="rId10"/>
    <p:sldId id="355" r:id="rId11"/>
    <p:sldId id="394" r:id="rId12"/>
    <p:sldId id="340" r:id="rId13"/>
    <p:sldId id="335" r:id="rId14"/>
    <p:sldId id="317" r:id="rId15"/>
    <p:sldId id="389" r:id="rId16"/>
    <p:sldId id="388" r:id="rId17"/>
    <p:sldId id="39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7" d="100"/>
          <a:sy n="77" d="100"/>
        </p:scale>
        <p:origin x="23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9202D2-B30A-4AD6-9B7B-A626DD80821E}" type="datetimeFigureOut">
              <a:rPr lang="en-GB" smtClean="0"/>
              <a:t>12/07/2023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19F4AA-8CB6-4661-95C8-F6C10F5BCAB2}" type="slidenum">
              <a:rPr lang="en-GB" smtClean="0"/>
              <a:t>‹#›</a:t>
            </a:fld>
            <a:endParaRPr lang="en-GB"/>
          </a:p>
        </p:txBody>
      </p:sp>
    </p:spTree>
    <p:extLst>
      <p:ext uri="{BB962C8B-B14F-4D97-AF65-F5344CB8AC3E}">
        <p14:creationId xmlns:p14="http://schemas.microsoft.com/office/powerpoint/2010/main" val="532707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DE2DCC5-B43A-4211-B86F-48E195811A67}" type="slidenum">
              <a:rPr lang="en-GB" smtClean="0"/>
              <a:t>1</a:t>
            </a:fld>
            <a:endParaRPr lang="en-GB" dirty="0"/>
          </a:p>
        </p:txBody>
      </p:sp>
    </p:spTree>
    <p:extLst>
      <p:ext uri="{BB962C8B-B14F-4D97-AF65-F5344CB8AC3E}">
        <p14:creationId xmlns:p14="http://schemas.microsoft.com/office/powerpoint/2010/main" val="42882592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summarise the results,</a:t>
            </a:r>
          </a:p>
          <a:p>
            <a:r>
              <a:rPr lang="en-GB" b="1" dirty="0"/>
              <a:t>47% </a:t>
            </a:r>
            <a:r>
              <a:rPr lang="en-GB" dirty="0"/>
              <a:t>of the HPO concepts mapped </a:t>
            </a:r>
            <a:r>
              <a:rPr lang="en-GB" b="1" dirty="0"/>
              <a:t>directly</a:t>
            </a:r>
            <a:r>
              <a:rPr lang="en-GB" dirty="0"/>
              <a:t> to SNOMED, the majority to findings/disorders.</a:t>
            </a:r>
          </a:p>
          <a:p>
            <a:r>
              <a:rPr lang="en-GB" dirty="0"/>
              <a:t>For a further </a:t>
            </a:r>
            <a:r>
              <a:rPr lang="en-GB" b="1" dirty="0"/>
              <a:t>34%</a:t>
            </a:r>
            <a:r>
              <a:rPr lang="en-GB" dirty="0"/>
              <a:t>  were mapped to an expression based on the approach described, and </a:t>
            </a:r>
            <a:r>
              <a:rPr lang="en-GB" b="1" dirty="0"/>
              <a:t>19%</a:t>
            </a:r>
            <a:r>
              <a:rPr lang="en-GB" dirty="0"/>
              <a:t> mapped to a local parent.</a:t>
            </a:r>
          </a:p>
          <a:p>
            <a:r>
              <a:rPr lang="en-GB" dirty="0"/>
              <a:t>&gt;98%, most of the </a:t>
            </a:r>
            <a:r>
              <a:rPr lang="en-GB" dirty="0" err="1"/>
              <a:t>hpo</a:t>
            </a:r>
            <a:r>
              <a:rPr lang="en-GB" dirty="0"/>
              <a:t> terms, mapped to findings/disorders.</a:t>
            </a:r>
          </a:p>
          <a:p>
            <a:r>
              <a:rPr lang="en-GB" dirty="0"/>
              <a:t>The </a:t>
            </a:r>
            <a:r>
              <a:rPr lang="en-GB" b="1" dirty="0"/>
              <a:t>content gap </a:t>
            </a:r>
            <a:r>
              <a:rPr lang="en-GB" dirty="0"/>
              <a:t>was largely related to congenital anomalies of the hands, feet, ears and the substance levels in the blood.</a:t>
            </a:r>
          </a:p>
          <a:p>
            <a:r>
              <a:rPr lang="en-GB" dirty="0"/>
              <a:t>Small numbers – 3% were defined as </a:t>
            </a:r>
            <a:r>
              <a:rPr lang="en-GB" b="1" dirty="0"/>
              <a:t>“out of scope</a:t>
            </a:r>
            <a:r>
              <a:rPr lang="en-GB" dirty="0"/>
              <a:t>”</a:t>
            </a:r>
          </a:p>
          <a:p>
            <a:r>
              <a:rPr lang="en-GB" dirty="0"/>
              <a:t>This give us a fairly good idea on the missing content and informs the approach to new content generation. </a:t>
            </a:r>
          </a:p>
        </p:txBody>
      </p:sp>
      <p:sp>
        <p:nvSpPr>
          <p:cNvPr id="4" name="Slide Number Placeholder 3"/>
          <p:cNvSpPr>
            <a:spLocks noGrp="1"/>
          </p:cNvSpPr>
          <p:nvPr>
            <p:ph type="sldNum" sz="quarter" idx="5"/>
          </p:nvPr>
        </p:nvSpPr>
        <p:spPr/>
        <p:txBody>
          <a:bodyPr/>
          <a:lstStyle/>
          <a:p>
            <a:fld id="{3DE2DCC5-B43A-4211-B86F-48E195811A67}" type="slidenum">
              <a:rPr lang="en-GB" smtClean="0"/>
              <a:t>14</a:t>
            </a:fld>
            <a:endParaRPr lang="en-GB" dirty="0"/>
          </a:p>
        </p:txBody>
      </p:sp>
    </p:spTree>
    <p:extLst>
      <p:ext uri="{BB962C8B-B14F-4D97-AF65-F5344CB8AC3E}">
        <p14:creationId xmlns:p14="http://schemas.microsoft.com/office/powerpoint/2010/main" val="1666779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we know SNOMED is owned and managed by </a:t>
            </a:r>
            <a:r>
              <a:rPr lang="en-GB" b="1" dirty="0"/>
              <a:t>SNOMED international </a:t>
            </a:r>
            <a:r>
              <a:rPr lang="en-GB" dirty="0"/>
              <a:t>and is a world leading healthcare terminology.</a:t>
            </a:r>
          </a:p>
          <a:p>
            <a:r>
              <a:rPr lang="en-GB" dirty="0"/>
              <a:t>In the  UK it is the </a:t>
            </a:r>
            <a:r>
              <a:rPr lang="en-GB" b="1" dirty="0"/>
              <a:t>mandated</a:t>
            </a:r>
            <a:r>
              <a:rPr lang="en-GB" dirty="0"/>
              <a:t> terminology for the recording of information at the point of care. </a:t>
            </a:r>
          </a:p>
          <a:p>
            <a:r>
              <a:rPr lang="en-GB" dirty="0"/>
              <a:t>For the purposes of this study we are dealing mostly with </a:t>
            </a:r>
            <a:r>
              <a:rPr lang="en-GB" b="1" dirty="0"/>
              <a:t>findings/diseases </a:t>
            </a:r>
            <a:r>
              <a:rPr lang="en-GB" dirty="0"/>
              <a:t>hierarchy, which contains&gt;120,000 terms.</a:t>
            </a:r>
          </a:p>
          <a:p>
            <a:r>
              <a:rPr lang="en-GB" dirty="0"/>
              <a:t>Disease teaching is  generally based on a classical </a:t>
            </a:r>
            <a:r>
              <a:rPr lang="en-GB" b="1" dirty="0"/>
              <a:t>causation based definition, </a:t>
            </a:r>
            <a:r>
              <a:rPr lang="en-GB" b="0" dirty="0"/>
              <a:t>but there are differences with HPO.</a:t>
            </a:r>
          </a:p>
          <a:p>
            <a:r>
              <a:rPr lang="en-GB" b="1" dirty="0"/>
              <a:t>The Human Phenotype Ontology </a:t>
            </a:r>
            <a:r>
              <a:rPr lang="en-GB" b="0" dirty="0"/>
              <a:t>has been </a:t>
            </a:r>
            <a:r>
              <a:rPr lang="en-GB" dirty="0"/>
              <a:t>used within the Genomics community for describing phenotypic features since 2007.</a:t>
            </a:r>
          </a:p>
          <a:p>
            <a:r>
              <a:rPr lang="en-GB" dirty="0"/>
              <a:t>Just so we are talking as one useful  </a:t>
            </a:r>
            <a:r>
              <a:rPr lang="en-GB" b="1" dirty="0"/>
              <a:t>definition</a:t>
            </a:r>
            <a:r>
              <a:rPr lang="en-GB" dirty="0"/>
              <a:t> of a phenotype is.</a:t>
            </a:r>
          </a:p>
          <a:p>
            <a:r>
              <a:rPr lang="en-GB" sz="1200" i="1" dirty="0">
                <a:solidFill>
                  <a:srgbClr val="FF0000"/>
                </a:solidFill>
              </a:rPr>
              <a:t>“</a:t>
            </a:r>
            <a:r>
              <a:rPr lang="en-GB" sz="1200" b="1" i="1" dirty="0">
                <a:solidFill>
                  <a:srgbClr val="FF0000"/>
                </a:solidFill>
              </a:rPr>
              <a:t>The observations relate to the physical, morphologic, or biochemical level, of an individual, as determined by the genotype and environment”.</a:t>
            </a:r>
          </a:p>
          <a:p>
            <a:r>
              <a:rPr lang="en-GB" dirty="0"/>
              <a:t>So there are differences in the way these two ontologies model disease.</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3DE2DCC5-B43A-4211-B86F-48E195811A67}" type="slidenum">
              <a:rPr lang="en-GB" smtClean="0"/>
              <a:t>3</a:t>
            </a:fld>
            <a:endParaRPr lang="en-GB" dirty="0"/>
          </a:p>
        </p:txBody>
      </p:sp>
    </p:spTree>
    <p:extLst>
      <p:ext uri="{BB962C8B-B14F-4D97-AF65-F5344CB8AC3E}">
        <p14:creationId xmlns:p14="http://schemas.microsoft.com/office/powerpoint/2010/main" val="3799562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list of the HPO </a:t>
            </a:r>
            <a:r>
              <a:rPr lang="en-GB" b="1" dirty="0"/>
              <a:t>top level groupings </a:t>
            </a:r>
            <a:r>
              <a:rPr lang="en-GB" dirty="0"/>
              <a:t>is given here of which there are 25</a:t>
            </a:r>
          </a:p>
          <a:p>
            <a:r>
              <a:rPr lang="en-GB" dirty="0"/>
              <a:t>Approximately </a:t>
            </a:r>
            <a:r>
              <a:rPr lang="en-GB" b="1" dirty="0"/>
              <a:t>50% </a:t>
            </a:r>
            <a:r>
              <a:rPr lang="en-GB" dirty="0"/>
              <a:t>are made up from skeletal system and limbs, of which for example more than 600 terms relate to the fingers.</a:t>
            </a:r>
          </a:p>
          <a:p>
            <a:r>
              <a:rPr lang="en-GB" dirty="0"/>
              <a:t>This is significant because  it means that HPO can </a:t>
            </a:r>
            <a:r>
              <a:rPr lang="en-GB" b="1" dirty="0"/>
              <a:t>pinpoint</a:t>
            </a:r>
            <a:r>
              <a:rPr lang="en-GB" dirty="0"/>
              <a:t> a congenital deformity to the precise phalangeal bone.</a:t>
            </a:r>
          </a:p>
          <a:p>
            <a:r>
              <a:rPr lang="en-GB" dirty="0"/>
              <a:t>SNOMED could meet this requirement with </a:t>
            </a:r>
            <a:r>
              <a:rPr lang="en-GB" b="1" dirty="0"/>
              <a:t>post coordination </a:t>
            </a:r>
            <a:r>
              <a:rPr lang="en-GB" dirty="0"/>
              <a:t>using the body site hierarchy.</a:t>
            </a:r>
          </a:p>
          <a:p>
            <a:r>
              <a:rPr lang="en-GB" dirty="0"/>
              <a:t>Across all of the groupings are laboratory studies and x-rays, with the results as findings, which constitute  2000 total.</a:t>
            </a:r>
          </a:p>
          <a:p>
            <a:endParaRPr lang="en-GB" dirty="0"/>
          </a:p>
        </p:txBody>
      </p:sp>
      <p:sp>
        <p:nvSpPr>
          <p:cNvPr id="4" name="Slide Number Placeholder 3"/>
          <p:cNvSpPr>
            <a:spLocks noGrp="1"/>
          </p:cNvSpPr>
          <p:nvPr>
            <p:ph type="sldNum" sz="quarter" idx="5"/>
          </p:nvPr>
        </p:nvSpPr>
        <p:spPr/>
        <p:txBody>
          <a:bodyPr/>
          <a:lstStyle/>
          <a:p>
            <a:fld id="{3DE2DCC5-B43A-4211-B86F-48E195811A67}" type="slidenum">
              <a:rPr lang="en-GB" smtClean="0"/>
              <a:t>4</a:t>
            </a:fld>
            <a:endParaRPr lang="en-GB"/>
          </a:p>
        </p:txBody>
      </p:sp>
    </p:spTree>
    <p:extLst>
      <p:ext uri="{BB962C8B-B14F-4D97-AF65-F5344CB8AC3E}">
        <p14:creationId xmlns:p14="http://schemas.microsoft.com/office/powerpoint/2010/main" val="312881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objectives of this study then, are to </a:t>
            </a:r>
            <a:r>
              <a:rPr lang="en-GB" b="1" dirty="0"/>
              <a:t>map</a:t>
            </a:r>
            <a:r>
              <a:rPr lang="en-GB" dirty="0"/>
              <a:t> the two terminologies, identifying direct mappings as One to one or one to many.</a:t>
            </a:r>
          </a:p>
          <a:p>
            <a:r>
              <a:rPr lang="en-GB" dirty="0"/>
              <a:t>If there is  not a clear and direct map there are four options;</a:t>
            </a:r>
          </a:p>
          <a:p>
            <a:r>
              <a:rPr lang="en-GB" dirty="0"/>
              <a:t>Build an </a:t>
            </a:r>
            <a:r>
              <a:rPr lang="en-GB" b="1" dirty="0"/>
              <a:t>expression</a:t>
            </a:r>
            <a:r>
              <a:rPr lang="en-GB" dirty="0"/>
              <a:t> – using compositional grammar which defines the meaning in SNOMED terms</a:t>
            </a:r>
          </a:p>
          <a:p>
            <a:r>
              <a:rPr lang="en-GB" dirty="0"/>
              <a:t>Identify a mapping to a </a:t>
            </a:r>
            <a:r>
              <a:rPr lang="en-GB" b="1" dirty="0"/>
              <a:t>local parent</a:t>
            </a:r>
            <a:r>
              <a:rPr lang="en-GB" dirty="0"/>
              <a:t>, to identify where in SNOMED the term might fit. </a:t>
            </a:r>
          </a:p>
          <a:p>
            <a:pPr defTabSz="966612"/>
            <a:r>
              <a:rPr lang="en-GB" dirty="0"/>
              <a:t>Define any confirmations or clarifications required.</a:t>
            </a:r>
          </a:p>
          <a:p>
            <a:r>
              <a:rPr lang="en-GB" dirty="0"/>
              <a:t>Define those that are out of scope, that is the scope was we currently know it.</a:t>
            </a:r>
          </a:p>
          <a:p>
            <a:r>
              <a:rPr lang="en-GB" b="1" dirty="0"/>
              <a:t>Document</a:t>
            </a:r>
            <a:r>
              <a:rPr lang="en-GB" dirty="0"/>
              <a:t> any </a:t>
            </a:r>
            <a:r>
              <a:rPr lang="en-GB" b="1" dirty="0"/>
              <a:t>issues/assumptions </a:t>
            </a:r>
            <a:r>
              <a:rPr lang="en-GB" dirty="0"/>
              <a:t>during the process, so that we have a better understanding of similarities and differences.</a:t>
            </a:r>
          </a:p>
          <a:p>
            <a:endParaRPr lang="en-GB" dirty="0"/>
          </a:p>
        </p:txBody>
      </p:sp>
      <p:sp>
        <p:nvSpPr>
          <p:cNvPr id="4" name="Slide Number Placeholder 3"/>
          <p:cNvSpPr>
            <a:spLocks noGrp="1"/>
          </p:cNvSpPr>
          <p:nvPr>
            <p:ph type="sldNum" sz="quarter" idx="5"/>
          </p:nvPr>
        </p:nvSpPr>
        <p:spPr/>
        <p:txBody>
          <a:bodyPr/>
          <a:lstStyle/>
          <a:p>
            <a:fld id="{3DE2DCC5-B43A-4211-B86F-48E195811A67}" type="slidenum">
              <a:rPr lang="en-GB" smtClean="0"/>
              <a:t>5</a:t>
            </a:fld>
            <a:endParaRPr lang="en-GB"/>
          </a:p>
        </p:txBody>
      </p:sp>
    </p:spTree>
    <p:extLst>
      <p:ext uri="{BB962C8B-B14F-4D97-AF65-F5344CB8AC3E}">
        <p14:creationId xmlns:p14="http://schemas.microsoft.com/office/powerpoint/2010/main" val="2382296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How did I do it - manually</a:t>
            </a:r>
          </a:p>
          <a:p>
            <a:r>
              <a:rPr lang="en-GB" dirty="0"/>
              <a:t>On the left we have a screen shot of the </a:t>
            </a:r>
            <a:r>
              <a:rPr lang="en-GB" b="1" dirty="0"/>
              <a:t>Protégé tool </a:t>
            </a:r>
            <a:r>
              <a:rPr lang="en-GB" dirty="0"/>
              <a:t>and on the right the SNOMED international </a:t>
            </a:r>
            <a:r>
              <a:rPr lang="en-GB" b="1" dirty="0"/>
              <a:t>browser.</a:t>
            </a:r>
          </a:p>
          <a:p>
            <a:r>
              <a:rPr lang="en-GB" b="1" dirty="0"/>
              <a:t>Protégé</a:t>
            </a:r>
            <a:r>
              <a:rPr lang="en-GB" dirty="0"/>
              <a:t> display is on the left, displaying the </a:t>
            </a:r>
            <a:r>
              <a:rPr lang="en-GB" b="1" dirty="0"/>
              <a:t>hierarchy</a:t>
            </a:r>
            <a:r>
              <a:rPr lang="en-GB" dirty="0"/>
              <a:t>  and it’s easy to import the data directly from the HPO site</a:t>
            </a:r>
          </a:p>
          <a:p>
            <a:pPr defTabSz="966612">
              <a:defRPr/>
            </a:pPr>
            <a:r>
              <a:rPr lang="en-GB" dirty="0"/>
              <a:t>The parent code then maps directly to the “</a:t>
            </a:r>
            <a:r>
              <a:rPr lang="en-GB" b="1" dirty="0"/>
              <a:t>disorder of the ear</a:t>
            </a:r>
            <a:r>
              <a:rPr lang="en-GB" dirty="0"/>
              <a:t>” concept in SNOMED.</a:t>
            </a:r>
          </a:p>
          <a:p>
            <a:r>
              <a:rPr lang="en-GB" dirty="0"/>
              <a:t>Using the example of abnormalities of the ear, we can see that the two children are the </a:t>
            </a:r>
            <a:r>
              <a:rPr lang="en-GB" b="1" dirty="0">
                <a:solidFill>
                  <a:srgbClr val="FF0000"/>
                </a:solidFill>
              </a:rPr>
              <a:t>morphology</a:t>
            </a:r>
            <a:r>
              <a:rPr lang="en-GB" dirty="0"/>
              <a:t> and </a:t>
            </a:r>
            <a:r>
              <a:rPr lang="en-GB" b="1" dirty="0"/>
              <a:t>physiology </a:t>
            </a:r>
            <a:r>
              <a:rPr lang="en-GB" b="0" dirty="0"/>
              <a:t>which we will discuss on the next slide.</a:t>
            </a:r>
          </a:p>
          <a:p>
            <a:r>
              <a:rPr lang="en-GB" b="0" dirty="0"/>
              <a:t>On the right side we can see that each term has synonyms, parents and children, to help decide an context to the mapping, so for each mapping the </a:t>
            </a:r>
            <a:r>
              <a:rPr lang="en-GB" b="1" dirty="0"/>
              <a:t>hierarchical context</a:t>
            </a:r>
            <a:r>
              <a:rPr lang="en-GB" b="0" dirty="0"/>
              <a:t> and logical definition are considered</a:t>
            </a:r>
          </a:p>
          <a:p>
            <a:r>
              <a:rPr lang="en-GB" dirty="0"/>
              <a:t>The </a:t>
            </a:r>
            <a:r>
              <a:rPr lang="en-GB" dirty="0" err="1"/>
              <a:t>conceptid</a:t>
            </a:r>
            <a:r>
              <a:rPr lang="en-GB" dirty="0"/>
              <a:t> and term are then pasted into an access database.</a:t>
            </a:r>
          </a:p>
        </p:txBody>
      </p:sp>
      <p:sp>
        <p:nvSpPr>
          <p:cNvPr id="4" name="Slide Number Placeholder 3"/>
          <p:cNvSpPr>
            <a:spLocks noGrp="1"/>
          </p:cNvSpPr>
          <p:nvPr>
            <p:ph type="sldNum" sz="quarter" idx="5"/>
          </p:nvPr>
        </p:nvSpPr>
        <p:spPr/>
        <p:txBody>
          <a:bodyPr/>
          <a:lstStyle/>
          <a:p>
            <a:fld id="{3DE2DCC5-B43A-4211-B86F-48E195811A67}" type="slidenum">
              <a:rPr lang="en-GB" smtClean="0"/>
              <a:t>6</a:t>
            </a:fld>
            <a:endParaRPr lang="en-GB"/>
          </a:p>
        </p:txBody>
      </p:sp>
    </p:spTree>
    <p:extLst>
      <p:ext uri="{BB962C8B-B14F-4D97-AF65-F5344CB8AC3E}">
        <p14:creationId xmlns:p14="http://schemas.microsoft.com/office/powerpoint/2010/main" val="9799790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How did I do it - manually</a:t>
            </a:r>
          </a:p>
          <a:p>
            <a:r>
              <a:rPr lang="en-GB" dirty="0"/>
              <a:t>On the left we have a screen shot of the </a:t>
            </a:r>
            <a:r>
              <a:rPr lang="en-GB" b="1" dirty="0"/>
              <a:t>Protégé tool </a:t>
            </a:r>
            <a:r>
              <a:rPr lang="en-GB" dirty="0"/>
              <a:t>and on the right the SNOMED international </a:t>
            </a:r>
            <a:r>
              <a:rPr lang="en-GB" b="1" dirty="0"/>
              <a:t>browser.</a:t>
            </a:r>
          </a:p>
          <a:p>
            <a:r>
              <a:rPr lang="en-GB" b="1" dirty="0"/>
              <a:t>Protégé</a:t>
            </a:r>
            <a:r>
              <a:rPr lang="en-GB" dirty="0"/>
              <a:t> display is on the left, displaying the </a:t>
            </a:r>
            <a:r>
              <a:rPr lang="en-GB" b="1" dirty="0"/>
              <a:t>hierarchy</a:t>
            </a:r>
            <a:r>
              <a:rPr lang="en-GB" dirty="0"/>
              <a:t>  and it’s easy to import the data directly from the HPO site</a:t>
            </a:r>
          </a:p>
          <a:p>
            <a:pPr defTabSz="966612">
              <a:defRPr/>
            </a:pPr>
            <a:r>
              <a:rPr lang="en-GB" dirty="0"/>
              <a:t>The parent code then maps directly to the “</a:t>
            </a:r>
            <a:r>
              <a:rPr lang="en-GB" b="1" dirty="0"/>
              <a:t>disorder of the ear</a:t>
            </a:r>
            <a:r>
              <a:rPr lang="en-GB" dirty="0"/>
              <a:t>” concept in SNOMED.</a:t>
            </a:r>
          </a:p>
          <a:p>
            <a:r>
              <a:rPr lang="en-GB" dirty="0"/>
              <a:t>Using the example of abnormalities of the ear, we can see that the two children are the </a:t>
            </a:r>
            <a:r>
              <a:rPr lang="en-GB" b="1" dirty="0">
                <a:solidFill>
                  <a:srgbClr val="FF0000"/>
                </a:solidFill>
              </a:rPr>
              <a:t>morphology</a:t>
            </a:r>
            <a:r>
              <a:rPr lang="en-GB" dirty="0"/>
              <a:t> and </a:t>
            </a:r>
            <a:r>
              <a:rPr lang="en-GB" b="1" dirty="0"/>
              <a:t>physiology </a:t>
            </a:r>
            <a:r>
              <a:rPr lang="en-GB" b="0" dirty="0"/>
              <a:t>which we will discuss on the next slide.</a:t>
            </a:r>
          </a:p>
          <a:p>
            <a:r>
              <a:rPr lang="en-GB" b="0" dirty="0"/>
              <a:t>On the right side we can see that each term has synonyms, parents and children, to help decide an context to the mapping, so for each mapping the </a:t>
            </a:r>
            <a:r>
              <a:rPr lang="en-GB" b="1" dirty="0"/>
              <a:t>hierarchical context</a:t>
            </a:r>
            <a:r>
              <a:rPr lang="en-GB" b="0" dirty="0"/>
              <a:t> and logical definition are considered</a:t>
            </a:r>
          </a:p>
          <a:p>
            <a:r>
              <a:rPr lang="en-GB" dirty="0"/>
              <a:t>The </a:t>
            </a:r>
            <a:r>
              <a:rPr lang="en-GB" dirty="0" err="1"/>
              <a:t>conceptid</a:t>
            </a:r>
            <a:r>
              <a:rPr lang="en-GB" dirty="0"/>
              <a:t> and term are then pasted into an access database.</a:t>
            </a:r>
          </a:p>
        </p:txBody>
      </p:sp>
      <p:sp>
        <p:nvSpPr>
          <p:cNvPr id="4" name="Slide Number Placeholder 3"/>
          <p:cNvSpPr>
            <a:spLocks noGrp="1"/>
          </p:cNvSpPr>
          <p:nvPr>
            <p:ph type="sldNum" sz="quarter" idx="5"/>
          </p:nvPr>
        </p:nvSpPr>
        <p:spPr/>
        <p:txBody>
          <a:bodyPr/>
          <a:lstStyle/>
          <a:p>
            <a:fld id="{3DE2DCC5-B43A-4211-B86F-48E195811A67}" type="slidenum">
              <a:rPr lang="en-GB" smtClean="0"/>
              <a:t>7</a:t>
            </a:fld>
            <a:endParaRPr lang="en-GB"/>
          </a:p>
        </p:txBody>
      </p:sp>
    </p:spTree>
    <p:extLst>
      <p:ext uri="{BB962C8B-B14F-4D97-AF65-F5344CB8AC3E}">
        <p14:creationId xmlns:p14="http://schemas.microsoft.com/office/powerpoint/2010/main" val="33208629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SNOMED CG is a </a:t>
            </a:r>
            <a:r>
              <a:rPr lang="en-GB" b="1" dirty="0"/>
              <a:t>lightweight</a:t>
            </a:r>
            <a:r>
              <a:rPr lang="en-GB" dirty="0"/>
              <a:t> syntax, which is highly </a:t>
            </a:r>
            <a:r>
              <a:rPr lang="en-GB" b="1" dirty="0"/>
              <a:t>flexible</a:t>
            </a:r>
            <a:r>
              <a:rPr lang="en-GB" dirty="0"/>
              <a:t>, and can be read by both </a:t>
            </a:r>
            <a:r>
              <a:rPr lang="en-GB" b="1" dirty="0"/>
              <a:t>human</a:t>
            </a:r>
            <a:r>
              <a:rPr lang="en-GB" dirty="0"/>
              <a:t> and </a:t>
            </a:r>
            <a:r>
              <a:rPr lang="en-GB" b="1" dirty="0"/>
              <a:t>machine</a:t>
            </a:r>
          </a:p>
          <a:p>
            <a:r>
              <a:rPr lang="en-GB" dirty="0"/>
              <a:t>It’s </a:t>
            </a:r>
            <a:r>
              <a:rPr lang="en-GB" b="1" dirty="0"/>
              <a:t>structure</a:t>
            </a:r>
            <a:r>
              <a:rPr lang="en-GB" dirty="0"/>
              <a:t> is based on the published concept model.</a:t>
            </a:r>
          </a:p>
          <a:p>
            <a:r>
              <a:rPr lang="en-GB" dirty="0"/>
              <a:t>It’s </a:t>
            </a:r>
            <a:r>
              <a:rPr lang="en-GB" b="1" dirty="0"/>
              <a:t>grammar</a:t>
            </a:r>
            <a:r>
              <a:rPr lang="en-GB" dirty="0"/>
              <a:t> can be checked with the online </a:t>
            </a:r>
            <a:r>
              <a:rPr lang="en-GB" b="1" dirty="0"/>
              <a:t>parser</a:t>
            </a:r>
            <a:r>
              <a:rPr lang="en-GB" dirty="0"/>
              <a:t>.</a:t>
            </a:r>
          </a:p>
          <a:p>
            <a:r>
              <a:rPr lang="en-GB" dirty="0"/>
              <a:t>The expression  can be thought of as a </a:t>
            </a:r>
            <a:r>
              <a:rPr lang="en-GB" b="1" dirty="0"/>
              <a:t>refinement</a:t>
            </a:r>
            <a:r>
              <a:rPr lang="en-GB" dirty="0"/>
              <a:t> of the focus concept</a:t>
            </a:r>
          </a:p>
          <a:p>
            <a:r>
              <a:rPr lang="en-GB" dirty="0"/>
              <a:t>There is a three component expression as shown with a finding, attribute and qualifier</a:t>
            </a:r>
          </a:p>
          <a:p>
            <a:r>
              <a:rPr lang="en-GB" dirty="0"/>
              <a:t>Here is a simple example of an HPO concept.</a:t>
            </a:r>
          </a:p>
          <a:p>
            <a:r>
              <a:rPr lang="en-GB" dirty="0"/>
              <a:t>The description is based upon the three components of </a:t>
            </a:r>
            <a:r>
              <a:rPr lang="en-GB" b="1" dirty="0"/>
              <a:t>findings/attribute/qualifier</a:t>
            </a:r>
            <a:r>
              <a:rPr lang="en-GB" dirty="0"/>
              <a:t>,  and aggregations of these can be composed based on the model</a:t>
            </a:r>
          </a:p>
        </p:txBody>
      </p:sp>
      <p:sp>
        <p:nvSpPr>
          <p:cNvPr id="4" name="Slide Number Placeholder 3"/>
          <p:cNvSpPr>
            <a:spLocks noGrp="1"/>
          </p:cNvSpPr>
          <p:nvPr>
            <p:ph type="sldNum" sz="quarter" idx="5"/>
          </p:nvPr>
        </p:nvSpPr>
        <p:spPr/>
        <p:txBody>
          <a:bodyPr/>
          <a:lstStyle/>
          <a:p>
            <a:fld id="{3DE2DCC5-B43A-4211-B86F-48E195811A67}" type="slidenum">
              <a:rPr lang="en-GB" smtClean="0"/>
              <a:t>10</a:t>
            </a:fld>
            <a:endParaRPr lang="en-GB"/>
          </a:p>
        </p:txBody>
      </p:sp>
    </p:spTree>
    <p:extLst>
      <p:ext uri="{BB962C8B-B14F-4D97-AF65-F5344CB8AC3E}">
        <p14:creationId xmlns:p14="http://schemas.microsoft.com/office/powerpoint/2010/main" val="4183078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total number of concepts in HPO in scope  was </a:t>
            </a:r>
            <a:r>
              <a:rPr lang="en-GB" b="1" dirty="0"/>
              <a:t>14038</a:t>
            </a:r>
            <a:r>
              <a:rPr lang="en-GB" dirty="0"/>
              <a:t> (beginning of 2020),  and it can be seen that direct mappings made up </a:t>
            </a:r>
            <a:r>
              <a:rPr lang="en-GB" b="1" dirty="0"/>
              <a:t>47</a:t>
            </a:r>
            <a:r>
              <a:rPr lang="en-GB" dirty="0"/>
              <a:t>%, and of the remainder </a:t>
            </a:r>
            <a:r>
              <a:rPr lang="en-GB" b="1" dirty="0"/>
              <a:t>34</a:t>
            </a:r>
            <a:r>
              <a:rPr lang="en-GB" dirty="0"/>
              <a:t>% were mapped to an expression, and </a:t>
            </a:r>
            <a:r>
              <a:rPr lang="en-GB" b="1" dirty="0"/>
              <a:t>19</a:t>
            </a:r>
            <a:r>
              <a:rPr lang="en-GB" dirty="0"/>
              <a:t>%  to a local parent. </a:t>
            </a:r>
          </a:p>
          <a:p>
            <a:r>
              <a:rPr lang="en-GB" dirty="0"/>
              <a:t>So it can be seen that </a:t>
            </a:r>
            <a:r>
              <a:rPr lang="en-GB" b="1" dirty="0"/>
              <a:t>nearly </a:t>
            </a:r>
            <a:r>
              <a:rPr lang="en-GB" b="1" dirty="0">
                <a:solidFill>
                  <a:schemeClr val="tx1"/>
                </a:solidFill>
              </a:rPr>
              <a:t>half of HPO </a:t>
            </a:r>
            <a:r>
              <a:rPr lang="en-GB" dirty="0">
                <a:solidFill>
                  <a:schemeClr val="tx1"/>
                </a:solidFill>
              </a:rPr>
              <a:t>had </a:t>
            </a:r>
            <a:r>
              <a:rPr lang="en-GB" dirty="0"/>
              <a:t>a direct mapping to SNOMED.</a:t>
            </a:r>
          </a:p>
          <a:p>
            <a:r>
              <a:rPr lang="en-GB" dirty="0"/>
              <a:t>What is also noticeable is that &gt;95% of the codes were potentially mappable, confirming the extensive overlap between the two ontologies.</a:t>
            </a:r>
          </a:p>
          <a:p>
            <a:r>
              <a:rPr lang="en-GB" dirty="0"/>
              <a:t>A small number of HPO terms were defined as “out of scope”, either because they were purely navigational, or were not part of the current SNOMED scope.</a:t>
            </a:r>
          </a:p>
          <a:p>
            <a:r>
              <a:rPr lang="en-GB" dirty="0"/>
              <a:t>These figures may change sightly as the QA progresses</a:t>
            </a:r>
          </a:p>
        </p:txBody>
      </p:sp>
      <p:sp>
        <p:nvSpPr>
          <p:cNvPr id="4" name="Slide Number Placeholder 3"/>
          <p:cNvSpPr>
            <a:spLocks noGrp="1"/>
          </p:cNvSpPr>
          <p:nvPr>
            <p:ph type="sldNum" sz="quarter" idx="5"/>
          </p:nvPr>
        </p:nvSpPr>
        <p:spPr/>
        <p:txBody>
          <a:bodyPr/>
          <a:lstStyle/>
          <a:p>
            <a:fld id="{3DE2DCC5-B43A-4211-B86F-48E195811A67}" type="slidenum">
              <a:rPr lang="en-GB" smtClean="0"/>
              <a:t>12</a:t>
            </a:fld>
            <a:endParaRPr lang="en-GB"/>
          </a:p>
        </p:txBody>
      </p:sp>
    </p:spTree>
    <p:extLst>
      <p:ext uri="{BB962C8B-B14F-4D97-AF65-F5344CB8AC3E}">
        <p14:creationId xmlns:p14="http://schemas.microsoft.com/office/powerpoint/2010/main" val="4778573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Inevitably when mapping two ontologies, with a different internal structure, that have evolved separately, there are going to be difficulties.</a:t>
            </a:r>
          </a:p>
          <a:p>
            <a:r>
              <a:rPr lang="en-GB" dirty="0"/>
              <a:t>The use of </a:t>
            </a:r>
            <a:r>
              <a:rPr lang="en-GB" b="1" dirty="0"/>
              <a:t>morphology and physiology </a:t>
            </a:r>
            <a:r>
              <a:rPr lang="en-GB" dirty="0"/>
              <a:t>concepts by HPO have </a:t>
            </a:r>
            <a:r>
              <a:rPr lang="en-GB" b="1" dirty="0"/>
              <a:t>no direct mapping</a:t>
            </a:r>
            <a:r>
              <a:rPr lang="en-GB" dirty="0"/>
              <a:t> to SNOMED, so as presented previously has to be handled on an </a:t>
            </a:r>
            <a:r>
              <a:rPr lang="en-GB" b="1" dirty="0"/>
              <a:t>individual</a:t>
            </a:r>
            <a:r>
              <a:rPr lang="en-GB" dirty="0"/>
              <a:t> basis. </a:t>
            </a:r>
          </a:p>
          <a:p>
            <a:r>
              <a:rPr lang="en-GB" b="1" dirty="0"/>
              <a:t>Context</a:t>
            </a:r>
            <a:r>
              <a:rPr lang="en-GB" dirty="0"/>
              <a:t> is a significant problem; it is often not clear if a concept is intended to relate to congenital or acquired  background, so the only option is to review the parents/children and any other  metadata and reach a conclusion.</a:t>
            </a:r>
          </a:p>
          <a:p>
            <a:r>
              <a:rPr lang="en-GB" dirty="0"/>
              <a:t>Differences in </a:t>
            </a:r>
            <a:r>
              <a:rPr lang="en-GB" b="1" dirty="0"/>
              <a:t>modelling and structuring </a:t>
            </a:r>
            <a:r>
              <a:rPr lang="en-GB" dirty="0"/>
              <a:t>between the two, which gives rise to inconsistencies and inaccuracies</a:t>
            </a:r>
          </a:p>
          <a:p>
            <a:r>
              <a:rPr lang="en-GB" dirty="0"/>
              <a:t>Missing </a:t>
            </a:r>
            <a:r>
              <a:rPr lang="en-GB" b="1" dirty="0"/>
              <a:t>supporting data </a:t>
            </a:r>
            <a:r>
              <a:rPr lang="en-GB" dirty="0"/>
              <a:t>such as definitions, is important in particular if a disorder is </a:t>
            </a:r>
            <a:r>
              <a:rPr lang="en-GB" b="1" dirty="0"/>
              <a:t>eponymous</a:t>
            </a:r>
            <a:r>
              <a:rPr lang="en-GB" dirty="0"/>
              <a:t> terms in SNOMED for example, mean that even when clinicians search normally, there are terms that may not be selected, because they are not understood.</a:t>
            </a:r>
          </a:p>
          <a:p>
            <a:r>
              <a:rPr lang="en-GB" dirty="0"/>
              <a:t>There are examples of the same word  as different meanings, such as encephalopathy.</a:t>
            </a:r>
          </a:p>
          <a:p>
            <a:r>
              <a:rPr lang="en-GB" dirty="0"/>
              <a:t>There are examples where more knowledge is required from both parties.</a:t>
            </a:r>
          </a:p>
        </p:txBody>
      </p:sp>
      <p:sp>
        <p:nvSpPr>
          <p:cNvPr id="4" name="Slide Number Placeholder 3"/>
          <p:cNvSpPr>
            <a:spLocks noGrp="1"/>
          </p:cNvSpPr>
          <p:nvPr>
            <p:ph type="sldNum" sz="quarter" idx="5"/>
          </p:nvPr>
        </p:nvSpPr>
        <p:spPr/>
        <p:txBody>
          <a:bodyPr/>
          <a:lstStyle/>
          <a:p>
            <a:fld id="{3DE2DCC5-B43A-4211-B86F-48E195811A67}" type="slidenum">
              <a:rPr lang="en-GB" smtClean="0"/>
              <a:t>13</a:t>
            </a:fld>
            <a:endParaRPr lang="en-GB" dirty="0"/>
          </a:p>
        </p:txBody>
      </p:sp>
    </p:spTree>
    <p:extLst>
      <p:ext uri="{BB962C8B-B14F-4D97-AF65-F5344CB8AC3E}">
        <p14:creationId xmlns:p14="http://schemas.microsoft.com/office/powerpoint/2010/main" val="4217944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EBC6D-BFED-4A6C-977C-10F0680E9D7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78B23FC-4A86-45CD-A4DF-BD4351B9C2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EC9626A-4D98-44ED-AAC9-C330D55E897A}"/>
              </a:ext>
            </a:extLst>
          </p:cNvPr>
          <p:cNvSpPr>
            <a:spLocks noGrp="1"/>
          </p:cNvSpPr>
          <p:nvPr>
            <p:ph type="dt" sz="half" idx="10"/>
          </p:nvPr>
        </p:nvSpPr>
        <p:spPr/>
        <p:txBody>
          <a:bodyPr/>
          <a:lstStyle/>
          <a:p>
            <a:fld id="{69613D9E-1B78-4DB8-BBD5-1F04DA1B794E}" type="datetimeFigureOut">
              <a:rPr lang="en-GB" smtClean="0"/>
              <a:t>12/07/2023</a:t>
            </a:fld>
            <a:endParaRPr lang="en-GB"/>
          </a:p>
        </p:txBody>
      </p:sp>
      <p:sp>
        <p:nvSpPr>
          <p:cNvPr id="5" name="Footer Placeholder 4">
            <a:extLst>
              <a:ext uri="{FF2B5EF4-FFF2-40B4-BE49-F238E27FC236}">
                <a16:creationId xmlns:a16="http://schemas.microsoft.com/office/drawing/2014/main" id="{9E875F9C-9FFF-4E21-9EA8-EDA3182C590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CC2CC05-D6DE-45BA-920E-F13EB492472C}"/>
              </a:ext>
            </a:extLst>
          </p:cNvPr>
          <p:cNvSpPr>
            <a:spLocks noGrp="1"/>
          </p:cNvSpPr>
          <p:nvPr>
            <p:ph type="sldNum" sz="quarter" idx="12"/>
          </p:nvPr>
        </p:nvSpPr>
        <p:spPr/>
        <p:txBody>
          <a:bodyPr/>
          <a:lstStyle/>
          <a:p>
            <a:fld id="{D478564D-7A0A-4096-8D8C-C0CE39A9624C}" type="slidenum">
              <a:rPr lang="en-GB" smtClean="0"/>
              <a:t>‹#›</a:t>
            </a:fld>
            <a:endParaRPr lang="en-GB"/>
          </a:p>
        </p:txBody>
      </p:sp>
    </p:spTree>
    <p:extLst>
      <p:ext uri="{BB962C8B-B14F-4D97-AF65-F5344CB8AC3E}">
        <p14:creationId xmlns:p14="http://schemas.microsoft.com/office/powerpoint/2010/main" val="4242965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0C59F-5C0C-458B-A839-02E2B4F6CF6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443281F-24F0-43B8-90D7-5FD715FB044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973DB47-BB0E-44F3-82ED-97E3E3972BEC}"/>
              </a:ext>
            </a:extLst>
          </p:cNvPr>
          <p:cNvSpPr>
            <a:spLocks noGrp="1"/>
          </p:cNvSpPr>
          <p:nvPr>
            <p:ph type="dt" sz="half" idx="10"/>
          </p:nvPr>
        </p:nvSpPr>
        <p:spPr/>
        <p:txBody>
          <a:bodyPr/>
          <a:lstStyle/>
          <a:p>
            <a:fld id="{69613D9E-1B78-4DB8-BBD5-1F04DA1B794E}" type="datetimeFigureOut">
              <a:rPr lang="en-GB" smtClean="0"/>
              <a:t>12/07/2023</a:t>
            </a:fld>
            <a:endParaRPr lang="en-GB"/>
          </a:p>
        </p:txBody>
      </p:sp>
      <p:sp>
        <p:nvSpPr>
          <p:cNvPr id="5" name="Footer Placeholder 4">
            <a:extLst>
              <a:ext uri="{FF2B5EF4-FFF2-40B4-BE49-F238E27FC236}">
                <a16:creationId xmlns:a16="http://schemas.microsoft.com/office/drawing/2014/main" id="{5A4DCEBA-B0FB-401D-A2B4-1A57F6317D8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2DF3627-7A76-49E4-9500-911F0F06FAE6}"/>
              </a:ext>
            </a:extLst>
          </p:cNvPr>
          <p:cNvSpPr>
            <a:spLocks noGrp="1"/>
          </p:cNvSpPr>
          <p:nvPr>
            <p:ph type="sldNum" sz="quarter" idx="12"/>
          </p:nvPr>
        </p:nvSpPr>
        <p:spPr/>
        <p:txBody>
          <a:bodyPr/>
          <a:lstStyle/>
          <a:p>
            <a:fld id="{D478564D-7A0A-4096-8D8C-C0CE39A9624C}" type="slidenum">
              <a:rPr lang="en-GB" smtClean="0"/>
              <a:t>‹#›</a:t>
            </a:fld>
            <a:endParaRPr lang="en-GB"/>
          </a:p>
        </p:txBody>
      </p:sp>
    </p:spTree>
    <p:extLst>
      <p:ext uri="{BB962C8B-B14F-4D97-AF65-F5344CB8AC3E}">
        <p14:creationId xmlns:p14="http://schemas.microsoft.com/office/powerpoint/2010/main" val="2568286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B5CEB5B-DBA7-47B7-A9E5-D34FF971164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9314BC-064F-48C7-9B8B-2B5B5AC62AD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E632E51-B6B6-40DC-AB44-BA99FD3452E6}"/>
              </a:ext>
            </a:extLst>
          </p:cNvPr>
          <p:cNvSpPr>
            <a:spLocks noGrp="1"/>
          </p:cNvSpPr>
          <p:nvPr>
            <p:ph type="dt" sz="half" idx="10"/>
          </p:nvPr>
        </p:nvSpPr>
        <p:spPr/>
        <p:txBody>
          <a:bodyPr/>
          <a:lstStyle/>
          <a:p>
            <a:fld id="{69613D9E-1B78-4DB8-BBD5-1F04DA1B794E}" type="datetimeFigureOut">
              <a:rPr lang="en-GB" smtClean="0"/>
              <a:t>12/07/2023</a:t>
            </a:fld>
            <a:endParaRPr lang="en-GB"/>
          </a:p>
        </p:txBody>
      </p:sp>
      <p:sp>
        <p:nvSpPr>
          <p:cNvPr id="5" name="Footer Placeholder 4">
            <a:extLst>
              <a:ext uri="{FF2B5EF4-FFF2-40B4-BE49-F238E27FC236}">
                <a16:creationId xmlns:a16="http://schemas.microsoft.com/office/drawing/2014/main" id="{C1726D77-635F-41D5-8534-0F3294EEA1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5A22549-9449-4096-AEE0-14E206DCEA17}"/>
              </a:ext>
            </a:extLst>
          </p:cNvPr>
          <p:cNvSpPr>
            <a:spLocks noGrp="1"/>
          </p:cNvSpPr>
          <p:nvPr>
            <p:ph type="sldNum" sz="quarter" idx="12"/>
          </p:nvPr>
        </p:nvSpPr>
        <p:spPr/>
        <p:txBody>
          <a:bodyPr/>
          <a:lstStyle/>
          <a:p>
            <a:fld id="{D478564D-7A0A-4096-8D8C-C0CE39A9624C}" type="slidenum">
              <a:rPr lang="en-GB" smtClean="0"/>
              <a:t>‹#›</a:t>
            </a:fld>
            <a:endParaRPr lang="en-GB"/>
          </a:p>
        </p:txBody>
      </p:sp>
    </p:spTree>
    <p:extLst>
      <p:ext uri="{BB962C8B-B14F-4D97-AF65-F5344CB8AC3E}">
        <p14:creationId xmlns:p14="http://schemas.microsoft.com/office/powerpoint/2010/main" val="22055525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3F6C4-DA99-4447-A02A-5B32E7AAFB5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0EE6C23-AD48-4D40-BA38-8A74D36AB2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747E139-6193-4BC5-A88B-D7C9A77DD149}"/>
              </a:ext>
            </a:extLst>
          </p:cNvPr>
          <p:cNvSpPr>
            <a:spLocks noGrp="1"/>
          </p:cNvSpPr>
          <p:nvPr>
            <p:ph type="dt" sz="half" idx="10"/>
          </p:nvPr>
        </p:nvSpPr>
        <p:spPr/>
        <p:txBody>
          <a:bodyPr/>
          <a:lstStyle/>
          <a:p>
            <a:fld id="{CED04A2B-BE67-470A-A0C7-EC9AEE1D2745}" type="datetime1">
              <a:rPr lang="en-GB" smtClean="0"/>
              <a:t>12/07/2023</a:t>
            </a:fld>
            <a:endParaRPr lang="en-GB"/>
          </a:p>
        </p:txBody>
      </p:sp>
      <p:sp>
        <p:nvSpPr>
          <p:cNvPr id="5" name="Footer Placeholder 4">
            <a:extLst>
              <a:ext uri="{FF2B5EF4-FFF2-40B4-BE49-F238E27FC236}">
                <a16:creationId xmlns:a16="http://schemas.microsoft.com/office/drawing/2014/main" id="{ECFD6C9D-C3F8-456F-B91C-A6145D7DCF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AC9F17D-A244-44C4-BAFD-2CD16539F9DA}"/>
              </a:ext>
            </a:extLst>
          </p:cNvPr>
          <p:cNvSpPr>
            <a:spLocks noGrp="1"/>
          </p:cNvSpPr>
          <p:nvPr>
            <p:ph type="sldNum" sz="quarter" idx="12"/>
          </p:nvPr>
        </p:nvSpPr>
        <p:spPr/>
        <p:txBody>
          <a:bodyPr/>
          <a:lstStyle/>
          <a:p>
            <a:fld id="{F0883674-FC6B-45FF-A9C5-97B1F81766AB}" type="slidenum">
              <a:rPr lang="en-GB" smtClean="0"/>
              <a:pPr/>
              <a:t>‹#›</a:t>
            </a:fld>
            <a:endParaRPr lang="en-GB" dirty="0"/>
          </a:p>
        </p:txBody>
      </p:sp>
      <p:sp>
        <p:nvSpPr>
          <p:cNvPr id="7" name="Picture Placeholder 2">
            <a:extLst>
              <a:ext uri="{FF2B5EF4-FFF2-40B4-BE49-F238E27FC236}">
                <a16:creationId xmlns:a16="http://schemas.microsoft.com/office/drawing/2014/main" id="{4DA07B9C-F975-42E3-8349-70E4B39E65EE}"/>
              </a:ext>
            </a:extLst>
          </p:cNvPr>
          <p:cNvSpPr>
            <a:spLocks noGrp="1"/>
          </p:cNvSpPr>
          <p:nvPr>
            <p:ph type="pic" sz="quarter" idx="13"/>
          </p:nvPr>
        </p:nvSpPr>
        <p:spPr>
          <a:xfrm>
            <a:off x="228600" y="6004104"/>
            <a:ext cx="685800" cy="685800"/>
          </a:xfrm>
          <a:blipFill dpi="0" rotWithShape="1">
            <a:blip r:embed="rId2"/>
            <a:srcRect/>
            <a:stretch>
              <a:fillRect/>
            </a:stretch>
          </a:blipFill>
        </p:spPr>
        <p:txBody>
          <a:bodyPr>
            <a:normAutofit/>
          </a:bodyPr>
          <a:lstStyle>
            <a:lvl1pPr marL="0" indent="0" algn="ctr">
              <a:buNone/>
              <a:defRPr sz="1000">
                <a:solidFill>
                  <a:schemeClr val="bg1"/>
                </a:solidFill>
              </a:defRPr>
            </a:lvl1pPr>
          </a:lstStyle>
          <a:p>
            <a:endParaRPr lang="en-US" dirty="0"/>
          </a:p>
        </p:txBody>
      </p:sp>
    </p:spTree>
    <p:extLst>
      <p:ext uri="{BB962C8B-B14F-4D97-AF65-F5344CB8AC3E}">
        <p14:creationId xmlns:p14="http://schemas.microsoft.com/office/powerpoint/2010/main" val="483945344"/>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BBB38-4F19-428A-8550-01D27EED967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16E31E5-329E-46BF-BC29-4FB3C4547D4B}"/>
              </a:ext>
            </a:extLst>
          </p:cNvPr>
          <p:cNvSpPr>
            <a:spLocks noGrp="1"/>
          </p:cNvSpPr>
          <p:nvPr>
            <p:ph type="dt" sz="half" idx="10"/>
          </p:nvPr>
        </p:nvSpPr>
        <p:spPr/>
        <p:txBody>
          <a:bodyPr/>
          <a:lstStyle/>
          <a:p>
            <a:fld id="{387380F9-7C75-46BF-B279-36DC5521E140}" type="datetime1">
              <a:rPr lang="en-GB" smtClean="0"/>
              <a:t>12/07/2023</a:t>
            </a:fld>
            <a:endParaRPr lang="en-GB"/>
          </a:p>
        </p:txBody>
      </p:sp>
      <p:sp>
        <p:nvSpPr>
          <p:cNvPr id="4" name="Footer Placeholder 3">
            <a:extLst>
              <a:ext uri="{FF2B5EF4-FFF2-40B4-BE49-F238E27FC236}">
                <a16:creationId xmlns:a16="http://schemas.microsoft.com/office/drawing/2014/main" id="{45B976B1-1C25-4771-B026-53F170FE2B0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BAB8423-261C-4E72-981D-54B5655702F7}"/>
              </a:ext>
            </a:extLst>
          </p:cNvPr>
          <p:cNvSpPr>
            <a:spLocks noGrp="1"/>
          </p:cNvSpPr>
          <p:nvPr>
            <p:ph type="sldNum" sz="quarter" idx="12"/>
          </p:nvPr>
        </p:nvSpPr>
        <p:spPr/>
        <p:txBody>
          <a:bodyPr/>
          <a:lstStyle/>
          <a:p>
            <a:fld id="{F0883674-FC6B-45FF-A9C5-97B1F81766AB}" type="slidenum">
              <a:rPr lang="en-GB" smtClean="0"/>
              <a:pPr/>
              <a:t>‹#›</a:t>
            </a:fld>
            <a:endParaRPr lang="en-GB" dirty="0"/>
          </a:p>
        </p:txBody>
      </p:sp>
      <p:sp>
        <p:nvSpPr>
          <p:cNvPr id="6" name="Picture Placeholder 2">
            <a:extLst>
              <a:ext uri="{FF2B5EF4-FFF2-40B4-BE49-F238E27FC236}">
                <a16:creationId xmlns:a16="http://schemas.microsoft.com/office/drawing/2014/main" id="{4F93C883-0D8F-4FD3-B54E-3560EA0EDA79}"/>
              </a:ext>
            </a:extLst>
          </p:cNvPr>
          <p:cNvSpPr>
            <a:spLocks noGrp="1"/>
          </p:cNvSpPr>
          <p:nvPr>
            <p:ph type="pic" sz="quarter" idx="13"/>
          </p:nvPr>
        </p:nvSpPr>
        <p:spPr>
          <a:xfrm>
            <a:off x="228600" y="6004104"/>
            <a:ext cx="685800" cy="685800"/>
          </a:xfrm>
          <a:blipFill dpi="0" rotWithShape="1">
            <a:blip r:embed="rId2"/>
            <a:srcRect/>
            <a:stretch>
              <a:fillRect/>
            </a:stretch>
          </a:blipFill>
        </p:spPr>
        <p:txBody>
          <a:bodyPr>
            <a:normAutofit/>
          </a:bodyPr>
          <a:lstStyle>
            <a:lvl1pPr marL="0" indent="0" algn="ctr">
              <a:buNone/>
              <a:defRPr sz="1000">
                <a:solidFill>
                  <a:schemeClr val="bg1"/>
                </a:solidFill>
              </a:defRPr>
            </a:lvl1pPr>
          </a:lstStyle>
          <a:p>
            <a:endParaRPr lang="en-US" dirty="0"/>
          </a:p>
        </p:txBody>
      </p:sp>
    </p:spTree>
    <p:extLst>
      <p:ext uri="{BB962C8B-B14F-4D97-AF65-F5344CB8AC3E}">
        <p14:creationId xmlns:p14="http://schemas.microsoft.com/office/powerpoint/2010/main" val="1175518760"/>
      </p:ext>
    </p:extLst>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BBB38-4F19-428A-8550-01D27EED967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16E31E5-329E-46BF-BC29-4FB3C4547D4B}"/>
              </a:ext>
            </a:extLst>
          </p:cNvPr>
          <p:cNvSpPr>
            <a:spLocks noGrp="1"/>
          </p:cNvSpPr>
          <p:nvPr>
            <p:ph type="dt" sz="half" idx="10"/>
          </p:nvPr>
        </p:nvSpPr>
        <p:spPr/>
        <p:txBody>
          <a:bodyPr/>
          <a:lstStyle/>
          <a:p>
            <a:fld id="{387380F9-7C75-46BF-B279-36DC5521E140}" type="datetime1">
              <a:rPr lang="en-GB" smtClean="0"/>
              <a:t>12/07/2023</a:t>
            </a:fld>
            <a:endParaRPr lang="en-GB"/>
          </a:p>
        </p:txBody>
      </p:sp>
      <p:sp>
        <p:nvSpPr>
          <p:cNvPr id="4" name="Footer Placeholder 3">
            <a:extLst>
              <a:ext uri="{FF2B5EF4-FFF2-40B4-BE49-F238E27FC236}">
                <a16:creationId xmlns:a16="http://schemas.microsoft.com/office/drawing/2014/main" id="{45B976B1-1C25-4771-B026-53F170FE2B0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BAB8423-261C-4E72-981D-54B5655702F7}"/>
              </a:ext>
            </a:extLst>
          </p:cNvPr>
          <p:cNvSpPr>
            <a:spLocks noGrp="1"/>
          </p:cNvSpPr>
          <p:nvPr>
            <p:ph type="sldNum" sz="quarter" idx="12"/>
          </p:nvPr>
        </p:nvSpPr>
        <p:spPr/>
        <p:txBody>
          <a:bodyPr/>
          <a:lstStyle/>
          <a:p>
            <a:fld id="{F0883674-FC6B-45FF-A9C5-97B1F81766AB}" type="slidenum">
              <a:rPr lang="en-GB" smtClean="0"/>
              <a:pPr/>
              <a:t>‹#›</a:t>
            </a:fld>
            <a:endParaRPr lang="en-GB" dirty="0"/>
          </a:p>
        </p:txBody>
      </p:sp>
      <p:sp>
        <p:nvSpPr>
          <p:cNvPr id="6" name="Picture Placeholder 2">
            <a:extLst>
              <a:ext uri="{FF2B5EF4-FFF2-40B4-BE49-F238E27FC236}">
                <a16:creationId xmlns:a16="http://schemas.microsoft.com/office/drawing/2014/main" id="{4F93C883-0D8F-4FD3-B54E-3560EA0EDA79}"/>
              </a:ext>
            </a:extLst>
          </p:cNvPr>
          <p:cNvSpPr>
            <a:spLocks noGrp="1"/>
          </p:cNvSpPr>
          <p:nvPr>
            <p:ph type="pic" sz="quarter" idx="13"/>
          </p:nvPr>
        </p:nvSpPr>
        <p:spPr>
          <a:xfrm>
            <a:off x="228600" y="6004104"/>
            <a:ext cx="685800" cy="685800"/>
          </a:xfrm>
          <a:blipFill dpi="0" rotWithShape="1">
            <a:blip r:embed="rId2"/>
            <a:srcRect/>
            <a:stretch>
              <a:fillRect/>
            </a:stretch>
          </a:blipFill>
        </p:spPr>
        <p:txBody>
          <a:bodyPr>
            <a:normAutofit/>
          </a:bodyPr>
          <a:lstStyle>
            <a:lvl1pPr marL="0" indent="0" algn="ctr">
              <a:buNone/>
              <a:defRPr sz="1000">
                <a:solidFill>
                  <a:schemeClr val="bg1"/>
                </a:solidFill>
              </a:defRPr>
            </a:lvl1pPr>
          </a:lstStyle>
          <a:p>
            <a:endParaRPr lang="en-US" dirty="0"/>
          </a:p>
        </p:txBody>
      </p:sp>
    </p:spTree>
    <p:extLst>
      <p:ext uri="{BB962C8B-B14F-4D97-AF65-F5344CB8AC3E}">
        <p14:creationId xmlns:p14="http://schemas.microsoft.com/office/powerpoint/2010/main" val="628474977"/>
      </p:ext>
    </p:extLst>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BBB38-4F19-428A-8550-01D27EED967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16E31E5-329E-46BF-BC29-4FB3C4547D4B}"/>
              </a:ext>
            </a:extLst>
          </p:cNvPr>
          <p:cNvSpPr>
            <a:spLocks noGrp="1"/>
          </p:cNvSpPr>
          <p:nvPr>
            <p:ph type="dt" sz="half" idx="10"/>
          </p:nvPr>
        </p:nvSpPr>
        <p:spPr/>
        <p:txBody>
          <a:bodyPr/>
          <a:lstStyle/>
          <a:p>
            <a:fld id="{387380F9-7C75-46BF-B279-36DC5521E140}" type="datetime1">
              <a:rPr lang="en-GB" smtClean="0"/>
              <a:t>12/07/2023</a:t>
            </a:fld>
            <a:endParaRPr lang="en-GB"/>
          </a:p>
        </p:txBody>
      </p:sp>
      <p:sp>
        <p:nvSpPr>
          <p:cNvPr id="4" name="Footer Placeholder 3">
            <a:extLst>
              <a:ext uri="{FF2B5EF4-FFF2-40B4-BE49-F238E27FC236}">
                <a16:creationId xmlns:a16="http://schemas.microsoft.com/office/drawing/2014/main" id="{45B976B1-1C25-4771-B026-53F170FE2B0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BAB8423-261C-4E72-981D-54B5655702F7}"/>
              </a:ext>
            </a:extLst>
          </p:cNvPr>
          <p:cNvSpPr>
            <a:spLocks noGrp="1"/>
          </p:cNvSpPr>
          <p:nvPr>
            <p:ph type="sldNum" sz="quarter" idx="12"/>
          </p:nvPr>
        </p:nvSpPr>
        <p:spPr/>
        <p:txBody>
          <a:bodyPr/>
          <a:lstStyle/>
          <a:p>
            <a:fld id="{F0883674-FC6B-45FF-A9C5-97B1F81766AB}" type="slidenum">
              <a:rPr lang="en-GB" smtClean="0"/>
              <a:pPr/>
              <a:t>‹#›</a:t>
            </a:fld>
            <a:endParaRPr lang="en-GB" dirty="0"/>
          </a:p>
        </p:txBody>
      </p:sp>
      <p:sp>
        <p:nvSpPr>
          <p:cNvPr id="6" name="Picture Placeholder 2">
            <a:extLst>
              <a:ext uri="{FF2B5EF4-FFF2-40B4-BE49-F238E27FC236}">
                <a16:creationId xmlns:a16="http://schemas.microsoft.com/office/drawing/2014/main" id="{4F93C883-0D8F-4FD3-B54E-3560EA0EDA79}"/>
              </a:ext>
            </a:extLst>
          </p:cNvPr>
          <p:cNvSpPr>
            <a:spLocks noGrp="1"/>
          </p:cNvSpPr>
          <p:nvPr>
            <p:ph type="pic" sz="quarter" idx="13"/>
          </p:nvPr>
        </p:nvSpPr>
        <p:spPr>
          <a:xfrm>
            <a:off x="228600" y="6004104"/>
            <a:ext cx="685800" cy="685800"/>
          </a:xfrm>
          <a:blipFill dpi="0" rotWithShape="1">
            <a:blip r:embed="rId2"/>
            <a:srcRect/>
            <a:stretch>
              <a:fillRect/>
            </a:stretch>
          </a:blipFill>
        </p:spPr>
        <p:txBody>
          <a:bodyPr>
            <a:normAutofit/>
          </a:bodyPr>
          <a:lstStyle>
            <a:lvl1pPr marL="0" indent="0" algn="ctr">
              <a:buNone/>
              <a:defRPr sz="1000">
                <a:solidFill>
                  <a:schemeClr val="bg1"/>
                </a:solidFill>
              </a:defRPr>
            </a:lvl1pPr>
          </a:lstStyle>
          <a:p>
            <a:endParaRPr lang="en-US" dirty="0"/>
          </a:p>
        </p:txBody>
      </p:sp>
    </p:spTree>
    <p:extLst>
      <p:ext uri="{BB962C8B-B14F-4D97-AF65-F5344CB8AC3E}">
        <p14:creationId xmlns:p14="http://schemas.microsoft.com/office/powerpoint/2010/main" val="1902094946"/>
      </p:ext>
    </p:extLst>
  </p:cSld>
  <p:clrMapOvr>
    <a:masterClrMapping/>
  </p:clrMapOvr>
  <p:transition spd="slow">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50E20-4BF2-4704-9A05-08793F565DB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F78D74C-8ABB-44FC-9E4B-DDF69F8E5DFE}"/>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BE08BB95-8771-45D5-BE08-4CDFE1B09B61}"/>
              </a:ext>
            </a:extLst>
          </p:cNvPr>
          <p:cNvSpPr>
            <a:spLocks noGrp="1"/>
          </p:cNvSpPr>
          <p:nvPr>
            <p:ph type="dt" sz="half" idx="10"/>
          </p:nvPr>
        </p:nvSpPr>
        <p:spPr/>
        <p:txBody>
          <a:bodyPr/>
          <a:lstStyle/>
          <a:p>
            <a:fld id="{C1807741-5121-4CC9-A08F-E459BBA27B3F}" type="datetime1">
              <a:rPr lang="en-GB" smtClean="0"/>
              <a:t>12/07/2023</a:t>
            </a:fld>
            <a:endParaRPr lang="en-GB"/>
          </a:p>
        </p:txBody>
      </p:sp>
      <p:sp>
        <p:nvSpPr>
          <p:cNvPr id="5" name="Footer Placeholder 4">
            <a:extLst>
              <a:ext uri="{FF2B5EF4-FFF2-40B4-BE49-F238E27FC236}">
                <a16:creationId xmlns:a16="http://schemas.microsoft.com/office/drawing/2014/main" id="{24D19F61-88B5-4A97-94E8-EA67BDFCC4F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9219F1-E9C7-48E4-87BA-B1ADEAC2DC9A}"/>
              </a:ext>
            </a:extLst>
          </p:cNvPr>
          <p:cNvSpPr>
            <a:spLocks noGrp="1"/>
          </p:cNvSpPr>
          <p:nvPr>
            <p:ph type="sldNum" sz="quarter" idx="12"/>
          </p:nvPr>
        </p:nvSpPr>
        <p:spPr/>
        <p:txBody>
          <a:bodyPr/>
          <a:lstStyle>
            <a:lvl1pPr>
              <a:defRPr/>
            </a:lvl1pPr>
          </a:lstStyle>
          <a:p>
            <a:fld id="{F0883674-FC6B-45FF-A9C5-97B1F81766AB}" type="slidenum">
              <a:rPr lang="en-GB" smtClean="0"/>
              <a:pPr/>
              <a:t>‹#›</a:t>
            </a:fld>
            <a:endParaRPr lang="en-GB" dirty="0"/>
          </a:p>
        </p:txBody>
      </p:sp>
      <p:sp>
        <p:nvSpPr>
          <p:cNvPr id="7" name="Picture Placeholder 2">
            <a:extLst>
              <a:ext uri="{FF2B5EF4-FFF2-40B4-BE49-F238E27FC236}">
                <a16:creationId xmlns:a16="http://schemas.microsoft.com/office/drawing/2014/main" id="{6C98773F-5885-4B7D-A6D2-77387680DBE6}"/>
              </a:ext>
            </a:extLst>
          </p:cNvPr>
          <p:cNvSpPr>
            <a:spLocks noGrp="1"/>
          </p:cNvSpPr>
          <p:nvPr>
            <p:ph type="pic" sz="quarter" idx="13"/>
          </p:nvPr>
        </p:nvSpPr>
        <p:spPr>
          <a:xfrm>
            <a:off x="228600" y="6004104"/>
            <a:ext cx="685800" cy="685800"/>
          </a:xfrm>
          <a:blipFill dpi="0" rotWithShape="1">
            <a:blip r:embed="rId2"/>
            <a:srcRect/>
            <a:stretch>
              <a:fillRect/>
            </a:stretch>
          </a:blipFill>
        </p:spPr>
        <p:txBody>
          <a:bodyPr>
            <a:normAutofit/>
          </a:bodyPr>
          <a:lstStyle>
            <a:lvl1pPr marL="0" indent="0" algn="ctr">
              <a:buNone/>
              <a:defRPr sz="1000">
                <a:solidFill>
                  <a:schemeClr val="bg1"/>
                </a:solidFill>
              </a:defRPr>
            </a:lvl1pPr>
          </a:lstStyle>
          <a:p>
            <a:endParaRPr lang="en-US" dirty="0"/>
          </a:p>
        </p:txBody>
      </p:sp>
    </p:spTree>
    <p:extLst>
      <p:ext uri="{BB962C8B-B14F-4D97-AF65-F5344CB8AC3E}">
        <p14:creationId xmlns:p14="http://schemas.microsoft.com/office/powerpoint/2010/main" val="2398695208"/>
      </p:ext>
    </p:extLst>
  </p:cSld>
  <p:clrMapOvr>
    <a:masterClrMapping/>
  </p:clrMapOvr>
  <p:transition spd="slow">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50E20-4BF2-4704-9A05-08793F565DB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F78D74C-8ABB-44FC-9E4B-DDF69F8E5DFE}"/>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BE08BB95-8771-45D5-BE08-4CDFE1B09B61}"/>
              </a:ext>
            </a:extLst>
          </p:cNvPr>
          <p:cNvSpPr>
            <a:spLocks noGrp="1"/>
          </p:cNvSpPr>
          <p:nvPr>
            <p:ph type="dt" sz="half" idx="10"/>
          </p:nvPr>
        </p:nvSpPr>
        <p:spPr/>
        <p:txBody>
          <a:bodyPr/>
          <a:lstStyle/>
          <a:p>
            <a:fld id="{C1807741-5121-4CC9-A08F-E459BBA27B3F}" type="datetime1">
              <a:rPr lang="en-GB" smtClean="0"/>
              <a:t>12/07/2023</a:t>
            </a:fld>
            <a:endParaRPr lang="en-GB"/>
          </a:p>
        </p:txBody>
      </p:sp>
      <p:sp>
        <p:nvSpPr>
          <p:cNvPr id="5" name="Footer Placeholder 4">
            <a:extLst>
              <a:ext uri="{FF2B5EF4-FFF2-40B4-BE49-F238E27FC236}">
                <a16:creationId xmlns:a16="http://schemas.microsoft.com/office/drawing/2014/main" id="{24D19F61-88B5-4A97-94E8-EA67BDFCC4F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9219F1-E9C7-48E4-87BA-B1ADEAC2DC9A}"/>
              </a:ext>
            </a:extLst>
          </p:cNvPr>
          <p:cNvSpPr>
            <a:spLocks noGrp="1"/>
          </p:cNvSpPr>
          <p:nvPr>
            <p:ph type="sldNum" sz="quarter" idx="12"/>
          </p:nvPr>
        </p:nvSpPr>
        <p:spPr/>
        <p:txBody>
          <a:bodyPr/>
          <a:lstStyle>
            <a:lvl1pPr>
              <a:defRPr/>
            </a:lvl1pPr>
          </a:lstStyle>
          <a:p>
            <a:fld id="{F0883674-FC6B-45FF-A9C5-97B1F81766AB}" type="slidenum">
              <a:rPr lang="en-GB" smtClean="0"/>
              <a:pPr/>
              <a:t>‹#›</a:t>
            </a:fld>
            <a:endParaRPr lang="en-GB" dirty="0"/>
          </a:p>
        </p:txBody>
      </p:sp>
      <p:sp>
        <p:nvSpPr>
          <p:cNvPr id="7" name="Picture Placeholder 2">
            <a:extLst>
              <a:ext uri="{FF2B5EF4-FFF2-40B4-BE49-F238E27FC236}">
                <a16:creationId xmlns:a16="http://schemas.microsoft.com/office/drawing/2014/main" id="{6C98773F-5885-4B7D-A6D2-77387680DBE6}"/>
              </a:ext>
            </a:extLst>
          </p:cNvPr>
          <p:cNvSpPr>
            <a:spLocks noGrp="1"/>
          </p:cNvSpPr>
          <p:nvPr>
            <p:ph type="pic" sz="quarter" idx="13"/>
          </p:nvPr>
        </p:nvSpPr>
        <p:spPr>
          <a:xfrm>
            <a:off x="228600" y="6004104"/>
            <a:ext cx="685800" cy="685800"/>
          </a:xfrm>
          <a:blipFill dpi="0" rotWithShape="1">
            <a:blip r:embed="rId2"/>
            <a:srcRect/>
            <a:stretch>
              <a:fillRect/>
            </a:stretch>
          </a:blipFill>
        </p:spPr>
        <p:txBody>
          <a:bodyPr>
            <a:normAutofit/>
          </a:bodyPr>
          <a:lstStyle>
            <a:lvl1pPr marL="0" indent="0" algn="ctr">
              <a:buNone/>
              <a:defRPr sz="1000">
                <a:solidFill>
                  <a:schemeClr val="bg1"/>
                </a:solidFill>
              </a:defRPr>
            </a:lvl1pPr>
          </a:lstStyle>
          <a:p>
            <a:endParaRPr lang="en-US" dirty="0"/>
          </a:p>
        </p:txBody>
      </p:sp>
    </p:spTree>
    <p:extLst>
      <p:ext uri="{BB962C8B-B14F-4D97-AF65-F5344CB8AC3E}">
        <p14:creationId xmlns:p14="http://schemas.microsoft.com/office/powerpoint/2010/main" val="3140957421"/>
      </p:ext>
    </p:extLst>
  </p:cSld>
  <p:clrMapOvr>
    <a:masterClrMapping/>
  </p:clrMapOvr>
  <p:transition spd="slow">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BBB38-4F19-428A-8550-01D27EED967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16E31E5-329E-46BF-BC29-4FB3C4547D4B}"/>
              </a:ext>
            </a:extLst>
          </p:cNvPr>
          <p:cNvSpPr>
            <a:spLocks noGrp="1"/>
          </p:cNvSpPr>
          <p:nvPr>
            <p:ph type="dt" sz="half" idx="10"/>
          </p:nvPr>
        </p:nvSpPr>
        <p:spPr/>
        <p:txBody>
          <a:bodyPr/>
          <a:lstStyle/>
          <a:p>
            <a:fld id="{387380F9-7C75-46BF-B279-36DC5521E140}" type="datetime1">
              <a:rPr lang="en-GB" smtClean="0"/>
              <a:t>12/07/2023</a:t>
            </a:fld>
            <a:endParaRPr lang="en-GB"/>
          </a:p>
        </p:txBody>
      </p:sp>
      <p:sp>
        <p:nvSpPr>
          <p:cNvPr id="4" name="Footer Placeholder 3">
            <a:extLst>
              <a:ext uri="{FF2B5EF4-FFF2-40B4-BE49-F238E27FC236}">
                <a16:creationId xmlns:a16="http://schemas.microsoft.com/office/drawing/2014/main" id="{45B976B1-1C25-4771-B026-53F170FE2B0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BAB8423-261C-4E72-981D-54B5655702F7}"/>
              </a:ext>
            </a:extLst>
          </p:cNvPr>
          <p:cNvSpPr>
            <a:spLocks noGrp="1"/>
          </p:cNvSpPr>
          <p:nvPr>
            <p:ph type="sldNum" sz="quarter" idx="12"/>
          </p:nvPr>
        </p:nvSpPr>
        <p:spPr/>
        <p:txBody>
          <a:bodyPr/>
          <a:lstStyle/>
          <a:p>
            <a:fld id="{F0883674-FC6B-45FF-A9C5-97B1F81766AB}" type="slidenum">
              <a:rPr lang="en-GB" smtClean="0"/>
              <a:pPr/>
              <a:t>‹#›</a:t>
            </a:fld>
            <a:endParaRPr lang="en-GB" dirty="0"/>
          </a:p>
        </p:txBody>
      </p:sp>
      <p:sp>
        <p:nvSpPr>
          <p:cNvPr id="6" name="Picture Placeholder 2">
            <a:extLst>
              <a:ext uri="{FF2B5EF4-FFF2-40B4-BE49-F238E27FC236}">
                <a16:creationId xmlns:a16="http://schemas.microsoft.com/office/drawing/2014/main" id="{4F93C883-0D8F-4FD3-B54E-3560EA0EDA79}"/>
              </a:ext>
            </a:extLst>
          </p:cNvPr>
          <p:cNvSpPr>
            <a:spLocks noGrp="1"/>
          </p:cNvSpPr>
          <p:nvPr>
            <p:ph type="pic" sz="quarter" idx="13"/>
          </p:nvPr>
        </p:nvSpPr>
        <p:spPr>
          <a:xfrm>
            <a:off x="228600" y="6004104"/>
            <a:ext cx="685800" cy="685800"/>
          </a:xfrm>
          <a:blipFill dpi="0" rotWithShape="1">
            <a:blip r:embed="rId2"/>
            <a:srcRect/>
            <a:stretch>
              <a:fillRect/>
            </a:stretch>
          </a:blipFill>
        </p:spPr>
        <p:txBody>
          <a:bodyPr>
            <a:normAutofit/>
          </a:bodyPr>
          <a:lstStyle>
            <a:lvl1pPr marL="0" indent="0" algn="ctr">
              <a:buNone/>
              <a:defRPr sz="1000">
                <a:solidFill>
                  <a:schemeClr val="bg1"/>
                </a:solidFill>
              </a:defRPr>
            </a:lvl1pPr>
          </a:lstStyle>
          <a:p>
            <a:endParaRPr lang="en-US" dirty="0"/>
          </a:p>
        </p:txBody>
      </p:sp>
    </p:spTree>
    <p:extLst>
      <p:ext uri="{BB962C8B-B14F-4D97-AF65-F5344CB8AC3E}">
        <p14:creationId xmlns:p14="http://schemas.microsoft.com/office/powerpoint/2010/main" val="3258207551"/>
      </p:ext>
    </p:extLst>
  </p:cSld>
  <p:clrMapOvr>
    <a:masterClrMapping/>
  </p:clrMapOvr>
  <p:transition spd="slow">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50E20-4BF2-4704-9A05-08793F565DB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F78D74C-8ABB-44FC-9E4B-DDF69F8E5DFE}"/>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BE08BB95-8771-45D5-BE08-4CDFE1B09B61}"/>
              </a:ext>
            </a:extLst>
          </p:cNvPr>
          <p:cNvSpPr>
            <a:spLocks noGrp="1"/>
          </p:cNvSpPr>
          <p:nvPr>
            <p:ph type="dt" sz="half" idx="10"/>
          </p:nvPr>
        </p:nvSpPr>
        <p:spPr/>
        <p:txBody>
          <a:bodyPr/>
          <a:lstStyle/>
          <a:p>
            <a:fld id="{C1807741-5121-4CC9-A08F-E459BBA27B3F}" type="datetime1">
              <a:rPr lang="en-GB" smtClean="0"/>
              <a:t>12/07/2023</a:t>
            </a:fld>
            <a:endParaRPr lang="en-GB"/>
          </a:p>
        </p:txBody>
      </p:sp>
      <p:sp>
        <p:nvSpPr>
          <p:cNvPr id="5" name="Footer Placeholder 4">
            <a:extLst>
              <a:ext uri="{FF2B5EF4-FFF2-40B4-BE49-F238E27FC236}">
                <a16:creationId xmlns:a16="http://schemas.microsoft.com/office/drawing/2014/main" id="{24D19F61-88B5-4A97-94E8-EA67BDFCC4F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9219F1-E9C7-48E4-87BA-B1ADEAC2DC9A}"/>
              </a:ext>
            </a:extLst>
          </p:cNvPr>
          <p:cNvSpPr>
            <a:spLocks noGrp="1"/>
          </p:cNvSpPr>
          <p:nvPr>
            <p:ph type="sldNum" sz="quarter" idx="12"/>
          </p:nvPr>
        </p:nvSpPr>
        <p:spPr/>
        <p:txBody>
          <a:bodyPr/>
          <a:lstStyle>
            <a:lvl1pPr>
              <a:defRPr/>
            </a:lvl1pPr>
          </a:lstStyle>
          <a:p>
            <a:fld id="{F0883674-FC6B-45FF-A9C5-97B1F81766AB}" type="slidenum">
              <a:rPr lang="en-GB" smtClean="0"/>
              <a:pPr/>
              <a:t>‹#›</a:t>
            </a:fld>
            <a:endParaRPr lang="en-GB" dirty="0"/>
          </a:p>
        </p:txBody>
      </p:sp>
      <p:sp>
        <p:nvSpPr>
          <p:cNvPr id="7" name="Picture Placeholder 2">
            <a:extLst>
              <a:ext uri="{FF2B5EF4-FFF2-40B4-BE49-F238E27FC236}">
                <a16:creationId xmlns:a16="http://schemas.microsoft.com/office/drawing/2014/main" id="{6C98773F-5885-4B7D-A6D2-77387680DBE6}"/>
              </a:ext>
            </a:extLst>
          </p:cNvPr>
          <p:cNvSpPr>
            <a:spLocks noGrp="1"/>
          </p:cNvSpPr>
          <p:nvPr>
            <p:ph type="pic" sz="quarter" idx="13"/>
          </p:nvPr>
        </p:nvSpPr>
        <p:spPr>
          <a:xfrm>
            <a:off x="228600" y="6004104"/>
            <a:ext cx="685800" cy="685800"/>
          </a:xfrm>
          <a:blipFill dpi="0" rotWithShape="1">
            <a:blip r:embed="rId2"/>
            <a:srcRect/>
            <a:stretch>
              <a:fillRect/>
            </a:stretch>
          </a:blipFill>
        </p:spPr>
        <p:txBody>
          <a:bodyPr>
            <a:normAutofit/>
          </a:bodyPr>
          <a:lstStyle>
            <a:lvl1pPr marL="0" indent="0" algn="ctr">
              <a:buNone/>
              <a:defRPr sz="1000">
                <a:solidFill>
                  <a:schemeClr val="bg1"/>
                </a:solidFill>
              </a:defRPr>
            </a:lvl1pPr>
          </a:lstStyle>
          <a:p>
            <a:endParaRPr lang="en-US" dirty="0"/>
          </a:p>
        </p:txBody>
      </p:sp>
    </p:spTree>
    <p:extLst>
      <p:ext uri="{BB962C8B-B14F-4D97-AF65-F5344CB8AC3E}">
        <p14:creationId xmlns:p14="http://schemas.microsoft.com/office/powerpoint/2010/main" val="3464314636"/>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9E088-06C2-4293-B0F6-ECCD866A19A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5862DE3-DA88-45FF-83BE-0A20AE6B5FB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9FBF71B-77D6-4390-8FB5-30A7E04843A0}"/>
              </a:ext>
            </a:extLst>
          </p:cNvPr>
          <p:cNvSpPr>
            <a:spLocks noGrp="1"/>
          </p:cNvSpPr>
          <p:nvPr>
            <p:ph type="dt" sz="half" idx="10"/>
          </p:nvPr>
        </p:nvSpPr>
        <p:spPr/>
        <p:txBody>
          <a:bodyPr/>
          <a:lstStyle/>
          <a:p>
            <a:fld id="{69613D9E-1B78-4DB8-BBD5-1F04DA1B794E}" type="datetimeFigureOut">
              <a:rPr lang="en-GB" smtClean="0"/>
              <a:t>12/07/2023</a:t>
            </a:fld>
            <a:endParaRPr lang="en-GB"/>
          </a:p>
        </p:txBody>
      </p:sp>
      <p:sp>
        <p:nvSpPr>
          <p:cNvPr id="5" name="Footer Placeholder 4">
            <a:extLst>
              <a:ext uri="{FF2B5EF4-FFF2-40B4-BE49-F238E27FC236}">
                <a16:creationId xmlns:a16="http://schemas.microsoft.com/office/drawing/2014/main" id="{36494A99-D281-49C8-A1FD-EC243BB6172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2E6735-3CA9-4843-B252-238C93643A1C}"/>
              </a:ext>
            </a:extLst>
          </p:cNvPr>
          <p:cNvSpPr>
            <a:spLocks noGrp="1"/>
          </p:cNvSpPr>
          <p:nvPr>
            <p:ph type="sldNum" sz="quarter" idx="12"/>
          </p:nvPr>
        </p:nvSpPr>
        <p:spPr/>
        <p:txBody>
          <a:bodyPr/>
          <a:lstStyle/>
          <a:p>
            <a:fld id="{D478564D-7A0A-4096-8D8C-C0CE39A9624C}" type="slidenum">
              <a:rPr lang="en-GB" smtClean="0"/>
              <a:t>‹#›</a:t>
            </a:fld>
            <a:endParaRPr lang="en-GB"/>
          </a:p>
        </p:txBody>
      </p:sp>
    </p:spTree>
    <p:extLst>
      <p:ext uri="{BB962C8B-B14F-4D97-AF65-F5344CB8AC3E}">
        <p14:creationId xmlns:p14="http://schemas.microsoft.com/office/powerpoint/2010/main" val="12233960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50E20-4BF2-4704-9A05-08793F565DB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F78D74C-8ABB-44FC-9E4B-DDF69F8E5DFE}"/>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BE08BB95-8771-45D5-BE08-4CDFE1B09B61}"/>
              </a:ext>
            </a:extLst>
          </p:cNvPr>
          <p:cNvSpPr>
            <a:spLocks noGrp="1"/>
          </p:cNvSpPr>
          <p:nvPr>
            <p:ph type="dt" sz="half" idx="10"/>
          </p:nvPr>
        </p:nvSpPr>
        <p:spPr/>
        <p:txBody>
          <a:bodyPr/>
          <a:lstStyle/>
          <a:p>
            <a:fld id="{C1807741-5121-4CC9-A08F-E459BBA27B3F}" type="datetime1">
              <a:rPr lang="en-GB" smtClean="0"/>
              <a:t>12/07/2023</a:t>
            </a:fld>
            <a:endParaRPr lang="en-GB"/>
          </a:p>
        </p:txBody>
      </p:sp>
      <p:sp>
        <p:nvSpPr>
          <p:cNvPr id="5" name="Footer Placeholder 4">
            <a:extLst>
              <a:ext uri="{FF2B5EF4-FFF2-40B4-BE49-F238E27FC236}">
                <a16:creationId xmlns:a16="http://schemas.microsoft.com/office/drawing/2014/main" id="{24D19F61-88B5-4A97-94E8-EA67BDFCC4F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9219F1-E9C7-48E4-87BA-B1ADEAC2DC9A}"/>
              </a:ext>
            </a:extLst>
          </p:cNvPr>
          <p:cNvSpPr>
            <a:spLocks noGrp="1"/>
          </p:cNvSpPr>
          <p:nvPr>
            <p:ph type="sldNum" sz="quarter" idx="12"/>
          </p:nvPr>
        </p:nvSpPr>
        <p:spPr/>
        <p:txBody>
          <a:bodyPr/>
          <a:lstStyle>
            <a:lvl1pPr>
              <a:defRPr/>
            </a:lvl1pPr>
          </a:lstStyle>
          <a:p>
            <a:fld id="{F0883674-FC6B-45FF-A9C5-97B1F81766AB}" type="slidenum">
              <a:rPr lang="en-GB" smtClean="0"/>
              <a:pPr/>
              <a:t>‹#›</a:t>
            </a:fld>
            <a:endParaRPr lang="en-GB" dirty="0"/>
          </a:p>
        </p:txBody>
      </p:sp>
      <p:sp>
        <p:nvSpPr>
          <p:cNvPr id="7" name="Picture Placeholder 2">
            <a:extLst>
              <a:ext uri="{FF2B5EF4-FFF2-40B4-BE49-F238E27FC236}">
                <a16:creationId xmlns:a16="http://schemas.microsoft.com/office/drawing/2014/main" id="{6C98773F-5885-4B7D-A6D2-77387680DBE6}"/>
              </a:ext>
            </a:extLst>
          </p:cNvPr>
          <p:cNvSpPr>
            <a:spLocks noGrp="1"/>
          </p:cNvSpPr>
          <p:nvPr>
            <p:ph type="pic" sz="quarter" idx="13"/>
          </p:nvPr>
        </p:nvSpPr>
        <p:spPr>
          <a:xfrm>
            <a:off x="228600" y="6004104"/>
            <a:ext cx="685800" cy="685800"/>
          </a:xfrm>
          <a:blipFill dpi="0" rotWithShape="1">
            <a:blip r:embed="rId2"/>
            <a:srcRect/>
            <a:stretch>
              <a:fillRect/>
            </a:stretch>
          </a:blipFill>
        </p:spPr>
        <p:txBody>
          <a:bodyPr>
            <a:normAutofit/>
          </a:bodyPr>
          <a:lstStyle>
            <a:lvl1pPr marL="0" indent="0" algn="ctr">
              <a:buNone/>
              <a:defRPr sz="1000">
                <a:solidFill>
                  <a:schemeClr val="bg1"/>
                </a:solidFill>
              </a:defRPr>
            </a:lvl1pPr>
          </a:lstStyle>
          <a:p>
            <a:endParaRPr lang="en-US" dirty="0"/>
          </a:p>
        </p:txBody>
      </p:sp>
    </p:spTree>
    <p:extLst>
      <p:ext uri="{BB962C8B-B14F-4D97-AF65-F5344CB8AC3E}">
        <p14:creationId xmlns:p14="http://schemas.microsoft.com/office/powerpoint/2010/main" val="38580885"/>
      </p:ext>
    </p:extLst>
  </p:cSld>
  <p:clrMapOvr>
    <a:masterClrMapping/>
  </p:clrMapOvr>
  <p:transition spd="slow">
    <p:wip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50E20-4BF2-4704-9A05-08793F565DB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F78D74C-8ABB-44FC-9E4B-DDF69F8E5DFE}"/>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BE08BB95-8771-45D5-BE08-4CDFE1B09B61}"/>
              </a:ext>
            </a:extLst>
          </p:cNvPr>
          <p:cNvSpPr>
            <a:spLocks noGrp="1"/>
          </p:cNvSpPr>
          <p:nvPr>
            <p:ph type="dt" sz="half" idx="10"/>
          </p:nvPr>
        </p:nvSpPr>
        <p:spPr/>
        <p:txBody>
          <a:bodyPr/>
          <a:lstStyle/>
          <a:p>
            <a:fld id="{C1807741-5121-4CC9-A08F-E459BBA27B3F}" type="datetime1">
              <a:rPr lang="en-GB" smtClean="0"/>
              <a:t>12/07/2023</a:t>
            </a:fld>
            <a:endParaRPr lang="en-GB"/>
          </a:p>
        </p:txBody>
      </p:sp>
      <p:sp>
        <p:nvSpPr>
          <p:cNvPr id="5" name="Footer Placeholder 4">
            <a:extLst>
              <a:ext uri="{FF2B5EF4-FFF2-40B4-BE49-F238E27FC236}">
                <a16:creationId xmlns:a16="http://schemas.microsoft.com/office/drawing/2014/main" id="{24D19F61-88B5-4A97-94E8-EA67BDFCC4F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9219F1-E9C7-48E4-87BA-B1ADEAC2DC9A}"/>
              </a:ext>
            </a:extLst>
          </p:cNvPr>
          <p:cNvSpPr>
            <a:spLocks noGrp="1"/>
          </p:cNvSpPr>
          <p:nvPr>
            <p:ph type="sldNum" sz="quarter" idx="12"/>
          </p:nvPr>
        </p:nvSpPr>
        <p:spPr/>
        <p:txBody>
          <a:bodyPr/>
          <a:lstStyle>
            <a:lvl1pPr>
              <a:defRPr/>
            </a:lvl1pPr>
          </a:lstStyle>
          <a:p>
            <a:fld id="{F0883674-FC6B-45FF-A9C5-97B1F81766AB}" type="slidenum">
              <a:rPr lang="en-GB" smtClean="0"/>
              <a:pPr/>
              <a:t>‹#›</a:t>
            </a:fld>
            <a:endParaRPr lang="en-GB" dirty="0"/>
          </a:p>
        </p:txBody>
      </p:sp>
      <p:sp>
        <p:nvSpPr>
          <p:cNvPr id="7" name="Picture Placeholder 2">
            <a:extLst>
              <a:ext uri="{FF2B5EF4-FFF2-40B4-BE49-F238E27FC236}">
                <a16:creationId xmlns:a16="http://schemas.microsoft.com/office/drawing/2014/main" id="{6C98773F-5885-4B7D-A6D2-77387680DBE6}"/>
              </a:ext>
            </a:extLst>
          </p:cNvPr>
          <p:cNvSpPr>
            <a:spLocks noGrp="1"/>
          </p:cNvSpPr>
          <p:nvPr>
            <p:ph type="pic" sz="quarter" idx="13"/>
          </p:nvPr>
        </p:nvSpPr>
        <p:spPr>
          <a:xfrm>
            <a:off x="228600" y="6004104"/>
            <a:ext cx="685800" cy="685800"/>
          </a:xfrm>
          <a:blipFill dpi="0" rotWithShape="1">
            <a:blip r:embed="rId2"/>
            <a:srcRect/>
            <a:stretch>
              <a:fillRect/>
            </a:stretch>
          </a:blipFill>
        </p:spPr>
        <p:txBody>
          <a:bodyPr>
            <a:normAutofit/>
          </a:bodyPr>
          <a:lstStyle>
            <a:lvl1pPr marL="0" indent="0" algn="ctr">
              <a:buNone/>
              <a:defRPr sz="1000">
                <a:solidFill>
                  <a:schemeClr val="bg1"/>
                </a:solidFill>
              </a:defRPr>
            </a:lvl1pPr>
          </a:lstStyle>
          <a:p>
            <a:endParaRPr lang="en-US" dirty="0"/>
          </a:p>
        </p:txBody>
      </p:sp>
    </p:spTree>
    <p:extLst>
      <p:ext uri="{BB962C8B-B14F-4D97-AF65-F5344CB8AC3E}">
        <p14:creationId xmlns:p14="http://schemas.microsoft.com/office/powerpoint/2010/main" val="2995514149"/>
      </p:ext>
    </p:extLst>
  </p:cSld>
  <p:clrMapOvr>
    <a:masterClrMapping/>
  </p:clrMapOvr>
  <p:transition spd="slow">
    <p:wip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50E20-4BF2-4704-9A05-08793F565DB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F78D74C-8ABB-44FC-9E4B-DDF69F8E5DFE}"/>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BE08BB95-8771-45D5-BE08-4CDFE1B09B61}"/>
              </a:ext>
            </a:extLst>
          </p:cNvPr>
          <p:cNvSpPr>
            <a:spLocks noGrp="1"/>
          </p:cNvSpPr>
          <p:nvPr>
            <p:ph type="dt" sz="half" idx="10"/>
          </p:nvPr>
        </p:nvSpPr>
        <p:spPr/>
        <p:txBody>
          <a:bodyPr/>
          <a:lstStyle/>
          <a:p>
            <a:fld id="{C1807741-5121-4CC9-A08F-E459BBA27B3F}" type="datetime1">
              <a:rPr lang="en-GB" smtClean="0"/>
              <a:t>12/07/2023</a:t>
            </a:fld>
            <a:endParaRPr lang="en-GB"/>
          </a:p>
        </p:txBody>
      </p:sp>
      <p:sp>
        <p:nvSpPr>
          <p:cNvPr id="5" name="Footer Placeholder 4">
            <a:extLst>
              <a:ext uri="{FF2B5EF4-FFF2-40B4-BE49-F238E27FC236}">
                <a16:creationId xmlns:a16="http://schemas.microsoft.com/office/drawing/2014/main" id="{24D19F61-88B5-4A97-94E8-EA67BDFCC4F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9219F1-E9C7-48E4-87BA-B1ADEAC2DC9A}"/>
              </a:ext>
            </a:extLst>
          </p:cNvPr>
          <p:cNvSpPr>
            <a:spLocks noGrp="1"/>
          </p:cNvSpPr>
          <p:nvPr>
            <p:ph type="sldNum" sz="quarter" idx="12"/>
          </p:nvPr>
        </p:nvSpPr>
        <p:spPr/>
        <p:txBody>
          <a:bodyPr/>
          <a:lstStyle>
            <a:lvl1pPr>
              <a:defRPr/>
            </a:lvl1pPr>
          </a:lstStyle>
          <a:p>
            <a:fld id="{F0883674-FC6B-45FF-A9C5-97B1F81766AB}" type="slidenum">
              <a:rPr lang="en-GB" smtClean="0"/>
              <a:pPr/>
              <a:t>‹#›</a:t>
            </a:fld>
            <a:endParaRPr lang="en-GB" dirty="0"/>
          </a:p>
        </p:txBody>
      </p:sp>
      <p:sp>
        <p:nvSpPr>
          <p:cNvPr id="7" name="Picture Placeholder 2">
            <a:extLst>
              <a:ext uri="{FF2B5EF4-FFF2-40B4-BE49-F238E27FC236}">
                <a16:creationId xmlns:a16="http://schemas.microsoft.com/office/drawing/2014/main" id="{6C98773F-5885-4B7D-A6D2-77387680DBE6}"/>
              </a:ext>
            </a:extLst>
          </p:cNvPr>
          <p:cNvSpPr>
            <a:spLocks noGrp="1"/>
          </p:cNvSpPr>
          <p:nvPr>
            <p:ph type="pic" sz="quarter" idx="13"/>
          </p:nvPr>
        </p:nvSpPr>
        <p:spPr>
          <a:xfrm>
            <a:off x="228600" y="6004104"/>
            <a:ext cx="685800" cy="685800"/>
          </a:xfrm>
          <a:blipFill dpi="0" rotWithShape="1">
            <a:blip r:embed="rId2"/>
            <a:srcRect/>
            <a:stretch>
              <a:fillRect/>
            </a:stretch>
          </a:blipFill>
        </p:spPr>
        <p:txBody>
          <a:bodyPr>
            <a:normAutofit/>
          </a:bodyPr>
          <a:lstStyle>
            <a:lvl1pPr marL="0" indent="0" algn="ctr">
              <a:buNone/>
              <a:defRPr sz="1000">
                <a:solidFill>
                  <a:schemeClr val="bg1"/>
                </a:solidFill>
              </a:defRPr>
            </a:lvl1pPr>
          </a:lstStyle>
          <a:p>
            <a:endParaRPr lang="en-US" dirty="0"/>
          </a:p>
        </p:txBody>
      </p:sp>
    </p:spTree>
    <p:extLst>
      <p:ext uri="{BB962C8B-B14F-4D97-AF65-F5344CB8AC3E}">
        <p14:creationId xmlns:p14="http://schemas.microsoft.com/office/powerpoint/2010/main" val="973537385"/>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CA683-94FF-43F5-B94E-4DB0E4AB156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0743585-7A1C-46D4-A6CA-34412EEBF3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D60C7C9-AF43-47DB-9A5D-09C2B1C04B72}"/>
              </a:ext>
            </a:extLst>
          </p:cNvPr>
          <p:cNvSpPr>
            <a:spLocks noGrp="1"/>
          </p:cNvSpPr>
          <p:nvPr>
            <p:ph type="dt" sz="half" idx="10"/>
          </p:nvPr>
        </p:nvSpPr>
        <p:spPr/>
        <p:txBody>
          <a:bodyPr/>
          <a:lstStyle/>
          <a:p>
            <a:fld id="{69613D9E-1B78-4DB8-BBD5-1F04DA1B794E}" type="datetimeFigureOut">
              <a:rPr lang="en-GB" smtClean="0"/>
              <a:t>12/07/2023</a:t>
            </a:fld>
            <a:endParaRPr lang="en-GB"/>
          </a:p>
        </p:txBody>
      </p:sp>
      <p:sp>
        <p:nvSpPr>
          <p:cNvPr id="5" name="Footer Placeholder 4">
            <a:extLst>
              <a:ext uri="{FF2B5EF4-FFF2-40B4-BE49-F238E27FC236}">
                <a16:creationId xmlns:a16="http://schemas.microsoft.com/office/drawing/2014/main" id="{EE5EFACF-EBBB-4463-BDC8-DAA818C120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CFFFA30-16FC-43B9-A133-6F59789111AF}"/>
              </a:ext>
            </a:extLst>
          </p:cNvPr>
          <p:cNvSpPr>
            <a:spLocks noGrp="1"/>
          </p:cNvSpPr>
          <p:nvPr>
            <p:ph type="sldNum" sz="quarter" idx="12"/>
          </p:nvPr>
        </p:nvSpPr>
        <p:spPr/>
        <p:txBody>
          <a:bodyPr/>
          <a:lstStyle/>
          <a:p>
            <a:fld id="{D478564D-7A0A-4096-8D8C-C0CE39A9624C}" type="slidenum">
              <a:rPr lang="en-GB" smtClean="0"/>
              <a:t>‹#›</a:t>
            </a:fld>
            <a:endParaRPr lang="en-GB"/>
          </a:p>
        </p:txBody>
      </p:sp>
    </p:spTree>
    <p:extLst>
      <p:ext uri="{BB962C8B-B14F-4D97-AF65-F5344CB8AC3E}">
        <p14:creationId xmlns:p14="http://schemas.microsoft.com/office/powerpoint/2010/main" val="2807078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E587E-192D-48C3-8B65-9A7D197E1DB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EC51511-A30A-477F-9243-C303BC3567B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2E3E353-7BE0-4FBE-85FB-133B65CCCE3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EE9B26C-C105-4F0E-95C6-6C26471AA4F7}"/>
              </a:ext>
            </a:extLst>
          </p:cNvPr>
          <p:cNvSpPr>
            <a:spLocks noGrp="1"/>
          </p:cNvSpPr>
          <p:nvPr>
            <p:ph type="dt" sz="half" idx="10"/>
          </p:nvPr>
        </p:nvSpPr>
        <p:spPr/>
        <p:txBody>
          <a:bodyPr/>
          <a:lstStyle/>
          <a:p>
            <a:fld id="{69613D9E-1B78-4DB8-BBD5-1F04DA1B794E}" type="datetimeFigureOut">
              <a:rPr lang="en-GB" smtClean="0"/>
              <a:t>12/07/2023</a:t>
            </a:fld>
            <a:endParaRPr lang="en-GB"/>
          </a:p>
        </p:txBody>
      </p:sp>
      <p:sp>
        <p:nvSpPr>
          <p:cNvPr id="6" name="Footer Placeholder 5">
            <a:extLst>
              <a:ext uri="{FF2B5EF4-FFF2-40B4-BE49-F238E27FC236}">
                <a16:creationId xmlns:a16="http://schemas.microsoft.com/office/drawing/2014/main" id="{B540F3A9-7575-4A8D-A959-4595FD88E0A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08063F6-6958-4D49-A78A-7C49EDA35253}"/>
              </a:ext>
            </a:extLst>
          </p:cNvPr>
          <p:cNvSpPr>
            <a:spLocks noGrp="1"/>
          </p:cNvSpPr>
          <p:nvPr>
            <p:ph type="sldNum" sz="quarter" idx="12"/>
          </p:nvPr>
        </p:nvSpPr>
        <p:spPr/>
        <p:txBody>
          <a:bodyPr/>
          <a:lstStyle/>
          <a:p>
            <a:fld id="{D478564D-7A0A-4096-8D8C-C0CE39A9624C}" type="slidenum">
              <a:rPr lang="en-GB" smtClean="0"/>
              <a:t>‹#›</a:t>
            </a:fld>
            <a:endParaRPr lang="en-GB"/>
          </a:p>
        </p:txBody>
      </p:sp>
    </p:spTree>
    <p:extLst>
      <p:ext uri="{BB962C8B-B14F-4D97-AF65-F5344CB8AC3E}">
        <p14:creationId xmlns:p14="http://schemas.microsoft.com/office/powerpoint/2010/main" val="1177531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7A6D9-92B9-4E2C-9B05-F869C2C31E2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1CA3192-624A-4443-9291-9A429C6E57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E7D7DF9-2BF6-4687-B02F-33E4B9DC599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202B3FE-EA23-4578-B9BB-3328651FDC2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1DE0C44-2610-4CFB-9E88-693F31A64C7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C3ADF75-351F-4936-8176-A37091C6C58E}"/>
              </a:ext>
            </a:extLst>
          </p:cNvPr>
          <p:cNvSpPr>
            <a:spLocks noGrp="1"/>
          </p:cNvSpPr>
          <p:nvPr>
            <p:ph type="dt" sz="half" idx="10"/>
          </p:nvPr>
        </p:nvSpPr>
        <p:spPr/>
        <p:txBody>
          <a:bodyPr/>
          <a:lstStyle/>
          <a:p>
            <a:fld id="{69613D9E-1B78-4DB8-BBD5-1F04DA1B794E}" type="datetimeFigureOut">
              <a:rPr lang="en-GB" smtClean="0"/>
              <a:t>12/07/2023</a:t>
            </a:fld>
            <a:endParaRPr lang="en-GB"/>
          </a:p>
        </p:txBody>
      </p:sp>
      <p:sp>
        <p:nvSpPr>
          <p:cNvPr id="8" name="Footer Placeholder 7">
            <a:extLst>
              <a:ext uri="{FF2B5EF4-FFF2-40B4-BE49-F238E27FC236}">
                <a16:creationId xmlns:a16="http://schemas.microsoft.com/office/drawing/2014/main" id="{45DBF0B4-07C7-447C-8DB5-30021EBAF9D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277B635-9EA1-4BCD-97A7-816A3F09B5BB}"/>
              </a:ext>
            </a:extLst>
          </p:cNvPr>
          <p:cNvSpPr>
            <a:spLocks noGrp="1"/>
          </p:cNvSpPr>
          <p:nvPr>
            <p:ph type="sldNum" sz="quarter" idx="12"/>
          </p:nvPr>
        </p:nvSpPr>
        <p:spPr/>
        <p:txBody>
          <a:bodyPr/>
          <a:lstStyle/>
          <a:p>
            <a:fld id="{D478564D-7A0A-4096-8D8C-C0CE39A9624C}" type="slidenum">
              <a:rPr lang="en-GB" smtClean="0"/>
              <a:t>‹#›</a:t>
            </a:fld>
            <a:endParaRPr lang="en-GB"/>
          </a:p>
        </p:txBody>
      </p:sp>
    </p:spTree>
    <p:extLst>
      <p:ext uri="{BB962C8B-B14F-4D97-AF65-F5344CB8AC3E}">
        <p14:creationId xmlns:p14="http://schemas.microsoft.com/office/powerpoint/2010/main" val="3749863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E492A-244D-44D7-BE40-11E15BF7245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2ECF341-49E6-45FF-B536-F4F1D0AC7290}"/>
              </a:ext>
            </a:extLst>
          </p:cNvPr>
          <p:cNvSpPr>
            <a:spLocks noGrp="1"/>
          </p:cNvSpPr>
          <p:nvPr>
            <p:ph type="dt" sz="half" idx="10"/>
          </p:nvPr>
        </p:nvSpPr>
        <p:spPr/>
        <p:txBody>
          <a:bodyPr/>
          <a:lstStyle/>
          <a:p>
            <a:fld id="{69613D9E-1B78-4DB8-BBD5-1F04DA1B794E}" type="datetimeFigureOut">
              <a:rPr lang="en-GB" smtClean="0"/>
              <a:t>12/07/2023</a:t>
            </a:fld>
            <a:endParaRPr lang="en-GB"/>
          </a:p>
        </p:txBody>
      </p:sp>
      <p:sp>
        <p:nvSpPr>
          <p:cNvPr id="4" name="Footer Placeholder 3">
            <a:extLst>
              <a:ext uri="{FF2B5EF4-FFF2-40B4-BE49-F238E27FC236}">
                <a16:creationId xmlns:a16="http://schemas.microsoft.com/office/drawing/2014/main" id="{897DEAD4-4897-436E-A5E4-B42D12D728D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AB22497-D249-4975-BCB9-58D206BE1CD4}"/>
              </a:ext>
            </a:extLst>
          </p:cNvPr>
          <p:cNvSpPr>
            <a:spLocks noGrp="1"/>
          </p:cNvSpPr>
          <p:nvPr>
            <p:ph type="sldNum" sz="quarter" idx="12"/>
          </p:nvPr>
        </p:nvSpPr>
        <p:spPr/>
        <p:txBody>
          <a:bodyPr/>
          <a:lstStyle/>
          <a:p>
            <a:fld id="{D478564D-7A0A-4096-8D8C-C0CE39A9624C}" type="slidenum">
              <a:rPr lang="en-GB" smtClean="0"/>
              <a:t>‹#›</a:t>
            </a:fld>
            <a:endParaRPr lang="en-GB"/>
          </a:p>
        </p:txBody>
      </p:sp>
    </p:spTree>
    <p:extLst>
      <p:ext uri="{BB962C8B-B14F-4D97-AF65-F5344CB8AC3E}">
        <p14:creationId xmlns:p14="http://schemas.microsoft.com/office/powerpoint/2010/main" val="4253734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4BA35B-4AAF-419E-ADE2-C296C1BD5191}"/>
              </a:ext>
            </a:extLst>
          </p:cNvPr>
          <p:cNvSpPr>
            <a:spLocks noGrp="1"/>
          </p:cNvSpPr>
          <p:nvPr>
            <p:ph type="dt" sz="half" idx="10"/>
          </p:nvPr>
        </p:nvSpPr>
        <p:spPr/>
        <p:txBody>
          <a:bodyPr/>
          <a:lstStyle/>
          <a:p>
            <a:fld id="{69613D9E-1B78-4DB8-BBD5-1F04DA1B794E}" type="datetimeFigureOut">
              <a:rPr lang="en-GB" smtClean="0"/>
              <a:t>12/07/2023</a:t>
            </a:fld>
            <a:endParaRPr lang="en-GB"/>
          </a:p>
        </p:txBody>
      </p:sp>
      <p:sp>
        <p:nvSpPr>
          <p:cNvPr id="3" name="Footer Placeholder 2">
            <a:extLst>
              <a:ext uri="{FF2B5EF4-FFF2-40B4-BE49-F238E27FC236}">
                <a16:creationId xmlns:a16="http://schemas.microsoft.com/office/drawing/2014/main" id="{E7761738-79A4-45E8-B80C-40526DC1B35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9729B07-B324-437F-9D11-74D66C221E35}"/>
              </a:ext>
            </a:extLst>
          </p:cNvPr>
          <p:cNvSpPr>
            <a:spLocks noGrp="1"/>
          </p:cNvSpPr>
          <p:nvPr>
            <p:ph type="sldNum" sz="quarter" idx="12"/>
          </p:nvPr>
        </p:nvSpPr>
        <p:spPr/>
        <p:txBody>
          <a:bodyPr/>
          <a:lstStyle/>
          <a:p>
            <a:fld id="{D478564D-7A0A-4096-8D8C-C0CE39A9624C}" type="slidenum">
              <a:rPr lang="en-GB" smtClean="0"/>
              <a:t>‹#›</a:t>
            </a:fld>
            <a:endParaRPr lang="en-GB"/>
          </a:p>
        </p:txBody>
      </p:sp>
    </p:spTree>
    <p:extLst>
      <p:ext uri="{BB962C8B-B14F-4D97-AF65-F5344CB8AC3E}">
        <p14:creationId xmlns:p14="http://schemas.microsoft.com/office/powerpoint/2010/main" val="28398166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ED16-1FA5-4F6E-AC86-55A5C06CE18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6A3FB5B-43BB-45D5-BF38-D19359392E1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9832237-5A3E-4B49-A746-D6BDC72480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9C312F-BAEB-4F1C-BC3E-E6C9B4C7D8DB}"/>
              </a:ext>
            </a:extLst>
          </p:cNvPr>
          <p:cNvSpPr>
            <a:spLocks noGrp="1"/>
          </p:cNvSpPr>
          <p:nvPr>
            <p:ph type="dt" sz="half" idx="10"/>
          </p:nvPr>
        </p:nvSpPr>
        <p:spPr/>
        <p:txBody>
          <a:bodyPr/>
          <a:lstStyle/>
          <a:p>
            <a:fld id="{69613D9E-1B78-4DB8-BBD5-1F04DA1B794E}" type="datetimeFigureOut">
              <a:rPr lang="en-GB" smtClean="0"/>
              <a:t>12/07/2023</a:t>
            </a:fld>
            <a:endParaRPr lang="en-GB"/>
          </a:p>
        </p:txBody>
      </p:sp>
      <p:sp>
        <p:nvSpPr>
          <p:cNvPr id="6" name="Footer Placeholder 5">
            <a:extLst>
              <a:ext uri="{FF2B5EF4-FFF2-40B4-BE49-F238E27FC236}">
                <a16:creationId xmlns:a16="http://schemas.microsoft.com/office/drawing/2014/main" id="{5E88413F-449E-4747-9B23-3B3F9154DB2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FB3D711-5788-40C4-B3E8-DD1B5BBD5F6A}"/>
              </a:ext>
            </a:extLst>
          </p:cNvPr>
          <p:cNvSpPr>
            <a:spLocks noGrp="1"/>
          </p:cNvSpPr>
          <p:nvPr>
            <p:ph type="sldNum" sz="quarter" idx="12"/>
          </p:nvPr>
        </p:nvSpPr>
        <p:spPr/>
        <p:txBody>
          <a:bodyPr/>
          <a:lstStyle/>
          <a:p>
            <a:fld id="{D478564D-7A0A-4096-8D8C-C0CE39A9624C}" type="slidenum">
              <a:rPr lang="en-GB" smtClean="0"/>
              <a:t>‹#›</a:t>
            </a:fld>
            <a:endParaRPr lang="en-GB"/>
          </a:p>
        </p:txBody>
      </p:sp>
    </p:spTree>
    <p:extLst>
      <p:ext uri="{BB962C8B-B14F-4D97-AF65-F5344CB8AC3E}">
        <p14:creationId xmlns:p14="http://schemas.microsoft.com/office/powerpoint/2010/main" val="14693743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5F1FA-3D25-4FD9-97CA-0B151277CE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A26F10A-7930-49E6-8CDF-E5B3370B45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8153578-9A9F-493C-8605-FBBC7E2B00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D229EB-4EC9-489F-93C4-5C5F0A65E13E}"/>
              </a:ext>
            </a:extLst>
          </p:cNvPr>
          <p:cNvSpPr>
            <a:spLocks noGrp="1"/>
          </p:cNvSpPr>
          <p:nvPr>
            <p:ph type="dt" sz="half" idx="10"/>
          </p:nvPr>
        </p:nvSpPr>
        <p:spPr/>
        <p:txBody>
          <a:bodyPr/>
          <a:lstStyle/>
          <a:p>
            <a:fld id="{69613D9E-1B78-4DB8-BBD5-1F04DA1B794E}" type="datetimeFigureOut">
              <a:rPr lang="en-GB" smtClean="0"/>
              <a:t>12/07/2023</a:t>
            </a:fld>
            <a:endParaRPr lang="en-GB"/>
          </a:p>
        </p:txBody>
      </p:sp>
      <p:sp>
        <p:nvSpPr>
          <p:cNvPr id="6" name="Footer Placeholder 5">
            <a:extLst>
              <a:ext uri="{FF2B5EF4-FFF2-40B4-BE49-F238E27FC236}">
                <a16:creationId xmlns:a16="http://schemas.microsoft.com/office/drawing/2014/main" id="{72D365B9-0684-4F52-86C7-9D682E1B675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6DCEA91-7515-401D-B23B-9059FC0FAC71}"/>
              </a:ext>
            </a:extLst>
          </p:cNvPr>
          <p:cNvSpPr>
            <a:spLocks noGrp="1"/>
          </p:cNvSpPr>
          <p:nvPr>
            <p:ph type="sldNum" sz="quarter" idx="12"/>
          </p:nvPr>
        </p:nvSpPr>
        <p:spPr/>
        <p:txBody>
          <a:bodyPr/>
          <a:lstStyle/>
          <a:p>
            <a:fld id="{D478564D-7A0A-4096-8D8C-C0CE39A9624C}" type="slidenum">
              <a:rPr lang="en-GB" smtClean="0"/>
              <a:t>‹#›</a:t>
            </a:fld>
            <a:endParaRPr lang="en-GB"/>
          </a:p>
        </p:txBody>
      </p:sp>
    </p:spTree>
    <p:extLst>
      <p:ext uri="{BB962C8B-B14F-4D97-AF65-F5344CB8AC3E}">
        <p14:creationId xmlns:p14="http://schemas.microsoft.com/office/powerpoint/2010/main" val="1029890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F9313EE-F869-43A4-A565-934EE3BA0F6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99AED04-C972-49F7-9306-F9F6F4FBC8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3A6F3A-77CB-4243-B18F-4F501688BD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613D9E-1B78-4DB8-BBD5-1F04DA1B794E}" type="datetimeFigureOut">
              <a:rPr lang="en-GB" smtClean="0"/>
              <a:t>12/07/2023</a:t>
            </a:fld>
            <a:endParaRPr lang="en-GB"/>
          </a:p>
        </p:txBody>
      </p:sp>
      <p:sp>
        <p:nvSpPr>
          <p:cNvPr id="5" name="Footer Placeholder 4">
            <a:extLst>
              <a:ext uri="{FF2B5EF4-FFF2-40B4-BE49-F238E27FC236}">
                <a16:creationId xmlns:a16="http://schemas.microsoft.com/office/drawing/2014/main" id="{E2B73C62-FF02-4185-AF97-8E2B142A29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87C89F-76BE-433F-A7DE-24E8C0AF0B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78564D-7A0A-4096-8D8C-C0CE39A9624C}" type="slidenum">
              <a:rPr lang="en-GB" smtClean="0"/>
              <a:t>‹#›</a:t>
            </a:fld>
            <a:endParaRPr lang="en-GB"/>
          </a:p>
        </p:txBody>
      </p:sp>
    </p:spTree>
    <p:extLst>
      <p:ext uri="{BB962C8B-B14F-4D97-AF65-F5344CB8AC3E}">
        <p14:creationId xmlns:p14="http://schemas.microsoft.com/office/powerpoint/2010/main" val="31913486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2"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hpo.jax.org/app/"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5" Type="http://schemas.openxmlformats.org/officeDocument/2006/relationships/image" Target="../media/image3.jpeg"/><Relationship Id="rId4" Type="http://schemas.openxmlformats.org/officeDocument/2006/relationships/hyperlink" Target="https://bioportal.bioontology.org/ontologies/HP"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7.jpeg"/><Relationship Id="rId5" Type="http://schemas.openxmlformats.org/officeDocument/2006/relationships/image" Target="../media/image6.jp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Pipetting sample in test tube">
            <a:extLst>
              <a:ext uri="{FF2B5EF4-FFF2-40B4-BE49-F238E27FC236}">
                <a16:creationId xmlns:a16="http://schemas.microsoft.com/office/drawing/2014/main" id="{94C3E50D-15B3-4D56-956E-EE4DD98ADD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5350" y="186842"/>
            <a:ext cx="10106024" cy="6211239"/>
          </a:xfrm>
          <a:prstGeom prst="rect">
            <a:avLst/>
          </a:prstGeom>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1D824596-9D5D-4EEE-8244-A9240635A3D0}"/>
              </a:ext>
            </a:extLst>
          </p:cNvPr>
          <p:cNvSpPr>
            <a:spLocks noGrp="1"/>
          </p:cNvSpPr>
          <p:nvPr>
            <p:ph type="ctrTitle"/>
          </p:nvPr>
        </p:nvSpPr>
        <p:spPr>
          <a:xfrm>
            <a:off x="1630100" y="1525917"/>
            <a:ext cx="8687747" cy="2266121"/>
          </a:xfrm>
          <a:solidFill>
            <a:srgbClr val="00B0F0"/>
          </a:solidFill>
          <a:ln>
            <a:solidFill>
              <a:schemeClr val="tx1">
                <a:lumMod val="50000"/>
                <a:lumOff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fontScale="92500"/>
          </a:bodyPr>
          <a:lstStyle/>
          <a:p>
            <a:pPr>
              <a:buFont typeface="Arial" panose="020B0604020202020204" pitchFamily="34" charset="0"/>
            </a:pPr>
            <a:r>
              <a:rPr lang="en-GB" sz="2800" dirty="0">
                <a:solidFill>
                  <a:schemeClr val="bg1"/>
                </a:solidFill>
              </a:rPr>
              <a:t>A mapping between the Human Phenotype Ontology (HPO)  and SNOMED CT.</a:t>
            </a:r>
          </a:p>
        </p:txBody>
      </p:sp>
      <p:sp>
        <p:nvSpPr>
          <p:cNvPr id="3" name="Subtitle 2">
            <a:extLst>
              <a:ext uri="{FF2B5EF4-FFF2-40B4-BE49-F238E27FC236}">
                <a16:creationId xmlns:a16="http://schemas.microsoft.com/office/drawing/2014/main" id="{8A5A3701-63E3-489F-A891-9E7AD6D701C3}"/>
              </a:ext>
            </a:extLst>
          </p:cNvPr>
          <p:cNvSpPr>
            <a:spLocks noGrp="1"/>
          </p:cNvSpPr>
          <p:nvPr>
            <p:ph type="subTitle" idx="1"/>
          </p:nvPr>
        </p:nvSpPr>
        <p:spPr>
          <a:xfrm>
            <a:off x="2170754" y="4230695"/>
            <a:ext cx="7641336" cy="1101388"/>
          </a:xfrm>
          <a:solidFill>
            <a:srgbClr val="00B0F0"/>
          </a:solidFill>
          <a:ln>
            <a:solidFill>
              <a:schemeClr val="tx1">
                <a:lumMod val="50000"/>
                <a:lumOff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fontScale="92500" lnSpcReduction="10000"/>
          </a:bodyPr>
          <a:lstStyle/>
          <a:p>
            <a:pPr>
              <a:spcBef>
                <a:spcPct val="0"/>
              </a:spcBef>
            </a:pPr>
            <a:r>
              <a:rPr lang="en-GB" sz="2800" dirty="0">
                <a:solidFill>
                  <a:schemeClr val="bg1"/>
                </a:solidFill>
                <a:latin typeface="+mj-lt"/>
                <a:ea typeface="+mj-ea"/>
                <a:cs typeface="+mj-cs"/>
              </a:rPr>
              <a:t>Graham Ponting</a:t>
            </a:r>
          </a:p>
          <a:p>
            <a:pPr>
              <a:spcBef>
                <a:spcPct val="0"/>
              </a:spcBef>
            </a:pPr>
            <a:r>
              <a:rPr lang="en-GB" sz="2800" dirty="0">
                <a:solidFill>
                  <a:schemeClr val="bg1"/>
                </a:solidFill>
                <a:latin typeface="+mj-lt"/>
                <a:ea typeface="+mj-ea"/>
                <a:cs typeface="+mj-cs"/>
              </a:rPr>
              <a:t>Independent Clinical Terminologist</a:t>
            </a:r>
          </a:p>
          <a:p>
            <a:pPr>
              <a:spcBef>
                <a:spcPct val="0"/>
              </a:spcBef>
            </a:pPr>
            <a:r>
              <a:rPr lang="en-GB" sz="2800" dirty="0">
                <a:solidFill>
                  <a:schemeClr val="bg1"/>
                </a:solidFill>
                <a:latin typeface="+mj-lt"/>
                <a:ea typeface="+mj-ea"/>
                <a:cs typeface="+mj-cs"/>
              </a:rPr>
              <a:t>July 2023</a:t>
            </a:r>
          </a:p>
        </p:txBody>
      </p:sp>
      <p:sp>
        <p:nvSpPr>
          <p:cNvPr id="6" name="Slide Number Placeholder 5">
            <a:extLst>
              <a:ext uri="{FF2B5EF4-FFF2-40B4-BE49-F238E27FC236}">
                <a16:creationId xmlns:a16="http://schemas.microsoft.com/office/drawing/2014/main" id="{BB57605A-0452-4D51-B3F7-1C8D46CF1523}"/>
              </a:ext>
            </a:extLst>
          </p:cNvPr>
          <p:cNvSpPr>
            <a:spLocks noGrp="1"/>
          </p:cNvSpPr>
          <p:nvPr>
            <p:ph type="sldNum" sz="quarter" idx="12"/>
          </p:nvPr>
        </p:nvSpPr>
        <p:spPr>
          <a:xfrm>
            <a:off x="8153400" y="6351586"/>
            <a:ext cx="2743200" cy="365125"/>
          </a:xfrm>
        </p:spPr>
        <p:txBody>
          <a:bodyPr/>
          <a:lstStyle/>
          <a:p>
            <a:fld id="{F0883674-FC6B-45FF-A9C5-97B1F81766AB}" type="slidenum">
              <a:rPr lang="en-GB" smtClean="0"/>
              <a:pPr/>
              <a:t>1</a:t>
            </a:fld>
            <a:endParaRPr lang="en-GB" dirty="0"/>
          </a:p>
        </p:txBody>
      </p:sp>
    </p:spTree>
    <p:extLst>
      <p:ext uri="{BB962C8B-B14F-4D97-AF65-F5344CB8AC3E}">
        <p14:creationId xmlns:p14="http://schemas.microsoft.com/office/powerpoint/2010/main" val="3192280441"/>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EF0CC-8D30-450D-974B-82A051B6DEAF}"/>
              </a:ext>
            </a:extLst>
          </p:cNvPr>
          <p:cNvSpPr>
            <a:spLocks noGrp="1"/>
          </p:cNvSpPr>
          <p:nvPr>
            <p:ph type="title"/>
          </p:nvPr>
        </p:nvSpPr>
        <p:spPr>
          <a:xfrm>
            <a:off x="529590" y="341483"/>
            <a:ext cx="9136924" cy="796225"/>
          </a:xfrm>
          <a:solidFill>
            <a:srgbClr val="00B0F0"/>
          </a:solidFill>
          <a:ln>
            <a:solidFill>
              <a:schemeClr val="tx1">
                <a:lumMod val="50000"/>
                <a:lumOff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a:bodyPr>
          <a:lstStyle/>
          <a:p>
            <a:r>
              <a:rPr lang="en-GB" sz="3200" dirty="0">
                <a:solidFill>
                  <a:schemeClr val="bg1"/>
                </a:solidFill>
              </a:rPr>
              <a:t>SNOMED  Compositional Grammar</a:t>
            </a:r>
          </a:p>
        </p:txBody>
      </p:sp>
      <p:sp>
        <p:nvSpPr>
          <p:cNvPr id="3" name="Content Placeholder 2">
            <a:extLst>
              <a:ext uri="{FF2B5EF4-FFF2-40B4-BE49-F238E27FC236}">
                <a16:creationId xmlns:a16="http://schemas.microsoft.com/office/drawing/2014/main" id="{7B46B083-BEAE-4572-A846-DE6D1629C9AC}"/>
              </a:ext>
            </a:extLst>
          </p:cNvPr>
          <p:cNvSpPr>
            <a:spLocks noGrp="1"/>
          </p:cNvSpPr>
          <p:nvPr>
            <p:ph idx="1"/>
          </p:nvPr>
        </p:nvSpPr>
        <p:spPr>
          <a:xfrm>
            <a:off x="838200" y="1534835"/>
            <a:ext cx="10515600" cy="1439096"/>
          </a:xfrm>
        </p:spPr>
        <p:txBody>
          <a:bodyPr>
            <a:noAutofit/>
          </a:bodyPr>
          <a:lstStyle/>
          <a:p>
            <a:r>
              <a:rPr lang="en-US" sz="1600" b="0" i="0" dirty="0">
                <a:solidFill>
                  <a:srgbClr val="172B4D"/>
                </a:solidFill>
                <a:effectLst/>
              </a:rPr>
              <a:t>The SNOMED CT Composition Grammar is a </a:t>
            </a:r>
            <a:r>
              <a:rPr lang="en-US" sz="1600" b="0" i="0" dirty="0">
                <a:solidFill>
                  <a:srgbClr val="FF0000"/>
                </a:solidFill>
                <a:effectLst/>
              </a:rPr>
              <a:t>lightweight syntax </a:t>
            </a:r>
            <a:r>
              <a:rPr lang="en-US" sz="1600" b="0" i="0" dirty="0">
                <a:solidFill>
                  <a:srgbClr val="172B4D"/>
                </a:solidFill>
                <a:effectLst/>
              </a:rPr>
              <a:t>for the representation of a SNOMED Expression  which has proven to be both human readable and machine </a:t>
            </a:r>
            <a:r>
              <a:rPr lang="en-US" sz="1600" b="0" i="0" dirty="0" err="1">
                <a:solidFill>
                  <a:srgbClr val="172B4D"/>
                </a:solidFill>
                <a:effectLst/>
              </a:rPr>
              <a:t>parsable</a:t>
            </a:r>
            <a:r>
              <a:rPr lang="en-US" sz="1600" b="0" i="0" dirty="0">
                <a:solidFill>
                  <a:srgbClr val="172B4D"/>
                </a:solidFill>
                <a:effectLst/>
              </a:rPr>
              <a:t>.</a:t>
            </a:r>
            <a:endParaRPr lang="en-GB" sz="1600" dirty="0"/>
          </a:p>
          <a:p>
            <a:r>
              <a:rPr lang="en-GB" sz="1600" dirty="0"/>
              <a:t>It is used with validation based on the </a:t>
            </a:r>
            <a:r>
              <a:rPr lang="en-GB" sz="1600" dirty="0">
                <a:solidFill>
                  <a:srgbClr val="FF0000"/>
                </a:solidFill>
              </a:rPr>
              <a:t>Concept Model </a:t>
            </a:r>
            <a:r>
              <a:rPr lang="en-GB" sz="1600" i="1" dirty="0"/>
              <a:t>(Ref 1) </a:t>
            </a:r>
            <a:r>
              <a:rPr lang="en-GB" sz="1600" dirty="0"/>
              <a:t>and the </a:t>
            </a:r>
            <a:r>
              <a:rPr lang="en-GB" sz="1600" dirty="0">
                <a:solidFill>
                  <a:srgbClr val="FF0000"/>
                </a:solidFill>
              </a:rPr>
              <a:t>APG parser</a:t>
            </a:r>
            <a:r>
              <a:rPr lang="en-GB" sz="1600" dirty="0"/>
              <a:t>. </a:t>
            </a:r>
            <a:r>
              <a:rPr lang="en-GB" sz="1600" i="1" dirty="0"/>
              <a:t>(Ref 2) </a:t>
            </a:r>
          </a:p>
          <a:p>
            <a:r>
              <a:rPr lang="en-GB" sz="1600" dirty="0"/>
              <a:t>An example expression is below, in this case a </a:t>
            </a:r>
            <a:r>
              <a:rPr lang="en-GB" sz="1600" dirty="0">
                <a:solidFill>
                  <a:srgbClr val="FF0000"/>
                </a:solidFill>
              </a:rPr>
              <a:t>clinical finding</a:t>
            </a:r>
            <a:r>
              <a:rPr lang="en-GB" sz="1600" dirty="0"/>
              <a:t>, </a:t>
            </a:r>
            <a:r>
              <a:rPr lang="en-GB" sz="1600" dirty="0">
                <a:solidFill>
                  <a:srgbClr val="FF0000"/>
                </a:solidFill>
              </a:rPr>
              <a:t>attribute</a:t>
            </a:r>
            <a:r>
              <a:rPr lang="en-GB" sz="1600" dirty="0"/>
              <a:t> and a </a:t>
            </a:r>
            <a:r>
              <a:rPr lang="en-GB" sz="1600" dirty="0">
                <a:solidFill>
                  <a:srgbClr val="FF0000"/>
                </a:solidFill>
              </a:rPr>
              <a:t>qualifier</a:t>
            </a:r>
            <a:r>
              <a:rPr lang="en-GB" sz="1600" dirty="0"/>
              <a:t>.</a:t>
            </a:r>
          </a:p>
          <a:p>
            <a:pPr marL="0" indent="0">
              <a:buNone/>
            </a:pPr>
            <a:endParaRPr lang="en-GB" sz="1600" dirty="0"/>
          </a:p>
        </p:txBody>
      </p:sp>
      <p:grpSp>
        <p:nvGrpSpPr>
          <p:cNvPr id="12" name="Group 11">
            <a:extLst>
              <a:ext uri="{FF2B5EF4-FFF2-40B4-BE49-F238E27FC236}">
                <a16:creationId xmlns:a16="http://schemas.microsoft.com/office/drawing/2014/main" id="{EF765B1B-DD51-40D6-A48D-B1BB7A962FFD}"/>
              </a:ext>
            </a:extLst>
          </p:cNvPr>
          <p:cNvGrpSpPr/>
          <p:nvPr/>
        </p:nvGrpSpPr>
        <p:grpSpPr>
          <a:xfrm>
            <a:off x="529590" y="3007487"/>
            <a:ext cx="11145078" cy="1162233"/>
            <a:chOff x="529590" y="3373247"/>
            <a:chExt cx="11145078" cy="1162233"/>
          </a:xfrm>
        </p:grpSpPr>
        <p:sp>
          <p:nvSpPr>
            <p:cNvPr id="17" name="Rectangle: Rounded Corners 16">
              <a:extLst>
                <a:ext uri="{FF2B5EF4-FFF2-40B4-BE49-F238E27FC236}">
                  <a16:creationId xmlns:a16="http://schemas.microsoft.com/office/drawing/2014/main" id="{F7F0CA27-C8B4-4FA8-B6FE-B307BCA2F26C}"/>
                </a:ext>
              </a:extLst>
            </p:cNvPr>
            <p:cNvSpPr/>
            <p:nvPr/>
          </p:nvSpPr>
          <p:spPr>
            <a:xfrm>
              <a:off x="529590" y="3373247"/>
              <a:ext cx="11145078" cy="1162233"/>
            </a:xfrm>
            <a:prstGeom prst="roundRect">
              <a:avLst/>
            </a:prstGeom>
            <a:solidFill>
              <a:schemeClr val="accent1">
                <a:lumMod val="20000"/>
                <a:lumOff val="8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2000" dirty="0">
                <a:solidFill>
                  <a:schemeClr val="tx1"/>
                </a:solidFill>
              </a:endParaRPr>
            </a:p>
          </p:txBody>
        </p:sp>
        <p:grpSp>
          <p:nvGrpSpPr>
            <p:cNvPr id="16" name="Group 15">
              <a:extLst>
                <a:ext uri="{FF2B5EF4-FFF2-40B4-BE49-F238E27FC236}">
                  <a16:creationId xmlns:a16="http://schemas.microsoft.com/office/drawing/2014/main" id="{59BC23BC-A7D4-4CC0-9305-3A7D6581E893}"/>
                </a:ext>
              </a:extLst>
            </p:cNvPr>
            <p:cNvGrpSpPr/>
            <p:nvPr/>
          </p:nvGrpSpPr>
          <p:grpSpPr>
            <a:xfrm>
              <a:off x="962274" y="3742592"/>
              <a:ext cx="10267451" cy="511059"/>
              <a:chOff x="962274" y="4590729"/>
              <a:chExt cx="10267451" cy="511059"/>
            </a:xfrm>
          </p:grpSpPr>
          <p:sp>
            <p:nvSpPr>
              <p:cNvPr id="5" name="Flowchart: Terminator 4">
                <a:extLst>
                  <a:ext uri="{FF2B5EF4-FFF2-40B4-BE49-F238E27FC236}">
                    <a16:creationId xmlns:a16="http://schemas.microsoft.com/office/drawing/2014/main" id="{D734AC1E-AEB9-42AF-92EC-F6CB4108F231}"/>
                  </a:ext>
                </a:extLst>
              </p:cNvPr>
              <p:cNvSpPr/>
              <p:nvPr/>
            </p:nvSpPr>
            <p:spPr>
              <a:xfrm>
                <a:off x="4409768" y="4621657"/>
                <a:ext cx="2684206" cy="475739"/>
              </a:xfrm>
              <a:prstGeom prst="flowChartTerminator">
                <a:avLst/>
              </a:prstGeom>
              <a:solidFill>
                <a:schemeClr val="accent4">
                  <a:lumMod val="20000"/>
                  <a:lumOff val="80000"/>
                </a:schemeClr>
              </a:solidFill>
              <a:ln w="19050">
                <a:solidFill>
                  <a:schemeClr val="tx1">
                    <a:lumMod val="50000"/>
                    <a:lumOff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rPr>
                  <a:t>&lt;&lt;410662002 |Concept model attribute (attribute)|</a:t>
                </a:r>
              </a:p>
            </p:txBody>
          </p:sp>
          <p:sp>
            <p:nvSpPr>
              <p:cNvPr id="6" name="Rectangle 5">
                <a:extLst>
                  <a:ext uri="{FF2B5EF4-FFF2-40B4-BE49-F238E27FC236}">
                    <a16:creationId xmlns:a16="http://schemas.microsoft.com/office/drawing/2014/main" id="{EB7377EF-7898-4DFA-BBAA-C9BF55C5797F}"/>
                  </a:ext>
                </a:extLst>
              </p:cNvPr>
              <p:cNvSpPr/>
              <p:nvPr/>
            </p:nvSpPr>
            <p:spPr>
              <a:xfrm>
                <a:off x="7932050" y="4590729"/>
                <a:ext cx="3297675" cy="511059"/>
              </a:xfrm>
              <a:prstGeom prst="rect">
                <a:avLst/>
              </a:prstGeom>
              <a:solidFill>
                <a:srgbClr val="00B0F0">
                  <a:alpha val="80000"/>
                </a:srgbClr>
              </a:solidFill>
              <a:ln w="22225">
                <a:solidFill>
                  <a:schemeClr val="tx1">
                    <a:lumMod val="50000"/>
                    <a:lumOff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a:solidFill>
                      <a:schemeClr val="tx1"/>
                    </a:solidFill>
                  </a:rPr>
                  <a:t>Range of qualifiers, based on Concept Model.</a:t>
                </a:r>
              </a:p>
            </p:txBody>
          </p:sp>
          <p:cxnSp>
            <p:nvCxnSpPr>
              <p:cNvPr id="7" name="Straight Arrow Connector 6">
                <a:extLst>
                  <a:ext uri="{FF2B5EF4-FFF2-40B4-BE49-F238E27FC236}">
                    <a16:creationId xmlns:a16="http://schemas.microsoft.com/office/drawing/2014/main" id="{1F32C3AC-5889-475B-B433-6D3FD139CE3F}"/>
                  </a:ext>
                </a:extLst>
              </p:cNvPr>
              <p:cNvCxnSpPr>
                <a:cxnSpLocks/>
                <a:stCxn id="5" idx="3"/>
                <a:endCxn id="6" idx="1"/>
              </p:cNvCxnSpPr>
              <p:nvPr/>
            </p:nvCxnSpPr>
            <p:spPr>
              <a:xfrm flipV="1">
                <a:off x="7093974" y="4846259"/>
                <a:ext cx="838076" cy="13268"/>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39AEF2F0-1196-48A3-B7A2-4FF456567A11}"/>
                  </a:ext>
                </a:extLst>
              </p:cNvPr>
              <p:cNvSpPr/>
              <p:nvPr/>
            </p:nvSpPr>
            <p:spPr>
              <a:xfrm>
                <a:off x="962274" y="4616582"/>
                <a:ext cx="2075894" cy="483414"/>
              </a:xfrm>
              <a:prstGeom prst="rect">
                <a:avLst/>
              </a:prstGeom>
              <a:solidFill>
                <a:schemeClr val="tx2">
                  <a:lumMod val="40000"/>
                  <a:lumOff val="60000"/>
                  <a:alpha val="80000"/>
                </a:schemeClr>
              </a:solidFill>
              <a:ln w="19050">
                <a:solidFill>
                  <a:schemeClr val="tx1">
                    <a:lumMod val="50000"/>
                    <a:lumOff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rPr>
                  <a:t>&lt;&lt;404684003 |Clinical finding (finding)|</a:t>
                </a:r>
              </a:p>
            </p:txBody>
          </p:sp>
          <p:cxnSp>
            <p:nvCxnSpPr>
              <p:cNvPr id="9" name="Straight Arrow Connector 8">
                <a:extLst>
                  <a:ext uri="{FF2B5EF4-FFF2-40B4-BE49-F238E27FC236}">
                    <a16:creationId xmlns:a16="http://schemas.microsoft.com/office/drawing/2014/main" id="{E39F5A6D-BA77-4561-BE78-143EF5CBFC3A}"/>
                  </a:ext>
                </a:extLst>
              </p:cNvPr>
              <p:cNvCxnSpPr>
                <a:cxnSpLocks/>
                <a:stCxn id="8" idx="3"/>
                <a:endCxn id="5" idx="1"/>
              </p:cNvCxnSpPr>
              <p:nvPr/>
            </p:nvCxnSpPr>
            <p:spPr>
              <a:xfrm>
                <a:off x="3038168" y="4858289"/>
                <a:ext cx="1371600" cy="1238"/>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grpSp>
      </p:grpSp>
      <p:sp>
        <p:nvSpPr>
          <p:cNvPr id="13" name="Rectangle 12">
            <a:extLst>
              <a:ext uri="{FF2B5EF4-FFF2-40B4-BE49-F238E27FC236}">
                <a16:creationId xmlns:a16="http://schemas.microsoft.com/office/drawing/2014/main" id="{51AD860F-CA02-43F8-8675-219D15596F33}"/>
              </a:ext>
            </a:extLst>
          </p:cNvPr>
          <p:cNvSpPr/>
          <p:nvPr/>
        </p:nvSpPr>
        <p:spPr>
          <a:xfrm>
            <a:off x="682628" y="5520591"/>
            <a:ext cx="11320950" cy="307777"/>
          </a:xfrm>
          <a:prstGeom prst="rect">
            <a:avLst/>
          </a:prstGeom>
          <a:solidFill>
            <a:schemeClr val="tx2">
              <a:lumMod val="20000"/>
              <a:lumOff val="80000"/>
            </a:schemeClr>
          </a:solidFill>
          <a:ln>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r>
              <a:rPr lang="en-GB" sz="1400" dirty="0"/>
              <a:t>234141001 |Congenital arteriovenous malformation (disorder)|: {363698007 |</a:t>
            </a:r>
            <a:r>
              <a:rPr lang="en-GB" sz="1400" b="1" dirty="0"/>
              <a:t>Finding site </a:t>
            </a:r>
            <a:r>
              <a:rPr lang="en-GB" sz="1400" dirty="0"/>
              <a:t>(attribute)|=21306003 |Jejunal structure (body structure)|}</a:t>
            </a:r>
          </a:p>
        </p:txBody>
      </p:sp>
      <p:sp>
        <p:nvSpPr>
          <p:cNvPr id="14" name="Rectangle 13">
            <a:extLst>
              <a:ext uri="{FF2B5EF4-FFF2-40B4-BE49-F238E27FC236}">
                <a16:creationId xmlns:a16="http://schemas.microsoft.com/office/drawing/2014/main" id="{A7F6DCCE-FC5D-4CA5-86FE-5EE11E7EED89}"/>
              </a:ext>
            </a:extLst>
          </p:cNvPr>
          <p:cNvSpPr/>
          <p:nvPr/>
        </p:nvSpPr>
        <p:spPr>
          <a:xfrm>
            <a:off x="682628" y="4779994"/>
            <a:ext cx="3196826" cy="584775"/>
          </a:xfrm>
          <a:prstGeom prst="rect">
            <a:avLst/>
          </a:prstGeom>
          <a:solidFill>
            <a:schemeClr val="tx2">
              <a:lumMod val="20000"/>
              <a:lumOff val="80000"/>
            </a:schemeClr>
          </a:solidFill>
          <a:ln>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r>
              <a:rPr lang="en-GB" sz="1600" dirty="0"/>
              <a:t>HP: 00031343. Jejunal arteriovenous malformation</a:t>
            </a:r>
          </a:p>
        </p:txBody>
      </p:sp>
      <p:sp>
        <p:nvSpPr>
          <p:cNvPr id="15" name="Rectangle 14">
            <a:extLst>
              <a:ext uri="{FF2B5EF4-FFF2-40B4-BE49-F238E27FC236}">
                <a16:creationId xmlns:a16="http://schemas.microsoft.com/office/drawing/2014/main" id="{78BC1049-D993-4660-865C-4A8043213C88}"/>
              </a:ext>
            </a:extLst>
          </p:cNvPr>
          <p:cNvSpPr/>
          <p:nvPr/>
        </p:nvSpPr>
        <p:spPr>
          <a:xfrm>
            <a:off x="4128933" y="4834260"/>
            <a:ext cx="251607" cy="400110"/>
          </a:xfrm>
          <a:prstGeom prst="rect">
            <a:avLst/>
          </a:prstGeom>
          <a:solidFill>
            <a:schemeClr val="tx2">
              <a:lumMod val="20000"/>
              <a:lumOff val="80000"/>
            </a:schemeClr>
          </a:solidFill>
          <a:ln>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r>
              <a:rPr lang="en-GB" sz="2000" dirty="0"/>
              <a:t>=</a:t>
            </a:r>
          </a:p>
        </p:txBody>
      </p:sp>
      <p:sp>
        <p:nvSpPr>
          <p:cNvPr id="18" name="Slide Number Placeholder 5">
            <a:extLst>
              <a:ext uri="{FF2B5EF4-FFF2-40B4-BE49-F238E27FC236}">
                <a16:creationId xmlns:a16="http://schemas.microsoft.com/office/drawing/2014/main" id="{7F21EE8D-2329-4BFD-B713-D1BD92F2BB79}"/>
              </a:ext>
            </a:extLst>
          </p:cNvPr>
          <p:cNvSpPr>
            <a:spLocks noGrp="1"/>
          </p:cNvSpPr>
          <p:nvPr>
            <p:ph type="sldNum" sz="quarter" idx="12"/>
          </p:nvPr>
        </p:nvSpPr>
        <p:spPr>
          <a:xfrm>
            <a:off x="8153400" y="6351588"/>
            <a:ext cx="2743200" cy="365125"/>
          </a:xfrm>
        </p:spPr>
        <p:txBody>
          <a:bodyPr/>
          <a:lstStyle/>
          <a:p>
            <a:fld id="{F0883674-FC6B-45FF-A9C5-97B1F81766AB}" type="slidenum">
              <a:rPr lang="en-GB" smtClean="0"/>
              <a:pPr/>
              <a:t>10</a:t>
            </a:fld>
            <a:endParaRPr lang="en-GB" dirty="0"/>
          </a:p>
        </p:txBody>
      </p:sp>
      <p:sp>
        <p:nvSpPr>
          <p:cNvPr id="21" name="TextBox 20">
            <a:extLst>
              <a:ext uri="{FF2B5EF4-FFF2-40B4-BE49-F238E27FC236}">
                <a16:creationId xmlns:a16="http://schemas.microsoft.com/office/drawing/2014/main" id="{CFD0B1F1-7F4C-4F2F-BEE4-80CA77FC7976}"/>
              </a:ext>
            </a:extLst>
          </p:cNvPr>
          <p:cNvSpPr txBox="1"/>
          <p:nvPr/>
        </p:nvSpPr>
        <p:spPr>
          <a:xfrm>
            <a:off x="594689" y="4311707"/>
            <a:ext cx="977191" cy="369332"/>
          </a:xfrm>
          <a:prstGeom prst="rect">
            <a:avLst/>
          </a:prstGeom>
          <a:noFill/>
        </p:spPr>
        <p:txBody>
          <a:bodyPr wrap="none" rtlCol="0">
            <a:spAutoFit/>
          </a:bodyPr>
          <a:lstStyle/>
          <a:p>
            <a:r>
              <a:rPr lang="en-GB" dirty="0"/>
              <a:t>Example</a:t>
            </a:r>
          </a:p>
        </p:txBody>
      </p:sp>
    </p:spTree>
    <p:extLst>
      <p:ext uri="{BB962C8B-B14F-4D97-AF65-F5344CB8AC3E}">
        <p14:creationId xmlns:p14="http://schemas.microsoft.com/office/powerpoint/2010/main" val="2096843364"/>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4BA30-BF0D-9701-8818-27FCF61EA063}"/>
              </a:ext>
            </a:extLst>
          </p:cNvPr>
          <p:cNvSpPr>
            <a:spLocks noGrp="1"/>
          </p:cNvSpPr>
          <p:nvPr>
            <p:ph type="title"/>
          </p:nvPr>
        </p:nvSpPr>
        <p:spPr>
          <a:solidFill>
            <a:srgbClr val="00B0F0"/>
          </a:solidFill>
          <a:ln>
            <a:solidFill>
              <a:schemeClr val="tx1">
                <a:lumMod val="50000"/>
                <a:lumOff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a:bodyPr>
          <a:lstStyle/>
          <a:p>
            <a:r>
              <a:rPr lang="en-GB" sz="3200" dirty="0">
                <a:solidFill>
                  <a:schemeClr val="bg1"/>
                </a:solidFill>
              </a:rPr>
              <a:t>Results</a:t>
            </a:r>
          </a:p>
        </p:txBody>
      </p:sp>
    </p:spTree>
    <p:extLst>
      <p:ext uri="{BB962C8B-B14F-4D97-AF65-F5344CB8AC3E}">
        <p14:creationId xmlns:p14="http://schemas.microsoft.com/office/powerpoint/2010/main" val="1440026506"/>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3">
            <a:extLst>
              <a:ext uri="{FF2B5EF4-FFF2-40B4-BE49-F238E27FC236}">
                <a16:creationId xmlns:a16="http://schemas.microsoft.com/office/drawing/2014/main" id="{4A533B16-1DCE-4F4D-AFF4-BBC25EC47BD6}"/>
              </a:ext>
            </a:extLst>
          </p:cNvPr>
          <p:cNvGraphicFramePr>
            <a:graphicFrameLocks/>
          </p:cNvGraphicFramePr>
          <p:nvPr>
            <p:extLst>
              <p:ext uri="{D42A27DB-BD31-4B8C-83A1-F6EECF244321}">
                <p14:modId xmlns:p14="http://schemas.microsoft.com/office/powerpoint/2010/main" val="466701886"/>
              </p:ext>
            </p:extLst>
          </p:nvPr>
        </p:nvGraphicFramePr>
        <p:xfrm>
          <a:off x="3048024" y="1786079"/>
          <a:ext cx="5097063" cy="3559226"/>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011348">
                  <a:extLst>
                    <a:ext uri="{9D8B030D-6E8A-4147-A177-3AD203B41FA5}">
                      <a16:colId xmlns:a16="http://schemas.microsoft.com/office/drawing/2014/main" val="2790956971"/>
                    </a:ext>
                  </a:extLst>
                </a:gridCol>
                <a:gridCol w="2085715">
                  <a:extLst>
                    <a:ext uri="{9D8B030D-6E8A-4147-A177-3AD203B41FA5}">
                      <a16:colId xmlns:a16="http://schemas.microsoft.com/office/drawing/2014/main" val="714878423"/>
                    </a:ext>
                  </a:extLst>
                </a:gridCol>
              </a:tblGrid>
              <a:tr h="510815">
                <a:tc>
                  <a:txBody>
                    <a:bodyPr/>
                    <a:lstStyle/>
                    <a:p>
                      <a:pPr algn="l"/>
                      <a:r>
                        <a:rPr lang="en-GB" sz="1600" b="0" dirty="0"/>
                        <a:t>Grouping</a:t>
                      </a:r>
                    </a:p>
                  </a:txBody>
                  <a:tcPr/>
                </a:tc>
                <a:tc>
                  <a:txBody>
                    <a:bodyPr/>
                    <a:lstStyle/>
                    <a:p>
                      <a:r>
                        <a:rPr lang="en-GB" sz="1600" dirty="0"/>
                        <a:t>Number (%)</a:t>
                      </a:r>
                    </a:p>
                  </a:txBody>
                  <a:tcPr/>
                </a:tc>
                <a:extLst>
                  <a:ext uri="{0D108BD9-81ED-4DB2-BD59-A6C34878D82A}">
                    <a16:rowId xmlns:a16="http://schemas.microsoft.com/office/drawing/2014/main" val="74613448"/>
                  </a:ext>
                </a:extLst>
              </a:tr>
              <a:tr h="495637">
                <a:tc>
                  <a:txBody>
                    <a:bodyPr/>
                    <a:lstStyle/>
                    <a:p>
                      <a:pPr algn="l"/>
                      <a:r>
                        <a:rPr lang="en-GB" sz="1800" dirty="0"/>
                        <a:t>One to one map</a:t>
                      </a:r>
                    </a:p>
                  </a:txBody>
                  <a:tcPr/>
                </a:tc>
                <a:tc>
                  <a:txBody>
                    <a:bodyPr/>
                    <a:lstStyle/>
                    <a:p>
                      <a:r>
                        <a:rPr lang="en-GB" sz="1800" b="0" dirty="0">
                          <a:solidFill>
                            <a:srgbClr val="FF0000"/>
                          </a:solidFill>
                        </a:rPr>
                        <a:t>6800 (44%) </a:t>
                      </a:r>
                    </a:p>
                  </a:txBody>
                  <a:tcPr/>
                </a:tc>
                <a:extLst>
                  <a:ext uri="{0D108BD9-81ED-4DB2-BD59-A6C34878D82A}">
                    <a16:rowId xmlns:a16="http://schemas.microsoft.com/office/drawing/2014/main" val="2309388317"/>
                  </a:ext>
                </a:extLst>
              </a:tr>
              <a:tr h="5017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t>One to many map</a:t>
                      </a:r>
                    </a:p>
                  </a:txBody>
                  <a:tcPr/>
                </a:tc>
                <a:tc>
                  <a:txBody>
                    <a:bodyPr/>
                    <a:lstStyle/>
                    <a:p>
                      <a:r>
                        <a:rPr lang="en-GB" sz="1800" dirty="0">
                          <a:solidFill>
                            <a:srgbClr val="FF0000"/>
                          </a:solidFill>
                        </a:rPr>
                        <a:t>58 (0.3%)</a:t>
                      </a:r>
                    </a:p>
                  </a:txBody>
                  <a:tcPr/>
                </a:tc>
                <a:extLst>
                  <a:ext uri="{0D108BD9-81ED-4DB2-BD59-A6C34878D82A}">
                    <a16:rowId xmlns:a16="http://schemas.microsoft.com/office/drawing/2014/main" val="822070869"/>
                  </a:ext>
                </a:extLst>
              </a:tr>
              <a:tr h="59000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t>Map with expression</a:t>
                      </a:r>
                    </a:p>
                  </a:txBody>
                  <a:tcPr/>
                </a:tc>
                <a:tc>
                  <a:txBody>
                    <a:bodyPr/>
                    <a:lstStyle/>
                    <a:p>
                      <a:r>
                        <a:rPr lang="en-GB" sz="1800" dirty="0"/>
                        <a:t>6451 (40%) </a:t>
                      </a:r>
                    </a:p>
                  </a:txBody>
                  <a:tcPr/>
                </a:tc>
                <a:extLst>
                  <a:ext uri="{0D108BD9-81ED-4DB2-BD59-A6C34878D82A}">
                    <a16:rowId xmlns:a16="http://schemas.microsoft.com/office/drawing/2014/main" val="714324973"/>
                  </a:ext>
                </a:extLst>
              </a:tr>
              <a:tr h="5285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t>Map to local parent</a:t>
                      </a:r>
                    </a:p>
                  </a:txBody>
                  <a:tcPr/>
                </a:tc>
                <a:tc>
                  <a:txBody>
                    <a:bodyPr/>
                    <a:lstStyle/>
                    <a:p>
                      <a:r>
                        <a:rPr lang="en-GB" sz="1800" dirty="0"/>
                        <a:t>2548 (16%)</a:t>
                      </a:r>
                    </a:p>
                  </a:txBody>
                  <a:tcPr/>
                </a:tc>
                <a:extLst>
                  <a:ext uri="{0D108BD9-81ED-4DB2-BD59-A6C34878D82A}">
                    <a16:rowId xmlns:a16="http://schemas.microsoft.com/office/drawing/2014/main" val="2966663880"/>
                  </a:ext>
                </a:extLst>
              </a:tr>
              <a:tr h="5237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t>Clarification/confirmation</a:t>
                      </a:r>
                    </a:p>
                  </a:txBody>
                  <a:tcPr/>
                </a:tc>
                <a:tc>
                  <a:txBody>
                    <a:bodyPr/>
                    <a:lstStyle/>
                    <a:p>
                      <a:r>
                        <a:rPr lang="en-GB" sz="1800" dirty="0"/>
                        <a:t>24 (1.4%)</a:t>
                      </a:r>
                    </a:p>
                  </a:txBody>
                  <a:tcPr/>
                </a:tc>
                <a:extLst>
                  <a:ext uri="{0D108BD9-81ED-4DB2-BD59-A6C34878D82A}">
                    <a16:rowId xmlns:a16="http://schemas.microsoft.com/office/drawing/2014/main" val="4124280376"/>
                  </a:ext>
                </a:extLst>
              </a:tr>
              <a:tr h="4086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t>Total</a:t>
                      </a:r>
                    </a:p>
                  </a:txBody>
                  <a:tcPr/>
                </a:tc>
                <a:tc>
                  <a:txBody>
                    <a:bodyPr/>
                    <a:lstStyle/>
                    <a:p>
                      <a:r>
                        <a:rPr lang="en-GB" sz="1800" dirty="0"/>
                        <a:t>16,230</a:t>
                      </a:r>
                    </a:p>
                  </a:txBody>
                  <a:tcPr/>
                </a:tc>
                <a:extLst>
                  <a:ext uri="{0D108BD9-81ED-4DB2-BD59-A6C34878D82A}">
                    <a16:rowId xmlns:a16="http://schemas.microsoft.com/office/drawing/2014/main" val="3196252171"/>
                  </a:ext>
                </a:extLst>
              </a:tr>
            </a:tbl>
          </a:graphicData>
        </a:graphic>
      </p:graphicFrame>
      <p:sp>
        <p:nvSpPr>
          <p:cNvPr id="10" name="Title 9">
            <a:extLst>
              <a:ext uri="{FF2B5EF4-FFF2-40B4-BE49-F238E27FC236}">
                <a16:creationId xmlns:a16="http://schemas.microsoft.com/office/drawing/2014/main" id="{569CB2C8-0AB8-41B2-837F-DD5B68D0E87A}"/>
              </a:ext>
            </a:extLst>
          </p:cNvPr>
          <p:cNvSpPr>
            <a:spLocks noGrp="1"/>
          </p:cNvSpPr>
          <p:nvPr>
            <p:ph type="title"/>
          </p:nvPr>
        </p:nvSpPr>
        <p:spPr>
          <a:xfrm>
            <a:off x="838200" y="365126"/>
            <a:ext cx="8893629" cy="762102"/>
          </a:xfrm>
          <a:solidFill>
            <a:srgbClr val="00B0F0"/>
          </a:solidFill>
          <a:ln>
            <a:solidFill>
              <a:schemeClr val="tx1">
                <a:lumMod val="50000"/>
                <a:lumOff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a:bodyPr>
          <a:lstStyle/>
          <a:p>
            <a:r>
              <a:rPr lang="en-GB" sz="3600" dirty="0">
                <a:solidFill>
                  <a:schemeClr val="bg1"/>
                </a:solidFill>
              </a:rPr>
              <a:t>The results – mapping categories</a:t>
            </a:r>
          </a:p>
        </p:txBody>
      </p:sp>
      <p:sp>
        <p:nvSpPr>
          <p:cNvPr id="7" name="Slide Number Placeholder 6">
            <a:extLst>
              <a:ext uri="{FF2B5EF4-FFF2-40B4-BE49-F238E27FC236}">
                <a16:creationId xmlns:a16="http://schemas.microsoft.com/office/drawing/2014/main" id="{4508A584-DB60-4BA0-81E1-829D3324FCCC}"/>
              </a:ext>
            </a:extLst>
          </p:cNvPr>
          <p:cNvSpPr>
            <a:spLocks noGrp="1"/>
          </p:cNvSpPr>
          <p:nvPr>
            <p:ph type="sldNum" sz="quarter" idx="12"/>
          </p:nvPr>
        </p:nvSpPr>
        <p:spPr/>
        <p:txBody>
          <a:bodyPr/>
          <a:lstStyle/>
          <a:p>
            <a:fld id="{62819AD4-C2AA-420E-866C-A1FBD01D650C}" type="slidenum">
              <a:rPr lang="en-GB" smtClean="0"/>
              <a:t>12</a:t>
            </a:fld>
            <a:endParaRPr lang="en-GB"/>
          </a:p>
        </p:txBody>
      </p:sp>
      <p:sp>
        <p:nvSpPr>
          <p:cNvPr id="3" name="TextBox 2">
            <a:extLst>
              <a:ext uri="{FF2B5EF4-FFF2-40B4-BE49-F238E27FC236}">
                <a16:creationId xmlns:a16="http://schemas.microsoft.com/office/drawing/2014/main" id="{E501A924-7AF8-4B34-9C27-F7B92ACEAD31}"/>
              </a:ext>
            </a:extLst>
          </p:cNvPr>
          <p:cNvSpPr txBox="1"/>
          <p:nvPr/>
        </p:nvSpPr>
        <p:spPr>
          <a:xfrm>
            <a:off x="4819501" y="5485172"/>
            <a:ext cx="2183483" cy="338554"/>
          </a:xfrm>
          <a:prstGeom prst="rect">
            <a:avLst/>
          </a:prstGeom>
          <a:noFill/>
        </p:spPr>
        <p:txBody>
          <a:bodyPr wrap="none" rtlCol="0">
            <a:spAutoFit/>
          </a:bodyPr>
          <a:lstStyle/>
          <a:p>
            <a:r>
              <a:rPr lang="en-GB" sz="1600" dirty="0"/>
              <a:t>Out of scope 662 (3.9%)</a:t>
            </a:r>
          </a:p>
        </p:txBody>
      </p:sp>
      <p:sp>
        <p:nvSpPr>
          <p:cNvPr id="5" name="TextBox 4">
            <a:extLst>
              <a:ext uri="{FF2B5EF4-FFF2-40B4-BE49-F238E27FC236}">
                <a16:creationId xmlns:a16="http://schemas.microsoft.com/office/drawing/2014/main" id="{16E2637D-6D59-4040-8D50-5822B4FBB52E}"/>
              </a:ext>
            </a:extLst>
          </p:cNvPr>
          <p:cNvSpPr txBox="1"/>
          <p:nvPr/>
        </p:nvSpPr>
        <p:spPr>
          <a:xfrm>
            <a:off x="4002811" y="5823726"/>
            <a:ext cx="5215793" cy="338554"/>
          </a:xfrm>
          <a:prstGeom prst="rect">
            <a:avLst/>
          </a:prstGeom>
          <a:noFill/>
        </p:spPr>
        <p:txBody>
          <a:bodyPr wrap="square" rtlCol="0">
            <a:spAutoFit/>
          </a:bodyPr>
          <a:lstStyle/>
          <a:p>
            <a:r>
              <a:rPr lang="en-GB" sz="1600" dirty="0"/>
              <a:t>Total  HPO 16,892 concepts,  until June 2023</a:t>
            </a:r>
          </a:p>
        </p:txBody>
      </p:sp>
    </p:spTree>
    <p:extLst>
      <p:ext uri="{BB962C8B-B14F-4D97-AF65-F5344CB8AC3E}">
        <p14:creationId xmlns:p14="http://schemas.microsoft.com/office/powerpoint/2010/main" val="2049094654"/>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FDF19-6A4D-4AF1-9C03-4CFBD98D77BD}"/>
              </a:ext>
            </a:extLst>
          </p:cNvPr>
          <p:cNvSpPr>
            <a:spLocks noGrp="1"/>
          </p:cNvSpPr>
          <p:nvPr>
            <p:ph type="title"/>
          </p:nvPr>
        </p:nvSpPr>
        <p:spPr>
          <a:xfrm>
            <a:off x="838200" y="269578"/>
            <a:ext cx="8741229" cy="818558"/>
          </a:xfrm>
          <a:solidFill>
            <a:srgbClr val="00B0F0"/>
          </a:solidFill>
          <a:ln>
            <a:solidFill>
              <a:schemeClr val="tx1">
                <a:lumMod val="50000"/>
                <a:lumOff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a:bodyPr>
          <a:lstStyle/>
          <a:p>
            <a:r>
              <a:rPr lang="en-GB" sz="3600" dirty="0">
                <a:solidFill>
                  <a:schemeClr val="bg1"/>
                </a:solidFill>
              </a:rPr>
              <a:t>Problems during  mapping</a:t>
            </a:r>
          </a:p>
        </p:txBody>
      </p:sp>
      <p:sp>
        <p:nvSpPr>
          <p:cNvPr id="3" name="Content Placeholder 2">
            <a:extLst>
              <a:ext uri="{FF2B5EF4-FFF2-40B4-BE49-F238E27FC236}">
                <a16:creationId xmlns:a16="http://schemas.microsoft.com/office/drawing/2014/main" id="{63BB950B-1096-4CD4-9B95-ED15BFB594B2}"/>
              </a:ext>
            </a:extLst>
          </p:cNvPr>
          <p:cNvSpPr>
            <a:spLocks noGrp="1"/>
          </p:cNvSpPr>
          <p:nvPr>
            <p:ph idx="1"/>
          </p:nvPr>
        </p:nvSpPr>
        <p:spPr>
          <a:xfrm>
            <a:off x="838200" y="1317561"/>
            <a:ext cx="10515600" cy="4351338"/>
          </a:xfrm>
        </p:spPr>
        <p:txBody>
          <a:bodyPr>
            <a:normAutofit/>
          </a:bodyPr>
          <a:lstStyle/>
          <a:p>
            <a:r>
              <a:rPr lang="en-GB" sz="2400" dirty="0"/>
              <a:t>Differences in </a:t>
            </a:r>
            <a:r>
              <a:rPr lang="en-GB" sz="2400" dirty="0">
                <a:solidFill>
                  <a:srgbClr val="FF0000"/>
                </a:solidFill>
              </a:rPr>
              <a:t>modelling</a:t>
            </a:r>
            <a:r>
              <a:rPr lang="en-GB" sz="2400" dirty="0"/>
              <a:t> between to the two ontologies</a:t>
            </a:r>
          </a:p>
          <a:p>
            <a:r>
              <a:rPr lang="en-GB" sz="2400" dirty="0"/>
              <a:t>Inconsistencies – and inaccuracies in </a:t>
            </a:r>
            <a:r>
              <a:rPr lang="en-GB" sz="2400" dirty="0">
                <a:solidFill>
                  <a:srgbClr val="FF0000"/>
                </a:solidFill>
              </a:rPr>
              <a:t>both</a:t>
            </a:r>
            <a:r>
              <a:rPr lang="en-GB" sz="2400" dirty="0"/>
              <a:t> terminologies</a:t>
            </a:r>
          </a:p>
          <a:p>
            <a:r>
              <a:rPr lang="en-GB" sz="2400" dirty="0">
                <a:solidFill>
                  <a:srgbClr val="FF0000"/>
                </a:solidFill>
              </a:rPr>
              <a:t>Context</a:t>
            </a:r>
            <a:r>
              <a:rPr lang="en-GB" sz="2400" dirty="0"/>
              <a:t> not always clear – congenital versus acquired.</a:t>
            </a:r>
          </a:p>
          <a:p>
            <a:r>
              <a:rPr lang="en-GB" sz="2400" dirty="0">
                <a:solidFill>
                  <a:srgbClr val="FF0000"/>
                </a:solidFill>
              </a:rPr>
              <a:t>Missing</a:t>
            </a:r>
            <a:r>
              <a:rPr lang="en-GB" sz="2400" dirty="0"/>
              <a:t> definitions, abbreviations explanation, supporting information (SNOMED use of eponyms)</a:t>
            </a:r>
          </a:p>
          <a:p>
            <a:r>
              <a:rPr lang="en-GB" sz="2400" dirty="0"/>
              <a:t>Apparent differences in the meaning of terms between HPO/SNOMED</a:t>
            </a:r>
          </a:p>
          <a:p>
            <a:pPr lvl="1"/>
            <a:r>
              <a:rPr lang="en-GB" sz="2000" dirty="0"/>
              <a:t>Example encephalopathy</a:t>
            </a:r>
          </a:p>
          <a:p>
            <a:endParaRPr lang="en-GB" sz="2400" dirty="0"/>
          </a:p>
        </p:txBody>
      </p:sp>
      <p:sp>
        <p:nvSpPr>
          <p:cNvPr id="6" name="Slide Number Placeholder 5">
            <a:extLst>
              <a:ext uri="{FF2B5EF4-FFF2-40B4-BE49-F238E27FC236}">
                <a16:creationId xmlns:a16="http://schemas.microsoft.com/office/drawing/2014/main" id="{E01184AE-8337-404E-B717-5D7DCAFE254B}"/>
              </a:ext>
            </a:extLst>
          </p:cNvPr>
          <p:cNvSpPr>
            <a:spLocks noGrp="1"/>
          </p:cNvSpPr>
          <p:nvPr>
            <p:ph type="sldNum" sz="quarter" idx="12"/>
          </p:nvPr>
        </p:nvSpPr>
        <p:spPr/>
        <p:txBody>
          <a:bodyPr/>
          <a:lstStyle/>
          <a:p>
            <a:fld id="{F0883674-FC6B-45FF-A9C5-97B1F81766AB}" type="slidenum">
              <a:rPr lang="en-GB" smtClean="0"/>
              <a:pPr/>
              <a:t>13</a:t>
            </a:fld>
            <a:endParaRPr lang="en-GB" dirty="0"/>
          </a:p>
        </p:txBody>
      </p:sp>
    </p:spTree>
    <p:extLst>
      <p:ext uri="{BB962C8B-B14F-4D97-AF65-F5344CB8AC3E}">
        <p14:creationId xmlns:p14="http://schemas.microsoft.com/office/powerpoint/2010/main" val="2629235121"/>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57FEC-6A27-4316-904E-7B7B55590473}"/>
              </a:ext>
            </a:extLst>
          </p:cNvPr>
          <p:cNvSpPr>
            <a:spLocks noGrp="1"/>
          </p:cNvSpPr>
          <p:nvPr>
            <p:ph type="title"/>
          </p:nvPr>
        </p:nvSpPr>
        <p:spPr>
          <a:xfrm>
            <a:off x="838200" y="419990"/>
            <a:ext cx="8817429" cy="668146"/>
          </a:xfrm>
          <a:solidFill>
            <a:srgbClr val="00B0F0"/>
          </a:solidFill>
          <a:ln>
            <a:solidFill>
              <a:schemeClr val="tx1">
                <a:lumMod val="50000"/>
                <a:lumOff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a:bodyPr>
          <a:lstStyle/>
          <a:p>
            <a:r>
              <a:rPr lang="en-GB" sz="3600" dirty="0">
                <a:solidFill>
                  <a:schemeClr val="bg1"/>
                </a:solidFill>
              </a:rPr>
              <a:t>Summary of  results</a:t>
            </a:r>
          </a:p>
        </p:txBody>
      </p:sp>
      <p:sp>
        <p:nvSpPr>
          <p:cNvPr id="3" name="Content Placeholder 2">
            <a:extLst>
              <a:ext uri="{FF2B5EF4-FFF2-40B4-BE49-F238E27FC236}">
                <a16:creationId xmlns:a16="http://schemas.microsoft.com/office/drawing/2014/main" id="{14447390-E32B-4E6D-9ED2-90363B7CD3F8}"/>
              </a:ext>
            </a:extLst>
          </p:cNvPr>
          <p:cNvSpPr>
            <a:spLocks noGrp="1"/>
          </p:cNvSpPr>
          <p:nvPr>
            <p:ph idx="1"/>
          </p:nvPr>
        </p:nvSpPr>
        <p:spPr>
          <a:xfrm>
            <a:off x="838200" y="1549737"/>
            <a:ext cx="10515600" cy="4554087"/>
          </a:xfrm>
        </p:spPr>
        <p:txBody>
          <a:bodyPr>
            <a:normAutofit/>
          </a:bodyPr>
          <a:lstStyle/>
          <a:p>
            <a:pPr marL="514350" indent="-514350">
              <a:buFont typeface="+mj-lt"/>
              <a:buAutoNum type="arabicPeriod"/>
            </a:pPr>
            <a:r>
              <a:rPr lang="en-GB" sz="2400" dirty="0">
                <a:solidFill>
                  <a:srgbClr val="FF0000"/>
                </a:solidFill>
              </a:rPr>
              <a:t>44% </a:t>
            </a:r>
            <a:r>
              <a:rPr lang="en-GB" sz="2400" dirty="0"/>
              <a:t>of HPO concepts  mapped </a:t>
            </a:r>
            <a:r>
              <a:rPr lang="en-GB" sz="2400" dirty="0">
                <a:solidFill>
                  <a:srgbClr val="FF0000"/>
                </a:solidFill>
              </a:rPr>
              <a:t>directly</a:t>
            </a:r>
            <a:r>
              <a:rPr lang="en-GB" sz="2400" dirty="0"/>
              <a:t> to SNOMED terms of which most</a:t>
            </a:r>
            <a:r>
              <a:rPr lang="en-GB" sz="2400" dirty="0">
                <a:solidFill>
                  <a:srgbClr val="FF0000"/>
                </a:solidFill>
              </a:rPr>
              <a:t> </a:t>
            </a:r>
            <a:r>
              <a:rPr lang="en-GB" sz="2400" dirty="0"/>
              <a:t>were within the </a:t>
            </a:r>
            <a:r>
              <a:rPr lang="en-GB" sz="2400" dirty="0">
                <a:solidFill>
                  <a:srgbClr val="FF0000"/>
                </a:solidFill>
              </a:rPr>
              <a:t>finding/disorder </a:t>
            </a:r>
            <a:r>
              <a:rPr lang="en-GB" sz="2400" dirty="0"/>
              <a:t>hierarchy.</a:t>
            </a:r>
          </a:p>
          <a:p>
            <a:pPr marL="514350" indent="-514350">
              <a:buFont typeface="+mj-lt"/>
              <a:buAutoNum type="arabicPeriod"/>
            </a:pPr>
            <a:r>
              <a:rPr lang="en-GB" sz="2400" dirty="0"/>
              <a:t>A further </a:t>
            </a:r>
            <a:r>
              <a:rPr lang="en-GB" sz="2400" dirty="0">
                <a:solidFill>
                  <a:srgbClr val="FF0000"/>
                </a:solidFill>
              </a:rPr>
              <a:t>40% </a:t>
            </a:r>
            <a:r>
              <a:rPr lang="en-GB" sz="2400" dirty="0"/>
              <a:t>were able to be mapped to using an </a:t>
            </a:r>
            <a:r>
              <a:rPr lang="en-GB" sz="2400" dirty="0">
                <a:solidFill>
                  <a:srgbClr val="FF0000"/>
                </a:solidFill>
              </a:rPr>
              <a:t>expression</a:t>
            </a:r>
            <a:r>
              <a:rPr lang="en-GB" sz="2400" dirty="0"/>
              <a:t> and </a:t>
            </a:r>
            <a:r>
              <a:rPr lang="en-GB" sz="2400" dirty="0">
                <a:solidFill>
                  <a:srgbClr val="FF0000"/>
                </a:solidFill>
              </a:rPr>
              <a:t>16%  </a:t>
            </a:r>
            <a:r>
              <a:rPr lang="en-GB" sz="2400" dirty="0"/>
              <a:t>to a </a:t>
            </a:r>
            <a:r>
              <a:rPr lang="en-GB" sz="2400" dirty="0">
                <a:solidFill>
                  <a:srgbClr val="FF0000"/>
                </a:solidFill>
              </a:rPr>
              <a:t>local parent.</a:t>
            </a:r>
          </a:p>
          <a:p>
            <a:pPr marL="514350" indent="-514350">
              <a:buFont typeface="+mj-lt"/>
              <a:buAutoNum type="arabicPeriod"/>
            </a:pPr>
            <a:r>
              <a:rPr lang="en-GB" sz="2400" dirty="0"/>
              <a:t>Most </a:t>
            </a:r>
            <a:r>
              <a:rPr lang="en-GB" sz="2400" dirty="0">
                <a:solidFill>
                  <a:srgbClr val="FF0000"/>
                </a:solidFill>
              </a:rPr>
              <a:t>(&gt;98%) </a:t>
            </a:r>
            <a:r>
              <a:rPr lang="en-GB" sz="2400" dirty="0"/>
              <a:t>HPO terms mapped to the Findings/Diagnosis hierarchies, with small numbers to the morphologic abnormality </a:t>
            </a:r>
            <a:r>
              <a:rPr lang="en-GB" sz="2400" dirty="0">
                <a:solidFill>
                  <a:srgbClr val="FF0000"/>
                </a:solidFill>
              </a:rPr>
              <a:t>(1.3%) </a:t>
            </a:r>
            <a:r>
              <a:rPr lang="en-GB" sz="2400" dirty="0"/>
              <a:t>and situation </a:t>
            </a:r>
            <a:r>
              <a:rPr lang="en-GB" sz="2400" dirty="0">
                <a:solidFill>
                  <a:srgbClr val="FF0000"/>
                </a:solidFill>
              </a:rPr>
              <a:t>(0.1%).</a:t>
            </a:r>
          </a:p>
          <a:p>
            <a:pPr marL="514350" indent="-514350">
              <a:buFont typeface="+mj-lt"/>
              <a:buAutoNum type="arabicPeriod"/>
            </a:pPr>
            <a:r>
              <a:rPr lang="en-GB" sz="2400" dirty="0"/>
              <a:t>Analysis of those mapped to a local parent showed that the </a:t>
            </a:r>
            <a:r>
              <a:rPr lang="en-GB" sz="2400" dirty="0">
                <a:solidFill>
                  <a:srgbClr val="FF0000"/>
                </a:solidFill>
              </a:rPr>
              <a:t>content</a:t>
            </a:r>
            <a:r>
              <a:rPr lang="en-GB" sz="2400" dirty="0"/>
              <a:t>  </a:t>
            </a:r>
            <a:r>
              <a:rPr lang="en-GB" sz="2400" dirty="0">
                <a:solidFill>
                  <a:srgbClr val="FF0000"/>
                </a:solidFill>
              </a:rPr>
              <a:t>gap</a:t>
            </a:r>
            <a:r>
              <a:rPr lang="en-GB" sz="2400" dirty="0"/>
              <a:t> was largely related to </a:t>
            </a:r>
            <a:r>
              <a:rPr lang="en-GB" sz="2400" dirty="0">
                <a:solidFill>
                  <a:srgbClr val="FF0000"/>
                </a:solidFill>
              </a:rPr>
              <a:t>congenital anomalies </a:t>
            </a:r>
            <a:r>
              <a:rPr lang="en-GB" sz="2400" dirty="0"/>
              <a:t>of the hands, feet and ears, as well as the terms covering </a:t>
            </a:r>
            <a:r>
              <a:rPr lang="en-GB" sz="2400" dirty="0">
                <a:solidFill>
                  <a:srgbClr val="FF0000"/>
                </a:solidFill>
              </a:rPr>
              <a:t>epilepsy/seizure and</a:t>
            </a:r>
            <a:r>
              <a:rPr lang="en-GB" sz="2400" dirty="0"/>
              <a:t> </a:t>
            </a:r>
            <a:r>
              <a:rPr lang="en-GB" sz="2400" dirty="0">
                <a:solidFill>
                  <a:srgbClr val="FF0000"/>
                </a:solidFill>
              </a:rPr>
              <a:t>“substance levels” </a:t>
            </a:r>
            <a:r>
              <a:rPr lang="en-GB" sz="2400" dirty="0"/>
              <a:t>in the blood</a:t>
            </a:r>
          </a:p>
          <a:p>
            <a:pPr marL="514350" indent="-514350">
              <a:buFont typeface="+mj-lt"/>
              <a:buAutoNum type="arabicPeriod"/>
            </a:pPr>
            <a:r>
              <a:rPr lang="en-GB" sz="2400" dirty="0"/>
              <a:t>Small numbers </a:t>
            </a:r>
            <a:r>
              <a:rPr lang="en-GB" sz="2400" dirty="0">
                <a:solidFill>
                  <a:srgbClr val="FF0000"/>
                </a:solidFill>
              </a:rPr>
              <a:t>(4%) </a:t>
            </a:r>
            <a:r>
              <a:rPr lang="en-GB" sz="2400" dirty="0"/>
              <a:t>were designated as “</a:t>
            </a:r>
            <a:r>
              <a:rPr lang="en-GB" sz="2400" dirty="0">
                <a:solidFill>
                  <a:srgbClr val="FF0000"/>
                </a:solidFill>
              </a:rPr>
              <a:t>out of scope</a:t>
            </a:r>
            <a:r>
              <a:rPr lang="en-GB" sz="2400" dirty="0"/>
              <a:t>” as they were either navigational terms, or were not mappable to any hierarchies.</a:t>
            </a:r>
          </a:p>
        </p:txBody>
      </p:sp>
      <p:sp>
        <p:nvSpPr>
          <p:cNvPr id="6" name="Slide Number Placeholder 5">
            <a:extLst>
              <a:ext uri="{FF2B5EF4-FFF2-40B4-BE49-F238E27FC236}">
                <a16:creationId xmlns:a16="http://schemas.microsoft.com/office/drawing/2014/main" id="{BAD2C79A-83ED-4F59-8AA0-C9E444139750}"/>
              </a:ext>
            </a:extLst>
          </p:cNvPr>
          <p:cNvSpPr>
            <a:spLocks noGrp="1"/>
          </p:cNvSpPr>
          <p:nvPr>
            <p:ph type="sldNum" sz="quarter" idx="12"/>
          </p:nvPr>
        </p:nvSpPr>
        <p:spPr/>
        <p:txBody>
          <a:bodyPr/>
          <a:lstStyle/>
          <a:p>
            <a:fld id="{F0883674-FC6B-45FF-A9C5-97B1F81766AB}" type="slidenum">
              <a:rPr lang="en-GB" smtClean="0"/>
              <a:pPr/>
              <a:t>14</a:t>
            </a:fld>
            <a:endParaRPr lang="en-GB" dirty="0"/>
          </a:p>
        </p:txBody>
      </p:sp>
    </p:spTree>
    <p:extLst>
      <p:ext uri="{BB962C8B-B14F-4D97-AF65-F5344CB8AC3E}">
        <p14:creationId xmlns:p14="http://schemas.microsoft.com/office/powerpoint/2010/main" val="587553190"/>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38EFA-BA9E-432D-BCDA-3FD5C97C4394}"/>
              </a:ext>
            </a:extLst>
          </p:cNvPr>
          <p:cNvSpPr>
            <a:spLocks noGrp="1"/>
          </p:cNvSpPr>
          <p:nvPr>
            <p:ph type="title"/>
          </p:nvPr>
        </p:nvSpPr>
        <p:spPr>
          <a:xfrm>
            <a:off x="838200" y="235916"/>
            <a:ext cx="10515600" cy="1325563"/>
          </a:xfrm>
          <a:solidFill>
            <a:srgbClr val="00B0F0"/>
          </a:solidFill>
          <a:ln>
            <a:solidFill>
              <a:schemeClr val="tx1">
                <a:lumMod val="50000"/>
                <a:lumOff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a:bodyPr>
          <a:lstStyle/>
          <a:p>
            <a:r>
              <a:rPr lang="en-GB" sz="3600" dirty="0">
                <a:solidFill>
                  <a:schemeClr val="bg1"/>
                </a:solidFill>
              </a:rPr>
              <a:t>Conclusions</a:t>
            </a:r>
          </a:p>
        </p:txBody>
      </p:sp>
      <p:sp>
        <p:nvSpPr>
          <p:cNvPr id="3" name="Content Placeholder 2">
            <a:extLst>
              <a:ext uri="{FF2B5EF4-FFF2-40B4-BE49-F238E27FC236}">
                <a16:creationId xmlns:a16="http://schemas.microsoft.com/office/drawing/2014/main" id="{884A9DF5-C4E0-4C9B-95D1-C57572D89C8B}"/>
              </a:ext>
            </a:extLst>
          </p:cNvPr>
          <p:cNvSpPr>
            <a:spLocks noGrp="1"/>
          </p:cNvSpPr>
          <p:nvPr>
            <p:ph idx="1"/>
          </p:nvPr>
        </p:nvSpPr>
        <p:spPr/>
        <p:txBody>
          <a:bodyPr/>
          <a:lstStyle/>
          <a:p>
            <a:r>
              <a:rPr lang="en-GB" dirty="0"/>
              <a:t>The direct mapping rate of HPO to SNOMED has not increased in recent years. This is  because although content has been added  in SNOMED, new content added to HPO (for example Behaviour) is difficult to map and is more subjective.</a:t>
            </a:r>
          </a:p>
          <a:p>
            <a:r>
              <a:rPr lang="en-GB" dirty="0"/>
              <a:t>This mapping should be used for discussion and purposes so that a universally agreed map can be published from all parties</a:t>
            </a:r>
          </a:p>
        </p:txBody>
      </p:sp>
    </p:spTree>
    <p:extLst>
      <p:ext uri="{BB962C8B-B14F-4D97-AF65-F5344CB8AC3E}">
        <p14:creationId xmlns:p14="http://schemas.microsoft.com/office/powerpoint/2010/main" val="39137027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B60F6-87A0-4364-A9B1-204C47C49770}"/>
              </a:ext>
            </a:extLst>
          </p:cNvPr>
          <p:cNvSpPr>
            <a:spLocks noGrp="1"/>
          </p:cNvSpPr>
          <p:nvPr>
            <p:ph type="title"/>
          </p:nvPr>
        </p:nvSpPr>
        <p:spPr>
          <a:xfrm>
            <a:off x="838200" y="365125"/>
            <a:ext cx="9376954" cy="867327"/>
          </a:xfrm>
          <a:solidFill>
            <a:srgbClr val="00B0F0"/>
          </a:solidFill>
          <a:ln>
            <a:solidFill>
              <a:schemeClr val="tx1">
                <a:lumMod val="50000"/>
                <a:lumOff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fontScale="90000"/>
          </a:bodyPr>
          <a:lstStyle/>
          <a:p>
            <a:r>
              <a:rPr lang="en-GB" sz="3600" dirty="0">
                <a:solidFill>
                  <a:schemeClr val="bg1"/>
                </a:solidFill>
              </a:rPr>
              <a:t>Mapping - Difficult clinical areas in HPO and SNOMED</a:t>
            </a:r>
          </a:p>
        </p:txBody>
      </p:sp>
      <p:sp>
        <p:nvSpPr>
          <p:cNvPr id="3" name="Content Placeholder 2">
            <a:extLst>
              <a:ext uri="{FF2B5EF4-FFF2-40B4-BE49-F238E27FC236}">
                <a16:creationId xmlns:a16="http://schemas.microsoft.com/office/drawing/2014/main" id="{662C2C05-5CE6-42E4-B9F3-F1B889744808}"/>
              </a:ext>
            </a:extLst>
          </p:cNvPr>
          <p:cNvSpPr>
            <a:spLocks noGrp="1"/>
          </p:cNvSpPr>
          <p:nvPr>
            <p:ph idx="1"/>
          </p:nvPr>
        </p:nvSpPr>
        <p:spPr/>
        <p:txBody>
          <a:bodyPr>
            <a:normAutofit fontScale="92500" lnSpcReduction="20000"/>
          </a:bodyPr>
          <a:lstStyle/>
          <a:p>
            <a:r>
              <a:rPr lang="en-GB" sz="2800" dirty="0"/>
              <a:t>Hands and feet  - anomalies, congenital deformities</a:t>
            </a:r>
          </a:p>
          <a:p>
            <a:pPr lvl="1"/>
            <a:r>
              <a:rPr lang="en-GB" dirty="0"/>
              <a:t>Thousands of missing concepts but for requirement could be met by </a:t>
            </a:r>
            <a:r>
              <a:rPr lang="en-GB" dirty="0">
                <a:solidFill>
                  <a:srgbClr val="FF0000"/>
                </a:solidFill>
              </a:rPr>
              <a:t>post-coordination, </a:t>
            </a:r>
            <a:r>
              <a:rPr lang="en-GB" dirty="0"/>
              <a:t>if a few basic concepts could be added.</a:t>
            </a:r>
          </a:p>
          <a:p>
            <a:r>
              <a:rPr lang="en-GB" sz="2800" dirty="0"/>
              <a:t>Epilepsy/seizure (350 codes),</a:t>
            </a:r>
          </a:p>
          <a:p>
            <a:pPr lvl="1"/>
            <a:r>
              <a:rPr lang="en-GB" dirty="0"/>
              <a:t>SNOMED updated this year which has improved mapping and by simplified expressions.</a:t>
            </a:r>
          </a:p>
          <a:p>
            <a:r>
              <a:rPr lang="en-GB" dirty="0"/>
              <a:t>Neurology -</a:t>
            </a:r>
            <a:r>
              <a:rPr lang="en-GB" sz="2800" dirty="0"/>
              <a:t> EEG findings, </a:t>
            </a:r>
          </a:p>
          <a:p>
            <a:pPr lvl="1"/>
            <a:r>
              <a:rPr lang="en-GB" dirty="0"/>
              <a:t>Difference between UK and US classifications makes mapping  difficult.</a:t>
            </a:r>
          </a:p>
          <a:p>
            <a:r>
              <a:rPr lang="en-GB" dirty="0"/>
              <a:t>Behaviour – new content in HPO, under Atypical </a:t>
            </a:r>
            <a:r>
              <a:rPr lang="en-GB" dirty="0" err="1"/>
              <a:t>behavior</a:t>
            </a:r>
            <a:r>
              <a:rPr lang="en-GB" dirty="0"/>
              <a:t> HP:0000708.</a:t>
            </a:r>
          </a:p>
          <a:p>
            <a:pPr lvl="1"/>
            <a:r>
              <a:rPr lang="en-GB" dirty="0"/>
              <a:t>Difficult/subjective mapping.</a:t>
            </a:r>
          </a:p>
          <a:p>
            <a:r>
              <a:rPr lang="en-GB" dirty="0"/>
              <a:t>Lymphocyte functional studies- missing content</a:t>
            </a:r>
          </a:p>
          <a:p>
            <a:r>
              <a:rPr lang="en-GB" sz="2800" dirty="0"/>
              <a:t>Substances missing from SNOMED, along with their analytic procedures, for modelling/findings</a:t>
            </a:r>
          </a:p>
          <a:p>
            <a:endParaRPr lang="en-GB" dirty="0"/>
          </a:p>
        </p:txBody>
      </p:sp>
      <p:sp>
        <p:nvSpPr>
          <p:cNvPr id="4" name="Slide Number Placeholder 3">
            <a:extLst>
              <a:ext uri="{FF2B5EF4-FFF2-40B4-BE49-F238E27FC236}">
                <a16:creationId xmlns:a16="http://schemas.microsoft.com/office/drawing/2014/main" id="{72EDA8BC-F606-4488-9805-DE0C7E71BCE9}"/>
              </a:ext>
            </a:extLst>
          </p:cNvPr>
          <p:cNvSpPr>
            <a:spLocks noGrp="1"/>
          </p:cNvSpPr>
          <p:nvPr>
            <p:ph type="sldNum" sz="quarter" idx="12"/>
          </p:nvPr>
        </p:nvSpPr>
        <p:spPr/>
        <p:txBody>
          <a:bodyPr/>
          <a:lstStyle/>
          <a:p>
            <a:fld id="{F0883674-FC6B-45FF-A9C5-97B1F81766AB}" type="slidenum">
              <a:rPr lang="en-GB" smtClean="0"/>
              <a:pPr/>
              <a:t>16</a:t>
            </a:fld>
            <a:endParaRPr lang="en-GB" dirty="0"/>
          </a:p>
        </p:txBody>
      </p:sp>
    </p:spTree>
    <p:extLst>
      <p:ext uri="{BB962C8B-B14F-4D97-AF65-F5344CB8AC3E}">
        <p14:creationId xmlns:p14="http://schemas.microsoft.com/office/powerpoint/2010/main" val="1564092443"/>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4C115-EE09-4C69-A59A-7C4F026DA34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8E38B5B-4835-4A3A-B75E-74E7EB1102EF}"/>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473095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E4CBD-4224-4C6D-A6FF-3F54A10A019F}"/>
              </a:ext>
            </a:extLst>
          </p:cNvPr>
          <p:cNvSpPr>
            <a:spLocks noGrp="1"/>
          </p:cNvSpPr>
          <p:nvPr>
            <p:ph type="title"/>
          </p:nvPr>
        </p:nvSpPr>
        <p:spPr>
          <a:xfrm>
            <a:off x="838200" y="508001"/>
            <a:ext cx="10515600" cy="939800"/>
          </a:xfrm>
          <a:solidFill>
            <a:srgbClr val="00B0F0"/>
          </a:solidFill>
          <a:ln>
            <a:solidFill>
              <a:schemeClr val="tx1">
                <a:lumMod val="50000"/>
                <a:lumOff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fontScale="92500"/>
          </a:bodyPr>
          <a:lstStyle/>
          <a:p>
            <a:pPr>
              <a:buFont typeface="Arial" panose="020B0604020202020204" pitchFamily="34" charset="0"/>
            </a:pPr>
            <a:r>
              <a:rPr lang="en-GB" sz="3200" dirty="0">
                <a:solidFill>
                  <a:schemeClr val="bg1"/>
                </a:solidFill>
              </a:rPr>
              <a:t>Version control</a:t>
            </a:r>
          </a:p>
        </p:txBody>
      </p:sp>
      <p:sp>
        <p:nvSpPr>
          <p:cNvPr id="3" name="Content Placeholder 2">
            <a:extLst>
              <a:ext uri="{FF2B5EF4-FFF2-40B4-BE49-F238E27FC236}">
                <a16:creationId xmlns:a16="http://schemas.microsoft.com/office/drawing/2014/main" id="{18F8C135-B026-44F9-9214-FB60D06C8253}"/>
              </a:ext>
            </a:extLst>
          </p:cNvPr>
          <p:cNvSpPr>
            <a:spLocks noGrp="1"/>
          </p:cNvSpPr>
          <p:nvPr>
            <p:ph idx="1"/>
          </p:nvPr>
        </p:nvSpPr>
        <p:spPr/>
        <p:txBody>
          <a:bodyPr>
            <a:normAutofit/>
          </a:bodyPr>
          <a:lstStyle/>
          <a:p>
            <a:r>
              <a:rPr lang="en-GB" sz="2000" dirty="0"/>
              <a:t>14 May 2021</a:t>
            </a:r>
          </a:p>
          <a:p>
            <a:pPr lvl="1"/>
            <a:r>
              <a:rPr lang="en-GB" sz="1800" dirty="0"/>
              <a:t>HPO until end 2020</a:t>
            </a:r>
          </a:p>
          <a:p>
            <a:pPr lvl="1"/>
            <a:r>
              <a:rPr lang="en-GB" sz="1800" dirty="0"/>
              <a:t>SNOMED International Release, 2020</a:t>
            </a:r>
          </a:p>
          <a:p>
            <a:r>
              <a:rPr lang="en-GB" sz="2000" dirty="0"/>
              <a:t>02 June 2021</a:t>
            </a:r>
          </a:p>
          <a:p>
            <a:pPr lvl="1"/>
            <a:r>
              <a:rPr lang="en-GB" sz="1800" dirty="0"/>
              <a:t>Updated with April 2021 HPO content</a:t>
            </a:r>
          </a:p>
          <a:p>
            <a:pPr lvl="1"/>
            <a:r>
              <a:rPr lang="en-GB" sz="1800" dirty="0"/>
              <a:t>Validated against SNOMED International Release, 31st Jan 2021</a:t>
            </a:r>
          </a:p>
          <a:p>
            <a:r>
              <a:rPr lang="en-GB" sz="2200" dirty="0"/>
              <a:t>June 2023</a:t>
            </a:r>
          </a:p>
          <a:p>
            <a:pPr lvl="1"/>
            <a:r>
              <a:rPr lang="en-GB" sz="1800" dirty="0"/>
              <a:t>HPO content until June 2023</a:t>
            </a:r>
          </a:p>
          <a:p>
            <a:pPr lvl="1"/>
            <a:r>
              <a:rPr lang="en-GB" sz="1800" dirty="0"/>
              <a:t>Complete review of mappings</a:t>
            </a:r>
          </a:p>
          <a:p>
            <a:pPr lvl="1"/>
            <a:r>
              <a:rPr lang="en-GB" sz="1800" dirty="0"/>
              <a:t>Complete review  of expressions</a:t>
            </a:r>
          </a:p>
          <a:p>
            <a:pPr lvl="1"/>
            <a:r>
              <a:rPr lang="en-GB" sz="1800" dirty="0"/>
              <a:t>Validated against SNOMED International Release, May 2023</a:t>
            </a:r>
          </a:p>
        </p:txBody>
      </p:sp>
    </p:spTree>
    <p:extLst>
      <p:ext uri="{BB962C8B-B14F-4D97-AF65-F5344CB8AC3E}">
        <p14:creationId xmlns:p14="http://schemas.microsoft.com/office/powerpoint/2010/main" val="1137594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25B11-9707-408C-8E0C-A2A3FA815BE0}"/>
              </a:ext>
            </a:extLst>
          </p:cNvPr>
          <p:cNvSpPr>
            <a:spLocks noGrp="1"/>
          </p:cNvSpPr>
          <p:nvPr>
            <p:ph type="title"/>
          </p:nvPr>
        </p:nvSpPr>
        <p:spPr>
          <a:xfrm>
            <a:off x="838200" y="365291"/>
            <a:ext cx="8893629" cy="703795"/>
          </a:xfrm>
          <a:solidFill>
            <a:srgbClr val="00B0F0"/>
          </a:solidFill>
          <a:ln>
            <a:solidFill>
              <a:schemeClr val="tx1">
                <a:lumMod val="50000"/>
                <a:lumOff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fontScale="92500"/>
          </a:bodyPr>
          <a:lstStyle/>
          <a:p>
            <a:pPr>
              <a:buFont typeface="Arial" panose="020B0604020202020204" pitchFamily="34" charset="0"/>
            </a:pPr>
            <a:r>
              <a:rPr lang="en-GB" sz="3200" dirty="0">
                <a:solidFill>
                  <a:schemeClr val="bg1"/>
                </a:solidFill>
              </a:rPr>
              <a:t> Introduction </a:t>
            </a:r>
          </a:p>
        </p:txBody>
      </p:sp>
      <p:sp>
        <p:nvSpPr>
          <p:cNvPr id="3" name="Content Placeholder 2">
            <a:extLst>
              <a:ext uri="{FF2B5EF4-FFF2-40B4-BE49-F238E27FC236}">
                <a16:creationId xmlns:a16="http://schemas.microsoft.com/office/drawing/2014/main" id="{58D8014F-48DF-442F-9325-0DA825083BF3}"/>
              </a:ext>
            </a:extLst>
          </p:cNvPr>
          <p:cNvSpPr>
            <a:spLocks noGrp="1"/>
          </p:cNvSpPr>
          <p:nvPr>
            <p:ph idx="1"/>
          </p:nvPr>
        </p:nvSpPr>
        <p:spPr>
          <a:xfrm>
            <a:off x="838200" y="1526622"/>
            <a:ext cx="10240926" cy="4500036"/>
          </a:xfrm>
        </p:spPr>
        <p:txBody>
          <a:bodyPr>
            <a:normAutofit/>
          </a:bodyPr>
          <a:lstStyle/>
          <a:p>
            <a:r>
              <a:rPr lang="en-GB" sz="1800" dirty="0">
                <a:solidFill>
                  <a:srgbClr val="FF0000"/>
                </a:solidFill>
              </a:rPr>
              <a:t>SNOMED CT </a:t>
            </a:r>
            <a:r>
              <a:rPr lang="en-GB" sz="1800" dirty="0">
                <a:solidFill>
                  <a:srgbClr val="002060"/>
                </a:solidFill>
              </a:rPr>
              <a:t>is owned and managed by SNOMED International </a:t>
            </a:r>
            <a:r>
              <a:rPr lang="en-GB" sz="1800" i="1" dirty="0">
                <a:solidFill>
                  <a:srgbClr val="002060"/>
                </a:solidFill>
              </a:rPr>
              <a:t> </a:t>
            </a:r>
            <a:r>
              <a:rPr lang="en-GB" sz="1800" dirty="0">
                <a:solidFill>
                  <a:srgbClr val="002060"/>
                </a:solidFill>
              </a:rPr>
              <a:t>and is the leading Healthcare Terminology worldwide. It  </a:t>
            </a:r>
            <a:r>
              <a:rPr lang="en-GB" sz="1800" dirty="0">
                <a:solidFill>
                  <a:srgbClr val="FF0000"/>
                </a:solidFill>
              </a:rPr>
              <a:t>is the mandated Clinical Terminology </a:t>
            </a:r>
            <a:r>
              <a:rPr lang="en-GB" sz="1800" dirty="0"/>
              <a:t>for the NHS in the UK for the recording of patient information at the point of care</a:t>
            </a:r>
            <a:r>
              <a:rPr lang="en-GB" sz="1800" dirty="0">
                <a:solidFill>
                  <a:srgbClr val="002060"/>
                </a:solidFill>
              </a:rPr>
              <a:t>.</a:t>
            </a:r>
          </a:p>
          <a:p>
            <a:pPr lvl="1"/>
            <a:r>
              <a:rPr lang="en-GB" sz="1600" dirty="0"/>
              <a:t>The hierarchies under consideration here, </a:t>
            </a:r>
            <a:r>
              <a:rPr lang="en-GB" sz="1600" dirty="0">
                <a:solidFill>
                  <a:srgbClr val="FF0000"/>
                </a:solidFill>
              </a:rPr>
              <a:t>disorders</a:t>
            </a:r>
            <a:r>
              <a:rPr lang="en-GB" sz="1600" dirty="0"/>
              <a:t> are categorised largely by </a:t>
            </a:r>
            <a:r>
              <a:rPr lang="en-GB" sz="1600" dirty="0">
                <a:solidFill>
                  <a:srgbClr val="FF0000"/>
                </a:solidFill>
              </a:rPr>
              <a:t>causation </a:t>
            </a:r>
            <a:r>
              <a:rPr lang="en-GB" sz="1600" dirty="0"/>
              <a:t>and based on clinical teaching.</a:t>
            </a:r>
          </a:p>
          <a:p>
            <a:pPr lvl="1"/>
            <a:r>
              <a:rPr lang="en-GB" sz="1600" dirty="0"/>
              <a:t>SNOMED </a:t>
            </a:r>
            <a:r>
              <a:rPr lang="en-GB" sz="1600" dirty="0">
                <a:solidFill>
                  <a:srgbClr val="FF0000"/>
                </a:solidFill>
              </a:rPr>
              <a:t>findings</a:t>
            </a:r>
            <a:r>
              <a:rPr lang="en-GB" sz="1600" dirty="0"/>
              <a:t> are based on the observation and interpretation of investigations, history and examination.</a:t>
            </a:r>
          </a:p>
          <a:p>
            <a:r>
              <a:rPr lang="en-GB" sz="1800" dirty="0">
                <a:solidFill>
                  <a:srgbClr val="FF0000"/>
                </a:solidFill>
              </a:rPr>
              <a:t>The Human Phenotype Ontology  (HPO)</a:t>
            </a:r>
            <a:r>
              <a:rPr lang="en-GB" sz="1800" i="1" dirty="0"/>
              <a:t> </a:t>
            </a:r>
            <a:r>
              <a:rPr lang="en-GB" sz="1800" dirty="0">
                <a:solidFill>
                  <a:schemeClr val="tx1">
                    <a:lumMod val="95000"/>
                    <a:lumOff val="5000"/>
                  </a:schemeClr>
                </a:solidFill>
              </a:rPr>
              <a:t>is widely used within the genomics community for the description and identification of genomic disease/data, since 2007. It’s use is based on the </a:t>
            </a:r>
            <a:r>
              <a:rPr lang="en-GB" sz="1800" dirty="0"/>
              <a:t>definition of a phenotype itself, that is:-</a:t>
            </a:r>
          </a:p>
          <a:p>
            <a:pPr lvl="1"/>
            <a:r>
              <a:rPr lang="en-GB" sz="1600" i="1" dirty="0">
                <a:solidFill>
                  <a:srgbClr val="FF0000"/>
                </a:solidFill>
              </a:rPr>
              <a:t>“The observations relate to the physical, morphologic, or biochemical level, of an individual, </a:t>
            </a:r>
          </a:p>
          <a:p>
            <a:pPr marL="457200" lvl="1" indent="0">
              <a:buNone/>
            </a:pPr>
            <a:r>
              <a:rPr lang="en-GB" sz="1600" i="1" dirty="0">
                <a:solidFill>
                  <a:srgbClr val="FF0000"/>
                </a:solidFill>
              </a:rPr>
              <a:t>as determined by the genotype and environment”.</a:t>
            </a:r>
          </a:p>
          <a:p>
            <a:pPr lvl="1"/>
            <a:r>
              <a:rPr lang="en-US" sz="1600" i="1" dirty="0"/>
              <a:t>An organism’s observable physical and biochemical characteristics directly influenced by the </a:t>
            </a:r>
          </a:p>
          <a:p>
            <a:pPr marL="457200" lvl="1" indent="0">
              <a:buNone/>
            </a:pPr>
            <a:r>
              <a:rPr lang="en-US" sz="1600" i="1" dirty="0"/>
              <a:t>genotype (genetic factor) and/or environment. In humans, this is often the observed signs and </a:t>
            </a:r>
          </a:p>
          <a:p>
            <a:pPr marL="457200" lvl="1" indent="0">
              <a:buNone/>
            </a:pPr>
            <a:r>
              <a:rPr lang="en-US" sz="1600" i="1" dirty="0"/>
              <a:t>symptoms of a condition.</a:t>
            </a:r>
          </a:p>
          <a:p>
            <a:pPr marL="457200" lvl="1" indent="0">
              <a:buNone/>
            </a:pPr>
            <a:r>
              <a:rPr lang="en-US" sz="1600" dirty="0"/>
              <a:t>Details </a:t>
            </a:r>
            <a:r>
              <a:rPr lang="en-US" sz="1200" dirty="0">
                <a:hlinkClick r:id="rId3"/>
              </a:rPr>
              <a:t>Details Human Phenotype Ontology (jax.org)</a:t>
            </a:r>
            <a:endParaRPr lang="en-US" sz="1200" dirty="0"/>
          </a:p>
          <a:p>
            <a:pPr marL="457200" lvl="1" indent="0">
              <a:buNone/>
            </a:pPr>
            <a:r>
              <a:rPr lang="en-GB" sz="1600" dirty="0"/>
              <a:t>View HPO </a:t>
            </a:r>
            <a:r>
              <a:rPr lang="en-GB" sz="1800" dirty="0"/>
              <a:t>- </a:t>
            </a:r>
            <a:r>
              <a:rPr lang="en-GB" sz="1200" dirty="0">
                <a:hlinkClick r:id="rId4"/>
              </a:rPr>
              <a:t>Human Phenotype Ontology - Summary | NCBO </a:t>
            </a:r>
            <a:r>
              <a:rPr lang="en-GB" sz="1200" dirty="0" err="1">
                <a:hlinkClick r:id="rId4"/>
              </a:rPr>
              <a:t>BioPortal</a:t>
            </a:r>
            <a:r>
              <a:rPr lang="en-GB" sz="1200" dirty="0">
                <a:hlinkClick r:id="rId4"/>
              </a:rPr>
              <a:t> (bioontology.org)</a:t>
            </a:r>
            <a:endParaRPr lang="en-GB" sz="1800" dirty="0"/>
          </a:p>
          <a:p>
            <a:pPr lvl="1"/>
            <a:endParaRPr lang="en-GB" sz="1600" dirty="0"/>
          </a:p>
          <a:p>
            <a:endParaRPr lang="en-GB" sz="1800" dirty="0"/>
          </a:p>
          <a:p>
            <a:pPr lvl="1"/>
            <a:endParaRPr lang="en-GB" sz="1600" dirty="0"/>
          </a:p>
        </p:txBody>
      </p:sp>
      <p:sp>
        <p:nvSpPr>
          <p:cNvPr id="6" name="Slide Number Placeholder 5">
            <a:extLst>
              <a:ext uri="{FF2B5EF4-FFF2-40B4-BE49-F238E27FC236}">
                <a16:creationId xmlns:a16="http://schemas.microsoft.com/office/drawing/2014/main" id="{A10064A5-3780-44A5-89E1-A8421E041577}"/>
              </a:ext>
            </a:extLst>
          </p:cNvPr>
          <p:cNvSpPr>
            <a:spLocks noGrp="1"/>
          </p:cNvSpPr>
          <p:nvPr>
            <p:ph type="sldNum" sz="quarter" idx="12"/>
          </p:nvPr>
        </p:nvSpPr>
        <p:spPr/>
        <p:txBody>
          <a:bodyPr/>
          <a:lstStyle/>
          <a:p>
            <a:fld id="{F0883674-FC6B-45FF-A9C5-97B1F81766AB}" type="slidenum">
              <a:rPr lang="en-GB" smtClean="0"/>
              <a:pPr/>
              <a:t>3</a:t>
            </a:fld>
            <a:endParaRPr lang="en-GB" dirty="0"/>
          </a:p>
        </p:txBody>
      </p:sp>
      <p:pic>
        <p:nvPicPr>
          <p:cNvPr id="1026" name="Picture 2" descr="See the source image">
            <a:extLst>
              <a:ext uri="{FF2B5EF4-FFF2-40B4-BE49-F238E27FC236}">
                <a16:creationId xmlns:a16="http://schemas.microsoft.com/office/drawing/2014/main" id="{0B7C1F35-388E-4C91-8E53-78581464736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25000" y="4099933"/>
            <a:ext cx="2566285" cy="1926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7368380"/>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CB314-2E9C-4DBC-AB78-0D4C13089C57}"/>
              </a:ext>
            </a:extLst>
          </p:cNvPr>
          <p:cNvSpPr>
            <a:spLocks noGrp="1"/>
          </p:cNvSpPr>
          <p:nvPr>
            <p:ph type="title"/>
          </p:nvPr>
        </p:nvSpPr>
        <p:spPr>
          <a:xfrm>
            <a:off x="838200" y="365125"/>
            <a:ext cx="8677275" cy="685801"/>
          </a:xfrm>
          <a:solidFill>
            <a:srgbClr val="00B0F0"/>
          </a:solidFill>
          <a:ln>
            <a:solidFill>
              <a:schemeClr val="tx1">
                <a:lumMod val="50000"/>
                <a:lumOff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a:bodyPr>
          <a:lstStyle/>
          <a:p>
            <a:r>
              <a:rPr lang="en-GB" sz="3200" dirty="0">
                <a:solidFill>
                  <a:schemeClr val="bg1"/>
                </a:solidFill>
              </a:rPr>
              <a:t>HPO  - the content, by system</a:t>
            </a:r>
          </a:p>
        </p:txBody>
      </p:sp>
      <p:sp>
        <p:nvSpPr>
          <p:cNvPr id="3" name="Slide Number Placeholder 2">
            <a:extLst>
              <a:ext uri="{FF2B5EF4-FFF2-40B4-BE49-F238E27FC236}">
                <a16:creationId xmlns:a16="http://schemas.microsoft.com/office/drawing/2014/main" id="{050B5A5B-509C-4B4E-9B33-0A2F446EC6A6}"/>
              </a:ext>
            </a:extLst>
          </p:cNvPr>
          <p:cNvSpPr>
            <a:spLocks noGrp="1"/>
          </p:cNvSpPr>
          <p:nvPr>
            <p:ph type="sldNum" sz="quarter" idx="12"/>
          </p:nvPr>
        </p:nvSpPr>
        <p:spPr/>
        <p:txBody>
          <a:bodyPr/>
          <a:lstStyle/>
          <a:p>
            <a:fld id="{F0883674-FC6B-45FF-A9C5-97B1F81766AB}" type="slidenum">
              <a:rPr lang="en-GB" smtClean="0"/>
              <a:pPr/>
              <a:t>4</a:t>
            </a:fld>
            <a:endParaRPr lang="en-GB" dirty="0"/>
          </a:p>
        </p:txBody>
      </p:sp>
      <p:pic>
        <p:nvPicPr>
          <p:cNvPr id="3074" name="Picture 2" descr="See the source image">
            <a:extLst>
              <a:ext uri="{FF2B5EF4-FFF2-40B4-BE49-F238E27FC236}">
                <a16:creationId xmlns:a16="http://schemas.microsoft.com/office/drawing/2014/main" id="{2EABADD7-8B37-44F1-A052-2089711313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62796" y="1890162"/>
            <a:ext cx="1708255" cy="205275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076" name="Picture 4" descr="See the source image">
            <a:extLst>
              <a:ext uri="{FF2B5EF4-FFF2-40B4-BE49-F238E27FC236}">
                <a16:creationId xmlns:a16="http://schemas.microsoft.com/office/drawing/2014/main" id="{96C2A1A6-C53F-493B-9413-106302AABA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00841" y="4473649"/>
            <a:ext cx="2167253" cy="153045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83B5EA8-7898-411D-88E5-E5A93560731D}"/>
              </a:ext>
            </a:extLst>
          </p:cNvPr>
          <p:cNvSpPr txBox="1"/>
          <p:nvPr/>
        </p:nvSpPr>
        <p:spPr>
          <a:xfrm>
            <a:off x="838200" y="1890162"/>
            <a:ext cx="2168661" cy="646331"/>
          </a:xfrm>
          <a:prstGeom prst="rect">
            <a:avLst/>
          </a:prstGeom>
          <a:noFill/>
        </p:spPr>
        <p:txBody>
          <a:bodyPr wrap="square" rtlCol="0">
            <a:spAutoFit/>
          </a:bodyPr>
          <a:lstStyle/>
          <a:p>
            <a:r>
              <a:rPr lang="en-GB" dirty="0"/>
              <a:t>Lab tests, scans etc across all groups.</a:t>
            </a:r>
          </a:p>
        </p:txBody>
      </p:sp>
      <p:sp>
        <p:nvSpPr>
          <p:cNvPr id="5" name="TextBox 4">
            <a:extLst>
              <a:ext uri="{FF2B5EF4-FFF2-40B4-BE49-F238E27FC236}">
                <a16:creationId xmlns:a16="http://schemas.microsoft.com/office/drawing/2014/main" id="{67AE3283-B14A-44B8-9D9F-3A10A2FDA35D}"/>
              </a:ext>
            </a:extLst>
          </p:cNvPr>
          <p:cNvSpPr txBox="1"/>
          <p:nvPr/>
        </p:nvSpPr>
        <p:spPr>
          <a:xfrm>
            <a:off x="10489900" y="2015019"/>
            <a:ext cx="1461096" cy="923330"/>
          </a:xfrm>
          <a:prstGeom prst="rect">
            <a:avLst/>
          </a:prstGeom>
          <a:noFill/>
        </p:spPr>
        <p:txBody>
          <a:bodyPr wrap="square" rtlCol="0">
            <a:spAutoFit/>
          </a:bodyPr>
          <a:lstStyle/>
          <a:p>
            <a:r>
              <a:rPr lang="en-GB" dirty="0"/>
              <a:t>&gt;600 terms relate to the finger</a:t>
            </a:r>
          </a:p>
        </p:txBody>
      </p:sp>
      <p:sp>
        <p:nvSpPr>
          <p:cNvPr id="6" name="TextBox 5">
            <a:extLst>
              <a:ext uri="{FF2B5EF4-FFF2-40B4-BE49-F238E27FC236}">
                <a16:creationId xmlns:a16="http://schemas.microsoft.com/office/drawing/2014/main" id="{EEE90D6F-5D1C-4E3D-A956-573C3F6B0BDE}"/>
              </a:ext>
            </a:extLst>
          </p:cNvPr>
          <p:cNvSpPr txBox="1"/>
          <p:nvPr/>
        </p:nvSpPr>
        <p:spPr>
          <a:xfrm>
            <a:off x="10596241" y="3171626"/>
            <a:ext cx="1595759" cy="1200329"/>
          </a:xfrm>
          <a:prstGeom prst="rect">
            <a:avLst/>
          </a:prstGeom>
          <a:noFill/>
        </p:spPr>
        <p:txBody>
          <a:bodyPr wrap="square" rtlCol="0">
            <a:spAutoFit/>
          </a:bodyPr>
          <a:lstStyle/>
          <a:p>
            <a:r>
              <a:rPr lang="en-GB" dirty="0"/>
              <a:t>10% of terms relate to the bones of hand and foot</a:t>
            </a:r>
          </a:p>
        </p:txBody>
      </p:sp>
      <p:pic>
        <p:nvPicPr>
          <p:cNvPr id="9" name="Picture 8" descr="A row of samples for medical testing">
            <a:extLst>
              <a:ext uri="{FF2B5EF4-FFF2-40B4-BE49-F238E27FC236}">
                <a16:creationId xmlns:a16="http://schemas.microsoft.com/office/drawing/2014/main" id="{83D330A5-8901-46F8-99E3-E5359E036D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8200" y="2816409"/>
            <a:ext cx="1896283" cy="1422212"/>
          </a:xfrm>
          <a:prstGeom prst="rect">
            <a:avLst/>
          </a:prstGeom>
          <a:effectLst>
            <a:outerShdw blurRad="50800" dist="38100" dir="2700000" algn="tl" rotWithShape="0">
              <a:prstClr val="black">
                <a:alpha val="40000"/>
              </a:prstClr>
            </a:outerShdw>
          </a:effectLst>
        </p:spPr>
      </p:pic>
      <p:pic>
        <p:nvPicPr>
          <p:cNvPr id="12" name="Picture 11" descr="Surgeon examining digital brain scan on monitor with patient in the background">
            <a:extLst>
              <a:ext uri="{FF2B5EF4-FFF2-40B4-BE49-F238E27FC236}">
                <a16:creationId xmlns:a16="http://schemas.microsoft.com/office/drawing/2014/main" id="{B22122B0-C580-4D21-80E5-81DA571D57D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9506" y="4580986"/>
            <a:ext cx="1973669" cy="1315779"/>
          </a:xfrm>
          <a:prstGeom prst="rect">
            <a:avLst/>
          </a:prstGeom>
          <a:effectLst>
            <a:outerShdw blurRad="50800" dist="38100" dir="2700000" algn="tl" rotWithShape="0">
              <a:prstClr val="black">
                <a:alpha val="40000"/>
              </a:prstClr>
            </a:outerShdw>
          </a:effectLst>
        </p:spPr>
      </p:pic>
      <p:sp>
        <p:nvSpPr>
          <p:cNvPr id="14" name="TextBox 13">
            <a:extLst>
              <a:ext uri="{FF2B5EF4-FFF2-40B4-BE49-F238E27FC236}">
                <a16:creationId xmlns:a16="http://schemas.microsoft.com/office/drawing/2014/main" id="{B719D2CC-6C22-4772-A1C5-39C98FE3D1A1}"/>
              </a:ext>
            </a:extLst>
          </p:cNvPr>
          <p:cNvSpPr txBox="1"/>
          <p:nvPr/>
        </p:nvSpPr>
        <p:spPr>
          <a:xfrm>
            <a:off x="7816556" y="6226371"/>
            <a:ext cx="950901" cy="307777"/>
          </a:xfrm>
          <a:prstGeom prst="rect">
            <a:avLst/>
          </a:prstGeom>
          <a:noFill/>
        </p:spPr>
        <p:txBody>
          <a:bodyPr wrap="none" rtlCol="0">
            <a:spAutoFit/>
          </a:bodyPr>
          <a:lstStyle/>
          <a:p>
            <a:r>
              <a:rPr lang="en-GB" sz="1400" dirty="0"/>
              <a:t>n = 15,296</a:t>
            </a:r>
          </a:p>
        </p:txBody>
      </p:sp>
      <p:graphicFrame>
        <p:nvGraphicFramePr>
          <p:cNvPr id="4" name="Table 7">
            <a:extLst>
              <a:ext uri="{FF2B5EF4-FFF2-40B4-BE49-F238E27FC236}">
                <a16:creationId xmlns:a16="http://schemas.microsoft.com/office/drawing/2014/main" id="{FF2D7403-2623-4C3B-BF39-EEB945786111}"/>
              </a:ext>
            </a:extLst>
          </p:cNvPr>
          <p:cNvGraphicFramePr>
            <a:graphicFrameLocks noGrp="1"/>
          </p:cNvGraphicFramePr>
          <p:nvPr>
            <p:extLst>
              <p:ext uri="{D42A27DB-BD31-4B8C-83A1-F6EECF244321}">
                <p14:modId xmlns:p14="http://schemas.microsoft.com/office/powerpoint/2010/main" val="962678755"/>
              </p:ext>
            </p:extLst>
          </p:nvPr>
        </p:nvGraphicFramePr>
        <p:xfrm>
          <a:off x="3894745" y="1057962"/>
          <a:ext cx="4014482" cy="5670889"/>
        </p:xfrm>
        <a:graphic>
          <a:graphicData uri="http://schemas.openxmlformats.org/drawingml/2006/table">
            <a:tbl>
              <a:tblPr firstRow="1" bandRow="1">
                <a:tableStyleId>{5C22544A-7EE6-4342-B048-85BDC9FD1C3A}</a:tableStyleId>
              </a:tblPr>
              <a:tblGrid>
                <a:gridCol w="2703085">
                  <a:extLst>
                    <a:ext uri="{9D8B030D-6E8A-4147-A177-3AD203B41FA5}">
                      <a16:colId xmlns:a16="http://schemas.microsoft.com/office/drawing/2014/main" val="3447445779"/>
                    </a:ext>
                  </a:extLst>
                </a:gridCol>
                <a:gridCol w="1311397">
                  <a:extLst>
                    <a:ext uri="{9D8B030D-6E8A-4147-A177-3AD203B41FA5}">
                      <a16:colId xmlns:a16="http://schemas.microsoft.com/office/drawing/2014/main" val="2843084981"/>
                    </a:ext>
                  </a:extLst>
                </a:gridCol>
              </a:tblGrid>
              <a:tr h="313637">
                <a:tc>
                  <a:txBody>
                    <a:bodyPr/>
                    <a:lstStyle/>
                    <a:p>
                      <a:r>
                        <a:rPr lang="en-GB" sz="1600" dirty="0"/>
                        <a:t>Abnormality</a:t>
                      </a:r>
                    </a:p>
                  </a:txBody>
                  <a:tcPr/>
                </a:tc>
                <a:tc>
                  <a:txBody>
                    <a:bodyPr/>
                    <a:lstStyle/>
                    <a:p>
                      <a:r>
                        <a:rPr lang="en-GB" sz="1600" dirty="0"/>
                        <a:t>Per cent</a:t>
                      </a:r>
                    </a:p>
                  </a:txBody>
                  <a:tcPr/>
                </a:tc>
                <a:extLst>
                  <a:ext uri="{0D108BD9-81ED-4DB2-BD59-A6C34878D82A}">
                    <a16:rowId xmlns:a16="http://schemas.microsoft.com/office/drawing/2014/main" val="4283748760"/>
                  </a:ext>
                </a:extLst>
              </a:tr>
              <a:tr h="231983">
                <a:tc>
                  <a:txBody>
                    <a:bodyPr/>
                    <a:lstStyle/>
                    <a:p>
                      <a:pPr algn="l" fontAlgn="b"/>
                      <a:r>
                        <a:rPr lang="en-GB" sz="1400" b="0" i="0" u="none" strike="noStrike" dirty="0">
                          <a:solidFill>
                            <a:srgbClr val="000000"/>
                          </a:solidFill>
                          <a:effectLst/>
                          <a:latin typeface="Calibri" panose="020F0502020204030204" pitchFamily="34" charset="0"/>
                        </a:rPr>
                        <a:t>Musculo skeletal</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19.31</a:t>
                      </a:r>
                    </a:p>
                  </a:txBody>
                  <a:tcPr marL="6350" marR="6350" marT="6350" marB="0" anchor="b"/>
                </a:tc>
                <a:extLst>
                  <a:ext uri="{0D108BD9-81ED-4DB2-BD59-A6C34878D82A}">
                    <a16:rowId xmlns:a16="http://schemas.microsoft.com/office/drawing/2014/main" val="130610395"/>
                  </a:ext>
                </a:extLst>
              </a:tr>
              <a:tr h="231983">
                <a:tc>
                  <a:txBody>
                    <a:bodyPr/>
                    <a:lstStyle/>
                    <a:p>
                      <a:pPr algn="l" fontAlgn="b"/>
                      <a:r>
                        <a:rPr lang="en-GB" sz="1400" b="0" i="0" u="none" strike="noStrike" dirty="0">
                          <a:solidFill>
                            <a:srgbClr val="000000"/>
                          </a:solidFill>
                          <a:effectLst/>
                          <a:latin typeface="Calibri" panose="020F0502020204030204" pitchFamily="34" charset="0"/>
                        </a:rPr>
                        <a:t>Limbs</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13.17</a:t>
                      </a:r>
                    </a:p>
                  </a:txBody>
                  <a:tcPr marL="6350" marR="6350" marT="6350" marB="0" anchor="b"/>
                </a:tc>
                <a:extLst>
                  <a:ext uri="{0D108BD9-81ED-4DB2-BD59-A6C34878D82A}">
                    <a16:rowId xmlns:a16="http://schemas.microsoft.com/office/drawing/2014/main" val="692952539"/>
                  </a:ext>
                </a:extLst>
              </a:tr>
              <a:tr h="231983">
                <a:tc>
                  <a:txBody>
                    <a:bodyPr/>
                    <a:lstStyle/>
                    <a:p>
                      <a:pPr algn="l" fontAlgn="b"/>
                      <a:r>
                        <a:rPr lang="en-GB" sz="1400" b="0" i="0" u="none" strike="noStrike" dirty="0">
                          <a:solidFill>
                            <a:srgbClr val="000000"/>
                          </a:solidFill>
                          <a:effectLst/>
                          <a:latin typeface="Calibri" panose="020F0502020204030204" pitchFamily="34" charset="0"/>
                        </a:rPr>
                        <a:t>Metabolism/homeostasis</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7.48</a:t>
                      </a:r>
                    </a:p>
                  </a:txBody>
                  <a:tcPr marL="6350" marR="6350" marT="6350" marB="0" anchor="b"/>
                </a:tc>
                <a:extLst>
                  <a:ext uri="{0D108BD9-81ED-4DB2-BD59-A6C34878D82A}">
                    <a16:rowId xmlns:a16="http://schemas.microsoft.com/office/drawing/2014/main" val="1280868374"/>
                  </a:ext>
                </a:extLst>
              </a:tr>
              <a:tr h="231983">
                <a:tc>
                  <a:txBody>
                    <a:bodyPr/>
                    <a:lstStyle/>
                    <a:p>
                      <a:pPr algn="l" fontAlgn="b"/>
                      <a:r>
                        <a:rPr lang="en-GB" sz="1400" b="0" i="0" u="none" strike="noStrike" dirty="0">
                          <a:solidFill>
                            <a:srgbClr val="000000"/>
                          </a:solidFill>
                          <a:effectLst/>
                          <a:latin typeface="Calibri" panose="020F0502020204030204" pitchFamily="34" charset="0"/>
                        </a:rPr>
                        <a:t>Nervous system</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7.22</a:t>
                      </a:r>
                    </a:p>
                  </a:txBody>
                  <a:tcPr marL="6350" marR="6350" marT="6350" marB="0" anchor="b"/>
                </a:tc>
                <a:extLst>
                  <a:ext uri="{0D108BD9-81ED-4DB2-BD59-A6C34878D82A}">
                    <a16:rowId xmlns:a16="http://schemas.microsoft.com/office/drawing/2014/main" val="2591921939"/>
                  </a:ext>
                </a:extLst>
              </a:tr>
              <a:tr h="231983">
                <a:tc>
                  <a:txBody>
                    <a:bodyPr/>
                    <a:lstStyle/>
                    <a:p>
                      <a:pPr algn="l" fontAlgn="b"/>
                      <a:r>
                        <a:rPr lang="en-GB" sz="1400" b="0" i="0" u="none" strike="noStrike" dirty="0">
                          <a:solidFill>
                            <a:srgbClr val="000000"/>
                          </a:solidFill>
                          <a:effectLst/>
                          <a:latin typeface="Calibri" panose="020F0502020204030204" pitchFamily="34" charset="0"/>
                        </a:rPr>
                        <a:t>Head and neck</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6.22</a:t>
                      </a:r>
                    </a:p>
                  </a:txBody>
                  <a:tcPr marL="6350" marR="6350" marT="6350" marB="0" anchor="b"/>
                </a:tc>
                <a:extLst>
                  <a:ext uri="{0D108BD9-81ED-4DB2-BD59-A6C34878D82A}">
                    <a16:rowId xmlns:a16="http://schemas.microsoft.com/office/drawing/2014/main" val="2825583605"/>
                  </a:ext>
                </a:extLst>
              </a:tr>
              <a:tr h="231983">
                <a:tc>
                  <a:txBody>
                    <a:bodyPr/>
                    <a:lstStyle/>
                    <a:p>
                      <a:pPr algn="l" fontAlgn="b"/>
                      <a:r>
                        <a:rPr lang="en-GB" sz="1400" b="0" i="0" u="none" strike="noStrike" dirty="0">
                          <a:solidFill>
                            <a:srgbClr val="000000"/>
                          </a:solidFill>
                          <a:effectLst/>
                          <a:latin typeface="Calibri" panose="020F0502020204030204" pitchFamily="34" charset="0"/>
                        </a:rPr>
                        <a:t>Cardiovascular system</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5.96</a:t>
                      </a:r>
                    </a:p>
                  </a:txBody>
                  <a:tcPr marL="6350" marR="6350" marT="6350" marB="0" anchor="b"/>
                </a:tc>
                <a:extLst>
                  <a:ext uri="{0D108BD9-81ED-4DB2-BD59-A6C34878D82A}">
                    <a16:rowId xmlns:a16="http://schemas.microsoft.com/office/drawing/2014/main" val="1478807676"/>
                  </a:ext>
                </a:extLst>
              </a:tr>
              <a:tr h="231983">
                <a:tc>
                  <a:txBody>
                    <a:bodyPr/>
                    <a:lstStyle/>
                    <a:p>
                      <a:pPr algn="l" fontAlgn="b"/>
                      <a:r>
                        <a:rPr lang="en-GB" sz="1400" b="0" i="0" u="none" strike="noStrike" dirty="0">
                          <a:solidFill>
                            <a:srgbClr val="000000"/>
                          </a:solidFill>
                          <a:effectLst/>
                          <a:latin typeface="Calibri" panose="020F0502020204030204" pitchFamily="34" charset="0"/>
                        </a:rPr>
                        <a:t>Genitourinary  system</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5.69</a:t>
                      </a:r>
                    </a:p>
                  </a:txBody>
                  <a:tcPr marL="6350" marR="6350" marT="6350" marB="0" anchor="b"/>
                </a:tc>
                <a:extLst>
                  <a:ext uri="{0D108BD9-81ED-4DB2-BD59-A6C34878D82A}">
                    <a16:rowId xmlns:a16="http://schemas.microsoft.com/office/drawing/2014/main" val="1837114342"/>
                  </a:ext>
                </a:extLst>
              </a:tr>
              <a:tr h="231983">
                <a:tc>
                  <a:txBody>
                    <a:bodyPr/>
                    <a:lstStyle/>
                    <a:p>
                      <a:pPr algn="l" fontAlgn="b"/>
                      <a:r>
                        <a:rPr lang="en-GB" sz="1400" b="0" i="0" u="none" strike="noStrike" dirty="0">
                          <a:solidFill>
                            <a:srgbClr val="000000"/>
                          </a:solidFill>
                          <a:effectLst/>
                          <a:latin typeface="Calibri" panose="020F0502020204030204" pitchFamily="34" charset="0"/>
                        </a:rPr>
                        <a:t>The eye</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5.19</a:t>
                      </a:r>
                    </a:p>
                  </a:txBody>
                  <a:tcPr marL="6350" marR="6350" marT="6350" marB="0" anchor="b"/>
                </a:tc>
                <a:extLst>
                  <a:ext uri="{0D108BD9-81ED-4DB2-BD59-A6C34878D82A}">
                    <a16:rowId xmlns:a16="http://schemas.microsoft.com/office/drawing/2014/main" val="3648583855"/>
                  </a:ext>
                </a:extLst>
              </a:tr>
              <a:tr h="231983">
                <a:tc>
                  <a:txBody>
                    <a:bodyPr/>
                    <a:lstStyle/>
                    <a:p>
                      <a:pPr algn="l" fontAlgn="b"/>
                      <a:r>
                        <a:rPr lang="en-GB" sz="1400" b="0" i="0" u="none" strike="noStrike" dirty="0">
                          <a:solidFill>
                            <a:srgbClr val="000000"/>
                          </a:solidFill>
                          <a:effectLst/>
                          <a:latin typeface="Calibri" panose="020F0502020204030204" pitchFamily="34" charset="0"/>
                        </a:rPr>
                        <a:t>Immune system</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4.68</a:t>
                      </a:r>
                    </a:p>
                  </a:txBody>
                  <a:tcPr marL="6350" marR="6350" marT="6350" marB="0" anchor="b"/>
                </a:tc>
                <a:extLst>
                  <a:ext uri="{0D108BD9-81ED-4DB2-BD59-A6C34878D82A}">
                    <a16:rowId xmlns:a16="http://schemas.microsoft.com/office/drawing/2014/main" val="3739261810"/>
                  </a:ext>
                </a:extLst>
              </a:tr>
              <a:tr h="231983">
                <a:tc>
                  <a:txBody>
                    <a:bodyPr/>
                    <a:lstStyle/>
                    <a:p>
                      <a:pPr algn="l" fontAlgn="b"/>
                      <a:r>
                        <a:rPr lang="en-GB" sz="1400" b="0" i="0" u="none" strike="noStrike" dirty="0">
                          <a:solidFill>
                            <a:srgbClr val="000000"/>
                          </a:solidFill>
                          <a:effectLst/>
                          <a:latin typeface="Calibri" panose="020F0502020204030204" pitchFamily="34" charset="0"/>
                        </a:rPr>
                        <a:t>Integument (skin)</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4.38</a:t>
                      </a:r>
                    </a:p>
                  </a:txBody>
                  <a:tcPr marL="6350" marR="6350" marT="6350" marB="0" anchor="b"/>
                </a:tc>
                <a:extLst>
                  <a:ext uri="{0D108BD9-81ED-4DB2-BD59-A6C34878D82A}">
                    <a16:rowId xmlns:a16="http://schemas.microsoft.com/office/drawing/2014/main" val="4201330749"/>
                  </a:ext>
                </a:extLst>
              </a:tr>
              <a:tr h="231983">
                <a:tc>
                  <a:txBody>
                    <a:bodyPr/>
                    <a:lstStyle/>
                    <a:p>
                      <a:pPr algn="l" fontAlgn="b"/>
                      <a:r>
                        <a:rPr lang="en-US" sz="1400" b="0" i="0" u="none" strike="noStrike" dirty="0">
                          <a:solidFill>
                            <a:srgbClr val="000000"/>
                          </a:solidFill>
                          <a:effectLst/>
                          <a:latin typeface="Calibri" panose="020F0502020204030204" pitchFamily="34" charset="0"/>
                        </a:rPr>
                        <a:t>Blood and blood forming tissues</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3.01</a:t>
                      </a:r>
                    </a:p>
                  </a:txBody>
                  <a:tcPr marL="6350" marR="6350" marT="6350" marB="0" anchor="b"/>
                </a:tc>
                <a:extLst>
                  <a:ext uri="{0D108BD9-81ED-4DB2-BD59-A6C34878D82A}">
                    <a16:rowId xmlns:a16="http://schemas.microsoft.com/office/drawing/2014/main" val="1757148842"/>
                  </a:ext>
                </a:extLst>
              </a:tr>
              <a:tr h="231983">
                <a:tc>
                  <a:txBody>
                    <a:bodyPr/>
                    <a:lstStyle/>
                    <a:p>
                      <a:pPr algn="l" fontAlgn="b"/>
                      <a:r>
                        <a:rPr lang="en-GB" sz="1400" b="0" i="0" u="none" strike="noStrike" dirty="0">
                          <a:solidFill>
                            <a:srgbClr val="000000"/>
                          </a:solidFill>
                          <a:effectLst/>
                          <a:latin typeface="Calibri" panose="020F0502020204030204" pitchFamily="34" charset="0"/>
                        </a:rPr>
                        <a:t>Digestive system</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2.98</a:t>
                      </a:r>
                    </a:p>
                  </a:txBody>
                  <a:tcPr marL="6350" marR="6350" marT="6350" marB="0" anchor="b"/>
                </a:tc>
                <a:extLst>
                  <a:ext uri="{0D108BD9-81ED-4DB2-BD59-A6C34878D82A}">
                    <a16:rowId xmlns:a16="http://schemas.microsoft.com/office/drawing/2014/main" val="3873522482"/>
                  </a:ext>
                </a:extLst>
              </a:tr>
              <a:tr h="231983">
                <a:tc>
                  <a:txBody>
                    <a:bodyPr/>
                    <a:lstStyle/>
                    <a:p>
                      <a:pPr algn="l" fontAlgn="b"/>
                      <a:r>
                        <a:rPr lang="en-GB" sz="1400" b="0" i="0" u="none" strike="noStrike" dirty="0">
                          <a:solidFill>
                            <a:srgbClr val="000000"/>
                          </a:solidFill>
                          <a:effectLst/>
                          <a:latin typeface="Calibri" panose="020F0502020204030204" pitchFamily="34" charset="0"/>
                        </a:rPr>
                        <a:t>Neoplasm</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2.91</a:t>
                      </a:r>
                    </a:p>
                  </a:txBody>
                  <a:tcPr marL="6350" marR="6350" marT="6350" marB="0" anchor="b"/>
                </a:tc>
                <a:extLst>
                  <a:ext uri="{0D108BD9-81ED-4DB2-BD59-A6C34878D82A}">
                    <a16:rowId xmlns:a16="http://schemas.microsoft.com/office/drawing/2014/main" val="3119007132"/>
                  </a:ext>
                </a:extLst>
              </a:tr>
              <a:tr h="231983">
                <a:tc>
                  <a:txBody>
                    <a:bodyPr/>
                    <a:lstStyle/>
                    <a:p>
                      <a:pPr algn="l" fontAlgn="b"/>
                      <a:r>
                        <a:rPr lang="en-GB" sz="1400" dirty="0"/>
                        <a:t>Respiratory system</a:t>
                      </a:r>
                    </a:p>
                  </a:txBody>
                  <a:tcPr marL="6350" marR="6350" marT="6350" marB="0" anchor="b"/>
                </a:tc>
                <a:tc>
                  <a:txBody>
                    <a:bodyPr/>
                    <a:lstStyle/>
                    <a:p>
                      <a:pPr algn="ctr" fontAlgn="b"/>
                      <a:r>
                        <a:rPr lang="en-GB" sz="1400" dirty="0"/>
                        <a:t>2.73</a:t>
                      </a:r>
                    </a:p>
                  </a:txBody>
                  <a:tcPr marL="6350" marR="6350" marT="6350" marB="0" anchor="b"/>
                </a:tc>
                <a:extLst>
                  <a:ext uri="{0D108BD9-81ED-4DB2-BD59-A6C34878D82A}">
                    <a16:rowId xmlns:a16="http://schemas.microsoft.com/office/drawing/2014/main" val="3332751671"/>
                  </a:ext>
                </a:extLst>
              </a:tr>
              <a:tr h="231983">
                <a:tc>
                  <a:txBody>
                    <a:bodyPr/>
                    <a:lstStyle/>
                    <a:p>
                      <a:pPr algn="l" fontAlgn="b"/>
                      <a:r>
                        <a:rPr lang="en-GB" sz="1400" b="0" i="0" u="none" strike="noStrike" dirty="0">
                          <a:solidFill>
                            <a:srgbClr val="000000"/>
                          </a:solidFill>
                          <a:effectLst/>
                          <a:latin typeface="Calibri" panose="020F0502020204030204" pitchFamily="34" charset="0"/>
                        </a:rPr>
                        <a:t>Endocrine system</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1.91</a:t>
                      </a:r>
                    </a:p>
                  </a:txBody>
                  <a:tcPr marL="6350" marR="6350" marT="6350" marB="0" anchor="b"/>
                </a:tc>
                <a:extLst>
                  <a:ext uri="{0D108BD9-81ED-4DB2-BD59-A6C34878D82A}">
                    <a16:rowId xmlns:a16="http://schemas.microsoft.com/office/drawing/2014/main" val="1103089790"/>
                  </a:ext>
                </a:extLst>
              </a:tr>
              <a:tr h="231983">
                <a:tc>
                  <a:txBody>
                    <a:bodyPr/>
                    <a:lstStyle/>
                    <a:p>
                      <a:pPr algn="l" fontAlgn="b"/>
                      <a:r>
                        <a:rPr lang="en-GB" sz="1400" b="0" i="0" u="none" strike="noStrike" dirty="0">
                          <a:solidFill>
                            <a:srgbClr val="000000"/>
                          </a:solidFill>
                          <a:effectLst/>
                          <a:latin typeface="Calibri" panose="020F0502020204030204" pitchFamily="34" charset="0"/>
                        </a:rPr>
                        <a:t>The ear</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1.36</a:t>
                      </a:r>
                    </a:p>
                  </a:txBody>
                  <a:tcPr marL="6350" marR="6350" marT="6350" marB="0" anchor="b"/>
                </a:tc>
                <a:extLst>
                  <a:ext uri="{0D108BD9-81ED-4DB2-BD59-A6C34878D82A}">
                    <a16:rowId xmlns:a16="http://schemas.microsoft.com/office/drawing/2014/main" val="2923401444"/>
                  </a:ext>
                </a:extLst>
              </a:tr>
              <a:tr h="231983">
                <a:tc>
                  <a:txBody>
                    <a:bodyPr/>
                    <a:lstStyle/>
                    <a:p>
                      <a:pPr algn="l" fontAlgn="b"/>
                      <a:r>
                        <a:rPr lang="en-GB" sz="1400" b="0" i="0" u="none" strike="noStrike" dirty="0">
                          <a:solidFill>
                            <a:srgbClr val="000000"/>
                          </a:solidFill>
                          <a:effectLst/>
                          <a:latin typeface="Calibri" panose="020F0502020204030204" pitchFamily="34" charset="0"/>
                        </a:rPr>
                        <a:t>Cellular phenotype</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1.33</a:t>
                      </a:r>
                    </a:p>
                  </a:txBody>
                  <a:tcPr marL="6350" marR="6350" marT="6350" marB="0" anchor="b"/>
                </a:tc>
                <a:extLst>
                  <a:ext uri="{0D108BD9-81ED-4DB2-BD59-A6C34878D82A}">
                    <a16:rowId xmlns:a16="http://schemas.microsoft.com/office/drawing/2014/main" val="394506844"/>
                  </a:ext>
                </a:extLst>
              </a:tr>
              <a:tr h="231983">
                <a:tc>
                  <a:txBody>
                    <a:bodyPr/>
                    <a:lstStyle/>
                    <a:p>
                      <a:pPr algn="l" fontAlgn="b"/>
                      <a:r>
                        <a:rPr lang="en-GB" sz="1400" b="0" i="0" u="none" strike="noStrike" dirty="0">
                          <a:solidFill>
                            <a:srgbClr val="000000"/>
                          </a:solidFill>
                          <a:effectLst/>
                          <a:latin typeface="Calibri" panose="020F0502020204030204" pitchFamily="34" charset="0"/>
                        </a:rPr>
                        <a:t>Prenatal development or birth</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0.77</a:t>
                      </a:r>
                    </a:p>
                  </a:txBody>
                  <a:tcPr marL="6350" marR="6350" marT="6350" marB="0" anchor="b"/>
                </a:tc>
                <a:extLst>
                  <a:ext uri="{0D108BD9-81ED-4DB2-BD59-A6C34878D82A}">
                    <a16:rowId xmlns:a16="http://schemas.microsoft.com/office/drawing/2014/main" val="1112638109"/>
                  </a:ext>
                </a:extLst>
              </a:tr>
              <a:tr h="231983">
                <a:tc>
                  <a:txBody>
                    <a:bodyPr/>
                    <a:lstStyle/>
                    <a:p>
                      <a:pPr algn="l" fontAlgn="b"/>
                      <a:r>
                        <a:rPr lang="en-GB" sz="1400" b="0" i="0" u="none" strike="noStrike" dirty="0">
                          <a:solidFill>
                            <a:srgbClr val="000000"/>
                          </a:solidFill>
                          <a:effectLst/>
                          <a:latin typeface="Calibri" panose="020F0502020204030204" pitchFamily="34" charset="0"/>
                        </a:rPr>
                        <a:t>Growth abnormality</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0.47</a:t>
                      </a:r>
                    </a:p>
                  </a:txBody>
                  <a:tcPr marL="6350" marR="6350" marT="6350" marB="0" anchor="b"/>
                </a:tc>
                <a:extLst>
                  <a:ext uri="{0D108BD9-81ED-4DB2-BD59-A6C34878D82A}">
                    <a16:rowId xmlns:a16="http://schemas.microsoft.com/office/drawing/2014/main" val="4189413944"/>
                  </a:ext>
                </a:extLst>
              </a:tr>
              <a:tr h="231983">
                <a:tc>
                  <a:txBody>
                    <a:bodyPr/>
                    <a:lstStyle/>
                    <a:p>
                      <a:pPr algn="l" fontAlgn="b"/>
                      <a:r>
                        <a:rPr lang="en-GB" sz="1400" b="0" i="0" u="none" strike="noStrike" dirty="0">
                          <a:solidFill>
                            <a:srgbClr val="000000"/>
                          </a:solidFill>
                          <a:effectLst/>
                          <a:latin typeface="Calibri" panose="020F0502020204030204" pitchFamily="34" charset="0"/>
                        </a:rPr>
                        <a:t>Abnormality of the breast</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0.16</a:t>
                      </a:r>
                    </a:p>
                  </a:txBody>
                  <a:tcPr marL="6350" marR="6350" marT="6350" marB="0" anchor="b"/>
                </a:tc>
                <a:extLst>
                  <a:ext uri="{0D108BD9-81ED-4DB2-BD59-A6C34878D82A}">
                    <a16:rowId xmlns:a16="http://schemas.microsoft.com/office/drawing/2014/main" val="3155957102"/>
                  </a:ext>
                </a:extLst>
              </a:tr>
              <a:tr h="231983">
                <a:tc>
                  <a:txBody>
                    <a:bodyPr/>
                    <a:lstStyle/>
                    <a:p>
                      <a:pPr algn="l" fontAlgn="b"/>
                      <a:r>
                        <a:rPr lang="en-GB" sz="1400" b="0" i="0" u="none" strike="noStrike" dirty="0">
                          <a:solidFill>
                            <a:srgbClr val="000000"/>
                          </a:solidFill>
                          <a:effectLst/>
                          <a:latin typeface="Calibri" panose="020F0502020204030204" pitchFamily="34" charset="0"/>
                        </a:rPr>
                        <a:t>Voice</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0.13</a:t>
                      </a:r>
                    </a:p>
                  </a:txBody>
                  <a:tcPr marL="6350" marR="6350" marT="6350" marB="0" anchor="b"/>
                </a:tc>
                <a:extLst>
                  <a:ext uri="{0D108BD9-81ED-4DB2-BD59-A6C34878D82A}">
                    <a16:rowId xmlns:a16="http://schemas.microsoft.com/office/drawing/2014/main" val="1273049844"/>
                  </a:ext>
                </a:extLst>
              </a:tr>
              <a:tr h="231983">
                <a:tc>
                  <a:txBody>
                    <a:bodyPr/>
                    <a:lstStyle/>
                    <a:p>
                      <a:pPr algn="l" fontAlgn="b"/>
                      <a:r>
                        <a:rPr lang="en-GB" sz="1400" b="0" i="0" u="none" strike="noStrike" dirty="0">
                          <a:solidFill>
                            <a:srgbClr val="000000"/>
                          </a:solidFill>
                          <a:effectLst/>
                          <a:latin typeface="Calibri" panose="020F0502020204030204" pitchFamily="34" charset="0"/>
                        </a:rPr>
                        <a:t>Constitutional symptom</a:t>
                      </a:r>
                    </a:p>
                  </a:txBody>
                  <a:tcPr marL="6350" marR="6350" marT="6350" marB="0" anchor="b"/>
                </a:tc>
                <a:tc>
                  <a:txBody>
                    <a:bodyPr/>
                    <a:lstStyle/>
                    <a:p>
                      <a:pPr algn="ctr" fontAlgn="b"/>
                      <a:r>
                        <a:rPr lang="en-GB" sz="1400" b="0" i="0" u="none" strike="noStrike" dirty="0">
                          <a:solidFill>
                            <a:srgbClr val="000000"/>
                          </a:solidFill>
                          <a:effectLst/>
                          <a:latin typeface="Calibri" panose="020F0502020204030204" pitchFamily="34" charset="0"/>
                        </a:rPr>
                        <a:t>0.05</a:t>
                      </a:r>
                    </a:p>
                  </a:txBody>
                  <a:tcPr marL="6350" marR="6350" marT="6350" marB="0" anchor="b"/>
                </a:tc>
                <a:extLst>
                  <a:ext uri="{0D108BD9-81ED-4DB2-BD59-A6C34878D82A}">
                    <a16:rowId xmlns:a16="http://schemas.microsoft.com/office/drawing/2014/main" val="3214439143"/>
                  </a:ext>
                </a:extLst>
              </a:tr>
              <a:tr h="231983">
                <a:tc>
                  <a:txBody>
                    <a:bodyPr/>
                    <a:lstStyle/>
                    <a:p>
                      <a:pPr algn="l" fontAlgn="b"/>
                      <a:r>
                        <a:rPr lang="en-GB" sz="1200" b="0" i="0" u="none" strike="noStrike" dirty="0">
                          <a:solidFill>
                            <a:srgbClr val="000000"/>
                          </a:solidFill>
                          <a:effectLst/>
                          <a:latin typeface="Calibri" panose="020F0502020204030204" pitchFamily="34" charset="0"/>
                        </a:rPr>
                        <a:t>Thoracic cavity</a:t>
                      </a:r>
                    </a:p>
                  </a:txBody>
                  <a:tcPr marL="6350" marR="6350" marT="6350" marB="0" anchor="b"/>
                </a:tc>
                <a:tc>
                  <a:txBody>
                    <a:bodyPr/>
                    <a:lstStyle/>
                    <a:p>
                      <a:pPr algn="ctr" fontAlgn="b"/>
                      <a:r>
                        <a:rPr lang="en-GB" sz="1200" b="0" i="0" u="none" strike="noStrike" dirty="0">
                          <a:solidFill>
                            <a:srgbClr val="000000"/>
                          </a:solidFill>
                          <a:effectLst/>
                          <a:latin typeface="Calibri" panose="020F0502020204030204" pitchFamily="34" charset="0"/>
                        </a:rPr>
                        <a:t>0.02</a:t>
                      </a:r>
                    </a:p>
                  </a:txBody>
                  <a:tcPr marL="6350" marR="6350" marT="6350" marB="0" anchor="b"/>
                </a:tc>
                <a:extLst>
                  <a:ext uri="{0D108BD9-81ED-4DB2-BD59-A6C34878D82A}">
                    <a16:rowId xmlns:a16="http://schemas.microsoft.com/office/drawing/2014/main" val="1546271274"/>
                  </a:ext>
                </a:extLst>
              </a:tr>
            </a:tbl>
          </a:graphicData>
        </a:graphic>
      </p:graphicFrame>
    </p:spTree>
    <p:extLst>
      <p:ext uri="{BB962C8B-B14F-4D97-AF65-F5344CB8AC3E}">
        <p14:creationId xmlns:p14="http://schemas.microsoft.com/office/powerpoint/2010/main" val="1566034346"/>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5DCB1-8232-4BA0-A413-598228E82C01}"/>
              </a:ext>
            </a:extLst>
          </p:cNvPr>
          <p:cNvSpPr>
            <a:spLocks noGrp="1"/>
          </p:cNvSpPr>
          <p:nvPr>
            <p:ph type="title"/>
          </p:nvPr>
        </p:nvSpPr>
        <p:spPr>
          <a:xfrm>
            <a:off x="838200" y="303341"/>
            <a:ext cx="8926286" cy="794935"/>
          </a:xfrm>
          <a:solidFill>
            <a:srgbClr val="00B0F0"/>
          </a:solidFill>
          <a:ln>
            <a:solidFill>
              <a:schemeClr val="tx1">
                <a:lumMod val="50000"/>
                <a:lumOff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a:bodyPr>
          <a:lstStyle/>
          <a:p>
            <a:r>
              <a:rPr lang="en-GB" sz="3200" dirty="0">
                <a:solidFill>
                  <a:schemeClr val="bg1"/>
                </a:solidFill>
              </a:rPr>
              <a:t>Objectives -mapping groups</a:t>
            </a:r>
          </a:p>
        </p:txBody>
      </p:sp>
      <p:sp>
        <p:nvSpPr>
          <p:cNvPr id="3" name="Rectangle: Rounded Corners 2">
            <a:extLst>
              <a:ext uri="{FF2B5EF4-FFF2-40B4-BE49-F238E27FC236}">
                <a16:creationId xmlns:a16="http://schemas.microsoft.com/office/drawing/2014/main" id="{0244D3FB-F5B2-4753-BFAC-F406701AE999}"/>
              </a:ext>
            </a:extLst>
          </p:cNvPr>
          <p:cNvSpPr/>
          <p:nvPr/>
        </p:nvSpPr>
        <p:spPr>
          <a:xfrm>
            <a:off x="1091821" y="2265528"/>
            <a:ext cx="1555845" cy="523303"/>
          </a:xfrm>
          <a:prstGeom prst="roundRect">
            <a:avLst/>
          </a:prstGeom>
          <a:solidFill>
            <a:schemeClr val="accent1">
              <a:lumMod val="40000"/>
              <a:lumOff val="6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Mapping groups</a:t>
            </a:r>
          </a:p>
        </p:txBody>
      </p:sp>
      <p:sp>
        <p:nvSpPr>
          <p:cNvPr id="4" name="Rectangle: Rounded Corners 3">
            <a:extLst>
              <a:ext uri="{FF2B5EF4-FFF2-40B4-BE49-F238E27FC236}">
                <a16:creationId xmlns:a16="http://schemas.microsoft.com/office/drawing/2014/main" id="{9C72F8CF-918D-4701-BEA6-F60221F368ED}"/>
              </a:ext>
            </a:extLst>
          </p:cNvPr>
          <p:cNvSpPr/>
          <p:nvPr/>
        </p:nvSpPr>
        <p:spPr>
          <a:xfrm>
            <a:off x="4185312" y="4459075"/>
            <a:ext cx="2719071" cy="523303"/>
          </a:xfrm>
          <a:prstGeom prst="roundRect">
            <a:avLst/>
          </a:prstGeom>
          <a:solidFill>
            <a:schemeClr val="accent1">
              <a:lumMod val="40000"/>
              <a:lumOff val="6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rPr>
              <a:t>Confirmation/clarification</a:t>
            </a:r>
          </a:p>
        </p:txBody>
      </p:sp>
      <p:sp>
        <p:nvSpPr>
          <p:cNvPr id="5" name="Rectangle: Rounded Corners 4">
            <a:extLst>
              <a:ext uri="{FF2B5EF4-FFF2-40B4-BE49-F238E27FC236}">
                <a16:creationId xmlns:a16="http://schemas.microsoft.com/office/drawing/2014/main" id="{4A3849FE-510B-4A03-A58C-4429040A48EE}"/>
              </a:ext>
            </a:extLst>
          </p:cNvPr>
          <p:cNvSpPr/>
          <p:nvPr/>
        </p:nvSpPr>
        <p:spPr>
          <a:xfrm>
            <a:off x="4185312" y="3689879"/>
            <a:ext cx="2719067" cy="523303"/>
          </a:xfrm>
          <a:prstGeom prst="roundRect">
            <a:avLst/>
          </a:prstGeom>
          <a:solidFill>
            <a:schemeClr val="accent1">
              <a:lumMod val="40000"/>
              <a:lumOff val="6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rPr>
              <a:t>Map to local parent </a:t>
            </a:r>
          </a:p>
        </p:txBody>
      </p:sp>
      <p:sp>
        <p:nvSpPr>
          <p:cNvPr id="6" name="Rectangle: Rounded Corners 5">
            <a:extLst>
              <a:ext uri="{FF2B5EF4-FFF2-40B4-BE49-F238E27FC236}">
                <a16:creationId xmlns:a16="http://schemas.microsoft.com/office/drawing/2014/main" id="{7B5CBFEF-D52A-4811-8E69-1AE7B76F9897}"/>
              </a:ext>
            </a:extLst>
          </p:cNvPr>
          <p:cNvSpPr/>
          <p:nvPr/>
        </p:nvSpPr>
        <p:spPr>
          <a:xfrm>
            <a:off x="4185313" y="2894518"/>
            <a:ext cx="2719068" cy="575633"/>
          </a:xfrm>
          <a:prstGeom prst="roundRect">
            <a:avLst/>
          </a:prstGeom>
          <a:solidFill>
            <a:schemeClr val="accent1">
              <a:lumMod val="40000"/>
              <a:lumOff val="6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rPr>
              <a:t>Map with expression</a:t>
            </a:r>
          </a:p>
        </p:txBody>
      </p:sp>
      <p:sp>
        <p:nvSpPr>
          <p:cNvPr id="8" name="Rectangle: Rounded Corners 7">
            <a:extLst>
              <a:ext uri="{FF2B5EF4-FFF2-40B4-BE49-F238E27FC236}">
                <a16:creationId xmlns:a16="http://schemas.microsoft.com/office/drawing/2014/main" id="{F273BE9D-E64F-4DB5-9080-3338ABB6C8B7}"/>
              </a:ext>
            </a:extLst>
          </p:cNvPr>
          <p:cNvSpPr/>
          <p:nvPr/>
        </p:nvSpPr>
        <p:spPr>
          <a:xfrm>
            <a:off x="4185310" y="2097890"/>
            <a:ext cx="2719071" cy="575633"/>
          </a:xfrm>
          <a:prstGeom prst="roundRect">
            <a:avLst/>
          </a:prstGeom>
          <a:solidFill>
            <a:schemeClr val="accent1">
              <a:lumMod val="40000"/>
              <a:lumOff val="6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rPr>
              <a:t>One to many map</a:t>
            </a:r>
          </a:p>
        </p:txBody>
      </p:sp>
      <p:sp>
        <p:nvSpPr>
          <p:cNvPr id="9" name="Rectangle: Rounded Corners 8">
            <a:extLst>
              <a:ext uri="{FF2B5EF4-FFF2-40B4-BE49-F238E27FC236}">
                <a16:creationId xmlns:a16="http://schemas.microsoft.com/office/drawing/2014/main" id="{96AC7B66-29FA-4334-82AE-EA54E34ECEDB}"/>
              </a:ext>
            </a:extLst>
          </p:cNvPr>
          <p:cNvSpPr/>
          <p:nvPr/>
        </p:nvSpPr>
        <p:spPr>
          <a:xfrm>
            <a:off x="4185311" y="1409723"/>
            <a:ext cx="2719072" cy="523303"/>
          </a:xfrm>
          <a:prstGeom prst="roundRect">
            <a:avLst/>
          </a:prstGeom>
          <a:solidFill>
            <a:schemeClr val="accent1">
              <a:lumMod val="40000"/>
              <a:lumOff val="6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rPr>
              <a:t>One to one map</a:t>
            </a:r>
          </a:p>
        </p:txBody>
      </p:sp>
      <p:sp>
        <p:nvSpPr>
          <p:cNvPr id="11" name="Rectangle: Rounded Corners 10">
            <a:extLst>
              <a:ext uri="{FF2B5EF4-FFF2-40B4-BE49-F238E27FC236}">
                <a16:creationId xmlns:a16="http://schemas.microsoft.com/office/drawing/2014/main" id="{CAB5CB80-575B-48C3-8396-68FF9429173C}"/>
              </a:ext>
            </a:extLst>
          </p:cNvPr>
          <p:cNvSpPr/>
          <p:nvPr/>
        </p:nvSpPr>
        <p:spPr>
          <a:xfrm>
            <a:off x="4173944" y="5182553"/>
            <a:ext cx="2730439" cy="523303"/>
          </a:xfrm>
          <a:prstGeom prst="roundRect">
            <a:avLst/>
          </a:prstGeom>
          <a:solidFill>
            <a:schemeClr val="accent1">
              <a:lumMod val="40000"/>
              <a:lumOff val="6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rPr>
              <a:t>Out of scope</a:t>
            </a:r>
          </a:p>
        </p:txBody>
      </p:sp>
      <p:cxnSp>
        <p:nvCxnSpPr>
          <p:cNvPr id="13" name="Straight Arrow Connector 12">
            <a:extLst>
              <a:ext uri="{FF2B5EF4-FFF2-40B4-BE49-F238E27FC236}">
                <a16:creationId xmlns:a16="http://schemas.microsoft.com/office/drawing/2014/main" id="{22122951-2975-42F3-9186-95756014F990}"/>
              </a:ext>
            </a:extLst>
          </p:cNvPr>
          <p:cNvCxnSpPr>
            <a:cxnSpLocks/>
            <a:stCxn id="3" idx="3"/>
            <a:endCxn id="9" idx="1"/>
          </p:cNvCxnSpPr>
          <p:nvPr/>
        </p:nvCxnSpPr>
        <p:spPr>
          <a:xfrm flipV="1">
            <a:off x="2647666" y="1671375"/>
            <a:ext cx="1537645" cy="855805"/>
          </a:xfrm>
          <a:prstGeom prst="straightConnector1">
            <a:avLst/>
          </a:prstGeom>
          <a:ln>
            <a:solidFill>
              <a:schemeClr val="tx1">
                <a:lumMod val="50000"/>
                <a:lumOff val="50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15355835-0D21-4DAB-B88A-18B8F87E7932}"/>
              </a:ext>
            </a:extLst>
          </p:cNvPr>
          <p:cNvCxnSpPr>
            <a:cxnSpLocks/>
            <a:stCxn id="3" idx="3"/>
            <a:endCxn id="4" idx="1"/>
          </p:cNvCxnSpPr>
          <p:nvPr/>
        </p:nvCxnSpPr>
        <p:spPr>
          <a:xfrm>
            <a:off x="2647666" y="2527180"/>
            <a:ext cx="1537646" cy="2193547"/>
          </a:xfrm>
          <a:prstGeom prst="straightConnector1">
            <a:avLst/>
          </a:prstGeom>
          <a:ln>
            <a:solidFill>
              <a:schemeClr val="tx1">
                <a:lumMod val="50000"/>
                <a:lumOff val="50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4895F10B-9C50-4FA3-AF67-88F7A79BD38A}"/>
              </a:ext>
            </a:extLst>
          </p:cNvPr>
          <p:cNvCxnSpPr>
            <a:cxnSpLocks/>
            <a:stCxn id="3" idx="3"/>
            <a:endCxn id="8" idx="1"/>
          </p:cNvCxnSpPr>
          <p:nvPr/>
        </p:nvCxnSpPr>
        <p:spPr>
          <a:xfrm flipV="1">
            <a:off x="2647666" y="2385707"/>
            <a:ext cx="1537644" cy="141473"/>
          </a:xfrm>
          <a:prstGeom prst="straightConnector1">
            <a:avLst/>
          </a:prstGeom>
          <a:ln>
            <a:solidFill>
              <a:schemeClr val="tx1">
                <a:lumMod val="50000"/>
                <a:lumOff val="50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2638E4B0-D14E-4C47-AC73-B51681F54C9F}"/>
              </a:ext>
            </a:extLst>
          </p:cNvPr>
          <p:cNvCxnSpPr>
            <a:cxnSpLocks/>
            <a:stCxn id="3" idx="3"/>
            <a:endCxn id="6" idx="1"/>
          </p:cNvCxnSpPr>
          <p:nvPr/>
        </p:nvCxnSpPr>
        <p:spPr>
          <a:xfrm>
            <a:off x="2647666" y="2527180"/>
            <a:ext cx="1537647" cy="655155"/>
          </a:xfrm>
          <a:prstGeom prst="straightConnector1">
            <a:avLst/>
          </a:prstGeom>
          <a:ln>
            <a:solidFill>
              <a:schemeClr val="tx1">
                <a:lumMod val="50000"/>
                <a:lumOff val="50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918A0D11-726D-4287-9731-C3CEFBF8361F}"/>
              </a:ext>
            </a:extLst>
          </p:cNvPr>
          <p:cNvCxnSpPr>
            <a:cxnSpLocks/>
            <a:stCxn id="3" idx="3"/>
            <a:endCxn id="5" idx="1"/>
          </p:cNvCxnSpPr>
          <p:nvPr/>
        </p:nvCxnSpPr>
        <p:spPr>
          <a:xfrm>
            <a:off x="2647666" y="2527180"/>
            <a:ext cx="1537646" cy="1424351"/>
          </a:xfrm>
          <a:prstGeom prst="straightConnector1">
            <a:avLst/>
          </a:prstGeom>
          <a:ln>
            <a:solidFill>
              <a:schemeClr val="tx1">
                <a:lumMod val="50000"/>
                <a:lumOff val="50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006D2DF5-FB90-4645-A8D9-C867C58BFDE9}"/>
              </a:ext>
            </a:extLst>
          </p:cNvPr>
          <p:cNvCxnSpPr>
            <a:cxnSpLocks/>
            <a:stCxn id="3" idx="3"/>
            <a:endCxn id="11" idx="1"/>
          </p:cNvCxnSpPr>
          <p:nvPr/>
        </p:nvCxnSpPr>
        <p:spPr>
          <a:xfrm>
            <a:off x="2647666" y="2527180"/>
            <a:ext cx="1526278" cy="2917025"/>
          </a:xfrm>
          <a:prstGeom prst="straightConnector1">
            <a:avLst/>
          </a:prstGeom>
          <a:ln>
            <a:solidFill>
              <a:schemeClr val="tx1">
                <a:lumMod val="50000"/>
                <a:lumOff val="50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B4028D51-241B-4BBD-B1DB-98B8DAFCEE8C}"/>
              </a:ext>
            </a:extLst>
          </p:cNvPr>
          <p:cNvSpPr/>
          <p:nvPr/>
        </p:nvSpPr>
        <p:spPr>
          <a:xfrm>
            <a:off x="3957851" y="1255594"/>
            <a:ext cx="3714629" cy="1533238"/>
          </a:xfrm>
          <a:prstGeom prst="rect">
            <a:avLst/>
          </a:prstGeom>
          <a:noFill/>
          <a:ln w="25400">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47C26161-2663-4EE6-9742-707EEF3F62F1}"/>
              </a:ext>
            </a:extLst>
          </p:cNvPr>
          <p:cNvSpPr txBox="1"/>
          <p:nvPr/>
        </p:nvSpPr>
        <p:spPr>
          <a:xfrm>
            <a:off x="6990354" y="1973682"/>
            <a:ext cx="1406475" cy="369332"/>
          </a:xfrm>
          <a:prstGeom prst="rect">
            <a:avLst/>
          </a:prstGeom>
          <a:noFill/>
        </p:spPr>
        <p:txBody>
          <a:bodyPr wrap="none" rtlCol="0">
            <a:spAutoFit/>
          </a:bodyPr>
          <a:lstStyle/>
          <a:p>
            <a:r>
              <a:rPr lang="en-GB" b="1" dirty="0">
                <a:solidFill>
                  <a:srgbClr val="FF0000"/>
                </a:solidFill>
              </a:rPr>
              <a:t>Direct match</a:t>
            </a:r>
          </a:p>
        </p:txBody>
      </p:sp>
      <p:sp>
        <p:nvSpPr>
          <p:cNvPr id="31" name="TextBox 30">
            <a:extLst>
              <a:ext uri="{FF2B5EF4-FFF2-40B4-BE49-F238E27FC236}">
                <a16:creationId xmlns:a16="http://schemas.microsoft.com/office/drawing/2014/main" id="{6F87D091-1DB7-4A9A-94C3-14149E612D2C}"/>
              </a:ext>
            </a:extLst>
          </p:cNvPr>
          <p:cNvSpPr txBox="1"/>
          <p:nvPr/>
        </p:nvSpPr>
        <p:spPr>
          <a:xfrm>
            <a:off x="8474408" y="1398759"/>
            <a:ext cx="3152816" cy="738664"/>
          </a:xfrm>
          <a:prstGeom prst="rect">
            <a:avLst/>
          </a:prstGeom>
          <a:noFill/>
        </p:spPr>
        <p:txBody>
          <a:bodyPr wrap="square" rtlCol="0">
            <a:spAutoFit/>
          </a:bodyPr>
          <a:lstStyle/>
          <a:p>
            <a:r>
              <a:rPr lang="en-GB" sz="1400" dirty="0"/>
              <a:t>The meaning is reflected  in the mapped term or synonym, includes logical definition.</a:t>
            </a:r>
          </a:p>
        </p:txBody>
      </p:sp>
      <p:sp>
        <p:nvSpPr>
          <p:cNvPr id="33" name="TextBox 32">
            <a:extLst>
              <a:ext uri="{FF2B5EF4-FFF2-40B4-BE49-F238E27FC236}">
                <a16:creationId xmlns:a16="http://schemas.microsoft.com/office/drawing/2014/main" id="{B7A1B459-E086-466F-A7F0-B0FBE2A33696}"/>
              </a:ext>
            </a:extLst>
          </p:cNvPr>
          <p:cNvSpPr txBox="1"/>
          <p:nvPr/>
        </p:nvSpPr>
        <p:spPr>
          <a:xfrm>
            <a:off x="8483333" y="2110015"/>
            <a:ext cx="3028635" cy="523220"/>
          </a:xfrm>
          <a:prstGeom prst="rect">
            <a:avLst/>
          </a:prstGeom>
          <a:noFill/>
        </p:spPr>
        <p:txBody>
          <a:bodyPr wrap="square" rtlCol="0">
            <a:spAutoFit/>
          </a:bodyPr>
          <a:lstStyle/>
          <a:p>
            <a:r>
              <a:rPr lang="en-GB" sz="1400" dirty="0"/>
              <a:t>More than one term is required to complete the meaning.</a:t>
            </a:r>
          </a:p>
        </p:txBody>
      </p:sp>
      <p:sp>
        <p:nvSpPr>
          <p:cNvPr id="34" name="TextBox 33">
            <a:extLst>
              <a:ext uri="{FF2B5EF4-FFF2-40B4-BE49-F238E27FC236}">
                <a16:creationId xmlns:a16="http://schemas.microsoft.com/office/drawing/2014/main" id="{5B7058BD-6803-47B1-BA35-D1C57F8A0E7C}"/>
              </a:ext>
            </a:extLst>
          </p:cNvPr>
          <p:cNvSpPr txBox="1"/>
          <p:nvPr/>
        </p:nvSpPr>
        <p:spPr>
          <a:xfrm flipH="1">
            <a:off x="8488212" y="2837654"/>
            <a:ext cx="2865588" cy="738664"/>
          </a:xfrm>
          <a:prstGeom prst="rect">
            <a:avLst/>
          </a:prstGeom>
          <a:noFill/>
        </p:spPr>
        <p:txBody>
          <a:bodyPr wrap="square" rtlCol="0">
            <a:spAutoFit/>
          </a:bodyPr>
          <a:lstStyle/>
          <a:p>
            <a:r>
              <a:rPr lang="en-GB" sz="1400" dirty="0"/>
              <a:t>A SNOMED CT Compositional Grammar Expression reflecting the meaning of the HPO term</a:t>
            </a:r>
          </a:p>
        </p:txBody>
      </p:sp>
      <p:sp>
        <p:nvSpPr>
          <p:cNvPr id="35" name="TextBox 34">
            <a:extLst>
              <a:ext uri="{FF2B5EF4-FFF2-40B4-BE49-F238E27FC236}">
                <a16:creationId xmlns:a16="http://schemas.microsoft.com/office/drawing/2014/main" id="{4A5064B8-B251-44D0-A665-4BC28141AE48}"/>
              </a:ext>
            </a:extLst>
          </p:cNvPr>
          <p:cNvSpPr txBox="1"/>
          <p:nvPr/>
        </p:nvSpPr>
        <p:spPr>
          <a:xfrm>
            <a:off x="8523089" y="3716936"/>
            <a:ext cx="2898055" cy="738664"/>
          </a:xfrm>
          <a:prstGeom prst="rect">
            <a:avLst/>
          </a:prstGeom>
          <a:noFill/>
        </p:spPr>
        <p:txBody>
          <a:bodyPr wrap="square" rtlCol="0">
            <a:spAutoFit/>
          </a:bodyPr>
          <a:lstStyle/>
          <a:p>
            <a:r>
              <a:rPr lang="en-GB" sz="1400" dirty="0"/>
              <a:t>Map to a local parent  within the Clinical findings hierarchy. </a:t>
            </a:r>
          </a:p>
          <a:p>
            <a:endParaRPr lang="en-GB" sz="1400" dirty="0"/>
          </a:p>
        </p:txBody>
      </p:sp>
      <p:sp>
        <p:nvSpPr>
          <p:cNvPr id="41" name="TextBox 40">
            <a:extLst>
              <a:ext uri="{FF2B5EF4-FFF2-40B4-BE49-F238E27FC236}">
                <a16:creationId xmlns:a16="http://schemas.microsoft.com/office/drawing/2014/main" id="{8B08C05E-59DA-4202-AAA3-0C34AFEB6C0A}"/>
              </a:ext>
            </a:extLst>
          </p:cNvPr>
          <p:cNvSpPr txBox="1"/>
          <p:nvPr/>
        </p:nvSpPr>
        <p:spPr>
          <a:xfrm>
            <a:off x="8523089" y="4430981"/>
            <a:ext cx="2515972" cy="738664"/>
          </a:xfrm>
          <a:prstGeom prst="rect">
            <a:avLst/>
          </a:prstGeom>
          <a:noFill/>
        </p:spPr>
        <p:txBody>
          <a:bodyPr wrap="square" rtlCol="0">
            <a:spAutoFit/>
          </a:bodyPr>
          <a:lstStyle/>
          <a:p>
            <a:r>
              <a:rPr lang="en-GB" sz="1400" dirty="0"/>
              <a:t>Needs further  information or analysis to confirm.</a:t>
            </a:r>
          </a:p>
          <a:p>
            <a:endParaRPr lang="en-GB" sz="1400" dirty="0"/>
          </a:p>
        </p:txBody>
      </p:sp>
      <p:sp>
        <p:nvSpPr>
          <p:cNvPr id="42" name="TextBox 41">
            <a:extLst>
              <a:ext uri="{FF2B5EF4-FFF2-40B4-BE49-F238E27FC236}">
                <a16:creationId xmlns:a16="http://schemas.microsoft.com/office/drawing/2014/main" id="{2DD5B63F-B0AF-4B4A-AC81-5E02330CFF4E}"/>
              </a:ext>
            </a:extLst>
          </p:cNvPr>
          <p:cNvSpPr txBox="1"/>
          <p:nvPr/>
        </p:nvSpPr>
        <p:spPr>
          <a:xfrm flipH="1">
            <a:off x="8549592" y="5073753"/>
            <a:ext cx="2898054" cy="954107"/>
          </a:xfrm>
          <a:prstGeom prst="rect">
            <a:avLst/>
          </a:prstGeom>
          <a:noFill/>
        </p:spPr>
        <p:txBody>
          <a:bodyPr wrap="square" rtlCol="0">
            <a:spAutoFit/>
          </a:bodyPr>
          <a:lstStyle/>
          <a:p>
            <a:r>
              <a:rPr lang="en-GB" sz="1400" dirty="0"/>
              <a:t>Either a navigational  concept or one which is  outside the current scope of SNOMED.</a:t>
            </a:r>
          </a:p>
          <a:p>
            <a:endParaRPr lang="en-GB" sz="1400" dirty="0"/>
          </a:p>
        </p:txBody>
      </p:sp>
      <p:sp>
        <p:nvSpPr>
          <p:cNvPr id="10" name="Slide Number Placeholder 9">
            <a:extLst>
              <a:ext uri="{FF2B5EF4-FFF2-40B4-BE49-F238E27FC236}">
                <a16:creationId xmlns:a16="http://schemas.microsoft.com/office/drawing/2014/main" id="{E6B251B2-71E8-4FD5-B92A-086A5EAA2E5C}"/>
              </a:ext>
            </a:extLst>
          </p:cNvPr>
          <p:cNvSpPr>
            <a:spLocks noGrp="1"/>
          </p:cNvSpPr>
          <p:nvPr>
            <p:ph type="sldNum" sz="quarter" idx="12"/>
          </p:nvPr>
        </p:nvSpPr>
        <p:spPr/>
        <p:txBody>
          <a:bodyPr/>
          <a:lstStyle/>
          <a:p>
            <a:fld id="{62819AD4-C2AA-420E-866C-A1FBD01D650C}" type="slidenum">
              <a:rPr lang="en-GB" smtClean="0"/>
              <a:t>5</a:t>
            </a:fld>
            <a:endParaRPr lang="en-GB" dirty="0"/>
          </a:p>
        </p:txBody>
      </p:sp>
      <p:sp>
        <p:nvSpPr>
          <p:cNvPr id="19" name="TextBox 18">
            <a:extLst>
              <a:ext uri="{FF2B5EF4-FFF2-40B4-BE49-F238E27FC236}">
                <a16:creationId xmlns:a16="http://schemas.microsoft.com/office/drawing/2014/main" id="{86318A9B-50E4-427F-9EEF-A10BD61ED759}"/>
              </a:ext>
            </a:extLst>
          </p:cNvPr>
          <p:cNvSpPr txBox="1"/>
          <p:nvPr/>
        </p:nvSpPr>
        <p:spPr>
          <a:xfrm flipH="1">
            <a:off x="4173943" y="5995491"/>
            <a:ext cx="5079784" cy="369332"/>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GB" dirty="0"/>
              <a:t>Describe the main principles /issues/ assumptions</a:t>
            </a:r>
          </a:p>
        </p:txBody>
      </p:sp>
    </p:spTree>
    <p:extLst>
      <p:ext uri="{BB962C8B-B14F-4D97-AF65-F5344CB8AC3E}">
        <p14:creationId xmlns:p14="http://schemas.microsoft.com/office/powerpoint/2010/main" val="3155506407"/>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340E953-4DD1-4C10-A4D6-6B82A035699B}"/>
              </a:ext>
            </a:extLst>
          </p:cNvPr>
          <p:cNvPicPr>
            <a:picLocks noChangeAspect="1"/>
          </p:cNvPicPr>
          <p:nvPr/>
        </p:nvPicPr>
        <p:blipFill rotWithShape="1">
          <a:blip r:embed="rId3"/>
          <a:srcRect l="38538" t="22255" r="12834" b="8815"/>
          <a:stretch/>
        </p:blipFill>
        <p:spPr>
          <a:xfrm>
            <a:off x="6167570" y="1781853"/>
            <a:ext cx="5193203" cy="4165613"/>
          </a:xfrm>
          <a:prstGeom prst="rect">
            <a:avLst/>
          </a:prstGeom>
          <a:ln>
            <a:solidFill>
              <a:schemeClr val="tx1">
                <a:lumMod val="50000"/>
                <a:lumOff val="50000"/>
              </a:schemeClr>
            </a:solidFill>
          </a:ln>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89885625-2CC7-4C6A-A5FD-0A009E9AC14C}"/>
              </a:ext>
            </a:extLst>
          </p:cNvPr>
          <p:cNvSpPr>
            <a:spLocks noGrp="1"/>
          </p:cNvSpPr>
          <p:nvPr>
            <p:ph type="title"/>
          </p:nvPr>
        </p:nvSpPr>
        <p:spPr>
          <a:xfrm>
            <a:off x="725905" y="266861"/>
            <a:ext cx="8929724" cy="733484"/>
          </a:xfrm>
          <a:solidFill>
            <a:srgbClr val="00B0F0"/>
          </a:solidFill>
          <a:ln>
            <a:solidFill>
              <a:schemeClr val="tx1">
                <a:lumMod val="50000"/>
                <a:lumOff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a:bodyPr>
          <a:lstStyle/>
          <a:p>
            <a:r>
              <a:rPr lang="en-GB" sz="3200" dirty="0">
                <a:solidFill>
                  <a:schemeClr val="bg1"/>
                </a:solidFill>
              </a:rPr>
              <a:t>Cross mapping -the detail</a:t>
            </a:r>
          </a:p>
        </p:txBody>
      </p:sp>
      <p:pic>
        <p:nvPicPr>
          <p:cNvPr id="3" name="Picture 2">
            <a:extLst>
              <a:ext uri="{FF2B5EF4-FFF2-40B4-BE49-F238E27FC236}">
                <a16:creationId xmlns:a16="http://schemas.microsoft.com/office/drawing/2014/main" id="{BD60C271-71DB-4130-80F6-9DF49179A9E2}"/>
              </a:ext>
            </a:extLst>
          </p:cNvPr>
          <p:cNvPicPr>
            <a:picLocks noChangeAspect="1"/>
          </p:cNvPicPr>
          <p:nvPr/>
        </p:nvPicPr>
        <p:blipFill rotWithShape="1">
          <a:blip r:embed="rId4"/>
          <a:srcRect t="36520" r="70846" b="22175"/>
          <a:stretch/>
        </p:blipFill>
        <p:spPr>
          <a:xfrm>
            <a:off x="794142" y="2102791"/>
            <a:ext cx="4760272" cy="3791830"/>
          </a:xfrm>
          <a:prstGeom prst="rect">
            <a:avLst/>
          </a:prstGeom>
          <a:ln>
            <a:solidFill>
              <a:schemeClr val="tx1">
                <a:lumMod val="50000"/>
                <a:lumOff val="50000"/>
              </a:schemeClr>
            </a:solidFill>
          </a:ln>
          <a:effectLst>
            <a:outerShdw blurRad="50800" dist="38100" dir="2700000" algn="tl" rotWithShape="0">
              <a:prstClr val="black">
                <a:alpha val="40000"/>
              </a:prstClr>
            </a:outerShdw>
          </a:effectLst>
        </p:spPr>
      </p:pic>
      <p:sp>
        <p:nvSpPr>
          <p:cNvPr id="5" name="Arrow: Right 4">
            <a:extLst>
              <a:ext uri="{FF2B5EF4-FFF2-40B4-BE49-F238E27FC236}">
                <a16:creationId xmlns:a16="http://schemas.microsoft.com/office/drawing/2014/main" id="{3D850FCA-57E2-43A4-86E5-958FFFC494EE}"/>
              </a:ext>
            </a:extLst>
          </p:cNvPr>
          <p:cNvSpPr/>
          <p:nvPr/>
        </p:nvSpPr>
        <p:spPr>
          <a:xfrm>
            <a:off x="5234646" y="3042776"/>
            <a:ext cx="1106078" cy="607727"/>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Direct map</a:t>
            </a:r>
          </a:p>
        </p:txBody>
      </p:sp>
      <p:sp>
        <p:nvSpPr>
          <p:cNvPr id="6" name="Content Placeholder 2">
            <a:extLst>
              <a:ext uri="{FF2B5EF4-FFF2-40B4-BE49-F238E27FC236}">
                <a16:creationId xmlns:a16="http://schemas.microsoft.com/office/drawing/2014/main" id="{CE94A924-D24B-4B53-A620-E5A22C073183}"/>
              </a:ext>
            </a:extLst>
          </p:cNvPr>
          <p:cNvSpPr txBox="1">
            <a:spLocks/>
          </p:cNvSpPr>
          <p:nvPr/>
        </p:nvSpPr>
        <p:spPr>
          <a:xfrm>
            <a:off x="725905" y="1086799"/>
            <a:ext cx="3406254" cy="91824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HPO – OWL file release imported into the </a:t>
            </a:r>
            <a:r>
              <a:rPr lang="en-GB" sz="1600" b="1" dirty="0">
                <a:solidFill>
                  <a:srgbClr val="FF0000"/>
                </a:solidFill>
              </a:rPr>
              <a:t>Protégé</a:t>
            </a:r>
            <a:r>
              <a:rPr lang="en-GB" sz="1600" dirty="0"/>
              <a:t> tool, to display the hierarchies and metadata</a:t>
            </a:r>
          </a:p>
          <a:p>
            <a:pPr marL="0" indent="0">
              <a:buFont typeface="Arial" panose="020B0604020202020204" pitchFamily="34" charset="0"/>
              <a:buNone/>
            </a:pPr>
            <a:endParaRPr lang="en-GB" sz="1600" dirty="0"/>
          </a:p>
          <a:p>
            <a:endParaRPr lang="en-GB" sz="1600" dirty="0"/>
          </a:p>
          <a:p>
            <a:endParaRPr lang="en-GB" sz="1600" dirty="0"/>
          </a:p>
        </p:txBody>
      </p:sp>
      <p:sp>
        <p:nvSpPr>
          <p:cNvPr id="7" name="TextBox 6">
            <a:extLst>
              <a:ext uri="{FF2B5EF4-FFF2-40B4-BE49-F238E27FC236}">
                <a16:creationId xmlns:a16="http://schemas.microsoft.com/office/drawing/2014/main" id="{39770161-6D9B-4343-812C-66743A7D2443}"/>
              </a:ext>
            </a:extLst>
          </p:cNvPr>
          <p:cNvSpPr txBox="1"/>
          <p:nvPr/>
        </p:nvSpPr>
        <p:spPr>
          <a:xfrm>
            <a:off x="5983705" y="985270"/>
            <a:ext cx="4858603" cy="646331"/>
          </a:xfrm>
          <a:prstGeom prst="rect">
            <a:avLst/>
          </a:prstGeom>
          <a:noFill/>
        </p:spPr>
        <p:txBody>
          <a:bodyPr wrap="square" rtlCol="0">
            <a:spAutoFit/>
          </a:bodyPr>
          <a:lstStyle/>
          <a:p>
            <a:r>
              <a:rPr lang="en-GB" dirty="0"/>
              <a:t>SNOMED Browser, International Release</a:t>
            </a:r>
          </a:p>
          <a:p>
            <a:r>
              <a:rPr lang="en-GB" dirty="0"/>
              <a:t>https://browser.ihtsdotools.org/</a:t>
            </a:r>
          </a:p>
        </p:txBody>
      </p:sp>
      <p:sp>
        <p:nvSpPr>
          <p:cNvPr id="8" name="Rectangle 7">
            <a:extLst>
              <a:ext uri="{FF2B5EF4-FFF2-40B4-BE49-F238E27FC236}">
                <a16:creationId xmlns:a16="http://schemas.microsoft.com/office/drawing/2014/main" id="{8F0F6DF2-7ECD-4FF4-9B0F-4EE005286532}"/>
              </a:ext>
            </a:extLst>
          </p:cNvPr>
          <p:cNvSpPr/>
          <p:nvPr/>
        </p:nvSpPr>
        <p:spPr>
          <a:xfrm>
            <a:off x="1512358" y="4470399"/>
            <a:ext cx="2500842" cy="207860"/>
          </a:xfrm>
          <a:prstGeom prst="rect">
            <a:avLst/>
          </a:prstGeom>
          <a:noFill/>
          <a:ln w="25400">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72E10228-02CA-4F1C-B46D-488A77EBDDDB}"/>
              </a:ext>
            </a:extLst>
          </p:cNvPr>
          <p:cNvSpPr/>
          <p:nvPr/>
        </p:nvSpPr>
        <p:spPr>
          <a:xfrm>
            <a:off x="1496979" y="3316962"/>
            <a:ext cx="2516221" cy="207860"/>
          </a:xfrm>
          <a:prstGeom prst="rect">
            <a:avLst/>
          </a:prstGeom>
          <a:noFill/>
          <a:ln w="25400">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Slide Number Placeholder 13">
            <a:extLst>
              <a:ext uri="{FF2B5EF4-FFF2-40B4-BE49-F238E27FC236}">
                <a16:creationId xmlns:a16="http://schemas.microsoft.com/office/drawing/2014/main" id="{1B959E89-1DE6-4D34-9E08-795996BD7A9B}"/>
              </a:ext>
            </a:extLst>
          </p:cNvPr>
          <p:cNvSpPr>
            <a:spLocks noGrp="1"/>
          </p:cNvSpPr>
          <p:nvPr>
            <p:ph type="sldNum" sz="quarter" idx="12"/>
          </p:nvPr>
        </p:nvSpPr>
        <p:spPr/>
        <p:txBody>
          <a:bodyPr/>
          <a:lstStyle/>
          <a:p>
            <a:fld id="{62819AD4-C2AA-420E-866C-A1FBD01D650C}" type="slidenum">
              <a:rPr lang="en-GB" smtClean="0"/>
              <a:t>6</a:t>
            </a:fld>
            <a:endParaRPr lang="en-GB"/>
          </a:p>
        </p:txBody>
      </p:sp>
      <p:sp>
        <p:nvSpPr>
          <p:cNvPr id="13" name="TextBox 12">
            <a:extLst>
              <a:ext uri="{FF2B5EF4-FFF2-40B4-BE49-F238E27FC236}">
                <a16:creationId xmlns:a16="http://schemas.microsoft.com/office/drawing/2014/main" id="{E56BEB3B-CA1A-4253-B078-139A1124295E}"/>
              </a:ext>
            </a:extLst>
          </p:cNvPr>
          <p:cNvSpPr txBox="1"/>
          <p:nvPr/>
        </p:nvSpPr>
        <p:spPr>
          <a:xfrm>
            <a:off x="6288390" y="6074991"/>
            <a:ext cx="1530096" cy="430887"/>
          </a:xfrm>
          <a:prstGeom prst="rect">
            <a:avLst/>
          </a:prstGeom>
          <a:noFill/>
        </p:spPr>
        <p:txBody>
          <a:bodyPr wrap="square" rtlCol="0">
            <a:spAutoFit/>
          </a:bodyPr>
          <a:lstStyle/>
          <a:p>
            <a:r>
              <a:rPr lang="en-US" sz="1100" dirty="0"/>
              <a:t>25906001 |Disorder of ear (disorder)|</a:t>
            </a:r>
            <a:endParaRPr lang="en-GB" sz="1100" dirty="0"/>
          </a:p>
        </p:txBody>
      </p:sp>
    </p:spTree>
    <p:extLst>
      <p:ext uri="{BB962C8B-B14F-4D97-AF65-F5344CB8AC3E}">
        <p14:creationId xmlns:p14="http://schemas.microsoft.com/office/powerpoint/2010/main" val="2987697670"/>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85625-2CC7-4C6A-A5FD-0A009E9AC14C}"/>
              </a:ext>
            </a:extLst>
          </p:cNvPr>
          <p:cNvSpPr>
            <a:spLocks noGrp="1"/>
          </p:cNvSpPr>
          <p:nvPr>
            <p:ph type="title"/>
          </p:nvPr>
        </p:nvSpPr>
        <p:spPr>
          <a:xfrm>
            <a:off x="725905" y="266861"/>
            <a:ext cx="8929724" cy="733484"/>
          </a:xfrm>
          <a:solidFill>
            <a:srgbClr val="00B0F0"/>
          </a:solidFill>
          <a:ln>
            <a:solidFill>
              <a:schemeClr val="tx1">
                <a:lumMod val="50000"/>
                <a:lumOff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a:bodyPr>
          <a:lstStyle/>
          <a:p>
            <a:r>
              <a:rPr lang="en-GB" sz="3200" dirty="0">
                <a:solidFill>
                  <a:schemeClr val="bg1"/>
                </a:solidFill>
              </a:rPr>
              <a:t>Cross mapping -the detail</a:t>
            </a:r>
          </a:p>
        </p:txBody>
      </p:sp>
      <p:pic>
        <p:nvPicPr>
          <p:cNvPr id="3" name="Picture 2">
            <a:extLst>
              <a:ext uri="{FF2B5EF4-FFF2-40B4-BE49-F238E27FC236}">
                <a16:creationId xmlns:a16="http://schemas.microsoft.com/office/drawing/2014/main" id="{BD60C271-71DB-4130-80F6-9DF49179A9E2}"/>
              </a:ext>
            </a:extLst>
          </p:cNvPr>
          <p:cNvPicPr>
            <a:picLocks noChangeAspect="1"/>
          </p:cNvPicPr>
          <p:nvPr/>
        </p:nvPicPr>
        <p:blipFill rotWithShape="1">
          <a:blip r:embed="rId3"/>
          <a:srcRect t="36520" r="70846" b="22175"/>
          <a:stretch/>
        </p:blipFill>
        <p:spPr>
          <a:xfrm>
            <a:off x="794142" y="2102791"/>
            <a:ext cx="4760272" cy="3791830"/>
          </a:xfrm>
          <a:prstGeom prst="rect">
            <a:avLst/>
          </a:prstGeom>
          <a:ln>
            <a:solidFill>
              <a:schemeClr val="tx1">
                <a:lumMod val="50000"/>
                <a:lumOff val="50000"/>
              </a:schemeClr>
            </a:solidFill>
          </a:ln>
          <a:effectLst>
            <a:outerShdw blurRad="50800" dist="38100" dir="2700000" algn="tl" rotWithShape="0">
              <a:prstClr val="black">
                <a:alpha val="40000"/>
              </a:prstClr>
            </a:outerShdw>
          </a:effectLst>
        </p:spPr>
      </p:pic>
      <p:sp>
        <p:nvSpPr>
          <p:cNvPr id="5" name="Arrow: Right 4">
            <a:extLst>
              <a:ext uri="{FF2B5EF4-FFF2-40B4-BE49-F238E27FC236}">
                <a16:creationId xmlns:a16="http://schemas.microsoft.com/office/drawing/2014/main" id="{3D850FCA-57E2-43A4-86E5-958FFFC494EE}"/>
              </a:ext>
            </a:extLst>
          </p:cNvPr>
          <p:cNvSpPr/>
          <p:nvPr/>
        </p:nvSpPr>
        <p:spPr>
          <a:xfrm>
            <a:off x="4588500" y="2275380"/>
            <a:ext cx="1106078" cy="607727"/>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Direct map</a:t>
            </a:r>
          </a:p>
        </p:txBody>
      </p:sp>
      <p:sp>
        <p:nvSpPr>
          <p:cNvPr id="6" name="Content Placeholder 2">
            <a:extLst>
              <a:ext uri="{FF2B5EF4-FFF2-40B4-BE49-F238E27FC236}">
                <a16:creationId xmlns:a16="http://schemas.microsoft.com/office/drawing/2014/main" id="{CE94A924-D24B-4B53-A620-E5A22C073183}"/>
              </a:ext>
            </a:extLst>
          </p:cNvPr>
          <p:cNvSpPr txBox="1">
            <a:spLocks/>
          </p:cNvSpPr>
          <p:nvPr/>
        </p:nvSpPr>
        <p:spPr>
          <a:xfrm>
            <a:off x="725905" y="1086799"/>
            <a:ext cx="3406254" cy="91824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HPO – OWL file release imported into the </a:t>
            </a:r>
            <a:r>
              <a:rPr lang="en-GB" sz="1600" b="1" dirty="0">
                <a:solidFill>
                  <a:srgbClr val="FF0000"/>
                </a:solidFill>
              </a:rPr>
              <a:t>Protégé</a:t>
            </a:r>
            <a:r>
              <a:rPr lang="en-GB" sz="1600" dirty="0"/>
              <a:t> tool, to display the hierarchies and metadata</a:t>
            </a:r>
          </a:p>
          <a:p>
            <a:pPr marL="0" indent="0">
              <a:buFont typeface="Arial" panose="020B0604020202020204" pitchFamily="34" charset="0"/>
              <a:buNone/>
            </a:pPr>
            <a:endParaRPr lang="en-GB" sz="1600" dirty="0"/>
          </a:p>
          <a:p>
            <a:endParaRPr lang="en-GB" sz="1600" dirty="0"/>
          </a:p>
          <a:p>
            <a:endParaRPr lang="en-GB" sz="1600" dirty="0"/>
          </a:p>
        </p:txBody>
      </p:sp>
      <p:sp>
        <p:nvSpPr>
          <p:cNvPr id="7" name="TextBox 6">
            <a:extLst>
              <a:ext uri="{FF2B5EF4-FFF2-40B4-BE49-F238E27FC236}">
                <a16:creationId xmlns:a16="http://schemas.microsoft.com/office/drawing/2014/main" id="{39770161-6D9B-4343-812C-66743A7D2443}"/>
              </a:ext>
            </a:extLst>
          </p:cNvPr>
          <p:cNvSpPr txBox="1"/>
          <p:nvPr/>
        </p:nvSpPr>
        <p:spPr>
          <a:xfrm>
            <a:off x="5983705" y="985270"/>
            <a:ext cx="4858603" cy="646331"/>
          </a:xfrm>
          <a:prstGeom prst="rect">
            <a:avLst/>
          </a:prstGeom>
          <a:noFill/>
        </p:spPr>
        <p:txBody>
          <a:bodyPr wrap="square" rtlCol="0">
            <a:spAutoFit/>
          </a:bodyPr>
          <a:lstStyle/>
          <a:p>
            <a:r>
              <a:rPr lang="en-GB" dirty="0"/>
              <a:t>SNOMED Browser, International Release</a:t>
            </a:r>
          </a:p>
          <a:p>
            <a:r>
              <a:rPr lang="en-GB" dirty="0"/>
              <a:t>https://browser.ihtsdotools.org/</a:t>
            </a:r>
          </a:p>
        </p:txBody>
      </p:sp>
      <p:sp>
        <p:nvSpPr>
          <p:cNvPr id="8" name="Rectangle 7">
            <a:extLst>
              <a:ext uri="{FF2B5EF4-FFF2-40B4-BE49-F238E27FC236}">
                <a16:creationId xmlns:a16="http://schemas.microsoft.com/office/drawing/2014/main" id="{8F0F6DF2-7ECD-4FF4-9B0F-4EE005286532}"/>
              </a:ext>
            </a:extLst>
          </p:cNvPr>
          <p:cNvSpPr/>
          <p:nvPr/>
        </p:nvSpPr>
        <p:spPr>
          <a:xfrm>
            <a:off x="1512358" y="4470399"/>
            <a:ext cx="2500842" cy="207860"/>
          </a:xfrm>
          <a:prstGeom prst="rect">
            <a:avLst/>
          </a:prstGeom>
          <a:noFill/>
          <a:ln w="25400">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72E10228-02CA-4F1C-B46D-488A77EBDDDB}"/>
              </a:ext>
            </a:extLst>
          </p:cNvPr>
          <p:cNvSpPr/>
          <p:nvPr/>
        </p:nvSpPr>
        <p:spPr>
          <a:xfrm>
            <a:off x="1496979" y="3316962"/>
            <a:ext cx="2516221" cy="207860"/>
          </a:xfrm>
          <a:prstGeom prst="rect">
            <a:avLst/>
          </a:prstGeom>
          <a:noFill/>
          <a:ln w="25400">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Slide Number Placeholder 13">
            <a:extLst>
              <a:ext uri="{FF2B5EF4-FFF2-40B4-BE49-F238E27FC236}">
                <a16:creationId xmlns:a16="http://schemas.microsoft.com/office/drawing/2014/main" id="{1B959E89-1DE6-4D34-9E08-795996BD7A9B}"/>
              </a:ext>
            </a:extLst>
          </p:cNvPr>
          <p:cNvSpPr>
            <a:spLocks noGrp="1"/>
          </p:cNvSpPr>
          <p:nvPr>
            <p:ph type="sldNum" sz="quarter" idx="12"/>
          </p:nvPr>
        </p:nvSpPr>
        <p:spPr/>
        <p:txBody>
          <a:bodyPr/>
          <a:lstStyle/>
          <a:p>
            <a:fld id="{62819AD4-C2AA-420E-866C-A1FBD01D650C}" type="slidenum">
              <a:rPr lang="en-GB" smtClean="0"/>
              <a:t>7</a:t>
            </a:fld>
            <a:endParaRPr lang="en-GB"/>
          </a:p>
        </p:txBody>
      </p:sp>
      <p:sp>
        <p:nvSpPr>
          <p:cNvPr id="10" name="TextBox 9">
            <a:extLst>
              <a:ext uri="{FF2B5EF4-FFF2-40B4-BE49-F238E27FC236}">
                <a16:creationId xmlns:a16="http://schemas.microsoft.com/office/drawing/2014/main" id="{892C66AB-4E2E-DB02-96FC-FD561852E331}"/>
              </a:ext>
            </a:extLst>
          </p:cNvPr>
          <p:cNvSpPr txBox="1"/>
          <p:nvPr/>
        </p:nvSpPr>
        <p:spPr>
          <a:xfrm>
            <a:off x="6042055" y="2350010"/>
            <a:ext cx="4023360" cy="369332"/>
          </a:xfrm>
          <a:prstGeom prst="rect">
            <a:avLst/>
          </a:prstGeom>
          <a:noFill/>
        </p:spPr>
        <p:txBody>
          <a:bodyPr wrap="square">
            <a:spAutoFit/>
          </a:bodyPr>
          <a:lstStyle/>
          <a:p>
            <a:r>
              <a:rPr lang="en-US" dirty="0"/>
              <a:t>25906001 |</a:t>
            </a:r>
            <a:r>
              <a:rPr lang="en-US" sz="1600" dirty="0"/>
              <a:t>Disorder</a:t>
            </a:r>
            <a:r>
              <a:rPr lang="en-US" dirty="0"/>
              <a:t> of ear (disorder)|</a:t>
            </a:r>
            <a:endParaRPr lang="en-GB" dirty="0"/>
          </a:p>
        </p:txBody>
      </p:sp>
      <p:sp>
        <p:nvSpPr>
          <p:cNvPr id="15" name="TextBox 14">
            <a:extLst>
              <a:ext uri="{FF2B5EF4-FFF2-40B4-BE49-F238E27FC236}">
                <a16:creationId xmlns:a16="http://schemas.microsoft.com/office/drawing/2014/main" id="{F1944A50-EAF4-A052-6C59-61AC6DAD4476}"/>
              </a:ext>
            </a:extLst>
          </p:cNvPr>
          <p:cNvSpPr txBox="1"/>
          <p:nvPr/>
        </p:nvSpPr>
        <p:spPr>
          <a:xfrm>
            <a:off x="6042055" y="3220958"/>
            <a:ext cx="6096000" cy="738664"/>
          </a:xfrm>
          <a:prstGeom prst="rect">
            <a:avLst/>
          </a:prstGeom>
          <a:noFill/>
        </p:spPr>
        <p:txBody>
          <a:bodyPr wrap="square">
            <a:spAutoFit/>
          </a:bodyPr>
          <a:lstStyle/>
          <a:p>
            <a:r>
              <a:rPr lang="en-GB" sz="1400" dirty="0"/>
              <a:t>25906001 |Disorder of ear (disorder)|:</a:t>
            </a:r>
          </a:p>
          <a:p>
            <a:r>
              <a:rPr lang="en-GB" sz="1400" dirty="0"/>
              <a:t>{116676008 |Associated morphology (attribute)|=</a:t>
            </a:r>
          </a:p>
          <a:p>
            <a:r>
              <a:rPr lang="en-GB" sz="1400" dirty="0"/>
              <a:t>49755003 |Morphologically abnormal structure (morphologic abnormality)|}</a:t>
            </a:r>
          </a:p>
        </p:txBody>
      </p:sp>
      <p:sp>
        <p:nvSpPr>
          <p:cNvPr id="17" name="TextBox 16">
            <a:extLst>
              <a:ext uri="{FF2B5EF4-FFF2-40B4-BE49-F238E27FC236}">
                <a16:creationId xmlns:a16="http://schemas.microsoft.com/office/drawing/2014/main" id="{1446118E-B5C5-F247-D7B8-2CFF4BC21207}"/>
              </a:ext>
            </a:extLst>
          </p:cNvPr>
          <p:cNvSpPr txBox="1"/>
          <p:nvPr/>
        </p:nvSpPr>
        <p:spPr>
          <a:xfrm>
            <a:off x="6096000" y="4603988"/>
            <a:ext cx="6096000" cy="369332"/>
          </a:xfrm>
          <a:prstGeom prst="rect">
            <a:avLst/>
          </a:prstGeom>
          <a:noFill/>
        </p:spPr>
        <p:txBody>
          <a:bodyPr wrap="square">
            <a:spAutoFit/>
          </a:bodyPr>
          <a:lstStyle/>
          <a:p>
            <a:r>
              <a:rPr lang="en-GB" dirty="0"/>
              <a:t>118230007 |Hearing finding (finding)|</a:t>
            </a:r>
          </a:p>
        </p:txBody>
      </p:sp>
      <p:sp>
        <p:nvSpPr>
          <p:cNvPr id="18" name="Arrow: Right 17">
            <a:extLst>
              <a:ext uri="{FF2B5EF4-FFF2-40B4-BE49-F238E27FC236}">
                <a16:creationId xmlns:a16="http://schemas.microsoft.com/office/drawing/2014/main" id="{B822ABA0-4CB6-7D22-F8E0-D7DCF264BE5E}"/>
              </a:ext>
            </a:extLst>
          </p:cNvPr>
          <p:cNvSpPr/>
          <p:nvPr/>
        </p:nvSpPr>
        <p:spPr>
          <a:xfrm>
            <a:off x="4563795" y="3220958"/>
            <a:ext cx="1106078" cy="607727"/>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Map with expression</a:t>
            </a:r>
          </a:p>
        </p:txBody>
      </p:sp>
      <p:sp>
        <p:nvSpPr>
          <p:cNvPr id="19" name="Arrow: Right 18">
            <a:extLst>
              <a:ext uri="{FF2B5EF4-FFF2-40B4-BE49-F238E27FC236}">
                <a16:creationId xmlns:a16="http://schemas.microsoft.com/office/drawing/2014/main" id="{C9BAE98B-671F-C8F1-866B-94E2536D899E}"/>
              </a:ext>
            </a:extLst>
          </p:cNvPr>
          <p:cNvSpPr/>
          <p:nvPr/>
        </p:nvSpPr>
        <p:spPr>
          <a:xfrm>
            <a:off x="4679253" y="4470399"/>
            <a:ext cx="1106078" cy="607727"/>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Direct map</a:t>
            </a:r>
          </a:p>
        </p:txBody>
      </p:sp>
    </p:spTree>
    <p:extLst>
      <p:ext uri="{BB962C8B-B14F-4D97-AF65-F5344CB8AC3E}">
        <p14:creationId xmlns:p14="http://schemas.microsoft.com/office/powerpoint/2010/main" val="1738743347"/>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4D919-BBB0-492D-8AF6-DC6024EAAF95}"/>
              </a:ext>
            </a:extLst>
          </p:cNvPr>
          <p:cNvSpPr>
            <a:spLocks noGrp="1"/>
          </p:cNvSpPr>
          <p:nvPr>
            <p:ph type="title"/>
          </p:nvPr>
        </p:nvSpPr>
        <p:spPr>
          <a:xfrm>
            <a:off x="762000" y="293690"/>
            <a:ext cx="9134475" cy="887410"/>
          </a:xfrm>
          <a:solidFill>
            <a:srgbClr val="00B0F0"/>
          </a:solidFill>
          <a:ln>
            <a:solidFill>
              <a:schemeClr val="tx1">
                <a:lumMod val="50000"/>
                <a:lumOff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a:bodyPr>
          <a:lstStyle/>
          <a:p>
            <a:r>
              <a:rPr lang="en-GB" sz="3200" dirty="0">
                <a:solidFill>
                  <a:schemeClr val="bg1"/>
                </a:solidFill>
              </a:rPr>
              <a:t>Principles of mapping (1)</a:t>
            </a:r>
          </a:p>
        </p:txBody>
      </p:sp>
      <p:sp>
        <p:nvSpPr>
          <p:cNvPr id="3" name="Content Placeholder 2">
            <a:extLst>
              <a:ext uri="{FF2B5EF4-FFF2-40B4-BE49-F238E27FC236}">
                <a16:creationId xmlns:a16="http://schemas.microsoft.com/office/drawing/2014/main" id="{044A053C-77FE-4479-9D86-068D3FFA6AA3}"/>
              </a:ext>
            </a:extLst>
          </p:cNvPr>
          <p:cNvSpPr>
            <a:spLocks noGrp="1"/>
          </p:cNvSpPr>
          <p:nvPr>
            <p:ph idx="1"/>
          </p:nvPr>
        </p:nvSpPr>
        <p:spPr>
          <a:xfrm>
            <a:off x="762000" y="1440746"/>
            <a:ext cx="9572625" cy="4351338"/>
          </a:xfrm>
        </p:spPr>
        <p:txBody>
          <a:bodyPr>
            <a:normAutofit/>
          </a:bodyPr>
          <a:lstStyle/>
          <a:p>
            <a:r>
              <a:rPr lang="en-GB" sz="2000" dirty="0"/>
              <a:t>Manual mapping,</a:t>
            </a:r>
          </a:p>
          <a:p>
            <a:pPr lvl="1"/>
            <a:r>
              <a:rPr lang="en-GB" sz="1600" dirty="0"/>
              <a:t>for </a:t>
            </a:r>
            <a:r>
              <a:rPr lang="en-GB" sz="1600" dirty="0">
                <a:solidFill>
                  <a:srgbClr val="FF0000"/>
                </a:solidFill>
              </a:rPr>
              <a:t>each</a:t>
            </a:r>
            <a:r>
              <a:rPr lang="en-GB" sz="1600" dirty="0"/>
              <a:t> HPO concept, based on HPO label, definition, synonyms and subtypes. (see slide 6)</a:t>
            </a:r>
          </a:p>
          <a:p>
            <a:pPr lvl="1"/>
            <a:r>
              <a:rPr lang="en-GB" sz="1600" dirty="0"/>
              <a:t>SNOMED concepts and hierarchies, including synonyms, logical definitions, descriptions</a:t>
            </a:r>
          </a:p>
          <a:p>
            <a:r>
              <a:rPr lang="en-GB" sz="2200" dirty="0">
                <a:solidFill>
                  <a:schemeClr val="tx1"/>
                </a:solidFill>
              </a:rPr>
              <a:t>Map to </a:t>
            </a:r>
            <a:r>
              <a:rPr lang="en-GB" sz="2200" dirty="0">
                <a:solidFill>
                  <a:srgbClr val="FF0000"/>
                </a:solidFill>
              </a:rPr>
              <a:t>disorders</a:t>
            </a:r>
            <a:r>
              <a:rPr lang="en-GB" sz="2200" dirty="0">
                <a:solidFill>
                  <a:schemeClr val="tx1"/>
                </a:solidFill>
              </a:rPr>
              <a:t> or </a:t>
            </a:r>
            <a:r>
              <a:rPr lang="en-GB" sz="2200" dirty="0">
                <a:solidFill>
                  <a:srgbClr val="FF0000"/>
                </a:solidFill>
              </a:rPr>
              <a:t>findings</a:t>
            </a:r>
            <a:r>
              <a:rPr lang="en-GB" sz="2200" dirty="0">
                <a:solidFill>
                  <a:schemeClr val="tx1"/>
                </a:solidFill>
              </a:rPr>
              <a:t> hierarchies where possible, and occasionally morphological abnormality </a:t>
            </a:r>
          </a:p>
          <a:p>
            <a:r>
              <a:rPr lang="en-GB" sz="2000" dirty="0">
                <a:solidFill>
                  <a:schemeClr val="tx1"/>
                </a:solidFill>
              </a:rPr>
              <a:t>Mapping should be as </a:t>
            </a:r>
            <a:r>
              <a:rPr lang="en-GB" sz="2000" dirty="0">
                <a:solidFill>
                  <a:srgbClr val="FF0000"/>
                </a:solidFill>
              </a:rPr>
              <a:t>fully defined </a:t>
            </a:r>
            <a:r>
              <a:rPr lang="en-GB" sz="2000" dirty="0">
                <a:solidFill>
                  <a:schemeClr val="tx1"/>
                </a:solidFill>
              </a:rPr>
              <a:t>as possible, expressing the complete meaning, even if </a:t>
            </a:r>
            <a:r>
              <a:rPr lang="en-GB" sz="2000" dirty="0"/>
              <a:t>an</a:t>
            </a:r>
            <a:r>
              <a:rPr lang="en-GB" sz="2000" dirty="0">
                <a:solidFill>
                  <a:schemeClr val="tx1"/>
                </a:solidFill>
              </a:rPr>
              <a:t> expression was required. This means mapping to primitive terms can be used but are not ideal, and an expression may give a more fully defined mapping term</a:t>
            </a:r>
            <a:endParaRPr lang="en-GB" sz="2200" dirty="0">
              <a:solidFill>
                <a:schemeClr val="tx1"/>
              </a:solidFill>
            </a:endParaRPr>
          </a:p>
          <a:p>
            <a:r>
              <a:rPr lang="en-GB" sz="2000" dirty="0"/>
              <a:t>Grouping – see slide 5</a:t>
            </a:r>
          </a:p>
          <a:p>
            <a:endParaRPr lang="en-GB" sz="2000" dirty="0"/>
          </a:p>
          <a:p>
            <a:pPr marL="914400" lvl="2" indent="0">
              <a:buNone/>
            </a:pPr>
            <a:endParaRPr lang="en-GB" sz="1600" dirty="0">
              <a:solidFill>
                <a:schemeClr val="tx1">
                  <a:lumMod val="95000"/>
                  <a:lumOff val="5000"/>
                </a:schemeClr>
              </a:solidFill>
            </a:endParaRPr>
          </a:p>
          <a:p>
            <a:pPr marL="2628900" lvl="5" indent="-342900">
              <a:buFont typeface="+mj-lt"/>
              <a:buAutoNum type="arabicPeriod"/>
            </a:pPr>
            <a:endParaRPr lang="en-GB" sz="1400" dirty="0">
              <a:solidFill>
                <a:schemeClr val="tx1">
                  <a:lumMod val="95000"/>
                  <a:lumOff val="5000"/>
                </a:schemeClr>
              </a:solidFill>
            </a:endParaRPr>
          </a:p>
          <a:p>
            <a:pPr marL="3086100" lvl="6" indent="-342900">
              <a:buFont typeface="+mj-lt"/>
              <a:buAutoNum type="arabicPeriod"/>
            </a:pPr>
            <a:endParaRPr lang="en-GB" dirty="0">
              <a:solidFill>
                <a:schemeClr val="tx1"/>
              </a:solidFill>
            </a:endParaRPr>
          </a:p>
          <a:p>
            <a:pPr marL="3086100" lvl="6" indent="-342900">
              <a:buFont typeface="+mj-lt"/>
              <a:buAutoNum type="arabicPeriod"/>
            </a:pPr>
            <a:endParaRPr lang="en-GB" dirty="0">
              <a:solidFill>
                <a:schemeClr val="tx1"/>
              </a:solidFill>
            </a:endParaRPr>
          </a:p>
          <a:p>
            <a:pPr marL="514350" indent="-514350">
              <a:buFont typeface="+mj-lt"/>
              <a:buAutoNum type="arabicPeriod"/>
            </a:pPr>
            <a:endParaRPr lang="en-GB" dirty="0"/>
          </a:p>
        </p:txBody>
      </p:sp>
      <p:sp>
        <p:nvSpPr>
          <p:cNvPr id="4" name="Slide Number Placeholder 3">
            <a:extLst>
              <a:ext uri="{FF2B5EF4-FFF2-40B4-BE49-F238E27FC236}">
                <a16:creationId xmlns:a16="http://schemas.microsoft.com/office/drawing/2014/main" id="{5B4FB2B0-BEA9-47F8-8763-34B9B562B5F9}"/>
              </a:ext>
            </a:extLst>
          </p:cNvPr>
          <p:cNvSpPr>
            <a:spLocks noGrp="1"/>
          </p:cNvSpPr>
          <p:nvPr>
            <p:ph type="sldNum" sz="quarter" idx="12"/>
          </p:nvPr>
        </p:nvSpPr>
        <p:spPr/>
        <p:txBody>
          <a:bodyPr/>
          <a:lstStyle/>
          <a:p>
            <a:fld id="{F0883674-FC6B-45FF-A9C5-97B1F81766AB}" type="slidenum">
              <a:rPr lang="en-GB" smtClean="0"/>
              <a:pPr/>
              <a:t>8</a:t>
            </a:fld>
            <a:endParaRPr lang="en-GB" dirty="0"/>
          </a:p>
        </p:txBody>
      </p:sp>
    </p:spTree>
    <p:extLst>
      <p:ext uri="{BB962C8B-B14F-4D97-AF65-F5344CB8AC3E}">
        <p14:creationId xmlns:p14="http://schemas.microsoft.com/office/powerpoint/2010/main" val="931824066"/>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C7BDD-1317-4C92-A0B3-BA8FF91C4790}"/>
              </a:ext>
            </a:extLst>
          </p:cNvPr>
          <p:cNvSpPr>
            <a:spLocks noGrp="1"/>
          </p:cNvSpPr>
          <p:nvPr>
            <p:ph type="title"/>
          </p:nvPr>
        </p:nvSpPr>
        <p:spPr>
          <a:xfrm>
            <a:off x="838200" y="365125"/>
            <a:ext cx="10515600" cy="1063625"/>
          </a:xfrm>
          <a:solidFill>
            <a:srgbClr val="00B0F0"/>
          </a:solidFill>
          <a:ln>
            <a:solidFill>
              <a:schemeClr val="tx1">
                <a:lumMod val="50000"/>
                <a:lumOff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a:bodyPr>
          <a:lstStyle/>
          <a:p>
            <a:r>
              <a:rPr lang="en-GB" sz="3200" dirty="0">
                <a:solidFill>
                  <a:schemeClr val="bg1"/>
                </a:solidFill>
              </a:rPr>
              <a:t>Principles of mapping(2) - Morphology and Physiology codes</a:t>
            </a:r>
          </a:p>
        </p:txBody>
      </p:sp>
      <p:sp>
        <p:nvSpPr>
          <p:cNvPr id="3" name="Content Placeholder 2">
            <a:extLst>
              <a:ext uri="{FF2B5EF4-FFF2-40B4-BE49-F238E27FC236}">
                <a16:creationId xmlns:a16="http://schemas.microsoft.com/office/drawing/2014/main" id="{CCA231B8-BB41-4639-8091-ABEA51BDFC97}"/>
              </a:ext>
            </a:extLst>
          </p:cNvPr>
          <p:cNvSpPr>
            <a:spLocks noGrp="1"/>
          </p:cNvSpPr>
          <p:nvPr>
            <p:ph idx="1"/>
          </p:nvPr>
        </p:nvSpPr>
        <p:spPr>
          <a:xfrm>
            <a:off x="838200" y="1647825"/>
            <a:ext cx="10515600" cy="4351338"/>
          </a:xfrm>
        </p:spPr>
        <p:txBody>
          <a:bodyPr>
            <a:normAutofit/>
          </a:bodyPr>
          <a:lstStyle/>
          <a:p>
            <a:r>
              <a:rPr lang="en-GB" sz="2400" dirty="0"/>
              <a:t>Morphology terms/codes imply a structural meaning. Mapping options are;</a:t>
            </a:r>
          </a:p>
          <a:p>
            <a:pPr lvl="1"/>
            <a:r>
              <a:rPr lang="en-GB" sz="2000" dirty="0"/>
              <a:t>Disorders</a:t>
            </a:r>
          </a:p>
          <a:p>
            <a:pPr lvl="1"/>
            <a:r>
              <a:rPr lang="en-GB" sz="2000" dirty="0"/>
              <a:t>Disorder + morphology  attribute</a:t>
            </a:r>
          </a:p>
          <a:p>
            <a:pPr lvl="1"/>
            <a:r>
              <a:rPr lang="en-GB" sz="2000" dirty="0"/>
              <a:t>Abnormality of X – where morphology is included.</a:t>
            </a:r>
          </a:p>
          <a:p>
            <a:pPr lvl="2"/>
            <a:r>
              <a:rPr lang="en-GB" sz="1600" dirty="0"/>
              <a:t>Example - </a:t>
            </a:r>
            <a:r>
              <a:rPr lang="en-US" sz="1600" dirty="0"/>
              <a:t>448618004 |Abnormality of mitral valve annulus (disorder)|</a:t>
            </a:r>
            <a:endParaRPr lang="en-GB" sz="1600" dirty="0"/>
          </a:p>
          <a:p>
            <a:pPr lvl="1"/>
            <a:r>
              <a:rPr lang="en-GB" sz="2000" dirty="0"/>
              <a:t>Congenital abnormality (or anomaly)– where morphology is included</a:t>
            </a:r>
          </a:p>
          <a:p>
            <a:r>
              <a:rPr lang="en-GB" sz="2400" dirty="0"/>
              <a:t>Physiology terms/codes </a:t>
            </a:r>
            <a:r>
              <a:rPr lang="en-GB" sz="2000" dirty="0"/>
              <a:t>Imply a functional meaning. Mapping options are;</a:t>
            </a:r>
          </a:p>
          <a:p>
            <a:pPr lvl="1"/>
            <a:r>
              <a:rPr lang="en-GB" sz="1600" dirty="0"/>
              <a:t>Terms involving function.</a:t>
            </a:r>
          </a:p>
          <a:p>
            <a:pPr lvl="2"/>
            <a:r>
              <a:rPr lang="en-GB" sz="1200" dirty="0"/>
              <a:t>Example -  </a:t>
            </a:r>
            <a:r>
              <a:rPr lang="en-US" sz="1200" dirty="0"/>
              <a:t>80598009 |Joint function disorder (finding)|</a:t>
            </a:r>
          </a:p>
          <a:p>
            <a:pPr lvl="1"/>
            <a:r>
              <a:rPr lang="en-US" sz="1600" dirty="0"/>
              <a:t>Findings involving symptoms</a:t>
            </a:r>
          </a:p>
          <a:p>
            <a:pPr lvl="1"/>
            <a:r>
              <a:rPr lang="en-US" sz="1600" dirty="0"/>
              <a:t>An expression involving attributes based on 246464006 |Function (observable entity)|</a:t>
            </a:r>
            <a:endParaRPr lang="en-GB" sz="1600" dirty="0"/>
          </a:p>
          <a:p>
            <a:endParaRPr lang="en-GB" sz="2400" dirty="0">
              <a:solidFill>
                <a:srgbClr val="FF0000"/>
              </a:solidFill>
            </a:endParaRPr>
          </a:p>
          <a:p>
            <a:endParaRPr lang="en-GB" sz="2400" dirty="0"/>
          </a:p>
        </p:txBody>
      </p:sp>
    </p:spTree>
    <p:extLst>
      <p:ext uri="{BB962C8B-B14F-4D97-AF65-F5344CB8AC3E}">
        <p14:creationId xmlns:p14="http://schemas.microsoft.com/office/powerpoint/2010/main" val="33506051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9022</TotalTime>
  <Words>2645</Words>
  <Application>Microsoft Office PowerPoint</Application>
  <PresentationFormat>Widescreen</PresentationFormat>
  <Paragraphs>280</Paragraphs>
  <Slides>17</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A mapping between the Human Phenotype Ontology (HPO)  and SNOMED CT.</vt:lpstr>
      <vt:lpstr>Version control</vt:lpstr>
      <vt:lpstr> Introduction </vt:lpstr>
      <vt:lpstr>HPO  - the content, by system</vt:lpstr>
      <vt:lpstr>Objectives -mapping groups</vt:lpstr>
      <vt:lpstr>Cross mapping -the detail</vt:lpstr>
      <vt:lpstr>Cross mapping -the detail</vt:lpstr>
      <vt:lpstr>Principles of mapping (1)</vt:lpstr>
      <vt:lpstr>Principles of mapping(2) - Morphology and Physiology codes</vt:lpstr>
      <vt:lpstr>SNOMED  Compositional Grammar</vt:lpstr>
      <vt:lpstr>Results</vt:lpstr>
      <vt:lpstr>The results – mapping categories</vt:lpstr>
      <vt:lpstr>Problems during  mapping</vt:lpstr>
      <vt:lpstr>Summary of  results</vt:lpstr>
      <vt:lpstr>Conclusions</vt:lpstr>
      <vt:lpstr>Mapping - Difficult clinical areas in HPO and SNOMED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Investigating a mapping between the Human Phenotype Ontology (HPO) and SNOMED CT.</dc:title>
  <dc:creator>Graham Ponting</dc:creator>
  <cp:lastModifiedBy>Graham Ponting</cp:lastModifiedBy>
  <cp:revision>41</cp:revision>
  <dcterms:created xsi:type="dcterms:W3CDTF">2021-05-08T12:40:06Z</dcterms:created>
  <dcterms:modified xsi:type="dcterms:W3CDTF">2023-07-12T10:59:12Z</dcterms:modified>
</cp:coreProperties>
</file>