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393" r:id="rId3"/>
    <p:sldId id="258" r:id="rId4"/>
    <p:sldId id="385" r:id="rId5"/>
    <p:sldId id="374" r:id="rId6"/>
    <p:sldId id="376" r:id="rId7"/>
    <p:sldId id="387" r:id="rId8"/>
    <p:sldId id="390" r:id="rId9"/>
    <p:sldId id="355" r:id="rId10"/>
    <p:sldId id="340" r:id="rId11"/>
    <p:sldId id="335" r:id="rId12"/>
    <p:sldId id="317" r:id="rId13"/>
    <p:sldId id="389" r:id="rId14"/>
    <p:sldId id="388" r:id="rId15"/>
    <p:sldId id="3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202D2-B30A-4AD6-9B7B-A626DD80821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9F4AA-8CB6-4661-95C8-F6C10F5BCA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0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259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we know SNOMED is owned and managed by </a:t>
            </a:r>
            <a:r>
              <a:rPr lang="en-GB" b="1" dirty="0"/>
              <a:t>SNOMED international </a:t>
            </a:r>
            <a:r>
              <a:rPr lang="en-GB" dirty="0"/>
              <a:t>and is a world leading healthcare terminology.</a:t>
            </a:r>
          </a:p>
          <a:p>
            <a:r>
              <a:rPr lang="en-GB" dirty="0"/>
              <a:t>In the  UK it is the </a:t>
            </a:r>
            <a:r>
              <a:rPr lang="en-GB" b="1" dirty="0"/>
              <a:t>mandated</a:t>
            </a:r>
            <a:r>
              <a:rPr lang="en-GB" dirty="0"/>
              <a:t> terminology for the recording of information at the point of care. </a:t>
            </a:r>
          </a:p>
          <a:p>
            <a:r>
              <a:rPr lang="en-GB" dirty="0"/>
              <a:t>For the purposes of this study we are dealing mostly with </a:t>
            </a:r>
            <a:r>
              <a:rPr lang="en-GB" b="1" dirty="0"/>
              <a:t>findings/diseases </a:t>
            </a:r>
            <a:r>
              <a:rPr lang="en-GB" dirty="0"/>
              <a:t>hierarchy, which contains&gt;120,000 terms.</a:t>
            </a:r>
          </a:p>
          <a:p>
            <a:r>
              <a:rPr lang="en-GB" dirty="0"/>
              <a:t>Disease teaching is  generally based on a classical </a:t>
            </a:r>
            <a:r>
              <a:rPr lang="en-GB" b="1" dirty="0"/>
              <a:t>causation based definition, </a:t>
            </a:r>
            <a:r>
              <a:rPr lang="en-GB" b="0" dirty="0"/>
              <a:t>but there are differences with HPO.</a:t>
            </a:r>
          </a:p>
          <a:p>
            <a:r>
              <a:rPr lang="en-GB" b="1" dirty="0"/>
              <a:t>The Human Phenotype Ontology </a:t>
            </a:r>
            <a:r>
              <a:rPr lang="en-GB" b="0" dirty="0"/>
              <a:t>has been </a:t>
            </a:r>
            <a:r>
              <a:rPr lang="en-GB" dirty="0"/>
              <a:t>used within the Genomics community for describing phenotypic features since 2007.</a:t>
            </a:r>
          </a:p>
          <a:p>
            <a:r>
              <a:rPr lang="en-GB" dirty="0"/>
              <a:t>Just so we are talking as one useful  </a:t>
            </a:r>
            <a:r>
              <a:rPr lang="en-GB" b="1" dirty="0"/>
              <a:t>definition</a:t>
            </a:r>
            <a:r>
              <a:rPr lang="en-GB" dirty="0"/>
              <a:t> of a phenotype is.</a:t>
            </a:r>
          </a:p>
          <a:p>
            <a:r>
              <a:rPr lang="en-GB" sz="1200" i="1" dirty="0">
                <a:solidFill>
                  <a:srgbClr val="FF0000"/>
                </a:solidFill>
              </a:rPr>
              <a:t>“</a:t>
            </a:r>
            <a:r>
              <a:rPr lang="en-GB" sz="1200" b="1" i="1" dirty="0">
                <a:solidFill>
                  <a:srgbClr val="FF0000"/>
                </a:solidFill>
              </a:rPr>
              <a:t>The observations relate to the physical, morphologic, or biochemical level, of an individual, as determined by the genotype and environment”.</a:t>
            </a:r>
          </a:p>
          <a:p>
            <a:r>
              <a:rPr lang="en-GB" dirty="0"/>
              <a:t>So there are differences in the way these two ontologies model disease.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56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list of the HPO </a:t>
            </a:r>
            <a:r>
              <a:rPr lang="en-GB" b="1" dirty="0"/>
              <a:t>top level groupings </a:t>
            </a:r>
            <a:r>
              <a:rPr lang="en-GB" dirty="0"/>
              <a:t>is given here of which there are 25</a:t>
            </a:r>
          </a:p>
          <a:p>
            <a:r>
              <a:rPr lang="en-GB" dirty="0"/>
              <a:t>Approximately </a:t>
            </a:r>
            <a:r>
              <a:rPr lang="en-GB" b="1" dirty="0"/>
              <a:t>50% </a:t>
            </a:r>
            <a:r>
              <a:rPr lang="en-GB" dirty="0"/>
              <a:t>are made up from skeletal system and limbs, of which for example more than 600 terms relate to the fingers.</a:t>
            </a:r>
          </a:p>
          <a:p>
            <a:r>
              <a:rPr lang="en-GB" dirty="0"/>
              <a:t>This is significant because  it means that HPO can </a:t>
            </a:r>
            <a:r>
              <a:rPr lang="en-GB" b="1" dirty="0"/>
              <a:t>pinpoint</a:t>
            </a:r>
            <a:r>
              <a:rPr lang="en-GB" dirty="0"/>
              <a:t> a congenital deformity to the precise phalangeal bone.</a:t>
            </a:r>
          </a:p>
          <a:p>
            <a:r>
              <a:rPr lang="en-GB" dirty="0"/>
              <a:t>SNOMED could meet this requirement with </a:t>
            </a:r>
            <a:r>
              <a:rPr lang="en-GB" b="1" dirty="0"/>
              <a:t>post coordination </a:t>
            </a:r>
            <a:r>
              <a:rPr lang="en-GB" dirty="0"/>
              <a:t>using the body site hierarchy.</a:t>
            </a:r>
          </a:p>
          <a:p>
            <a:r>
              <a:rPr lang="en-GB" dirty="0"/>
              <a:t>Across all of the groupings are laboratory studies and x-rays, with the results as findings, which constitute  2000 total.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81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objectives of this study then, are to </a:t>
            </a:r>
            <a:r>
              <a:rPr lang="en-GB" b="1" dirty="0"/>
              <a:t>map</a:t>
            </a:r>
            <a:r>
              <a:rPr lang="en-GB" dirty="0"/>
              <a:t> the two terminologies, identifying direct mappings as One to one or one to many.</a:t>
            </a:r>
          </a:p>
          <a:p>
            <a:r>
              <a:rPr lang="en-GB" dirty="0"/>
              <a:t>If there is  not a clear and direct map there are four options;</a:t>
            </a:r>
          </a:p>
          <a:p>
            <a:r>
              <a:rPr lang="en-GB" dirty="0"/>
              <a:t>Build an </a:t>
            </a:r>
            <a:r>
              <a:rPr lang="en-GB" b="1" dirty="0"/>
              <a:t>expression</a:t>
            </a:r>
            <a:r>
              <a:rPr lang="en-GB" dirty="0"/>
              <a:t> – using compositional grammar which defines the meaning in SNOMED terms</a:t>
            </a:r>
          </a:p>
          <a:p>
            <a:r>
              <a:rPr lang="en-GB" dirty="0"/>
              <a:t>Identify a mapping to a </a:t>
            </a:r>
            <a:r>
              <a:rPr lang="en-GB" b="1" dirty="0"/>
              <a:t>local parent</a:t>
            </a:r>
            <a:r>
              <a:rPr lang="en-GB" dirty="0"/>
              <a:t>, to identify where in SNOMED the term might fit. </a:t>
            </a:r>
          </a:p>
          <a:p>
            <a:pPr defTabSz="966612"/>
            <a:r>
              <a:rPr lang="en-GB" dirty="0"/>
              <a:t>Define any confirmations or clarifications required.</a:t>
            </a:r>
          </a:p>
          <a:p>
            <a:r>
              <a:rPr lang="en-GB" dirty="0"/>
              <a:t>Define those that are out of scope, that is the scope was we currently know it.</a:t>
            </a:r>
          </a:p>
          <a:p>
            <a:r>
              <a:rPr lang="en-GB" b="1" dirty="0"/>
              <a:t>Document</a:t>
            </a:r>
            <a:r>
              <a:rPr lang="en-GB" dirty="0"/>
              <a:t> any </a:t>
            </a:r>
            <a:r>
              <a:rPr lang="en-GB" b="1" dirty="0"/>
              <a:t>issues/assumptions </a:t>
            </a:r>
            <a:r>
              <a:rPr lang="en-GB" dirty="0"/>
              <a:t>during the process, so that we have a better understanding of similarities and differences.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296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did I do it - manually</a:t>
            </a:r>
          </a:p>
          <a:p>
            <a:r>
              <a:rPr lang="en-GB" dirty="0"/>
              <a:t>On the left we have a screen shot of the </a:t>
            </a:r>
            <a:r>
              <a:rPr lang="en-GB" b="1" dirty="0"/>
              <a:t>Protégé tool </a:t>
            </a:r>
            <a:r>
              <a:rPr lang="en-GB" dirty="0"/>
              <a:t>and on the right the SNOMED international </a:t>
            </a:r>
            <a:r>
              <a:rPr lang="en-GB" b="1" dirty="0"/>
              <a:t>browser.</a:t>
            </a:r>
          </a:p>
          <a:p>
            <a:r>
              <a:rPr lang="en-GB" b="1" dirty="0"/>
              <a:t>Protégé</a:t>
            </a:r>
            <a:r>
              <a:rPr lang="en-GB" dirty="0"/>
              <a:t> display is on the left, displaying the </a:t>
            </a:r>
            <a:r>
              <a:rPr lang="en-GB" b="1" dirty="0"/>
              <a:t>hierarchy</a:t>
            </a:r>
            <a:r>
              <a:rPr lang="en-GB" dirty="0"/>
              <a:t>  and it’s easy to import the data directly from the HPO site</a:t>
            </a:r>
          </a:p>
          <a:p>
            <a:pPr defTabSz="966612">
              <a:defRPr/>
            </a:pPr>
            <a:r>
              <a:rPr lang="en-GB" dirty="0"/>
              <a:t>The parent code then maps directly to the “</a:t>
            </a:r>
            <a:r>
              <a:rPr lang="en-GB" b="1" dirty="0"/>
              <a:t>disorder of the ear</a:t>
            </a:r>
            <a:r>
              <a:rPr lang="en-GB" dirty="0"/>
              <a:t>” concept in SNOMED.</a:t>
            </a:r>
          </a:p>
          <a:p>
            <a:r>
              <a:rPr lang="en-GB" dirty="0"/>
              <a:t>Using the example of abnormalities of the ear, we can see that the two children are the </a:t>
            </a:r>
            <a:r>
              <a:rPr lang="en-GB" b="1" dirty="0">
                <a:solidFill>
                  <a:srgbClr val="FF0000"/>
                </a:solidFill>
              </a:rPr>
              <a:t>morphology</a:t>
            </a:r>
            <a:r>
              <a:rPr lang="en-GB" dirty="0"/>
              <a:t> and </a:t>
            </a:r>
            <a:r>
              <a:rPr lang="en-GB" b="1" dirty="0"/>
              <a:t>physiology </a:t>
            </a:r>
            <a:r>
              <a:rPr lang="en-GB" b="0" dirty="0"/>
              <a:t>which we will discuss on the next slide.</a:t>
            </a:r>
          </a:p>
          <a:p>
            <a:r>
              <a:rPr lang="en-GB" b="0" dirty="0"/>
              <a:t>On the right side we can see that each term has synonyms, parents and children, to help decide an context to the mapping, so for each mapping the </a:t>
            </a:r>
            <a:r>
              <a:rPr lang="en-GB" b="1" dirty="0"/>
              <a:t>hierarchical context</a:t>
            </a:r>
            <a:r>
              <a:rPr lang="en-GB" b="0" dirty="0"/>
              <a:t> and logical definition are considered</a:t>
            </a:r>
          </a:p>
          <a:p>
            <a:r>
              <a:rPr lang="en-GB" dirty="0"/>
              <a:t>The </a:t>
            </a:r>
            <a:r>
              <a:rPr lang="en-GB" dirty="0" err="1"/>
              <a:t>conceptid</a:t>
            </a:r>
            <a:r>
              <a:rPr lang="en-GB" dirty="0"/>
              <a:t> and term are then pasted into an access database.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7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SNOMED CG is a </a:t>
            </a:r>
            <a:r>
              <a:rPr lang="en-GB" b="1" dirty="0"/>
              <a:t>lightweight</a:t>
            </a:r>
            <a:r>
              <a:rPr lang="en-GB" dirty="0"/>
              <a:t> syntax, which is highly </a:t>
            </a:r>
            <a:r>
              <a:rPr lang="en-GB" b="1" dirty="0"/>
              <a:t>flexible</a:t>
            </a:r>
            <a:r>
              <a:rPr lang="en-GB" dirty="0"/>
              <a:t>, and can be read by both </a:t>
            </a:r>
            <a:r>
              <a:rPr lang="en-GB" b="1" dirty="0"/>
              <a:t>human</a:t>
            </a:r>
            <a:r>
              <a:rPr lang="en-GB" dirty="0"/>
              <a:t> and </a:t>
            </a:r>
            <a:r>
              <a:rPr lang="en-GB" b="1" dirty="0"/>
              <a:t>machine</a:t>
            </a:r>
          </a:p>
          <a:p>
            <a:r>
              <a:rPr lang="en-GB" dirty="0"/>
              <a:t>It’s </a:t>
            </a:r>
            <a:r>
              <a:rPr lang="en-GB" b="1" dirty="0"/>
              <a:t>structure</a:t>
            </a:r>
            <a:r>
              <a:rPr lang="en-GB" dirty="0"/>
              <a:t> is based on the published concept model.</a:t>
            </a:r>
          </a:p>
          <a:p>
            <a:r>
              <a:rPr lang="en-GB" dirty="0"/>
              <a:t>It’s </a:t>
            </a:r>
            <a:r>
              <a:rPr lang="en-GB" b="1" dirty="0"/>
              <a:t>grammar</a:t>
            </a:r>
            <a:r>
              <a:rPr lang="en-GB" dirty="0"/>
              <a:t> can be checked with the online </a:t>
            </a:r>
            <a:r>
              <a:rPr lang="en-GB" b="1" dirty="0"/>
              <a:t>parser</a:t>
            </a:r>
            <a:r>
              <a:rPr lang="en-GB" dirty="0"/>
              <a:t>.</a:t>
            </a:r>
          </a:p>
          <a:p>
            <a:r>
              <a:rPr lang="en-GB" dirty="0"/>
              <a:t>The expression  can be thought of as a </a:t>
            </a:r>
            <a:r>
              <a:rPr lang="en-GB" b="1" dirty="0"/>
              <a:t>refinement</a:t>
            </a:r>
            <a:r>
              <a:rPr lang="en-GB" dirty="0"/>
              <a:t> of the focus concept</a:t>
            </a:r>
          </a:p>
          <a:p>
            <a:r>
              <a:rPr lang="en-GB" dirty="0"/>
              <a:t>There is a three component expression as shown with a finding, attribute and qualifier</a:t>
            </a:r>
          </a:p>
          <a:p>
            <a:r>
              <a:rPr lang="en-GB" dirty="0"/>
              <a:t>Here is a simple example of an HPO concept.</a:t>
            </a:r>
          </a:p>
          <a:p>
            <a:r>
              <a:rPr lang="en-GB" dirty="0"/>
              <a:t>The description is based upon the three components of </a:t>
            </a:r>
            <a:r>
              <a:rPr lang="en-GB" b="1" dirty="0"/>
              <a:t>findings/attribute/qualifier</a:t>
            </a:r>
            <a:r>
              <a:rPr lang="en-GB" dirty="0"/>
              <a:t>,  and aggregations of these can be composed based on the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78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total number of concepts in HPO in scope  was </a:t>
            </a:r>
            <a:r>
              <a:rPr lang="en-GB" b="1" dirty="0"/>
              <a:t>14038</a:t>
            </a:r>
            <a:r>
              <a:rPr lang="en-GB" dirty="0"/>
              <a:t> (beginning of 2020),  and it can be seen that direct mappings made up </a:t>
            </a:r>
            <a:r>
              <a:rPr lang="en-GB" b="1" dirty="0"/>
              <a:t>47</a:t>
            </a:r>
            <a:r>
              <a:rPr lang="en-GB" dirty="0"/>
              <a:t>%, and of the remainder </a:t>
            </a:r>
            <a:r>
              <a:rPr lang="en-GB" b="1" dirty="0"/>
              <a:t>34</a:t>
            </a:r>
            <a:r>
              <a:rPr lang="en-GB" dirty="0"/>
              <a:t>% were mapped to an expression, and </a:t>
            </a:r>
            <a:r>
              <a:rPr lang="en-GB" b="1" dirty="0"/>
              <a:t>19</a:t>
            </a:r>
            <a:r>
              <a:rPr lang="en-GB" dirty="0"/>
              <a:t>%  to a local parent. </a:t>
            </a:r>
          </a:p>
          <a:p>
            <a:r>
              <a:rPr lang="en-GB" dirty="0"/>
              <a:t>So it can be seen that </a:t>
            </a:r>
            <a:r>
              <a:rPr lang="en-GB" b="1" dirty="0"/>
              <a:t>nearly </a:t>
            </a:r>
            <a:r>
              <a:rPr lang="en-GB" b="1" dirty="0">
                <a:solidFill>
                  <a:schemeClr val="tx1"/>
                </a:solidFill>
              </a:rPr>
              <a:t>half of HPO </a:t>
            </a:r>
            <a:r>
              <a:rPr lang="en-GB" dirty="0">
                <a:solidFill>
                  <a:schemeClr val="tx1"/>
                </a:solidFill>
              </a:rPr>
              <a:t>had </a:t>
            </a:r>
            <a:r>
              <a:rPr lang="en-GB" dirty="0"/>
              <a:t>a direct mapping to SNOMED.</a:t>
            </a:r>
          </a:p>
          <a:p>
            <a:r>
              <a:rPr lang="en-GB" dirty="0"/>
              <a:t>What is also noticeable is that &gt;95% of the codes were potentially mappable, confirming the extensive overlap between the two ontologies.</a:t>
            </a:r>
          </a:p>
          <a:p>
            <a:r>
              <a:rPr lang="en-GB" dirty="0"/>
              <a:t>A small number of HPO terms were defined as “out of scope”, either because they were purely navigational, or were not part of the current SNOMED scope.</a:t>
            </a:r>
          </a:p>
          <a:p>
            <a:r>
              <a:rPr lang="en-GB" dirty="0"/>
              <a:t>These figures may change sightly as the QA progresses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85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Inevitably when mapping two ontologies, with a different internal structure, that have evolved separately, there are going to be difficulties.</a:t>
            </a:r>
          </a:p>
          <a:p>
            <a:r>
              <a:rPr lang="en-GB" dirty="0"/>
              <a:t>The use of </a:t>
            </a:r>
            <a:r>
              <a:rPr lang="en-GB" b="1" dirty="0"/>
              <a:t>morphology and physiology </a:t>
            </a:r>
            <a:r>
              <a:rPr lang="en-GB" dirty="0"/>
              <a:t>concepts by HPO have </a:t>
            </a:r>
            <a:r>
              <a:rPr lang="en-GB" b="1" dirty="0"/>
              <a:t>no direct mapping</a:t>
            </a:r>
            <a:r>
              <a:rPr lang="en-GB" dirty="0"/>
              <a:t> to SNOMED, so as presented previously has to be handled on an </a:t>
            </a:r>
            <a:r>
              <a:rPr lang="en-GB" b="1" dirty="0"/>
              <a:t>individual</a:t>
            </a:r>
            <a:r>
              <a:rPr lang="en-GB" dirty="0"/>
              <a:t> basis. </a:t>
            </a:r>
          </a:p>
          <a:p>
            <a:r>
              <a:rPr lang="en-GB" b="1" dirty="0"/>
              <a:t>Context</a:t>
            </a:r>
            <a:r>
              <a:rPr lang="en-GB" dirty="0"/>
              <a:t> is a significant problem; it is often not clear if a concept is intended to relate to congenital or acquired  background, so the only option is to review the parents/children and any other  metadata and reach a conclusion.</a:t>
            </a:r>
          </a:p>
          <a:p>
            <a:r>
              <a:rPr lang="en-GB" dirty="0"/>
              <a:t>Differences in </a:t>
            </a:r>
            <a:r>
              <a:rPr lang="en-GB" b="1" dirty="0"/>
              <a:t>modelling and structuring </a:t>
            </a:r>
            <a:r>
              <a:rPr lang="en-GB" dirty="0"/>
              <a:t>between the two, which gives rise to inconsistencies and inaccuracies</a:t>
            </a:r>
          </a:p>
          <a:p>
            <a:r>
              <a:rPr lang="en-GB" dirty="0"/>
              <a:t>Missing </a:t>
            </a:r>
            <a:r>
              <a:rPr lang="en-GB" b="1" dirty="0"/>
              <a:t>supporting data </a:t>
            </a:r>
            <a:r>
              <a:rPr lang="en-GB" dirty="0"/>
              <a:t>such as definitions, is important in particular if a disorder is </a:t>
            </a:r>
            <a:r>
              <a:rPr lang="en-GB" b="1" dirty="0"/>
              <a:t>eponymous</a:t>
            </a:r>
            <a:r>
              <a:rPr lang="en-GB" dirty="0"/>
              <a:t> terms in SNOMED for example, mean that even when clinicians search normally, there are terms that may not be selected, because they are not understood.</a:t>
            </a:r>
          </a:p>
          <a:p>
            <a:r>
              <a:rPr lang="en-GB" dirty="0"/>
              <a:t>There are examples of the same word  as different meanings, such as encephalopathy.</a:t>
            </a:r>
          </a:p>
          <a:p>
            <a:r>
              <a:rPr lang="en-GB" dirty="0"/>
              <a:t>There are examples where more knowledge is required from both parties.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944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summarise the results,</a:t>
            </a:r>
          </a:p>
          <a:p>
            <a:r>
              <a:rPr lang="en-GB" b="1" dirty="0"/>
              <a:t>47% </a:t>
            </a:r>
            <a:r>
              <a:rPr lang="en-GB" dirty="0"/>
              <a:t>of the HPO concepts mapped </a:t>
            </a:r>
            <a:r>
              <a:rPr lang="en-GB" b="1" dirty="0"/>
              <a:t>directly</a:t>
            </a:r>
            <a:r>
              <a:rPr lang="en-GB" dirty="0"/>
              <a:t> to SNOMED, the majority to findings/disorders.</a:t>
            </a:r>
          </a:p>
          <a:p>
            <a:r>
              <a:rPr lang="en-GB" dirty="0"/>
              <a:t>For a further </a:t>
            </a:r>
            <a:r>
              <a:rPr lang="en-GB" b="1" dirty="0"/>
              <a:t>34%</a:t>
            </a:r>
            <a:r>
              <a:rPr lang="en-GB" dirty="0"/>
              <a:t>  were mapped to an expression based on the approach described, and </a:t>
            </a:r>
            <a:r>
              <a:rPr lang="en-GB" b="1" dirty="0"/>
              <a:t>19%</a:t>
            </a:r>
            <a:r>
              <a:rPr lang="en-GB" dirty="0"/>
              <a:t> mapped to a local parent.</a:t>
            </a:r>
          </a:p>
          <a:p>
            <a:r>
              <a:rPr lang="en-GB" dirty="0"/>
              <a:t>&gt;98%, most of the </a:t>
            </a:r>
            <a:r>
              <a:rPr lang="en-GB" dirty="0" err="1"/>
              <a:t>hpo</a:t>
            </a:r>
            <a:r>
              <a:rPr lang="en-GB" dirty="0"/>
              <a:t> terms, mapped to findings/disorders.</a:t>
            </a:r>
          </a:p>
          <a:p>
            <a:r>
              <a:rPr lang="en-GB" dirty="0"/>
              <a:t>The </a:t>
            </a:r>
            <a:r>
              <a:rPr lang="en-GB" b="1" dirty="0"/>
              <a:t>content gap </a:t>
            </a:r>
            <a:r>
              <a:rPr lang="en-GB" dirty="0"/>
              <a:t>was largely related to congenital anomalies of the hands, feet, ears and the substance levels in the blood.</a:t>
            </a:r>
          </a:p>
          <a:p>
            <a:r>
              <a:rPr lang="en-GB" dirty="0"/>
              <a:t>Small numbers – 3% were defined as </a:t>
            </a:r>
            <a:r>
              <a:rPr lang="en-GB" b="1" dirty="0"/>
              <a:t>“out of scope</a:t>
            </a:r>
            <a:r>
              <a:rPr lang="en-GB" dirty="0"/>
              <a:t>”</a:t>
            </a:r>
          </a:p>
          <a:p>
            <a:r>
              <a:rPr lang="en-GB" dirty="0"/>
              <a:t>This give us a fairly good idea on the missing content and informs the approach to new content generation.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77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EBC6D-BFED-4A6C-977C-10F0680E9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8B23FC-4A86-45CD-A4DF-BD4351B9C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9626A-4D98-44ED-AAC9-C330D55E8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75F9C-9FFF-4E21-9EA8-EDA3182C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2CC05-D6DE-45BA-920E-F13EB4924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9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0C59F-5C0C-458B-A839-02E2B4F6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3281F-24F0-43B8-90D7-5FD715FB0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3DB47-BB0E-44F3-82ED-97E3E3972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DCEBA-B0FB-401D-A2B4-1A57F631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F3627-7A76-49E4-9500-911F0F06F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8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5CEB5B-DBA7-47B7-A9E5-D34FF97116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314BC-064F-48C7-9B8B-2B5B5AC62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32E51-B6B6-40DC-AB44-BA99FD34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26D77-635F-41D5-8534-0F3294EEA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2549-9449-4096-AEE0-14E206DC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552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3F6C4-DA99-4447-A02A-5B32E7AAFB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EE6C23-AD48-4D40-BA38-8A74D36AB2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7E139-6193-4BC5-A88B-D7C9A77D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4A2B-BE67-470A-A0C7-EC9AEE1D2745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D6C9D-C3F8-456F-B91C-A6145D7DC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9F17D-A244-44C4-BAFD-2CD16539F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DA07B9C-F975-42E3-8349-70E4B39E6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4534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1876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7497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09494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95208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57421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207551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1463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9E088-06C2-4293-B0F6-ECCD866A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62DE3-DA88-45FF-83BE-0A20AE6B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BF71B-77D6-4390-8FB5-30A7E0484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94A99-D281-49C8-A1FD-EC243BB6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E6735-3CA9-4843-B252-238C93643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96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885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514149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53738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CA683-94FF-43F5-B94E-4DB0E4AB1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43585-7A1C-46D4-A6CA-34412EEBF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0C7C9-AF43-47DB-9A5D-09C2B1C0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EFACF-EBBB-4463-BDC8-DAA818C1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FFA30-16FC-43B9-A133-6F597891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07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587E-192D-48C3-8B65-9A7D197E1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51511-A30A-477F-9243-C303BC356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3E353-7BE0-4FBE-85FB-133B65CCCE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9B26C-C105-4F0E-95C6-6C26471AA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0F3A9-7575-4A8D-A959-4595FD88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063F6-6958-4D49-A78A-7C49EDA35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5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7A6D9-92B9-4E2C-9B05-F869C2C31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A3192-624A-4443-9291-9A429C6E5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D7DF9-2BF6-4687-B02F-33E4B9DC59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02B3FE-EA23-4578-B9BB-3328651FD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E0C44-2610-4CFB-9E88-693F31A64C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3ADF75-351F-4936-8176-A37091C6C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DBF0B4-07C7-447C-8DB5-30021EBAF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77B635-9EA1-4BCD-97A7-816A3F09B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86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E492A-244D-44D7-BE40-11E15BF7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ECF341-49E6-45FF-B536-F4F1D0AC7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DEAD4-4897-436E-A5E4-B42D12D7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B22497-D249-4975-BCB9-58D206BE1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73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BA35B-4AAF-419E-ADE2-C296C1BD5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61738-79A4-45E8-B80C-40526DC1B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29B07-B324-437F-9D11-74D66C221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816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9ED16-1FA5-4F6E-AC86-55A5C06CE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3FB5B-43BB-45D5-BF38-D19359392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32237-5A3E-4B49-A746-D6BDC7248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C312F-BAEB-4F1C-BC3E-E6C9B4C7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8413F-449E-4747-9B23-3B3F9154D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3D711-5788-40C4-B3E8-DD1B5BBD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37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5F1FA-3D25-4FD9-97CA-0B151277C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6F10A-7930-49E6-8CDF-E5B3370B45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153578-9A9F-493C-8605-FBBC7E2B0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229EB-4EC9-489F-93C4-5C5F0A65E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365B9-0684-4F52-86C7-9D682E1B6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CEA91-7515-401D-B23B-9059FC0F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89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9313EE-F869-43A4-A565-934EE3BA0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AED04-C972-49F7-9306-F9F6F4FBC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A6F3A-77CB-4243-B18F-4F501688B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13D9E-1B78-4DB8-BBD5-1F04DA1B794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73C62-FF02-4185-AF97-8E2B142A2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7C89F-76BE-433F-A7DE-24E8C0AF0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34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po.jax.org/app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.jpeg"/><Relationship Id="rId4" Type="http://schemas.openxmlformats.org/officeDocument/2006/relationships/hyperlink" Target="https://bioportal.bioontology.org/ontologies/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petting sample in test tube">
            <a:extLst>
              <a:ext uri="{FF2B5EF4-FFF2-40B4-BE49-F238E27FC236}">
                <a16:creationId xmlns:a16="http://schemas.microsoft.com/office/drawing/2014/main" id="{94C3E50D-15B3-4D56-956E-EE4DD98AD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186842"/>
            <a:ext cx="10106024" cy="62112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824596-9D5D-4EEE-8244-A9240635A3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748" y="1575627"/>
            <a:ext cx="8687747" cy="2266121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buFont typeface="Arial" panose="020B0604020202020204" pitchFamily="34" charset="0"/>
            </a:pPr>
            <a:r>
              <a:rPr lang="en-GB" sz="2800" dirty="0">
                <a:solidFill>
                  <a:schemeClr val="bg1"/>
                </a:solidFill>
              </a:rPr>
              <a:t>Investigating a mapping between the Human Phenotype Ontology (HPO) and SNOMED CT.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A3701-63E3-489F-A891-9E7AD6D70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0754" y="4230694"/>
            <a:ext cx="7641336" cy="146525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GB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Graham Ponting</a:t>
            </a:r>
          </a:p>
          <a:p>
            <a:pPr>
              <a:spcBef>
                <a:spcPct val="0"/>
              </a:spcBef>
            </a:pPr>
            <a:r>
              <a:rPr lang="en-GB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Independent Clinical Terminologist</a:t>
            </a:r>
          </a:p>
          <a:p>
            <a:pPr>
              <a:spcBef>
                <a:spcPct val="0"/>
              </a:spcBef>
            </a:pPr>
            <a:r>
              <a:rPr lang="en-GB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January 2022</a:t>
            </a:r>
          </a:p>
          <a:p>
            <a:pPr>
              <a:spcBef>
                <a:spcPct val="0"/>
              </a:spcBef>
            </a:pPr>
            <a:r>
              <a:rPr lang="en-GB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grahamaponting@hotmail.com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7605A-0452-4D51-B3F7-1C8D46CF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3400" y="6351586"/>
            <a:ext cx="2743200" cy="365125"/>
          </a:xfrm>
        </p:spPr>
        <p:txBody>
          <a:bodyPr/>
          <a:lstStyle/>
          <a:p>
            <a:fld id="{F0883674-FC6B-45FF-A9C5-97B1F81766A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2804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51987A2-AC61-4F45-9804-51D1BEBC3FFA}"/>
              </a:ext>
            </a:extLst>
          </p:cNvPr>
          <p:cNvSpPr txBox="1"/>
          <p:nvPr/>
        </p:nvSpPr>
        <p:spPr>
          <a:xfrm>
            <a:off x="10391029" y="192047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2020July</a:t>
            </a: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4A533B16-1DCE-4F4D-AFF4-BBC25EC47B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85013"/>
              </p:ext>
            </p:extLst>
          </p:nvPr>
        </p:nvGraphicFramePr>
        <p:xfrm>
          <a:off x="6256737" y="1681104"/>
          <a:ext cx="5097063" cy="355922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011348">
                  <a:extLst>
                    <a:ext uri="{9D8B030D-6E8A-4147-A177-3AD203B41FA5}">
                      <a16:colId xmlns:a16="http://schemas.microsoft.com/office/drawing/2014/main" val="2790956971"/>
                    </a:ext>
                  </a:extLst>
                </a:gridCol>
                <a:gridCol w="2085715">
                  <a:extLst>
                    <a:ext uri="{9D8B030D-6E8A-4147-A177-3AD203B41FA5}">
                      <a16:colId xmlns:a16="http://schemas.microsoft.com/office/drawing/2014/main" val="714878423"/>
                    </a:ext>
                  </a:extLst>
                </a:gridCol>
              </a:tblGrid>
              <a:tr h="510815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/>
                        <a:t>Grouping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Number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13448"/>
                  </a:ext>
                </a:extLst>
              </a:tr>
              <a:tr h="495637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One to one 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FF0000"/>
                          </a:solidFill>
                        </a:rPr>
                        <a:t>6830 (44.2%)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388317"/>
                  </a:ext>
                </a:extLst>
              </a:tr>
              <a:tr h="5017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One to many 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111 (0.7%)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070869"/>
                  </a:ext>
                </a:extLst>
              </a:tr>
              <a:tr h="5900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Map with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5822 (37.6%)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324973"/>
                  </a:ext>
                </a:extLst>
              </a:tr>
              <a:tr h="5285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Map to local 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2648 (17.1%)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663880"/>
                  </a:ext>
                </a:extLst>
              </a:tr>
              <a:tr h="523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Clarification/confirmation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55 (0.36%)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280376"/>
                  </a:ext>
                </a:extLst>
              </a:tr>
              <a:tr h="4086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15466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252171"/>
                  </a:ext>
                </a:extLst>
              </a:tr>
            </a:tbl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569CB2C8-0AB8-41B2-837F-DD5B68D0E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893629" cy="762102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The results – mapping categories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08A584-DB60-4BA0-81E1-829D3324F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9AD4-C2AA-420E-866C-A1FBD01D650C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01A924-7AF8-4B34-9C27-F7B92ACEAD31}"/>
              </a:ext>
            </a:extLst>
          </p:cNvPr>
          <p:cNvSpPr txBox="1"/>
          <p:nvPr/>
        </p:nvSpPr>
        <p:spPr>
          <a:xfrm>
            <a:off x="7839597" y="5406412"/>
            <a:ext cx="2027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Out of scope 584 (3%)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2637D-6D59-4040-8D50-5822B4FBB52E}"/>
              </a:ext>
            </a:extLst>
          </p:cNvPr>
          <p:cNvSpPr txBox="1"/>
          <p:nvPr/>
        </p:nvSpPr>
        <p:spPr>
          <a:xfrm>
            <a:off x="6197371" y="5838431"/>
            <a:ext cx="5215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Total  HPO 16050 concepts,  January 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8E051C-25F6-4036-A4D4-129C59E7D4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065" t="39167" r="40625" b="16470"/>
          <a:stretch/>
        </p:blipFill>
        <p:spPr>
          <a:xfrm>
            <a:off x="952001" y="1788429"/>
            <a:ext cx="5204170" cy="32217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909465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DF19-6A4D-4AF1-9C03-4CFBD98D7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578"/>
            <a:ext cx="8741229" cy="818558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Problems during 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B950B-1096-4CD4-9B95-ED15BFB59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561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of Morphology/Physiology groupings – </a:t>
            </a:r>
            <a:r>
              <a:rPr lang="en-GB" sz="2400" dirty="0">
                <a:solidFill>
                  <a:srgbClr val="FF0000"/>
                </a:solidFill>
              </a:rPr>
              <a:t>no direct </a:t>
            </a:r>
            <a:r>
              <a:rPr lang="en-GB" sz="2400" dirty="0"/>
              <a:t>SNOMED mapping.</a:t>
            </a:r>
          </a:p>
          <a:p>
            <a:pPr lvl="1"/>
            <a:r>
              <a:rPr lang="en-GB" sz="2000" dirty="0"/>
              <a:t>Note if these terms are excluded completely it makes little difference to the final result.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Context</a:t>
            </a:r>
            <a:r>
              <a:rPr lang="en-GB" sz="2400" dirty="0"/>
              <a:t> not always clear – congenital against acquired.</a:t>
            </a:r>
          </a:p>
          <a:p>
            <a:r>
              <a:rPr lang="en-GB" sz="2400" dirty="0"/>
              <a:t>Differences/inconsistencies in </a:t>
            </a:r>
            <a:r>
              <a:rPr lang="en-GB" sz="2400" dirty="0">
                <a:solidFill>
                  <a:srgbClr val="FF0000"/>
                </a:solidFill>
              </a:rPr>
              <a:t>modelling</a:t>
            </a:r>
            <a:r>
              <a:rPr lang="en-GB" sz="2400" dirty="0"/>
              <a:t> between the two ontologies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Missing</a:t>
            </a:r>
            <a:r>
              <a:rPr lang="en-GB" sz="2400" dirty="0"/>
              <a:t> definitions, abbreviations explanation, supporting information (SNOMED use of eponyms)</a:t>
            </a:r>
          </a:p>
          <a:p>
            <a:r>
              <a:rPr lang="en-GB" sz="2400" dirty="0"/>
              <a:t>Apparent differences in the meaning of terms between HPO/SNOMED</a:t>
            </a:r>
          </a:p>
          <a:p>
            <a:pPr lvl="1"/>
            <a:r>
              <a:rPr lang="en-GB" sz="2000" dirty="0"/>
              <a:t>Example encephalopathy</a:t>
            </a:r>
          </a:p>
          <a:p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184AE-8337-404E-B717-5D7DCAFE2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4" name="Picture 3" descr="Quizzical burrowing owl looking forward">
            <a:extLst>
              <a:ext uri="{FF2B5EF4-FFF2-40B4-BE49-F238E27FC236}">
                <a16:creationId xmlns:a16="http://schemas.microsoft.com/office/drawing/2014/main" id="{03089FDA-719D-42A2-BBA6-F5508AC42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02" y="4829322"/>
            <a:ext cx="2046898" cy="14222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923512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57FEC-6A27-4316-904E-7B7B55590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990"/>
            <a:ext cx="8817429" cy="668146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Summary of 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47390-E32B-4E6D-9ED2-90363B7CD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737"/>
            <a:ext cx="10515600" cy="455408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FF0000"/>
                </a:solidFill>
              </a:rPr>
              <a:t>45% </a:t>
            </a:r>
            <a:r>
              <a:rPr lang="en-GB" sz="2400" dirty="0"/>
              <a:t>of HPO concepts  mapped </a:t>
            </a:r>
            <a:r>
              <a:rPr lang="en-GB" sz="2400" dirty="0">
                <a:solidFill>
                  <a:srgbClr val="FF0000"/>
                </a:solidFill>
              </a:rPr>
              <a:t>directly</a:t>
            </a:r>
            <a:r>
              <a:rPr lang="en-GB" sz="2400" dirty="0"/>
              <a:t> to SNOMED terms of which most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were within the </a:t>
            </a:r>
            <a:r>
              <a:rPr lang="en-GB" sz="2400" dirty="0">
                <a:solidFill>
                  <a:srgbClr val="FF0000"/>
                </a:solidFill>
              </a:rPr>
              <a:t>finding/disorder </a:t>
            </a:r>
            <a:r>
              <a:rPr lang="en-GB" sz="2400" dirty="0"/>
              <a:t>hierarchy.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 further </a:t>
            </a:r>
            <a:r>
              <a:rPr lang="en-GB" sz="2400" dirty="0">
                <a:solidFill>
                  <a:srgbClr val="FF0000"/>
                </a:solidFill>
              </a:rPr>
              <a:t>37.6% </a:t>
            </a:r>
            <a:r>
              <a:rPr lang="en-GB" sz="2400" dirty="0"/>
              <a:t>were able to be mapped using an </a:t>
            </a:r>
            <a:r>
              <a:rPr lang="en-GB" sz="2400" dirty="0">
                <a:solidFill>
                  <a:srgbClr val="FF0000"/>
                </a:solidFill>
              </a:rPr>
              <a:t>expression</a:t>
            </a:r>
            <a:r>
              <a:rPr lang="en-GB" sz="2400" dirty="0"/>
              <a:t> and </a:t>
            </a:r>
            <a:r>
              <a:rPr lang="en-GB" sz="2400" dirty="0">
                <a:solidFill>
                  <a:srgbClr val="FF0000"/>
                </a:solidFill>
              </a:rPr>
              <a:t>17%  </a:t>
            </a:r>
            <a:r>
              <a:rPr lang="en-GB" sz="2400" dirty="0"/>
              <a:t>to a </a:t>
            </a:r>
            <a:r>
              <a:rPr lang="en-GB" sz="2400" dirty="0">
                <a:solidFill>
                  <a:srgbClr val="FF0000"/>
                </a:solidFill>
              </a:rPr>
              <a:t>local parent.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Most </a:t>
            </a:r>
            <a:r>
              <a:rPr lang="en-GB" sz="2400" dirty="0">
                <a:solidFill>
                  <a:srgbClr val="FF0000"/>
                </a:solidFill>
              </a:rPr>
              <a:t>(&gt;98%) </a:t>
            </a:r>
            <a:r>
              <a:rPr lang="en-GB" sz="2400" dirty="0"/>
              <a:t>HPO terms mapped to the </a:t>
            </a:r>
            <a:r>
              <a:rPr lang="en-GB" sz="2400" b="1" dirty="0">
                <a:solidFill>
                  <a:srgbClr val="FF0000"/>
                </a:solidFill>
              </a:rPr>
              <a:t>scope</a:t>
            </a:r>
            <a:r>
              <a:rPr lang="en-GB" sz="2400" dirty="0"/>
              <a:t> Findings/Diagnosis hierarchies, with small numbers to the morphologic abnormality </a:t>
            </a:r>
            <a:r>
              <a:rPr lang="en-GB" sz="2400" dirty="0">
                <a:solidFill>
                  <a:srgbClr val="FF0000"/>
                </a:solidFill>
              </a:rPr>
              <a:t>(1.3%) </a:t>
            </a:r>
            <a:r>
              <a:rPr lang="en-GB" sz="2400" dirty="0"/>
              <a:t>and situation </a:t>
            </a:r>
            <a:r>
              <a:rPr lang="en-GB" sz="2400" dirty="0">
                <a:solidFill>
                  <a:srgbClr val="FF0000"/>
                </a:solidFill>
              </a:rPr>
              <a:t>(0.1%).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Analysis of those mapped to a local parent showed that the </a:t>
            </a:r>
            <a:r>
              <a:rPr lang="en-GB" sz="2400" dirty="0">
                <a:solidFill>
                  <a:srgbClr val="FF0000"/>
                </a:solidFill>
              </a:rPr>
              <a:t>content</a:t>
            </a:r>
            <a:r>
              <a:rPr lang="en-GB" sz="2400" dirty="0"/>
              <a:t>  </a:t>
            </a:r>
            <a:r>
              <a:rPr lang="en-GB" sz="2400" dirty="0">
                <a:solidFill>
                  <a:srgbClr val="FF0000"/>
                </a:solidFill>
              </a:rPr>
              <a:t>gap</a:t>
            </a:r>
            <a:r>
              <a:rPr lang="en-GB" sz="2400" dirty="0"/>
              <a:t> was largely related to </a:t>
            </a:r>
            <a:r>
              <a:rPr lang="en-GB" sz="2400" dirty="0">
                <a:solidFill>
                  <a:srgbClr val="FF0000"/>
                </a:solidFill>
              </a:rPr>
              <a:t>congenital anomalies </a:t>
            </a:r>
            <a:r>
              <a:rPr lang="en-GB" sz="2400" dirty="0"/>
              <a:t>of the hands, feet and ears, as well as the terms covering </a:t>
            </a:r>
            <a:r>
              <a:rPr lang="en-GB" sz="2400" dirty="0">
                <a:solidFill>
                  <a:srgbClr val="FF0000"/>
                </a:solidFill>
              </a:rPr>
              <a:t>epilepsy/seizure</a:t>
            </a:r>
            <a:r>
              <a:rPr lang="en-GB" sz="2400" dirty="0"/>
              <a:t>,  </a:t>
            </a:r>
            <a:r>
              <a:rPr lang="en-GB" sz="2400" dirty="0">
                <a:solidFill>
                  <a:srgbClr val="FF0000"/>
                </a:solidFill>
              </a:rPr>
              <a:t>“substance levels” </a:t>
            </a:r>
            <a:r>
              <a:rPr lang="en-GB" sz="2400" dirty="0"/>
              <a:t>in the blood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Small numbers </a:t>
            </a:r>
            <a:r>
              <a:rPr lang="en-GB" sz="2400" dirty="0">
                <a:solidFill>
                  <a:srgbClr val="FF0000"/>
                </a:solidFill>
              </a:rPr>
              <a:t>(584) </a:t>
            </a:r>
            <a:r>
              <a:rPr lang="en-GB" sz="2400" dirty="0"/>
              <a:t>were designated as “</a:t>
            </a:r>
            <a:r>
              <a:rPr lang="en-GB" sz="2400" dirty="0">
                <a:solidFill>
                  <a:srgbClr val="FF0000"/>
                </a:solidFill>
              </a:rPr>
              <a:t>out of scope</a:t>
            </a:r>
            <a:r>
              <a:rPr lang="en-GB" sz="2400" dirty="0"/>
              <a:t>” as they were either navigational terms, were not mappable to any hierarchies, or were not considered part of current SNOMED content.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2C79A-83ED-4F59-8AA0-C9E444139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55319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38EFA-BA9E-432D-BCDA-3FD5C97C4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916"/>
            <a:ext cx="10515600" cy="1325563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Current Objectives – Jan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A9DF5-C4E0-4C9B-95D1-C57572D89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1) Agree principles for mapping .</a:t>
            </a:r>
          </a:p>
          <a:p>
            <a:r>
              <a:rPr lang="en-US" dirty="0"/>
              <a:t>2) Agree the HPO terms which have a </a:t>
            </a:r>
            <a:r>
              <a:rPr lang="en-US" dirty="0">
                <a:solidFill>
                  <a:srgbClr val="FF0000"/>
                </a:solidFill>
              </a:rPr>
              <a:t>direct map </a:t>
            </a:r>
            <a:r>
              <a:rPr lang="en-US" dirty="0"/>
              <a:t>to SNOMED CT, which number </a:t>
            </a:r>
            <a:r>
              <a:rPr lang="en-US" dirty="0">
                <a:solidFill>
                  <a:srgbClr val="FF0000"/>
                </a:solidFill>
              </a:rPr>
              <a:t>6940 (45%) </a:t>
            </a:r>
            <a:r>
              <a:rPr lang="en-US" dirty="0"/>
              <a:t>here</a:t>
            </a:r>
          </a:p>
          <a:p>
            <a:r>
              <a:rPr lang="en-US" dirty="0"/>
              <a:t>3) Agree principles for </a:t>
            </a:r>
            <a:r>
              <a:rPr lang="en-US" dirty="0">
                <a:solidFill>
                  <a:srgbClr val="FF0000"/>
                </a:solidFill>
              </a:rPr>
              <a:t>new content </a:t>
            </a:r>
            <a:r>
              <a:rPr lang="en-US" dirty="0"/>
              <a:t>authoring </a:t>
            </a:r>
          </a:p>
          <a:p>
            <a:r>
              <a:rPr lang="en-US" dirty="0"/>
              <a:t>4) Consider specific areas, such as </a:t>
            </a:r>
            <a:r>
              <a:rPr lang="en-US" dirty="0">
                <a:solidFill>
                  <a:srgbClr val="FF0000"/>
                </a:solidFill>
              </a:rPr>
              <a:t>Seizure</a:t>
            </a:r>
            <a:r>
              <a:rPr lang="en-US" dirty="0"/>
              <a:t>, which are not well covered, to improve the mapping and make suggestions for any SNOMED content changes.</a:t>
            </a:r>
          </a:p>
          <a:p>
            <a:r>
              <a:rPr lang="en-US" dirty="0"/>
              <a:t>5) Review the Compositional Grammar </a:t>
            </a:r>
            <a:r>
              <a:rPr lang="en-US" dirty="0">
                <a:solidFill>
                  <a:srgbClr val="FF0000"/>
                </a:solidFill>
              </a:rPr>
              <a:t>expressions</a:t>
            </a:r>
            <a:r>
              <a:rPr lang="en-US" dirty="0"/>
              <a:t> against the concept model and specification.</a:t>
            </a:r>
          </a:p>
        </p:txBody>
      </p:sp>
    </p:spTree>
    <p:extLst>
      <p:ext uri="{BB962C8B-B14F-4D97-AF65-F5344CB8AC3E}">
        <p14:creationId xmlns:p14="http://schemas.microsoft.com/office/powerpoint/2010/main" val="3913702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B60F6-87A0-4364-A9B1-204C47C49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77275" cy="867327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Difficult clinical areas in SNOMED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C2C05-5CE6-42E4-B9F3-F1B889744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800" dirty="0"/>
              <a:t>Hands and feet  - anomalies</a:t>
            </a:r>
          </a:p>
          <a:p>
            <a:pPr lvl="1"/>
            <a:r>
              <a:rPr lang="en-GB" dirty="0"/>
              <a:t>Thousands of missing concepts but for requirement could be met by </a:t>
            </a:r>
            <a:r>
              <a:rPr lang="en-GB" dirty="0">
                <a:solidFill>
                  <a:srgbClr val="FF0000"/>
                </a:solidFill>
              </a:rPr>
              <a:t>post-coordination</a:t>
            </a:r>
          </a:p>
          <a:p>
            <a:r>
              <a:rPr lang="en-GB" sz="2800" dirty="0"/>
              <a:t>Epilepsy/seizure (350 codes),</a:t>
            </a:r>
          </a:p>
          <a:p>
            <a:pPr lvl="1"/>
            <a:r>
              <a:rPr lang="en-GB" dirty="0"/>
              <a:t>Large number of maps to expressions/parent, ? SNOMED needs updating</a:t>
            </a:r>
          </a:p>
          <a:p>
            <a:r>
              <a:rPr lang="en-GB" dirty="0"/>
              <a:t>Neurology -</a:t>
            </a:r>
            <a:r>
              <a:rPr lang="en-GB" sz="2800" dirty="0"/>
              <a:t> EEG findings, </a:t>
            </a:r>
          </a:p>
          <a:p>
            <a:pPr lvl="1"/>
            <a:r>
              <a:rPr lang="en-GB" dirty="0"/>
              <a:t>Difference between UK and US classifications</a:t>
            </a:r>
          </a:p>
          <a:p>
            <a:r>
              <a:rPr lang="en-GB" dirty="0"/>
              <a:t>Lymphocyte functional studies- ?review for content suggestions</a:t>
            </a:r>
          </a:p>
          <a:p>
            <a:r>
              <a:rPr lang="en-GB" sz="2800" dirty="0"/>
              <a:t>Substances for modelling results/findings</a:t>
            </a:r>
          </a:p>
          <a:p>
            <a:r>
              <a:rPr lang="en-GB" dirty="0"/>
              <a:t>Vitamin metabolism – inconsistent modelling approach by HPO, needs clarification and discussion</a:t>
            </a:r>
          </a:p>
          <a:p>
            <a:r>
              <a:rPr lang="en-GB" dirty="0"/>
              <a:t>Detailed renal pathology – currently out of scope.</a:t>
            </a:r>
          </a:p>
          <a:p>
            <a:r>
              <a:rPr lang="en-GB" sz="2800" dirty="0"/>
              <a:t>Substance levels – incomplete modelling by SNOMED in findings.</a:t>
            </a:r>
          </a:p>
          <a:p>
            <a:pPr lvl="1"/>
            <a:r>
              <a:rPr lang="en-GB" dirty="0"/>
              <a:t>For example, </a:t>
            </a:r>
            <a:r>
              <a:rPr lang="en-US" dirty="0"/>
              <a:t>131114008 |Decreased vitamin D (finding)|, which specimen is referred to ?, there are any others.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DA8BC-F606-4488-9805-DE0C7E71B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0924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4C115-EE09-4C69-A59A-7C4F026DA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38B5B-4835-4A3A-B75E-74E7EB110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09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4CBD-4224-4C6D-A6FF-3F54A10A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8001"/>
            <a:ext cx="10515600" cy="939800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buFont typeface="Arial" panose="020B0604020202020204" pitchFamily="34" charset="0"/>
            </a:pPr>
            <a:r>
              <a:rPr lang="en-GB" sz="3200" dirty="0">
                <a:solidFill>
                  <a:schemeClr val="bg1"/>
                </a:solidFill>
              </a:rPr>
              <a:t>Version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8C135-B026-44F9-9214-FB60D06C8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55345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14 May 2021</a:t>
            </a:r>
          </a:p>
          <a:p>
            <a:pPr lvl="1"/>
            <a:r>
              <a:rPr lang="en-GB" sz="1800" dirty="0"/>
              <a:t>HPO until end 2020</a:t>
            </a:r>
          </a:p>
          <a:p>
            <a:pPr lvl="1"/>
            <a:r>
              <a:rPr lang="en-GB" sz="1800" dirty="0"/>
              <a:t>SNOMED International Release, 2020</a:t>
            </a:r>
          </a:p>
          <a:p>
            <a:r>
              <a:rPr lang="en-GB" sz="2000" dirty="0"/>
              <a:t>02 June 2021</a:t>
            </a:r>
          </a:p>
          <a:p>
            <a:pPr lvl="1"/>
            <a:r>
              <a:rPr lang="en-GB" sz="1800" dirty="0"/>
              <a:t>Updated with April 2021 HPO content</a:t>
            </a:r>
          </a:p>
          <a:p>
            <a:pPr lvl="1"/>
            <a:r>
              <a:rPr lang="en-GB" sz="1800" dirty="0"/>
              <a:t>Validated against SNOMED International Release, 31st Jan 2021</a:t>
            </a:r>
          </a:p>
          <a:p>
            <a:r>
              <a:rPr lang="en-GB" sz="2200" dirty="0"/>
              <a:t>21 June 2021</a:t>
            </a:r>
          </a:p>
          <a:p>
            <a:pPr lvl="1" algn="just"/>
            <a:r>
              <a:rPr lang="en-GB" sz="1800" dirty="0"/>
              <a:t>Updated with HPO Content until June 2021</a:t>
            </a:r>
          </a:p>
          <a:p>
            <a:pPr algn="just"/>
            <a:r>
              <a:rPr lang="en-GB" sz="2200" dirty="0"/>
              <a:t>24 January 2022</a:t>
            </a:r>
          </a:p>
          <a:p>
            <a:pPr lvl="1" algn="just"/>
            <a:r>
              <a:rPr lang="en-GB" sz="1800" dirty="0"/>
              <a:t>Updated with HPO Content  from 2021, and validated against SNOMED International release of July 2021</a:t>
            </a:r>
          </a:p>
        </p:txBody>
      </p:sp>
    </p:spTree>
    <p:extLst>
      <p:ext uri="{BB962C8B-B14F-4D97-AF65-F5344CB8AC3E}">
        <p14:creationId xmlns:p14="http://schemas.microsoft.com/office/powerpoint/2010/main" val="1137594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25B11-9707-408C-8E0C-A2A3FA815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291"/>
            <a:ext cx="8893629" cy="70379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buFont typeface="Arial" panose="020B0604020202020204" pitchFamily="34" charset="0"/>
            </a:pPr>
            <a:r>
              <a:rPr lang="en-GB" sz="3200" dirty="0">
                <a:solidFill>
                  <a:schemeClr val="bg1"/>
                </a:solidFill>
              </a:rPr>
              <a:t> 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8014F-48DF-442F-9325-0DA82508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622"/>
            <a:ext cx="10240926" cy="4500036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SNOMED CT </a:t>
            </a:r>
            <a:r>
              <a:rPr lang="en-GB" sz="1800" dirty="0">
                <a:solidFill>
                  <a:srgbClr val="002060"/>
                </a:solidFill>
              </a:rPr>
              <a:t>is owned and managed by SNOMED International </a:t>
            </a:r>
            <a:r>
              <a:rPr lang="en-GB" sz="1800" i="1" dirty="0">
                <a:solidFill>
                  <a:srgbClr val="002060"/>
                </a:solidFill>
              </a:rPr>
              <a:t> </a:t>
            </a:r>
            <a:r>
              <a:rPr lang="en-GB" sz="1800" dirty="0">
                <a:solidFill>
                  <a:srgbClr val="002060"/>
                </a:solidFill>
              </a:rPr>
              <a:t>and is the leading Healthcare Terminology worldwide. It  </a:t>
            </a:r>
            <a:r>
              <a:rPr lang="en-GB" sz="1800" dirty="0">
                <a:solidFill>
                  <a:srgbClr val="FF0000"/>
                </a:solidFill>
              </a:rPr>
              <a:t>is the mandated Clinical Terminology </a:t>
            </a:r>
            <a:r>
              <a:rPr lang="en-GB" sz="1800" dirty="0"/>
              <a:t>for the NHS in the UK for the recording of patient information at the point of care</a:t>
            </a:r>
            <a:r>
              <a:rPr lang="en-GB" sz="1800" dirty="0">
                <a:solidFill>
                  <a:srgbClr val="002060"/>
                </a:solidFill>
              </a:rPr>
              <a:t>.</a:t>
            </a:r>
          </a:p>
          <a:p>
            <a:pPr lvl="1"/>
            <a:r>
              <a:rPr lang="en-GB" sz="1600" dirty="0"/>
              <a:t>The hierarchies under consideration here, </a:t>
            </a:r>
            <a:r>
              <a:rPr lang="en-GB" sz="1600" dirty="0">
                <a:solidFill>
                  <a:srgbClr val="FF0000"/>
                </a:solidFill>
              </a:rPr>
              <a:t>disorders</a:t>
            </a:r>
            <a:r>
              <a:rPr lang="en-GB" sz="1600" dirty="0"/>
              <a:t> are categorised largely by </a:t>
            </a:r>
            <a:r>
              <a:rPr lang="en-GB" sz="1600" dirty="0">
                <a:solidFill>
                  <a:srgbClr val="FF0000"/>
                </a:solidFill>
              </a:rPr>
              <a:t>causation </a:t>
            </a:r>
            <a:r>
              <a:rPr lang="en-GB" sz="1600" dirty="0"/>
              <a:t>and based on clinical teaching.</a:t>
            </a:r>
          </a:p>
          <a:p>
            <a:pPr lvl="1"/>
            <a:r>
              <a:rPr lang="en-GB" sz="1600" dirty="0"/>
              <a:t>SNOMED </a:t>
            </a:r>
            <a:r>
              <a:rPr lang="en-GB" sz="1600" dirty="0">
                <a:solidFill>
                  <a:srgbClr val="FF0000"/>
                </a:solidFill>
              </a:rPr>
              <a:t>findings</a:t>
            </a:r>
            <a:r>
              <a:rPr lang="en-GB" sz="1600" dirty="0"/>
              <a:t> are based on the observation and interpretation of investigations, history and examination.</a:t>
            </a:r>
          </a:p>
          <a:p>
            <a:r>
              <a:rPr lang="en-GB" sz="1800" dirty="0">
                <a:solidFill>
                  <a:srgbClr val="FF0000"/>
                </a:solidFill>
              </a:rPr>
              <a:t>The Human Phenotype Ontology  (HPO)</a:t>
            </a:r>
            <a:r>
              <a:rPr lang="en-GB" sz="1800" i="1" dirty="0"/>
              <a:t> </a:t>
            </a:r>
            <a:r>
              <a:rPr lang="en-GB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widely used within the genomics community for the description and identification of genomic disease/data, since 2007. It’s use is based on the </a:t>
            </a:r>
            <a:r>
              <a:rPr lang="en-GB" sz="1800" dirty="0"/>
              <a:t>definition of a phenotype itself, that is:-</a:t>
            </a:r>
          </a:p>
          <a:p>
            <a:pPr lvl="1"/>
            <a:r>
              <a:rPr lang="en-GB" sz="1600" i="1" dirty="0">
                <a:solidFill>
                  <a:srgbClr val="FF0000"/>
                </a:solidFill>
              </a:rPr>
              <a:t>“The observations relate to the physical, morphologic, or biochemical level, of an individual, </a:t>
            </a:r>
          </a:p>
          <a:p>
            <a:pPr marL="457200" lvl="1" indent="0">
              <a:buNone/>
            </a:pPr>
            <a:r>
              <a:rPr lang="en-GB" sz="1600" i="1" dirty="0">
                <a:solidFill>
                  <a:srgbClr val="FF0000"/>
                </a:solidFill>
              </a:rPr>
              <a:t>as determined by the genotype and environment”.</a:t>
            </a:r>
          </a:p>
          <a:p>
            <a:pPr lvl="1"/>
            <a:r>
              <a:rPr lang="en-US" sz="1600" i="1" dirty="0"/>
              <a:t>An organism’s observable physical and biochemical characteristics directly influenced by the </a:t>
            </a:r>
          </a:p>
          <a:p>
            <a:pPr marL="457200" lvl="1" indent="0">
              <a:buNone/>
            </a:pPr>
            <a:r>
              <a:rPr lang="en-US" sz="1600" i="1" dirty="0"/>
              <a:t>genotype (genetic factor) and/or environment. In humans, this is often the observed signs and </a:t>
            </a:r>
          </a:p>
          <a:p>
            <a:pPr marL="457200" lvl="1" indent="0">
              <a:buNone/>
            </a:pPr>
            <a:r>
              <a:rPr lang="en-US" sz="1600" i="1" dirty="0"/>
              <a:t>symptoms of a condition.</a:t>
            </a:r>
          </a:p>
          <a:p>
            <a:pPr marL="457200" lvl="1" indent="0">
              <a:buNone/>
            </a:pPr>
            <a:r>
              <a:rPr lang="en-US" sz="1600" dirty="0"/>
              <a:t>Details </a:t>
            </a:r>
            <a:r>
              <a:rPr lang="en-US" sz="1200" dirty="0">
                <a:hlinkClick r:id="rId3"/>
              </a:rPr>
              <a:t>Details Human Phenotype Ontology (jax.org)</a:t>
            </a:r>
            <a:endParaRPr lang="en-US" sz="1200" dirty="0"/>
          </a:p>
          <a:p>
            <a:pPr marL="457200" lvl="1" indent="0">
              <a:buNone/>
            </a:pPr>
            <a:r>
              <a:rPr lang="en-GB" sz="1600" dirty="0"/>
              <a:t>View HPO </a:t>
            </a:r>
            <a:r>
              <a:rPr lang="en-GB" sz="1800" dirty="0"/>
              <a:t>- </a:t>
            </a:r>
            <a:r>
              <a:rPr lang="en-GB" sz="1200" dirty="0">
                <a:hlinkClick r:id="rId4"/>
              </a:rPr>
              <a:t>Human Phenotype Ontology - Summary | NCBO </a:t>
            </a:r>
            <a:r>
              <a:rPr lang="en-GB" sz="1200" dirty="0" err="1">
                <a:hlinkClick r:id="rId4"/>
              </a:rPr>
              <a:t>BioPortal</a:t>
            </a:r>
            <a:r>
              <a:rPr lang="en-GB" sz="1200" dirty="0">
                <a:hlinkClick r:id="rId4"/>
              </a:rPr>
              <a:t> (bioontology.org)</a:t>
            </a:r>
            <a:endParaRPr lang="en-GB" sz="1800" dirty="0"/>
          </a:p>
          <a:p>
            <a:pPr lvl="1"/>
            <a:endParaRPr lang="en-GB" sz="1600" dirty="0"/>
          </a:p>
          <a:p>
            <a:endParaRPr lang="en-GB" sz="1800" dirty="0"/>
          </a:p>
          <a:p>
            <a:pPr lvl="1"/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064A5-3780-44A5-89E1-A8421E04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0B7C1F35-388E-4C91-8E53-785814647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099933"/>
            <a:ext cx="2566285" cy="1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36838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CB314-2E9C-4DBC-AB78-0D4C13089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77275" cy="685801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HPO  - the content, by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0B5A5B-509C-4B4E-9B33-0A2F446E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2EABADD7-8B37-44F1-A052-208971131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796" y="1890162"/>
            <a:ext cx="1708255" cy="20527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ee the source image">
            <a:extLst>
              <a:ext uri="{FF2B5EF4-FFF2-40B4-BE49-F238E27FC236}">
                <a16:creationId xmlns:a16="http://schemas.microsoft.com/office/drawing/2014/main" id="{96C2A1A6-C53F-493B-9413-106302AAB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841" y="4473649"/>
            <a:ext cx="2167253" cy="15304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3B5EA8-7898-411D-88E5-E5A93560731D}"/>
              </a:ext>
            </a:extLst>
          </p:cNvPr>
          <p:cNvSpPr txBox="1"/>
          <p:nvPr/>
        </p:nvSpPr>
        <p:spPr>
          <a:xfrm>
            <a:off x="838200" y="1890162"/>
            <a:ext cx="2168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Lab tests, scans etc across all groups.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AE3283-B14A-44B8-9D9F-3A10A2FDA35D}"/>
              </a:ext>
            </a:extLst>
          </p:cNvPr>
          <p:cNvSpPr txBox="1"/>
          <p:nvPr/>
        </p:nvSpPr>
        <p:spPr>
          <a:xfrm>
            <a:off x="10489900" y="2015019"/>
            <a:ext cx="1461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&gt;600 terms relate to the finger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E90D6F-5D1C-4E3D-A956-573C3F6B0BDE}"/>
              </a:ext>
            </a:extLst>
          </p:cNvPr>
          <p:cNvSpPr txBox="1"/>
          <p:nvPr/>
        </p:nvSpPr>
        <p:spPr>
          <a:xfrm>
            <a:off x="10596241" y="3171626"/>
            <a:ext cx="1595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10% of terms relate to the bones of hand and foot</a:t>
            </a:r>
          </a:p>
        </p:txBody>
      </p:sp>
      <p:pic>
        <p:nvPicPr>
          <p:cNvPr id="9" name="Picture 8" descr="A row of samples for medical testing">
            <a:extLst>
              <a:ext uri="{FF2B5EF4-FFF2-40B4-BE49-F238E27FC236}">
                <a16:creationId xmlns:a16="http://schemas.microsoft.com/office/drawing/2014/main" id="{83D330A5-8901-46F8-99E3-E5359E036D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16409"/>
            <a:ext cx="1896283" cy="14222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Surgeon examining digital brain scan on monitor with patient in the background">
            <a:extLst>
              <a:ext uri="{FF2B5EF4-FFF2-40B4-BE49-F238E27FC236}">
                <a16:creationId xmlns:a16="http://schemas.microsoft.com/office/drawing/2014/main" id="{B22122B0-C580-4D21-80E5-81DA571D57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06" y="4580986"/>
            <a:ext cx="1973669" cy="13157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19D2CC-6C22-4772-A1C5-39C98FE3D1A1}"/>
              </a:ext>
            </a:extLst>
          </p:cNvPr>
          <p:cNvSpPr txBox="1"/>
          <p:nvPr/>
        </p:nvSpPr>
        <p:spPr>
          <a:xfrm>
            <a:off x="7816556" y="6226371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 = 16,049, Jan 2022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FF2D7403-2623-4C3B-BF39-EEB945786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28147"/>
              </p:ext>
            </p:extLst>
          </p:nvPr>
        </p:nvGraphicFramePr>
        <p:xfrm>
          <a:off x="3605760" y="965460"/>
          <a:ext cx="4011139" cy="5842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835">
                  <a:extLst>
                    <a:ext uri="{9D8B030D-6E8A-4147-A177-3AD203B41FA5}">
                      <a16:colId xmlns:a16="http://schemas.microsoft.com/office/drawing/2014/main" val="3447445779"/>
                    </a:ext>
                  </a:extLst>
                </a:gridCol>
                <a:gridCol w="1310304">
                  <a:extLst>
                    <a:ext uri="{9D8B030D-6E8A-4147-A177-3AD203B41FA5}">
                      <a16:colId xmlns:a16="http://schemas.microsoft.com/office/drawing/2014/main" val="2843084981"/>
                    </a:ext>
                  </a:extLst>
                </a:gridCol>
              </a:tblGrid>
              <a:tr h="354269">
                <a:tc>
                  <a:txBody>
                    <a:bodyPr/>
                    <a:lstStyle/>
                    <a:p>
                      <a:r>
                        <a:rPr lang="en-GB" sz="1600" dirty="0"/>
                        <a:t>Abnormality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Per 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748760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Musculo skeletal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0610395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Limbs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92952539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Nervous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80868374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Metabolism/haemostasis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91921939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Genitourinary 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68937840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 and neck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25583605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Cardiovascular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8807676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eye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48583855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Immune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39261810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Integument (skin)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1330749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Blood and blood forming tissues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57148842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Digestive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73522482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Neoplasm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9007132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Respiratory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dirty="0"/>
                        <a:t>2.7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32751671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Endocrine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03089790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ear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23401444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phenotype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4506844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Prenatal development or birth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12638109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Growth abnormality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89413944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Constitutional symptom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44845489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Abnormality of the breast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55957102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Voice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73049844"/>
                  </a:ext>
                </a:extLst>
              </a:tr>
              <a:tr h="23861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Thoracic cavity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46271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03434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5DCB1-8232-4BA0-A413-598228E82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3341"/>
            <a:ext cx="8926286" cy="79493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Objectives -mapping groups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244D3FB-F5B2-4753-BFAC-F406701AE999}"/>
              </a:ext>
            </a:extLst>
          </p:cNvPr>
          <p:cNvSpPr/>
          <p:nvPr/>
        </p:nvSpPr>
        <p:spPr>
          <a:xfrm>
            <a:off x="1091821" y="2265528"/>
            <a:ext cx="1555845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Mapping groups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C72F8CF-918D-4701-BEA6-F60221F368ED}"/>
              </a:ext>
            </a:extLst>
          </p:cNvPr>
          <p:cNvSpPr/>
          <p:nvPr/>
        </p:nvSpPr>
        <p:spPr>
          <a:xfrm>
            <a:off x="4185312" y="4459075"/>
            <a:ext cx="2719071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Confirmation/clarification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A3849FE-510B-4A03-A58C-4429040A48EE}"/>
              </a:ext>
            </a:extLst>
          </p:cNvPr>
          <p:cNvSpPr/>
          <p:nvPr/>
        </p:nvSpPr>
        <p:spPr>
          <a:xfrm>
            <a:off x="4185312" y="3689879"/>
            <a:ext cx="2719067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Map to local parent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B5CBFEF-D52A-4811-8E69-1AE7B76F9897}"/>
              </a:ext>
            </a:extLst>
          </p:cNvPr>
          <p:cNvSpPr/>
          <p:nvPr/>
        </p:nvSpPr>
        <p:spPr>
          <a:xfrm>
            <a:off x="4185313" y="2894518"/>
            <a:ext cx="2719068" cy="5756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Map with expression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73BE9D-E64F-4DB5-9080-3338ABB6C8B7}"/>
              </a:ext>
            </a:extLst>
          </p:cNvPr>
          <p:cNvSpPr/>
          <p:nvPr/>
        </p:nvSpPr>
        <p:spPr>
          <a:xfrm>
            <a:off x="4185310" y="2097890"/>
            <a:ext cx="2719071" cy="5756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One to many map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6AC7B66-29FA-4334-82AE-EA54E34ECEDB}"/>
              </a:ext>
            </a:extLst>
          </p:cNvPr>
          <p:cNvSpPr/>
          <p:nvPr/>
        </p:nvSpPr>
        <p:spPr>
          <a:xfrm>
            <a:off x="4185311" y="1409723"/>
            <a:ext cx="2719072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One to one map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B5CB80-575B-48C3-8396-68FF9429173C}"/>
              </a:ext>
            </a:extLst>
          </p:cNvPr>
          <p:cNvSpPr/>
          <p:nvPr/>
        </p:nvSpPr>
        <p:spPr>
          <a:xfrm>
            <a:off x="4173944" y="5182553"/>
            <a:ext cx="2730439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Out of scope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122951-2975-42F3-9186-95756014F990}"/>
              </a:ext>
            </a:extLst>
          </p:cNvPr>
          <p:cNvCxnSpPr>
            <a:cxnSpLocks/>
            <a:stCxn id="3" idx="3"/>
            <a:endCxn id="9" idx="1"/>
          </p:cNvCxnSpPr>
          <p:nvPr/>
        </p:nvCxnSpPr>
        <p:spPr>
          <a:xfrm flipV="1">
            <a:off x="2647666" y="1671375"/>
            <a:ext cx="1537645" cy="85580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355835-0D21-4DAB-B88A-18B8F87E7932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2647666" y="2527180"/>
            <a:ext cx="1537646" cy="219354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95F10B-9C50-4FA3-AF67-88F7A79BD38A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 flipV="1">
            <a:off x="2647666" y="2385707"/>
            <a:ext cx="1537644" cy="14147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38E4B0-D14E-4C47-AC73-B51681F54C9F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2647666" y="2527180"/>
            <a:ext cx="1537647" cy="65515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18A0D11-726D-4287-9731-C3CEFBF8361F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>
            <a:off x="2647666" y="2527180"/>
            <a:ext cx="1537646" cy="142435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6D2DF5-FB90-4645-A8D9-C867C58BFDE9}"/>
              </a:ext>
            </a:extLst>
          </p:cNvPr>
          <p:cNvCxnSpPr>
            <a:cxnSpLocks/>
            <a:stCxn id="3" idx="3"/>
            <a:endCxn id="11" idx="1"/>
          </p:cNvCxnSpPr>
          <p:nvPr/>
        </p:nvCxnSpPr>
        <p:spPr>
          <a:xfrm>
            <a:off x="2647666" y="2527180"/>
            <a:ext cx="1526278" cy="291702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4028D51-241B-4BBD-B1DB-98B8DAFCEE8C}"/>
              </a:ext>
            </a:extLst>
          </p:cNvPr>
          <p:cNvSpPr/>
          <p:nvPr/>
        </p:nvSpPr>
        <p:spPr>
          <a:xfrm>
            <a:off x="3957851" y="1255594"/>
            <a:ext cx="3714629" cy="1533238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C26161-2663-4EE6-9742-707EEF3F62F1}"/>
              </a:ext>
            </a:extLst>
          </p:cNvPr>
          <p:cNvSpPr txBox="1"/>
          <p:nvPr/>
        </p:nvSpPr>
        <p:spPr>
          <a:xfrm>
            <a:off x="6990354" y="1973682"/>
            <a:ext cx="140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Direct match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87D091-1DB7-4A9A-94C3-14149E612D2C}"/>
              </a:ext>
            </a:extLst>
          </p:cNvPr>
          <p:cNvSpPr txBox="1"/>
          <p:nvPr/>
        </p:nvSpPr>
        <p:spPr>
          <a:xfrm>
            <a:off x="8474408" y="1398759"/>
            <a:ext cx="3152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meaning is reflected  in the mapped term or synonym, includes logical definition.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7A1B459-E086-466F-A7F0-B0FBE2A33696}"/>
              </a:ext>
            </a:extLst>
          </p:cNvPr>
          <p:cNvSpPr txBox="1"/>
          <p:nvPr/>
        </p:nvSpPr>
        <p:spPr>
          <a:xfrm>
            <a:off x="8483333" y="2110015"/>
            <a:ext cx="3028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More than one term is required to complete the meaning.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7058BD-6803-47B1-BA35-D1C57F8A0E7C}"/>
              </a:ext>
            </a:extLst>
          </p:cNvPr>
          <p:cNvSpPr txBox="1"/>
          <p:nvPr/>
        </p:nvSpPr>
        <p:spPr>
          <a:xfrm flipH="1">
            <a:off x="8488212" y="2837654"/>
            <a:ext cx="28655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SNOMED CT Compositional Grammar Expression reflecting the meaning of the HPO term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5064B8-B251-44D0-A665-4BC28141AE48}"/>
              </a:ext>
            </a:extLst>
          </p:cNvPr>
          <p:cNvSpPr txBox="1"/>
          <p:nvPr/>
        </p:nvSpPr>
        <p:spPr>
          <a:xfrm>
            <a:off x="8523089" y="3716936"/>
            <a:ext cx="28980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Map to a local parent  within the Clinical findings hierarchy. </a:t>
            </a:r>
          </a:p>
          <a:p>
            <a:endParaRPr lang="en-GB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08C05E-59DA-4202-AAA3-0C34AFEB6C0A}"/>
              </a:ext>
            </a:extLst>
          </p:cNvPr>
          <p:cNvSpPr txBox="1"/>
          <p:nvPr/>
        </p:nvSpPr>
        <p:spPr>
          <a:xfrm>
            <a:off x="8523089" y="4430981"/>
            <a:ext cx="25159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Needs further  information or analysis to confirm.</a:t>
            </a:r>
          </a:p>
          <a:p>
            <a:endParaRPr lang="en-GB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D5B63F-B0AF-4B4A-AC81-5E02330CFF4E}"/>
              </a:ext>
            </a:extLst>
          </p:cNvPr>
          <p:cNvSpPr txBox="1"/>
          <p:nvPr/>
        </p:nvSpPr>
        <p:spPr>
          <a:xfrm flipH="1">
            <a:off x="8549592" y="5073753"/>
            <a:ext cx="2898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Either a navigational  concept or one which is  outside the current scope of SNOMED.</a:t>
            </a:r>
          </a:p>
          <a:p>
            <a:endParaRPr lang="en-GB" sz="14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6B251B2-71E8-4FD5-B92A-086A5EAA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9AD4-C2AA-420E-866C-A1FBD01D650C}" type="slidenum">
              <a:rPr lang="en-GB" smtClean="0"/>
              <a:t>5</a:t>
            </a:fld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318A9B-50E4-427F-9EEF-A10BD61ED759}"/>
              </a:ext>
            </a:extLst>
          </p:cNvPr>
          <p:cNvSpPr txBox="1"/>
          <p:nvPr/>
        </p:nvSpPr>
        <p:spPr>
          <a:xfrm flipH="1">
            <a:off x="4173943" y="5995491"/>
            <a:ext cx="5079784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Describe the main principles /issues/ assumptions</a:t>
            </a:r>
          </a:p>
        </p:txBody>
      </p:sp>
    </p:spTree>
    <p:extLst>
      <p:ext uri="{BB962C8B-B14F-4D97-AF65-F5344CB8AC3E}">
        <p14:creationId xmlns:p14="http://schemas.microsoft.com/office/powerpoint/2010/main" val="315550640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340E953-4DD1-4C10-A4D6-6B82A03569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8" t="22255" r="12834" b="8815"/>
          <a:stretch/>
        </p:blipFill>
        <p:spPr>
          <a:xfrm>
            <a:off x="6167570" y="1781853"/>
            <a:ext cx="5193203" cy="416561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885625-2CC7-4C6A-A5FD-0A009E9AC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905" y="266861"/>
            <a:ext cx="8929724" cy="733484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Cross mapping -the method detail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60C271-71DB-4130-80F6-9DF49179A9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520" r="70846" b="22175"/>
          <a:stretch/>
        </p:blipFill>
        <p:spPr>
          <a:xfrm>
            <a:off x="794142" y="2102791"/>
            <a:ext cx="4760272" cy="379183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3D850FCA-57E2-43A4-86E5-958FFFC494EE}"/>
              </a:ext>
            </a:extLst>
          </p:cNvPr>
          <p:cNvSpPr/>
          <p:nvPr/>
        </p:nvSpPr>
        <p:spPr>
          <a:xfrm>
            <a:off x="5234646" y="3042776"/>
            <a:ext cx="1106078" cy="60772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Direct map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94A924-D24B-4B53-A620-E5A22C073183}"/>
              </a:ext>
            </a:extLst>
          </p:cNvPr>
          <p:cNvSpPr txBox="1">
            <a:spLocks/>
          </p:cNvSpPr>
          <p:nvPr/>
        </p:nvSpPr>
        <p:spPr>
          <a:xfrm>
            <a:off x="725905" y="1086799"/>
            <a:ext cx="3406254" cy="9182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HPO – OWL file release imported into the </a:t>
            </a:r>
            <a:r>
              <a:rPr lang="en-GB" sz="1600" b="1" dirty="0">
                <a:solidFill>
                  <a:srgbClr val="FF0000"/>
                </a:solidFill>
              </a:rPr>
              <a:t>Protégé</a:t>
            </a:r>
            <a:r>
              <a:rPr lang="en-GB" sz="1600" dirty="0"/>
              <a:t> tool, to display the hierarchies and metadata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70161-6D9B-4343-812C-66743A7D2443}"/>
              </a:ext>
            </a:extLst>
          </p:cNvPr>
          <p:cNvSpPr txBox="1"/>
          <p:nvPr/>
        </p:nvSpPr>
        <p:spPr>
          <a:xfrm>
            <a:off x="5983705" y="985270"/>
            <a:ext cx="4858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SNOMED Browser, International Release</a:t>
            </a:r>
          </a:p>
          <a:p>
            <a:r>
              <a:rPr lang="en-GB" dirty="0"/>
              <a:t>https://browser.ihtsdotools.org/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E5D0EAB-68C4-4DBE-BCBE-8BDEA4C1B05C}"/>
              </a:ext>
            </a:extLst>
          </p:cNvPr>
          <p:cNvSpPr/>
          <p:nvPr/>
        </p:nvSpPr>
        <p:spPr>
          <a:xfrm rot="10800000">
            <a:off x="9778502" y="3660261"/>
            <a:ext cx="444490" cy="40879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B8154694-29DC-46D5-BFC5-40AA76A2AA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88" t="1972" r="7112" b="66948"/>
          <a:stretch/>
        </p:blipFill>
        <p:spPr bwMode="auto">
          <a:xfrm>
            <a:off x="5054991" y="5872728"/>
            <a:ext cx="1041009" cy="95053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3BFB7D93-5072-46B4-A857-291873C2FEAB}"/>
              </a:ext>
            </a:extLst>
          </p:cNvPr>
          <p:cNvSpPr/>
          <p:nvPr/>
        </p:nvSpPr>
        <p:spPr>
          <a:xfrm rot="5400000">
            <a:off x="5386929" y="5198215"/>
            <a:ext cx="607726" cy="60772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0F6DF2-7ECD-4FF4-9B0F-4EE005286532}"/>
              </a:ext>
            </a:extLst>
          </p:cNvPr>
          <p:cNvSpPr/>
          <p:nvPr/>
        </p:nvSpPr>
        <p:spPr>
          <a:xfrm>
            <a:off x="1512358" y="4470399"/>
            <a:ext cx="2500842" cy="20786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10228-02CA-4F1C-B46D-488A77EBDDDB}"/>
              </a:ext>
            </a:extLst>
          </p:cNvPr>
          <p:cNvSpPr/>
          <p:nvPr/>
        </p:nvSpPr>
        <p:spPr>
          <a:xfrm>
            <a:off x="1496979" y="3316962"/>
            <a:ext cx="2516221" cy="20786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B959E89-1DE6-4D34-9E08-795996BD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9AD4-C2AA-420E-866C-A1FBD01D650C}" type="slidenum">
              <a:rPr lang="en-GB" smtClean="0"/>
              <a:t>6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6BEB3B-CA1A-4253-B078-139A1124295E}"/>
              </a:ext>
            </a:extLst>
          </p:cNvPr>
          <p:cNvSpPr txBox="1"/>
          <p:nvPr/>
        </p:nvSpPr>
        <p:spPr>
          <a:xfrm>
            <a:off x="6288390" y="6074991"/>
            <a:ext cx="1530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25906001 |Disorder of ear (disorder)|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8769767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D919-BBB0-492D-8AF6-DC6024EAA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93690"/>
            <a:ext cx="9134475" cy="887410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Principles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A053C-77FE-4479-9D86-068D3FFA6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40746"/>
            <a:ext cx="9572625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GB" sz="2200" dirty="0">
              <a:solidFill>
                <a:schemeClr val="tx1"/>
              </a:solidFill>
            </a:endParaRPr>
          </a:p>
          <a:p>
            <a:r>
              <a:rPr lang="en-GB" sz="2200" dirty="0">
                <a:solidFill>
                  <a:schemeClr val="tx1"/>
                </a:solidFill>
              </a:rPr>
              <a:t>Map to </a:t>
            </a:r>
            <a:r>
              <a:rPr lang="en-GB" sz="2200" dirty="0">
                <a:solidFill>
                  <a:srgbClr val="FF0000"/>
                </a:solidFill>
              </a:rPr>
              <a:t>disorders</a:t>
            </a:r>
            <a:r>
              <a:rPr lang="en-GB" sz="2200" dirty="0">
                <a:solidFill>
                  <a:schemeClr val="tx1"/>
                </a:solidFill>
              </a:rPr>
              <a:t> or </a:t>
            </a:r>
            <a:r>
              <a:rPr lang="en-GB" sz="2200" dirty="0">
                <a:solidFill>
                  <a:srgbClr val="FF0000"/>
                </a:solidFill>
              </a:rPr>
              <a:t>findings</a:t>
            </a:r>
            <a:r>
              <a:rPr lang="en-GB" sz="2200" dirty="0">
                <a:solidFill>
                  <a:schemeClr val="tx1"/>
                </a:solidFill>
              </a:rPr>
              <a:t> where possible, and occasionally </a:t>
            </a:r>
            <a:r>
              <a:rPr lang="en-GB" sz="2200" dirty="0">
                <a:solidFill>
                  <a:srgbClr val="FF0000"/>
                </a:solidFill>
              </a:rPr>
              <a:t>morphological abnormality</a:t>
            </a:r>
          </a:p>
          <a:p>
            <a:r>
              <a:rPr lang="en-GB" sz="2000" dirty="0">
                <a:solidFill>
                  <a:srgbClr val="FF0000"/>
                </a:solidFill>
              </a:rPr>
              <a:t>Pragmatic</a:t>
            </a:r>
            <a:r>
              <a:rPr lang="en-GB" sz="2000" dirty="0"/>
              <a:t>  solution for </a:t>
            </a:r>
            <a:r>
              <a:rPr lang="en-GB" sz="2000" dirty="0">
                <a:solidFill>
                  <a:srgbClr val="FF0000"/>
                </a:solidFill>
              </a:rPr>
              <a:t>each</a:t>
            </a:r>
            <a:r>
              <a:rPr lang="en-GB" sz="2000" dirty="0"/>
              <a:t> HPO concept, based on definitions, synonyms and subtypes.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Mapping must be as </a:t>
            </a:r>
            <a:r>
              <a:rPr lang="en-GB" sz="2000" dirty="0">
                <a:solidFill>
                  <a:srgbClr val="FF0000"/>
                </a:solidFill>
              </a:rPr>
              <a:t>accurate as possible</a:t>
            </a:r>
            <a:r>
              <a:rPr lang="en-GB" sz="2000" dirty="0">
                <a:solidFill>
                  <a:schemeClr val="tx1"/>
                </a:solidFill>
              </a:rPr>
              <a:t>, express the complete meaning, even if involves an expression.</a:t>
            </a:r>
            <a:endParaRPr lang="en-GB" sz="2200" dirty="0">
              <a:solidFill>
                <a:schemeClr val="tx1"/>
              </a:solidFill>
            </a:endParaRPr>
          </a:p>
          <a:p>
            <a:r>
              <a:rPr lang="en-GB" sz="2200" dirty="0">
                <a:solidFill>
                  <a:srgbClr val="FF0000"/>
                </a:solidFill>
              </a:rPr>
              <a:t>Abnormality</a:t>
            </a:r>
            <a:r>
              <a:rPr lang="en-GB" sz="2200" dirty="0">
                <a:solidFill>
                  <a:schemeClr val="tx1"/>
                </a:solidFill>
              </a:rPr>
              <a:t> /abnormal </a:t>
            </a:r>
            <a:r>
              <a:rPr lang="en-GB" sz="2200" dirty="0"/>
              <a:t>  (without morphology)</a:t>
            </a:r>
          </a:p>
          <a:p>
            <a:pPr lvl="1"/>
            <a:r>
              <a:rPr lang="en-GB" sz="1400" dirty="0"/>
              <a:t>Usually directly map to </a:t>
            </a:r>
            <a:r>
              <a:rPr lang="en-GB" sz="1400" dirty="0">
                <a:solidFill>
                  <a:srgbClr val="FF0000"/>
                </a:solidFill>
              </a:rPr>
              <a:t>disorder</a:t>
            </a:r>
            <a:r>
              <a:rPr lang="en-GB" sz="1400" dirty="0"/>
              <a:t> of </a:t>
            </a:r>
            <a:r>
              <a:rPr lang="en-GB" sz="1400" dirty="0" err="1"/>
              <a:t>Xxxx</a:t>
            </a:r>
            <a:endParaRPr lang="en-GB" sz="1400" dirty="0"/>
          </a:p>
          <a:p>
            <a:pPr marL="1257300" lvl="2" indent="-342900">
              <a:buFont typeface="+mj-lt"/>
              <a:buAutoNum type="arabicPeriod"/>
            </a:pPr>
            <a:endParaRPr lang="en-GB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628900" lvl="5" indent="-342900">
              <a:buFont typeface="+mj-lt"/>
              <a:buAutoNum type="arabicPeriod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086100" lvl="6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086100" lvl="6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FB2B0-BEA9-47F8-8763-34B9B562B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82406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C7BDD-1317-4C92-A0B3-BA8FF91C4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362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Principles (2) - Morphology and Physiology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231B8-BB41-4639-8091-ABEA51BDF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825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Morphology and physiology codes in HPO  </a:t>
            </a:r>
            <a:r>
              <a:rPr lang="en-GB" sz="2400" dirty="0">
                <a:solidFill>
                  <a:srgbClr val="FF0000"/>
                </a:solidFill>
              </a:rPr>
              <a:t>do not easily</a:t>
            </a:r>
            <a:r>
              <a:rPr lang="en-GB" sz="2400" dirty="0"/>
              <a:t> translate to SNOMED.</a:t>
            </a:r>
          </a:p>
          <a:p>
            <a:r>
              <a:rPr lang="en-GB" sz="2400" dirty="0"/>
              <a:t>Morphology usage is different between HPO and SNOMED and is inconsistent</a:t>
            </a:r>
          </a:p>
          <a:p>
            <a:r>
              <a:rPr lang="en-GB" sz="2400" dirty="0"/>
              <a:t>Physiology not used directly in SNOMED</a:t>
            </a:r>
          </a:p>
          <a:p>
            <a:r>
              <a:rPr lang="en-GB" sz="2400" dirty="0">
                <a:solidFill>
                  <a:srgbClr val="FF0000"/>
                </a:solidFill>
              </a:rPr>
              <a:t>Pragmatic</a:t>
            </a:r>
            <a:r>
              <a:rPr lang="en-GB" sz="2400" dirty="0"/>
              <a:t> solution for </a:t>
            </a:r>
            <a:r>
              <a:rPr lang="en-GB" sz="2400" dirty="0">
                <a:solidFill>
                  <a:srgbClr val="FF0000"/>
                </a:solidFill>
              </a:rPr>
              <a:t>each</a:t>
            </a:r>
            <a:r>
              <a:rPr lang="en-GB" sz="2400" dirty="0"/>
              <a:t> based on definitions, synonyms and subtypes;</a:t>
            </a:r>
          </a:p>
          <a:p>
            <a:pPr lvl="1"/>
            <a:r>
              <a:rPr lang="en-GB" sz="2000" dirty="0"/>
              <a:t>For each HPO </a:t>
            </a:r>
            <a:r>
              <a:rPr lang="en-GB" sz="2000" dirty="0">
                <a:solidFill>
                  <a:srgbClr val="FF0000"/>
                </a:solidFill>
              </a:rPr>
              <a:t>morphology</a:t>
            </a:r>
            <a:r>
              <a:rPr lang="en-GB" sz="2000" dirty="0"/>
              <a:t> code (n=519), options are ;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Congenital  anomaly/malformation of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Xxx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 note the definition is congenital, morphologically abnormal structure)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Disorder of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Xxx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expressions using  116676008 |Associated morphology (attribute)|=49755003 |Morphologically abnormal structure (morphologic abnormality)|, or descendants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Out of scope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each </a:t>
            </a:r>
            <a:r>
              <a:rPr lang="en-US" sz="2000" dirty="0">
                <a:solidFill>
                  <a:srgbClr val="FF0000"/>
                </a:solidFill>
              </a:rPr>
              <a:t>physiology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code (n=89), consider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Functional/dysfunction equivalent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expressions, using descendants of 246464006 |Function (observable entity)|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Disorder of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Xxx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Out of scope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0605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EF0CC-8D30-450D-974B-82A051B6D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590" y="374733"/>
            <a:ext cx="9136924" cy="79622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SNOMED  Compositional Grammar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6B083-BEAE-4572-A846-DE6D1629C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835"/>
            <a:ext cx="10515600" cy="1439096"/>
          </a:xfrm>
        </p:spPr>
        <p:txBody>
          <a:bodyPr>
            <a:noAutofit/>
          </a:bodyPr>
          <a:lstStyle/>
          <a:p>
            <a:r>
              <a:rPr lang="en-US" sz="1600" b="0" i="0" dirty="0">
                <a:solidFill>
                  <a:srgbClr val="172B4D"/>
                </a:solidFill>
                <a:effectLst/>
              </a:rPr>
              <a:t>The SNOMED CT Composition Grammar is a </a:t>
            </a:r>
            <a:r>
              <a:rPr lang="en-US" sz="1600" b="0" i="0" dirty="0">
                <a:solidFill>
                  <a:srgbClr val="FF0000"/>
                </a:solidFill>
                <a:effectLst/>
              </a:rPr>
              <a:t>lightweight syntax 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for the representation of a SNOMED Expression  which has proven to be both human readable and machine </a:t>
            </a:r>
            <a:r>
              <a:rPr lang="en-US" sz="1600" b="0" i="0" dirty="0" err="1">
                <a:solidFill>
                  <a:srgbClr val="172B4D"/>
                </a:solidFill>
                <a:effectLst/>
              </a:rPr>
              <a:t>parsable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.</a:t>
            </a:r>
            <a:endParaRPr lang="en-GB" sz="1600" dirty="0"/>
          </a:p>
          <a:p>
            <a:r>
              <a:rPr lang="en-GB" sz="1600" dirty="0"/>
              <a:t>It is used with validation based on the </a:t>
            </a:r>
            <a:r>
              <a:rPr lang="en-GB" sz="1600" dirty="0">
                <a:solidFill>
                  <a:srgbClr val="FF0000"/>
                </a:solidFill>
              </a:rPr>
              <a:t>Concept Model </a:t>
            </a:r>
            <a:r>
              <a:rPr lang="en-GB" sz="1600" i="1" dirty="0"/>
              <a:t>(Ref 1) </a:t>
            </a:r>
            <a:r>
              <a:rPr lang="en-GB" sz="1600" dirty="0"/>
              <a:t>and the </a:t>
            </a:r>
            <a:r>
              <a:rPr lang="en-GB" sz="1600" dirty="0">
                <a:solidFill>
                  <a:srgbClr val="FF0000"/>
                </a:solidFill>
              </a:rPr>
              <a:t>APG parser</a:t>
            </a:r>
            <a:r>
              <a:rPr lang="en-GB" sz="1600" dirty="0"/>
              <a:t>. </a:t>
            </a:r>
            <a:r>
              <a:rPr lang="en-GB" sz="1600" i="1" dirty="0"/>
              <a:t>(Ref 2) </a:t>
            </a:r>
          </a:p>
          <a:p>
            <a:r>
              <a:rPr lang="en-GB" sz="1600" dirty="0"/>
              <a:t>An example expression is below, in this case a </a:t>
            </a:r>
            <a:r>
              <a:rPr lang="en-GB" sz="1600" dirty="0">
                <a:solidFill>
                  <a:srgbClr val="FF0000"/>
                </a:solidFill>
              </a:rPr>
              <a:t>clinical finding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FF0000"/>
                </a:solidFill>
              </a:rPr>
              <a:t>attribute</a:t>
            </a:r>
            <a:r>
              <a:rPr lang="en-GB" sz="1600" dirty="0"/>
              <a:t> and a </a:t>
            </a:r>
            <a:r>
              <a:rPr lang="en-GB" sz="1600" dirty="0">
                <a:solidFill>
                  <a:srgbClr val="FF0000"/>
                </a:solidFill>
              </a:rPr>
              <a:t>qualifier</a:t>
            </a:r>
            <a:r>
              <a:rPr lang="en-GB" sz="1600" dirty="0"/>
              <a:t>.</a:t>
            </a:r>
          </a:p>
          <a:p>
            <a:pPr marL="0" indent="0">
              <a:buNone/>
            </a:pPr>
            <a:endParaRPr lang="en-GB" sz="1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F765B1B-DD51-40D6-A48D-B1BB7A962FFD}"/>
              </a:ext>
            </a:extLst>
          </p:cNvPr>
          <p:cNvGrpSpPr/>
          <p:nvPr/>
        </p:nvGrpSpPr>
        <p:grpSpPr>
          <a:xfrm>
            <a:off x="529590" y="3007487"/>
            <a:ext cx="11145078" cy="1162233"/>
            <a:chOff x="529590" y="3373247"/>
            <a:chExt cx="11145078" cy="116223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7F0CA27-C8B4-4FA8-B6FE-B307BCA2F26C}"/>
                </a:ext>
              </a:extLst>
            </p:cNvPr>
            <p:cNvSpPr/>
            <p:nvPr/>
          </p:nvSpPr>
          <p:spPr>
            <a:xfrm>
              <a:off x="529590" y="3373247"/>
              <a:ext cx="11145078" cy="11622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2000" dirty="0">
                <a:solidFill>
                  <a:schemeClr val="tx1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9BC23BC-A7D4-4CC0-9305-3A7D6581E893}"/>
                </a:ext>
              </a:extLst>
            </p:cNvPr>
            <p:cNvGrpSpPr/>
            <p:nvPr/>
          </p:nvGrpSpPr>
          <p:grpSpPr>
            <a:xfrm>
              <a:off x="962274" y="3742592"/>
              <a:ext cx="10267451" cy="511059"/>
              <a:chOff x="962274" y="4590729"/>
              <a:chExt cx="10267451" cy="511059"/>
            </a:xfrm>
          </p:grpSpPr>
          <p:sp>
            <p:nvSpPr>
              <p:cNvPr id="5" name="Flowchart: Terminator 4">
                <a:extLst>
                  <a:ext uri="{FF2B5EF4-FFF2-40B4-BE49-F238E27FC236}">
                    <a16:creationId xmlns:a16="http://schemas.microsoft.com/office/drawing/2014/main" id="{D734AC1E-AEB9-42AF-92EC-F6CB4108F231}"/>
                  </a:ext>
                </a:extLst>
              </p:cNvPr>
              <p:cNvSpPr/>
              <p:nvPr/>
            </p:nvSpPr>
            <p:spPr>
              <a:xfrm>
                <a:off x="4409768" y="4621657"/>
                <a:ext cx="2684206" cy="475739"/>
              </a:xfrm>
              <a:prstGeom prst="flowChartTerminator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400" dirty="0">
                    <a:solidFill>
                      <a:schemeClr val="tx1"/>
                    </a:solidFill>
                  </a:rPr>
                  <a:t>&lt;&lt;410662002 |Concept model attribute (attribute)|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B7377EF-7898-4DFA-BBAA-C9BF55C5797F}"/>
                  </a:ext>
                </a:extLst>
              </p:cNvPr>
              <p:cNvSpPr/>
              <p:nvPr/>
            </p:nvSpPr>
            <p:spPr>
              <a:xfrm>
                <a:off x="7932050" y="4590729"/>
                <a:ext cx="3297675" cy="511059"/>
              </a:xfrm>
              <a:prstGeom prst="rect">
                <a:avLst/>
              </a:prstGeom>
              <a:solidFill>
                <a:srgbClr val="00B0F0">
                  <a:alpha val="80000"/>
                </a:srgbClr>
              </a:solidFill>
              <a:ln w="22225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600" dirty="0">
                    <a:solidFill>
                      <a:schemeClr val="tx1"/>
                    </a:solidFill>
                  </a:rPr>
                  <a:t>Range of qualifiers, based on Concept Model.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1F32C3AC-5889-475B-B433-6D3FD139CE3F}"/>
                  </a:ext>
                </a:extLst>
              </p:cNvPr>
              <p:cNvCxnSpPr>
                <a:cxnSpLocks/>
                <a:stCxn id="5" idx="3"/>
                <a:endCxn id="6" idx="1"/>
              </p:cNvCxnSpPr>
              <p:nvPr/>
            </p:nvCxnSpPr>
            <p:spPr>
              <a:xfrm flipV="1">
                <a:off x="7093974" y="4846259"/>
                <a:ext cx="838076" cy="1326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9AEF2F0-1196-48A3-B7A2-4FF456567A11}"/>
                  </a:ext>
                </a:extLst>
              </p:cNvPr>
              <p:cNvSpPr/>
              <p:nvPr/>
            </p:nvSpPr>
            <p:spPr>
              <a:xfrm>
                <a:off x="962274" y="4616582"/>
                <a:ext cx="2075894" cy="48341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400" dirty="0">
                    <a:solidFill>
                      <a:schemeClr val="tx1"/>
                    </a:solidFill>
                  </a:rPr>
                  <a:t>&lt;&lt;404684003 |Clinical finding (finding)|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E39F5A6D-BA77-4561-BE78-143EF5CBFC3A}"/>
                  </a:ext>
                </a:extLst>
              </p:cNvPr>
              <p:cNvCxnSpPr>
                <a:cxnSpLocks/>
                <a:stCxn id="8" idx="3"/>
                <a:endCxn id="5" idx="1"/>
              </p:cNvCxnSpPr>
              <p:nvPr/>
            </p:nvCxnSpPr>
            <p:spPr>
              <a:xfrm>
                <a:off x="3038168" y="4858289"/>
                <a:ext cx="1371600" cy="123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1AD860F-CA02-43F8-8675-219D15596F33}"/>
              </a:ext>
            </a:extLst>
          </p:cNvPr>
          <p:cNvSpPr/>
          <p:nvPr/>
        </p:nvSpPr>
        <p:spPr>
          <a:xfrm>
            <a:off x="5400903" y="4710593"/>
            <a:ext cx="550499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dirty="0"/>
              <a:t>234141001 |Congenital arteriovenous malformation (disorder)|: 363698007 |</a:t>
            </a:r>
            <a:r>
              <a:rPr lang="en-GB" sz="1600" b="1" dirty="0"/>
              <a:t>Finding site </a:t>
            </a:r>
            <a:r>
              <a:rPr lang="en-GB" sz="1600" dirty="0"/>
              <a:t>(attribute)|=21306003 |Jejunal structure (body structure)|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F6DCCE-FC5D-4CA5-86FE-5EE11E7EED89}"/>
              </a:ext>
            </a:extLst>
          </p:cNvPr>
          <p:cNvSpPr/>
          <p:nvPr/>
        </p:nvSpPr>
        <p:spPr>
          <a:xfrm>
            <a:off x="682628" y="4779994"/>
            <a:ext cx="319682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dirty="0"/>
              <a:t>HP: 00031343. Jejunal arteriovenous malformation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BC1049-D993-4660-865C-4A8043213C88}"/>
              </a:ext>
            </a:extLst>
          </p:cNvPr>
          <p:cNvSpPr/>
          <p:nvPr/>
        </p:nvSpPr>
        <p:spPr>
          <a:xfrm>
            <a:off x="4362923" y="4779994"/>
            <a:ext cx="251607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000" dirty="0"/>
              <a:t>=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7F21EE8D-2329-4BFD-B713-D1BD92F2B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3400" y="6351588"/>
            <a:ext cx="2743200" cy="365125"/>
          </a:xfrm>
        </p:spPr>
        <p:txBody>
          <a:bodyPr/>
          <a:lstStyle/>
          <a:p>
            <a:fld id="{F0883674-FC6B-45FF-A9C5-97B1F81766A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967546-0B02-4F55-B9D9-3DCEC3E34C10}"/>
              </a:ext>
            </a:extLst>
          </p:cNvPr>
          <p:cNvSpPr txBox="1"/>
          <p:nvPr/>
        </p:nvSpPr>
        <p:spPr>
          <a:xfrm>
            <a:off x="1052623" y="4214734"/>
            <a:ext cx="155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Clinical finding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D0B1F1-7F4C-4F2F-BEE4-80CA77FC7976}"/>
              </a:ext>
            </a:extLst>
          </p:cNvPr>
          <p:cNvSpPr txBox="1"/>
          <p:nvPr/>
        </p:nvSpPr>
        <p:spPr>
          <a:xfrm>
            <a:off x="5066936" y="4201619"/>
            <a:ext cx="1029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Attribute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ADBB51-A5CC-476C-BFB6-A5B148BD4EB2}"/>
              </a:ext>
            </a:extLst>
          </p:cNvPr>
          <p:cNvSpPr txBox="1"/>
          <p:nvPr/>
        </p:nvSpPr>
        <p:spPr>
          <a:xfrm>
            <a:off x="7932050" y="4245594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Qualifier</a:t>
            </a:r>
          </a:p>
        </p:txBody>
      </p:sp>
    </p:spTree>
    <p:extLst>
      <p:ext uri="{BB962C8B-B14F-4D97-AF65-F5344CB8AC3E}">
        <p14:creationId xmlns:p14="http://schemas.microsoft.com/office/powerpoint/2010/main" val="209684336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11562</TotalTime>
  <Words>2483</Words>
  <Application>Microsoft Office PowerPoint</Application>
  <PresentationFormat>Widescreen</PresentationFormat>
  <Paragraphs>268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Investigating a mapping between the Human Phenotype Ontology (HPO) and SNOMED CT.</vt:lpstr>
      <vt:lpstr>Version control</vt:lpstr>
      <vt:lpstr> Introduction </vt:lpstr>
      <vt:lpstr>HPO  - the content, by system</vt:lpstr>
      <vt:lpstr>Objectives -mapping groups</vt:lpstr>
      <vt:lpstr>Cross mapping -the method detail</vt:lpstr>
      <vt:lpstr>Principles (1)</vt:lpstr>
      <vt:lpstr>Principles (2) - Morphology and Physiology codes</vt:lpstr>
      <vt:lpstr>SNOMED  Compositional Grammar</vt:lpstr>
      <vt:lpstr>The results – mapping categories</vt:lpstr>
      <vt:lpstr>Problems during  mapping</vt:lpstr>
      <vt:lpstr>Summary of  results</vt:lpstr>
      <vt:lpstr>Current Objectives – Jan 2022</vt:lpstr>
      <vt:lpstr>Difficult clinical areas in SNOMED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a mapping between the Human Phenotype Ontology (HPO) and SNOMED CT.</dc:title>
  <dc:creator>Graham Ponting</dc:creator>
  <cp:lastModifiedBy>Graham Ponting</cp:lastModifiedBy>
  <cp:revision>50</cp:revision>
  <dcterms:created xsi:type="dcterms:W3CDTF">2021-05-08T12:40:06Z</dcterms:created>
  <dcterms:modified xsi:type="dcterms:W3CDTF">2022-01-27T14:34:15Z</dcterms:modified>
</cp:coreProperties>
</file>