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4" r:id="rId2"/>
    <p:sldId id="296" r:id="rId3"/>
    <p:sldId id="294" r:id="rId4"/>
    <p:sldId id="295" r:id="rId5"/>
    <p:sldId id="297" r:id="rId6"/>
    <p:sldId id="292" r:id="rId7"/>
    <p:sldId id="29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Kuru" initials="KK" lastIdx="5" clrIdx="0">
    <p:extLst>
      <p:ext uri="{19B8F6BF-5375-455C-9EA6-DF929625EA0E}">
        <p15:presenceInfo xmlns:p15="http://schemas.microsoft.com/office/powerpoint/2012/main" userId="cd57ccd03dfc1e0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95"/>
    <p:restoredTop sz="75038"/>
  </p:normalViewPr>
  <p:slideViewPr>
    <p:cSldViewPr snapToGrid="0" snapToObjects="1" showGuides="1">
      <p:cViewPr varScale="1">
        <p:scale>
          <a:sx n="84" d="100"/>
          <a:sy n="84" d="100"/>
        </p:scale>
        <p:origin x="1264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50456-9AEC-8C42-82F2-939311626013}" type="datetimeFigureOut">
              <a:rPr lang="en-US" smtClean="0"/>
              <a:t>4/19/21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4B18D-C333-9549-B84C-3099D9AA4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15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18680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99241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81816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2" name="Google Shape;66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591437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7e4ca5b0a6_5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6" name="Google Shape;676;g7e4ca5b0a6_5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62356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6645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4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8DAE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1" name="Google Shape;51;p24"/>
          <p:cNvSpPr txBox="1">
            <a:spLocks noGrp="1"/>
          </p:cNvSpPr>
          <p:nvPr>
            <p:ph type="title"/>
          </p:nvPr>
        </p:nvSpPr>
        <p:spPr>
          <a:xfrm>
            <a:off x="3253644" y="1721347"/>
            <a:ext cx="5684712" cy="1995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Font typeface="Trebuchet MS"/>
              <a:buNone/>
              <a:defRPr sz="6000" b="1" i="1" u="none" strike="noStrike" cap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3964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 preserve="1">
  <p:cSld name="1_Generic Tex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6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" name="Google Shape;16;p36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E19C4A-AB77-2B4B-AFC7-4C1657C951C8}"/>
              </a:ext>
            </a:extLst>
          </p:cNvPr>
          <p:cNvSpPr/>
          <p:nvPr userDrawn="1"/>
        </p:nvSpPr>
        <p:spPr>
          <a:xfrm>
            <a:off x="11430000" y="1003300"/>
            <a:ext cx="762000" cy="262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371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1_Generic 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7ecf017965_0_138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9" name="Google Shape;19;g7ecf017965_0_138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1" i="1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1" i="1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0" name="Google Shape;20;g7ecf017965_0_138"/>
          <p:cNvPicPr preferRelativeResize="0"/>
          <p:nvPr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104350" y="3558340"/>
            <a:ext cx="11257477" cy="312408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g7ecf017965_0_138"/>
          <p:cNvSpPr>
            <a:spLocks noGrp="1"/>
          </p:cNvSpPr>
          <p:nvPr>
            <p:ph type="pic" idx="2"/>
          </p:nvPr>
        </p:nvSpPr>
        <p:spPr>
          <a:xfrm>
            <a:off x="0" y="0"/>
            <a:ext cx="1108075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01509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3_Title Slid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3"/>
          <p:cNvSpPr>
            <a:spLocks noGrp="1"/>
          </p:cNvSpPr>
          <p:nvPr>
            <p:ph type="pic" idx="2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pic>
        <p:nvPicPr>
          <p:cNvPr id="58" name="Google Shape;58;p43"/>
          <p:cNvPicPr preferRelativeResize="0"/>
          <p:nvPr/>
        </p:nvPicPr>
        <p:blipFill rotWithShape="1">
          <a:blip r:embed="rId2">
            <a:alphaModFix amt="10000"/>
          </a:blip>
          <a:srcRect/>
          <a:stretch/>
        </p:blipFill>
        <p:spPr>
          <a:xfrm>
            <a:off x="0" y="0"/>
            <a:ext cx="81462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43"/>
          <p:cNvSpPr txBox="1"/>
          <p:nvPr/>
        </p:nvSpPr>
        <p:spPr>
          <a:xfrm>
            <a:off x="26612" y="6436200"/>
            <a:ext cx="416448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522795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0FF902-DDB7-9D45-99EB-619F5C22C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681A58-5441-2B47-9786-835DDE2951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Google Shape;11;p23">
            <a:extLst>
              <a:ext uri="{FF2B5EF4-FFF2-40B4-BE49-F238E27FC236}">
                <a16:creationId xmlns:a16="http://schemas.microsoft.com/office/drawing/2014/main" id="{D189BA68-A33F-5549-A41B-6B8C287667E6}"/>
              </a:ext>
            </a:extLst>
          </p:cNvPr>
          <p:cNvSpPr txBox="1"/>
          <p:nvPr userDrawn="1"/>
        </p:nvSpPr>
        <p:spPr>
          <a:xfrm rot="-5400000">
            <a:off x="10052818" y="4902501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rgbClr val="434A55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>
              <a:solidFill>
                <a:srgbClr val="434A5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" name="Google Shape;12;p23">
            <a:extLst>
              <a:ext uri="{FF2B5EF4-FFF2-40B4-BE49-F238E27FC236}">
                <a16:creationId xmlns:a16="http://schemas.microsoft.com/office/drawing/2014/main" id="{9DE9F72E-A675-1945-910D-B3D5BB1CC3FD}"/>
              </a:ext>
            </a:extLst>
          </p:cNvPr>
          <p:cNvSpPr/>
          <p:nvPr userDrawn="1"/>
        </p:nvSpPr>
        <p:spPr>
          <a:xfrm>
            <a:off x="11609968" y="1140325"/>
            <a:ext cx="20400" cy="2455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" name="Google Shape;13;p23">
            <a:extLst>
              <a:ext uri="{FF2B5EF4-FFF2-40B4-BE49-F238E27FC236}">
                <a16:creationId xmlns:a16="http://schemas.microsoft.com/office/drawing/2014/main" id="{201A53F2-7F1C-F94C-A7C4-9FDF9C3A470C}"/>
              </a:ext>
            </a:extLst>
          </p:cNvPr>
          <p:cNvPicPr preferRelativeResize="0"/>
          <p:nvPr userDrawn="1"/>
        </p:nvPicPr>
        <p:blipFill rotWithShape="1">
          <a:blip r:embed="rId7">
            <a:alphaModFix/>
          </a:blip>
          <a:srcRect/>
          <a:stretch/>
        </p:blipFill>
        <p:spPr>
          <a:xfrm>
            <a:off x="11251374" y="193798"/>
            <a:ext cx="737589" cy="7478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974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79" r:id="rId3"/>
    <p:sldLayoutId id="2147483662" r:id="rId4"/>
    <p:sldLayoutId id="2147483668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1"/>
          <p:cNvSpPr/>
          <p:nvPr/>
        </p:nvSpPr>
        <p:spPr>
          <a:xfrm>
            <a:off x="0" y="0"/>
            <a:ext cx="12201789" cy="6858000"/>
          </a:xfrm>
          <a:prstGeom prst="rect">
            <a:avLst/>
          </a:prstGeom>
          <a:solidFill>
            <a:schemeClr val="dk2">
              <a:alpha val="6431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5" name="Google Shape;255;p1"/>
          <p:cNvSpPr txBox="1">
            <a:spLocks noGrp="1"/>
          </p:cNvSpPr>
          <p:nvPr>
            <p:ph type="title"/>
          </p:nvPr>
        </p:nvSpPr>
        <p:spPr>
          <a:xfrm>
            <a:off x="914400" y="2035693"/>
            <a:ext cx="9662160" cy="176005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16000" tIns="216000" rIns="216000" bIns="45700" anchor="ctr" anchorCtr="0">
            <a:spAutoFit/>
          </a:bodyPr>
          <a:lstStyle/>
          <a:p>
            <a:r>
              <a:rPr lang="en-GB" sz="5400" i="0" dirty="0"/>
              <a:t>SNOMED CT support for Precision Medicine (update)</a:t>
            </a:r>
          </a:p>
        </p:txBody>
      </p:sp>
      <p:sp>
        <p:nvSpPr>
          <p:cNvPr id="256" name="Google Shape;256;p1"/>
          <p:cNvSpPr txBox="1"/>
          <p:nvPr/>
        </p:nvSpPr>
        <p:spPr>
          <a:xfrm>
            <a:off x="3000788" y="4608524"/>
            <a:ext cx="61905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Ian Green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7" name="Google Shape;257;p1"/>
          <p:cNvSpPr txBox="1"/>
          <p:nvPr/>
        </p:nvSpPr>
        <p:spPr>
          <a:xfrm>
            <a:off x="3000750" y="5011346"/>
            <a:ext cx="619050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Customer relations Lead (</a:t>
            </a:r>
            <a:r>
              <a:rPr lang="en-US" sz="14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E</a:t>
            </a:r>
            <a:r>
              <a:rPr lang="en-US" sz="1400" b="0" i="0" u="none" strike="noStrike" cap="none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urope) &amp; Clinical Engagement Business Manager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8" name="Google Shape;258;p1"/>
          <p:cNvSpPr txBox="1"/>
          <p:nvPr/>
        </p:nvSpPr>
        <p:spPr>
          <a:xfrm>
            <a:off x="3373476" y="3942315"/>
            <a:ext cx="5445125" cy="46433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108000" rIns="91425" bIns="1080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1" dirty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Wednesday, 21</a:t>
            </a:r>
            <a:r>
              <a:rPr lang="en-US" sz="1600" b="1" i="1" baseline="30000" dirty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st</a:t>
            </a:r>
            <a:r>
              <a:rPr lang="en-US" sz="1600" b="1" i="1" dirty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, April 2021</a:t>
            </a:r>
            <a:endParaRPr sz="1400" b="0" i="0" u="none" strike="noStrike" cap="none" dirty="0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59" name="Google Shape;259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63836" y="5913205"/>
            <a:ext cx="8064404" cy="530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802688" y="642633"/>
            <a:ext cx="3069899" cy="136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457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4AFFE-5CB2-4D46-928A-F475953D4911}"/>
              </a:ext>
            </a:extLst>
          </p:cNvPr>
          <p:cNvSpPr txBox="1"/>
          <p:nvPr/>
        </p:nvSpPr>
        <p:spPr>
          <a:xfrm>
            <a:off x="441960" y="487680"/>
            <a:ext cx="753847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B0F0"/>
                </a:solidFill>
              </a:rPr>
              <a:t>SNOMED CT support for Precision Medicine </a:t>
            </a:r>
          </a:p>
          <a:p>
            <a:r>
              <a:rPr lang="en-US" sz="3200" dirty="0"/>
              <a:t>Discussion Paper - Background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71CE1F-B0D1-E14F-8944-03E84EA11147}"/>
              </a:ext>
            </a:extLst>
          </p:cNvPr>
          <p:cNvSpPr txBox="1"/>
          <p:nvPr/>
        </p:nvSpPr>
        <p:spPr>
          <a:xfrm>
            <a:off x="594360" y="1720840"/>
            <a:ext cx="103174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Precision medicine is the acknowledged future direction for healthcare delivery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Requires two essential components</a:t>
            </a:r>
          </a:p>
          <a:p>
            <a:pPr marL="800100" lvl="1" indent="-342900">
              <a:buFont typeface="Wingdings" pitchFamily="2" charset="2"/>
              <a:buChar char="q"/>
            </a:pPr>
            <a:r>
              <a:rPr lang="en-US" sz="2400" dirty="0"/>
              <a:t>EHR clinical data (clinical phenotypes, pharmaceutical, procedures, social </a:t>
            </a:r>
            <a:r>
              <a:rPr lang="en-US" sz="2400" dirty="0" err="1"/>
              <a:t>etc</a:t>
            </a:r>
            <a:r>
              <a:rPr lang="en-US" sz="2400" dirty="0"/>
              <a:t> . . .)</a:t>
            </a:r>
          </a:p>
          <a:p>
            <a:pPr marL="800100" lvl="1" indent="-342900">
              <a:buFont typeface="Wingdings" pitchFamily="2" charset="2"/>
              <a:buChar char="q"/>
            </a:pPr>
            <a:r>
              <a:rPr lang="en-US" sz="2400" dirty="0"/>
              <a:t>Genetic knowledge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SNOMED CT is well placed to support access to clinical EHR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SNOMED CT is well placed to support the discovery research processes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SNOMED CT is well placed to support delivery of detailed computable treatment algorithms for CDSS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 highlight SNOMED CT functionality in context to external parties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 help shape internal developments related to Genomics to ensure we are delivering against specified use cases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75596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13" descr="A group of people sitting at a table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322" name="Google Shape;322;p13"/>
          <p:cNvSpPr txBox="1"/>
          <p:nvPr/>
        </p:nvSpPr>
        <p:spPr>
          <a:xfrm>
            <a:off x="2197290" y="2503622"/>
            <a:ext cx="3898710" cy="18507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360000" tIns="360000" rIns="360000" bIns="360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sz="3200" b="0" i="0" u="none" strike="noStrike" cap="none" dirty="0">
                <a:solidFill>
                  <a:schemeClr val="accent4"/>
                </a:solidFill>
                <a:latin typeface="Trebuchet MS"/>
                <a:ea typeface="Trebuchet MS"/>
                <a:cs typeface="Trebuchet MS"/>
                <a:sym typeface="Trebuchet MS"/>
              </a:rPr>
              <a:t>Discussion Paper</a:t>
            </a:r>
            <a:endParaRPr sz="3200" b="0" i="0" u="none" strike="noStrike" cap="none" dirty="0">
              <a:solidFill>
                <a:schemeClr val="accent4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Structure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3" name="Google Shape;323;p13"/>
          <p:cNvSpPr txBox="1"/>
          <p:nvPr/>
        </p:nvSpPr>
        <p:spPr>
          <a:xfrm>
            <a:off x="6194725" y="0"/>
            <a:ext cx="5163489" cy="6857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Introduction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Definition of Precision Medicine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Target audience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558800" marR="0" lvl="0" indent="-4572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Use cases</a:t>
            </a:r>
          </a:p>
          <a:p>
            <a:pPr marL="558800" lvl="0" indent="-45720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functionality (current)</a:t>
            </a:r>
          </a:p>
          <a:p>
            <a:pPr marL="558800" lvl="0" indent="-45720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functionality (future)</a:t>
            </a:r>
          </a:p>
          <a:p>
            <a:pPr marL="558800" lvl="0" indent="-45720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Precision Medicine process - real world usage</a:t>
            </a:r>
          </a:p>
          <a:p>
            <a:pPr marL="558800" lvl="0" indent="-45720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Clinical settings</a:t>
            </a:r>
          </a:p>
          <a:p>
            <a:pPr marL="558800" lvl="0" indent="-45720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2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Summary</a:t>
            </a:r>
            <a:endParaRPr sz="20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4" name="Google Shape;324;p13"/>
          <p:cNvSpPr txBox="1"/>
          <p:nvPr/>
        </p:nvSpPr>
        <p:spPr>
          <a:xfrm>
            <a:off x="98725" y="6421674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3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087150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13" descr="A group of people sitting at a table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322" name="Google Shape;322;p13"/>
          <p:cNvSpPr txBox="1"/>
          <p:nvPr/>
        </p:nvSpPr>
        <p:spPr>
          <a:xfrm>
            <a:off x="2197290" y="2503622"/>
            <a:ext cx="3898710" cy="18507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360000" tIns="360000" rIns="360000" bIns="360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sz="3200" b="0" i="0" u="none" strike="noStrike" cap="none" dirty="0">
                <a:solidFill>
                  <a:schemeClr val="accent4"/>
                </a:solidFill>
                <a:latin typeface="Trebuchet MS"/>
                <a:ea typeface="Trebuchet MS"/>
                <a:cs typeface="Trebuchet MS"/>
                <a:sym typeface="Trebuchet MS"/>
              </a:rPr>
              <a:t>Use Cases</a:t>
            </a:r>
            <a:endParaRPr sz="3200" b="0" i="0" u="none" strike="noStrike" cap="none" dirty="0">
              <a:solidFill>
                <a:schemeClr val="accent4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Specifics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3" name="Google Shape;323;p13"/>
          <p:cNvSpPr txBox="1"/>
          <p:nvPr/>
        </p:nvSpPr>
        <p:spPr>
          <a:xfrm>
            <a:off x="6194725" y="0"/>
            <a:ext cx="5163489" cy="6857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558800" lvl="0" indent="-45720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Examining the intersection of individual patient data with population health data</a:t>
            </a:r>
          </a:p>
          <a:p>
            <a:pPr marL="558800" lvl="0" indent="-45720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Use machine learning and development of features that predict people at risk of specific disease and open-up use of genetic screening</a:t>
            </a:r>
          </a:p>
          <a:p>
            <a:pPr marL="558800" lvl="0" indent="-45720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Associating social determinants of health with genetic factors</a:t>
            </a:r>
          </a:p>
          <a:p>
            <a:pPr marL="558800" lvl="0" indent="-45720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US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Associating clinical phenotype with acquired or inherited genetic variation</a:t>
            </a:r>
          </a:p>
          <a:p>
            <a:pPr marL="558800" lvl="0" indent="-45720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Providing researchers with granular clinical phenotype information from EHR</a:t>
            </a:r>
          </a:p>
          <a:p>
            <a:pPr marL="558800" lvl="0" indent="-45720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Detailing clinical inclusion/exclusion for research cohorts</a:t>
            </a:r>
          </a:p>
          <a:p>
            <a:pPr marL="558800" lvl="0" indent="-457200">
              <a:lnSpc>
                <a:spcPct val="150000"/>
              </a:lnSpc>
              <a:spcBef>
                <a:spcPts val="1000"/>
              </a:spcBef>
              <a:buClr>
                <a:schemeClr val="dk1"/>
              </a:buClr>
              <a:buSzPts val="2000"/>
              <a:buFont typeface="Arial"/>
              <a:buAutoNum type="arabicPeriod"/>
            </a:pPr>
            <a:r>
              <a:rPr lang="en-GB" sz="16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Detailing clinical inclusion/exclusion criteria within treatment algorithms</a:t>
            </a:r>
            <a:endParaRPr sz="16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4" name="Google Shape;324;p13"/>
          <p:cNvSpPr txBox="1"/>
          <p:nvPr/>
        </p:nvSpPr>
        <p:spPr>
          <a:xfrm>
            <a:off x="98725" y="6421674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4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005900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4AFFE-5CB2-4D46-928A-F475953D4911}"/>
              </a:ext>
            </a:extLst>
          </p:cNvPr>
          <p:cNvSpPr txBox="1"/>
          <p:nvPr/>
        </p:nvSpPr>
        <p:spPr>
          <a:xfrm>
            <a:off x="441960" y="487680"/>
            <a:ext cx="753847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B0F0"/>
                </a:solidFill>
              </a:rPr>
              <a:t>SNOMED CT support for Precision Medicine </a:t>
            </a:r>
          </a:p>
          <a:p>
            <a:r>
              <a:rPr lang="en-US" sz="3200" dirty="0"/>
              <a:t>Discussion Paper – Next steps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71CE1F-B0D1-E14F-8944-03E84EA11147}"/>
              </a:ext>
            </a:extLst>
          </p:cNvPr>
          <p:cNvSpPr txBox="1"/>
          <p:nvPr/>
        </p:nvSpPr>
        <p:spPr>
          <a:xfrm>
            <a:off x="594360" y="1720840"/>
            <a:ext cx="103174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Acknowledgement that the document will need to be live document that develops overtime, due to: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/>
              <a:t>Developing understanding of precision medicine implementation within the Genomics community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sz="2400" dirty="0"/>
              <a:t>SNOMED CT developments in the realm of genomics, both content and derivative products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Publish paper within SNOMED International communication routes (website, Twitter, LinkedIn)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Leverage links with GA4GH to present document through the Clinical and Phenotype workstream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Look to identify opportunities for presentation at global conferences that raise awareness in non-SNOMED communities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47691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4" name="Google Shape;664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24417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65" name="Google Shape;665;p22"/>
          <p:cNvSpPr/>
          <p:nvPr/>
        </p:nvSpPr>
        <p:spPr>
          <a:xfrm>
            <a:off x="0" y="0"/>
            <a:ext cx="12244175" cy="6858000"/>
          </a:xfrm>
          <a:prstGeom prst="rect">
            <a:avLst/>
          </a:prstGeom>
          <a:solidFill>
            <a:schemeClr val="accent1">
              <a:alpha val="84313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5"/>
              <a:buFont typeface="Arial"/>
              <a:buNone/>
            </a:pPr>
            <a:endParaRPr sz="2775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66" name="Google Shape;666;p22"/>
          <p:cNvCxnSpPr/>
          <p:nvPr/>
        </p:nvCxnSpPr>
        <p:spPr>
          <a:xfrm flipH="1">
            <a:off x="3320636" y="1177890"/>
            <a:ext cx="10500" cy="193350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67" name="Google Shape;667;p22"/>
          <p:cNvSpPr/>
          <p:nvPr/>
        </p:nvSpPr>
        <p:spPr>
          <a:xfrm>
            <a:off x="3569538" y="1104901"/>
            <a:ext cx="5105100" cy="4914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68" name="Google Shape;668;p22"/>
          <p:cNvSpPr txBox="1"/>
          <p:nvPr/>
        </p:nvSpPr>
        <p:spPr>
          <a:xfrm>
            <a:off x="3828888" y="1714536"/>
            <a:ext cx="4586400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4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Questions?</a:t>
            </a:r>
            <a:endParaRPr sz="4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69" name="Google Shape;669;p22"/>
          <p:cNvCxnSpPr/>
          <p:nvPr/>
        </p:nvCxnSpPr>
        <p:spPr>
          <a:xfrm>
            <a:off x="5743650" y="2800294"/>
            <a:ext cx="742800" cy="0"/>
          </a:xfrm>
          <a:prstGeom prst="straightConnector1">
            <a:avLst/>
          </a:prstGeom>
          <a:noFill/>
          <a:ln w="50800" cap="flat" cmpd="sng">
            <a:solidFill>
              <a:srgbClr val="D8DAE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70" name="Google Shape;670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68588" y="3209926"/>
            <a:ext cx="1907000" cy="193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71" name="Google Shape;671;p22"/>
          <p:cNvSpPr/>
          <p:nvPr/>
        </p:nvSpPr>
        <p:spPr>
          <a:xfrm>
            <a:off x="3569538" y="5835551"/>
            <a:ext cx="5105100" cy="232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72" name="Google Shape;672;p22"/>
          <p:cNvSpPr txBox="1"/>
          <p:nvPr/>
        </p:nvSpPr>
        <p:spPr>
          <a:xfrm rot="-5400000">
            <a:off x="1729172" y="4421026"/>
            <a:ext cx="3134700" cy="1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673" name="Google Shape;673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05820" y="6185409"/>
            <a:ext cx="5068818" cy="3332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0150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8" name="Google Shape;678;g7e4ca5b0a6_5_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24417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9" name="Google Shape;679;g7e4ca5b0a6_5_36"/>
          <p:cNvSpPr/>
          <p:nvPr/>
        </p:nvSpPr>
        <p:spPr>
          <a:xfrm>
            <a:off x="1" y="0"/>
            <a:ext cx="12244175" cy="6858000"/>
          </a:xfrm>
          <a:prstGeom prst="rect">
            <a:avLst/>
          </a:prstGeom>
          <a:solidFill>
            <a:schemeClr val="dk2">
              <a:alpha val="84313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5"/>
              <a:buFont typeface="Arial"/>
              <a:buNone/>
            </a:pPr>
            <a:endParaRPr sz="2775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80" name="Google Shape;680;g7e4ca5b0a6_5_36"/>
          <p:cNvCxnSpPr/>
          <p:nvPr/>
        </p:nvCxnSpPr>
        <p:spPr>
          <a:xfrm flipH="1">
            <a:off x="3320636" y="1177890"/>
            <a:ext cx="10500" cy="193350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81" name="Google Shape;681;g7e4ca5b0a6_5_36"/>
          <p:cNvSpPr/>
          <p:nvPr/>
        </p:nvSpPr>
        <p:spPr>
          <a:xfrm>
            <a:off x="3562500" y="1104901"/>
            <a:ext cx="5105100" cy="49149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317500" sx="102000" sy="102000" algn="ctr" rotWithShape="0">
              <a:srgbClr val="7F7F7F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82" name="Google Shape;682;g7e4ca5b0a6_5_36"/>
          <p:cNvSpPr txBox="1"/>
          <p:nvPr/>
        </p:nvSpPr>
        <p:spPr>
          <a:xfrm>
            <a:off x="3821850" y="1714536"/>
            <a:ext cx="45864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4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</a:t>
            </a:r>
            <a:endParaRPr sz="4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83" name="Google Shape;683;g7e4ca5b0a6_5_36"/>
          <p:cNvCxnSpPr/>
          <p:nvPr/>
        </p:nvCxnSpPr>
        <p:spPr>
          <a:xfrm>
            <a:off x="5743650" y="2800294"/>
            <a:ext cx="742800" cy="0"/>
          </a:xfrm>
          <a:prstGeom prst="straightConnector1">
            <a:avLst/>
          </a:prstGeom>
          <a:noFill/>
          <a:ln w="50800" cap="flat" cmpd="sng">
            <a:solidFill>
              <a:srgbClr val="D8DAE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84" name="Google Shape;684;g7e4ca5b0a6_5_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61550" y="3209926"/>
            <a:ext cx="1907000" cy="193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85" name="Google Shape;685;g7e4ca5b0a6_5_36"/>
          <p:cNvSpPr/>
          <p:nvPr/>
        </p:nvSpPr>
        <p:spPr>
          <a:xfrm>
            <a:off x="3562500" y="5835551"/>
            <a:ext cx="5105100" cy="232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86" name="Google Shape;686;g7e4ca5b0a6_5_36"/>
          <p:cNvSpPr txBox="1"/>
          <p:nvPr/>
        </p:nvSpPr>
        <p:spPr>
          <a:xfrm rot="-5400000">
            <a:off x="1729172" y="4421026"/>
            <a:ext cx="3134700" cy="1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687" name="Google Shape;687;g7e4ca5b0a6_5_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05820" y="6185409"/>
            <a:ext cx="5068818" cy="3332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5396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">
      <a:dk1>
        <a:srgbClr val="424A55"/>
      </a:dk1>
      <a:lt1>
        <a:srgbClr val="FFFFFF"/>
      </a:lt1>
      <a:dk2>
        <a:srgbClr val="1DA8DE"/>
      </a:dk2>
      <a:lt2>
        <a:srgbClr val="F1F2F1"/>
      </a:lt2>
      <a:accent1>
        <a:srgbClr val="124E6B"/>
      </a:accent1>
      <a:accent2>
        <a:srgbClr val="27ABB8"/>
      </a:accent2>
      <a:accent3>
        <a:srgbClr val="7F71AC"/>
      </a:accent3>
      <a:accent4>
        <a:srgbClr val="F5A53B"/>
      </a:accent4>
      <a:accent5>
        <a:srgbClr val="6EBAA0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1487</TotalTime>
  <Words>357</Words>
  <Application>Microsoft Macintosh PowerPoint</Application>
  <PresentationFormat>Widescreen</PresentationFormat>
  <Paragraphs>49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Roboto</vt:lpstr>
      <vt:lpstr>Trebuchet MS</vt:lpstr>
      <vt:lpstr>Wingdings</vt:lpstr>
      <vt:lpstr>Office Theme</vt:lpstr>
      <vt:lpstr>SNOMED CT support for Precision Medicine (update)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 SNOMED International Presentation Template</dc:title>
  <dc:creator>Ashley Hickey</dc:creator>
  <cp:lastModifiedBy>igr@snomed.org</cp:lastModifiedBy>
  <cp:revision>27</cp:revision>
  <dcterms:created xsi:type="dcterms:W3CDTF">2020-08-12T15:12:31Z</dcterms:created>
  <dcterms:modified xsi:type="dcterms:W3CDTF">2021-04-19T17:59:02Z</dcterms:modified>
</cp:coreProperties>
</file>