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64" r:id="rId2"/>
    <p:sldId id="273" r:id="rId3"/>
    <p:sldId id="272" r:id="rId4"/>
    <p:sldId id="271"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5" clrIdx="0">
    <p:extLst>
      <p:ext uri="{19B8F6BF-5375-455C-9EA6-DF929625EA0E}">
        <p15:presenceInfo xmlns:p15="http://schemas.microsoft.com/office/powerpoint/2012/main" userId="cd57ccd03dfc1e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211"/>
    <p:restoredTop sz="75000"/>
  </p:normalViewPr>
  <p:slideViewPr>
    <p:cSldViewPr snapToGrid="0" snapToObjects="1" showGuides="1">
      <p:cViewPr varScale="1">
        <p:scale>
          <a:sx n="84" d="100"/>
          <a:sy n="84" d="100"/>
        </p:scale>
        <p:origin x="1264" y="184"/>
      </p:cViewPr>
      <p:guideLst>
        <p:guide orient="horz" pos="2160"/>
        <p:guide pos="3840"/>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350456-9AEC-8C42-82F2-939311626013}" type="datetimeFigureOut">
              <a:rPr lang="en-US" smtClean="0"/>
              <a:t>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B18D-C333-9549-B84C-3099D9AA4D50}" type="slidenum">
              <a:rPr lang="en-US" smtClean="0"/>
              <a:t>‹#›</a:t>
            </a:fld>
            <a:endParaRPr lang="en-US"/>
          </a:p>
        </p:txBody>
      </p:sp>
    </p:spTree>
    <p:extLst>
      <p:ext uri="{BB962C8B-B14F-4D97-AF65-F5344CB8AC3E}">
        <p14:creationId xmlns:p14="http://schemas.microsoft.com/office/powerpoint/2010/main" val="1345915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251" name="Google Shape;25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18680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D4B18D-C333-9549-B84C-3099D9AA4D50}" type="slidenum">
              <a:rPr lang="en-US" smtClean="0"/>
              <a:t>3</a:t>
            </a:fld>
            <a:endParaRPr lang="en-US"/>
          </a:p>
        </p:txBody>
      </p:sp>
    </p:spTree>
    <p:extLst>
      <p:ext uri="{BB962C8B-B14F-4D97-AF65-F5344CB8AC3E}">
        <p14:creationId xmlns:p14="http://schemas.microsoft.com/office/powerpoint/2010/main" val="3820356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319" name="Google Shape;31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41687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645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49"/>
        <p:cNvGrpSpPr/>
        <p:nvPr/>
      </p:nvGrpSpPr>
      <p:grpSpPr>
        <a:xfrm>
          <a:off x="0" y="0"/>
          <a:ext cx="0" cy="0"/>
          <a:chOff x="0" y="0"/>
          <a:chExt cx="0" cy="0"/>
        </a:xfrm>
      </p:grpSpPr>
      <p:sp>
        <p:nvSpPr>
          <p:cNvPr id="50" name="Google Shape;50;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51" name="Google Shape;51;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endParaRPr/>
          </a:p>
        </p:txBody>
      </p:sp>
    </p:spTree>
    <p:extLst>
      <p:ext uri="{BB962C8B-B14F-4D97-AF65-F5344CB8AC3E}">
        <p14:creationId xmlns:p14="http://schemas.microsoft.com/office/powerpoint/2010/main" val="113964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reserve="1">
  <p:cSld name="1_Generic Text">
    <p:spTree>
      <p:nvGrpSpPr>
        <p:cNvPr id="1" name="Shape 14"/>
        <p:cNvGrpSpPr/>
        <p:nvPr/>
      </p:nvGrpSpPr>
      <p:grpSpPr>
        <a:xfrm>
          <a:off x="0" y="0"/>
          <a:ext cx="0" cy="0"/>
          <a:chOff x="0" y="0"/>
          <a:chExt cx="0" cy="0"/>
        </a:xfrm>
      </p:grpSpPr>
      <p:sp>
        <p:nvSpPr>
          <p:cNvPr id="15" name="Google Shape;15;p36"/>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6" name="Google Shape;16;p36"/>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2" name="Rectangle 1">
            <a:extLst>
              <a:ext uri="{FF2B5EF4-FFF2-40B4-BE49-F238E27FC236}">
                <a16:creationId xmlns:a16="http://schemas.microsoft.com/office/drawing/2014/main" id="{BFE19C4A-AB77-2B4B-AFC7-4C1657C951C8}"/>
              </a:ext>
            </a:extLst>
          </p:cNvPr>
          <p:cNvSpPr/>
          <p:nvPr userDrawn="1"/>
        </p:nvSpPr>
        <p:spPr>
          <a:xfrm>
            <a:off x="11430000" y="1003300"/>
            <a:ext cx="762000" cy="2628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1371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56"/>
        <p:cNvGrpSpPr/>
        <p:nvPr/>
      </p:nvGrpSpPr>
      <p:grpSpPr>
        <a:xfrm>
          <a:off x="0" y="0"/>
          <a:ext cx="0" cy="0"/>
          <a:chOff x="0" y="0"/>
          <a:chExt cx="0" cy="0"/>
        </a:xfrm>
      </p:grpSpPr>
      <p:sp>
        <p:nvSpPr>
          <p:cNvPr id="57" name="Google Shape;57;p43"/>
          <p:cNvSpPr>
            <a:spLocks noGrp="1"/>
          </p:cNvSpPr>
          <p:nvPr>
            <p:ph type="pic" idx="2"/>
          </p:nvPr>
        </p:nvSpPr>
        <p:spPr>
          <a:xfrm>
            <a:off x="0" y="0"/>
            <a:ext cx="609600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endParaRPr/>
          </a:p>
        </p:txBody>
      </p:sp>
      <p:pic>
        <p:nvPicPr>
          <p:cNvPr id="58" name="Google Shape;58;p43"/>
          <p:cNvPicPr preferRelativeResize="0"/>
          <p:nvPr/>
        </p:nvPicPr>
        <p:blipFill rotWithShape="1">
          <a:blip r:embed="rId2">
            <a:alphaModFix amt="10000"/>
          </a:blip>
          <a:srcRect/>
          <a:stretch/>
        </p:blipFill>
        <p:spPr>
          <a:xfrm>
            <a:off x="0" y="0"/>
            <a:ext cx="814624" cy="6858000"/>
          </a:xfrm>
          <a:prstGeom prst="rect">
            <a:avLst/>
          </a:prstGeom>
          <a:noFill/>
          <a:ln>
            <a:noFill/>
          </a:ln>
        </p:spPr>
      </p:pic>
      <p:sp>
        <p:nvSpPr>
          <p:cNvPr id="59" name="Google Shape;59;p43"/>
          <p:cNvSpPr txBox="1"/>
          <p:nvPr/>
        </p:nvSpPr>
        <p:spPr>
          <a:xfrm>
            <a:off x="26612" y="6436200"/>
            <a:ext cx="416448"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Tree>
    <p:extLst>
      <p:ext uri="{BB962C8B-B14F-4D97-AF65-F5344CB8AC3E}">
        <p14:creationId xmlns:p14="http://schemas.microsoft.com/office/powerpoint/2010/main" val="25227950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0FF902-DDB7-9D45-99EB-619F5C22C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B681A58-5441-2B47-9786-835DDE2951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Google Shape;11;p23">
            <a:extLst>
              <a:ext uri="{FF2B5EF4-FFF2-40B4-BE49-F238E27FC236}">
                <a16:creationId xmlns:a16="http://schemas.microsoft.com/office/drawing/2014/main" id="{D189BA68-A33F-5549-A41B-6B8C287667E6}"/>
              </a:ext>
            </a:extLst>
          </p:cNvPr>
          <p:cNvSpPr txBox="1"/>
          <p:nvPr userDrawn="1"/>
        </p:nvSpPr>
        <p:spPr>
          <a:xfrm rot="-5400000">
            <a:off x="10052818" y="4902501"/>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8" name="Google Shape;12;p23">
            <a:extLst>
              <a:ext uri="{FF2B5EF4-FFF2-40B4-BE49-F238E27FC236}">
                <a16:creationId xmlns:a16="http://schemas.microsoft.com/office/drawing/2014/main" id="{9DE9F72E-A675-1945-910D-B3D5BB1CC3FD}"/>
              </a:ext>
            </a:extLst>
          </p:cNvPr>
          <p:cNvSpPr/>
          <p:nvPr userDrawn="1"/>
        </p:nvSpPr>
        <p:spPr>
          <a:xfrm>
            <a:off x="11609968"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9" name="Google Shape;13;p23">
            <a:extLst>
              <a:ext uri="{FF2B5EF4-FFF2-40B4-BE49-F238E27FC236}">
                <a16:creationId xmlns:a16="http://schemas.microsoft.com/office/drawing/2014/main" id="{201A53F2-7F1C-F94C-A7C4-9FDF9C3A470C}"/>
              </a:ext>
            </a:extLst>
          </p:cNvPr>
          <p:cNvPicPr preferRelativeResize="0"/>
          <p:nvPr userDrawn="1"/>
        </p:nvPicPr>
        <p:blipFill rotWithShape="1">
          <a:blip r:embed="rId6">
            <a:alphaModFix/>
          </a:blip>
          <a:srcRect/>
          <a:stretch/>
        </p:blipFill>
        <p:spPr>
          <a:xfrm>
            <a:off x="11251374" y="193798"/>
            <a:ext cx="737589" cy="747834"/>
          </a:xfrm>
          <a:prstGeom prst="rect">
            <a:avLst/>
          </a:prstGeom>
          <a:noFill/>
          <a:ln>
            <a:noFill/>
          </a:ln>
        </p:spPr>
      </p:pic>
    </p:spTree>
    <p:extLst>
      <p:ext uri="{BB962C8B-B14F-4D97-AF65-F5344CB8AC3E}">
        <p14:creationId xmlns:p14="http://schemas.microsoft.com/office/powerpoint/2010/main" val="4289746416"/>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9" r:id="rId3"/>
    <p:sldLayoutId id="2147483668"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pic>
        <p:nvPicPr>
          <p:cNvPr id="253" name="Google Shape;253;p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54" name="Google Shape;254;p1"/>
          <p:cNvSpPr/>
          <p:nvPr/>
        </p:nvSpPr>
        <p:spPr>
          <a:xfrm>
            <a:off x="0" y="0"/>
            <a:ext cx="12201789" cy="6858000"/>
          </a:xfrm>
          <a:prstGeom prst="rect">
            <a:avLst/>
          </a:prstGeom>
          <a:solidFill>
            <a:schemeClr val="dk2">
              <a:alpha val="64313"/>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255" name="Google Shape;255;p1"/>
          <p:cNvSpPr txBox="1">
            <a:spLocks noGrp="1"/>
          </p:cNvSpPr>
          <p:nvPr>
            <p:ph type="title"/>
          </p:nvPr>
        </p:nvSpPr>
        <p:spPr>
          <a:xfrm>
            <a:off x="1439666" y="2033869"/>
            <a:ext cx="9312668" cy="1926249"/>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spAutoFit/>
          </a:bodyPr>
          <a:lstStyle/>
          <a:p>
            <a:pPr marL="0" lvl="0" indent="0" algn="ctr" rtl="0">
              <a:lnSpc>
                <a:spcPct val="90000"/>
              </a:lnSpc>
              <a:spcBef>
                <a:spcPts val="0"/>
              </a:spcBef>
              <a:spcAft>
                <a:spcPts val="0"/>
              </a:spcAft>
              <a:buClr>
                <a:schemeClr val="lt1"/>
              </a:buClr>
              <a:buSzPts val="6000"/>
              <a:buFont typeface="Helvetica Neue"/>
              <a:buNone/>
            </a:pPr>
            <a:r>
              <a:rPr lang="en-US" b="0" i="0" dirty="0">
                <a:solidFill>
                  <a:schemeClr val="lt1"/>
                </a:solidFill>
              </a:rPr>
              <a:t>Genomics and Precision Medicine CRG - scope</a:t>
            </a:r>
            <a:endParaRPr dirty="0"/>
          </a:p>
        </p:txBody>
      </p:sp>
      <p:sp>
        <p:nvSpPr>
          <p:cNvPr id="256" name="Google Shape;256;p1"/>
          <p:cNvSpPr txBox="1"/>
          <p:nvPr/>
        </p:nvSpPr>
        <p:spPr>
          <a:xfrm>
            <a:off x="3000788" y="4608524"/>
            <a:ext cx="6190500" cy="415500"/>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Clr>
                <a:srgbClr val="000000"/>
              </a:buClr>
              <a:buSzPts val="1400"/>
              <a:buFont typeface="Arial"/>
              <a:buNone/>
            </a:pPr>
            <a:r>
              <a:rPr lang="en-US" sz="1400" dirty="0">
                <a:solidFill>
                  <a:schemeClr val="lt2"/>
                </a:solidFill>
                <a:latin typeface="Trebuchet MS"/>
                <a:ea typeface="Trebuchet MS"/>
                <a:cs typeface="Trebuchet MS"/>
                <a:sym typeface="Trebuchet MS"/>
              </a:rPr>
              <a:t>Ian Green</a:t>
            </a:r>
            <a:endParaRPr sz="1400" b="0" i="0" u="none" strike="noStrike" cap="none" dirty="0">
              <a:solidFill>
                <a:srgbClr val="000000"/>
              </a:solidFill>
              <a:latin typeface="Trebuchet MS"/>
              <a:ea typeface="Trebuchet MS"/>
              <a:cs typeface="Trebuchet MS"/>
              <a:sym typeface="Trebuchet MS"/>
            </a:endParaRPr>
          </a:p>
        </p:txBody>
      </p:sp>
      <p:sp>
        <p:nvSpPr>
          <p:cNvPr id="257" name="Google Shape;257;p1"/>
          <p:cNvSpPr txBox="1"/>
          <p:nvPr/>
        </p:nvSpPr>
        <p:spPr>
          <a:xfrm>
            <a:off x="3000750" y="5053634"/>
            <a:ext cx="6190500" cy="307800"/>
          </a:xfrm>
          <a:prstGeom prst="rect">
            <a:avLst/>
          </a:prstGeom>
          <a:noFill/>
          <a:ln>
            <a:noFill/>
          </a:ln>
        </p:spPr>
        <p:txBody>
          <a:bodyPr spcFirstLastPara="1" wrap="square" lIns="91425" tIns="45700" rIns="91425" bIns="45700" anchor="ctr"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dirty="0">
                <a:solidFill>
                  <a:schemeClr val="lt2"/>
                </a:solidFill>
                <a:latin typeface="Trebuchet MS"/>
                <a:ea typeface="Trebuchet MS"/>
                <a:cs typeface="Trebuchet MS"/>
                <a:sym typeface="Trebuchet MS"/>
              </a:rPr>
              <a:t>Customer Relations lead (Europe) &amp; Clinical Engagement Business Manager</a:t>
            </a:r>
            <a:endParaRPr sz="1400" b="0" i="0" u="none" strike="noStrike" cap="none" dirty="0">
              <a:solidFill>
                <a:srgbClr val="000000"/>
              </a:solidFill>
              <a:latin typeface="Trebuchet MS"/>
              <a:ea typeface="Trebuchet MS"/>
              <a:cs typeface="Trebuchet MS"/>
              <a:sym typeface="Trebuchet MS"/>
            </a:endParaRPr>
          </a:p>
        </p:txBody>
      </p:sp>
      <p:sp>
        <p:nvSpPr>
          <p:cNvPr id="258" name="Google Shape;258;p1"/>
          <p:cNvSpPr txBox="1"/>
          <p:nvPr/>
        </p:nvSpPr>
        <p:spPr>
          <a:xfrm>
            <a:off x="3373476" y="3942281"/>
            <a:ext cx="5445125" cy="464400"/>
          </a:xfrm>
          <a:prstGeom prst="rect">
            <a:avLst/>
          </a:prstGeom>
          <a:solidFill>
            <a:schemeClr val="lt1"/>
          </a:solidFill>
          <a:ln>
            <a:noFill/>
          </a:ln>
        </p:spPr>
        <p:txBody>
          <a:bodyPr spcFirstLastPara="1" wrap="square" lIns="91425" tIns="108000" rIns="91425" bIns="108000" anchor="ctr"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1" u="none" strike="noStrike" cap="none" dirty="0">
                <a:solidFill>
                  <a:schemeClr val="accent1"/>
                </a:solidFill>
                <a:latin typeface="Trebuchet MS"/>
                <a:ea typeface="Trebuchet MS"/>
                <a:cs typeface="Trebuchet MS"/>
                <a:sym typeface="Trebuchet MS"/>
              </a:rPr>
              <a:t>21</a:t>
            </a:r>
            <a:r>
              <a:rPr lang="en-US" sz="1600" b="1" i="1" u="none" strike="noStrike" cap="none" baseline="30000" dirty="0">
                <a:solidFill>
                  <a:schemeClr val="accent1"/>
                </a:solidFill>
                <a:latin typeface="Trebuchet MS"/>
                <a:ea typeface="Trebuchet MS"/>
                <a:cs typeface="Trebuchet MS"/>
                <a:sym typeface="Trebuchet MS"/>
              </a:rPr>
              <a:t>st</a:t>
            </a:r>
            <a:r>
              <a:rPr lang="en-US" sz="1600" b="1" i="1" u="none" strike="noStrike" cap="none" dirty="0">
                <a:solidFill>
                  <a:schemeClr val="accent1"/>
                </a:solidFill>
                <a:latin typeface="Trebuchet MS"/>
                <a:ea typeface="Trebuchet MS"/>
                <a:cs typeface="Trebuchet MS"/>
                <a:sym typeface="Trebuchet MS"/>
              </a:rPr>
              <a:t>, April 2021</a:t>
            </a:r>
            <a:endParaRPr sz="1400" b="0" i="0" u="none" strike="noStrike" cap="none" dirty="0">
              <a:solidFill>
                <a:schemeClr val="accent1"/>
              </a:solidFill>
              <a:latin typeface="Trebuchet MS"/>
              <a:ea typeface="Trebuchet MS"/>
              <a:cs typeface="Trebuchet MS"/>
              <a:sym typeface="Trebuchet MS"/>
            </a:endParaRPr>
          </a:p>
        </p:txBody>
      </p:sp>
      <p:pic>
        <p:nvPicPr>
          <p:cNvPr id="259" name="Google Shape;259;p1"/>
          <p:cNvPicPr preferRelativeResize="0"/>
          <p:nvPr/>
        </p:nvPicPr>
        <p:blipFill rotWithShape="1">
          <a:blip r:embed="rId4">
            <a:alphaModFix/>
          </a:blip>
          <a:srcRect/>
          <a:stretch/>
        </p:blipFill>
        <p:spPr>
          <a:xfrm>
            <a:off x="2063836" y="5913205"/>
            <a:ext cx="8064404" cy="530143"/>
          </a:xfrm>
          <a:prstGeom prst="rect">
            <a:avLst/>
          </a:prstGeom>
          <a:noFill/>
          <a:ln>
            <a:noFill/>
          </a:ln>
        </p:spPr>
      </p:pic>
      <p:pic>
        <p:nvPicPr>
          <p:cNvPr id="260" name="Google Shape;260;p1"/>
          <p:cNvPicPr preferRelativeResize="0"/>
          <p:nvPr/>
        </p:nvPicPr>
        <p:blipFill rotWithShape="1">
          <a:blip r:embed="rId5">
            <a:alphaModFix/>
          </a:blip>
          <a:srcRect/>
          <a:stretch/>
        </p:blipFill>
        <p:spPr>
          <a:xfrm>
            <a:off x="8802688" y="642633"/>
            <a:ext cx="3069899" cy="1364400"/>
          </a:xfrm>
          <a:prstGeom prst="rect">
            <a:avLst/>
          </a:prstGeom>
          <a:noFill/>
          <a:ln>
            <a:noFill/>
          </a:ln>
        </p:spPr>
      </p:pic>
    </p:spTree>
    <p:extLst>
      <p:ext uri="{BB962C8B-B14F-4D97-AF65-F5344CB8AC3E}">
        <p14:creationId xmlns:p14="http://schemas.microsoft.com/office/powerpoint/2010/main" val="2784574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65AED68-F7AE-FE4F-A2AC-9CFCFF8205AB}"/>
              </a:ext>
            </a:extLst>
          </p:cNvPr>
          <p:cNvSpPr txBox="1"/>
          <p:nvPr/>
        </p:nvSpPr>
        <p:spPr>
          <a:xfrm>
            <a:off x="1744980" y="2116634"/>
            <a:ext cx="8702039" cy="3046988"/>
          </a:xfrm>
          <a:prstGeom prst="rect">
            <a:avLst/>
          </a:prstGeom>
          <a:noFill/>
        </p:spPr>
        <p:txBody>
          <a:bodyPr wrap="square" rtlCol="0">
            <a:spAutoFit/>
          </a:bodyPr>
          <a:lstStyle/>
          <a:p>
            <a:r>
              <a:rPr lang="en-GB" sz="2400" dirty="0"/>
              <a:t>The scope of the CRG initially is intentionally broad, to reflect the broad range of subspecialties included within Genomics and Precision Medicine. Over time, as the groups understanding of how SNOMED CT can support these areas, the group may choose to create subgroups focused on specific areas of interest. The group will focus on the usability of SNOMED CT for the representation of clinical data to support both clinical care and research in the application of genomics.</a:t>
            </a:r>
            <a:endParaRPr lang="en-US" sz="2400" dirty="0"/>
          </a:p>
        </p:txBody>
      </p:sp>
      <p:sp>
        <p:nvSpPr>
          <p:cNvPr id="3" name="TextBox 2">
            <a:extLst>
              <a:ext uri="{FF2B5EF4-FFF2-40B4-BE49-F238E27FC236}">
                <a16:creationId xmlns:a16="http://schemas.microsoft.com/office/drawing/2014/main" id="{01F2263C-CB23-4945-A4AC-F7178C4579B5}"/>
              </a:ext>
            </a:extLst>
          </p:cNvPr>
          <p:cNvSpPr txBox="1"/>
          <p:nvPr/>
        </p:nvSpPr>
        <p:spPr>
          <a:xfrm>
            <a:off x="990600" y="685800"/>
            <a:ext cx="1930465" cy="461665"/>
          </a:xfrm>
          <a:prstGeom prst="rect">
            <a:avLst/>
          </a:prstGeom>
          <a:noFill/>
        </p:spPr>
        <p:txBody>
          <a:bodyPr wrap="none" rtlCol="0">
            <a:spAutoFit/>
          </a:bodyPr>
          <a:lstStyle/>
          <a:p>
            <a:r>
              <a:rPr lang="en-US" sz="2400" dirty="0">
                <a:solidFill>
                  <a:srgbClr val="00B0F0"/>
                </a:solidFill>
              </a:rPr>
              <a:t>Current scope</a:t>
            </a:r>
          </a:p>
        </p:txBody>
      </p:sp>
    </p:spTree>
    <p:extLst>
      <p:ext uri="{BB962C8B-B14F-4D97-AF65-F5344CB8AC3E}">
        <p14:creationId xmlns:p14="http://schemas.microsoft.com/office/powerpoint/2010/main" val="488884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D693219-B4F4-3C4D-87C6-DCE135CA108F}"/>
              </a:ext>
            </a:extLst>
          </p:cNvPr>
          <p:cNvGrpSpPr/>
          <p:nvPr/>
        </p:nvGrpSpPr>
        <p:grpSpPr>
          <a:xfrm>
            <a:off x="1840907" y="2042160"/>
            <a:ext cx="8068739" cy="3489960"/>
            <a:chOff x="0" y="1219200"/>
            <a:chExt cx="11233560" cy="4419600"/>
          </a:xfrm>
        </p:grpSpPr>
        <p:pic>
          <p:nvPicPr>
            <p:cNvPr id="3" name="Picture 2" descr="Text&#10;&#10;Description automatically generated">
              <a:extLst>
                <a:ext uri="{FF2B5EF4-FFF2-40B4-BE49-F238E27FC236}">
                  <a16:creationId xmlns:a16="http://schemas.microsoft.com/office/drawing/2014/main" id="{32CD5160-D255-304A-AEFC-E84D92A7D814}"/>
                </a:ext>
              </a:extLst>
            </p:cNvPr>
            <p:cNvPicPr>
              <a:picLocks noChangeAspect="1"/>
            </p:cNvPicPr>
            <p:nvPr/>
          </p:nvPicPr>
          <p:blipFill>
            <a:blip r:embed="rId3"/>
            <a:stretch>
              <a:fillRect/>
            </a:stretch>
          </p:blipFill>
          <p:spPr>
            <a:xfrm>
              <a:off x="365644" y="1219200"/>
              <a:ext cx="10867916" cy="4191000"/>
            </a:xfrm>
            <a:prstGeom prst="rect">
              <a:avLst/>
            </a:prstGeom>
          </p:spPr>
        </p:pic>
        <p:sp>
          <p:nvSpPr>
            <p:cNvPr id="4" name="Rectangle 3">
              <a:extLst>
                <a:ext uri="{FF2B5EF4-FFF2-40B4-BE49-F238E27FC236}">
                  <a16:creationId xmlns:a16="http://schemas.microsoft.com/office/drawing/2014/main" id="{8F0B67DD-552D-2D44-9722-0FAE8F4FD551}"/>
                </a:ext>
              </a:extLst>
            </p:cNvPr>
            <p:cNvSpPr/>
            <p:nvPr/>
          </p:nvSpPr>
          <p:spPr>
            <a:xfrm>
              <a:off x="0" y="4937760"/>
              <a:ext cx="3611880" cy="701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3907C23C-F958-C74A-A8A9-1098082B461B}"/>
              </a:ext>
            </a:extLst>
          </p:cNvPr>
          <p:cNvSpPr txBox="1"/>
          <p:nvPr/>
        </p:nvSpPr>
        <p:spPr>
          <a:xfrm>
            <a:off x="634406" y="620471"/>
            <a:ext cx="3698833" cy="523220"/>
          </a:xfrm>
          <a:prstGeom prst="rect">
            <a:avLst/>
          </a:prstGeom>
          <a:noFill/>
        </p:spPr>
        <p:txBody>
          <a:bodyPr wrap="none" rtlCol="0">
            <a:spAutoFit/>
          </a:bodyPr>
          <a:lstStyle/>
          <a:p>
            <a:r>
              <a:rPr lang="en-US" sz="2800" dirty="0">
                <a:solidFill>
                  <a:srgbClr val="00B0F0"/>
                </a:solidFill>
              </a:rPr>
              <a:t>Where to focus efforts ?</a:t>
            </a:r>
          </a:p>
        </p:txBody>
      </p:sp>
      <p:sp>
        <p:nvSpPr>
          <p:cNvPr id="7" name="TextBox 6">
            <a:extLst>
              <a:ext uri="{FF2B5EF4-FFF2-40B4-BE49-F238E27FC236}">
                <a16:creationId xmlns:a16="http://schemas.microsoft.com/office/drawing/2014/main" id="{4FA5C060-62AD-A943-A40D-15C8EB486CB4}"/>
              </a:ext>
            </a:extLst>
          </p:cNvPr>
          <p:cNvSpPr txBox="1"/>
          <p:nvPr/>
        </p:nvSpPr>
        <p:spPr>
          <a:xfrm>
            <a:off x="9213128" y="3055591"/>
            <a:ext cx="2188933" cy="369332"/>
          </a:xfrm>
          <a:prstGeom prst="rect">
            <a:avLst/>
          </a:prstGeom>
          <a:noFill/>
        </p:spPr>
        <p:txBody>
          <a:bodyPr wrap="none" rtlCol="0">
            <a:spAutoFit/>
          </a:bodyPr>
          <a:lstStyle/>
          <a:p>
            <a:r>
              <a:rPr lang="en-US" dirty="0">
                <a:solidFill>
                  <a:srgbClr val="0070C0"/>
                </a:solidFill>
              </a:rPr>
              <a:t>PRECISION MEDICINE</a:t>
            </a:r>
          </a:p>
        </p:txBody>
      </p:sp>
      <p:sp>
        <p:nvSpPr>
          <p:cNvPr id="13" name="TextBox 12">
            <a:extLst>
              <a:ext uri="{FF2B5EF4-FFF2-40B4-BE49-F238E27FC236}">
                <a16:creationId xmlns:a16="http://schemas.microsoft.com/office/drawing/2014/main" id="{CD95EF03-81DC-2A4F-BD9B-F5E0EDF8782F}"/>
              </a:ext>
            </a:extLst>
          </p:cNvPr>
          <p:cNvSpPr txBox="1"/>
          <p:nvPr/>
        </p:nvSpPr>
        <p:spPr>
          <a:xfrm>
            <a:off x="5220510" y="1420186"/>
            <a:ext cx="1228221" cy="369332"/>
          </a:xfrm>
          <a:prstGeom prst="rect">
            <a:avLst/>
          </a:prstGeom>
          <a:noFill/>
        </p:spPr>
        <p:txBody>
          <a:bodyPr wrap="none" rtlCol="0">
            <a:spAutoFit/>
          </a:bodyPr>
          <a:lstStyle/>
          <a:p>
            <a:r>
              <a:rPr lang="en-US" dirty="0">
                <a:solidFill>
                  <a:srgbClr val="0070C0"/>
                </a:solidFill>
              </a:rPr>
              <a:t>GENOMICS</a:t>
            </a:r>
          </a:p>
        </p:txBody>
      </p:sp>
      <p:sp>
        <p:nvSpPr>
          <p:cNvPr id="15" name="TextBox 14">
            <a:extLst>
              <a:ext uri="{FF2B5EF4-FFF2-40B4-BE49-F238E27FC236}">
                <a16:creationId xmlns:a16="http://schemas.microsoft.com/office/drawing/2014/main" id="{A212612C-39C3-9D40-8874-473BB8ED6E9D}"/>
              </a:ext>
            </a:extLst>
          </p:cNvPr>
          <p:cNvSpPr txBox="1"/>
          <p:nvPr/>
        </p:nvSpPr>
        <p:spPr>
          <a:xfrm>
            <a:off x="4954439" y="6065408"/>
            <a:ext cx="1316386" cy="369332"/>
          </a:xfrm>
          <a:prstGeom prst="rect">
            <a:avLst/>
          </a:prstGeom>
          <a:noFill/>
        </p:spPr>
        <p:txBody>
          <a:bodyPr wrap="none" rtlCol="0">
            <a:spAutoFit/>
          </a:bodyPr>
          <a:lstStyle/>
          <a:p>
            <a:r>
              <a:rPr lang="en-US" dirty="0">
                <a:solidFill>
                  <a:srgbClr val="0070C0"/>
                </a:solidFill>
              </a:rPr>
              <a:t> . . . . OMICS</a:t>
            </a:r>
          </a:p>
        </p:txBody>
      </p:sp>
      <p:sp>
        <p:nvSpPr>
          <p:cNvPr id="9" name="TextBox 8">
            <a:extLst>
              <a:ext uri="{FF2B5EF4-FFF2-40B4-BE49-F238E27FC236}">
                <a16:creationId xmlns:a16="http://schemas.microsoft.com/office/drawing/2014/main" id="{6EB4E3B6-70CE-7745-8315-C05C301AE2D3}"/>
              </a:ext>
            </a:extLst>
          </p:cNvPr>
          <p:cNvSpPr txBox="1"/>
          <p:nvPr/>
        </p:nvSpPr>
        <p:spPr>
          <a:xfrm>
            <a:off x="1258631" y="1775516"/>
            <a:ext cx="694421" cy="461665"/>
          </a:xfrm>
          <a:prstGeom prst="rect">
            <a:avLst/>
          </a:prstGeom>
          <a:solidFill>
            <a:schemeClr val="tx2">
              <a:lumMod val="60000"/>
              <a:lumOff val="40000"/>
            </a:schemeClr>
          </a:solidFill>
        </p:spPr>
        <p:txBody>
          <a:bodyPr wrap="none" rtlCol="0">
            <a:spAutoFit/>
          </a:bodyPr>
          <a:lstStyle/>
          <a:p>
            <a:r>
              <a:rPr lang="en-US" sz="2400" dirty="0"/>
              <a:t>EHR</a:t>
            </a:r>
          </a:p>
        </p:txBody>
      </p:sp>
      <p:sp>
        <p:nvSpPr>
          <p:cNvPr id="16" name="TextBox 15">
            <a:extLst>
              <a:ext uri="{FF2B5EF4-FFF2-40B4-BE49-F238E27FC236}">
                <a16:creationId xmlns:a16="http://schemas.microsoft.com/office/drawing/2014/main" id="{BEAD43F6-F83F-B447-881D-E7A774F53320}"/>
              </a:ext>
            </a:extLst>
          </p:cNvPr>
          <p:cNvSpPr txBox="1"/>
          <p:nvPr/>
        </p:nvSpPr>
        <p:spPr>
          <a:xfrm>
            <a:off x="962269" y="5255330"/>
            <a:ext cx="1485278" cy="461665"/>
          </a:xfrm>
          <a:prstGeom prst="rect">
            <a:avLst/>
          </a:prstGeom>
          <a:solidFill>
            <a:schemeClr val="tx2">
              <a:lumMod val="60000"/>
              <a:lumOff val="40000"/>
            </a:schemeClr>
          </a:solidFill>
        </p:spPr>
        <p:txBody>
          <a:bodyPr wrap="none" rtlCol="0">
            <a:spAutoFit/>
          </a:bodyPr>
          <a:lstStyle/>
          <a:p>
            <a:r>
              <a:rPr lang="en-US" sz="2400" dirty="0"/>
              <a:t>RESEARCH</a:t>
            </a:r>
          </a:p>
        </p:txBody>
      </p:sp>
      <p:cxnSp>
        <p:nvCxnSpPr>
          <p:cNvPr id="17" name="Straight Arrow Connector 16">
            <a:extLst>
              <a:ext uri="{FF2B5EF4-FFF2-40B4-BE49-F238E27FC236}">
                <a16:creationId xmlns:a16="http://schemas.microsoft.com/office/drawing/2014/main" id="{1C4BB05E-1A55-7644-9BD2-5A11666D75E5}"/>
              </a:ext>
            </a:extLst>
          </p:cNvPr>
          <p:cNvCxnSpPr>
            <a:cxnSpLocks/>
          </p:cNvCxnSpPr>
          <p:nvPr/>
        </p:nvCxnSpPr>
        <p:spPr>
          <a:xfrm>
            <a:off x="1605841" y="2331720"/>
            <a:ext cx="0" cy="2862650"/>
          </a:xfrm>
          <a:prstGeom prst="straightConnector1">
            <a:avLst/>
          </a:prstGeom>
          <a:ln w="127000">
            <a:solidFill>
              <a:schemeClr val="tx2">
                <a:lumMod val="40000"/>
                <a:lumOff val="6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Bent Arrow 24">
            <a:extLst>
              <a:ext uri="{FF2B5EF4-FFF2-40B4-BE49-F238E27FC236}">
                <a16:creationId xmlns:a16="http://schemas.microsoft.com/office/drawing/2014/main" id="{FBB8AA54-FED2-1347-88DE-88AF818F1E0F}"/>
              </a:ext>
            </a:extLst>
          </p:cNvPr>
          <p:cNvSpPr/>
          <p:nvPr/>
        </p:nvSpPr>
        <p:spPr>
          <a:xfrm rot="5400000">
            <a:off x="7962524" y="173569"/>
            <a:ext cx="1339333" cy="4065947"/>
          </a:xfrm>
          <a:prstGeom prst="bentArrow">
            <a:avLst>
              <a:gd name="adj1" fmla="val 11345"/>
              <a:gd name="adj2" fmla="val 22725"/>
              <a:gd name="adj3" fmla="val 21586"/>
              <a:gd name="adj4" fmla="val 46026"/>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Bent Arrow 27">
            <a:extLst>
              <a:ext uri="{FF2B5EF4-FFF2-40B4-BE49-F238E27FC236}">
                <a16:creationId xmlns:a16="http://schemas.microsoft.com/office/drawing/2014/main" id="{0B8B0C19-801D-5B43-A26A-E41C7EA6EE02}"/>
              </a:ext>
            </a:extLst>
          </p:cNvPr>
          <p:cNvSpPr/>
          <p:nvPr/>
        </p:nvSpPr>
        <p:spPr>
          <a:xfrm rot="5400000" flipH="1">
            <a:off x="7269355" y="2915453"/>
            <a:ext cx="2746202" cy="4126173"/>
          </a:xfrm>
          <a:prstGeom prst="bentArrow">
            <a:avLst>
              <a:gd name="adj1" fmla="val 7460"/>
              <a:gd name="adj2" fmla="val 11905"/>
              <a:gd name="adj3" fmla="val 13262"/>
              <a:gd name="adj4" fmla="val 46026"/>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30000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pic>
        <p:nvPicPr>
          <p:cNvPr id="321" name="Google Shape;321;p13"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14526"/>
            <a:ext cx="6096000" cy="6858000"/>
          </a:xfrm>
          <a:prstGeom prst="rect">
            <a:avLst/>
          </a:prstGeom>
          <a:solidFill>
            <a:schemeClr val="lt2"/>
          </a:solidFill>
          <a:ln>
            <a:noFill/>
          </a:ln>
        </p:spPr>
      </p:pic>
      <p:sp>
        <p:nvSpPr>
          <p:cNvPr id="322" name="Google Shape;322;p13"/>
          <p:cNvSpPr txBox="1"/>
          <p:nvPr/>
        </p:nvSpPr>
        <p:spPr>
          <a:xfrm>
            <a:off x="2197290" y="2503622"/>
            <a:ext cx="3898710" cy="1850756"/>
          </a:xfrm>
          <a:prstGeom prst="rect">
            <a:avLst/>
          </a:prstGeom>
          <a:solidFill>
            <a:schemeClr val="accent1"/>
          </a:solidFill>
          <a:ln>
            <a:noFill/>
          </a:ln>
        </p:spPr>
        <p:txBody>
          <a:bodyPr spcFirstLastPara="1" wrap="square" lIns="360000" tIns="360000" rIns="360000" bIns="3600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dirty="0">
                <a:solidFill>
                  <a:schemeClr val="accent4"/>
                </a:solidFill>
                <a:latin typeface="Trebuchet MS"/>
                <a:ea typeface="Trebuchet MS"/>
                <a:cs typeface="Trebuchet MS"/>
                <a:sym typeface="Trebuchet MS"/>
              </a:rPr>
              <a:t>Scope</a:t>
            </a:r>
            <a:endParaRPr sz="3200" b="0" i="0" u="none" strike="noStrike" cap="none" dirty="0">
              <a:solidFill>
                <a:schemeClr val="accent4"/>
              </a:solidFill>
              <a:latin typeface="Trebuchet MS"/>
              <a:ea typeface="Trebuchet MS"/>
              <a:cs typeface="Trebuchet MS"/>
              <a:sym typeface="Trebuchet MS"/>
            </a:endParaRPr>
          </a:p>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chemeClr val="lt1"/>
                </a:solidFill>
                <a:latin typeface="Trebuchet MS"/>
                <a:ea typeface="Trebuchet MS"/>
                <a:cs typeface="Trebuchet MS"/>
                <a:sym typeface="Trebuchet MS"/>
              </a:rPr>
              <a:t>Options</a:t>
            </a:r>
            <a:endParaRPr sz="1400" b="0" i="0" u="none" strike="noStrike" cap="none" dirty="0">
              <a:solidFill>
                <a:srgbClr val="000000"/>
              </a:solidFill>
              <a:latin typeface="Trebuchet MS"/>
              <a:ea typeface="Trebuchet MS"/>
              <a:cs typeface="Trebuchet MS"/>
              <a:sym typeface="Trebuchet MS"/>
            </a:endParaRPr>
          </a:p>
        </p:txBody>
      </p:sp>
      <p:sp>
        <p:nvSpPr>
          <p:cNvPr id="323" name="Google Shape;323;p13"/>
          <p:cNvSpPr txBox="1"/>
          <p:nvPr/>
        </p:nvSpPr>
        <p:spPr>
          <a:xfrm>
            <a:off x="6614614" y="0"/>
            <a:ext cx="4743600" cy="6857999"/>
          </a:xfrm>
          <a:prstGeom prst="rect">
            <a:avLst/>
          </a:prstGeom>
          <a:noFill/>
          <a:ln>
            <a:noFill/>
          </a:ln>
        </p:spPr>
        <p:txBody>
          <a:bodyPr spcFirstLastPara="1" wrap="square" lIns="91425" tIns="45700" rIns="91425" bIns="45700" anchor="ctr" anchorCtr="0">
            <a:noAutofit/>
          </a:bodyPr>
          <a:lstStyle/>
          <a:p>
            <a:pPr marL="558800" marR="0" lvl="0" indent="-457200" algn="l" rtl="0">
              <a:lnSpc>
                <a:spcPct val="150000"/>
              </a:lnSpc>
              <a:spcBef>
                <a:spcPts val="1000"/>
              </a:spcBef>
              <a:spcAft>
                <a:spcPts val="0"/>
              </a:spcAft>
              <a:buClr>
                <a:schemeClr val="dk1"/>
              </a:buClr>
              <a:buSzPts val="2000"/>
              <a:buFont typeface="Arial"/>
              <a:buAutoNum type="arabicPeriod"/>
            </a:pPr>
            <a:r>
              <a:rPr lang="en-GB" sz="2000" b="0" i="0" u="none" strike="noStrike" cap="none" dirty="0">
                <a:solidFill>
                  <a:schemeClr val="dk1"/>
                </a:solidFill>
                <a:latin typeface="Trebuchet MS"/>
                <a:ea typeface="Trebuchet MS"/>
                <a:cs typeface="Trebuchet MS"/>
                <a:sym typeface="Trebuchet MS"/>
              </a:rPr>
              <a:t>Precision medicine focus</a:t>
            </a:r>
            <a:endParaRPr sz="2000" b="0" i="0" u="none" strike="noStrike" cap="none" dirty="0">
              <a:solidFill>
                <a:srgbClr val="000000"/>
              </a:solidFill>
              <a:latin typeface="Trebuchet MS"/>
              <a:ea typeface="Trebuchet MS"/>
              <a:cs typeface="Trebuchet MS"/>
              <a:sym typeface="Trebuchet MS"/>
            </a:endParaRPr>
          </a:p>
          <a:p>
            <a:pPr marL="558800" marR="0" lvl="0" indent="-457200" algn="l" rtl="0">
              <a:lnSpc>
                <a:spcPct val="150000"/>
              </a:lnSpc>
              <a:spcBef>
                <a:spcPts val="1000"/>
              </a:spcBef>
              <a:spcAft>
                <a:spcPts val="0"/>
              </a:spcAft>
              <a:buClr>
                <a:schemeClr val="dk1"/>
              </a:buClr>
              <a:buSzPts val="2000"/>
              <a:buFont typeface="Arial"/>
              <a:buAutoNum type="arabicPeriod"/>
            </a:pPr>
            <a:r>
              <a:rPr lang="en-GB" sz="2000" b="0" i="0" u="none" strike="noStrike" cap="none" dirty="0">
                <a:solidFill>
                  <a:schemeClr val="dk1"/>
                </a:solidFill>
                <a:latin typeface="Trebuchet MS"/>
                <a:ea typeface="Trebuchet MS"/>
                <a:cs typeface="Trebuchet MS"/>
                <a:sym typeface="Trebuchet MS"/>
              </a:rPr>
              <a:t>Genomics</a:t>
            </a:r>
          </a:p>
          <a:p>
            <a:pPr marL="1016000" lvl="1" indent="-457200">
              <a:lnSpc>
                <a:spcPct val="150000"/>
              </a:lnSpc>
              <a:spcBef>
                <a:spcPts val="1000"/>
              </a:spcBef>
              <a:buClr>
                <a:schemeClr val="dk1"/>
              </a:buClr>
              <a:buSzPts val="2000"/>
              <a:buFont typeface="Wingdings" pitchFamily="2" charset="2"/>
              <a:buChar char="ü"/>
            </a:pPr>
            <a:r>
              <a:rPr lang="en-GB" sz="2000" b="0" i="0" u="none" strike="noStrike" cap="none" dirty="0">
                <a:solidFill>
                  <a:schemeClr val="dk1"/>
                </a:solidFill>
                <a:latin typeface="Trebuchet MS"/>
                <a:ea typeface="Trebuchet MS"/>
                <a:cs typeface="Trebuchet MS"/>
                <a:sym typeface="Trebuchet MS"/>
              </a:rPr>
              <a:t>EHR data recording</a:t>
            </a:r>
          </a:p>
          <a:p>
            <a:pPr marL="1016000" lvl="1" indent="-457200">
              <a:lnSpc>
                <a:spcPct val="150000"/>
              </a:lnSpc>
              <a:spcBef>
                <a:spcPts val="1000"/>
              </a:spcBef>
              <a:buClr>
                <a:schemeClr val="dk1"/>
              </a:buClr>
              <a:buSzPts val="2000"/>
              <a:buFont typeface="Wingdings" pitchFamily="2" charset="2"/>
              <a:buChar char="ü"/>
            </a:pPr>
            <a:r>
              <a:rPr lang="en-GB" sz="2000" b="0" i="0" u="none" strike="noStrike" cap="none" dirty="0">
                <a:solidFill>
                  <a:srgbClr val="000000"/>
                </a:solidFill>
                <a:latin typeface="Trebuchet MS"/>
                <a:ea typeface="Trebuchet MS"/>
                <a:cs typeface="Trebuchet MS"/>
                <a:sym typeface="Trebuchet MS"/>
              </a:rPr>
              <a:t>New/revised modelled content</a:t>
            </a:r>
          </a:p>
          <a:p>
            <a:pPr marL="558800" marR="0" lvl="0" indent="-457200" algn="l" rtl="0">
              <a:lnSpc>
                <a:spcPct val="150000"/>
              </a:lnSpc>
              <a:spcBef>
                <a:spcPts val="1000"/>
              </a:spcBef>
              <a:spcAft>
                <a:spcPts val="0"/>
              </a:spcAft>
              <a:buClr>
                <a:schemeClr val="dk1"/>
              </a:buClr>
              <a:buSzPts val="2000"/>
              <a:buFont typeface="Arial"/>
              <a:buAutoNum type="arabicPeriod"/>
            </a:pPr>
            <a:r>
              <a:rPr lang="en-GB" sz="2000" b="0" i="0" u="none" strike="noStrike" cap="none" dirty="0">
                <a:solidFill>
                  <a:schemeClr val="dk1"/>
                </a:solidFill>
                <a:latin typeface="Trebuchet MS"/>
                <a:ea typeface="Trebuchet MS"/>
                <a:cs typeface="Trebuchet MS"/>
                <a:sym typeface="Trebuchet MS"/>
              </a:rPr>
              <a:t>Use case requirements</a:t>
            </a:r>
          </a:p>
          <a:p>
            <a:pPr marL="1016000" lvl="1" indent="-457200">
              <a:lnSpc>
                <a:spcPct val="150000"/>
              </a:lnSpc>
              <a:spcBef>
                <a:spcPts val="1000"/>
              </a:spcBef>
              <a:buClr>
                <a:schemeClr val="dk1"/>
              </a:buClr>
              <a:buSzPts val="2000"/>
              <a:buFont typeface="Wingdings" pitchFamily="2" charset="2"/>
              <a:buChar char="ü"/>
            </a:pPr>
            <a:r>
              <a:rPr lang="en-GB" sz="2000" dirty="0" err="1">
                <a:solidFill>
                  <a:schemeClr val="dk1"/>
                </a:solidFill>
                <a:latin typeface="Trebuchet MS"/>
                <a:ea typeface="Trebuchet MS"/>
                <a:cs typeface="Trebuchet MS"/>
                <a:sym typeface="Trebuchet MS"/>
              </a:rPr>
              <a:t>Refset</a:t>
            </a:r>
            <a:r>
              <a:rPr lang="en-GB" sz="2000" dirty="0">
                <a:solidFill>
                  <a:schemeClr val="dk1"/>
                </a:solidFill>
                <a:latin typeface="Trebuchet MS"/>
                <a:ea typeface="Trebuchet MS"/>
                <a:cs typeface="Trebuchet MS"/>
                <a:sym typeface="Trebuchet MS"/>
              </a:rPr>
              <a:t> support</a:t>
            </a:r>
          </a:p>
          <a:p>
            <a:pPr marL="1016000" lvl="1" indent="-457200">
              <a:lnSpc>
                <a:spcPct val="150000"/>
              </a:lnSpc>
              <a:spcBef>
                <a:spcPts val="1000"/>
              </a:spcBef>
              <a:buClr>
                <a:schemeClr val="dk1"/>
              </a:buClr>
              <a:buSzPts val="2000"/>
              <a:buFont typeface="Wingdings" pitchFamily="2" charset="2"/>
              <a:buChar char="ü"/>
            </a:pPr>
            <a:r>
              <a:rPr lang="en-GB" sz="2000" b="0" i="0" u="none" strike="noStrike" cap="none" dirty="0">
                <a:solidFill>
                  <a:schemeClr val="dk1"/>
                </a:solidFill>
                <a:latin typeface="Trebuchet MS"/>
                <a:ea typeface="Trebuchet MS"/>
                <a:cs typeface="Trebuchet MS"/>
                <a:sym typeface="Trebuchet MS"/>
              </a:rPr>
              <a:t>Use of expressions</a:t>
            </a:r>
          </a:p>
          <a:p>
            <a:pPr marL="558800" lvl="0" indent="-457200">
              <a:lnSpc>
                <a:spcPct val="150000"/>
              </a:lnSpc>
              <a:spcBef>
                <a:spcPts val="1000"/>
              </a:spcBef>
              <a:buClr>
                <a:schemeClr val="dk1"/>
              </a:buClr>
              <a:buSzPts val="2000"/>
              <a:buFont typeface="Arial"/>
              <a:buAutoNum type="arabicPeriod"/>
            </a:pPr>
            <a:r>
              <a:rPr lang="en-GB" sz="2000" dirty="0">
                <a:solidFill>
                  <a:srgbClr val="000000"/>
                </a:solidFill>
                <a:latin typeface="Trebuchet MS"/>
                <a:ea typeface="Trebuchet MS"/>
                <a:cs typeface="Trebuchet MS"/>
                <a:sym typeface="Trebuchet MS"/>
              </a:rPr>
              <a:t>Implementation guidance</a:t>
            </a:r>
          </a:p>
          <a:p>
            <a:pPr marL="558800" lvl="0" indent="-457200">
              <a:lnSpc>
                <a:spcPct val="150000"/>
              </a:lnSpc>
              <a:spcBef>
                <a:spcPts val="1000"/>
              </a:spcBef>
              <a:buClr>
                <a:schemeClr val="dk1"/>
              </a:buClr>
              <a:buSzPts val="2000"/>
              <a:buFont typeface="Arial"/>
              <a:buAutoNum type="arabicPeriod"/>
            </a:pPr>
            <a:r>
              <a:rPr lang="en-GB" sz="2000" dirty="0">
                <a:solidFill>
                  <a:srgbClr val="000000"/>
                </a:solidFill>
                <a:latin typeface="Trebuchet MS"/>
                <a:ea typeface="Trebuchet MS"/>
                <a:cs typeface="Trebuchet MS"/>
                <a:sym typeface="Trebuchet MS"/>
              </a:rPr>
              <a:t>Research support</a:t>
            </a:r>
            <a:endParaRPr lang="en-GB" sz="1400" dirty="0">
              <a:solidFill>
                <a:srgbClr val="000000"/>
              </a:solidFill>
              <a:latin typeface="Trebuchet MS"/>
              <a:ea typeface="Trebuchet MS"/>
              <a:cs typeface="Trebuchet MS"/>
              <a:sym typeface="Trebuchet MS"/>
            </a:endParaRPr>
          </a:p>
          <a:p>
            <a:pPr marL="558800" marR="0" lvl="0" indent="-457200" algn="l" rtl="0">
              <a:lnSpc>
                <a:spcPct val="150000"/>
              </a:lnSpc>
              <a:spcBef>
                <a:spcPts val="1000"/>
              </a:spcBef>
              <a:spcAft>
                <a:spcPts val="0"/>
              </a:spcAft>
              <a:buClr>
                <a:schemeClr val="dk1"/>
              </a:buClr>
              <a:buSzPts val="2000"/>
              <a:buFont typeface="Arial"/>
              <a:buAutoNum type="arabicPeriod"/>
            </a:pPr>
            <a:endParaRPr sz="1400" b="0" i="0" u="none" strike="noStrike" cap="none" dirty="0">
              <a:solidFill>
                <a:srgbClr val="000000"/>
              </a:solidFill>
              <a:latin typeface="Trebuchet MS"/>
              <a:ea typeface="Trebuchet MS"/>
              <a:cs typeface="Trebuchet MS"/>
              <a:sym typeface="Trebuchet MS"/>
            </a:endParaRPr>
          </a:p>
        </p:txBody>
      </p:sp>
      <p:sp>
        <p:nvSpPr>
          <p:cNvPr id="324" name="Google Shape;324;p13"/>
          <p:cNvSpPr txBox="1"/>
          <p:nvPr/>
        </p:nvSpPr>
        <p:spPr>
          <a:xfrm>
            <a:off x="98725" y="6421674"/>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4</a:t>
            </a:fld>
            <a:endParaRPr sz="1400" b="0" i="0" u="none" strike="noStrike" cap="none">
              <a:solidFill>
                <a:schemeClr val="dk2"/>
              </a:solidFill>
              <a:latin typeface="Trebuchet MS"/>
              <a:ea typeface="Trebuchet MS"/>
              <a:cs typeface="Trebuchet MS"/>
              <a:sym typeface="Trebuchet MS"/>
            </a:endParaRPr>
          </a:p>
        </p:txBody>
      </p:sp>
    </p:spTree>
    <p:extLst>
      <p:ext uri="{BB962C8B-B14F-4D97-AF65-F5344CB8AC3E}">
        <p14:creationId xmlns:p14="http://schemas.microsoft.com/office/powerpoint/2010/main" val="2464815557"/>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1479</TotalTime>
  <Words>153</Words>
  <Application>Microsoft Macintosh PowerPoint</Application>
  <PresentationFormat>Widescreen</PresentationFormat>
  <Paragraphs>25</Paragraphs>
  <Slides>4</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Arial</vt:lpstr>
      <vt:lpstr>Calibri</vt:lpstr>
      <vt:lpstr>Calibri Light</vt:lpstr>
      <vt:lpstr>Helvetica Neue</vt:lpstr>
      <vt:lpstr>Roboto</vt:lpstr>
      <vt:lpstr>Trebuchet MS</vt:lpstr>
      <vt:lpstr>Wingdings</vt:lpstr>
      <vt:lpstr>Office Theme</vt:lpstr>
      <vt:lpstr>Genomics and Precision Medicine CRG - scope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2020 SNOMED International Presentation Template</dc:title>
  <dc:creator>Ashley Hickey</dc:creator>
  <cp:lastModifiedBy>igr@snomed.org</cp:lastModifiedBy>
  <cp:revision>26</cp:revision>
  <dcterms:created xsi:type="dcterms:W3CDTF">2020-08-12T15:12:31Z</dcterms:created>
  <dcterms:modified xsi:type="dcterms:W3CDTF">2021-04-20T21:10:11Z</dcterms:modified>
</cp:coreProperties>
</file>