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46"/>
  </p:normalViewPr>
  <p:slideViewPr>
    <p:cSldViewPr snapToGrid="0" snapToObjects="1">
      <p:cViewPr varScale="1">
        <p:scale>
          <a:sx n="108" d="100"/>
          <a:sy n="108" d="100"/>
        </p:scale>
        <p:origin x="736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3BB393-2BF8-F145-9F17-16C1F7896F9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9C08EB2-DED7-F74C-9EB3-D023BD1DB87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2EC3EA-0C25-1B4F-9319-A0FF09DC5A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F8EA48-D297-D24D-A199-E53F88321FBB}" type="datetimeFigureOut">
              <a:rPr lang="en-US" smtClean="0"/>
              <a:t>4/21/21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38D7B9-74D7-4F43-8BE7-00951FA4C6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E30E14-59B9-7A46-8633-70E16AFDB2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1B842-2B7F-3040-8271-8958B0DBCA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32375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2ABF47-803B-DE4B-8FE8-4C83A1348A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D70FAD7-6584-1C42-8892-FFDC22B8A40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8327B27-FA27-AD4D-B2BB-97D1A7F508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F8EA48-D297-D24D-A199-E53F88321FBB}" type="datetimeFigureOut">
              <a:rPr lang="en-US" smtClean="0"/>
              <a:t>4/21/21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8C20F7-B78D-A146-8EC9-9A24290A80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218F7B-01AA-BB4F-BC3B-1CD98FA404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1B842-2B7F-3040-8271-8958B0DBCA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36094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71DC0E4-D285-4A41-93C5-BE7D9D575F0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F09BBAF-9F25-6B46-9E42-B7018F14E87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BDE2E1-C2EA-ED49-A73A-A8FE633DDC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F8EA48-D297-D24D-A199-E53F88321FBB}" type="datetimeFigureOut">
              <a:rPr lang="en-US" smtClean="0"/>
              <a:t>4/21/21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06BA2F-EC7B-044B-9539-B2086F14A5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2C5F81-3B30-1640-B782-B787DD4EF7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1B842-2B7F-3040-8271-8958B0DBCA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25525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C5B706-3AFB-AB4E-AA98-1321276A6B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2DB3EE-79F5-974D-AD26-391B1A2FAF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835140-C846-8D4A-AFF3-B4FECE4B61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F8EA48-D297-D24D-A199-E53F88321FBB}" type="datetimeFigureOut">
              <a:rPr lang="en-US" smtClean="0"/>
              <a:t>4/21/21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398B97-2B65-4E4B-B9B9-8B7DE1B7B4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E758AE-DE7D-674D-BFA7-19BCADD593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1B842-2B7F-3040-8271-8958B0DBCA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17715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4A8C85-6E3D-7D4A-9BF6-546D897475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9E9257A-F65D-4942-9DDC-27DABE5AB3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D1A21D-E74D-6A4F-94CC-E6887F277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F8EA48-D297-D24D-A199-E53F88321FBB}" type="datetimeFigureOut">
              <a:rPr lang="en-US" smtClean="0"/>
              <a:t>4/21/21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776FD9-C31B-AC4D-92A2-30722E561B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4DB960-475D-7044-BED8-6A173D92CC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1B842-2B7F-3040-8271-8958B0DBCA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61581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F20CB1-FBEF-2547-939E-CDCC12633D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151351-AE23-014F-A9C5-D840741CBA3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A0982F4-8401-E341-9A86-6BEFD7A6F94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74998BD-9188-E24C-A905-F64143B98A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F8EA48-D297-D24D-A199-E53F88321FBB}" type="datetimeFigureOut">
              <a:rPr lang="en-US" smtClean="0"/>
              <a:t>4/21/21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D251BE-F372-7449-9A96-2B78AFA865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BB847FA-9959-7D49-B7CA-C4C226C90C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1B842-2B7F-3040-8271-8958B0DBCA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27765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797085-8138-F34A-A663-45A5934CBC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44CB086-B5D3-C846-BB06-9FEB994394F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7FAC937-DDB4-9247-9D67-DFBDE280F9A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B485540-689A-3541-9BFA-28E57BAEC14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FFF14F0-114C-E540-BE44-6095E58E197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CA66B35-29DB-0545-B7C5-957B0A8A94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F8EA48-D297-D24D-A199-E53F88321FBB}" type="datetimeFigureOut">
              <a:rPr lang="en-US" smtClean="0"/>
              <a:t>4/21/21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40A7C86-8585-7841-B1B4-FA0D6CE50E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1016440-1E6B-584F-8299-D545ECC54D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1B842-2B7F-3040-8271-8958B0DBCA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97871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AED7B6-3E6D-384F-AE90-82921B1072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D493CC6-E7F6-4B40-8978-9DE50D4E43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F8EA48-D297-D24D-A199-E53F88321FBB}" type="datetimeFigureOut">
              <a:rPr lang="en-US" smtClean="0"/>
              <a:t>4/21/21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5258417-389B-0749-B4BE-542E99572A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96D49B7-8DCB-9344-B676-474BF498A5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1B842-2B7F-3040-8271-8958B0DBCA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15082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F1D691B-8965-AA4F-AD03-8E75CAD18D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F8EA48-D297-D24D-A199-E53F88321FBB}" type="datetimeFigureOut">
              <a:rPr lang="en-US" smtClean="0"/>
              <a:t>4/21/21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F958271-A617-9E44-9386-F120164615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2AFF337-6A89-FA4C-92F4-6F99AA9D9D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1B842-2B7F-3040-8271-8958B0DBCA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71545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36BBB8-5BF2-CE42-9A2C-659C11F245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CA60C4-6582-674F-B78E-9C721EDE1E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BC460A3-A8FA-3946-BBD9-62FE1AE7123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7886D35-B09C-D24A-A833-46C1A1B2DA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F8EA48-D297-D24D-A199-E53F88321FBB}" type="datetimeFigureOut">
              <a:rPr lang="en-US" smtClean="0"/>
              <a:t>4/21/21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BDE9E54-9E4E-6745-AFF4-B8498F6774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1A42E32-62B2-6842-859B-53246E9428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1B842-2B7F-3040-8271-8958B0DBCA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09205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1454BE-B801-EA4B-B00F-DA1BA51C99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977D2DF-288C-F449-A21D-80752BF79EA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2A57883-314A-FD40-80B3-6C706322B61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03CEA99-2956-BF47-9C6D-2ACE1324C8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F8EA48-D297-D24D-A199-E53F88321FBB}" type="datetimeFigureOut">
              <a:rPr lang="en-US" smtClean="0"/>
              <a:t>4/21/21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9511312-3753-2748-BB05-C21A6DA01B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EEBE316-5033-D945-9A7E-72EB94804D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1B842-2B7F-3040-8271-8958B0DBCA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91339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99D203E-8916-AA42-88AF-1E7A9D9083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EDBD7D7-532B-EC4D-9AA9-69776C673D1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325BF1-0ED7-4741-9017-07CCC65A91C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F8EA48-D297-D24D-A199-E53F88321FBB}" type="datetimeFigureOut">
              <a:rPr lang="en-US" smtClean="0"/>
              <a:t>4/21/21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29EC54-7A72-2F45-8C69-86F1E959E82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516559-0E0A-2F45-8B94-B64A673EBFA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41B842-2B7F-3040-8271-8958B0DBCA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94365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60D30B7-B843-0944-874C-D2F07CEA3734}"/>
              </a:ext>
            </a:extLst>
          </p:cNvPr>
          <p:cNvSpPr txBox="1"/>
          <p:nvPr/>
        </p:nvSpPr>
        <p:spPr>
          <a:xfrm>
            <a:off x="1688771" y="678636"/>
            <a:ext cx="1398653" cy="461665"/>
          </a:xfrm>
          <a:prstGeom prst="rect">
            <a:avLst/>
          </a:prstGeom>
          <a:solidFill>
            <a:srgbClr val="00B0F0"/>
          </a:solidFill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CONTENT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C45E984-35C1-7C46-8C74-2C0A0F167B57}"/>
              </a:ext>
            </a:extLst>
          </p:cNvPr>
          <p:cNvSpPr txBox="1"/>
          <p:nvPr/>
        </p:nvSpPr>
        <p:spPr>
          <a:xfrm>
            <a:off x="7916885" y="525382"/>
            <a:ext cx="2486578" cy="461665"/>
          </a:xfrm>
          <a:prstGeom prst="rect">
            <a:avLst/>
          </a:prstGeom>
          <a:solidFill>
            <a:srgbClr val="00B0F0"/>
          </a:solidFill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IMPLEMENTATION</a:t>
            </a:r>
          </a:p>
        </p:txBody>
      </p:sp>
      <p:sp>
        <p:nvSpPr>
          <p:cNvPr id="6" name="Cloud 5">
            <a:extLst>
              <a:ext uri="{FF2B5EF4-FFF2-40B4-BE49-F238E27FC236}">
                <a16:creationId xmlns:a16="http://schemas.microsoft.com/office/drawing/2014/main" id="{B3295F4A-BA64-6F40-98A1-2744F0721113}"/>
              </a:ext>
            </a:extLst>
          </p:cNvPr>
          <p:cNvSpPr/>
          <p:nvPr/>
        </p:nvSpPr>
        <p:spPr>
          <a:xfrm>
            <a:off x="581889" y="1450139"/>
            <a:ext cx="2992582" cy="1199407"/>
          </a:xfrm>
          <a:prstGeom prst="cloud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accent1"/>
                </a:solidFill>
              </a:rPr>
              <a:t>Clinical phenotypes</a:t>
            </a:r>
          </a:p>
          <a:p>
            <a:pPr algn="ctr"/>
            <a:r>
              <a:rPr lang="en-US" dirty="0">
                <a:solidFill>
                  <a:schemeClr val="accent1"/>
                </a:solidFill>
              </a:rPr>
              <a:t>(Community area)</a:t>
            </a:r>
          </a:p>
        </p:txBody>
      </p:sp>
      <p:sp>
        <p:nvSpPr>
          <p:cNvPr id="7" name="Cloud 6">
            <a:extLst>
              <a:ext uri="{FF2B5EF4-FFF2-40B4-BE49-F238E27FC236}">
                <a16:creationId xmlns:a16="http://schemas.microsoft.com/office/drawing/2014/main" id="{56F04039-8B79-5C45-99D7-E26478EC8EBB}"/>
              </a:ext>
            </a:extLst>
          </p:cNvPr>
          <p:cNvSpPr/>
          <p:nvPr/>
        </p:nvSpPr>
        <p:spPr>
          <a:xfrm>
            <a:off x="217387" y="2531709"/>
            <a:ext cx="2431473" cy="952005"/>
          </a:xfrm>
          <a:prstGeom prst="cloud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accent1"/>
                </a:solidFill>
              </a:rPr>
              <a:t>HPO/SNOMED CT map</a:t>
            </a:r>
          </a:p>
        </p:txBody>
      </p:sp>
      <p:sp>
        <p:nvSpPr>
          <p:cNvPr id="8" name="Cloud 7">
            <a:extLst>
              <a:ext uri="{FF2B5EF4-FFF2-40B4-BE49-F238E27FC236}">
                <a16:creationId xmlns:a16="http://schemas.microsoft.com/office/drawing/2014/main" id="{50EEB847-70AB-244D-85C4-99F5CFF4FF68}"/>
              </a:ext>
            </a:extLst>
          </p:cNvPr>
          <p:cNvSpPr/>
          <p:nvPr/>
        </p:nvSpPr>
        <p:spPr>
          <a:xfrm>
            <a:off x="6943108" y="1246685"/>
            <a:ext cx="2992582" cy="1199407"/>
          </a:xfrm>
          <a:prstGeom prst="cloud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accent1"/>
                </a:solidFill>
              </a:rPr>
              <a:t>SNOMED CT genomic pilots</a:t>
            </a:r>
          </a:p>
        </p:txBody>
      </p:sp>
      <p:sp>
        <p:nvSpPr>
          <p:cNvPr id="9" name="Cloud 8">
            <a:extLst>
              <a:ext uri="{FF2B5EF4-FFF2-40B4-BE49-F238E27FC236}">
                <a16:creationId xmlns:a16="http://schemas.microsoft.com/office/drawing/2014/main" id="{3901762A-669A-064F-90B0-D6C981EA197D}"/>
              </a:ext>
            </a:extLst>
          </p:cNvPr>
          <p:cNvSpPr/>
          <p:nvPr/>
        </p:nvSpPr>
        <p:spPr>
          <a:xfrm>
            <a:off x="8617529" y="2238609"/>
            <a:ext cx="2992582" cy="1199407"/>
          </a:xfrm>
          <a:prstGeom prst="cloud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accent1"/>
                </a:solidFill>
              </a:rPr>
              <a:t>SNOMED CT included in </a:t>
            </a:r>
            <a:r>
              <a:rPr lang="en-US" dirty="0" err="1">
                <a:solidFill>
                  <a:schemeClr val="accent1"/>
                </a:solidFill>
              </a:rPr>
              <a:t>Xref</a:t>
            </a:r>
            <a:r>
              <a:rPr lang="en-US" dirty="0">
                <a:solidFill>
                  <a:schemeClr val="accent1"/>
                </a:solidFill>
              </a:rPr>
              <a:t> browser</a:t>
            </a:r>
          </a:p>
        </p:txBody>
      </p:sp>
      <p:sp>
        <p:nvSpPr>
          <p:cNvPr id="10" name="Cloud 9">
            <a:extLst>
              <a:ext uri="{FF2B5EF4-FFF2-40B4-BE49-F238E27FC236}">
                <a16:creationId xmlns:a16="http://schemas.microsoft.com/office/drawing/2014/main" id="{2338AD18-9CC1-354E-8151-BBA6F6B7FACC}"/>
              </a:ext>
            </a:extLst>
          </p:cNvPr>
          <p:cNvSpPr/>
          <p:nvPr/>
        </p:nvSpPr>
        <p:spPr>
          <a:xfrm>
            <a:off x="7410881" y="4232204"/>
            <a:ext cx="2992582" cy="1199407"/>
          </a:xfrm>
          <a:prstGeom prst="cloud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C00000"/>
                </a:solidFill>
              </a:rPr>
              <a:t>Further pilots – biobanks (Analytics focus)</a:t>
            </a:r>
          </a:p>
        </p:txBody>
      </p:sp>
      <p:sp>
        <p:nvSpPr>
          <p:cNvPr id="11" name="Cloud 10">
            <a:extLst>
              <a:ext uri="{FF2B5EF4-FFF2-40B4-BE49-F238E27FC236}">
                <a16:creationId xmlns:a16="http://schemas.microsoft.com/office/drawing/2014/main" id="{7CE8B7EB-856E-114F-8B81-D333F116A5E4}"/>
              </a:ext>
            </a:extLst>
          </p:cNvPr>
          <p:cNvSpPr/>
          <p:nvPr/>
        </p:nvSpPr>
        <p:spPr>
          <a:xfrm>
            <a:off x="9031186" y="5093897"/>
            <a:ext cx="2992582" cy="1199407"/>
          </a:xfrm>
          <a:prstGeom prst="cloud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C00000"/>
                </a:solidFill>
              </a:rPr>
              <a:t>Precision medicine position paper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D18FC8A-F88A-4B47-A5D7-95B9416357B3}"/>
              </a:ext>
            </a:extLst>
          </p:cNvPr>
          <p:cNvSpPr txBox="1"/>
          <p:nvPr/>
        </p:nvSpPr>
        <p:spPr>
          <a:xfrm>
            <a:off x="4275287" y="2531709"/>
            <a:ext cx="2799924" cy="181588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rgbClr val="7030A0"/>
                </a:solidFill>
              </a:rPr>
              <a:t>SNOMED </a:t>
            </a:r>
          </a:p>
          <a:p>
            <a:pPr algn="ctr"/>
            <a:r>
              <a:rPr lang="en-US" sz="2800" dirty="0">
                <a:solidFill>
                  <a:srgbClr val="7030A0"/>
                </a:solidFill>
              </a:rPr>
              <a:t>INTERNATIONAL </a:t>
            </a:r>
          </a:p>
          <a:p>
            <a:pPr algn="ctr"/>
            <a:r>
              <a:rPr lang="en-US" sz="2800" dirty="0">
                <a:solidFill>
                  <a:srgbClr val="7030A0"/>
                </a:solidFill>
              </a:rPr>
              <a:t>GENOMICS </a:t>
            </a:r>
          </a:p>
          <a:p>
            <a:pPr algn="ctr"/>
            <a:r>
              <a:rPr lang="en-US" sz="2800" dirty="0">
                <a:solidFill>
                  <a:srgbClr val="7030A0"/>
                </a:solidFill>
              </a:rPr>
              <a:t>STRATEGY</a:t>
            </a:r>
          </a:p>
        </p:txBody>
      </p:sp>
      <p:sp>
        <p:nvSpPr>
          <p:cNvPr id="13" name="Cloud 12">
            <a:extLst>
              <a:ext uri="{FF2B5EF4-FFF2-40B4-BE49-F238E27FC236}">
                <a16:creationId xmlns:a16="http://schemas.microsoft.com/office/drawing/2014/main" id="{2F70CD45-1FF1-F742-92D2-501783BFE2A1}"/>
              </a:ext>
            </a:extLst>
          </p:cNvPr>
          <p:cNvSpPr/>
          <p:nvPr/>
        </p:nvSpPr>
        <p:spPr>
          <a:xfrm>
            <a:off x="5743362" y="5249342"/>
            <a:ext cx="2992582" cy="1199407"/>
          </a:xfrm>
          <a:prstGeom prst="cloud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C00000"/>
                </a:solidFill>
              </a:rPr>
              <a:t>Use case requirements</a:t>
            </a:r>
          </a:p>
        </p:txBody>
      </p:sp>
      <p:sp>
        <p:nvSpPr>
          <p:cNvPr id="15" name="Cloud 14">
            <a:extLst>
              <a:ext uri="{FF2B5EF4-FFF2-40B4-BE49-F238E27FC236}">
                <a16:creationId xmlns:a16="http://schemas.microsoft.com/office/drawing/2014/main" id="{0C0C7847-5B9E-A244-9322-FD6DE1A31CCC}"/>
              </a:ext>
            </a:extLst>
          </p:cNvPr>
          <p:cNvSpPr/>
          <p:nvPr/>
        </p:nvSpPr>
        <p:spPr>
          <a:xfrm>
            <a:off x="1563259" y="4447308"/>
            <a:ext cx="2712028" cy="1199407"/>
          </a:xfrm>
          <a:prstGeom prst="cloud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C00000"/>
                </a:solidFill>
              </a:rPr>
              <a:t>OMIM/SNOMED CT map</a:t>
            </a:r>
          </a:p>
        </p:txBody>
      </p:sp>
      <p:sp>
        <p:nvSpPr>
          <p:cNvPr id="16" name="Cloud 15">
            <a:extLst>
              <a:ext uri="{FF2B5EF4-FFF2-40B4-BE49-F238E27FC236}">
                <a16:creationId xmlns:a16="http://schemas.microsoft.com/office/drawing/2014/main" id="{AD59FAEB-4B08-CA4D-9AB4-59BB8B0845F9}"/>
              </a:ext>
            </a:extLst>
          </p:cNvPr>
          <p:cNvSpPr/>
          <p:nvPr/>
        </p:nvSpPr>
        <p:spPr>
          <a:xfrm>
            <a:off x="168232" y="5407861"/>
            <a:ext cx="2712028" cy="1199407"/>
          </a:xfrm>
          <a:prstGeom prst="cloud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C00000"/>
                </a:solidFill>
              </a:rPr>
              <a:t>Extension of SNOMED Concept model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CCE3F28-D383-5742-9B5C-95424955AD8C}"/>
              </a:ext>
            </a:extLst>
          </p:cNvPr>
          <p:cNvSpPr txBox="1"/>
          <p:nvPr/>
        </p:nvSpPr>
        <p:spPr>
          <a:xfrm>
            <a:off x="3420028" y="109669"/>
            <a:ext cx="426931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chemeClr val="accent5"/>
                </a:solidFill>
              </a:rPr>
              <a:t>Genomics – Where are we ?</a:t>
            </a:r>
          </a:p>
        </p:txBody>
      </p:sp>
      <p:sp>
        <p:nvSpPr>
          <p:cNvPr id="18" name="Cloud 17">
            <a:extLst>
              <a:ext uri="{FF2B5EF4-FFF2-40B4-BE49-F238E27FC236}">
                <a16:creationId xmlns:a16="http://schemas.microsoft.com/office/drawing/2014/main" id="{69809069-56FB-DA45-840E-9ED1501D2390}"/>
              </a:ext>
            </a:extLst>
          </p:cNvPr>
          <p:cNvSpPr/>
          <p:nvPr/>
        </p:nvSpPr>
        <p:spPr>
          <a:xfrm>
            <a:off x="581889" y="3285119"/>
            <a:ext cx="3572832" cy="1094977"/>
          </a:xfrm>
          <a:prstGeom prst="cloud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accent1"/>
                </a:solidFill>
              </a:rPr>
              <a:t>Cancer Synoptic Reporting observables (Nebraska)</a:t>
            </a:r>
          </a:p>
        </p:txBody>
      </p:sp>
    </p:spTree>
    <p:extLst>
      <p:ext uri="{BB962C8B-B14F-4D97-AF65-F5344CB8AC3E}">
        <p14:creationId xmlns:p14="http://schemas.microsoft.com/office/powerpoint/2010/main" val="8887551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65</Words>
  <Application>Microsoft Macintosh PowerPoint</Application>
  <PresentationFormat>Widescreen</PresentationFormat>
  <Paragraphs>18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igr@snomed.org</dc:creator>
  <cp:lastModifiedBy>igr@snomed.org</cp:lastModifiedBy>
  <cp:revision>4</cp:revision>
  <dcterms:created xsi:type="dcterms:W3CDTF">2021-04-21T16:52:15Z</dcterms:created>
  <dcterms:modified xsi:type="dcterms:W3CDTF">2021-04-21T19:28:35Z</dcterms:modified>
</cp:coreProperties>
</file>