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8"/>
  </p:notesMasterIdLst>
  <p:sldIdLst>
    <p:sldId id="516" r:id="rId2"/>
    <p:sldId id="517" r:id="rId3"/>
    <p:sldId id="552" r:id="rId4"/>
    <p:sldId id="519" r:id="rId5"/>
    <p:sldId id="534" r:id="rId6"/>
    <p:sldId id="525" r:id="rId7"/>
    <p:sldId id="555" r:id="rId8"/>
    <p:sldId id="524" r:id="rId9"/>
    <p:sldId id="530" r:id="rId10"/>
    <p:sldId id="531" r:id="rId11"/>
    <p:sldId id="532" r:id="rId12"/>
    <p:sldId id="558" r:id="rId13"/>
    <p:sldId id="560" r:id="rId14"/>
    <p:sldId id="533" r:id="rId15"/>
    <p:sldId id="523" r:id="rId16"/>
    <p:sldId id="522" r:id="rId17"/>
    <p:sldId id="529" r:id="rId18"/>
    <p:sldId id="556" r:id="rId19"/>
    <p:sldId id="557" r:id="rId20"/>
    <p:sldId id="538" r:id="rId21"/>
    <p:sldId id="541" r:id="rId22"/>
    <p:sldId id="551" r:id="rId23"/>
    <p:sldId id="544" r:id="rId24"/>
    <p:sldId id="542" r:id="rId25"/>
    <p:sldId id="543" r:id="rId26"/>
    <p:sldId id="545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D2DB"/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37" autoAdjust="0"/>
    <p:restoredTop sz="90119" autoAdjust="0"/>
  </p:normalViewPr>
  <p:slideViewPr>
    <p:cSldViewPr snapToGrid="0" snapToObjects="1">
      <p:cViewPr varScale="1">
        <p:scale>
          <a:sx n="72" d="100"/>
          <a:sy n="72" d="100"/>
        </p:scale>
        <p:origin x="123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93/bja/77.2.21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Clinical Indexes and Scale Scores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247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198" y="179074"/>
            <a:ext cx="7606427" cy="1359153"/>
          </a:xfrm>
        </p:spPr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Airway Assessment Scale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5976" t="12479" r="1828" b="804"/>
          <a:stretch/>
        </p:blipFill>
        <p:spPr>
          <a:xfrm>
            <a:off x="0" y="1853025"/>
            <a:ext cx="9144000" cy="52850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92471" y="1317812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n>
                  <a:solidFill>
                    <a:srgbClr val="C00000"/>
                  </a:solidFill>
                </a:ln>
                <a:noFill/>
              </a:rPr>
              <a:t>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3767" y="2528046"/>
            <a:ext cx="468109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73960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277388005|Mallampati Grade (observable entity)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INHERES_IN = Entire oropharyngeal cavity (body structure)</a:t>
            </a:r>
          </a:p>
          <a:p>
            <a:r>
              <a:rPr lang="en-US" dirty="0"/>
              <a:t>PROPERTY = Length property </a:t>
            </a:r>
          </a:p>
          <a:p>
            <a:r>
              <a:rPr lang="en-US" dirty="0"/>
              <a:t>TECHNIQUE = </a:t>
            </a:r>
            <a:r>
              <a:rPr lang="en-US" dirty="0" err="1"/>
              <a:t>Mallampati</a:t>
            </a:r>
            <a:r>
              <a:rPr lang="en-US" dirty="0"/>
              <a:t> score (assessment scale)</a:t>
            </a:r>
          </a:p>
          <a:p>
            <a:r>
              <a:rPr lang="en-US" dirty="0"/>
              <a:t>TECHNIQUE =  Inspection technique (visual assessment)</a:t>
            </a:r>
          </a:p>
          <a:p>
            <a:r>
              <a:rPr lang="en-US" dirty="0"/>
              <a:t>SCALE_TYPE = Ordinal</a:t>
            </a:r>
          </a:p>
          <a:p>
            <a:r>
              <a:rPr lang="en-US" dirty="0"/>
              <a:t>PRECONDITION=Mouth wide open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996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208109"/>
            <a:ext cx="7953158" cy="1359153"/>
          </a:xfrm>
        </p:spPr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Findings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7361"/>
            <a:ext cx="7282212" cy="3950310"/>
          </a:xfrm>
        </p:spPr>
        <p:txBody>
          <a:bodyPr>
            <a:normAutofit/>
          </a:bodyPr>
          <a:lstStyle/>
          <a:p>
            <a:r>
              <a:rPr lang="en-US" sz="2000" dirty="0"/>
              <a:t>Findings values (qualifier)</a:t>
            </a:r>
          </a:p>
          <a:p>
            <a:r>
              <a:rPr lang="en-US" sz="2000" dirty="0"/>
              <a:t>  Ordinal findings value (qualifier)</a:t>
            </a:r>
          </a:p>
          <a:p>
            <a:r>
              <a:rPr lang="en-US" sz="2000" dirty="0"/>
              <a:t>    Anesthesia ordinal findings value (qualifier)</a:t>
            </a:r>
          </a:p>
          <a:p>
            <a:r>
              <a:rPr lang="en-US" sz="2000" dirty="0"/>
              <a:t>      </a:t>
            </a:r>
            <a:r>
              <a:rPr lang="en-US" sz="2000" dirty="0" err="1"/>
              <a:t>Mallampati</a:t>
            </a:r>
            <a:r>
              <a:rPr lang="en-US" sz="2000" dirty="0"/>
              <a:t> scale value (qualifier)</a:t>
            </a:r>
          </a:p>
          <a:p>
            <a:r>
              <a:rPr lang="en-US" sz="2000" dirty="0"/>
              <a:t>        Grade 1 (qualifier)</a:t>
            </a:r>
          </a:p>
          <a:p>
            <a:r>
              <a:rPr lang="en-US" sz="2000" dirty="0"/>
              <a:t>        Grade 2 (qualifier)</a:t>
            </a:r>
          </a:p>
          <a:p>
            <a:r>
              <a:rPr lang="en-US" sz="2000" dirty="0"/>
              <a:t>        Grade 3 (qualifier)</a:t>
            </a:r>
          </a:p>
          <a:p>
            <a:r>
              <a:rPr lang="en-US" sz="2000" dirty="0"/>
              <a:t>        Grade 4 (qualifier)</a:t>
            </a:r>
          </a:p>
        </p:txBody>
      </p:sp>
    </p:spTree>
    <p:extLst>
      <p:ext uri="{BB962C8B-B14F-4D97-AF65-F5344CB8AC3E}">
        <p14:creationId xmlns:p14="http://schemas.microsoft.com/office/powerpoint/2010/main" val="1624819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Mallampati</a:t>
            </a:r>
            <a:r>
              <a:rPr lang="en-US" dirty="0"/>
              <a:t> </a:t>
            </a:r>
            <a:r>
              <a:rPr lang="en-US" dirty="0" err="1"/>
              <a:t>Vaueset</a:t>
            </a:r>
            <a:r>
              <a:rPr lang="en-US" dirty="0"/>
              <a:t> </a:t>
            </a:r>
            <a:r>
              <a:rPr lang="en-US" dirty="0" err="1"/>
              <a:t>Refset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07" t="39571" r="39733" b="29937"/>
          <a:stretch/>
        </p:blipFill>
        <p:spPr>
          <a:xfrm>
            <a:off x="0" y="1839951"/>
            <a:ext cx="9326880" cy="376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89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424397003|Mallampati class IV (finding)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Fully defined</a:t>
            </a:r>
          </a:p>
          <a:p>
            <a:r>
              <a:rPr lang="en-US" dirty="0"/>
              <a:t>IS_A = Finding of assessment scale</a:t>
            </a:r>
          </a:p>
          <a:p>
            <a:r>
              <a:rPr lang="en-US" dirty="0"/>
              <a:t>INTERPRETS = 277388005|Mallampati grade</a:t>
            </a:r>
          </a:p>
          <a:p>
            <a:r>
              <a:rPr lang="en-US" dirty="0"/>
              <a:t>HAS_INTERPRETATION = Grade 4</a:t>
            </a:r>
          </a:p>
        </p:txBody>
      </p:sp>
    </p:spTree>
    <p:extLst>
      <p:ext uri="{BB962C8B-B14F-4D97-AF65-F5344CB8AC3E}">
        <p14:creationId xmlns:p14="http://schemas.microsoft.com/office/powerpoint/2010/main" val="3807183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/>
              <a:t>Physiologic Function Classification</a:t>
            </a:r>
            <a:br>
              <a:rPr lang="en-US" dirty="0"/>
            </a:br>
            <a:r>
              <a:rPr lang="en-US" sz="3100" i="1" dirty="0"/>
              <a:t>Functional Observables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Glasgow Coma Scale</a:t>
            </a:r>
          </a:p>
          <a:p>
            <a:r>
              <a:rPr lang="en-US" dirty="0"/>
              <a:t>The Scale was described in 1974 by Graham Teasdale and Bryan </a:t>
            </a:r>
            <a:r>
              <a:rPr lang="en-US" dirty="0" err="1"/>
              <a:t>Jennett</a:t>
            </a:r>
            <a:r>
              <a:rPr lang="en-US" dirty="0"/>
              <a:t> as a way to communicate about the level of consciousness of patients with an acute brain injury.</a:t>
            </a:r>
          </a:p>
          <a:p>
            <a:r>
              <a:rPr lang="en-US" dirty="0"/>
              <a:t>Assessment of coma and impaired consciousness. A practical scale. Lancet 1974; 2:81-4.</a:t>
            </a:r>
            <a:endParaRPr lang="en-GB" dirty="0"/>
          </a:p>
          <a:p>
            <a:r>
              <a:rPr lang="en-GB" dirty="0"/>
              <a:t>Teasdale G, Maas A, Lecky F et al.  The Glasgow Coma Scale at 40 Years: standing the test of time. Lancet Neurology 2014 ;</a:t>
            </a:r>
            <a:r>
              <a:rPr lang="en-GB" b="1" dirty="0"/>
              <a:t>13(8)</a:t>
            </a:r>
            <a:r>
              <a:rPr lang="en-GB" dirty="0"/>
              <a:t> : 844-854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54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422" y="-679577"/>
            <a:ext cx="7606427" cy="1359153"/>
          </a:xfrm>
        </p:spPr>
        <p:txBody>
          <a:bodyPr/>
          <a:lstStyle/>
          <a:p>
            <a:r>
              <a:rPr lang="en-US" dirty="0"/>
              <a:t>Glasgow Coma Scale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3798" t="20875" r="15899" b="1549"/>
          <a:stretch/>
        </p:blipFill>
        <p:spPr>
          <a:xfrm>
            <a:off x="1918422" y="777830"/>
            <a:ext cx="5701144" cy="61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447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/>
              <a:t>FUNCTION Observable:</a:t>
            </a:r>
            <a:br>
              <a:rPr lang="en-US" dirty="0"/>
            </a:br>
            <a:r>
              <a:rPr lang="en-US" dirty="0"/>
              <a:t>24824002|Glasgow coma score (observable entity)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2259137"/>
            <a:ext cx="7282212" cy="3950310"/>
          </a:xfrm>
        </p:spPr>
        <p:txBody>
          <a:bodyPr/>
          <a:lstStyle/>
          <a:p>
            <a:r>
              <a:rPr lang="en-US" dirty="0"/>
              <a:t>INHERES_IN = Structure of cerebrum (body structure)</a:t>
            </a:r>
          </a:p>
          <a:p>
            <a:r>
              <a:rPr lang="en-US" dirty="0"/>
              <a:t>CHARACTERIZES = Neuropsychological process \ Sensorium: awareness and interaction (process)</a:t>
            </a:r>
          </a:p>
          <a:p>
            <a:r>
              <a:rPr lang="en-US" dirty="0"/>
              <a:t>PROPERTY = Process realization rate </a:t>
            </a:r>
          </a:p>
          <a:p>
            <a:r>
              <a:rPr lang="en-US" dirty="0"/>
              <a:t>TECHNIQUE =  386554004|Glasgow coma scale (assessment scale)</a:t>
            </a:r>
          </a:p>
          <a:p>
            <a:r>
              <a:rPr lang="en-US" dirty="0"/>
              <a:t>SCALE_TYPE = Ordinal or quantitative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637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Scores and Components Defined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2404" y="1800730"/>
            <a:ext cx="7810738" cy="3139321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248241002|Glasgow coma total score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|Component of Glasgow coma scale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83678007|Cerebral structure(body structure)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HAS_REALIZATION = |Sensorium: awareness and interaction (process)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TECHNIQUE = 386554004|Glasgow coma scale(assessment scale)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|Process achievement rate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|Ordinal or quantitative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6666" y="2168601"/>
            <a:ext cx="7810738" cy="2585323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248241002|Glasgow coma scale: Eye opening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|Component of Glasgow coma scale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83678007|Cerebral structure(body structure)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HAS_REALIZATION = |Sensorium: eye opening (process)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TECHNIQUE = 386554004|Glasgow coma scale(assessment scale)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|Process achievement rate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|Ordinal or quantitative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8798" y="2560957"/>
            <a:ext cx="7810738" cy="3139321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248241002|Glasgow coma scale: Verbal response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|Component of Glasgow coma scale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83678007|Cerebral structure(body structure)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HAS_REALIZATION = |Sensorium: Verbal response (process)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TECHNIQUE = 386554004|Glasgow coma scale(assessment scale)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|Process achievement rate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|Ordinal or quantitative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7077" y="2953313"/>
            <a:ext cx="7810738" cy="3139321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248241002|Glasgow coma scale: Best motor response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|Component of Glasgow coma scale (observable entity)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83678007|Cerebral structure(body structure)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HAS_REALIZATION = |Sensorium: Best motor response(process)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TECHNIQUE = 386554004|Glasgow coma scale(assessment scale)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|Process achievement rate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|Ordinal or quantitative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9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Glasgow Coma Scale Values </a:t>
            </a:r>
            <a:r>
              <a:rPr lang="en-US" dirty="0" err="1"/>
              <a:t>Refset</a:t>
            </a:r>
            <a:r>
              <a:rPr lang="en-US" dirty="0"/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93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403654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/>
              <a:t>EAG Test Case:</a:t>
            </a:r>
            <a:br>
              <a:rPr lang="en-US" dirty="0"/>
            </a:br>
            <a:r>
              <a:rPr lang="en-US" dirty="0"/>
              <a:t>Anesthesia Observables Scales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1795" y="1846245"/>
            <a:ext cx="793129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Jim,</a:t>
            </a:r>
          </a:p>
          <a:p>
            <a:r>
              <a:rPr lang="en-US" sz="1400" dirty="0"/>
              <a:t>I've picked out a few examples of very widely used scales in Anesthesia and Critical care.</a:t>
            </a:r>
          </a:p>
          <a:p>
            <a:r>
              <a:rPr lang="en-US" sz="1400" dirty="0"/>
              <a:t>As there are so many assessment scales names included in SNOMED, we should take a value approach to this and only concentrate on ones that have a demonstrable wide use across multiple member countries.  I would imagine that there are a number of obsolete examples in the current  SNOMED CT content.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ASA (American Society of Anesthesiologists) Physical Status Classification</a:t>
            </a:r>
          </a:p>
          <a:p>
            <a:r>
              <a:rPr lang="en-US" sz="1400" dirty="0" err="1"/>
              <a:t>Mallampati</a:t>
            </a:r>
            <a:r>
              <a:rPr lang="en-US" sz="1400" dirty="0"/>
              <a:t> scale (Airway assessment, prediction of difficult airway management)</a:t>
            </a:r>
          </a:p>
          <a:p>
            <a:r>
              <a:rPr lang="en-US" sz="1400" dirty="0"/>
              <a:t>Cormack </a:t>
            </a:r>
            <a:r>
              <a:rPr lang="en-US" sz="1400" dirty="0" err="1"/>
              <a:t>Lehane</a:t>
            </a:r>
            <a:r>
              <a:rPr lang="en-US" sz="1400" dirty="0"/>
              <a:t> scale (Airway assessment at direct laryngoscopy)</a:t>
            </a:r>
          </a:p>
          <a:p>
            <a:r>
              <a:rPr lang="en-US" sz="1400" dirty="0"/>
              <a:t>SOFA (Sequential Organ Failure Assessment) scale  - (prediction of Intensive Care mortality)</a:t>
            </a:r>
          </a:p>
          <a:p>
            <a:r>
              <a:rPr lang="en-US" sz="1400" dirty="0"/>
              <a:t>Canadian Study of Health and Aging (Rockwood) clinical frailty scale - (widely used in COVID-19 as a determinant of suitability for intensive care admission)</a:t>
            </a:r>
          </a:p>
          <a:p>
            <a:r>
              <a:rPr lang="en-US" sz="1400" dirty="0"/>
              <a:t>APACHE (Acute Physiology and Chronic Health Evaluation) - (severity of illness in first 24 hours of Intensive Care admission). There are a number of versions, most widely used being APACHE II. Apache IV is not included in SNOMED CT</a:t>
            </a:r>
          </a:p>
          <a:p>
            <a:r>
              <a:rPr lang="en-US" sz="1400" dirty="0"/>
              <a:t>p-POSSUM. Portsmouth modification of the Physiological and Operative Severity Score for the </a:t>
            </a:r>
            <a:r>
              <a:rPr lang="en-US" sz="1400" dirty="0" err="1"/>
              <a:t>enUmeration</a:t>
            </a:r>
            <a:r>
              <a:rPr lang="en-US" sz="1400" dirty="0"/>
              <a:t> of Mortality - widely used as a risk predictor for surgical interventions.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The other clinical leads of the Anesthesia CRG may have some other suggestions of scales worth looking at.</a:t>
            </a:r>
          </a:p>
          <a:p>
            <a:r>
              <a:rPr lang="en-US" sz="1400" dirty="0"/>
              <a:t> </a:t>
            </a:r>
          </a:p>
          <a:p>
            <a:r>
              <a:rPr lang="en-US" sz="1400" dirty="0"/>
              <a:t>Best wishes</a:t>
            </a:r>
          </a:p>
          <a:p>
            <a:r>
              <a:rPr lang="en-US" sz="1400" dirty="0" err="1"/>
              <a:t>Dr</a:t>
            </a:r>
            <a:r>
              <a:rPr lang="en-US" sz="1400" dirty="0"/>
              <a:t> Andrew C Norton</a:t>
            </a:r>
          </a:p>
        </p:txBody>
      </p:sp>
    </p:spTree>
    <p:extLst>
      <p:ext uri="{BB962C8B-B14F-4D97-AF65-F5344CB8AC3E}">
        <p14:creationId xmlns:p14="http://schemas.microsoft.com/office/powerpoint/2010/main" val="3392679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Scale employing multiple physiologic measurements to assess major organ system function with calculated score shown to correlate well with ICU mortality</a:t>
            </a:r>
          </a:p>
          <a:p>
            <a:r>
              <a:rPr lang="en-GB" dirty="0"/>
              <a:t>Ferreira FL, </a:t>
            </a:r>
            <a:r>
              <a:rPr lang="en-GB" dirty="0" err="1"/>
              <a:t>Bota</a:t>
            </a:r>
            <a:r>
              <a:rPr lang="en-GB" dirty="0"/>
              <a:t> DP, </a:t>
            </a:r>
            <a:r>
              <a:rPr lang="en-GB" dirty="0" err="1"/>
              <a:t>Bross</a:t>
            </a:r>
            <a:r>
              <a:rPr lang="en-GB" dirty="0"/>
              <a:t> A et al.  Serial evaluation of the SOFA score to predict outcome in critically ill patients. Journal of the American Medical Association 2001; </a:t>
            </a:r>
            <a:r>
              <a:rPr lang="en-GB" b="1" dirty="0"/>
              <a:t>286(14)</a:t>
            </a:r>
            <a:r>
              <a:rPr lang="en-GB" dirty="0"/>
              <a:t> :1754-1758.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379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1384"/>
            <a:ext cx="7606427" cy="1359153"/>
          </a:xfrm>
        </p:spPr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Scale score items:</a:t>
            </a:r>
          </a:p>
          <a:p>
            <a:r>
              <a:rPr lang="en-US" dirty="0"/>
              <a:t>Respiratory: pAO2/Fraction inhaled oxygen content(%) </a:t>
            </a:r>
          </a:p>
          <a:p>
            <a:r>
              <a:rPr lang="en-US" dirty="0"/>
              <a:t>Hematologic: Platelet count (10³/µL)</a:t>
            </a:r>
          </a:p>
          <a:p>
            <a:r>
              <a:rPr lang="en-US" dirty="0"/>
              <a:t>CNS: Glasgow Coma Scale (estimate if on sedatives)</a:t>
            </a:r>
          </a:p>
          <a:p>
            <a:r>
              <a:rPr lang="en-US" dirty="0"/>
              <a:t>Hepatic: Bilirubin (</a:t>
            </a:r>
            <a:r>
              <a:rPr lang="en-US" dirty="0" err="1"/>
              <a:t>umol</a:t>
            </a:r>
            <a:r>
              <a:rPr lang="en-US" dirty="0"/>
              <a:t>/L)</a:t>
            </a:r>
          </a:p>
          <a:p>
            <a:r>
              <a:rPr lang="en-US" dirty="0"/>
              <a:t>Cardiac: Mean arterial pressure(mmHg) or dose of </a:t>
            </a:r>
            <a:r>
              <a:rPr lang="en-US" dirty="0" err="1"/>
              <a:t>pressors</a:t>
            </a:r>
            <a:r>
              <a:rPr lang="en-US" dirty="0"/>
              <a:t> in use</a:t>
            </a:r>
          </a:p>
          <a:p>
            <a:r>
              <a:rPr lang="en-US" dirty="0"/>
              <a:t>Renal: Creatinine(</a:t>
            </a:r>
            <a:r>
              <a:rPr lang="en-US" dirty="0" err="1"/>
              <a:t>umol</a:t>
            </a:r>
            <a:r>
              <a:rPr lang="en-US" dirty="0"/>
              <a:t>/L) or Urine output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927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Sequential Organ Failure Total Score (observable entity)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Fully defined</a:t>
            </a:r>
          </a:p>
          <a:p>
            <a:r>
              <a:rPr lang="en-US" dirty="0"/>
              <a:t>IS_A = Finding of assessment scale</a:t>
            </a:r>
          </a:p>
          <a:p>
            <a:r>
              <a:rPr lang="en-US" dirty="0"/>
              <a:t>INHERES_IN = 91689009|Body system structure (body structure)</a:t>
            </a:r>
          </a:p>
          <a:p>
            <a:r>
              <a:rPr lang="en-US" dirty="0"/>
              <a:t>HAS_REALIZATION = 2140201000004100|Metabolic physiological process</a:t>
            </a:r>
          </a:p>
          <a:p>
            <a:r>
              <a:rPr lang="en-US" dirty="0"/>
              <a:t>TECHNIQUE = 459231000124102 |Sequential Organ Failure Assessment Scale</a:t>
            </a:r>
          </a:p>
          <a:p>
            <a:r>
              <a:rPr lang="en-US" dirty="0"/>
              <a:t>PROPERTY = 2304071000004105|Scale score</a:t>
            </a:r>
          </a:p>
          <a:p>
            <a:r>
              <a:rPr lang="en-US" dirty="0"/>
              <a:t>SCALE_TYPE =  Ordinal or quantitative</a:t>
            </a:r>
          </a:p>
        </p:txBody>
      </p:sp>
    </p:spTree>
    <p:extLst>
      <p:ext uri="{BB962C8B-B14F-4D97-AF65-F5344CB8AC3E}">
        <p14:creationId xmlns:p14="http://schemas.microsoft.com/office/powerpoint/2010/main" val="1455448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1384"/>
            <a:ext cx="7606427" cy="1359153"/>
          </a:xfrm>
        </p:spPr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Scale score items:</a:t>
            </a:r>
          </a:p>
          <a:p>
            <a:r>
              <a:rPr lang="en-US" dirty="0"/>
              <a:t>pAO2/Fraction inhaled oxygen content(%) </a:t>
            </a:r>
          </a:p>
          <a:p>
            <a:r>
              <a:rPr lang="en-US" dirty="0"/>
              <a:t>Platelet count (10³/µL)</a:t>
            </a:r>
          </a:p>
          <a:p>
            <a:r>
              <a:rPr lang="en-US" dirty="0"/>
              <a:t>Glasgow Coma Scale (estimate if on sedatives)</a:t>
            </a:r>
          </a:p>
          <a:p>
            <a:r>
              <a:rPr lang="en-US" dirty="0"/>
              <a:t>Bilirubin (</a:t>
            </a:r>
            <a:r>
              <a:rPr lang="en-US" dirty="0" err="1"/>
              <a:t>umol</a:t>
            </a:r>
            <a:r>
              <a:rPr lang="en-US" dirty="0"/>
              <a:t>/L)</a:t>
            </a:r>
          </a:p>
          <a:p>
            <a:r>
              <a:rPr lang="en-US" dirty="0"/>
              <a:t>Mean arterial pressure(mmHg) or dose of </a:t>
            </a:r>
            <a:r>
              <a:rPr lang="en-US" dirty="0" err="1"/>
              <a:t>pressors</a:t>
            </a:r>
            <a:r>
              <a:rPr lang="en-US" dirty="0"/>
              <a:t> in use</a:t>
            </a:r>
          </a:p>
          <a:p>
            <a:r>
              <a:rPr lang="en-US" dirty="0"/>
              <a:t>Creatinine(</a:t>
            </a:r>
            <a:r>
              <a:rPr lang="en-US" dirty="0" err="1"/>
              <a:t>umol</a:t>
            </a:r>
            <a:r>
              <a:rPr lang="en-US" dirty="0"/>
              <a:t>/L) or Urine output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256" y="1486803"/>
            <a:ext cx="8239245" cy="5355312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|Oxygen [partial pressure] in Arterial blood (LOINC:2703-7) [PAO2]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|Clinical chemistry observable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Blood (substance)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DIRECT_SITE = |Arterial blood specimen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COMPONENT = Oxygen (substance)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|Partial pressure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|Quantitative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UNITS =  ‘mmHg’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250774007|Inspired Fraction Oxygen Concentration (observable entity) [FIO2]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Clinical lab observable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74974009|Gaseous substance (substance)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DIRECT_SITE = 119337004|Inspired gas specimen (specimen)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COMPONENT = 24099007|Oxygen (substance)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118563004|Substance ratio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|Quantitative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UNITS = ‘%’</a:t>
            </a:r>
          </a:p>
        </p:txBody>
      </p:sp>
    </p:spTree>
    <p:extLst>
      <p:ext uri="{BB962C8B-B14F-4D97-AF65-F5344CB8AC3E}">
        <p14:creationId xmlns:p14="http://schemas.microsoft.com/office/powerpoint/2010/main" val="363871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Scale score items:</a:t>
            </a:r>
          </a:p>
          <a:p>
            <a:r>
              <a:rPr lang="en-US" dirty="0"/>
              <a:t>Fraction inhaled oxygen content(%)</a:t>
            </a:r>
          </a:p>
          <a:p>
            <a:r>
              <a:rPr lang="en-US" dirty="0"/>
              <a:t>Platelet count (10³/µL)</a:t>
            </a:r>
          </a:p>
          <a:p>
            <a:r>
              <a:rPr lang="en-US" dirty="0"/>
              <a:t>Glasgow Coma Scale (estimate if on sedatives)</a:t>
            </a:r>
          </a:p>
          <a:p>
            <a:r>
              <a:rPr lang="en-US" dirty="0"/>
              <a:t>Bilirubin (</a:t>
            </a:r>
            <a:r>
              <a:rPr lang="en-US" dirty="0" err="1"/>
              <a:t>umol</a:t>
            </a:r>
            <a:r>
              <a:rPr lang="en-US" dirty="0"/>
              <a:t>/L)</a:t>
            </a:r>
          </a:p>
          <a:p>
            <a:r>
              <a:rPr lang="en-US" dirty="0"/>
              <a:t>Mean arterial pressure(mmHg) or dose of </a:t>
            </a:r>
            <a:r>
              <a:rPr lang="en-US" dirty="0" err="1"/>
              <a:t>pressors</a:t>
            </a:r>
            <a:r>
              <a:rPr lang="en-US" dirty="0"/>
              <a:t> in use</a:t>
            </a:r>
          </a:p>
          <a:p>
            <a:r>
              <a:rPr lang="en-US" dirty="0"/>
              <a:t>Creatinine(</a:t>
            </a:r>
            <a:r>
              <a:rPr lang="en-US" dirty="0" err="1"/>
              <a:t>umol</a:t>
            </a:r>
            <a:r>
              <a:rPr lang="en-US" dirty="0"/>
              <a:t>/L) or Urine output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4510" y="2386994"/>
            <a:ext cx="7810738" cy="3416320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Platelets [#/volume] in Blood (observable entity) [PLATELETS]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IS_A = |Hematology observable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INHERES_IN = 87612001|Blood (substance)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DIRECT_SITE = 119297000|Blood specimen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COMPONENT = |Population of all platelets in a sample of fluid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PROPERTY = |Number concentration property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SCALE_TYPE = |Quantitative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UNITS = ‘10^3uL’</a:t>
            </a: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823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Scale score items:</a:t>
            </a:r>
          </a:p>
          <a:p>
            <a:r>
              <a:rPr lang="en-US" dirty="0"/>
              <a:t>Fraction inhaled oxygen content(%)</a:t>
            </a:r>
          </a:p>
          <a:p>
            <a:r>
              <a:rPr lang="en-US" dirty="0"/>
              <a:t>Platelet count (10³/µL)</a:t>
            </a:r>
          </a:p>
          <a:p>
            <a:r>
              <a:rPr lang="en-US" dirty="0"/>
              <a:t>Glasgow Coma Scale (estimate if on sedatives)</a:t>
            </a:r>
          </a:p>
          <a:p>
            <a:r>
              <a:rPr lang="en-US" dirty="0"/>
              <a:t>Bilirubin (</a:t>
            </a:r>
            <a:r>
              <a:rPr lang="en-US" dirty="0" err="1"/>
              <a:t>umol</a:t>
            </a:r>
            <a:r>
              <a:rPr lang="en-US" dirty="0"/>
              <a:t>/L)</a:t>
            </a:r>
          </a:p>
          <a:p>
            <a:r>
              <a:rPr lang="en-US" dirty="0"/>
              <a:t>Mean arterial pressure(mmHg) or dose of </a:t>
            </a:r>
            <a:r>
              <a:rPr lang="en-US" dirty="0" err="1"/>
              <a:t>pressors</a:t>
            </a:r>
            <a:r>
              <a:rPr lang="en-US" dirty="0"/>
              <a:t> in use</a:t>
            </a:r>
          </a:p>
          <a:p>
            <a:r>
              <a:rPr lang="en-US" dirty="0"/>
              <a:t>Creatinine(</a:t>
            </a:r>
            <a:r>
              <a:rPr lang="en-US" dirty="0" err="1"/>
              <a:t>umol</a:t>
            </a:r>
            <a:r>
              <a:rPr lang="en-US" dirty="0"/>
              <a:t>/L) or Urine output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54510" y="2269631"/>
            <a:ext cx="7810738" cy="3693319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SOFA Score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::=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CASE WHEN [PAO2]/[FIO2] &lt; 400 THEN 1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WHEN [PAO2]/[FIO2] &lt; 300 THEN 2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WHEN [PAO2]/[FIO2] &lt; 220 THEN 3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WHEN [PAO2]/[FIO2] &lt; 100 THEN 4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+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CASE WHEN [PLATELETS] &gt;= 150 THEN 0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     WHEN [PLATELETS] &gt;= 100 THEN 1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     WHEN [PLATELETS] &gt;= 50 THEN 2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     WHEN [PLATELETS] &gt;= 20 THEN 3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         WHEN [PLATELETS] &gt;= 0 THEN 4  ELSE NULL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     + …</a:t>
            </a:r>
          </a:p>
        </p:txBody>
      </p:sp>
    </p:spTree>
    <p:extLst>
      <p:ext uri="{BB962C8B-B14F-4D97-AF65-F5344CB8AC3E}">
        <p14:creationId xmlns:p14="http://schemas.microsoft.com/office/powerpoint/2010/main" val="3037582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Organ Failure (SOFA) Score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Scale score items:</a:t>
            </a:r>
          </a:p>
          <a:p>
            <a:r>
              <a:rPr lang="en-US" dirty="0"/>
              <a:t>Fraction inhaled oxygen content(%)</a:t>
            </a:r>
          </a:p>
          <a:p>
            <a:r>
              <a:rPr lang="en-US" dirty="0"/>
              <a:t>Platelet count (10³/µL)</a:t>
            </a:r>
          </a:p>
          <a:p>
            <a:r>
              <a:rPr lang="en-US" dirty="0"/>
              <a:t>Glasgow Coma Scale (estimate if on sedatives)</a:t>
            </a:r>
          </a:p>
          <a:p>
            <a:r>
              <a:rPr lang="en-US" dirty="0"/>
              <a:t>Bilirubin (</a:t>
            </a:r>
            <a:r>
              <a:rPr lang="en-US" dirty="0" err="1"/>
              <a:t>umol</a:t>
            </a:r>
            <a:r>
              <a:rPr lang="en-US" dirty="0"/>
              <a:t>/L)</a:t>
            </a:r>
          </a:p>
          <a:p>
            <a:r>
              <a:rPr lang="en-US" dirty="0"/>
              <a:t>Mean arterial pressure(mmHg) or dose of </a:t>
            </a:r>
            <a:r>
              <a:rPr lang="en-US" dirty="0" err="1"/>
              <a:t>pressors</a:t>
            </a:r>
            <a:r>
              <a:rPr lang="en-US" dirty="0"/>
              <a:t> in use</a:t>
            </a:r>
          </a:p>
          <a:p>
            <a:r>
              <a:rPr lang="en-US" dirty="0"/>
              <a:t>Creatinine(</a:t>
            </a:r>
            <a:r>
              <a:rPr lang="en-US" dirty="0" err="1"/>
              <a:t>umol</a:t>
            </a:r>
            <a:r>
              <a:rPr lang="en-US" dirty="0"/>
              <a:t>/L) or Urine output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2355" y="5657671"/>
            <a:ext cx="7810738" cy="1200329"/>
          </a:xfrm>
          <a:prstGeom prst="rect">
            <a:avLst/>
          </a:prstGeom>
          <a:solidFill>
            <a:schemeClr val="accent1"/>
          </a:solidFill>
          <a:ln w="412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Question: Should we develop a logical extension of SNOMED expression language which supports Boolean logic and a standard method for calculating scores such as SOFA from EHR data extracts using SNOMED Observables and Clinical findings as the defining features?</a:t>
            </a:r>
          </a:p>
        </p:txBody>
      </p:sp>
    </p:spTree>
    <p:extLst>
      <p:ext uri="{BB962C8B-B14F-4D97-AF65-F5344CB8AC3E}">
        <p14:creationId xmlns:p14="http://schemas.microsoft.com/office/powerpoint/2010/main" val="475160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403654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/>
              <a:t>Observables Project: Assessment Scales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1795" y="1846245"/>
            <a:ext cx="793129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Glasgow Coma Scale</a:t>
            </a:r>
          </a:p>
          <a:p>
            <a:r>
              <a:rPr lang="en-US" sz="1400" dirty="0"/>
              <a:t>ASA (American Society of Anesthesiologists) Physical Status Classification</a:t>
            </a:r>
          </a:p>
          <a:p>
            <a:r>
              <a:rPr lang="en-US" sz="1400" dirty="0" err="1"/>
              <a:t>Mallampati</a:t>
            </a:r>
            <a:r>
              <a:rPr lang="en-US" sz="1400" dirty="0"/>
              <a:t> scale (Airway assessment, prediction of difficult airway management)</a:t>
            </a:r>
          </a:p>
          <a:p>
            <a:r>
              <a:rPr lang="en-US" sz="1400" dirty="0"/>
              <a:t>Cormack </a:t>
            </a:r>
            <a:r>
              <a:rPr lang="en-US" sz="1400" dirty="0" err="1"/>
              <a:t>Lehane</a:t>
            </a:r>
            <a:r>
              <a:rPr lang="en-US" sz="1400" dirty="0"/>
              <a:t> scale (Airway assessment at direct laryngoscopy)</a:t>
            </a:r>
          </a:p>
          <a:p>
            <a:r>
              <a:rPr lang="en-US" sz="1400" dirty="0"/>
              <a:t>SOFA (Sequential Organ Failure Assessment) scale  - (prediction of Intensive Care mortality)</a:t>
            </a:r>
          </a:p>
          <a:p>
            <a:r>
              <a:rPr lang="en-US" sz="1400" dirty="0"/>
              <a:t>Canadian Study of Health and Aging (Rockwood) clinical frailty scale - (widely used in COVID-19 as a determinant of suitability for intensive care admission)</a:t>
            </a:r>
          </a:p>
          <a:p>
            <a:r>
              <a:rPr lang="en-US" sz="1400" dirty="0"/>
              <a:t>APACHE II (Acute Physiology and Chronic Health Evaluation) - (severity of illness in first 24 hours of Intensive Care admission). </a:t>
            </a:r>
          </a:p>
          <a:p>
            <a:r>
              <a:rPr lang="en-US" sz="1400" dirty="0"/>
              <a:t>p-POSSUM. Portsmouth modification of the Physiological and Operative Severity Score for the </a:t>
            </a:r>
            <a:r>
              <a:rPr lang="en-US" sz="1400" dirty="0" err="1"/>
              <a:t>enUmeration</a:t>
            </a:r>
            <a:r>
              <a:rPr lang="en-US" sz="1400" dirty="0"/>
              <a:t> of Mortality - widely used as a risk predictor for surgical interventions.</a:t>
            </a:r>
          </a:p>
          <a:p>
            <a:r>
              <a:rPr lang="en-US" sz="1400" dirty="0" err="1"/>
              <a:t>Folstein</a:t>
            </a:r>
            <a:r>
              <a:rPr lang="en-US" sz="1400" dirty="0"/>
              <a:t> Mini-mental Status Exam (dementia screening)</a:t>
            </a:r>
          </a:p>
          <a:p>
            <a:r>
              <a:rPr lang="en-US" sz="1400" dirty="0"/>
              <a:t>Montreal Cognitive Assessment (dementia screening)</a:t>
            </a:r>
          </a:p>
          <a:p>
            <a:r>
              <a:rPr lang="en-US" sz="1400" dirty="0"/>
              <a:t>PHQ-9 Depression screening scale</a:t>
            </a:r>
          </a:p>
          <a:p>
            <a:r>
              <a:rPr lang="en-US" sz="1400" dirty="0"/>
              <a:t>HEART score (acute coronary syndrome)</a:t>
            </a:r>
          </a:p>
          <a:p>
            <a:r>
              <a:rPr lang="en-US" sz="1400" dirty="0"/>
              <a:t>SCHMID (fall risk) scale</a:t>
            </a:r>
          </a:p>
          <a:p>
            <a:r>
              <a:rPr lang="en-US" sz="1400" dirty="0"/>
              <a:t>ALS Functional Rating Scale</a:t>
            </a:r>
          </a:p>
          <a:p>
            <a:r>
              <a:rPr lang="en-US" sz="1400" dirty="0"/>
              <a:t>Critical Care Pain Rating Scale</a:t>
            </a:r>
          </a:p>
          <a:p>
            <a:r>
              <a:rPr lang="en-US" sz="1400" dirty="0"/>
              <a:t>Braden Scale (pressure ulcer risk)</a:t>
            </a:r>
          </a:p>
          <a:p>
            <a:r>
              <a:rPr lang="en-US" sz="1400" dirty="0" err="1"/>
              <a:t>Charlson</a:t>
            </a:r>
            <a:r>
              <a:rPr lang="en-US" sz="1400" dirty="0"/>
              <a:t> Co-morbidity Index (Mortality risk for admissions)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5608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15276"/>
            <a:ext cx="7606427" cy="1359153"/>
          </a:xfrm>
        </p:spPr>
        <p:txBody>
          <a:bodyPr/>
          <a:lstStyle/>
          <a:p>
            <a:r>
              <a:rPr lang="en-US" dirty="0"/>
              <a:t>ASA Physical Status Classification (ASA Class)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American Society of </a:t>
            </a:r>
            <a:r>
              <a:rPr lang="en-GB" dirty="0" err="1"/>
              <a:t>Anesthesiologists</a:t>
            </a:r>
            <a:r>
              <a:rPr lang="en-GB" dirty="0"/>
              <a:t> Physical Status Classification assesses disease burden borne by the patient as a prognostic indicator of postoperative outcomes</a:t>
            </a:r>
          </a:p>
          <a:p>
            <a:r>
              <a:rPr lang="en-GB" dirty="0"/>
              <a:t>Wolters U, Wolf T, </a:t>
            </a:r>
            <a:r>
              <a:rPr lang="en-GB" dirty="0" err="1"/>
              <a:t>Stützer</a:t>
            </a:r>
            <a:r>
              <a:rPr lang="en-GB" dirty="0"/>
              <a:t> H, </a:t>
            </a:r>
            <a:r>
              <a:rPr lang="en-GB" dirty="0" err="1"/>
              <a:t>Schröder</a:t>
            </a:r>
            <a:r>
              <a:rPr lang="en-GB" dirty="0"/>
              <a:t> T. ASA classification and perioperative variables as predictors of postoperative outcome. Br J </a:t>
            </a:r>
            <a:r>
              <a:rPr lang="en-GB" dirty="0" err="1"/>
              <a:t>Anaesth</a:t>
            </a:r>
            <a:r>
              <a:rPr lang="en-GB" dirty="0"/>
              <a:t>. 1996 Aug;77(2):217-22.  DOI: </a:t>
            </a:r>
            <a:r>
              <a:rPr lang="en-GB" dirty="0">
                <a:hlinkClick r:id="rId2"/>
              </a:rPr>
              <a:t>10.1093/</a:t>
            </a:r>
            <a:r>
              <a:rPr lang="en-GB" dirty="0" err="1">
                <a:hlinkClick r:id="rId2"/>
              </a:rPr>
              <a:t>bja</a:t>
            </a:r>
            <a:r>
              <a:rPr lang="en-GB" dirty="0">
                <a:hlinkClick r:id="rId2"/>
              </a:rPr>
              <a:t>/77.2.217</a:t>
            </a:r>
            <a:r>
              <a:rPr lang="en-GB" dirty="0"/>
              <a:t> PMID: 8881629.</a:t>
            </a:r>
            <a:endParaRPr lang="en-US" dirty="0"/>
          </a:p>
          <a:p>
            <a:r>
              <a:rPr lang="en-GB" dirty="0"/>
              <a:t> Hackett NJ, De </a:t>
            </a:r>
            <a:r>
              <a:rPr lang="en-GB" dirty="0" err="1"/>
              <a:t>Olivera</a:t>
            </a:r>
            <a:r>
              <a:rPr lang="en-GB" dirty="0"/>
              <a:t> GS, Jain UK et al.  ASA class is an reliable independent predictor of medical complications and mortality following surgery.  International Journal of Surgery 2015; </a:t>
            </a:r>
            <a:r>
              <a:rPr lang="en-GB" b="1" dirty="0"/>
              <a:t>18</a:t>
            </a:r>
            <a:r>
              <a:rPr lang="en-GB" dirty="0"/>
              <a:t>: 184-90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095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15276"/>
            <a:ext cx="7606427" cy="1359153"/>
          </a:xfrm>
        </p:spPr>
        <p:txBody>
          <a:bodyPr/>
          <a:lstStyle/>
          <a:p>
            <a:r>
              <a:rPr lang="en-US" dirty="0"/>
              <a:t>ASA Physical Status Classification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279" t="11272" r="4656" b="12706"/>
          <a:stretch/>
        </p:blipFill>
        <p:spPr>
          <a:xfrm>
            <a:off x="0" y="1462958"/>
            <a:ext cx="9144000" cy="47609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672" y="6039217"/>
            <a:ext cx="7688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AC1F2D"/>
                </a:solidFill>
              </a:rPr>
              <a:t>https://www.asahq.org/standards-and-guidelines/asa-physical-status-classification-system</a:t>
            </a:r>
          </a:p>
        </p:txBody>
      </p:sp>
    </p:spTree>
    <p:extLst>
      <p:ext uri="{BB962C8B-B14F-4D97-AF65-F5344CB8AC3E}">
        <p14:creationId xmlns:p14="http://schemas.microsoft.com/office/powerpoint/2010/main" val="4219541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836" y="-679577"/>
            <a:ext cx="7606427" cy="1359153"/>
          </a:xfrm>
        </p:spPr>
        <p:txBody>
          <a:bodyPr/>
          <a:lstStyle/>
          <a:p>
            <a:r>
              <a:rPr lang="en-US" dirty="0"/>
              <a:t>ASA Score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650440" y="1608690"/>
            <a:ext cx="7282212" cy="395031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6" name="Content Placeholder 4"/>
          <p:cNvPicPr>
            <a:picLocks noChangeAspect="1"/>
          </p:cNvPicPr>
          <p:nvPr/>
        </p:nvPicPr>
        <p:blipFill rotWithShape="1">
          <a:blip r:embed="rId2"/>
          <a:srcRect l="769" t="21805" r="84864" b="31610"/>
          <a:stretch/>
        </p:blipFill>
        <p:spPr>
          <a:xfrm>
            <a:off x="1215905" y="1021020"/>
            <a:ext cx="6400800" cy="5836980"/>
          </a:xfrm>
          <a:prstGeom prst="rect">
            <a:avLst/>
          </a:prstGeom>
        </p:spPr>
      </p:pic>
      <p:pic>
        <p:nvPicPr>
          <p:cNvPr id="17" name="Content Placeholder 4"/>
          <p:cNvPicPr>
            <a:picLocks noChangeAspect="1"/>
          </p:cNvPicPr>
          <p:nvPr/>
        </p:nvPicPr>
        <p:blipFill rotWithShape="1">
          <a:blip r:embed="rId3"/>
          <a:srcRect l="21258" t="28014" r="77841" b="68725"/>
          <a:stretch/>
        </p:blipFill>
        <p:spPr>
          <a:xfrm>
            <a:off x="1983943" y="2415479"/>
            <a:ext cx="449229" cy="457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10510" y="1106774"/>
            <a:ext cx="4462375" cy="523220"/>
          </a:xfrm>
          <a:prstGeom prst="rect">
            <a:avLst/>
          </a:prstGeom>
          <a:solidFill>
            <a:srgbClr val="15D2DB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302132005</a:t>
            </a:r>
          </a:p>
          <a:p>
            <a:r>
              <a:rPr lang="en-US" sz="1400" dirty="0"/>
              <a:t>American Society of Anesthesiologists Physical Status Class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36521" y="1729343"/>
            <a:ext cx="336823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sz="2800" dirty="0"/>
              <a:t>                                     </a:t>
            </a:r>
            <a:r>
              <a:rPr lang="en-US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59038" y="2936806"/>
            <a:ext cx="2627642" cy="553998"/>
          </a:xfrm>
          <a:prstGeom prst="rect">
            <a:avLst/>
          </a:prstGeom>
          <a:solidFill>
            <a:srgbClr val="15D2DB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273270000</a:t>
            </a:r>
          </a:p>
          <a:p>
            <a:r>
              <a:rPr lang="en-US" sz="1000" dirty="0"/>
              <a:t>American Society of Anesthesiologists </a:t>
            </a:r>
          </a:p>
          <a:p>
            <a:r>
              <a:rPr lang="en-US" sz="1000" dirty="0"/>
              <a:t>physical status classification (assessment scale)</a:t>
            </a:r>
          </a:p>
        </p:txBody>
      </p:sp>
    </p:spTree>
    <p:extLst>
      <p:ext uri="{BB962C8B-B14F-4D97-AF65-F5344CB8AC3E}">
        <p14:creationId xmlns:p14="http://schemas.microsoft.com/office/powerpoint/2010/main" val="148016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626" y="-205252"/>
            <a:ext cx="7606427" cy="1359153"/>
          </a:xfrm>
        </p:spPr>
        <p:txBody>
          <a:bodyPr/>
          <a:lstStyle/>
          <a:p>
            <a:r>
              <a:rPr lang="en-US" dirty="0"/>
              <a:t>ASA </a:t>
            </a:r>
            <a:r>
              <a:rPr lang="en-US" dirty="0" err="1"/>
              <a:t>Refset</a:t>
            </a:r>
            <a:r>
              <a:rPr lang="en-US" dirty="0"/>
              <a:t> Scale Values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36521" y="1729343"/>
            <a:ext cx="457200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sz="2800" dirty="0"/>
              <a:t>                                     </a:t>
            </a:r>
            <a:r>
              <a:rPr lang="en-US" dirty="0"/>
              <a:t> 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908" t="33440" r="23885" b="37465"/>
          <a:stretch/>
        </p:blipFill>
        <p:spPr>
          <a:xfrm>
            <a:off x="-1" y="1345699"/>
            <a:ext cx="9144000" cy="322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92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384"/>
            <a:ext cx="8187334" cy="1359153"/>
          </a:xfrm>
        </p:spPr>
        <p:txBody>
          <a:bodyPr>
            <a:normAutofit/>
          </a:bodyPr>
          <a:lstStyle/>
          <a:p>
            <a:r>
              <a:rPr lang="en-US" sz="3200" dirty="0"/>
              <a:t>413347006|Finding of American Society of Anesthesiologists physical status classification (finding)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478" t="21849" r="65995" b="50574"/>
          <a:stretch/>
        </p:blipFill>
        <p:spPr>
          <a:xfrm>
            <a:off x="1129552" y="1954303"/>
            <a:ext cx="6400800" cy="3417380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/>
          <a:srcRect l="21258" t="28014" r="77841" b="68725"/>
          <a:stretch/>
        </p:blipFill>
        <p:spPr>
          <a:xfrm>
            <a:off x="1929593" y="3310421"/>
            <a:ext cx="383324" cy="3901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3764" y="2651682"/>
            <a:ext cx="336823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sz="2800" dirty="0"/>
              <a:t>                                     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1461" y="4487698"/>
            <a:ext cx="2383858" cy="523220"/>
          </a:xfrm>
          <a:prstGeom prst="rect">
            <a:avLst/>
          </a:prstGeom>
          <a:solidFill>
            <a:srgbClr val="15D2DB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Findings values / </a:t>
            </a:r>
          </a:p>
          <a:p>
            <a:r>
              <a:rPr lang="en-US" sz="1400" dirty="0"/>
              <a:t>Ordinal scale values (qualifier)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51461" y="3797113"/>
            <a:ext cx="2978932" cy="523220"/>
          </a:xfrm>
          <a:prstGeom prst="rect">
            <a:avLst/>
          </a:prstGeom>
          <a:solidFill>
            <a:srgbClr val="15D2DB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302132005|American Society of Anesthesiologists physical status class</a:t>
            </a:r>
          </a:p>
        </p:txBody>
      </p:sp>
      <p:pic>
        <p:nvPicPr>
          <p:cNvPr id="13" name="Picture 12"/>
          <p:cNvPicPr/>
          <p:nvPr/>
        </p:nvPicPr>
        <p:blipFill rotWithShape="1">
          <a:blip r:embed="rId4"/>
          <a:srcRect l="68134" t="40751" r="30099" b="54603"/>
          <a:stretch/>
        </p:blipFill>
        <p:spPr bwMode="auto">
          <a:xfrm>
            <a:off x="1792250" y="3275634"/>
            <a:ext cx="640080" cy="457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3764" y="2637213"/>
            <a:ext cx="464903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/>
              <a:t>                                                                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8956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Anatomical Assessment Classification:</a:t>
            </a:r>
            <a:br>
              <a:rPr lang="en-US" dirty="0"/>
            </a:br>
            <a:r>
              <a:rPr lang="en-US" dirty="0"/>
              <a:t>Quality Observable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800" dirty="0" err="1"/>
              <a:t>Mallampati</a:t>
            </a:r>
            <a:r>
              <a:rPr lang="en-US" sz="3800" dirty="0"/>
              <a:t> Airway Assessment Scale</a:t>
            </a:r>
          </a:p>
          <a:p>
            <a:endParaRPr lang="en-US" sz="3800" dirty="0"/>
          </a:p>
          <a:p>
            <a:r>
              <a:rPr lang="en-US" dirty="0"/>
              <a:t> </a:t>
            </a:r>
            <a:r>
              <a:rPr lang="en-GB" dirty="0" err="1"/>
              <a:t>Mallampati</a:t>
            </a:r>
            <a:r>
              <a:rPr lang="en-GB" dirty="0"/>
              <a:t> SR et al . A clinical sign to predict difficult intubation: a prospective study Canadian Anaesthetists Society Journal 1985; </a:t>
            </a:r>
            <a:r>
              <a:rPr lang="en-GB" b="1" dirty="0"/>
              <a:t>32(4)</a:t>
            </a:r>
            <a:r>
              <a:rPr lang="en-GB" dirty="0"/>
              <a:t>: 429-434.</a:t>
            </a:r>
          </a:p>
          <a:p>
            <a:r>
              <a:rPr lang="en-GB" dirty="0" err="1"/>
              <a:t>Iohom</a:t>
            </a:r>
            <a:r>
              <a:rPr lang="en-GB" dirty="0"/>
              <a:t> G, </a:t>
            </a:r>
            <a:r>
              <a:rPr lang="en-GB" dirty="0" err="1"/>
              <a:t>Ronayne</a:t>
            </a:r>
            <a:r>
              <a:rPr lang="en-GB" dirty="0"/>
              <a:t> M, Cunningham AJ.  Prediction of difficult tracheal intubation </a:t>
            </a:r>
            <a:endParaRPr lang="en-US" dirty="0"/>
          </a:p>
          <a:p>
            <a:r>
              <a:rPr lang="en-GB" dirty="0"/>
              <a:t>European Journal of Anaesthesiology  2003; </a:t>
            </a:r>
            <a:r>
              <a:rPr lang="en-GB" b="1" dirty="0"/>
              <a:t>20(1) </a:t>
            </a:r>
            <a:r>
              <a:rPr lang="en-GB" dirty="0"/>
              <a:t>:31-36.  - A useful study on sensitivity and specificity of the </a:t>
            </a:r>
            <a:r>
              <a:rPr lang="en-GB" dirty="0" err="1"/>
              <a:t>Mallampati</a:t>
            </a:r>
            <a:r>
              <a:rPr lang="en-GB" dirty="0"/>
              <a:t> scale as a predictor of difficult intubation and when combined with an anatomical distance measure such as </a:t>
            </a:r>
            <a:r>
              <a:rPr lang="en-GB" dirty="0" err="1"/>
              <a:t>thyromental</a:t>
            </a:r>
            <a:r>
              <a:rPr lang="en-GB" dirty="0"/>
              <a:t> distance - which is a common practice in preoperative airway assessment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43835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10345</TotalTime>
  <Words>2134</Words>
  <Application>Microsoft Office PowerPoint</Application>
  <PresentationFormat>On-screen Show (4:3)</PresentationFormat>
  <Paragraphs>231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Arial-BoldMT</vt:lpstr>
      <vt:lpstr>Calibri</vt:lpstr>
      <vt:lpstr>Wingdings</vt:lpstr>
      <vt:lpstr>NeMed_Presentation</vt:lpstr>
      <vt:lpstr>Clinical Indexes and Scale Scores</vt:lpstr>
      <vt:lpstr>EAG Test Case: Anesthesia Observables Scales</vt:lpstr>
      <vt:lpstr>Observables Project: Assessment Scales</vt:lpstr>
      <vt:lpstr>ASA Physical Status Classification (ASA Class)</vt:lpstr>
      <vt:lpstr>ASA Physical Status Classification</vt:lpstr>
      <vt:lpstr>ASA Score </vt:lpstr>
      <vt:lpstr>ASA Refset Scale Values </vt:lpstr>
      <vt:lpstr>413347006|Finding of American Society of Anesthesiologists physical status classification (finding)</vt:lpstr>
      <vt:lpstr>Anatomical Assessment Classification: Quality Observable model</vt:lpstr>
      <vt:lpstr>Mallampati Airway Assessment Scale</vt:lpstr>
      <vt:lpstr>277388005|Mallampati Grade (observable entity)</vt:lpstr>
      <vt:lpstr>Mallampati Findings Values</vt:lpstr>
      <vt:lpstr>Mallampati Vaueset Refset</vt:lpstr>
      <vt:lpstr>424397003|Mallampati class IV (finding)</vt:lpstr>
      <vt:lpstr>Physiologic Function Classification Functional Observables Model</vt:lpstr>
      <vt:lpstr>Glasgow Coma Scale</vt:lpstr>
      <vt:lpstr>FUNCTION Observable: 24824002|Glasgow coma score (observable entity)</vt:lpstr>
      <vt:lpstr>Assessment Scores and Components Defined</vt:lpstr>
      <vt:lpstr>Glasgow Coma Scale Values Refset…</vt:lpstr>
      <vt:lpstr>Sequential Organ Failure (SOFA) Score </vt:lpstr>
      <vt:lpstr>Sequential Organ Failure (SOFA) Score </vt:lpstr>
      <vt:lpstr>Sequential Organ Failure Total Score (observable entity)</vt:lpstr>
      <vt:lpstr>Sequential Organ Failure (SOFA) Score </vt:lpstr>
      <vt:lpstr>Sequential Organ Failure (SOFA) Score </vt:lpstr>
      <vt:lpstr>Sequential Organ Failure (SOFA) Score </vt:lpstr>
      <vt:lpstr>Sequential Organ Failure (SOFA) Score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Andrew Norton</cp:lastModifiedBy>
  <cp:revision>684</cp:revision>
  <dcterms:created xsi:type="dcterms:W3CDTF">2014-09-17T15:14:42Z</dcterms:created>
  <dcterms:modified xsi:type="dcterms:W3CDTF">2021-03-23T18:56:31Z</dcterms:modified>
</cp:coreProperties>
</file>