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3B3D4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1F3"/>
          </a:solidFill>
        </a:fill>
      </a:tcStyle>
    </a:wholeTbl>
    <a:band2H>
      <a:tcTxStyle b="def" i="def"/>
      <a:tcStyle>
        <a:tcBdr/>
        <a:fill>
          <a:solidFill>
            <a:srgbClr val="E6F1F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FE2E2"/>
          </a:solidFill>
        </a:fill>
      </a:tcStyle>
    </a:wholeTbl>
    <a:band2H>
      <a:tcTxStyle b="def" i="def"/>
      <a:tcStyle>
        <a:tcBdr/>
        <a:fill>
          <a:solidFill>
            <a:srgbClr val="F0F1F1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ED0"/>
          </a:solidFill>
        </a:fill>
      </a:tcStyle>
    </a:wholeTbl>
    <a:band2H>
      <a:tcTxStyle b="def" i="def"/>
      <a:tcStyle>
        <a:tcBdr/>
        <a:fill>
          <a:solidFill>
            <a:srgbClr val="E8E8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8E8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3B3D40"/>
        </a:fontRef>
        <a:srgbClr val="3B3D4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3B3D40"/>
              </a:solidFill>
              <a:prstDash val="solid"/>
              <a:round/>
            </a:ln>
          </a:top>
          <a:bottom>
            <a:ln w="254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3B3D40"/>
              </a:solidFill>
              <a:prstDash val="solid"/>
              <a:round/>
            </a:ln>
          </a:top>
          <a:bottom>
            <a:ln w="254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DCD"/>
          </a:solidFill>
        </a:fill>
      </a:tcStyle>
    </a:wholeTbl>
    <a:band2H>
      <a:tcTxStyle b="def" i="def"/>
      <a:tcStyle>
        <a:tcBdr/>
        <a:fill>
          <a:solidFill>
            <a:srgbClr val="E7E8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B3D4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B3D4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B3D4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12700" cap="flat">
              <a:solidFill>
                <a:srgbClr val="3B3D40"/>
              </a:solidFill>
              <a:prstDash val="solid"/>
              <a:round/>
            </a:ln>
          </a:top>
          <a:bottom>
            <a:ln w="127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solidFill>
            <a:srgbClr val="3B3D4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12700" cap="flat">
              <a:solidFill>
                <a:srgbClr val="3B3D40"/>
              </a:solidFill>
              <a:prstDash val="solid"/>
              <a:round/>
            </a:ln>
          </a:top>
          <a:bottom>
            <a:ln w="127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solidFill>
            <a:srgbClr val="3B3D40">
              <a:alpha val="20000"/>
            </a:srgbClr>
          </a:solidFill>
        </a:fill>
      </a:tcStyle>
    </a:firstCol>
    <a:lastRow>
      <a:tcTxStyle b="on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50800" cap="flat">
              <a:solidFill>
                <a:srgbClr val="3B3D40"/>
              </a:solidFill>
              <a:prstDash val="solid"/>
              <a:round/>
            </a:ln>
          </a:top>
          <a:bottom>
            <a:ln w="127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3B3D40"/>
        </a:fontRef>
        <a:srgbClr val="3B3D40"/>
      </a:tcTxStyle>
      <a:tcStyle>
        <a:tcBdr>
          <a:left>
            <a:ln w="12700" cap="flat">
              <a:solidFill>
                <a:srgbClr val="3B3D40"/>
              </a:solidFill>
              <a:prstDash val="solid"/>
              <a:round/>
            </a:ln>
          </a:left>
          <a:right>
            <a:ln w="12700" cap="flat">
              <a:solidFill>
                <a:srgbClr val="3B3D40"/>
              </a:solidFill>
              <a:prstDash val="solid"/>
              <a:round/>
            </a:ln>
          </a:right>
          <a:top>
            <a:ln w="12700" cap="flat">
              <a:solidFill>
                <a:srgbClr val="3B3D40"/>
              </a:solidFill>
              <a:prstDash val="solid"/>
              <a:round/>
            </a:ln>
          </a:top>
          <a:bottom>
            <a:ln w="25400" cap="flat">
              <a:solidFill>
                <a:srgbClr val="3B3D40"/>
              </a:solidFill>
              <a:prstDash val="solid"/>
              <a:round/>
            </a:ln>
          </a:bottom>
          <a:insideH>
            <a:ln w="12700" cap="flat">
              <a:solidFill>
                <a:srgbClr val="3B3D40"/>
              </a:solidFill>
              <a:prstDash val="solid"/>
              <a:round/>
            </a:ln>
          </a:insideH>
          <a:insideV>
            <a:ln w="12700" cap="flat">
              <a:solidFill>
                <a:srgbClr val="3B3D4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3" name="Shape 11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 - horizont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/>
          <p:nvPr>
            <p:ph type="pic" sz="quarter" idx="21"/>
          </p:nvPr>
        </p:nvSpPr>
        <p:spPr>
          <a:xfrm>
            <a:off x="6826250" y="1098550"/>
            <a:ext cx="2317750" cy="4044950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- plai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26" name="Title Text"/>
          <p:cNvSpPr txBox="1"/>
          <p:nvPr>
            <p:ph type="title"/>
          </p:nvPr>
        </p:nvSpPr>
        <p:spPr>
          <a:xfrm>
            <a:off x="457200" y="831916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7" name="Body Level One…"/>
          <p:cNvSpPr txBox="1"/>
          <p:nvPr>
            <p:ph type="body" idx="1"/>
          </p:nvPr>
        </p:nvSpPr>
        <p:spPr>
          <a:xfrm>
            <a:off x="463550" y="1406987"/>
            <a:ext cx="8255000" cy="321581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37" name="Google Shape;28;p5"/>
          <p:cNvSpPr/>
          <p:nvPr>
            <p:ph type="pic" sz="half" idx="21"/>
          </p:nvPr>
        </p:nvSpPr>
        <p:spPr>
          <a:xfrm>
            <a:off x="6826250" y="920750"/>
            <a:ext cx="2317750" cy="4222750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38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457200" y="831916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idx="1"/>
          </p:nvPr>
        </p:nvSpPr>
        <p:spPr>
          <a:xfrm>
            <a:off x="463550" y="1406987"/>
            <a:ext cx="8255000" cy="321581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56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7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58" name="Body Level One…"/>
          <p:cNvSpPr txBox="1"/>
          <p:nvPr>
            <p:ph type="body" sz="quarter" idx="1"/>
          </p:nvPr>
        </p:nvSpPr>
        <p:spPr>
          <a:xfrm rot="16200000">
            <a:off x="-83414" y="2687348"/>
            <a:ext cx="3117851" cy="845128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1pPr>
            <a:lvl2pPr marL="228600" indent="4572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2pPr>
            <a:lvl3pPr marL="228600" indent="9144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3pPr>
            <a:lvl4pPr marL="228600" indent="13716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4pPr>
            <a:lvl5pPr marL="228600" indent="1828800" algn="ctr">
              <a:spcBef>
                <a:spcPts val="800"/>
              </a:spcBef>
              <a:defRPr sz="18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Google Shape;37;p7"/>
          <p:cNvSpPr/>
          <p:nvPr>
            <p:ph type="pic" sz="half" idx="21"/>
          </p:nvPr>
        </p:nvSpPr>
        <p:spPr>
          <a:xfrm>
            <a:off x="2148031" y="1550987"/>
            <a:ext cx="6026151" cy="3117851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68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9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70" name="Body Level One…"/>
          <p:cNvSpPr txBox="1"/>
          <p:nvPr>
            <p:ph type="body" sz="half" idx="1"/>
          </p:nvPr>
        </p:nvSpPr>
        <p:spPr>
          <a:xfrm>
            <a:off x="463548" y="1545093"/>
            <a:ext cx="4745761" cy="3077707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" name="Google Shape;42;p8"/>
          <p:cNvSpPr/>
          <p:nvPr>
            <p:ph type="pic" sz="half" idx="21"/>
          </p:nvPr>
        </p:nvSpPr>
        <p:spPr>
          <a:xfrm>
            <a:off x="5333998" y="1545092"/>
            <a:ext cx="3352801" cy="3077707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80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82" name="Body Level One…"/>
          <p:cNvSpPr txBox="1"/>
          <p:nvPr>
            <p:ph type="body" sz="half" idx="1"/>
          </p:nvPr>
        </p:nvSpPr>
        <p:spPr>
          <a:xfrm>
            <a:off x="463548" y="1406987"/>
            <a:ext cx="3886779" cy="321581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Google Shape;47;p9"/>
          <p:cNvSpPr txBox="1"/>
          <p:nvPr>
            <p:ph type="body" sz="half" idx="21"/>
          </p:nvPr>
        </p:nvSpPr>
        <p:spPr>
          <a:xfrm>
            <a:off x="4488872" y="1420837"/>
            <a:ext cx="4170227" cy="3215814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/>
          <a:p>
            <a:pPr marL="228600">
              <a:spcBef>
                <a:spcPts val="1200"/>
              </a:spcBef>
              <a:defRPr sz="1800">
                <a:solidFill>
                  <a:schemeClr val="accent2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92" name="Title Text"/>
          <p:cNvSpPr txBox="1"/>
          <p:nvPr>
            <p:ph type="title"/>
          </p:nvPr>
        </p:nvSpPr>
        <p:spPr>
          <a:xfrm>
            <a:off x="457200" y="831908"/>
            <a:ext cx="8229600" cy="568722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</p:spPr>
        <p:txBody>
          <a:bodyPr lIns="0" tIns="0" rIns="0" bIns="0"/>
          <a:lstStyle>
            <a:lvl1pPr>
              <a:defRPr sz="800">
                <a:solidFill>
                  <a:schemeClr val="accent3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94" name="Body Level One…"/>
          <p:cNvSpPr txBox="1"/>
          <p:nvPr>
            <p:ph type="body" sz="quarter" idx="1"/>
          </p:nvPr>
        </p:nvSpPr>
        <p:spPr>
          <a:xfrm>
            <a:off x="463548" y="3532907"/>
            <a:ext cx="8223251" cy="1089893"/>
          </a:xfrm>
          <a:prstGeom prst="rect">
            <a:avLst/>
          </a:prstGeom>
        </p:spPr>
        <p:txBody>
          <a:bodyPr lIns="91424" tIns="91424" rIns="91424" bIns="91424">
            <a:normAutofit fontScale="100000" lnSpcReduction="0"/>
          </a:bodyPr>
          <a:lstStyle>
            <a:lvl1pPr marL="228600">
              <a:spcBef>
                <a:spcPts val="1200"/>
              </a:spcBef>
              <a:defRPr>
                <a:solidFill>
                  <a:schemeClr val="accent2"/>
                </a:solidFill>
              </a:defRPr>
            </a:lvl1pPr>
            <a:lvl2pPr marL="228600" indent="457200">
              <a:spcBef>
                <a:spcPts val="1200"/>
              </a:spcBef>
              <a:defRPr>
                <a:solidFill>
                  <a:schemeClr val="accent2"/>
                </a:solidFill>
              </a:defRPr>
            </a:lvl2pPr>
            <a:lvl3pPr marL="228600" indent="914400">
              <a:spcBef>
                <a:spcPts val="1200"/>
              </a:spcBef>
              <a:defRPr>
                <a:solidFill>
                  <a:schemeClr val="accent2"/>
                </a:solidFill>
              </a:defRPr>
            </a:lvl3pPr>
            <a:lvl4pPr marL="228600" indent="1371600">
              <a:spcBef>
                <a:spcPts val="1200"/>
              </a:spcBef>
              <a:defRPr>
                <a:solidFill>
                  <a:schemeClr val="accent2"/>
                </a:solidFill>
              </a:defRPr>
            </a:lvl4pPr>
            <a:lvl5pPr marL="228600" indent="1828800">
              <a:spcBef>
                <a:spcPts val="1200"/>
              </a:spcBef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Google Shape;52;p10"/>
          <p:cNvSpPr/>
          <p:nvPr>
            <p:ph type="pic" sz="quarter" idx="21"/>
          </p:nvPr>
        </p:nvSpPr>
        <p:spPr>
          <a:xfrm>
            <a:off x="803275" y="1579562"/>
            <a:ext cx="3352800" cy="1814513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96" name="Google Shape;53;p10"/>
          <p:cNvSpPr/>
          <p:nvPr>
            <p:ph type="pic" sz="quarter" idx="22"/>
          </p:nvPr>
        </p:nvSpPr>
        <p:spPr>
          <a:xfrm>
            <a:off x="4918076" y="1565702"/>
            <a:ext cx="3352801" cy="1814513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- horizont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9;p3" descr="Google Shape;19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0189" y="141328"/>
            <a:ext cx="685801" cy="688708"/>
          </a:xfrm>
          <a:prstGeom prst="rect">
            <a:avLst/>
          </a:prstGeom>
          <a:ln w="12700">
            <a:miter lim="400000"/>
          </a:ln>
        </p:spPr>
      </p:pic>
      <p:sp>
        <p:nvSpPr>
          <p:cNvPr id="104" name="Google Shape;22;p3"/>
          <p:cNvSpPr/>
          <p:nvPr/>
        </p:nvSpPr>
        <p:spPr>
          <a:xfrm flipH="1" flipV="1">
            <a:off x="457199" y="4763770"/>
            <a:ext cx="8229601" cy="1"/>
          </a:xfrm>
          <a:prstGeom prst="line">
            <a:avLst/>
          </a:prstGeom>
          <a:ln>
            <a:solidFill>
              <a:schemeClr val="accent3"/>
            </a:solidFill>
          </a:ln>
        </p:spPr>
        <p:txBody>
          <a:bodyPr lIns="0" tIns="0" rIns="0" bIns="0"/>
          <a:lstStyle/>
          <a:p>
            <a:pPr/>
          </a:p>
        </p:txBody>
      </p:sp>
      <p:sp>
        <p:nvSpPr>
          <p:cNvPr id="105" name="Google Shape;55;p11"/>
          <p:cNvSpPr/>
          <p:nvPr>
            <p:ph type="pic" sz="quarter" idx="21"/>
          </p:nvPr>
        </p:nvSpPr>
        <p:spPr>
          <a:xfrm>
            <a:off x="6826250" y="1098550"/>
            <a:ext cx="2317800" cy="4044901"/>
          </a:xfrm>
          <a:prstGeom prst="rect">
            <a:avLst/>
          </a:prstGeom>
        </p:spPr>
        <p:txBody>
          <a:bodyPr lIns="91439" rIns="91439"/>
          <a:lstStyle/>
          <a:p>
            <a:pPr/>
          </a:p>
        </p:txBody>
      </p:sp>
      <p:sp>
        <p:nvSpPr>
          <p:cNvPr id="10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;p1"/>
          <p:cNvSpPr/>
          <p:nvPr/>
        </p:nvSpPr>
        <p:spPr>
          <a:xfrm>
            <a:off x="0" y="1108777"/>
            <a:ext cx="9144000" cy="4034723"/>
          </a:xfrm>
          <a:prstGeom prst="rect">
            <a:avLst/>
          </a:prstGeom>
          <a:solidFill>
            <a:schemeClr val="accent1"/>
          </a:solidFill>
          <a:ln>
            <a:solidFill>
              <a:srgbClr val="00A7DF"/>
            </a:solidFill>
          </a:ln>
          <a:effectLst>
            <a:outerShdw sx="100000" sy="100000" kx="0" ky="0" algn="b" rotWithShape="0" blurRad="38100" dist="23000" dir="5400000">
              <a:srgbClr val="000000">
                <a:alpha val="34901"/>
              </a:srgbClr>
            </a:outerShdw>
          </a:effectLst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</a:p>
        </p:txBody>
      </p:sp>
      <p:sp>
        <p:nvSpPr>
          <p:cNvPr id="3" name="Google Shape;11;p1"/>
          <p:cNvSpPr/>
          <p:nvPr/>
        </p:nvSpPr>
        <p:spPr>
          <a:xfrm>
            <a:off x="0" y="-1"/>
            <a:ext cx="9144000" cy="108982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4901"/>
              </a:srgbClr>
            </a:outerShdw>
          </a:effectLst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</a:p>
        </p:txBody>
      </p:sp>
      <p:grpSp>
        <p:nvGrpSpPr>
          <p:cNvPr id="6" name="Google Shape;12;p1"/>
          <p:cNvGrpSpPr/>
          <p:nvPr/>
        </p:nvGrpSpPr>
        <p:grpSpPr>
          <a:xfrm>
            <a:off x="6832062" y="178897"/>
            <a:ext cx="1828802" cy="812169"/>
            <a:chOff x="0" y="0"/>
            <a:chExt cx="1828800" cy="812168"/>
          </a:xfrm>
        </p:grpSpPr>
        <p:pic>
          <p:nvPicPr>
            <p:cNvPr id="4" name="Google Shape;13;p1" descr="Google Shape;13;p1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828801" cy="8121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" name="Google Shape;14;p1" descr="Google Shape;14;p1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97" y="1622"/>
              <a:ext cx="805513" cy="8089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" name="Title Text"/>
          <p:cNvSpPr txBox="1"/>
          <p:nvPr>
            <p:ph type="title"/>
          </p:nvPr>
        </p:nvSpPr>
        <p:spPr>
          <a:xfrm>
            <a:off x="457200" y="69056"/>
            <a:ext cx="8229600" cy="1131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Title Text</a:t>
            </a:r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/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2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onfluence.ihtsdotools.org/display/RMT/July+2021+Early+Visibility+Release+Notice+-+Planned+changes+to+upcoming+SNOMED+International+Release+packages" TargetMode="External"/><Relationship Id="rId3" Type="http://schemas.openxmlformats.org/officeDocument/2006/relationships/image" Target="../media/image3.jpeg"/><Relationship Id="rId4" Type="http://schemas.openxmlformats.org/officeDocument/2006/relationships/hyperlink" Target="http://www.snomed.org" TargetMode="External"/><Relationship Id="rId5" Type="http://schemas.openxmlformats.org/officeDocument/2006/relationships/image" Target="../media/image3.png"/><Relationship Id="rId6" Type="http://schemas.openxmlformats.org/officeDocument/2006/relationships/hyperlink" Target="https://twitter.com/SnomedCT" TargetMode="Externa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community-content" TargetMode="External"/><Relationship Id="rId3" Type="http://schemas.openxmlformats.org/officeDocument/2006/relationships/image" Target="../media/image3.jpeg"/><Relationship Id="rId4" Type="http://schemas.openxmlformats.org/officeDocument/2006/relationships/hyperlink" Target="http://www.snomed.org" TargetMode="External"/><Relationship Id="rId5" Type="http://schemas.openxmlformats.org/officeDocument/2006/relationships/image" Target="../media/image3.png"/><Relationship Id="rId6" Type="http://schemas.openxmlformats.org/officeDocument/2006/relationships/hyperlink" Target="https://twitter.com/SnomedCT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60;p12" descr="Google Shape;60;p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7463" y="356492"/>
            <a:ext cx="1828799" cy="538259"/>
          </a:xfrm>
          <a:prstGeom prst="rect">
            <a:avLst/>
          </a:prstGeom>
          <a:ln w="12700">
            <a:miter lim="400000"/>
          </a:ln>
        </p:spPr>
      </p:pic>
      <p:sp>
        <p:nvSpPr>
          <p:cNvPr id="116" name="Google Shape;61;p12"/>
          <p:cNvSpPr txBox="1"/>
          <p:nvPr/>
        </p:nvSpPr>
        <p:spPr>
          <a:xfrm>
            <a:off x="438155" y="3059429"/>
            <a:ext cx="5459751" cy="972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sz="2400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Dental CRG - Editor’s Report</a:t>
            </a:r>
            <a:endParaRPr>
              <a:solidFill>
                <a:srgbClr val="000000"/>
              </a:solidFill>
            </a:endParaRPr>
          </a:p>
          <a:p>
            <a:pPr>
              <a:defRPr>
                <a:solidFill>
                  <a:srgbClr val="000000"/>
                </a:solidFill>
              </a:defRPr>
            </a:pPr>
            <a:endParaRPr sz="1800">
              <a:solidFill>
                <a:srgbClr val="FFFFFF"/>
              </a:solidFill>
            </a:endParaRPr>
          </a:p>
          <a:p>
            <a:pPr>
              <a:defRPr sz="1800">
                <a:solidFill>
                  <a:srgbClr val="FFFFFF"/>
                </a:solidFill>
              </a:defRPr>
            </a:pPr>
            <a:r>
              <a:t>Sarah Warren - Terminologist           20 April 2021</a:t>
            </a:r>
          </a:p>
        </p:txBody>
      </p:sp>
      <p:pic>
        <p:nvPicPr>
          <p:cNvPr id="117" name="Google Shape;62;p12" descr="Google Shape;62;p12"/>
          <p:cNvPicPr>
            <a:picLocks noChangeAspect="1"/>
          </p:cNvPicPr>
          <p:nvPr>
            <p:ph type="pic" idx="21"/>
          </p:nvPr>
        </p:nvPicPr>
        <p:blipFill>
          <a:blip r:embed="rId3">
            <a:extLst/>
          </a:blip>
          <a:srcRect l="30823" t="0" r="30823" b="0"/>
          <a:stretch>
            <a:fillRect/>
          </a:stretch>
        </p:blipFill>
        <p:spPr>
          <a:xfrm>
            <a:off x="6819900" y="1104900"/>
            <a:ext cx="2324100" cy="4038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67;p13"/>
          <p:cNvSpPr txBox="1"/>
          <p:nvPr>
            <p:ph type="title"/>
          </p:nvPr>
        </p:nvSpPr>
        <p:spPr>
          <a:xfrm>
            <a:off x="457200" y="831916"/>
            <a:ext cx="8229600" cy="568801"/>
          </a:xfrm>
          <a:prstGeom prst="rect">
            <a:avLst/>
          </a:prstGeom>
        </p:spPr>
        <p:txBody>
          <a:bodyPr lIns="0" tIns="0" rIns="0" bIns="0"/>
          <a:lstStyle/>
          <a:p>
            <a:pPr/>
            <a:r>
              <a:t>Editor’s Report</a:t>
            </a:r>
          </a:p>
        </p:txBody>
      </p:sp>
      <p:sp>
        <p:nvSpPr>
          <p:cNvPr id="120" name="Google Shape;68;p13"/>
          <p:cNvSpPr txBox="1"/>
          <p:nvPr>
            <p:ph type="body" idx="1"/>
          </p:nvPr>
        </p:nvSpPr>
        <p:spPr>
          <a:xfrm>
            <a:off x="463550" y="1398599"/>
            <a:ext cx="7073401" cy="3351302"/>
          </a:xfrm>
          <a:prstGeom prst="rect">
            <a:avLst/>
          </a:prstGeom>
        </p:spPr>
        <p:txBody>
          <a:bodyPr lIns="0" tIns="0" rIns="0" bIns="0"/>
          <a:lstStyle/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Frequent SNOMED CT International Releases - in development (January 2022)</a:t>
            </a:r>
          </a:p>
          <a:p>
            <a:pPr marL="0" indent="457200">
              <a:spcBef>
                <a:spcPts val="0"/>
              </a:spcBef>
            </a:pPr>
            <a:endParaRPr>
              <a:solidFill>
                <a:srgbClr val="000000"/>
              </a:solidFill>
            </a:endParaRPr>
          </a:p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Important release dates:</a:t>
            </a:r>
          </a:p>
          <a:p>
            <a:pPr lvl="1" marL="9144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○"/>
              <a:defRPr>
                <a:solidFill>
                  <a:srgbClr val="000000"/>
                </a:solidFill>
              </a:defRPr>
            </a:pPr>
            <a:r>
              <a:t>Deadline for CRS requests for July 2021 release has now passed</a:t>
            </a:r>
          </a:p>
          <a:p>
            <a:pPr marL="0" indent="914400">
              <a:spcBef>
                <a:spcPts val="0"/>
              </a:spcBef>
            </a:pPr>
            <a:endParaRPr>
              <a:solidFill>
                <a:srgbClr val="000000"/>
              </a:solidFill>
            </a:endParaRPr>
          </a:p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SNOMED CT EXPO 2021 (Portugal x Virtual) - October 28-29 2021</a:t>
            </a:r>
          </a:p>
          <a:p>
            <a:pPr lvl="1" marL="9144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○"/>
              <a:defRPr>
                <a:solidFill>
                  <a:srgbClr val="000000"/>
                </a:solidFill>
              </a:defRPr>
            </a:pPr>
            <a:r>
              <a:t>Call for abstracts - deadline April 30th</a:t>
            </a:r>
          </a:p>
          <a:p>
            <a:pPr marL="0" indent="914400">
              <a:spcBef>
                <a:spcPts val="0"/>
              </a:spcBef>
            </a:pPr>
            <a:endParaRPr>
              <a:solidFill>
                <a:srgbClr val="000000"/>
              </a:solidFill>
            </a:endParaRPr>
          </a:p>
          <a:p>
            <a:pPr marL="4572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Changes to dental content </a:t>
            </a:r>
            <a:r>
              <a:rPr>
                <a:solidFill>
                  <a:srgbClr val="0000FF"/>
                </a:solidFill>
              </a:rPr>
              <a:t>(</a:t>
            </a:r>
            <a:r>
              <a:rPr u="sng">
                <a:solidFill>
                  <a:srgbClr val="0000FF"/>
                </a:solidFill>
              </a:rPr>
              <a:t>Early Visibility Release Notice</a:t>
            </a:r>
            <a:r>
              <a:rPr>
                <a:solidFill>
                  <a:srgbClr val="0000FF"/>
                </a:solidFill>
              </a:rPr>
              <a:t>)</a:t>
            </a:r>
            <a:r>
              <a:t>:</a:t>
            </a:r>
          </a:p>
          <a:p>
            <a:pPr lvl="1" marL="9144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○"/>
              <a:defRPr>
                <a:solidFill>
                  <a:srgbClr val="000000"/>
                </a:solidFill>
              </a:defRPr>
            </a:pPr>
            <a:r>
              <a:t>Changes</a:t>
            </a:r>
            <a:r>
              <a:rPr>
                <a:uFill>
                  <a:solidFill>
                    <a:schemeClr val="accent3"/>
                  </a:solidFill>
                </a:uFill>
                <a:hlinkClick r:id="rId2" invalidUrl="" action="" tgtFrame="" tooltip="" history="1" highlightClick="0" endSnd="0"/>
              </a:rPr>
              <a:t> to 271422003 |Fit denture (procedure)| subhierarchy</a:t>
            </a:r>
            <a:endParaRPr u="sng"/>
          </a:p>
          <a:p>
            <a:pPr lvl="1" marL="9144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○"/>
              <a:defRPr>
                <a:solidFill>
                  <a:srgbClr val="000000"/>
                </a:solidFill>
              </a:defRPr>
            </a:pPr>
            <a:r>
              <a:t>Changes to modelling of &lt;&lt;367534004 |Supernumerary tooth (disorder)| incl. inactivation of 266414008 |Supernumerary tooth (morphologic abnormality) sub-hierarchy (~ 60 concepts)</a:t>
            </a:r>
          </a:p>
          <a:p>
            <a:pPr lvl="1" marL="9144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○"/>
              <a:defRPr>
                <a:solidFill>
                  <a:srgbClr val="172B4D"/>
                </a:solidFill>
              </a:defRPr>
            </a:pPr>
            <a:r>
              <a:t>Changes to </a:t>
            </a:r>
            <a:r>
              <a:rPr>
                <a:solidFill>
                  <a:srgbClr val="222222"/>
                </a:solidFill>
              </a:rPr>
              <a:t>implantation and insertion procedures - may include some dental procedures</a:t>
            </a:r>
          </a:p>
        </p:txBody>
      </p:sp>
      <p:sp>
        <p:nvSpPr>
          <p:cNvPr id="121" name="Google Shape;69;p13"/>
          <p:cNvSpPr txBox="1"/>
          <p:nvPr>
            <p:ph type="sldNum" sz="quarter" idx="2"/>
          </p:nvPr>
        </p:nvSpPr>
        <p:spPr>
          <a:xfrm>
            <a:off x="8559799" y="4891881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22" name="Google Shape;70;p13" descr="Google Shape;70;p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67600" y="2355897"/>
            <a:ext cx="914400" cy="98044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26" name="Google Shape;71;p13"/>
          <p:cNvGrpSpPr/>
          <p:nvPr/>
        </p:nvGrpSpPr>
        <p:grpSpPr>
          <a:xfrm>
            <a:off x="457198" y="4794250"/>
            <a:ext cx="6070601" cy="320041"/>
            <a:chOff x="0" y="0"/>
            <a:chExt cx="6070600" cy="320040"/>
          </a:xfrm>
        </p:grpSpPr>
        <p:sp>
          <p:nvSpPr>
            <p:cNvPr id="123" name="Google Shape;72;p13"/>
            <p:cNvSpPr txBox="1"/>
            <p:nvPr/>
          </p:nvSpPr>
          <p:spPr>
            <a:xfrm>
              <a:off x="0" y="97630"/>
              <a:ext cx="411480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>
                <a:defRPr sz="800">
                  <a:solidFill>
                    <a:schemeClr val="accent3"/>
                  </a:solidFill>
                </a:defRPr>
              </a:pPr>
              <a:r>
                <a:t>SNOMED International – Leading healthcare terminology, worldwide | </a:t>
              </a:r>
              <a:r>
                <a:rPr u="sng">
                  <a:uFill>
                    <a:solidFill>
                      <a:schemeClr val="accent3"/>
                    </a:solidFill>
                  </a:uFill>
                  <a:hlinkClick r:id="rId4" invalidUrl="" action="" tgtFrame="" tooltip="" history="1" highlightClick="0" endSnd="0"/>
                </a:rPr>
                <a:t>www.snomed.org</a:t>
              </a:r>
              <a:r>
                <a:t> |</a:t>
              </a:r>
            </a:p>
          </p:txBody>
        </p:sp>
        <p:pic>
          <p:nvPicPr>
            <p:cNvPr id="124" name="Google Shape;73;p13" descr="Google Shape;73;p13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968751" y="0"/>
              <a:ext cx="320041" cy="320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5" name="Google Shape;74;p13"/>
            <p:cNvSpPr txBox="1"/>
            <p:nvPr/>
          </p:nvSpPr>
          <p:spPr>
            <a:xfrm>
              <a:off x="4241800" y="97630"/>
              <a:ext cx="182880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>
                <a:defRPr sz="800" u="sng">
                  <a:solidFill>
                    <a:schemeClr val="accent3"/>
                  </a:solidFill>
                </a:defRPr>
              </a:pPr>
              <a:r>
                <a:rPr>
                  <a:uFill>
                    <a:solidFill>
                      <a:schemeClr val="accent3"/>
                    </a:solidFill>
                  </a:uFill>
                  <a:hlinkClick r:id="rId6" invalidUrl="" action="" tgtFrame="" tooltip="" history="1" highlightClick="0" endSnd="0"/>
                </a:rPr>
                <a:t>@Snomedct </a:t>
              </a:r>
              <a:r>
                <a:rPr u="none"/>
                <a:t>| © 2018 IHTSDO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80;p14"/>
          <p:cNvSpPr txBox="1"/>
          <p:nvPr>
            <p:ph type="body" idx="1"/>
          </p:nvPr>
        </p:nvSpPr>
        <p:spPr>
          <a:xfrm>
            <a:off x="386924" y="1406999"/>
            <a:ext cx="7080602" cy="3215702"/>
          </a:xfrm>
          <a:prstGeom prst="rect">
            <a:avLst/>
          </a:prstGeom>
        </p:spPr>
        <p:txBody>
          <a:bodyPr/>
          <a:lstStyle/>
          <a:p>
            <a:pPr marL="457200" indent="-32385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Community content area -  </a:t>
            </a:r>
            <a:r>
              <a:rPr>
                <a:solidFill>
                  <a:srgbClr val="2B4BFF"/>
                </a:solidFill>
                <a:uFill>
                  <a:solidFill>
                    <a:schemeClr val="accent3"/>
                  </a:solidFill>
                </a:uFill>
                <a:hlinkClick r:id="rId2" invalidUrl="" action="" tgtFrame="" tooltip="" history="1" highlightClick="0" endSnd="0"/>
              </a:rPr>
              <a:t>http://snomed.org/community-content</a:t>
            </a:r>
          </a:p>
          <a:p>
            <a:pPr lvl="1" marL="9144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○"/>
              <a:defRPr>
                <a:solidFill>
                  <a:srgbClr val="000000"/>
                </a:solidFill>
              </a:defRPr>
            </a:pPr>
            <a:r>
              <a:t>Collaborative platform for content which is outside the current scope of the International Edition</a:t>
            </a:r>
          </a:p>
          <a:p>
            <a:pPr marL="457200" indent="-32385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</a:p>
          <a:p>
            <a:pPr marL="457200" indent="-32385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●"/>
              <a:defRPr>
                <a:solidFill>
                  <a:srgbClr val="000000"/>
                </a:solidFill>
              </a:defRPr>
            </a:pPr>
            <a:r>
              <a:t>SNOMED International and University of Manchester - developing a way to generate subontologies of SNOMED CT - Dentistry subontology</a:t>
            </a:r>
          </a:p>
          <a:p>
            <a:pPr marL="0" indent="457200">
              <a:spcBef>
                <a:spcPts val="0"/>
              </a:spcBef>
            </a:pPr>
            <a:endParaRPr>
              <a:solidFill>
                <a:srgbClr val="000000"/>
              </a:solidFill>
            </a:endParaRPr>
          </a:p>
          <a:p>
            <a:pPr lvl="1" marL="9144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○"/>
              <a:defRPr>
                <a:solidFill>
                  <a:srgbClr val="000000"/>
                </a:solidFill>
              </a:defRPr>
            </a:pPr>
            <a:r>
              <a:t>Viewable in SNOMED CT browser</a:t>
            </a:r>
          </a:p>
          <a:p>
            <a:pPr lvl="1" marL="9144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○"/>
              <a:defRPr>
                <a:solidFill>
                  <a:srgbClr val="000000"/>
                </a:solidFill>
              </a:defRPr>
            </a:pPr>
            <a:r>
              <a:t>Uses dentistry Reference Sets</a:t>
            </a:r>
          </a:p>
          <a:p>
            <a:pPr lvl="1" marL="9144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○"/>
              <a:defRPr>
                <a:solidFill>
                  <a:srgbClr val="000000"/>
                </a:solidFill>
              </a:defRPr>
            </a:pPr>
            <a:r>
              <a:t>Concise - easier for domain experts to navigate/review/demonstrate concept model</a:t>
            </a:r>
          </a:p>
          <a:p>
            <a:pPr marL="0" indent="914400">
              <a:spcBef>
                <a:spcPts val="0"/>
              </a:spcBef>
            </a:pPr>
            <a:endParaRPr>
              <a:solidFill>
                <a:srgbClr val="000000"/>
              </a:solidFill>
            </a:endParaRPr>
          </a:p>
          <a:p>
            <a:pPr lvl="1" marL="914400" indent="-317500">
              <a:spcBef>
                <a:spcPts val="0"/>
              </a:spcBef>
              <a:buClr>
                <a:srgbClr val="000000"/>
              </a:buClr>
              <a:buSzPts val="1400"/>
              <a:buFont typeface="Arial"/>
              <a:buChar char="○"/>
              <a:defRPr>
                <a:solidFill>
                  <a:srgbClr val="000000"/>
                </a:solidFill>
              </a:defRPr>
            </a:pPr>
            <a:r>
              <a:t>Link to dental subontology browser will be shared in the coming weeks for Dentistry CRG feedback on whether this would be useful</a:t>
            </a:r>
          </a:p>
        </p:txBody>
      </p:sp>
      <p:sp>
        <p:nvSpPr>
          <p:cNvPr id="129" name="Google Shape;81;p14"/>
          <p:cNvSpPr txBox="1"/>
          <p:nvPr>
            <p:ph type="sldNum" sz="quarter" idx="2"/>
          </p:nvPr>
        </p:nvSpPr>
        <p:spPr>
          <a:xfrm>
            <a:off x="8559799" y="4891863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30" name="Google Shape;82;p14" descr="Google Shape;82;p1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67600" y="2355897"/>
            <a:ext cx="914400" cy="980441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Google Shape;83;p14"/>
          <p:cNvSpPr txBox="1"/>
          <p:nvPr>
            <p:ph type="title"/>
          </p:nvPr>
        </p:nvSpPr>
        <p:spPr>
          <a:xfrm>
            <a:off x="457200" y="831916"/>
            <a:ext cx="8229600" cy="568801"/>
          </a:xfrm>
          <a:prstGeom prst="rect">
            <a:avLst/>
          </a:prstGeom>
        </p:spPr>
        <p:txBody>
          <a:bodyPr lIns="0" tIns="0" rIns="0" bIns="0"/>
          <a:lstStyle/>
          <a:p>
            <a:pPr/>
            <a:r>
              <a:t>Editor’s Report</a:t>
            </a:r>
          </a:p>
        </p:txBody>
      </p:sp>
      <p:grpSp>
        <p:nvGrpSpPr>
          <p:cNvPr id="135" name="Google Shape;71;p13"/>
          <p:cNvGrpSpPr/>
          <p:nvPr/>
        </p:nvGrpSpPr>
        <p:grpSpPr>
          <a:xfrm>
            <a:off x="457198" y="4794250"/>
            <a:ext cx="6070601" cy="320041"/>
            <a:chOff x="0" y="0"/>
            <a:chExt cx="6070600" cy="320040"/>
          </a:xfrm>
        </p:grpSpPr>
        <p:sp>
          <p:nvSpPr>
            <p:cNvPr id="132" name="Google Shape;72;p13"/>
            <p:cNvSpPr txBox="1"/>
            <p:nvPr/>
          </p:nvSpPr>
          <p:spPr>
            <a:xfrm>
              <a:off x="0" y="97630"/>
              <a:ext cx="411480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>
                <a:defRPr sz="800">
                  <a:solidFill>
                    <a:schemeClr val="accent3"/>
                  </a:solidFill>
                </a:defRPr>
              </a:pPr>
              <a:r>
                <a:t>SNOMED International – Leading healthcare terminology, worldwide | </a:t>
              </a:r>
              <a:r>
                <a:rPr u="sng">
                  <a:uFill>
                    <a:solidFill>
                      <a:schemeClr val="accent3"/>
                    </a:solidFill>
                  </a:uFill>
                  <a:hlinkClick r:id="rId4" invalidUrl="" action="" tgtFrame="" tooltip="" history="1" highlightClick="0" endSnd="0"/>
                </a:rPr>
                <a:t>www.snomed.org</a:t>
              </a:r>
              <a:r>
                <a:t> |</a:t>
              </a:r>
            </a:p>
          </p:txBody>
        </p:sp>
        <p:pic>
          <p:nvPicPr>
            <p:cNvPr id="133" name="Google Shape;73;p13" descr="Google Shape;73;p13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968751" y="0"/>
              <a:ext cx="320041" cy="3200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4" name="Google Shape;74;p13"/>
            <p:cNvSpPr txBox="1"/>
            <p:nvPr/>
          </p:nvSpPr>
          <p:spPr>
            <a:xfrm>
              <a:off x="4241800" y="97630"/>
              <a:ext cx="1828800" cy="127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>
                <a:defRPr sz="800" u="sng">
                  <a:solidFill>
                    <a:schemeClr val="accent3"/>
                  </a:solidFill>
                </a:defRPr>
              </a:pPr>
              <a:r>
                <a:rPr>
                  <a:uFill>
                    <a:solidFill>
                      <a:schemeClr val="accent3"/>
                    </a:solidFill>
                  </a:uFill>
                  <a:hlinkClick r:id="rId6" invalidUrl="" action="" tgtFrame="" tooltip="" history="1" highlightClick="0" endSnd="0"/>
                </a:rPr>
                <a:t>@Snomedct </a:t>
              </a:r>
              <a:r>
                <a:rPr u="none"/>
                <a:t>| © 2018 IHTSDO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itle slide - horizontal">
  <a:themeElements>
    <a:clrScheme name="Title slide - horizontal">
      <a:dk1>
        <a:srgbClr val="3B3D40"/>
      </a:dk1>
      <a:lt1>
        <a:srgbClr val="FFFFFF"/>
      </a:lt1>
      <a:dk2>
        <a:srgbClr val="A7A7A7"/>
      </a:dk2>
      <a:lt2>
        <a:srgbClr val="535353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0000FF"/>
      </a:hlink>
      <a:folHlink>
        <a:srgbClr val="FF00FF"/>
      </a:folHlink>
    </a:clrScheme>
    <a:fontScheme name="Title slide - horizontal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Title slide - horizont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itle slide - horizontal">
  <a:themeElements>
    <a:clrScheme name="Title slide - horizontal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0000FF"/>
      </a:hlink>
      <a:folHlink>
        <a:srgbClr val="FF00FF"/>
      </a:folHlink>
    </a:clrScheme>
    <a:fontScheme name="Title slide - horizontal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Title slide - horizont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3B3D4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