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64" r:id="rId2"/>
    <p:sldId id="297" r:id="rId3"/>
    <p:sldId id="298" r:id="rId4"/>
    <p:sldId id="299" r:id="rId5"/>
    <p:sldId id="300" r:id="rId6"/>
    <p:sldId id="291" r:id="rId7"/>
    <p:sldId id="311" r:id="rId8"/>
    <p:sldId id="303" r:id="rId9"/>
    <p:sldId id="312" r:id="rId10"/>
    <p:sldId id="304" r:id="rId11"/>
    <p:sldId id="305" r:id="rId12"/>
    <p:sldId id="306" r:id="rId13"/>
    <p:sldId id="313" r:id="rId14"/>
    <p:sldId id="308" r:id="rId15"/>
    <p:sldId id="309" r:id="rId16"/>
    <p:sldId id="314" r:id="rId17"/>
    <p:sldId id="315" r:id="rId18"/>
    <p:sldId id="310" r:id="rId19"/>
    <p:sldId id="316" r:id="rId20"/>
    <p:sldId id="31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94"/>
    <p:restoredTop sz="86536"/>
  </p:normalViewPr>
  <p:slideViewPr>
    <p:cSldViewPr snapToGrid="0" snapToObjects="1" showGuides="1">
      <p:cViewPr varScale="1">
        <p:scale>
          <a:sx n="98" d="100"/>
          <a:sy n="98" d="100"/>
        </p:scale>
        <p:origin x="20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D50BEB-3CA3-0E4B-ADC6-F3E174D17CDE}" type="doc">
      <dgm:prSet loTypeId="urn:microsoft.com/office/officeart/2009/3/layout/DescendingProcess" loCatId="relationship" qsTypeId="urn:microsoft.com/office/officeart/2005/8/quickstyle/simple1" qsCatId="simple" csTypeId="urn:microsoft.com/office/officeart/2005/8/colors/accent1_2" csCatId="accent1" phldr="1"/>
      <dgm:spPr/>
      <dgm:t>
        <a:bodyPr/>
        <a:lstStyle/>
        <a:p>
          <a:endParaRPr lang="en-GB"/>
        </a:p>
      </dgm:t>
    </dgm:pt>
    <dgm:pt modelId="{D00C87F6-D577-5940-8EB8-A59B056B7586}">
      <dgm:prSet phldrT="[Text]" custT="1"/>
      <dgm:spPr>
        <a:solidFill>
          <a:srgbClr val="0070C0"/>
        </a:solidFill>
      </dgm:spPr>
      <dgm:t>
        <a:bodyPr/>
        <a:lstStyle/>
        <a:p>
          <a:r>
            <a:rPr lang="en-GB" sz="3200" dirty="0">
              <a:solidFill>
                <a:schemeClr val="bg2"/>
              </a:solidFill>
            </a:rPr>
            <a:t>Individual clinicians</a:t>
          </a:r>
        </a:p>
      </dgm:t>
    </dgm:pt>
    <dgm:pt modelId="{A5A59377-C768-084B-8D98-F6C37D2200C6}" type="parTrans" cxnId="{A9E2DF9F-D8E3-D64B-81F0-2A930973A489}">
      <dgm:prSet/>
      <dgm:spPr/>
      <dgm:t>
        <a:bodyPr/>
        <a:lstStyle/>
        <a:p>
          <a:endParaRPr lang="en-GB"/>
        </a:p>
      </dgm:t>
    </dgm:pt>
    <dgm:pt modelId="{8369D411-38E8-D24F-ABD4-8797A7242D87}" type="sibTrans" cxnId="{A9E2DF9F-D8E3-D64B-81F0-2A930973A489}">
      <dgm:prSet/>
      <dgm:spPr/>
      <dgm:t>
        <a:bodyPr/>
        <a:lstStyle/>
        <a:p>
          <a:endParaRPr lang="en-GB"/>
        </a:p>
      </dgm:t>
    </dgm:pt>
    <dgm:pt modelId="{C8237B00-5FCC-3047-941A-BEEBEBD38D87}">
      <dgm:prSet phldrT="[Text]"/>
      <dgm:spPr/>
      <dgm:t>
        <a:bodyPr/>
        <a:lstStyle/>
        <a:p>
          <a:r>
            <a:rPr lang="en-GB"/>
            <a:t>National clinical groups &amp; bodies</a:t>
          </a:r>
        </a:p>
      </dgm:t>
    </dgm:pt>
    <dgm:pt modelId="{AE618085-8FC1-B841-BEE6-1AAF42629642}" type="parTrans" cxnId="{53EA0761-53DB-6644-B7C0-04E4B22DCEFE}">
      <dgm:prSet/>
      <dgm:spPr/>
      <dgm:t>
        <a:bodyPr/>
        <a:lstStyle/>
        <a:p>
          <a:endParaRPr lang="en-GB"/>
        </a:p>
      </dgm:t>
    </dgm:pt>
    <dgm:pt modelId="{F430856C-1049-C14E-99F6-54BE7B403708}" type="sibTrans" cxnId="{53EA0761-53DB-6644-B7C0-04E4B22DCEFE}">
      <dgm:prSet/>
      <dgm:spPr/>
      <dgm:t>
        <a:bodyPr/>
        <a:lstStyle/>
        <a:p>
          <a:endParaRPr lang="en-GB"/>
        </a:p>
      </dgm:t>
    </dgm:pt>
    <dgm:pt modelId="{8130069E-FE8A-3846-81C4-407DE3A7697F}">
      <dgm:prSet phldrT="[Text]"/>
      <dgm:spPr/>
      <dgm:t>
        <a:bodyPr/>
        <a:lstStyle/>
        <a:p>
          <a:r>
            <a:rPr lang="en-GB" dirty="0"/>
            <a:t>International clinical groups &amp; bodies</a:t>
          </a:r>
        </a:p>
      </dgm:t>
    </dgm:pt>
    <dgm:pt modelId="{4E7A27EE-0C79-754A-B44E-8DB9FC595CCA}" type="parTrans" cxnId="{80B787F4-A90D-324D-840E-C892CE1DB59C}">
      <dgm:prSet/>
      <dgm:spPr/>
      <dgm:t>
        <a:bodyPr/>
        <a:lstStyle/>
        <a:p>
          <a:endParaRPr lang="en-GB"/>
        </a:p>
      </dgm:t>
    </dgm:pt>
    <dgm:pt modelId="{C3090EE5-3859-2048-9641-C7EA63C59017}" type="sibTrans" cxnId="{80B787F4-A90D-324D-840E-C892CE1DB59C}">
      <dgm:prSet/>
      <dgm:spPr/>
      <dgm:t>
        <a:bodyPr/>
        <a:lstStyle/>
        <a:p>
          <a:endParaRPr lang="en-GB"/>
        </a:p>
      </dgm:t>
    </dgm:pt>
    <dgm:pt modelId="{6AAB3F9A-F9DB-AE41-A116-B57401B2D803}">
      <dgm:prSet phldrT="[Text]"/>
      <dgm:spPr/>
      <dgm:t>
        <a:bodyPr/>
        <a:lstStyle/>
        <a:p>
          <a:r>
            <a:rPr lang="en-GB" dirty="0"/>
            <a:t>Clinically focused standards bodies</a:t>
          </a:r>
        </a:p>
      </dgm:t>
    </dgm:pt>
    <dgm:pt modelId="{FA2EF1DC-FD78-2542-B278-D37309B885AD}" type="parTrans" cxnId="{D806654E-97B1-6C4D-8855-114BAB4C1430}">
      <dgm:prSet/>
      <dgm:spPr/>
      <dgm:t>
        <a:bodyPr/>
        <a:lstStyle/>
        <a:p>
          <a:endParaRPr lang="en-GB"/>
        </a:p>
      </dgm:t>
    </dgm:pt>
    <dgm:pt modelId="{5EE749E8-09BE-4241-99EA-D73308D3975D}" type="sibTrans" cxnId="{D806654E-97B1-6C4D-8855-114BAB4C1430}">
      <dgm:prSet/>
      <dgm:spPr/>
      <dgm:t>
        <a:bodyPr/>
        <a:lstStyle/>
        <a:p>
          <a:endParaRPr lang="en-GB"/>
        </a:p>
      </dgm:t>
    </dgm:pt>
    <dgm:pt modelId="{62508CCA-13D2-D142-B570-D72E8AC0770D}">
      <dgm:prSet phldrT="[Text]"/>
      <dgm:spPr/>
      <dgm:t>
        <a:bodyPr/>
        <a:lstStyle/>
        <a:p>
          <a:r>
            <a:rPr lang="en-GB" dirty="0"/>
            <a:t>Vendors (EHR &amp; NLP)</a:t>
          </a:r>
        </a:p>
      </dgm:t>
    </dgm:pt>
    <dgm:pt modelId="{6D660364-C237-9644-BD7C-617E90917327}" type="parTrans" cxnId="{2B17ACE4-EE69-E746-B9A7-A57BC23F3117}">
      <dgm:prSet/>
      <dgm:spPr/>
      <dgm:t>
        <a:bodyPr/>
        <a:lstStyle/>
        <a:p>
          <a:endParaRPr lang="en-GB"/>
        </a:p>
      </dgm:t>
    </dgm:pt>
    <dgm:pt modelId="{A65F2FED-A635-A040-84F6-44398DF5A2EA}" type="sibTrans" cxnId="{2B17ACE4-EE69-E746-B9A7-A57BC23F3117}">
      <dgm:prSet/>
      <dgm:spPr/>
      <dgm:t>
        <a:bodyPr/>
        <a:lstStyle/>
        <a:p>
          <a:endParaRPr lang="en-GB"/>
        </a:p>
      </dgm:t>
    </dgm:pt>
    <dgm:pt modelId="{C2B4EAB2-2BDB-9E49-BF17-6CE3610F9B73}">
      <dgm:prSet phldrT="[Text]" custT="1"/>
      <dgm:spPr/>
      <dgm:t>
        <a:bodyPr/>
        <a:lstStyle/>
        <a:p>
          <a:r>
            <a:rPr lang="en-GB" sz="3600" dirty="0">
              <a:solidFill>
                <a:schemeClr val="tx2"/>
              </a:solidFill>
            </a:rPr>
            <a:t>SNOMED CT</a:t>
          </a:r>
        </a:p>
      </dgm:t>
    </dgm:pt>
    <dgm:pt modelId="{467D766A-358C-4E44-B9DC-693F623521F3}" type="parTrans" cxnId="{ACFEB22A-D2C7-1B47-83DF-8B6C225D9F89}">
      <dgm:prSet/>
      <dgm:spPr/>
      <dgm:t>
        <a:bodyPr/>
        <a:lstStyle/>
        <a:p>
          <a:endParaRPr lang="en-GB"/>
        </a:p>
      </dgm:t>
    </dgm:pt>
    <dgm:pt modelId="{2164FBE5-463E-5948-AEBA-83021CA01CEA}" type="sibTrans" cxnId="{ACFEB22A-D2C7-1B47-83DF-8B6C225D9F89}">
      <dgm:prSet/>
      <dgm:spPr/>
      <dgm:t>
        <a:bodyPr/>
        <a:lstStyle/>
        <a:p>
          <a:endParaRPr lang="en-GB"/>
        </a:p>
      </dgm:t>
    </dgm:pt>
    <dgm:pt modelId="{948D3424-F869-8643-B5E1-FCE61D817F1B}" type="pres">
      <dgm:prSet presAssocID="{58D50BEB-3CA3-0E4B-ADC6-F3E174D17CDE}" presName="Name0" presStyleCnt="0">
        <dgm:presLayoutVars>
          <dgm:chMax val="7"/>
          <dgm:chPref val="5"/>
        </dgm:presLayoutVars>
      </dgm:prSet>
      <dgm:spPr/>
    </dgm:pt>
    <dgm:pt modelId="{636BA849-CA7A-774F-9D52-E03D1127BD77}" type="pres">
      <dgm:prSet presAssocID="{58D50BEB-3CA3-0E4B-ADC6-F3E174D17CDE}" presName="arrowNode" presStyleLbl="node1" presStyleIdx="0" presStyleCnt="1"/>
      <dgm:spPr>
        <a:solidFill>
          <a:schemeClr val="tx2">
            <a:lumMod val="40000"/>
            <a:lumOff val="60000"/>
          </a:schemeClr>
        </a:solidFill>
      </dgm:spPr>
    </dgm:pt>
    <dgm:pt modelId="{2C700646-45AD-A74D-82F7-7CFEAFF9606F}" type="pres">
      <dgm:prSet presAssocID="{D00C87F6-D577-5940-8EB8-A59B056B7586}" presName="txNode1" presStyleLbl="revTx" presStyleIdx="0" presStyleCnt="6" custScaleX="158412" custScaleY="57369" custLinFactNeighborX="-24881" custLinFactNeighborY="23012">
        <dgm:presLayoutVars>
          <dgm:bulletEnabled val="1"/>
        </dgm:presLayoutVars>
      </dgm:prSet>
      <dgm:spPr/>
    </dgm:pt>
    <dgm:pt modelId="{5AEEE10F-E269-DC44-8342-50DFCD0F82CB}" type="pres">
      <dgm:prSet presAssocID="{C8237B00-5FCC-3047-941A-BEEBEBD38D87}" presName="txNode2" presStyleLbl="revTx" presStyleIdx="1" presStyleCnt="6">
        <dgm:presLayoutVars>
          <dgm:bulletEnabled val="1"/>
        </dgm:presLayoutVars>
      </dgm:prSet>
      <dgm:spPr/>
    </dgm:pt>
    <dgm:pt modelId="{2E0D5873-F57A-F042-9A3F-D20C23FB4892}" type="pres">
      <dgm:prSet presAssocID="{F430856C-1049-C14E-99F6-54BE7B403708}" presName="dotNode2" presStyleCnt="0"/>
      <dgm:spPr/>
    </dgm:pt>
    <dgm:pt modelId="{2D692F89-5B40-1D45-A62A-95299FAE9AFE}" type="pres">
      <dgm:prSet presAssocID="{F430856C-1049-C14E-99F6-54BE7B403708}" presName="dotRepeatNode" presStyleLbl="fgShp" presStyleIdx="0" presStyleCnt="4"/>
      <dgm:spPr/>
    </dgm:pt>
    <dgm:pt modelId="{CC002009-CF15-CB49-A62C-28FC4EF1EE7A}" type="pres">
      <dgm:prSet presAssocID="{8130069E-FE8A-3846-81C4-407DE3A7697F}" presName="txNode3" presStyleLbl="revTx" presStyleIdx="2" presStyleCnt="6">
        <dgm:presLayoutVars>
          <dgm:bulletEnabled val="1"/>
        </dgm:presLayoutVars>
      </dgm:prSet>
      <dgm:spPr/>
    </dgm:pt>
    <dgm:pt modelId="{4F48B588-0CD9-204D-BABC-C61818556833}" type="pres">
      <dgm:prSet presAssocID="{C3090EE5-3859-2048-9641-C7EA63C59017}" presName="dotNode3" presStyleCnt="0"/>
      <dgm:spPr/>
    </dgm:pt>
    <dgm:pt modelId="{CF731636-A2A2-5744-8169-495FFB65CA28}" type="pres">
      <dgm:prSet presAssocID="{C3090EE5-3859-2048-9641-C7EA63C59017}" presName="dotRepeatNode" presStyleLbl="fgShp" presStyleIdx="1" presStyleCnt="4"/>
      <dgm:spPr/>
    </dgm:pt>
    <dgm:pt modelId="{80D63472-41D4-4446-8517-C994DD72AFA9}" type="pres">
      <dgm:prSet presAssocID="{6AAB3F9A-F9DB-AE41-A116-B57401B2D803}" presName="txNode4" presStyleLbl="revTx" presStyleIdx="3" presStyleCnt="6">
        <dgm:presLayoutVars>
          <dgm:bulletEnabled val="1"/>
        </dgm:presLayoutVars>
      </dgm:prSet>
      <dgm:spPr/>
    </dgm:pt>
    <dgm:pt modelId="{560B62DB-8AD9-BE40-B0A3-499D1061570C}" type="pres">
      <dgm:prSet presAssocID="{5EE749E8-09BE-4241-99EA-D73308D3975D}" presName="dotNode4" presStyleCnt="0"/>
      <dgm:spPr/>
    </dgm:pt>
    <dgm:pt modelId="{420ACA53-CA6F-B546-B142-614CCC0B2C43}" type="pres">
      <dgm:prSet presAssocID="{5EE749E8-09BE-4241-99EA-D73308D3975D}" presName="dotRepeatNode" presStyleLbl="fgShp" presStyleIdx="2" presStyleCnt="4"/>
      <dgm:spPr/>
    </dgm:pt>
    <dgm:pt modelId="{F123329C-34A8-F340-85C4-04579F24F15B}" type="pres">
      <dgm:prSet presAssocID="{62508CCA-13D2-D142-B570-D72E8AC0770D}" presName="txNode5" presStyleLbl="revTx" presStyleIdx="4" presStyleCnt="6">
        <dgm:presLayoutVars>
          <dgm:bulletEnabled val="1"/>
        </dgm:presLayoutVars>
      </dgm:prSet>
      <dgm:spPr/>
    </dgm:pt>
    <dgm:pt modelId="{B4E82DD4-E13F-F442-9446-F2DE65405DF1}" type="pres">
      <dgm:prSet presAssocID="{A65F2FED-A635-A040-84F6-44398DF5A2EA}" presName="dotNode5" presStyleCnt="0"/>
      <dgm:spPr/>
    </dgm:pt>
    <dgm:pt modelId="{453838B4-FB3C-E740-B4EA-D115114D75DA}" type="pres">
      <dgm:prSet presAssocID="{A65F2FED-A635-A040-84F6-44398DF5A2EA}" presName="dotRepeatNode" presStyleLbl="fgShp" presStyleIdx="3" presStyleCnt="4"/>
      <dgm:spPr/>
    </dgm:pt>
    <dgm:pt modelId="{1898AC4B-13B6-BC45-A946-DB763A37C0F4}" type="pres">
      <dgm:prSet presAssocID="{C2B4EAB2-2BDB-9E49-BF17-6CE3610F9B73}" presName="txNode6" presStyleLbl="revTx" presStyleIdx="5" presStyleCnt="6" custLinFactNeighborX="-2789" custLinFactNeighborY="15341">
        <dgm:presLayoutVars>
          <dgm:bulletEnabled val="1"/>
        </dgm:presLayoutVars>
      </dgm:prSet>
      <dgm:spPr/>
    </dgm:pt>
  </dgm:ptLst>
  <dgm:cxnLst>
    <dgm:cxn modelId="{1D00F20A-B8CD-8B40-B9D8-440C9305D9A5}" type="presOf" srcId="{C8237B00-5FCC-3047-941A-BEEBEBD38D87}" destId="{5AEEE10F-E269-DC44-8342-50DFCD0F82CB}" srcOrd="0" destOrd="0" presId="urn:microsoft.com/office/officeart/2009/3/layout/DescendingProcess"/>
    <dgm:cxn modelId="{2444061D-2444-7D4D-9F5C-39C762549C8A}" type="presOf" srcId="{62508CCA-13D2-D142-B570-D72E8AC0770D}" destId="{F123329C-34A8-F340-85C4-04579F24F15B}" srcOrd="0" destOrd="0" presId="urn:microsoft.com/office/officeart/2009/3/layout/DescendingProcess"/>
    <dgm:cxn modelId="{2008E41D-B2DE-954A-9EE7-E6B7349041A9}" type="presOf" srcId="{D00C87F6-D577-5940-8EB8-A59B056B7586}" destId="{2C700646-45AD-A74D-82F7-7CFEAFF9606F}" srcOrd="0" destOrd="0" presId="urn:microsoft.com/office/officeart/2009/3/layout/DescendingProcess"/>
    <dgm:cxn modelId="{ACFEB22A-D2C7-1B47-83DF-8B6C225D9F89}" srcId="{58D50BEB-3CA3-0E4B-ADC6-F3E174D17CDE}" destId="{C2B4EAB2-2BDB-9E49-BF17-6CE3610F9B73}" srcOrd="5" destOrd="0" parTransId="{467D766A-358C-4E44-B9DC-693F623521F3}" sibTransId="{2164FBE5-463E-5948-AEBA-83021CA01CEA}"/>
    <dgm:cxn modelId="{D806654E-97B1-6C4D-8855-114BAB4C1430}" srcId="{58D50BEB-3CA3-0E4B-ADC6-F3E174D17CDE}" destId="{6AAB3F9A-F9DB-AE41-A116-B57401B2D803}" srcOrd="3" destOrd="0" parTransId="{FA2EF1DC-FD78-2542-B278-D37309B885AD}" sibTransId="{5EE749E8-09BE-4241-99EA-D73308D3975D}"/>
    <dgm:cxn modelId="{53EA0761-53DB-6644-B7C0-04E4B22DCEFE}" srcId="{58D50BEB-3CA3-0E4B-ADC6-F3E174D17CDE}" destId="{C8237B00-5FCC-3047-941A-BEEBEBD38D87}" srcOrd="1" destOrd="0" parTransId="{AE618085-8FC1-B841-BEE6-1AAF42629642}" sibTransId="{F430856C-1049-C14E-99F6-54BE7B403708}"/>
    <dgm:cxn modelId="{5FB7267E-4F11-BD42-AD70-F568ED1C4C35}" type="presOf" srcId="{5EE749E8-09BE-4241-99EA-D73308D3975D}" destId="{420ACA53-CA6F-B546-B142-614CCC0B2C43}" srcOrd="0" destOrd="0" presId="urn:microsoft.com/office/officeart/2009/3/layout/DescendingProcess"/>
    <dgm:cxn modelId="{CE1EE389-4A80-1A41-B0F8-397380B750BF}" type="presOf" srcId="{F430856C-1049-C14E-99F6-54BE7B403708}" destId="{2D692F89-5B40-1D45-A62A-95299FAE9AFE}" srcOrd="0" destOrd="0" presId="urn:microsoft.com/office/officeart/2009/3/layout/DescendingProcess"/>
    <dgm:cxn modelId="{A6A7BE9B-0E89-2847-A83E-CF102F15ACC7}" type="presOf" srcId="{C2B4EAB2-2BDB-9E49-BF17-6CE3610F9B73}" destId="{1898AC4B-13B6-BC45-A946-DB763A37C0F4}" srcOrd="0" destOrd="0" presId="urn:microsoft.com/office/officeart/2009/3/layout/DescendingProcess"/>
    <dgm:cxn modelId="{A9E2DF9F-D8E3-D64B-81F0-2A930973A489}" srcId="{58D50BEB-3CA3-0E4B-ADC6-F3E174D17CDE}" destId="{D00C87F6-D577-5940-8EB8-A59B056B7586}" srcOrd="0" destOrd="0" parTransId="{A5A59377-C768-084B-8D98-F6C37D2200C6}" sibTransId="{8369D411-38E8-D24F-ABD4-8797A7242D87}"/>
    <dgm:cxn modelId="{A6A8EEB2-BF94-A645-AF34-4128D8C761A9}" type="presOf" srcId="{A65F2FED-A635-A040-84F6-44398DF5A2EA}" destId="{453838B4-FB3C-E740-B4EA-D115114D75DA}" srcOrd="0" destOrd="0" presId="urn:microsoft.com/office/officeart/2009/3/layout/DescendingProcess"/>
    <dgm:cxn modelId="{0877D2B9-A479-CE4D-9A3A-2EB17EEE3AAA}" type="presOf" srcId="{6AAB3F9A-F9DB-AE41-A116-B57401B2D803}" destId="{80D63472-41D4-4446-8517-C994DD72AFA9}" srcOrd="0" destOrd="0" presId="urn:microsoft.com/office/officeart/2009/3/layout/DescendingProcess"/>
    <dgm:cxn modelId="{FAA552C1-36E1-8D49-A3AC-26055688F147}" type="presOf" srcId="{58D50BEB-3CA3-0E4B-ADC6-F3E174D17CDE}" destId="{948D3424-F869-8643-B5E1-FCE61D817F1B}" srcOrd="0" destOrd="0" presId="urn:microsoft.com/office/officeart/2009/3/layout/DescendingProcess"/>
    <dgm:cxn modelId="{926142D5-6DCB-B642-87A0-4A36F9BB97D5}" type="presOf" srcId="{8130069E-FE8A-3846-81C4-407DE3A7697F}" destId="{CC002009-CF15-CB49-A62C-28FC4EF1EE7A}" srcOrd="0" destOrd="0" presId="urn:microsoft.com/office/officeart/2009/3/layout/DescendingProcess"/>
    <dgm:cxn modelId="{0799EFDA-881A-1745-AAC2-A2AC1822869F}" type="presOf" srcId="{C3090EE5-3859-2048-9641-C7EA63C59017}" destId="{CF731636-A2A2-5744-8169-495FFB65CA28}" srcOrd="0" destOrd="0" presId="urn:microsoft.com/office/officeart/2009/3/layout/DescendingProcess"/>
    <dgm:cxn modelId="{2B17ACE4-EE69-E746-B9A7-A57BC23F3117}" srcId="{58D50BEB-3CA3-0E4B-ADC6-F3E174D17CDE}" destId="{62508CCA-13D2-D142-B570-D72E8AC0770D}" srcOrd="4" destOrd="0" parTransId="{6D660364-C237-9644-BD7C-617E90917327}" sibTransId="{A65F2FED-A635-A040-84F6-44398DF5A2EA}"/>
    <dgm:cxn modelId="{80B787F4-A90D-324D-840E-C892CE1DB59C}" srcId="{58D50BEB-3CA3-0E4B-ADC6-F3E174D17CDE}" destId="{8130069E-FE8A-3846-81C4-407DE3A7697F}" srcOrd="2" destOrd="0" parTransId="{4E7A27EE-0C79-754A-B44E-8DB9FC595CCA}" sibTransId="{C3090EE5-3859-2048-9641-C7EA63C59017}"/>
    <dgm:cxn modelId="{D8E0668C-89B0-3D40-8211-2DCFDF655526}" type="presParOf" srcId="{948D3424-F869-8643-B5E1-FCE61D817F1B}" destId="{636BA849-CA7A-774F-9D52-E03D1127BD77}" srcOrd="0" destOrd="0" presId="urn:microsoft.com/office/officeart/2009/3/layout/DescendingProcess"/>
    <dgm:cxn modelId="{844D57D2-4C35-7C46-A7E5-2918036FC8C2}" type="presParOf" srcId="{948D3424-F869-8643-B5E1-FCE61D817F1B}" destId="{2C700646-45AD-A74D-82F7-7CFEAFF9606F}" srcOrd="1" destOrd="0" presId="urn:microsoft.com/office/officeart/2009/3/layout/DescendingProcess"/>
    <dgm:cxn modelId="{DF14E351-8A90-2941-B62C-A29C31C808C5}" type="presParOf" srcId="{948D3424-F869-8643-B5E1-FCE61D817F1B}" destId="{5AEEE10F-E269-DC44-8342-50DFCD0F82CB}" srcOrd="2" destOrd="0" presId="urn:microsoft.com/office/officeart/2009/3/layout/DescendingProcess"/>
    <dgm:cxn modelId="{8323796B-FB10-234F-86EF-9341003AEE57}" type="presParOf" srcId="{948D3424-F869-8643-B5E1-FCE61D817F1B}" destId="{2E0D5873-F57A-F042-9A3F-D20C23FB4892}" srcOrd="3" destOrd="0" presId="urn:microsoft.com/office/officeart/2009/3/layout/DescendingProcess"/>
    <dgm:cxn modelId="{EB631798-1D0C-114B-9D26-85B12CBA592D}" type="presParOf" srcId="{2E0D5873-F57A-F042-9A3F-D20C23FB4892}" destId="{2D692F89-5B40-1D45-A62A-95299FAE9AFE}" srcOrd="0" destOrd="0" presId="urn:microsoft.com/office/officeart/2009/3/layout/DescendingProcess"/>
    <dgm:cxn modelId="{DDBBCCF3-6CB6-014D-AC56-70BA41524B1B}" type="presParOf" srcId="{948D3424-F869-8643-B5E1-FCE61D817F1B}" destId="{CC002009-CF15-CB49-A62C-28FC4EF1EE7A}" srcOrd="4" destOrd="0" presId="urn:microsoft.com/office/officeart/2009/3/layout/DescendingProcess"/>
    <dgm:cxn modelId="{715FD103-3B16-9844-9618-84652A60537F}" type="presParOf" srcId="{948D3424-F869-8643-B5E1-FCE61D817F1B}" destId="{4F48B588-0CD9-204D-BABC-C61818556833}" srcOrd="5" destOrd="0" presId="urn:microsoft.com/office/officeart/2009/3/layout/DescendingProcess"/>
    <dgm:cxn modelId="{78B1312C-046A-1145-ABCE-6BC3540CECD9}" type="presParOf" srcId="{4F48B588-0CD9-204D-BABC-C61818556833}" destId="{CF731636-A2A2-5744-8169-495FFB65CA28}" srcOrd="0" destOrd="0" presId="urn:microsoft.com/office/officeart/2009/3/layout/DescendingProcess"/>
    <dgm:cxn modelId="{1B0A492C-8702-DD48-9FDA-2A03E1D09689}" type="presParOf" srcId="{948D3424-F869-8643-B5E1-FCE61D817F1B}" destId="{80D63472-41D4-4446-8517-C994DD72AFA9}" srcOrd="6" destOrd="0" presId="urn:microsoft.com/office/officeart/2009/3/layout/DescendingProcess"/>
    <dgm:cxn modelId="{46F8FFA7-B918-634A-8207-4D86E6A14868}" type="presParOf" srcId="{948D3424-F869-8643-B5E1-FCE61D817F1B}" destId="{560B62DB-8AD9-BE40-B0A3-499D1061570C}" srcOrd="7" destOrd="0" presId="urn:microsoft.com/office/officeart/2009/3/layout/DescendingProcess"/>
    <dgm:cxn modelId="{11ECC62E-C851-5240-87E7-E23ACDCC9544}" type="presParOf" srcId="{560B62DB-8AD9-BE40-B0A3-499D1061570C}" destId="{420ACA53-CA6F-B546-B142-614CCC0B2C43}" srcOrd="0" destOrd="0" presId="urn:microsoft.com/office/officeart/2009/3/layout/DescendingProcess"/>
    <dgm:cxn modelId="{1BF4B5EE-497F-7841-9B10-903F913999BB}" type="presParOf" srcId="{948D3424-F869-8643-B5E1-FCE61D817F1B}" destId="{F123329C-34A8-F340-85C4-04579F24F15B}" srcOrd="8" destOrd="0" presId="urn:microsoft.com/office/officeart/2009/3/layout/DescendingProcess"/>
    <dgm:cxn modelId="{0B97CC06-B3DE-794B-91A2-FC134D0128C5}" type="presParOf" srcId="{948D3424-F869-8643-B5E1-FCE61D817F1B}" destId="{B4E82DD4-E13F-F442-9446-F2DE65405DF1}" srcOrd="9" destOrd="0" presId="urn:microsoft.com/office/officeart/2009/3/layout/DescendingProcess"/>
    <dgm:cxn modelId="{3C944210-8CD9-6F4D-82CD-B260F95B97D1}" type="presParOf" srcId="{B4E82DD4-E13F-F442-9446-F2DE65405DF1}" destId="{453838B4-FB3C-E740-B4EA-D115114D75DA}" srcOrd="0" destOrd="0" presId="urn:microsoft.com/office/officeart/2009/3/layout/DescendingProcess"/>
    <dgm:cxn modelId="{947EB417-BB48-9A40-9840-967621FE796A}" type="presParOf" srcId="{948D3424-F869-8643-B5E1-FCE61D817F1B}" destId="{1898AC4B-13B6-BC45-A946-DB763A37C0F4}" srcOrd="10"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6BA849-CA7A-774F-9D52-E03D1127BD77}">
      <dsp:nvSpPr>
        <dsp:cNvPr id="0" name=""/>
        <dsp:cNvSpPr/>
      </dsp:nvSpPr>
      <dsp:spPr>
        <a:xfrm rot="4396374">
          <a:off x="1736830" y="1078272"/>
          <a:ext cx="4677714" cy="3262122"/>
        </a:xfrm>
        <a:prstGeom prst="swooshArrow">
          <a:avLst>
            <a:gd name="adj1" fmla="val 16310"/>
            <a:gd name="adj2" fmla="val 3137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692F89-5B40-1D45-A62A-95299FAE9AFE}">
      <dsp:nvSpPr>
        <dsp:cNvPr id="0" name=""/>
        <dsp:cNvSpPr/>
      </dsp:nvSpPr>
      <dsp:spPr>
        <a:xfrm>
          <a:off x="3331162" y="1400183"/>
          <a:ext cx="118126" cy="11812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F731636-A2A2-5744-8169-495FFB65CA28}">
      <dsp:nvSpPr>
        <dsp:cNvPr id="0" name=""/>
        <dsp:cNvSpPr/>
      </dsp:nvSpPr>
      <dsp:spPr>
        <a:xfrm>
          <a:off x="3998146" y="1912247"/>
          <a:ext cx="118126" cy="11812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0ACA53-CA6F-B546-B142-614CCC0B2C43}">
      <dsp:nvSpPr>
        <dsp:cNvPr id="0" name=""/>
        <dsp:cNvSpPr/>
      </dsp:nvSpPr>
      <dsp:spPr>
        <a:xfrm>
          <a:off x="4597775" y="2511552"/>
          <a:ext cx="118126" cy="11812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C700646-45AD-A74D-82F7-7CFEAFF9606F}">
      <dsp:nvSpPr>
        <dsp:cNvPr id="0" name=""/>
        <dsp:cNvSpPr/>
      </dsp:nvSpPr>
      <dsp:spPr>
        <a:xfrm>
          <a:off x="230416" y="384313"/>
          <a:ext cx="3493614" cy="497381"/>
        </a:xfrm>
        <a:prstGeom prst="rect">
          <a:avLst/>
        </a:prstGeom>
        <a:solidFill>
          <a:srgbClr val="0070C0"/>
        </a:solid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b" anchorCtr="0">
          <a:noAutofit/>
        </a:bodyPr>
        <a:lstStyle/>
        <a:p>
          <a:pPr marL="0" lvl="0" indent="0" algn="ctr" defTabSz="1422400">
            <a:lnSpc>
              <a:spcPct val="90000"/>
            </a:lnSpc>
            <a:spcBef>
              <a:spcPct val="0"/>
            </a:spcBef>
            <a:spcAft>
              <a:spcPct val="35000"/>
            </a:spcAft>
            <a:buNone/>
          </a:pPr>
          <a:r>
            <a:rPr lang="en-GB" sz="3200" kern="1200" dirty="0">
              <a:solidFill>
                <a:schemeClr val="bg2"/>
              </a:solidFill>
            </a:rPr>
            <a:t>Individual clinicians</a:t>
          </a:r>
        </a:p>
      </dsp:txBody>
      <dsp:txXfrm>
        <a:off x="230416" y="384313"/>
        <a:ext cx="3493614" cy="497381"/>
      </dsp:txXfrm>
    </dsp:sp>
    <dsp:sp modelId="{5AEEE10F-E269-DC44-8342-50DFCD0F82CB}">
      <dsp:nvSpPr>
        <dsp:cNvPr id="0" name=""/>
        <dsp:cNvSpPr/>
      </dsp:nvSpPr>
      <dsp:spPr>
        <a:xfrm>
          <a:off x="4105490" y="1025753"/>
          <a:ext cx="3278293"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en-GB" sz="2000" kern="1200"/>
            <a:t>National clinical groups &amp; bodies</a:t>
          </a:r>
        </a:p>
      </dsp:txBody>
      <dsp:txXfrm>
        <a:off x="4105490" y="1025753"/>
        <a:ext cx="3278293" cy="866986"/>
      </dsp:txXfrm>
    </dsp:sp>
    <dsp:sp modelId="{CC002009-CF15-CB49-A62C-28FC4EF1EE7A}">
      <dsp:nvSpPr>
        <dsp:cNvPr id="0" name=""/>
        <dsp:cNvSpPr/>
      </dsp:nvSpPr>
      <dsp:spPr>
        <a:xfrm>
          <a:off x="1423249" y="1537817"/>
          <a:ext cx="2205397"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r" defTabSz="889000">
            <a:lnSpc>
              <a:spcPct val="90000"/>
            </a:lnSpc>
            <a:spcBef>
              <a:spcPct val="0"/>
            </a:spcBef>
            <a:spcAft>
              <a:spcPct val="35000"/>
            </a:spcAft>
            <a:buNone/>
          </a:pPr>
          <a:r>
            <a:rPr lang="en-GB" sz="2000" kern="1200" dirty="0"/>
            <a:t>International clinical groups &amp; bodies</a:t>
          </a:r>
        </a:p>
      </dsp:txBody>
      <dsp:txXfrm>
        <a:off x="1423249" y="1537817"/>
        <a:ext cx="2205397" cy="866986"/>
      </dsp:txXfrm>
    </dsp:sp>
    <dsp:sp modelId="{453838B4-FB3C-E740-B4EA-D115114D75DA}">
      <dsp:nvSpPr>
        <dsp:cNvPr id="0" name=""/>
        <dsp:cNvSpPr/>
      </dsp:nvSpPr>
      <dsp:spPr>
        <a:xfrm>
          <a:off x="5031702" y="3171003"/>
          <a:ext cx="118126" cy="118126"/>
        </a:xfrm>
        <a:prstGeom prst="ellipse">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D63472-41D4-4446-8517-C994DD72AFA9}">
      <dsp:nvSpPr>
        <dsp:cNvPr id="0" name=""/>
        <dsp:cNvSpPr/>
      </dsp:nvSpPr>
      <dsp:spPr>
        <a:xfrm>
          <a:off x="5178386" y="2137122"/>
          <a:ext cx="2205397"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l" defTabSz="889000">
            <a:lnSpc>
              <a:spcPct val="90000"/>
            </a:lnSpc>
            <a:spcBef>
              <a:spcPct val="0"/>
            </a:spcBef>
            <a:spcAft>
              <a:spcPct val="35000"/>
            </a:spcAft>
            <a:buNone/>
          </a:pPr>
          <a:r>
            <a:rPr lang="en-GB" sz="2000" kern="1200" dirty="0"/>
            <a:t>Clinically focused standards bodies</a:t>
          </a:r>
        </a:p>
      </dsp:txBody>
      <dsp:txXfrm>
        <a:off x="5178386" y="2137122"/>
        <a:ext cx="2205397" cy="866986"/>
      </dsp:txXfrm>
    </dsp:sp>
    <dsp:sp modelId="{F123329C-34A8-F340-85C4-04579F24F15B}">
      <dsp:nvSpPr>
        <dsp:cNvPr id="0" name=""/>
        <dsp:cNvSpPr/>
      </dsp:nvSpPr>
      <dsp:spPr>
        <a:xfrm>
          <a:off x="1423249" y="2796574"/>
          <a:ext cx="3278293"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r" defTabSz="889000">
            <a:lnSpc>
              <a:spcPct val="90000"/>
            </a:lnSpc>
            <a:spcBef>
              <a:spcPct val="0"/>
            </a:spcBef>
            <a:spcAft>
              <a:spcPct val="35000"/>
            </a:spcAft>
            <a:buNone/>
          </a:pPr>
          <a:r>
            <a:rPr lang="en-GB" sz="2000" kern="1200" dirty="0"/>
            <a:t>Vendors (EHR &amp; NLP)</a:t>
          </a:r>
        </a:p>
      </dsp:txBody>
      <dsp:txXfrm>
        <a:off x="1423249" y="2796574"/>
        <a:ext cx="3278293" cy="866986"/>
      </dsp:txXfrm>
    </dsp:sp>
    <dsp:sp modelId="{1898AC4B-13B6-BC45-A946-DB763A37C0F4}">
      <dsp:nvSpPr>
        <dsp:cNvPr id="0" name=""/>
        <dsp:cNvSpPr/>
      </dsp:nvSpPr>
      <dsp:spPr>
        <a:xfrm>
          <a:off x="4320397" y="4551680"/>
          <a:ext cx="2980266" cy="86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1600200">
            <a:lnSpc>
              <a:spcPct val="90000"/>
            </a:lnSpc>
            <a:spcBef>
              <a:spcPct val="0"/>
            </a:spcBef>
            <a:spcAft>
              <a:spcPct val="35000"/>
            </a:spcAft>
            <a:buNone/>
          </a:pPr>
          <a:r>
            <a:rPr lang="en-GB" sz="3600" kern="1200" dirty="0">
              <a:solidFill>
                <a:schemeClr val="tx2"/>
              </a:solidFill>
            </a:rPr>
            <a:t>SNOMED CT</a:t>
          </a:r>
        </a:p>
      </dsp:txBody>
      <dsp:txXfrm>
        <a:off x="4320397" y="4551680"/>
        <a:ext cx="2980266" cy="866986"/>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4/15/21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9" name="Shape 19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6566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08" name="Shape 20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0876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08" name="Shape 20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727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08" name="Shape 20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5682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8122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29823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2878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55" name="Shape 55"/>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0212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64" name="Shape 6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13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6937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6684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58" name="Shape 15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0849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66" name="Shape 16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0018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2444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0" name="Shape 190"/>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55546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latin typeface="Arial"/>
                <a:ea typeface="Arial"/>
                <a:cs typeface="Arial"/>
                <a:sym typeface="Arial"/>
              </a:rPr>
              <a:pPr algn="r">
                <a:buClr>
                  <a:srgbClr val="888888"/>
                </a:buClr>
                <a:buSzPct val="25000"/>
              </a:pPr>
              <a:t>‹#›</a:t>
            </a:fld>
            <a:endParaRPr lang="en-US" sz="1100">
              <a:solidFill>
                <a:srgbClr val="888888"/>
              </a:solidFill>
              <a:latin typeface="Arial"/>
              <a:ea typeface="Arial"/>
              <a:cs typeface="Arial"/>
              <a:sym typeface="Arial"/>
            </a:endParaRPr>
          </a:p>
        </p:txBody>
      </p:sp>
      <p:sp>
        <p:nvSpPr>
          <p:cNvPr id="22" name="Shape 22"/>
          <p:cNvSpPr txBox="1">
            <a:spLocks noGrp="1"/>
          </p:cNvSpPr>
          <p:nvPr>
            <p:ph type="body" idx="1"/>
          </p:nvPr>
        </p:nvSpPr>
        <p:spPr>
          <a:xfrm>
            <a:off x="609600" y="1452309"/>
            <a:ext cx="109728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3" name="Shape 23"/>
          <p:cNvSpPr txBox="1">
            <a:spLocks noGrp="1"/>
          </p:cNvSpPr>
          <p:nvPr>
            <p:ph type="title"/>
          </p:nvPr>
        </p:nvSpPr>
        <p:spPr>
          <a:xfrm>
            <a:off x="609600" y="714357"/>
            <a:ext cx="8789389"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4" name="Shape 24"/>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Tree>
    <p:extLst>
      <p:ext uri="{BB962C8B-B14F-4D97-AF65-F5344CB8AC3E}">
        <p14:creationId xmlns:p14="http://schemas.microsoft.com/office/powerpoint/2010/main" val="3426153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963083" y="4406901"/>
            <a:ext cx="103632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7" name="Shape 27"/>
          <p:cNvSpPr txBox="1">
            <a:spLocks noGrp="1"/>
          </p:cNvSpPr>
          <p:nvPr>
            <p:ph type="body" idx="1"/>
          </p:nvPr>
        </p:nvSpPr>
        <p:spPr>
          <a:xfrm>
            <a:off x="963083" y="2906713"/>
            <a:ext cx="10363200" cy="1500187"/>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0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8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6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9pPr>
          </a:lstStyle>
          <a:p>
            <a:endParaRPr/>
          </a:p>
        </p:txBody>
      </p:sp>
      <p:pic>
        <p:nvPicPr>
          <p:cNvPr id="28" name="Shape 28" descr="ihtsdo_brand_master_PMS.png"/>
          <p:cNvPicPr preferRelativeResize="0"/>
          <p:nvPr/>
        </p:nvPicPr>
        <p:blipFill rotWithShape="1">
          <a:blip r:embed="rId2">
            <a:alphaModFix/>
          </a:blip>
          <a:srcRect/>
          <a:stretch/>
        </p:blipFill>
        <p:spPr>
          <a:xfrm>
            <a:off x="8270543" y="64415"/>
            <a:ext cx="3752578" cy="1438018"/>
          </a:xfrm>
          <a:prstGeom prst="rect">
            <a:avLst/>
          </a:prstGeom>
          <a:solidFill>
            <a:schemeClr val="lt1"/>
          </a:solidFill>
          <a:ln>
            <a:noFill/>
          </a:ln>
        </p:spPr>
      </p:pic>
      <p:sp>
        <p:nvSpPr>
          <p:cNvPr id="29" name="Shape 29"/>
          <p:cNvSpPr txBox="1">
            <a:spLocks noGrp="1"/>
          </p:cNvSpPr>
          <p:nvPr>
            <p:ph type="sldNum" idx="12"/>
          </p:nvPr>
        </p:nvSpPr>
        <p:spPr>
          <a:xfrm>
            <a:off x="9852987" y="6429396"/>
            <a:ext cx="1473293"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latin typeface="Arial"/>
                <a:ea typeface="Arial"/>
                <a:cs typeface="Arial"/>
                <a:sym typeface="Arial"/>
              </a:rPr>
              <a:pPr algn="r">
                <a:buClr>
                  <a:srgbClr val="888888"/>
                </a:buClr>
                <a:buSzPct val="25000"/>
              </a:pPr>
              <a:t>‹#›</a:t>
            </a:fld>
            <a:endParaRPr lang="en-US" sz="1100">
              <a:solidFill>
                <a:srgbClr val="888888"/>
              </a:solidFill>
              <a:latin typeface="Arial"/>
              <a:ea typeface="Arial"/>
              <a:cs typeface="Arial"/>
              <a:sym typeface="Arial"/>
            </a:endParaRPr>
          </a:p>
        </p:txBody>
      </p:sp>
    </p:spTree>
    <p:extLst>
      <p:ext uri="{BB962C8B-B14F-4D97-AF65-F5344CB8AC3E}">
        <p14:creationId xmlns:p14="http://schemas.microsoft.com/office/powerpoint/2010/main" val="32061070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7">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81" r:id="rId4"/>
    <p:sldLayoutId id="214748368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4894" y="0"/>
            <a:ext cx="12192000" cy="6858000"/>
          </a:xfrm>
          <a:prstGeom prst="rect">
            <a:avLst/>
          </a:prstGeom>
          <a:noFill/>
          <a:ln>
            <a:noFill/>
          </a:ln>
        </p:spPr>
      </p:pic>
      <p:sp>
        <p:nvSpPr>
          <p:cNvPr id="254" name="Google Shape;254;p1"/>
          <p:cNvSpPr/>
          <p:nvPr/>
        </p:nvSpPr>
        <p:spPr>
          <a:xfrm>
            <a:off x="0" y="0"/>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2000344" y="2021498"/>
            <a:ext cx="8201100" cy="1483051"/>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lvl="0">
              <a:buClr>
                <a:schemeClr val="lt1"/>
              </a:buClr>
            </a:pPr>
            <a:r>
              <a:rPr lang="en-US" sz="4400" i="0" dirty="0"/>
              <a:t>Clinical Engagement Strategy</a:t>
            </a:r>
            <a:br>
              <a:rPr lang="en-US" sz="4400" i="0" dirty="0"/>
            </a:br>
            <a:r>
              <a:rPr lang="en-US" sz="4400" i="0" dirty="0"/>
              <a:t>2021 - 2025</a:t>
            </a:r>
            <a:endParaRPr sz="4400" i="0" dirty="0"/>
          </a:p>
        </p:txBody>
      </p:sp>
      <p:sp>
        <p:nvSpPr>
          <p:cNvPr id="256" name="Google Shape;256;p1"/>
          <p:cNvSpPr txBox="1"/>
          <p:nvPr/>
        </p:nvSpPr>
        <p:spPr>
          <a:xfrm>
            <a:off x="4053943" y="5475408"/>
            <a:ext cx="6190500" cy="548828"/>
          </a:xfrm>
          <a:prstGeom prst="rect">
            <a:avLst/>
          </a:prstGeom>
          <a:noFill/>
          <a:ln>
            <a:noFill/>
          </a:ln>
        </p:spPr>
        <p:txBody>
          <a:bodyPr spcFirstLastPara="1" wrap="square" lIns="91425" tIns="45700" rIns="91425" bIns="45700" anchor="t" anchorCtr="0">
            <a:spAutoFit/>
          </a:bodyPr>
          <a:lstStyle/>
          <a:p>
            <a:pPr algn="r">
              <a:buClr>
                <a:srgbClr val="0055B0"/>
              </a:buClr>
              <a:buSzPct val="25000"/>
            </a:pPr>
            <a:r>
              <a:rPr lang="en-US" sz="1400" b="1" dirty="0">
                <a:solidFill>
                  <a:schemeClr val="bg1"/>
                </a:solidFill>
                <a:latin typeface="Trebuchet MS"/>
                <a:ea typeface="Trebuchet MS"/>
                <a:cs typeface="Trebuchet MS"/>
                <a:sym typeface="Trebuchet MS"/>
              </a:rPr>
              <a:t>Shelley </a:t>
            </a:r>
            <a:r>
              <a:rPr lang="en-US" sz="1400" b="1" dirty="0" err="1">
                <a:solidFill>
                  <a:schemeClr val="bg1"/>
                </a:solidFill>
                <a:latin typeface="Trebuchet MS"/>
                <a:ea typeface="Trebuchet MS"/>
                <a:cs typeface="Trebuchet MS"/>
                <a:sym typeface="Trebuchet MS"/>
              </a:rPr>
              <a:t>Lipon</a:t>
            </a:r>
            <a:r>
              <a:rPr lang="en-US" sz="1400" b="1" dirty="0">
                <a:solidFill>
                  <a:schemeClr val="bg1"/>
                </a:solidFill>
                <a:latin typeface="Trebuchet MS"/>
                <a:ea typeface="Trebuchet MS"/>
                <a:cs typeface="Trebuchet MS"/>
                <a:sym typeface="Trebuchet MS"/>
              </a:rPr>
              <a:t>, </a:t>
            </a:r>
          </a:p>
          <a:p>
            <a:pPr algn="r">
              <a:spcBef>
                <a:spcPts val="200"/>
              </a:spcBef>
              <a:buClr>
                <a:srgbClr val="0055B0"/>
              </a:buClr>
              <a:buSzPct val="25000"/>
            </a:pPr>
            <a:r>
              <a:rPr lang="en-US" sz="1400" dirty="0">
                <a:solidFill>
                  <a:schemeClr val="bg1"/>
                </a:solidFill>
                <a:latin typeface="Trebuchet MS"/>
                <a:ea typeface="Trebuchet MS"/>
                <a:cs typeface="Trebuchet MS"/>
                <a:sym typeface="Trebuchet MS"/>
              </a:rPr>
              <a:t>Global Customer Relations Executive</a:t>
            </a:r>
          </a:p>
        </p:txBody>
      </p:sp>
      <p:pic>
        <p:nvPicPr>
          <p:cNvPr id="259" name="Google Shape;259;p1"/>
          <p:cNvPicPr preferRelativeResize="0"/>
          <p:nvPr/>
        </p:nvPicPr>
        <p:blipFill>
          <a:blip r:embed="rId4"/>
          <a:srcRect/>
          <a:stretch/>
        </p:blipFill>
        <p:spPr>
          <a:xfrm>
            <a:off x="2290492" y="5913205"/>
            <a:ext cx="7620805"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4565945" y="642633"/>
            <a:ext cx="3069899" cy="1364400"/>
          </a:xfrm>
          <a:prstGeom prst="rect">
            <a:avLst/>
          </a:prstGeom>
          <a:noFill/>
          <a:ln>
            <a:noFill/>
          </a:ln>
        </p:spPr>
      </p:pic>
      <p:grpSp>
        <p:nvGrpSpPr>
          <p:cNvPr id="10" name="Shape 47">
            <a:extLst>
              <a:ext uri="{FF2B5EF4-FFF2-40B4-BE49-F238E27FC236}">
                <a16:creationId xmlns:a16="http://schemas.microsoft.com/office/drawing/2014/main" id="{5E179567-6C25-C343-ABC3-649CDEA9A929}"/>
              </a:ext>
            </a:extLst>
          </p:cNvPr>
          <p:cNvGrpSpPr/>
          <p:nvPr/>
        </p:nvGrpSpPr>
        <p:grpSpPr>
          <a:xfrm>
            <a:off x="1521724" y="3621616"/>
            <a:ext cx="9161396" cy="1728787"/>
            <a:chOff x="-1588" y="4221162"/>
            <a:chExt cx="9145587" cy="1728787"/>
          </a:xfrm>
        </p:grpSpPr>
        <p:pic>
          <p:nvPicPr>
            <p:cNvPr id="11" name="Shape 48" descr="MPj04388700000[1]">
              <a:extLst>
                <a:ext uri="{FF2B5EF4-FFF2-40B4-BE49-F238E27FC236}">
                  <a16:creationId xmlns:a16="http://schemas.microsoft.com/office/drawing/2014/main" id="{1EEC394C-0386-3741-88B5-EA215384E782}"/>
                </a:ext>
              </a:extLst>
            </p:cNvPr>
            <p:cNvPicPr preferRelativeResize="0"/>
            <p:nvPr/>
          </p:nvPicPr>
          <p:blipFill rotWithShape="1">
            <a:blip r:embed="rId6">
              <a:alphaModFix/>
            </a:blip>
            <a:srcRect/>
            <a:stretch/>
          </p:blipFill>
          <p:spPr>
            <a:xfrm>
              <a:off x="1692275" y="4229100"/>
              <a:ext cx="2555875" cy="1720850"/>
            </a:xfrm>
            <a:prstGeom prst="rect">
              <a:avLst/>
            </a:prstGeom>
            <a:noFill/>
            <a:ln>
              <a:noFill/>
            </a:ln>
          </p:spPr>
        </p:pic>
        <p:pic>
          <p:nvPicPr>
            <p:cNvPr id="12" name="Shape 49" descr="MPj04222600000[1]">
              <a:extLst>
                <a:ext uri="{FF2B5EF4-FFF2-40B4-BE49-F238E27FC236}">
                  <a16:creationId xmlns:a16="http://schemas.microsoft.com/office/drawing/2014/main" id="{6635321E-290E-D44E-8EE8-D914C1ED6BDB}"/>
                </a:ext>
              </a:extLst>
            </p:cNvPr>
            <p:cNvPicPr preferRelativeResize="0"/>
            <p:nvPr/>
          </p:nvPicPr>
          <p:blipFill rotWithShape="1">
            <a:blip r:embed="rId7">
              <a:alphaModFix/>
            </a:blip>
            <a:srcRect/>
            <a:stretch/>
          </p:blipFill>
          <p:spPr>
            <a:xfrm>
              <a:off x="4211637" y="4221162"/>
              <a:ext cx="2593975" cy="1728787"/>
            </a:xfrm>
            <a:prstGeom prst="rect">
              <a:avLst/>
            </a:prstGeom>
            <a:noFill/>
            <a:ln>
              <a:noFill/>
            </a:ln>
          </p:spPr>
        </p:pic>
        <p:pic>
          <p:nvPicPr>
            <p:cNvPr id="13" name="Shape 50" descr="MPj04424370000[1]">
              <a:extLst>
                <a:ext uri="{FF2B5EF4-FFF2-40B4-BE49-F238E27FC236}">
                  <a16:creationId xmlns:a16="http://schemas.microsoft.com/office/drawing/2014/main" id="{C10A1907-17C9-A44F-A1A2-10A251163FA3}"/>
                </a:ext>
              </a:extLst>
            </p:cNvPr>
            <p:cNvPicPr preferRelativeResize="0"/>
            <p:nvPr/>
          </p:nvPicPr>
          <p:blipFill rotWithShape="1">
            <a:blip r:embed="rId8">
              <a:alphaModFix/>
            </a:blip>
            <a:srcRect/>
            <a:stretch/>
          </p:blipFill>
          <p:spPr>
            <a:xfrm>
              <a:off x="6551612" y="4221162"/>
              <a:ext cx="2592387" cy="1728787"/>
            </a:xfrm>
            <a:prstGeom prst="rect">
              <a:avLst/>
            </a:prstGeom>
            <a:noFill/>
            <a:ln>
              <a:noFill/>
            </a:ln>
          </p:spPr>
        </p:pic>
        <p:pic>
          <p:nvPicPr>
            <p:cNvPr id="14" name="Shape 51" descr="MPj04265570000[1]">
              <a:extLst>
                <a:ext uri="{FF2B5EF4-FFF2-40B4-BE49-F238E27FC236}">
                  <a16:creationId xmlns:a16="http://schemas.microsoft.com/office/drawing/2014/main" id="{8D33C417-97F5-E54F-9B40-CBB72B6FB5B6}"/>
                </a:ext>
              </a:extLst>
            </p:cNvPr>
            <p:cNvPicPr preferRelativeResize="0"/>
            <p:nvPr/>
          </p:nvPicPr>
          <p:blipFill rotWithShape="1">
            <a:blip r:embed="rId9">
              <a:alphaModFix/>
            </a:blip>
            <a:srcRect/>
            <a:stretch/>
          </p:blipFill>
          <p:spPr>
            <a:xfrm>
              <a:off x="-1588" y="4221162"/>
              <a:ext cx="1728787" cy="1728787"/>
            </a:xfrm>
            <a:prstGeom prst="rect">
              <a:avLst/>
            </a:prstGeom>
            <a:noFill/>
            <a:ln>
              <a:noFill/>
            </a:ln>
          </p:spPr>
        </p:pic>
      </p:grpSp>
    </p:spTree>
    <p:extLst>
      <p:ext uri="{BB962C8B-B14F-4D97-AF65-F5344CB8AC3E}">
        <p14:creationId xmlns:p14="http://schemas.microsoft.com/office/powerpoint/2010/main" val="27845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10</a:t>
            </a:fld>
            <a:endParaRPr lang="en-US" sz="1100">
              <a:solidFill>
                <a:srgbClr val="888888"/>
              </a:solidFill>
              <a:latin typeface="Arial"/>
              <a:ea typeface="Arial"/>
              <a:cs typeface="Arial"/>
              <a:sym typeface="Arial"/>
            </a:endParaRPr>
          </a:p>
        </p:txBody>
      </p:sp>
      <p:sp>
        <p:nvSpPr>
          <p:cNvPr id="169" name="Shape 169"/>
          <p:cNvSpPr txBox="1">
            <a:spLocks noGrp="1"/>
          </p:cNvSpPr>
          <p:nvPr>
            <p:ph type="body" idx="1"/>
          </p:nvPr>
        </p:nvSpPr>
        <p:spPr>
          <a:xfrm>
            <a:off x="657225" y="1363101"/>
            <a:ext cx="10587038" cy="4658007"/>
          </a:xfrm>
          <a:prstGeom prst="rect">
            <a:avLst/>
          </a:prstGeom>
          <a:noFill/>
          <a:ln>
            <a:noFill/>
          </a:ln>
        </p:spPr>
        <p:txBody>
          <a:bodyPr vert="horz" lIns="91425" tIns="91425" rIns="91425" bIns="91425" rtlCol="0" anchor="t" anchorCtr="0">
            <a:noAutofit/>
          </a:bodyPr>
          <a:lstStyle/>
          <a:p>
            <a:pPr marL="342900" lvl="1" indent="-215900">
              <a:spcBef>
                <a:spcPts val="0"/>
              </a:spcBef>
              <a:spcAft>
                <a:spcPts val="0"/>
              </a:spcAft>
              <a:buClr>
                <a:srgbClr val="0055B0"/>
              </a:buClr>
            </a:pPr>
            <a:r>
              <a:rPr lang="en-US" sz="1800" dirty="0"/>
              <a:t>Raise the profile of SNOMED CT for clinicians locally/nationally/globally</a:t>
            </a:r>
          </a:p>
          <a:p>
            <a:pPr indent="-215900">
              <a:spcBef>
                <a:spcPts val="200"/>
              </a:spcBef>
              <a:spcAft>
                <a:spcPts val="0"/>
              </a:spcAft>
            </a:pPr>
            <a:r>
              <a:rPr lang="en-US" sz="1800" dirty="0">
                <a:solidFill>
                  <a:srgbClr val="0070C0"/>
                </a:solidFill>
              </a:rPr>
              <a:t>Identify and support local/regional/national/global health care professional ambassadors/SMEs for SNOMED CT </a:t>
            </a:r>
          </a:p>
          <a:p>
            <a:pPr indent="-215900">
              <a:spcBef>
                <a:spcPts val="200"/>
              </a:spcBef>
              <a:spcAft>
                <a:spcPts val="0"/>
              </a:spcAft>
            </a:pPr>
            <a:r>
              <a:rPr lang="en-US" sz="1800" dirty="0">
                <a:solidFill>
                  <a:srgbClr val="0070C0"/>
                </a:solidFill>
              </a:rPr>
              <a:t>Clinical engagement of EHR vendors and NLP vendors to ensure SNOMED CT meets current and future requirements</a:t>
            </a:r>
          </a:p>
          <a:p>
            <a:pPr indent="-215900">
              <a:spcBef>
                <a:spcPts val="200"/>
              </a:spcBef>
              <a:spcAft>
                <a:spcPts val="0"/>
              </a:spcAft>
            </a:pPr>
            <a:r>
              <a:rPr lang="en-US" sz="1800" dirty="0">
                <a:solidFill>
                  <a:srgbClr val="0070C0"/>
                </a:solidFill>
              </a:rPr>
              <a:t>Identify and gather use case examples from clinical and research perspectives to demonstrate benefits of using SNOMED CT </a:t>
            </a:r>
          </a:p>
          <a:p>
            <a:pPr indent="-215900">
              <a:spcBef>
                <a:spcPts val="200"/>
              </a:spcBef>
              <a:spcAft>
                <a:spcPts val="0"/>
              </a:spcAft>
            </a:pPr>
            <a:r>
              <a:rPr lang="en-US" sz="1800" dirty="0">
                <a:solidFill>
                  <a:srgbClr val="0070C0"/>
                </a:solidFill>
              </a:rPr>
              <a:t>Provision of information/guidance regarding SNOMED CT and it’s interface with other standards, e.g., ICD-11</a:t>
            </a:r>
          </a:p>
          <a:p>
            <a:pPr indent="-215900">
              <a:spcBef>
                <a:spcPts val="200"/>
              </a:spcBef>
              <a:spcAft>
                <a:spcPts val="0"/>
              </a:spcAft>
            </a:pPr>
            <a:r>
              <a:rPr lang="en-US" sz="1800" dirty="0">
                <a:solidFill>
                  <a:srgbClr val="0070C0"/>
                </a:solidFill>
              </a:rPr>
              <a:t>Identify opportunities to enhance SNOMED CT through collaboration with other clinical standards</a:t>
            </a:r>
          </a:p>
          <a:p>
            <a:pPr indent="-215900">
              <a:spcBef>
                <a:spcPts val="200"/>
              </a:spcBef>
              <a:spcAft>
                <a:spcPts val="0"/>
              </a:spcAft>
            </a:pPr>
            <a:r>
              <a:rPr lang="en-US" sz="1800" dirty="0">
                <a:solidFill>
                  <a:srgbClr val="0070C0"/>
                </a:solidFill>
              </a:rPr>
              <a:t>Identify and respond to key external drivers that impact clinical perspectives alongside patient care, e.g., billing and quality improvement</a:t>
            </a:r>
          </a:p>
          <a:p>
            <a:pPr indent="-215900">
              <a:spcBef>
                <a:spcPts val="200"/>
              </a:spcBef>
              <a:spcAft>
                <a:spcPts val="0"/>
              </a:spcAft>
            </a:pPr>
            <a:r>
              <a:rPr lang="en-US" sz="1800" dirty="0">
                <a:solidFill>
                  <a:srgbClr val="0070C0"/>
                </a:solidFill>
              </a:rPr>
              <a:t>Identify key clinical requirements/priorities/trends to inform SNOMED International products and services</a:t>
            </a:r>
          </a:p>
          <a:p>
            <a:pPr indent="-215900">
              <a:spcBef>
                <a:spcPts val="200"/>
              </a:spcBef>
              <a:spcAft>
                <a:spcPts val="0"/>
              </a:spcAft>
            </a:pPr>
            <a:r>
              <a:rPr lang="en-US" sz="1800" dirty="0">
                <a:solidFill>
                  <a:srgbClr val="0070C0"/>
                </a:solidFill>
              </a:rPr>
              <a:t>Increase the access and promotion of relevant SNOMED CT educational materials by all healthcare professionals</a:t>
            </a:r>
          </a:p>
          <a:p>
            <a:pPr marL="342900" lvl="1" indent="-215900">
              <a:spcBef>
                <a:spcPts val="200"/>
              </a:spcBef>
              <a:spcAft>
                <a:spcPts val="0"/>
              </a:spcAft>
              <a:buClr>
                <a:srgbClr val="0055B0"/>
              </a:buClr>
            </a:pPr>
            <a:r>
              <a:rPr lang="en-US" sz="1800" dirty="0"/>
              <a:t>Development of clinical analytics documentation and educational materials to showcase SNOMED CT functionality within clinical practice</a:t>
            </a:r>
          </a:p>
          <a:p>
            <a:pPr indent="-215900">
              <a:spcBef>
                <a:spcPts val="200"/>
              </a:spcBef>
              <a:spcAft>
                <a:spcPts val="0"/>
              </a:spcAft>
              <a:buNone/>
            </a:pPr>
            <a:endParaRPr sz="1600" dirty="0">
              <a:solidFill>
                <a:srgbClr val="0070C0"/>
              </a:solidFill>
            </a:endParaRPr>
          </a:p>
          <a:p>
            <a:pPr marL="342900" lvl="1" indent="-215900">
              <a:spcBef>
                <a:spcPts val="200"/>
              </a:spcBef>
              <a:spcAft>
                <a:spcPts val="0"/>
              </a:spcAft>
              <a:buClr>
                <a:srgbClr val="0055B0"/>
              </a:buClr>
              <a:buNone/>
            </a:pPr>
            <a:endParaRPr sz="1600" dirty="0"/>
          </a:p>
          <a:p>
            <a:pPr marL="129541" indent="-2541">
              <a:spcBef>
                <a:spcPts val="200"/>
              </a:spcBef>
              <a:spcAft>
                <a:spcPts val="0"/>
              </a:spcAft>
              <a:buSzPct val="25000"/>
              <a:buNone/>
            </a:pPr>
            <a:endParaRPr dirty="0">
              <a:solidFill>
                <a:srgbClr val="0070C0"/>
              </a:solidFill>
            </a:endParaRPr>
          </a:p>
        </p:txBody>
      </p:sp>
      <p:sp>
        <p:nvSpPr>
          <p:cNvPr id="170" name="Shape 170"/>
          <p:cNvSpPr txBox="1">
            <a:spLocks noGrp="1"/>
          </p:cNvSpPr>
          <p:nvPr>
            <p:ph type="title"/>
          </p:nvPr>
        </p:nvSpPr>
        <p:spPr>
          <a:xfrm>
            <a:off x="1898572" y="572878"/>
            <a:ext cx="7370284" cy="649473"/>
          </a:xfrm>
          <a:prstGeom prst="rect">
            <a:avLst/>
          </a:prstGeom>
          <a:noFill/>
          <a:ln>
            <a:noFill/>
          </a:ln>
        </p:spPr>
        <p:txBody>
          <a:bodyPr vert="horz" lIns="91425" tIns="91425" rIns="91425" bIns="91425" rtlCol="0" anchor="ctr" anchorCtr="0">
            <a:noAutofit/>
          </a:bodyPr>
          <a:lstStyle/>
          <a:p>
            <a:pPr>
              <a:buSzPct val="25000"/>
            </a:pPr>
            <a:r>
              <a:rPr lang="en-US" sz="2400" dirty="0"/>
              <a:t>Clinical engagement goals/objectives to support SNOMED International strategic direction</a:t>
            </a:r>
          </a:p>
        </p:txBody>
      </p:sp>
    </p:spTree>
    <p:extLst>
      <p:ext uri="{BB962C8B-B14F-4D97-AF65-F5344CB8AC3E}">
        <p14:creationId xmlns:p14="http://schemas.microsoft.com/office/powerpoint/2010/main" val="3692769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11</a:t>
            </a:fld>
            <a:endParaRPr lang="en-US" sz="1100">
              <a:solidFill>
                <a:srgbClr val="888888"/>
              </a:solidFill>
              <a:latin typeface="Arial"/>
              <a:ea typeface="Arial"/>
              <a:cs typeface="Arial"/>
              <a:sym typeface="Arial"/>
            </a:endParaRPr>
          </a:p>
        </p:txBody>
      </p:sp>
      <p:sp>
        <p:nvSpPr>
          <p:cNvPr id="177" name="Shape 177"/>
          <p:cNvSpPr txBox="1">
            <a:spLocks noGrp="1"/>
          </p:cNvSpPr>
          <p:nvPr>
            <p:ph type="body" idx="1"/>
          </p:nvPr>
        </p:nvSpPr>
        <p:spPr>
          <a:xfrm>
            <a:off x="528638" y="1485636"/>
            <a:ext cx="10787061"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pPr>
            <a:r>
              <a:rPr lang="en-US" sz="1800" dirty="0">
                <a:solidFill>
                  <a:srgbClr val="0070C0"/>
                </a:solidFill>
              </a:rPr>
              <a:t>The annual work plan will include global clinical engagement activities</a:t>
            </a:r>
          </a:p>
          <a:p>
            <a:pPr indent="-215900">
              <a:spcBef>
                <a:spcPts val="200"/>
              </a:spcBef>
              <a:spcAft>
                <a:spcPts val="0"/>
              </a:spcAft>
            </a:pPr>
            <a:r>
              <a:rPr lang="en-US" sz="1800" dirty="0">
                <a:solidFill>
                  <a:srgbClr val="0070C0"/>
                </a:solidFill>
              </a:rPr>
              <a:t>The clinical engagement plan will deliver on the strategic direction for the SNOMED International</a:t>
            </a:r>
          </a:p>
          <a:p>
            <a:pPr indent="-215900">
              <a:spcBef>
                <a:spcPts val="200"/>
              </a:spcBef>
              <a:spcAft>
                <a:spcPts val="0"/>
              </a:spcAft>
            </a:pPr>
            <a:r>
              <a:rPr lang="en-US" sz="1800" dirty="0">
                <a:solidFill>
                  <a:srgbClr val="0070C0"/>
                </a:solidFill>
              </a:rPr>
              <a:t>The annual work plan will be developed in collaboration with the leads of the clinical groups (reference and project groups) and clearly identify deliverables, with an implementation plan and measure of success</a:t>
            </a:r>
          </a:p>
          <a:p>
            <a:pPr indent="-215900">
              <a:spcBef>
                <a:spcPts val="200"/>
              </a:spcBef>
              <a:spcAft>
                <a:spcPts val="0"/>
              </a:spcAft>
            </a:pPr>
            <a:r>
              <a:rPr lang="en-US" sz="1800" dirty="0">
                <a:solidFill>
                  <a:srgbClr val="0070C0"/>
                </a:solidFill>
              </a:rPr>
              <a:t>All clinical engagement activities will coordinate with the relevant SNOMED International lines of business in order to ensure appropriate and timely delivery</a:t>
            </a:r>
          </a:p>
          <a:p>
            <a:pPr indent="-215900">
              <a:spcBef>
                <a:spcPts val="200"/>
              </a:spcBef>
              <a:spcAft>
                <a:spcPts val="0"/>
              </a:spcAft>
            </a:pPr>
            <a:r>
              <a:rPr lang="en-US" sz="1800" dirty="0">
                <a:solidFill>
                  <a:srgbClr val="0070C0"/>
                </a:solidFill>
              </a:rPr>
              <a:t>All clinical engagement activities within Member countries will be undertaken only following consultation with the relevant national authority</a:t>
            </a:r>
          </a:p>
          <a:p>
            <a:pPr indent="-215900">
              <a:spcBef>
                <a:spcPts val="200"/>
              </a:spcBef>
              <a:spcAft>
                <a:spcPts val="0"/>
              </a:spcAft>
            </a:pPr>
            <a:r>
              <a:rPr lang="en-US" sz="1800" dirty="0">
                <a:solidFill>
                  <a:srgbClr val="0070C0"/>
                </a:solidFill>
              </a:rPr>
              <a:t>Outreach to clinical registries to support interoperability and data exchange</a:t>
            </a:r>
          </a:p>
          <a:p>
            <a:pPr indent="-215900">
              <a:spcBef>
                <a:spcPts val="200"/>
              </a:spcBef>
              <a:spcAft>
                <a:spcPts val="0"/>
              </a:spcAft>
            </a:pPr>
            <a:r>
              <a:rPr lang="en-US" sz="1800" dirty="0">
                <a:solidFill>
                  <a:srgbClr val="0070C0"/>
                </a:solidFill>
              </a:rPr>
              <a:t>Focus on content – logical definitions to support future analytics and measurement specification (QA measures)</a:t>
            </a:r>
          </a:p>
          <a:p>
            <a:pPr indent="-215900">
              <a:spcBef>
                <a:spcPts val="200"/>
              </a:spcBef>
              <a:spcAft>
                <a:spcPts val="0"/>
              </a:spcAft>
            </a:pPr>
            <a:r>
              <a:rPr lang="en-US" sz="1800" dirty="0">
                <a:solidFill>
                  <a:srgbClr val="0070C0"/>
                </a:solidFill>
              </a:rPr>
              <a:t>Developing tools to support content review by CRGs</a:t>
            </a:r>
          </a:p>
          <a:p>
            <a:pPr indent="-215900">
              <a:spcBef>
                <a:spcPts val="200"/>
              </a:spcBef>
              <a:spcAft>
                <a:spcPts val="0"/>
              </a:spcAft>
            </a:pPr>
            <a:r>
              <a:rPr lang="en-US" sz="1800" dirty="0">
                <a:solidFill>
                  <a:srgbClr val="0070C0"/>
                </a:solidFill>
              </a:rPr>
              <a:t>Outreach to clinical training schools</a:t>
            </a:r>
          </a:p>
          <a:p>
            <a:pPr indent="-215900">
              <a:spcBef>
                <a:spcPts val="200"/>
              </a:spcBef>
              <a:spcAft>
                <a:spcPts val="0"/>
              </a:spcAft>
            </a:pPr>
            <a:r>
              <a:rPr lang="en-US" sz="1800" dirty="0">
                <a:solidFill>
                  <a:srgbClr val="0070C0"/>
                </a:solidFill>
              </a:rPr>
              <a:t>Identification of clinical champions who support and endorse the implementation of SNOMED CT and related products and services</a:t>
            </a:r>
          </a:p>
          <a:p>
            <a:pPr indent="-215900">
              <a:spcBef>
                <a:spcPts val="200"/>
              </a:spcBef>
              <a:spcAft>
                <a:spcPts val="0"/>
              </a:spcAft>
            </a:pPr>
            <a:r>
              <a:rPr lang="en-US" sz="1800" dirty="0">
                <a:solidFill>
                  <a:srgbClr val="0070C0"/>
                </a:solidFill>
              </a:rPr>
              <a:t>Development of clinical value statement</a:t>
            </a:r>
          </a:p>
          <a:p>
            <a:pPr indent="-215900">
              <a:spcBef>
                <a:spcPts val="200"/>
              </a:spcBef>
              <a:spcAft>
                <a:spcPts val="0"/>
              </a:spcAft>
            </a:pPr>
            <a:endParaRPr lang="en-US" sz="1800" dirty="0">
              <a:solidFill>
                <a:srgbClr val="0070C0"/>
              </a:solidFill>
            </a:endParaRPr>
          </a:p>
          <a:p>
            <a:pPr indent="-215900">
              <a:spcBef>
                <a:spcPts val="200"/>
              </a:spcBef>
              <a:spcAft>
                <a:spcPts val="0"/>
              </a:spcAft>
            </a:pPr>
            <a:endParaRPr lang="en-US" sz="1800" dirty="0">
              <a:solidFill>
                <a:srgbClr val="0070C0"/>
              </a:solidFill>
            </a:endParaRPr>
          </a:p>
          <a:p>
            <a:pPr marL="127000" indent="0">
              <a:spcBef>
                <a:spcPts val="200"/>
              </a:spcBef>
              <a:spcAft>
                <a:spcPts val="0"/>
              </a:spcAft>
              <a:buNone/>
            </a:pPr>
            <a:endParaRPr lang="en-US" sz="1800" dirty="0"/>
          </a:p>
          <a:p>
            <a:pPr indent="-215900">
              <a:spcBef>
                <a:spcPts val="200"/>
              </a:spcBef>
              <a:spcAft>
                <a:spcPts val="0"/>
              </a:spcAft>
              <a:buNone/>
            </a:pPr>
            <a:endParaRPr dirty="0"/>
          </a:p>
        </p:txBody>
      </p:sp>
      <p:sp>
        <p:nvSpPr>
          <p:cNvPr id="178" name="Shape 178"/>
          <p:cNvSpPr txBox="1">
            <a:spLocks noGrp="1"/>
          </p:cNvSpPr>
          <p:nvPr>
            <p:ph type="title"/>
          </p:nvPr>
        </p:nvSpPr>
        <p:spPr>
          <a:xfrm>
            <a:off x="1981200" y="714357"/>
            <a:ext cx="7203688" cy="507995"/>
          </a:xfrm>
          <a:prstGeom prst="rect">
            <a:avLst/>
          </a:prstGeom>
          <a:noFill/>
          <a:ln>
            <a:noFill/>
          </a:ln>
        </p:spPr>
        <p:txBody>
          <a:bodyPr vert="horz" lIns="91425" tIns="91425" rIns="91425" bIns="91425" rtlCol="0" anchor="ctr" anchorCtr="0">
            <a:noAutofit/>
          </a:bodyPr>
          <a:lstStyle/>
          <a:p>
            <a:pPr>
              <a:buSzPct val="25000"/>
            </a:pPr>
            <a:r>
              <a:rPr lang="en-US" dirty="0"/>
              <a:t>Clinical Engagement work plan approach</a:t>
            </a:r>
          </a:p>
        </p:txBody>
      </p:sp>
    </p:spTree>
    <p:extLst>
      <p:ext uri="{BB962C8B-B14F-4D97-AF65-F5344CB8AC3E}">
        <p14:creationId xmlns:p14="http://schemas.microsoft.com/office/powerpoint/2010/main" val="662138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5C8290-247A-9B43-B8BC-91065CAE0631}"/>
              </a:ext>
            </a:extLst>
          </p:cNvPr>
          <p:cNvSpPr>
            <a:spLocks noGrp="1"/>
          </p:cNvSpPr>
          <p:nvPr>
            <p:ph type="body" idx="1"/>
          </p:nvPr>
        </p:nvSpPr>
        <p:spPr>
          <a:xfrm>
            <a:off x="2209800" y="1540195"/>
            <a:ext cx="7772400" cy="1500187"/>
          </a:xfrm>
        </p:spPr>
        <p:txBody>
          <a:bodyPr/>
          <a:lstStyle/>
          <a:p>
            <a:pPr algn="ctr"/>
            <a:r>
              <a:rPr lang="en-US" sz="2800" dirty="0"/>
              <a:t>Clinical Engagement Work plan</a:t>
            </a:r>
          </a:p>
          <a:p>
            <a:pPr algn="ctr"/>
            <a:r>
              <a:rPr lang="en-US" sz="2800" dirty="0"/>
              <a:t> 2021-25</a:t>
            </a:r>
          </a:p>
        </p:txBody>
      </p:sp>
      <p:sp>
        <p:nvSpPr>
          <p:cNvPr id="4" name="Slide Number Placeholder 3">
            <a:extLst>
              <a:ext uri="{FF2B5EF4-FFF2-40B4-BE49-F238E27FC236}">
                <a16:creationId xmlns:a16="http://schemas.microsoft.com/office/drawing/2014/main" id="{FA3147D1-E08E-8F40-9C36-DB06456A333F}"/>
              </a:ext>
            </a:extLst>
          </p:cNvPr>
          <p:cNvSpPr>
            <a:spLocks noGrp="1"/>
          </p:cNvSpPr>
          <p:nvPr>
            <p:ph type="sldNum" idx="12"/>
          </p:nvPr>
        </p:nvSpPr>
        <p:spPr/>
        <p:txBody>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12</a:t>
            </a:fld>
            <a:endParaRPr lang="en-US" sz="1100">
              <a:solidFill>
                <a:srgbClr val="888888"/>
              </a:solidFill>
              <a:latin typeface="Arial"/>
              <a:ea typeface="Arial"/>
              <a:cs typeface="Arial"/>
              <a:sym typeface="Arial"/>
            </a:endParaRPr>
          </a:p>
        </p:txBody>
      </p:sp>
      <p:grpSp>
        <p:nvGrpSpPr>
          <p:cNvPr id="5" name="Shape 47">
            <a:extLst>
              <a:ext uri="{FF2B5EF4-FFF2-40B4-BE49-F238E27FC236}">
                <a16:creationId xmlns:a16="http://schemas.microsoft.com/office/drawing/2014/main" id="{10312E8C-D267-854C-B9EA-131757D8AAB4}"/>
              </a:ext>
            </a:extLst>
          </p:cNvPr>
          <p:cNvGrpSpPr/>
          <p:nvPr/>
        </p:nvGrpSpPr>
        <p:grpSpPr>
          <a:xfrm>
            <a:off x="1521724" y="3786506"/>
            <a:ext cx="9161396" cy="1728787"/>
            <a:chOff x="-1588" y="4221162"/>
            <a:chExt cx="9145587" cy="1728787"/>
          </a:xfrm>
        </p:grpSpPr>
        <p:pic>
          <p:nvPicPr>
            <p:cNvPr id="6" name="Shape 48" descr="MPj04388700000[1]">
              <a:extLst>
                <a:ext uri="{FF2B5EF4-FFF2-40B4-BE49-F238E27FC236}">
                  <a16:creationId xmlns:a16="http://schemas.microsoft.com/office/drawing/2014/main" id="{D5758946-150C-DA4A-9ED2-95AE7C3ED69F}"/>
                </a:ext>
              </a:extLst>
            </p:cNvPr>
            <p:cNvPicPr preferRelativeResize="0"/>
            <p:nvPr/>
          </p:nvPicPr>
          <p:blipFill rotWithShape="1">
            <a:blip r:embed="rId2">
              <a:alphaModFix/>
            </a:blip>
            <a:srcRect/>
            <a:stretch/>
          </p:blipFill>
          <p:spPr>
            <a:xfrm>
              <a:off x="1692275" y="4229100"/>
              <a:ext cx="2555875" cy="1720850"/>
            </a:xfrm>
            <a:prstGeom prst="rect">
              <a:avLst/>
            </a:prstGeom>
            <a:noFill/>
            <a:ln>
              <a:noFill/>
            </a:ln>
          </p:spPr>
        </p:pic>
        <p:pic>
          <p:nvPicPr>
            <p:cNvPr id="7" name="Shape 49" descr="MPj04222600000[1]">
              <a:extLst>
                <a:ext uri="{FF2B5EF4-FFF2-40B4-BE49-F238E27FC236}">
                  <a16:creationId xmlns:a16="http://schemas.microsoft.com/office/drawing/2014/main" id="{688C120F-6504-A840-B771-C4CFA61D5166}"/>
                </a:ext>
              </a:extLst>
            </p:cNvPr>
            <p:cNvPicPr preferRelativeResize="0"/>
            <p:nvPr/>
          </p:nvPicPr>
          <p:blipFill rotWithShape="1">
            <a:blip r:embed="rId3">
              <a:alphaModFix/>
            </a:blip>
            <a:srcRect/>
            <a:stretch/>
          </p:blipFill>
          <p:spPr>
            <a:xfrm>
              <a:off x="4211637" y="4221162"/>
              <a:ext cx="2593975" cy="1728787"/>
            </a:xfrm>
            <a:prstGeom prst="rect">
              <a:avLst/>
            </a:prstGeom>
            <a:noFill/>
            <a:ln>
              <a:noFill/>
            </a:ln>
          </p:spPr>
        </p:pic>
        <p:pic>
          <p:nvPicPr>
            <p:cNvPr id="8" name="Shape 50" descr="MPj04424370000[1]">
              <a:extLst>
                <a:ext uri="{FF2B5EF4-FFF2-40B4-BE49-F238E27FC236}">
                  <a16:creationId xmlns:a16="http://schemas.microsoft.com/office/drawing/2014/main" id="{1838E274-108C-B748-AF9B-9479D3988543}"/>
                </a:ext>
              </a:extLst>
            </p:cNvPr>
            <p:cNvPicPr preferRelativeResize="0"/>
            <p:nvPr/>
          </p:nvPicPr>
          <p:blipFill rotWithShape="1">
            <a:blip r:embed="rId4">
              <a:alphaModFix/>
            </a:blip>
            <a:srcRect/>
            <a:stretch/>
          </p:blipFill>
          <p:spPr>
            <a:xfrm>
              <a:off x="6551612" y="4221162"/>
              <a:ext cx="2592387" cy="1728787"/>
            </a:xfrm>
            <a:prstGeom prst="rect">
              <a:avLst/>
            </a:prstGeom>
            <a:noFill/>
            <a:ln>
              <a:noFill/>
            </a:ln>
          </p:spPr>
        </p:pic>
        <p:pic>
          <p:nvPicPr>
            <p:cNvPr id="9" name="Shape 51" descr="MPj04265570000[1]">
              <a:extLst>
                <a:ext uri="{FF2B5EF4-FFF2-40B4-BE49-F238E27FC236}">
                  <a16:creationId xmlns:a16="http://schemas.microsoft.com/office/drawing/2014/main" id="{B31579D8-BB34-1D49-B5F8-C1414CF9B921}"/>
                </a:ext>
              </a:extLst>
            </p:cNvPr>
            <p:cNvPicPr preferRelativeResize="0"/>
            <p:nvPr/>
          </p:nvPicPr>
          <p:blipFill rotWithShape="1">
            <a:blip r:embed="rId5">
              <a:alphaModFix/>
            </a:blip>
            <a:srcRect/>
            <a:stretch/>
          </p:blipFill>
          <p:spPr>
            <a:xfrm>
              <a:off x="-1588" y="4221162"/>
              <a:ext cx="1728787" cy="1728787"/>
            </a:xfrm>
            <a:prstGeom prst="rect">
              <a:avLst/>
            </a:prstGeom>
            <a:noFill/>
            <a:ln>
              <a:noFill/>
            </a:ln>
          </p:spPr>
        </p:pic>
      </p:grpSp>
    </p:spTree>
    <p:extLst>
      <p:ext uri="{BB962C8B-B14F-4D97-AF65-F5344CB8AC3E}">
        <p14:creationId xmlns:p14="http://schemas.microsoft.com/office/powerpoint/2010/main" val="1973023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13</a:t>
            </a:fld>
            <a:endParaRPr lang="en-US" sz="1100">
              <a:solidFill>
                <a:srgbClr val="888888"/>
              </a:solidFill>
              <a:latin typeface="Arial"/>
              <a:ea typeface="Arial"/>
              <a:cs typeface="Arial"/>
              <a:sym typeface="Arial"/>
            </a:endParaRPr>
          </a:p>
        </p:txBody>
      </p:sp>
      <p:sp>
        <p:nvSpPr>
          <p:cNvPr id="194" name="Shape 194"/>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sz="3200" dirty="0">
                <a:latin typeface="Trebuchet MS"/>
                <a:ea typeface="Trebuchet MS"/>
                <a:cs typeface="Trebuchet MS"/>
                <a:sym typeface="Trebuchet MS"/>
              </a:rPr>
              <a:t>Work plan 2021-25</a:t>
            </a:r>
          </a:p>
        </p:txBody>
      </p:sp>
      <p:graphicFrame>
        <p:nvGraphicFramePr>
          <p:cNvPr id="195" name="Shape 195"/>
          <p:cNvGraphicFramePr/>
          <p:nvPr>
            <p:extLst>
              <p:ext uri="{D42A27DB-BD31-4B8C-83A1-F6EECF244321}">
                <p14:modId xmlns:p14="http://schemas.microsoft.com/office/powerpoint/2010/main" val="1676866919"/>
              </p:ext>
            </p:extLst>
          </p:nvPr>
        </p:nvGraphicFramePr>
        <p:xfrm>
          <a:off x="568376" y="1471467"/>
          <a:ext cx="10809373" cy="4509280"/>
        </p:xfrm>
        <a:graphic>
          <a:graphicData uri="http://schemas.openxmlformats.org/drawingml/2006/table">
            <a:tbl>
              <a:tblPr>
                <a:noFill/>
              </a:tblPr>
              <a:tblGrid>
                <a:gridCol w="1822127">
                  <a:extLst>
                    <a:ext uri="{9D8B030D-6E8A-4147-A177-3AD203B41FA5}">
                      <a16:colId xmlns:a16="http://schemas.microsoft.com/office/drawing/2014/main" val="20000"/>
                    </a:ext>
                  </a:extLst>
                </a:gridCol>
                <a:gridCol w="8987246">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ea typeface="Trebuchet MS"/>
                          <a:cs typeface="Trebuchet MS"/>
                          <a:sym typeface="Trebuchet MS"/>
                        </a:rPr>
                        <a:t>Raise the profile of SNOMED CT for clinicians locally/nationally/ globally</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Clinical engagement web interface</a:t>
                      </a:r>
                      <a:r>
                        <a:rPr lang="en-US" sz="1400" u="none" strike="noStrike" cap="none" baseline="0" dirty="0">
                          <a:latin typeface="+mn-lt"/>
                          <a:ea typeface="Trebuchet MS"/>
                          <a:cs typeface="Trebuchet MS"/>
                          <a:sym typeface="Trebuchet MS"/>
                        </a:rPr>
                        <a:t> and forum</a:t>
                      </a:r>
                      <a:r>
                        <a:rPr lang="en-US" sz="1400" u="none" strike="noStrike" cap="none" dirty="0">
                          <a:latin typeface="+mn-lt"/>
                          <a:ea typeface="Trebuchet MS"/>
                          <a:cs typeface="Trebuchet MS"/>
                          <a:sym typeface="Trebuchet MS"/>
                        </a:rPr>
                        <a:t>, to provide information, documentation and educational materials</a:t>
                      </a:r>
                    </a:p>
                    <a:p>
                      <a:pPr marL="171450" marR="0" lvl="1"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Annual calendar identifying key opportunities for clinical engagement leads to promote SNOMED CT globally</a:t>
                      </a:r>
                    </a:p>
                    <a:p>
                      <a:pPr marL="171450" marR="0" lvl="1"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1155862187"/>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dirty="0">
                          <a:solidFill>
                            <a:schemeClr val="dk1"/>
                          </a:solidFill>
                          <a:latin typeface="+mn-lt"/>
                          <a:ea typeface="Trebuchet MS"/>
                          <a:cs typeface="Trebuchet MS"/>
                          <a:sym typeface="Trebuchet MS"/>
                        </a:rPr>
                        <a:t>Member countries will be consulted to agree engagement activities within their borders</a:t>
                      </a:r>
                    </a:p>
                    <a:p>
                      <a:pPr marL="171450" marR="0" lvl="0" indent="-171450" algn="l" rtl="0">
                        <a:lnSpc>
                          <a:spcPct val="100000"/>
                        </a:lnSpc>
                        <a:spcBef>
                          <a:spcPts val="0"/>
                        </a:spcBef>
                        <a:spcAft>
                          <a:spcPts val="0"/>
                        </a:spcAft>
                        <a:buClr>
                          <a:srgbClr val="000000"/>
                        </a:buClr>
                        <a:buSzPct val="100000"/>
                        <a:buFont typeface="Arial"/>
                        <a:buChar char="•"/>
                      </a:pPr>
                      <a:r>
                        <a:rPr lang="en-US" sz="1400" b="0" u="none" strike="noStrike" cap="none" dirty="0">
                          <a:latin typeface="+mn-lt"/>
                          <a:ea typeface="Trebuchet MS"/>
                          <a:cs typeface="Trebuchet MS"/>
                          <a:sym typeface="Trebuchet MS"/>
                        </a:rPr>
                        <a:t>Gather requirements from clinicians/clinical groups globally on what information, documentation and educational materials are required to increase the implementation of SNOMED CT</a:t>
                      </a:r>
                      <a:r>
                        <a:rPr lang="en-US" sz="1400" b="0" u="none" strike="noStrike" cap="none" baseline="0" dirty="0">
                          <a:latin typeface="+mn-lt"/>
                          <a:ea typeface="Trebuchet MS"/>
                          <a:cs typeface="Trebuchet MS"/>
                          <a:sym typeface="Trebuchet MS"/>
                        </a:rPr>
                        <a:t> (</a:t>
                      </a:r>
                      <a:r>
                        <a:rPr lang="en-US" sz="1400" u="none" strike="noStrike" cap="none" dirty="0">
                          <a:latin typeface="+mn-lt"/>
                          <a:ea typeface="Trebuchet MS"/>
                          <a:cs typeface="Trebuchet MS"/>
                          <a:sym typeface="Trebuchet MS"/>
                        </a:rPr>
                        <a:t>Design, develop and implement a web interface based on requirements).</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Identify key areas of focus for  opportunities for clinical engagement e.g. Genomics and “Big data”</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Support the prescience of SNOMED International at international/national clinical conferences to raise awareness of SNOMED CT - the product and functionality</a:t>
                      </a:r>
                    </a:p>
                    <a:p>
                      <a:pPr marL="171450" marR="0" lvl="1"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955477764"/>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Number of clinicians accessing Clinical portal and partaking in clinical groups</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a typeface="Trebuchet MS"/>
                        <a:cs typeface="Trebuchet MS"/>
                        <a:sym typeface="Trebuchet MS"/>
                      </a:endParaRPr>
                    </a:p>
                    <a:p>
                      <a:pPr marL="171450" marR="0" lvl="1"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3376342125"/>
                  </a:ext>
                </a:extLst>
              </a:tr>
            </a:tbl>
          </a:graphicData>
        </a:graphic>
      </p:graphicFrame>
    </p:spTree>
    <p:extLst>
      <p:ext uri="{BB962C8B-B14F-4D97-AF65-F5344CB8AC3E}">
        <p14:creationId xmlns:p14="http://schemas.microsoft.com/office/powerpoint/2010/main" val="2112406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14</a:t>
            </a:fld>
            <a:endParaRPr lang="en-US" sz="1100">
              <a:solidFill>
                <a:srgbClr val="888888"/>
              </a:solidFill>
              <a:latin typeface="Arial"/>
              <a:ea typeface="Arial"/>
              <a:cs typeface="Arial"/>
              <a:sym typeface="Arial"/>
            </a:endParaRPr>
          </a:p>
        </p:txBody>
      </p:sp>
      <p:sp>
        <p:nvSpPr>
          <p:cNvPr id="202" name="Shape 202"/>
          <p:cNvSpPr txBox="1">
            <a:spLocks noGrp="1"/>
          </p:cNvSpPr>
          <p:nvPr>
            <p:ph type="body" idx="1"/>
          </p:nvPr>
        </p:nvSpPr>
        <p:spPr>
          <a:xfrm>
            <a:off x="1981200" y="1452309"/>
            <a:ext cx="8229600"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buSzPct val="25000"/>
              <a:buNone/>
            </a:pPr>
            <a:endParaRPr/>
          </a:p>
          <a:p>
            <a:pPr indent="-215900">
              <a:spcBef>
                <a:spcPts val="200"/>
              </a:spcBef>
              <a:spcAft>
                <a:spcPts val="0"/>
              </a:spcAft>
              <a:buSzPct val="25000"/>
              <a:buNone/>
            </a:pPr>
            <a:endParaRPr/>
          </a:p>
          <a:p>
            <a:pPr marL="173038" indent="-46037">
              <a:spcBef>
                <a:spcPts val="200"/>
              </a:spcBef>
              <a:spcAft>
                <a:spcPts val="0"/>
              </a:spcAft>
              <a:buSzPct val="25000"/>
              <a:buNone/>
            </a:pPr>
            <a:endParaRPr>
              <a:latin typeface="Trebuchet MS"/>
              <a:ea typeface="Trebuchet MS"/>
              <a:cs typeface="Trebuchet MS"/>
              <a:sym typeface="Trebuchet MS"/>
            </a:endParaRPr>
          </a:p>
          <a:p>
            <a:pPr marL="173038" indent="-46037">
              <a:spcBef>
                <a:spcPts val="200"/>
              </a:spcBef>
              <a:spcAft>
                <a:spcPts val="0"/>
              </a:spcAft>
              <a:buSzPct val="25000"/>
              <a:buNone/>
            </a:pPr>
            <a:endParaRPr>
              <a:latin typeface="Trebuchet MS"/>
              <a:ea typeface="Trebuchet MS"/>
              <a:cs typeface="Trebuchet MS"/>
              <a:sym typeface="Trebuchet MS"/>
            </a:endParaRPr>
          </a:p>
        </p:txBody>
      </p:sp>
      <p:sp>
        <p:nvSpPr>
          <p:cNvPr id="203" name="Shape 203"/>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04" name="Shape 204"/>
          <p:cNvGraphicFramePr/>
          <p:nvPr>
            <p:extLst>
              <p:ext uri="{D42A27DB-BD31-4B8C-83A1-F6EECF244321}">
                <p14:modId xmlns:p14="http://schemas.microsoft.com/office/powerpoint/2010/main" val="2342300806"/>
              </p:ext>
            </p:extLst>
          </p:nvPr>
        </p:nvGraphicFramePr>
        <p:xfrm>
          <a:off x="889968" y="1452309"/>
          <a:ext cx="10187335" cy="4763880"/>
        </p:xfrm>
        <a:graphic>
          <a:graphicData uri="http://schemas.openxmlformats.org/drawingml/2006/table">
            <a:tbl>
              <a:tblPr>
                <a:noFill/>
              </a:tblPr>
              <a:tblGrid>
                <a:gridCol w="1761792">
                  <a:extLst>
                    <a:ext uri="{9D8B030D-6E8A-4147-A177-3AD203B41FA5}">
                      <a16:colId xmlns:a16="http://schemas.microsoft.com/office/drawing/2014/main" val="20000"/>
                    </a:ext>
                  </a:extLst>
                </a:gridCol>
                <a:gridCol w="8425543">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rgbClr val="000000"/>
                        </a:buClr>
                        <a:buSzPct val="25000"/>
                        <a:buFont typeface="Trebuchet MS"/>
                        <a:buNone/>
                      </a:pPr>
                      <a:endParaRPr lang="en-US" sz="1400" b="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None/>
                        <a:tabLst/>
                        <a:defRPr/>
                      </a:pPr>
                      <a:r>
                        <a:rPr lang="en-US" sz="1400" b="0" u="none" strike="noStrike" cap="none" dirty="0">
                          <a:latin typeface="+mn-lt"/>
                          <a:ea typeface="Trebuchet MS"/>
                          <a:cs typeface="Trebuchet MS"/>
                          <a:sym typeface="Trebuchet MS"/>
                        </a:rPr>
                        <a:t>Identify and support local/regional/national/ global health care professional ambassadors/subject matter experts for SNOMED CT</a:t>
                      </a:r>
                    </a:p>
                    <a:p>
                      <a:pPr marL="171450" marR="0" lvl="0" indent="-171450" algn="l" rtl="0">
                        <a:lnSpc>
                          <a:spcPct val="100000"/>
                        </a:lnSpc>
                        <a:spcBef>
                          <a:spcPts val="0"/>
                        </a:spcBef>
                        <a:spcAft>
                          <a:spcPts val="0"/>
                        </a:spcAft>
                        <a:buClr>
                          <a:srgbClr val="000000"/>
                        </a:buClr>
                        <a:buSzPct val="100000"/>
                        <a:buFont typeface="Arial"/>
                        <a:buNone/>
                      </a:pPr>
                      <a:endParaRPr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rgbClr val="000000"/>
                        </a:buClr>
                        <a:buSzPct val="25000"/>
                        <a:buFont typeface="Trebuchet MS"/>
                        <a:buNone/>
                      </a:pPr>
                      <a:endParaRPr lang="en-US" sz="1400" b="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To develop an identified group of global clinician ambassadors/SMEs</a:t>
                      </a:r>
                    </a:p>
                    <a:p>
                      <a:pPr marL="171450" marR="0" lvl="0" indent="-171450" algn="l" rtl="0">
                        <a:lnSpc>
                          <a:spcPct val="100000"/>
                        </a:lnSpc>
                        <a:spcBef>
                          <a:spcPts val="0"/>
                        </a:spcBef>
                        <a:spcAft>
                          <a:spcPts val="0"/>
                        </a:spcAft>
                        <a:buClr>
                          <a:schemeClr val="dk1"/>
                        </a:buClr>
                        <a:buSzPct val="100000"/>
                        <a:buFont typeface="Arial"/>
                        <a:buChar char="•"/>
                      </a:pPr>
                      <a:r>
                        <a:rPr lang="en-US" sz="1400" u="none" strike="noStrike" cap="none" dirty="0">
                          <a:solidFill>
                            <a:schemeClr val="dk1"/>
                          </a:solidFill>
                          <a:latin typeface="+mn-lt"/>
                          <a:ea typeface="Trebuchet MS"/>
                          <a:cs typeface="Trebuchet MS"/>
                          <a:sym typeface="Trebuchet MS"/>
                        </a:rPr>
                        <a:t>Develop a sustainable clinically focused community within SNOMED International</a:t>
                      </a:r>
                    </a:p>
                    <a:p>
                      <a:pPr marL="171450" marR="0" lvl="0" indent="-171450" algn="l" rtl="0">
                        <a:lnSpc>
                          <a:spcPct val="100000"/>
                        </a:lnSpc>
                        <a:spcBef>
                          <a:spcPts val="0"/>
                        </a:spcBef>
                        <a:spcAft>
                          <a:spcPts val="0"/>
                        </a:spcAft>
                        <a:buClr>
                          <a:schemeClr val="dk1"/>
                        </a:buClr>
                        <a:buSzPct val="100000"/>
                        <a:buFont typeface="Arial"/>
                        <a:buChar char="•"/>
                      </a:pPr>
                      <a:r>
                        <a:rPr lang="en-US" sz="1400" u="none" strike="noStrike" cap="none" dirty="0">
                          <a:solidFill>
                            <a:schemeClr val="dk1"/>
                          </a:solidFill>
                          <a:latin typeface="+mn-lt"/>
                          <a:ea typeface="Trebuchet MS"/>
                          <a:cs typeface="Trebuchet MS"/>
                          <a:sym typeface="Trebuchet MS"/>
                        </a:rPr>
                        <a:t>Provide access to clinical validation resources for SNOMED CT content</a:t>
                      </a:r>
                    </a:p>
                    <a:p>
                      <a:pPr marL="171450" marR="0" lvl="0" indent="-171450" algn="l" rtl="0">
                        <a:lnSpc>
                          <a:spcPct val="100000"/>
                        </a:lnSpc>
                        <a:spcBef>
                          <a:spcPts val="0"/>
                        </a:spcBef>
                        <a:spcAft>
                          <a:spcPts val="0"/>
                        </a:spcAft>
                        <a:buClr>
                          <a:srgbClr val="000000"/>
                        </a:buClr>
                        <a:buSzPct val="100000"/>
                        <a:buFont typeface="Arial"/>
                        <a:buNone/>
                      </a:pPr>
                      <a:endParaRPr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1793023547"/>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rgbClr val="000000"/>
                        </a:buClr>
                        <a:buSzPct val="25000"/>
                        <a:buFont typeface="Trebuchet MS"/>
                        <a:buNone/>
                      </a:pPr>
                      <a:endParaRPr lang="en-US" sz="1400" b="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Identification of global ambassadors /SMEs</a:t>
                      </a:r>
                      <a:r>
                        <a:rPr lang="en-US" sz="1400" u="none" strike="noStrike" cap="none" baseline="0" dirty="0">
                          <a:latin typeface="+mn-lt"/>
                          <a:ea typeface="Trebuchet MS"/>
                          <a:cs typeface="Trebuchet MS"/>
                          <a:sym typeface="Trebuchet MS"/>
                        </a:rPr>
                        <a:t> -  </a:t>
                      </a:r>
                      <a:r>
                        <a:rPr lang="en-US" sz="1400" u="none" strike="noStrike" cap="none" dirty="0">
                          <a:latin typeface="+mn-lt"/>
                          <a:ea typeface="Trebuchet MS"/>
                          <a:cs typeface="Trebuchet MS"/>
                          <a:sym typeface="Trebuchet MS"/>
                        </a:rPr>
                        <a:t>through the delivery of clinical sessions by the clinical leads, and by supporting clinician interest in advanced functionality within SNOMED CT</a:t>
                      </a:r>
                    </a:p>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Develop and maintain a group of SMEs to advise on the development of SNOMED Ct and derivatives and support outreach to EHR/NLP vendors</a:t>
                      </a:r>
                    </a:p>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ea typeface="Trebuchet MS"/>
                          <a:cs typeface="Trebuchet MS"/>
                          <a:sym typeface="Trebuchet MS"/>
                        </a:rPr>
                        <a:t>Develop a description of the role of</a:t>
                      </a:r>
                      <a:r>
                        <a:rPr lang="en-US" sz="1400" b="0" u="none" strike="noStrike" cap="none" dirty="0">
                          <a:latin typeface="+mn-lt"/>
                          <a:ea typeface="Trebuchet MS"/>
                          <a:cs typeface="Trebuchet MS"/>
                          <a:sym typeface="Trebuchet MS"/>
                        </a:rPr>
                        <a:t> professional  ambassadors/SMEs</a:t>
                      </a:r>
                    </a:p>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cs typeface="Trebuchet MS"/>
                        </a:rPr>
                        <a:t>Develop a quality assurance process for clinicians/clinical groups, including standardization</a:t>
                      </a:r>
                      <a:r>
                        <a:rPr lang="en-US" sz="1400" u="none" strike="noStrike" cap="none" baseline="0" dirty="0">
                          <a:latin typeface="+mn-lt"/>
                          <a:cs typeface="Trebuchet MS"/>
                        </a:rPr>
                        <a:t> of </a:t>
                      </a:r>
                      <a:r>
                        <a:rPr lang="en-US" sz="1400" u="none" strike="noStrike" cap="none" dirty="0">
                          <a:latin typeface="+mn-lt"/>
                          <a:cs typeface="Trebuchet MS"/>
                        </a:rPr>
                        <a:t>feedback methodology, and leveraging of existing SNOMED International tooling (or identification of new requirements)</a:t>
                      </a:r>
                    </a:p>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cs typeface="Trebuchet MS"/>
                        </a:rPr>
                        <a:t>Identify International clinical Groups e.g.</a:t>
                      </a:r>
                      <a:r>
                        <a:rPr lang="en-US" sz="1400" u="none" strike="noStrike" cap="none" baseline="0" dirty="0">
                          <a:latin typeface="+mn-lt"/>
                          <a:cs typeface="Trebuchet MS"/>
                        </a:rPr>
                        <a:t> </a:t>
                      </a:r>
                      <a:r>
                        <a:rPr lang="en-US" sz="1400" u="none" strike="noStrike" cap="none" dirty="0">
                          <a:latin typeface="+mn-lt"/>
                          <a:cs typeface="Trebuchet MS"/>
                        </a:rPr>
                        <a:t>CMSS (Council of Medical Specialty</a:t>
                      </a:r>
                      <a:r>
                        <a:rPr lang="en-US" sz="1400" u="none" strike="noStrike" cap="none" baseline="0" dirty="0">
                          <a:latin typeface="+mn-lt"/>
                          <a:cs typeface="Trebuchet MS"/>
                        </a:rPr>
                        <a:t> Societies)</a:t>
                      </a:r>
                      <a:endParaRPr lang="en-US" sz="1400" u="none" strike="noStrike" cap="none" dirty="0">
                        <a:latin typeface="+mn-lt"/>
                        <a:ea typeface="Trebuchet MS"/>
                        <a:cs typeface="Trebuchet MS"/>
                        <a:sym typeface="Trebuchet MS"/>
                      </a:endParaRPr>
                    </a:p>
                    <a:p>
                      <a:pPr marL="171450" marR="0" lvl="0" indent="-171450" algn="l" rtl="0">
                        <a:lnSpc>
                          <a:spcPct val="100000"/>
                        </a:lnSpc>
                        <a:spcBef>
                          <a:spcPts val="0"/>
                        </a:spcBef>
                        <a:spcAft>
                          <a:spcPts val="0"/>
                        </a:spcAft>
                        <a:buClr>
                          <a:srgbClr val="000000"/>
                        </a:buClr>
                        <a:buSzPct val="100000"/>
                        <a:buFont typeface="Arial"/>
                        <a:buNone/>
                      </a:pPr>
                      <a:endParaRPr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688522183"/>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rgbClr val="000000"/>
                        </a:buClr>
                        <a:buSzPct val="25000"/>
                        <a:buFont typeface="Trebuchet MS"/>
                        <a:buNone/>
                      </a:pPr>
                      <a:endParaRPr lang="en-US" sz="1400" b="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List of clinician ambassadors/SMEs providing global coverage</a:t>
                      </a:r>
                    </a:p>
                    <a:p>
                      <a:pPr marL="285750" marR="0" lvl="0" indent="-2857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Number of clinicians involved with SNOMED International (baseline)</a:t>
                      </a:r>
                    </a:p>
                    <a:p>
                      <a:pPr marL="171450" marR="0" lvl="0" indent="-171450" algn="l" rtl="0">
                        <a:lnSpc>
                          <a:spcPct val="100000"/>
                        </a:lnSpc>
                        <a:spcBef>
                          <a:spcPts val="0"/>
                        </a:spcBef>
                        <a:spcAft>
                          <a:spcPts val="0"/>
                        </a:spcAft>
                        <a:buClr>
                          <a:srgbClr val="000000"/>
                        </a:buClr>
                        <a:buSzPct val="100000"/>
                        <a:buFont typeface="Arial"/>
                        <a:buNone/>
                      </a:pPr>
                      <a:endParaRPr sz="1400" u="none" strike="noStrike" cap="none" dirty="0">
                        <a:latin typeface="+mn-lt"/>
                        <a:ea typeface="Trebuchet MS"/>
                        <a:cs typeface="Trebuchet MS"/>
                        <a:sym typeface="Trebuchet MS"/>
                      </a:endParaRPr>
                    </a:p>
                  </a:txBody>
                  <a:tcPr marL="91450" marR="91450" marT="45725" marB="45725"/>
                </a:tc>
                <a:extLst>
                  <a:ext uri="{0D108BD9-81ED-4DB2-BD59-A6C34878D82A}">
                    <a16:rowId xmlns:a16="http://schemas.microsoft.com/office/drawing/2014/main" val="3736697104"/>
                  </a:ext>
                </a:extLst>
              </a:tr>
            </a:tbl>
          </a:graphicData>
        </a:graphic>
      </p:graphicFrame>
    </p:spTree>
    <p:extLst>
      <p:ext uri="{BB962C8B-B14F-4D97-AF65-F5344CB8AC3E}">
        <p14:creationId xmlns:p14="http://schemas.microsoft.com/office/powerpoint/2010/main" val="3381222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15</a:t>
            </a:fld>
            <a:endParaRPr lang="en-US" sz="1100">
              <a:solidFill>
                <a:srgbClr val="888888"/>
              </a:solidFill>
              <a:latin typeface="Arial"/>
              <a:ea typeface="Arial"/>
              <a:cs typeface="Arial"/>
              <a:sym typeface="Arial"/>
            </a:endParaRPr>
          </a:p>
        </p:txBody>
      </p:sp>
      <p:sp>
        <p:nvSpPr>
          <p:cNvPr id="211" name="Shape 211"/>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12" name="Shape 212"/>
          <p:cNvGraphicFramePr/>
          <p:nvPr>
            <p:extLst>
              <p:ext uri="{D42A27DB-BD31-4B8C-83A1-F6EECF244321}">
                <p14:modId xmlns:p14="http://schemas.microsoft.com/office/powerpoint/2010/main" val="4105185252"/>
              </p:ext>
            </p:extLst>
          </p:nvPr>
        </p:nvGraphicFramePr>
        <p:xfrm>
          <a:off x="852353" y="1722250"/>
          <a:ext cx="10002881" cy="3614600"/>
        </p:xfrm>
        <a:graphic>
          <a:graphicData uri="http://schemas.openxmlformats.org/drawingml/2006/table">
            <a:tbl>
              <a:tblPr>
                <a:noFill/>
              </a:tblPr>
              <a:tblGrid>
                <a:gridCol w="2334287">
                  <a:extLst>
                    <a:ext uri="{9D8B030D-6E8A-4147-A177-3AD203B41FA5}">
                      <a16:colId xmlns:a16="http://schemas.microsoft.com/office/drawing/2014/main" val="20000"/>
                    </a:ext>
                  </a:extLst>
                </a:gridCol>
                <a:gridCol w="7668594">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rgbClr val="000000"/>
                        </a:buClr>
                        <a:buSzPct val="25000"/>
                        <a:buFont typeface="Arial"/>
                        <a:buNone/>
                      </a:pPr>
                      <a:endParaRPr sz="1400" u="none" strike="noStrike" cap="none" dirty="0">
                        <a:latin typeface="+mn-lt"/>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b="0" i="0" u="none" strike="noStrike" cap="none" dirty="0">
                          <a:solidFill>
                            <a:schemeClr val="dk1"/>
                          </a:solidFill>
                          <a:latin typeface="+mn-lt"/>
                          <a:ea typeface="Arial"/>
                          <a:cs typeface="Arial"/>
                          <a:sym typeface="Arial"/>
                        </a:rPr>
                        <a:t>Identify and gather use case examples from clinical and research perspectives to demonstrate benefits of using SNOMED CT </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1"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rPr>
                        <a:t>Central list of documented use cases</a:t>
                      </a:r>
                    </a:p>
                    <a:p>
                      <a:pPr marL="171450" marR="0" lvl="1"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solidFill>
                            <a:schemeClr val="tx1"/>
                          </a:solidFill>
                          <a:latin typeface="+mn-lt"/>
                        </a:rPr>
                        <a:t>Work with clinicians and clinical groups to document clinical use case requirements </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solidFill>
                            <a:schemeClr val="tx1"/>
                          </a:solidFill>
                          <a:latin typeface="+mn-lt"/>
                        </a:rPr>
                        <a:t>Publish clinical use cases via the clinical portal</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0003"/>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rPr>
                        <a:t>Number of use cases documented and published</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800962460"/>
                  </a:ext>
                </a:extLst>
              </a:tr>
            </a:tbl>
          </a:graphicData>
        </a:graphic>
      </p:graphicFrame>
    </p:spTree>
    <p:extLst>
      <p:ext uri="{BB962C8B-B14F-4D97-AF65-F5344CB8AC3E}">
        <p14:creationId xmlns:p14="http://schemas.microsoft.com/office/powerpoint/2010/main" val="3098645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16</a:t>
            </a:fld>
            <a:endParaRPr lang="en-US" sz="1100">
              <a:solidFill>
                <a:srgbClr val="888888"/>
              </a:solidFill>
              <a:latin typeface="Arial"/>
              <a:ea typeface="Arial"/>
              <a:cs typeface="Arial"/>
              <a:sym typeface="Arial"/>
            </a:endParaRPr>
          </a:p>
        </p:txBody>
      </p:sp>
      <p:sp>
        <p:nvSpPr>
          <p:cNvPr id="211" name="Shape 211"/>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12" name="Shape 212"/>
          <p:cNvGraphicFramePr/>
          <p:nvPr>
            <p:extLst>
              <p:ext uri="{D42A27DB-BD31-4B8C-83A1-F6EECF244321}">
                <p14:modId xmlns:p14="http://schemas.microsoft.com/office/powerpoint/2010/main" val="3554137674"/>
              </p:ext>
            </p:extLst>
          </p:nvPr>
        </p:nvGraphicFramePr>
        <p:xfrm>
          <a:off x="800102" y="1696125"/>
          <a:ext cx="10420892" cy="3614600"/>
        </p:xfrm>
        <a:graphic>
          <a:graphicData uri="http://schemas.openxmlformats.org/drawingml/2006/table">
            <a:tbl>
              <a:tblPr>
                <a:noFill/>
              </a:tblPr>
              <a:tblGrid>
                <a:gridCol w="1864721">
                  <a:extLst>
                    <a:ext uri="{9D8B030D-6E8A-4147-A177-3AD203B41FA5}">
                      <a16:colId xmlns:a16="http://schemas.microsoft.com/office/drawing/2014/main" val="20000"/>
                    </a:ext>
                  </a:extLst>
                </a:gridCol>
                <a:gridCol w="8556171">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rgbClr val="000000"/>
                        </a:buClr>
                        <a:buSzPct val="25000"/>
                        <a:buFont typeface="Arial"/>
                        <a:buNone/>
                      </a:pPr>
                      <a:endParaRPr sz="1400" u="none" strike="noStrike" cap="none" dirty="0">
                        <a:latin typeface="+mn-lt"/>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ea typeface="Trebuchet MS"/>
                          <a:cs typeface="Trebuchet MS"/>
                          <a:sym typeface="Trebuchet MS"/>
                        </a:rPr>
                        <a:t>Increase the access to relevant SNOMED CT  educational materials for healthcare professionals</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1"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Provision</a:t>
                      </a:r>
                      <a:r>
                        <a:rPr lang="en-US" sz="1400" u="none" strike="noStrike" cap="none" baseline="0" dirty="0">
                          <a:latin typeface="+mn-lt"/>
                        </a:rPr>
                        <a:t> of a c</a:t>
                      </a:r>
                      <a:r>
                        <a:rPr lang="en-US" sz="1400" u="none" strike="noStrike" cap="none" dirty="0">
                          <a:latin typeface="+mn-lt"/>
                        </a:rPr>
                        <a:t>entral source of educational materials </a:t>
                      </a:r>
                    </a:p>
                    <a:p>
                      <a:pPr marL="171450" marR="0" lvl="1"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Development and documentation</a:t>
                      </a:r>
                      <a:r>
                        <a:rPr lang="en-US" sz="1400" u="none" strike="noStrike" cap="none" baseline="0" dirty="0">
                          <a:latin typeface="+mn-lt"/>
                        </a:rPr>
                        <a:t> </a:t>
                      </a:r>
                      <a:r>
                        <a:rPr lang="en-US" sz="1400" u="none" strike="noStrike" cap="none" dirty="0">
                          <a:latin typeface="+mn-lt"/>
                        </a:rPr>
                        <a:t>of clinician focused education requirements</a:t>
                      </a: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rPr>
                        <a:t>Develop new/revised clinically focused education materials/module based on stated requirements</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0003"/>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Inventory of clinical</a:t>
                      </a:r>
                      <a:r>
                        <a:rPr lang="en-US" sz="1400" u="none" strike="noStrike" cap="none" baseline="0" dirty="0">
                          <a:latin typeface="+mn-lt"/>
                        </a:rPr>
                        <a:t> </a:t>
                      </a:r>
                      <a:r>
                        <a:rPr lang="en-US" sz="1400" u="none" strike="noStrike" cap="none" dirty="0">
                          <a:latin typeface="+mn-lt"/>
                        </a:rPr>
                        <a:t>educational 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Publication of clinical educational materials available through a central point</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2018883233"/>
                  </a:ext>
                </a:extLst>
              </a:tr>
            </a:tbl>
          </a:graphicData>
        </a:graphic>
      </p:graphicFrame>
    </p:spTree>
    <p:extLst>
      <p:ext uri="{BB962C8B-B14F-4D97-AF65-F5344CB8AC3E}">
        <p14:creationId xmlns:p14="http://schemas.microsoft.com/office/powerpoint/2010/main" val="3379412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17</a:t>
            </a:fld>
            <a:endParaRPr lang="en-US" sz="1100">
              <a:solidFill>
                <a:srgbClr val="888888"/>
              </a:solidFill>
              <a:latin typeface="Arial"/>
              <a:ea typeface="Arial"/>
              <a:cs typeface="Arial"/>
              <a:sym typeface="Arial"/>
            </a:endParaRPr>
          </a:p>
        </p:txBody>
      </p:sp>
      <p:sp>
        <p:nvSpPr>
          <p:cNvPr id="211" name="Shape 211"/>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12" name="Shape 212"/>
          <p:cNvGraphicFramePr/>
          <p:nvPr>
            <p:extLst>
              <p:ext uri="{D42A27DB-BD31-4B8C-83A1-F6EECF244321}">
                <p14:modId xmlns:p14="http://schemas.microsoft.com/office/powerpoint/2010/main" val="2968097719"/>
              </p:ext>
            </p:extLst>
          </p:nvPr>
        </p:nvGraphicFramePr>
        <p:xfrm>
          <a:off x="800102" y="1696125"/>
          <a:ext cx="10394767" cy="3697080"/>
        </p:xfrm>
        <a:graphic>
          <a:graphicData uri="http://schemas.openxmlformats.org/drawingml/2006/table">
            <a:tbl>
              <a:tblPr>
                <a:noFill/>
              </a:tblPr>
              <a:tblGrid>
                <a:gridCol w="1734092">
                  <a:extLst>
                    <a:ext uri="{9D8B030D-6E8A-4147-A177-3AD203B41FA5}">
                      <a16:colId xmlns:a16="http://schemas.microsoft.com/office/drawing/2014/main" val="20000"/>
                    </a:ext>
                  </a:extLst>
                </a:gridCol>
                <a:gridCol w="8660675">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rgbClr val="000000"/>
                        </a:buClr>
                        <a:buSzPct val="25000"/>
                        <a:buFont typeface="Arial"/>
                        <a:buNone/>
                      </a:pPr>
                      <a:endParaRPr sz="1400" u="none" strike="noStrike" cap="none" dirty="0">
                        <a:latin typeface="+mn-lt"/>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b="0" i="0" u="none" strike="noStrike" cap="none" dirty="0">
                          <a:solidFill>
                            <a:schemeClr val="dk1"/>
                          </a:solidFill>
                          <a:latin typeface="+mn-lt"/>
                          <a:ea typeface="Arial"/>
                          <a:cs typeface="Arial"/>
                          <a:sym typeface="Arial"/>
                        </a:rPr>
                        <a:t>Identify key clinical requirements/priorities/trends to inform SNOMED International products and services</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rgbClr val="000000"/>
                        </a:buClr>
                        <a:buSzPct val="25000"/>
                        <a:buFont typeface="Trebuchet MS"/>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rgbClr val="000000"/>
                        </a:buClr>
                        <a:buSzPct val="25000"/>
                        <a:buFont typeface="Trebuchet MS"/>
                        <a:buNone/>
                      </a:pPr>
                      <a:endParaRPr lang="en-US" sz="1400" u="none" strike="noStrike" cap="none" dirty="0">
                        <a:latin typeface="+mn-lt"/>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Structured methodology for identifying clinical requirements/priorities/trends to inform SNOMED International products and services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Roadmap for Genomics</a:t>
                      </a:r>
                    </a:p>
                    <a:p>
                      <a:pPr marL="171450" marR="0" lvl="1"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Develop and agree  methodology/template for gathering requirements/ priorities/ trends and developing subsets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Develop strategy</a:t>
                      </a:r>
                      <a:r>
                        <a:rPr lang="en-US" sz="1400" baseline="0" dirty="0">
                          <a:latin typeface="+mn-lt"/>
                        </a:rPr>
                        <a:t> and </a:t>
                      </a:r>
                      <a:r>
                        <a:rPr lang="en-US" sz="1400" dirty="0">
                          <a:latin typeface="+mn-lt"/>
                        </a:rPr>
                        <a:t>roadmap for supporting genomics </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0003"/>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Methodology developed and implemented</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Genomics</a:t>
                      </a:r>
                      <a:r>
                        <a:rPr lang="en-US" sz="1400" baseline="0" dirty="0">
                          <a:latin typeface="+mn-lt"/>
                        </a:rPr>
                        <a:t> strategy published</a:t>
                      </a:r>
                      <a:endParaRPr lang="en-US" sz="1400" dirty="0">
                        <a:latin typeface="+mn-lt"/>
                      </a:endParaRP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Genomics roadmap developed</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365483927"/>
                  </a:ext>
                </a:extLst>
              </a:tr>
            </a:tbl>
          </a:graphicData>
        </a:graphic>
      </p:graphicFrame>
    </p:spTree>
    <p:extLst>
      <p:ext uri="{BB962C8B-B14F-4D97-AF65-F5344CB8AC3E}">
        <p14:creationId xmlns:p14="http://schemas.microsoft.com/office/powerpoint/2010/main" val="2513811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18</a:t>
            </a:fld>
            <a:endParaRPr lang="en-US" sz="1100">
              <a:solidFill>
                <a:srgbClr val="888888"/>
              </a:solidFill>
              <a:latin typeface="Arial"/>
              <a:ea typeface="Arial"/>
              <a:cs typeface="Arial"/>
              <a:sym typeface="Arial"/>
            </a:endParaRPr>
          </a:p>
        </p:txBody>
      </p:sp>
      <p:sp>
        <p:nvSpPr>
          <p:cNvPr id="219" name="Shape 219"/>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20" name="Shape 220"/>
          <p:cNvGraphicFramePr/>
          <p:nvPr>
            <p:extLst>
              <p:ext uri="{D42A27DB-BD31-4B8C-83A1-F6EECF244321}">
                <p14:modId xmlns:p14="http://schemas.microsoft.com/office/powerpoint/2010/main" val="3371249559"/>
              </p:ext>
            </p:extLst>
          </p:nvPr>
        </p:nvGraphicFramePr>
        <p:xfrm>
          <a:off x="871538" y="1653262"/>
          <a:ext cx="10388645" cy="3655840"/>
        </p:xfrm>
        <a:graphic>
          <a:graphicData uri="http://schemas.openxmlformats.org/drawingml/2006/table">
            <a:tbl>
              <a:tblPr>
                <a:noFill/>
              </a:tblPr>
              <a:tblGrid>
                <a:gridCol w="2067605">
                  <a:extLst>
                    <a:ext uri="{9D8B030D-6E8A-4147-A177-3AD203B41FA5}">
                      <a16:colId xmlns:a16="http://schemas.microsoft.com/office/drawing/2014/main" val="20000"/>
                    </a:ext>
                  </a:extLst>
                </a:gridCol>
                <a:gridCol w="8321040">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b="0" i="0" u="none" strike="noStrike" cap="none" dirty="0">
                          <a:solidFill>
                            <a:schemeClr val="dk1"/>
                          </a:solidFill>
                          <a:latin typeface="+mn-lt"/>
                          <a:ea typeface="Arial"/>
                          <a:cs typeface="Arial"/>
                          <a:sym typeface="Arial"/>
                        </a:rPr>
                        <a:t>Demonstrate high value clinical decision support capabilities of SNOMED CT</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Provision of a tool that demonstrates high value decision support and analytic capability for clinicians</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Plan for ongoing engagement with key high value users</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Build/enhance tooling to demonstrate decision support and analytic capability</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Identify users of SNOMED CT that are interested, and capable of moving to a high value implementation</a:t>
                      </a:r>
                    </a:p>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Develop plan for long term engagement with high value users</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609458114"/>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u="none" strike="noStrike" cap="none" dirty="0">
                          <a:latin typeface="+mn-lt"/>
                        </a:rPr>
                        <a:t>Tool that is operational and accessible to demonstrate advanced decision support and analytic capabilities</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344338385"/>
                  </a:ext>
                </a:extLst>
              </a:tr>
            </a:tbl>
          </a:graphicData>
        </a:graphic>
      </p:graphicFrame>
    </p:spTree>
    <p:extLst>
      <p:ext uri="{BB962C8B-B14F-4D97-AF65-F5344CB8AC3E}">
        <p14:creationId xmlns:p14="http://schemas.microsoft.com/office/powerpoint/2010/main" val="3496961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19</a:t>
            </a:fld>
            <a:endParaRPr lang="en-US" sz="1100">
              <a:solidFill>
                <a:srgbClr val="888888"/>
              </a:solidFill>
              <a:latin typeface="Arial"/>
              <a:ea typeface="Arial"/>
              <a:cs typeface="Arial"/>
              <a:sym typeface="Arial"/>
            </a:endParaRPr>
          </a:p>
        </p:txBody>
      </p:sp>
      <p:sp>
        <p:nvSpPr>
          <p:cNvPr id="219" name="Shape 219"/>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20" name="Shape 220"/>
          <p:cNvGraphicFramePr/>
          <p:nvPr>
            <p:extLst>
              <p:ext uri="{D42A27DB-BD31-4B8C-83A1-F6EECF244321}">
                <p14:modId xmlns:p14="http://schemas.microsoft.com/office/powerpoint/2010/main" val="1442072704"/>
              </p:ext>
            </p:extLst>
          </p:nvPr>
        </p:nvGraphicFramePr>
        <p:xfrm>
          <a:off x="576634" y="1537316"/>
          <a:ext cx="10552920" cy="3614600"/>
        </p:xfrm>
        <a:graphic>
          <a:graphicData uri="http://schemas.openxmlformats.org/drawingml/2006/table">
            <a:tbl>
              <a:tblPr>
                <a:noFill/>
              </a:tblPr>
              <a:tblGrid>
                <a:gridCol w="1970623">
                  <a:extLst>
                    <a:ext uri="{9D8B030D-6E8A-4147-A177-3AD203B41FA5}">
                      <a16:colId xmlns:a16="http://schemas.microsoft.com/office/drawing/2014/main" val="20000"/>
                    </a:ext>
                  </a:extLst>
                </a:gridCol>
                <a:gridCol w="8582297">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b="0" i="0" u="none" strike="noStrike" cap="none" dirty="0">
                          <a:solidFill>
                            <a:schemeClr val="dk1"/>
                          </a:solidFill>
                          <a:latin typeface="+mn-lt"/>
                          <a:ea typeface="Arial"/>
                          <a:cs typeface="Arial"/>
                          <a:sym typeface="Arial"/>
                        </a:rPr>
                        <a:t>Identify clinically focused interoperability opportunities to enhance SNOMED CT through collaboration</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Provide recommendations to Collaboration Lead on global collaboration opportunities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Recommend potential future derivatives based on clinical feedback, in conjunction with discussion with vendors</a:t>
                      </a: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Identification of interoperability/collaboration</a:t>
                      </a:r>
                      <a:r>
                        <a:rPr lang="en-US" sz="1400" u="none" strike="noStrike" cap="none" baseline="0" dirty="0">
                          <a:latin typeface="+mn-lt"/>
                        </a:rPr>
                        <a:t> </a:t>
                      </a:r>
                      <a:r>
                        <a:rPr lang="en-US" sz="1400" u="none" strike="noStrike" cap="none" dirty="0">
                          <a:latin typeface="+mn-lt"/>
                        </a:rPr>
                        <a:t>requirements through clinical contacts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Document future potential derivatives for discussion with Collaboration lead, and Release team</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609458114"/>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u="none" strike="noStrike" cap="none" dirty="0">
                          <a:latin typeface="+mn-lt"/>
                        </a:rPr>
                        <a:t>Number of additional collaboration activities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List of future potential derivative products, with documented justification</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2005101938"/>
                  </a:ext>
                </a:extLst>
              </a:tr>
            </a:tbl>
          </a:graphicData>
        </a:graphic>
      </p:graphicFrame>
    </p:spTree>
    <p:extLst>
      <p:ext uri="{BB962C8B-B14F-4D97-AF65-F5344CB8AC3E}">
        <p14:creationId xmlns:p14="http://schemas.microsoft.com/office/powerpoint/2010/main" val="1682844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p:nvPr/>
        </p:nvSpPr>
        <p:spPr>
          <a:xfrm>
            <a:off x="2282282" y="1706137"/>
            <a:ext cx="7627437" cy="4025590"/>
          </a:xfrm>
          <a:prstGeom prst="roundRect">
            <a:avLst>
              <a:gd name="adj" fmla="val 16667"/>
            </a:avLst>
          </a:prstGeom>
          <a:solidFill>
            <a:schemeClr val="tx2"/>
          </a:solidFill>
          <a:ln w="9525" cap="flat" cmpd="sng">
            <a:no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a:solidFill>
                <a:schemeClr val="bg1"/>
              </a:solidFill>
              <a:latin typeface="Arial"/>
              <a:ea typeface="Arial"/>
              <a:cs typeface="Arial"/>
              <a:sym typeface="Arial"/>
            </a:endParaRPr>
          </a:p>
        </p:txBody>
      </p:sp>
      <p:sp>
        <p:nvSpPr>
          <p:cNvPr id="58" name="Shape 5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2</a:t>
            </a:fld>
            <a:endParaRPr lang="en-US" sz="1100">
              <a:solidFill>
                <a:srgbClr val="888888"/>
              </a:solidFill>
              <a:latin typeface="Arial"/>
              <a:ea typeface="Arial"/>
              <a:cs typeface="Arial"/>
              <a:sym typeface="Arial"/>
            </a:endParaRPr>
          </a:p>
        </p:txBody>
      </p:sp>
      <p:sp>
        <p:nvSpPr>
          <p:cNvPr id="59" name="Shape 59"/>
          <p:cNvSpPr txBox="1">
            <a:spLocks noGrp="1"/>
          </p:cNvSpPr>
          <p:nvPr>
            <p:ph type="body" idx="1"/>
          </p:nvPr>
        </p:nvSpPr>
        <p:spPr>
          <a:xfrm>
            <a:off x="2327253" y="1842595"/>
            <a:ext cx="7449015" cy="3889133"/>
          </a:xfrm>
          <a:prstGeom prst="rect">
            <a:avLst/>
          </a:prstGeom>
          <a:noFill/>
          <a:ln>
            <a:noFill/>
          </a:ln>
        </p:spPr>
        <p:txBody>
          <a:bodyPr vert="horz" lIns="91425" tIns="91425" rIns="91425" bIns="91425" rtlCol="0" anchor="t" anchorCtr="0">
            <a:noAutofit/>
          </a:bodyPr>
          <a:lstStyle/>
          <a:p>
            <a:pPr marL="129541" indent="-2541">
              <a:spcBef>
                <a:spcPts val="0"/>
              </a:spcBef>
              <a:spcAft>
                <a:spcPts val="0"/>
              </a:spcAft>
              <a:buSzPct val="25000"/>
              <a:buNone/>
            </a:pPr>
            <a:r>
              <a:rPr lang="en-US" sz="2000" dirty="0">
                <a:solidFill>
                  <a:schemeClr val="bg1"/>
                </a:solidFill>
              </a:rPr>
              <a:t>“Clinicians are frequently the first to hear, see and identify patient conditions and findings that need documentation.  Further, clinicians are in a unique position to see correlations between the items that need documentation.  Being able to contribute to terms, definitions, and the valuable relationships available within SNOMED CT improves usability.  Working with the entire design team for an EHR allows for better presentation, and proper representation that may significantly contribute to timeliness, efficiency, and most important, improved care outcomes”.</a:t>
            </a:r>
          </a:p>
          <a:p>
            <a:pPr marL="129541" indent="-2541" algn="r">
              <a:spcBef>
                <a:spcPts val="200"/>
              </a:spcBef>
              <a:spcAft>
                <a:spcPts val="0"/>
              </a:spcAft>
              <a:buSzPct val="25000"/>
              <a:buNone/>
            </a:pPr>
            <a:r>
              <a:rPr lang="en-US" sz="1600" dirty="0">
                <a:solidFill>
                  <a:schemeClr val="bg1"/>
                </a:solidFill>
              </a:rPr>
              <a:t>Mark </a:t>
            </a:r>
            <a:r>
              <a:rPr lang="en-US" sz="1600" dirty="0" err="1">
                <a:solidFill>
                  <a:schemeClr val="bg1"/>
                </a:solidFill>
              </a:rPr>
              <a:t>Jurkovitch</a:t>
            </a:r>
            <a:r>
              <a:rPr lang="en-US" sz="1600" dirty="0">
                <a:solidFill>
                  <a:schemeClr val="bg1"/>
                </a:solidFill>
              </a:rPr>
              <a:t>, </a:t>
            </a:r>
          </a:p>
          <a:p>
            <a:pPr marL="129541" indent="-2541" algn="r">
              <a:spcBef>
                <a:spcPts val="200"/>
              </a:spcBef>
              <a:spcAft>
                <a:spcPts val="0"/>
              </a:spcAft>
              <a:buSzPct val="25000"/>
              <a:buNone/>
            </a:pPr>
            <a:r>
              <a:rPr lang="en-US" sz="1600" dirty="0">
                <a:solidFill>
                  <a:schemeClr val="bg1"/>
                </a:solidFill>
              </a:rPr>
              <a:t>Chair, SNOMED International Dentistry Clinical Reference Group</a:t>
            </a:r>
          </a:p>
        </p:txBody>
      </p:sp>
      <p:sp>
        <p:nvSpPr>
          <p:cNvPr id="60" name="Shape 60"/>
          <p:cNvSpPr txBox="1">
            <a:spLocks noGrp="1"/>
          </p:cNvSpPr>
          <p:nvPr>
            <p:ph type="title"/>
          </p:nvPr>
        </p:nvSpPr>
        <p:spPr>
          <a:xfrm>
            <a:off x="1981200" y="569393"/>
            <a:ext cx="6592042" cy="507995"/>
          </a:xfrm>
          <a:prstGeom prst="rect">
            <a:avLst/>
          </a:prstGeom>
          <a:noFill/>
          <a:ln>
            <a:noFill/>
          </a:ln>
        </p:spPr>
        <p:txBody>
          <a:bodyPr vert="horz" lIns="91425" tIns="91425" rIns="91425" bIns="91425" rtlCol="0" anchor="ctr" anchorCtr="0">
            <a:noAutofit/>
          </a:bodyPr>
          <a:lstStyle/>
          <a:p>
            <a:pPr>
              <a:buSzPct val="25000"/>
            </a:pPr>
            <a:r>
              <a:rPr lang="en-US" dirty="0"/>
              <a:t>Why clinical engagement ?</a:t>
            </a:r>
          </a:p>
        </p:txBody>
      </p:sp>
    </p:spTree>
    <p:extLst>
      <p:ext uri="{BB962C8B-B14F-4D97-AF65-F5344CB8AC3E}">
        <p14:creationId xmlns:p14="http://schemas.microsoft.com/office/powerpoint/2010/main" val="772780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20</a:t>
            </a:fld>
            <a:endParaRPr lang="en-US" sz="1100">
              <a:solidFill>
                <a:srgbClr val="888888"/>
              </a:solidFill>
              <a:latin typeface="Arial"/>
              <a:ea typeface="Arial"/>
              <a:cs typeface="Arial"/>
              <a:sym typeface="Arial"/>
            </a:endParaRPr>
          </a:p>
        </p:txBody>
      </p:sp>
      <p:sp>
        <p:nvSpPr>
          <p:cNvPr id="219" name="Shape 219"/>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2021-25</a:t>
            </a:r>
          </a:p>
        </p:txBody>
      </p:sp>
      <p:graphicFrame>
        <p:nvGraphicFramePr>
          <p:cNvPr id="220" name="Shape 220"/>
          <p:cNvGraphicFramePr/>
          <p:nvPr>
            <p:extLst>
              <p:ext uri="{D42A27DB-BD31-4B8C-83A1-F6EECF244321}">
                <p14:modId xmlns:p14="http://schemas.microsoft.com/office/powerpoint/2010/main" val="4175008105"/>
              </p:ext>
            </p:extLst>
          </p:nvPr>
        </p:nvGraphicFramePr>
        <p:xfrm>
          <a:off x="349024" y="1561822"/>
          <a:ext cx="10741342" cy="3483720"/>
        </p:xfrm>
        <a:graphic>
          <a:graphicData uri="http://schemas.openxmlformats.org/drawingml/2006/table">
            <a:tbl>
              <a:tblPr>
                <a:noFill/>
              </a:tblPr>
              <a:tblGrid>
                <a:gridCol w="1871662">
                  <a:extLst>
                    <a:ext uri="{9D8B030D-6E8A-4147-A177-3AD203B41FA5}">
                      <a16:colId xmlns:a16="http://schemas.microsoft.com/office/drawing/2014/main" val="20000"/>
                    </a:ext>
                  </a:extLst>
                </a:gridCol>
                <a:gridCol w="8869680">
                  <a:extLst>
                    <a:ext uri="{9D8B030D-6E8A-4147-A177-3AD203B41FA5}">
                      <a16:colId xmlns:a16="http://schemas.microsoft.com/office/drawing/2014/main" val="20001"/>
                    </a:ext>
                  </a:extLst>
                </a:gridCol>
              </a:tblGrid>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Strategic Objective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b="0" i="0" u="none" strike="noStrike" cap="none" dirty="0">
                          <a:solidFill>
                            <a:schemeClr val="dk1"/>
                          </a:solidFill>
                          <a:latin typeface="+mn-lt"/>
                          <a:ea typeface="Arial"/>
                          <a:cs typeface="Arial"/>
                          <a:sym typeface="Arial"/>
                        </a:rPr>
                        <a:t>Identify and work with EHR and NLP vendors to gather use case requirements to inform SNOMED CT developments</a:t>
                      </a:r>
                    </a:p>
                    <a:p>
                      <a:pPr marL="171450" marR="0" lvl="0" indent="-171450" algn="l" rtl="0">
                        <a:lnSpc>
                          <a:spcPct val="100000"/>
                        </a:lnSpc>
                        <a:spcBef>
                          <a:spcPts val="0"/>
                        </a:spcBef>
                        <a:spcAft>
                          <a:spcPts val="0"/>
                        </a:spcAft>
                        <a:buClr>
                          <a:srgbClr val="000000"/>
                        </a:buClr>
                        <a:buSzPct val="100000"/>
                        <a:buFont typeface="Arial"/>
                        <a:buChar char="•"/>
                      </a:pPr>
                      <a:endParaRPr lang="en-US" sz="1400" u="none" strike="noStrike" cap="none" dirty="0">
                        <a:latin typeface="+mn-lt"/>
                      </a:endParaRP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Deliverable</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Documented EHR and NLP vendor use case requirements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Professional relationships with EHR and NLP vendors</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10002"/>
                  </a:ext>
                </a:extLst>
              </a:tr>
              <a:tr h="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Mechanisms/Action Plans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400" dirty="0">
                          <a:latin typeface="+mn-lt"/>
                        </a:rPr>
                        <a:t>Develop professional relationships with EHR and NLP vendors</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Provision of standardized use case requirements template</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Publication of use case requirements via clinical portal</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609458114"/>
                  </a:ext>
                </a:extLst>
              </a:tr>
              <a:tr h="0">
                <a:tc>
                  <a:txBody>
                    <a:bodyPr/>
                    <a:lstStyle/>
                    <a:p>
                      <a:pPr marL="0" marR="0" lvl="0" indent="0" algn="l" defTabSz="914400" rtl="0" eaLnBrk="1" fontAlgn="auto" latinLnBrk="0" hangingPunct="1">
                        <a:lnSpc>
                          <a:spcPct val="100000"/>
                        </a:lnSpc>
                        <a:spcBef>
                          <a:spcPts val="0"/>
                        </a:spcBef>
                        <a:spcAft>
                          <a:spcPts val="0"/>
                        </a:spcAft>
                        <a:buClr>
                          <a:schemeClr val="dk1"/>
                        </a:buClr>
                        <a:buSzPct val="25000"/>
                        <a:buFont typeface="Arial"/>
                        <a:buNone/>
                        <a:tabLst/>
                        <a:defRPr/>
                      </a:pPr>
                      <a:r>
                        <a:rPr lang="en-US" sz="1400" b="1" u="none" strike="noStrike" cap="none" dirty="0">
                          <a:latin typeface="+mn-lt"/>
                        </a:rPr>
                        <a:t>Measures of Success</a:t>
                      </a:r>
                    </a:p>
                    <a:p>
                      <a:pPr marL="0" marR="0" lvl="0" indent="0" algn="l" rtl="0">
                        <a:lnSpc>
                          <a:spcPct val="100000"/>
                        </a:lnSpc>
                        <a:spcBef>
                          <a:spcPts val="0"/>
                        </a:spcBef>
                        <a:spcAft>
                          <a:spcPts val="0"/>
                        </a:spcAft>
                        <a:buClr>
                          <a:schemeClr val="dk1"/>
                        </a:buClr>
                        <a:buSzPct val="25000"/>
                        <a:buFont typeface="Arial"/>
                        <a:buNone/>
                      </a:pPr>
                      <a:endParaRPr lang="en-US" sz="1400" b="0" i="0" u="none" strike="noStrike" cap="none" dirty="0">
                        <a:solidFill>
                          <a:schemeClr val="dk1"/>
                        </a:solidFill>
                        <a:latin typeface="+mn-lt"/>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Number of published use case requirements documentation</a:t>
                      </a:r>
                    </a:p>
                    <a:p>
                      <a:pPr marL="171450" marR="0" lvl="0" indent="-171450" algn="l" rtl="0">
                        <a:lnSpc>
                          <a:spcPct val="100000"/>
                        </a:lnSpc>
                        <a:spcBef>
                          <a:spcPts val="0"/>
                        </a:spcBef>
                        <a:spcAft>
                          <a:spcPts val="0"/>
                        </a:spcAft>
                        <a:buClr>
                          <a:srgbClr val="000000"/>
                        </a:buClr>
                        <a:buSzPct val="100000"/>
                        <a:buFont typeface="Arial"/>
                        <a:buChar char="•"/>
                      </a:pPr>
                      <a:r>
                        <a:rPr lang="en-US" sz="1400" dirty="0">
                          <a:latin typeface="+mn-lt"/>
                        </a:rPr>
                        <a:t>Number of vendor contacts in active discussions</a:t>
                      </a:r>
                    </a:p>
                    <a:p>
                      <a:pPr marL="171450" marR="0" lvl="0" indent="-171450" algn="l" rtl="0">
                        <a:lnSpc>
                          <a:spcPct val="100000"/>
                        </a:lnSpc>
                        <a:spcBef>
                          <a:spcPts val="0"/>
                        </a:spcBef>
                        <a:spcAft>
                          <a:spcPts val="0"/>
                        </a:spcAft>
                        <a:buClr>
                          <a:srgbClr val="000000"/>
                        </a:buClr>
                        <a:buSzPct val="100000"/>
                        <a:buFont typeface="Arial"/>
                        <a:buChar char="•"/>
                      </a:pPr>
                      <a:endParaRPr lang="en-US" sz="1400" dirty="0">
                        <a:latin typeface="+mn-lt"/>
                      </a:endParaRPr>
                    </a:p>
                  </a:txBody>
                  <a:tcPr marL="91450" marR="91450" marT="45725" marB="45725"/>
                </a:tc>
                <a:extLst>
                  <a:ext uri="{0D108BD9-81ED-4DB2-BD59-A6C34878D82A}">
                    <a16:rowId xmlns:a16="http://schemas.microsoft.com/office/drawing/2014/main" val="3535875807"/>
                  </a:ext>
                </a:extLst>
              </a:tr>
            </a:tbl>
          </a:graphicData>
        </a:graphic>
      </p:graphicFrame>
    </p:spTree>
    <p:extLst>
      <p:ext uri="{BB962C8B-B14F-4D97-AF65-F5344CB8AC3E}">
        <p14:creationId xmlns:p14="http://schemas.microsoft.com/office/powerpoint/2010/main" val="694755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3</a:t>
            </a:fld>
            <a:endParaRPr lang="en-US" sz="1100">
              <a:solidFill>
                <a:srgbClr val="888888"/>
              </a:solidFill>
              <a:latin typeface="Arial"/>
              <a:ea typeface="Arial"/>
              <a:cs typeface="Arial"/>
              <a:sym typeface="Arial"/>
            </a:endParaRPr>
          </a:p>
        </p:txBody>
      </p:sp>
      <p:sp>
        <p:nvSpPr>
          <p:cNvPr id="67" name="Shape 67"/>
          <p:cNvSpPr txBox="1">
            <a:spLocks noGrp="1"/>
          </p:cNvSpPr>
          <p:nvPr>
            <p:ph type="body" idx="1"/>
          </p:nvPr>
        </p:nvSpPr>
        <p:spPr>
          <a:xfrm>
            <a:off x="784167" y="1485636"/>
            <a:ext cx="10404763" cy="4658007"/>
          </a:xfrm>
          <a:prstGeom prst="rect">
            <a:avLst/>
          </a:prstGeom>
          <a:noFill/>
          <a:ln>
            <a:noFill/>
          </a:ln>
        </p:spPr>
        <p:txBody>
          <a:bodyPr vert="horz" lIns="91425" tIns="91425" rIns="91425" bIns="91425" rtlCol="0" anchor="t" anchorCtr="0">
            <a:noAutofit/>
          </a:bodyPr>
          <a:lstStyle/>
          <a:p>
            <a:pPr indent="-215900">
              <a:spcBef>
                <a:spcPts val="200"/>
              </a:spcBef>
              <a:spcAft>
                <a:spcPts val="0"/>
              </a:spcAft>
            </a:pPr>
            <a:r>
              <a:rPr lang="en-US" sz="1800" dirty="0">
                <a:solidFill>
                  <a:srgbClr val="0070C0"/>
                </a:solidFill>
              </a:rPr>
              <a:t>Promote collaboration between international healthcare professional groups that improve SNOMED International products and services by improving knowledge and demonstrating value</a:t>
            </a:r>
          </a:p>
          <a:p>
            <a:pPr indent="-215900">
              <a:spcBef>
                <a:spcPts val="200"/>
              </a:spcBef>
              <a:spcAft>
                <a:spcPts val="0"/>
              </a:spcAft>
            </a:pPr>
            <a:r>
              <a:rPr lang="en-US" sz="1800" dirty="0">
                <a:solidFill>
                  <a:srgbClr val="0070C0"/>
                </a:solidFill>
              </a:rPr>
              <a:t>Identification of clinical relevance to clinicians of using SNOMED CT to ensure benefits realization</a:t>
            </a:r>
          </a:p>
          <a:p>
            <a:pPr indent="-215900">
              <a:spcBef>
                <a:spcPts val="200"/>
              </a:spcBef>
              <a:spcAft>
                <a:spcPts val="0"/>
              </a:spcAft>
            </a:pPr>
            <a:r>
              <a:rPr lang="en-US" sz="1800" dirty="0">
                <a:solidFill>
                  <a:srgbClr val="0070C0"/>
                </a:solidFill>
              </a:rPr>
              <a:t>Ensuring clinical input into SNOMED CT implementation developments and development of clinical analytics functionality using SNOMED CT</a:t>
            </a:r>
          </a:p>
          <a:p>
            <a:pPr indent="-215900">
              <a:spcBef>
                <a:spcPts val="200"/>
              </a:spcBef>
              <a:spcAft>
                <a:spcPts val="0"/>
              </a:spcAft>
            </a:pPr>
            <a:r>
              <a:rPr lang="en-US" sz="1800" dirty="0">
                <a:solidFill>
                  <a:srgbClr val="0070C0"/>
                </a:solidFill>
              </a:rPr>
              <a:t>Clinical engagement of EHR vendors and NLP vendors will ensure SNOMED CT meets current and future requirements</a:t>
            </a:r>
          </a:p>
          <a:p>
            <a:pPr indent="-215900">
              <a:spcBef>
                <a:spcPts val="200"/>
              </a:spcBef>
              <a:spcAft>
                <a:spcPts val="0"/>
              </a:spcAft>
            </a:pPr>
            <a:r>
              <a:rPr lang="en-US" sz="1800" dirty="0">
                <a:solidFill>
                  <a:srgbClr val="0070C0"/>
                </a:solidFill>
              </a:rPr>
              <a:t>SNOMED CT is used as the basis for delivering clinical care and improving care quality</a:t>
            </a:r>
          </a:p>
          <a:p>
            <a:pPr indent="-215900">
              <a:spcBef>
                <a:spcPts val="0"/>
              </a:spcBef>
              <a:spcAft>
                <a:spcPts val="0"/>
              </a:spcAft>
            </a:pPr>
            <a:r>
              <a:rPr lang="en-US" sz="1800" dirty="0">
                <a:solidFill>
                  <a:srgbClr val="0070C0"/>
                </a:solidFill>
              </a:rPr>
              <a:t>Informing direction of SNOMED International products and services to meet current and emerging global clinical requirements</a:t>
            </a:r>
          </a:p>
          <a:p>
            <a:pPr indent="-215900">
              <a:spcBef>
                <a:spcPts val="200"/>
              </a:spcBef>
              <a:spcAft>
                <a:spcPts val="0"/>
              </a:spcAft>
            </a:pPr>
            <a:r>
              <a:rPr lang="en-US" sz="1800" dirty="0">
                <a:solidFill>
                  <a:srgbClr val="0070C0"/>
                </a:solidFill>
              </a:rPr>
              <a:t>Improving the quality, and thus clinical usability and acceptability, of SNOMED International products and services, based on clinical knowledge and expertise</a:t>
            </a:r>
          </a:p>
          <a:p>
            <a:pPr indent="-215900">
              <a:spcBef>
                <a:spcPts val="200"/>
              </a:spcBef>
              <a:spcAft>
                <a:spcPts val="0"/>
              </a:spcAft>
            </a:pPr>
            <a:endParaRPr lang="en-US" sz="1800" dirty="0">
              <a:solidFill>
                <a:srgbClr val="0070C0"/>
              </a:solidFill>
            </a:endParaRPr>
          </a:p>
          <a:p>
            <a:pPr indent="-215900">
              <a:spcBef>
                <a:spcPts val="200"/>
              </a:spcBef>
              <a:spcAft>
                <a:spcPts val="0"/>
              </a:spcAft>
              <a:buNone/>
            </a:pPr>
            <a:endParaRPr sz="1800" dirty="0">
              <a:solidFill>
                <a:srgbClr val="0070C0"/>
              </a:solidFill>
            </a:endParaRPr>
          </a:p>
        </p:txBody>
      </p:sp>
      <p:sp>
        <p:nvSpPr>
          <p:cNvPr id="68" name="Shape 68"/>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Benefits of clinical engagement</a:t>
            </a:r>
          </a:p>
        </p:txBody>
      </p:sp>
    </p:spTree>
    <p:extLst>
      <p:ext uri="{BB962C8B-B14F-4D97-AF65-F5344CB8AC3E}">
        <p14:creationId xmlns:p14="http://schemas.microsoft.com/office/powerpoint/2010/main" val="2265527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3B029D-1116-8C45-BDE7-8B32137486CF}"/>
              </a:ext>
            </a:extLst>
          </p:cNvPr>
          <p:cNvSpPr>
            <a:spLocks noGrp="1"/>
          </p:cNvSpPr>
          <p:nvPr>
            <p:ph type="sldNum" idx="12"/>
          </p:nvPr>
        </p:nvSpPr>
        <p:spPr>
          <a:noFill/>
        </p:spPr>
        <p:txBody>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4</a:t>
            </a:fld>
            <a:endParaRPr lang="en-US" sz="1100">
              <a:solidFill>
                <a:srgbClr val="888888"/>
              </a:solidFill>
              <a:latin typeface="Arial"/>
              <a:ea typeface="Arial"/>
              <a:cs typeface="Arial"/>
              <a:sym typeface="Arial"/>
            </a:endParaRPr>
          </a:p>
        </p:txBody>
      </p:sp>
      <p:sp>
        <p:nvSpPr>
          <p:cNvPr id="4" name="Title 3">
            <a:extLst>
              <a:ext uri="{FF2B5EF4-FFF2-40B4-BE49-F238E27FC236}">
                <a16:creationId xmlns:a16="http://schemas.microsoft.com/office/drawing/2014/main" id="{9B9ED1B8-ED87-844E-B75C-9EC468B08A04}"/>
              </a:ext>
            </a:extLst>
          </p:cNvPr>
          <p:cNvSpPr>
            <a:spLocks noGrp="1"/>
          </p:cNvSpPr>
          <p:nvPr>
            <p:ph type="title"/>
          </p:nvPr>
        </p:nvSpPr>
        <p:spPr>
          <a:xfrm>
            <a:off x="1981200" y="491333"/>
            <a:ext cx="6592042" cy="507995"/>
          </a:xfrm>
        </p:spPr>
        <p:txBody>
          <a:bodyPr>
            <a:normAutofit fontScale="90000"/>
          </a:bodyPr>
          <a:lstStyle/>
          <a:p>
            <a:r>
              <a:rPr lang="en-US" dirty="0"/>
              <a:t>SNOMED CT with clinical engagement</a:t>
            </a:r>
          </a:p>
        </p:txBody>
      </p:sp>
      <p:grpSp>
        <p:nvGrpSpPr>
          <p:cNvPr id="11" name="Group 10">
            <a:extLst>
              <a:ext uri="{FF2B5EF4-FFF2-40B4-BE49-F238E27FC236}">
                <a16:creationId xmlns:a16="http://schemas.microsoft.com/office/drawing/2014/main" id="{AC7847B7-C199-B243-9957-2144EDF4C8AD}"/>
              </a:ext>
            </a:extLst>
          </p:cNvPr>
          <p:cNvGrpSpPr/>
          <p:nvPr/>
        </p:nvGrpSpPr>
        <p:grpSpPr>
          <a:xfrm>
            <a:off x="4905005" y="3395709"/>
            <a:ext cx="2246995" cy="1322502"/>
            <a:chOff x="2914376" y="3280290"/>
            <a:chExt cx="2817351" cy="1688661"/>
          </a:xfrm>
        </p:grpSpPr>
        <p:grpSp>
          <p:nvGrpSpPr>
            <p:cNvPr id="7" name="Group 6">
              <a:extLst>
                <a:ext uri="{FF2B5EF4-FFF2-40B4-BE49-F238E27FC236}">
                  <a16:creationId xmlns:a16="http://schemas.microsoft.com/office/drawing/2014/main" id="{995AA37B-485B-FE46-B088-12B7730D5A02}"/>
                </a:ext>
              </a:extLst>
            </p:cNvPr>
            <p:cNvGrpSpPr/>
            <p:nvPr/>
          </p:nvGrpSpPr>
          <p:grpSpPr>
            <a:xfrm>
              <a:off x="2916044" y="3280290"/>
              <a:ext cx="2815683" cy="1688661"/>
              <a:chOff x="2141034" y="2198539"/>
              <a:chExt cx="5564459" cy="2959983"/>
            </a:xfrm>
          </p:grpSpPr>
          <p:pic>
            <p:nvPicPr>
              <p:cNvPr id="1026" name="Picture 2" descr="A picture containing game&#10;&#10;Description automatically generated">
                <a:extLst>
                  <a:ext uri="{FF2B5EF4-FFF2-40B4-BE49-F238E27FC236}">
                    <a16:creationId xmlns:a16="http://schemas.microsoft.com/office/drawing/2014/main" id="{3691DD57-03DE-2A48-B31A-424BAD1622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034" y="2198539"/>
                <a:ext cx="5564459" cy="29599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25167E9-5767-DD4E-BA19-02B0A4D0470C}"/>
                  </a:ext>
                </a:extLst>
              </p:cNvPr>
              <p:cNvPicPr>
                <a:picLocks noChangeAspect="1"/>
              </p:cNvPicPr>
              <p:nvPr/>
            </p:nvPicPr>
            <p:blipFill>
              <a:blip r:embed="rId3"/>
              <a:stretch>
                <a:fillRect/>
              </a:stretch>
            </p:blipFill>
            <p:spPr>
              <a:xfrm>
                <a:off x="2141034" y="4503880"/>
                <a:ext cx="5564459" cy="654642"/>
              </a:xfrm>
              <a:prstGeom prst="rect">
                <a:avLst/>
              </a:prstGeom>
            </p:spPr>
          </p:pic>
        </p:grpSp>
        <p:sp>
          <p:nvSpPr>
            <p:cNvPr id="10" name="Rectangle 9">
              <a:extLst>
                <a:ext uri="{FF2B5EF4-FFF2-40B4-BE49-F238E27FC236}">
                  <a16:creationId xmlns:a16="http://schemas.microsoft.com/office/drawing/2014/main" id="{79F9C3A2-8275-B24D-A3A4-C71B0D935F07}"/>
                </a:ext>
              </a:extLst>
            </p:cNvPr>
            <p:cNvSpPr/>
            <p:nvPr/>
          </p:nvSpPr>
          <p:spPr>
            <a:xfrm>
              <a:off x="2916044" y="3280290"/>
              <a:ext cx="1120697" cy="624468"/>
            </a:xfrm>
            <a:prstGeom prst="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E94C7A6-CCAC-2E48-A9A8-E316B4398884}"/>
                </a:ext>
              </a:extLst>
            </p:cNvPr>
            <p:cNvSpPr txBox="1"/>
            <p:nvPr/>
          </p:nvSpPr>
          <p:spPr>
            <a:xfrm>
              <a:off x="2914376" y="3369131"/>
              <a:ext cx="1103833" cy="471588"/>
            </a:xfrm>
            <a:prstGeom prst="rect">
              <a:avLst/>
            </a:prstGeom>
            <a:noFill/>
          </p:spPr>
          <p:txBody>
            <a:bodyPr wrap="none" rtlCol="0">
              <a:spAutoFit/>
            </a:bodyPr>
            <a:lstStyle/>
            <a:p>
              <a:pPr algn="ctr"/>
              <a:r>
                <a:rPr lang="en-US" sz="900" b="1" dirty="0">
                  <a:solidFill>
                    <a:srgbClr val="00B0F0"/>
                  </a:solidFill>
                </a:rPr>
                <a:t>CLINICAL </a:t>
              </a:r>
            </a:p>
            <a:p>
              <a:pPr algn="ctr"/>
              <a:r>
                <a:rPr lang="en-US" sz="900" b="1" dirty="0">
                  <a:solidFill>
                    <a:srgbClr val="00B0F0"/>
                  </a:solidFill>
                </a:rPr>
                <a:t>ENGAGEMENT</a:t>
              </a:r>
            </a:p>
          </p:txBody>
        </p:sp>
      </p:grpSp>
      <p:sp>
        <p:nvSpPr>
          <p:cNvPr id="12" name="Rounded Rectangle 11">
            <a:extLst>
              <a:ext uri="{FF2B5EF4-FFF2-40B4-BE49-F238E27FC236}">
                <a16:creationId xmlns:a16="http://schemas.microsoft.com/office/drawing/2014/main" id="{40BDD171-CA2E-8543-93D3-9316FF59194A}"/>
              </a:ext>
            </a:extLst>
          </p:cNvPr>
          <p:cNvSpPr/>
          <p:nvPr/>
        </p:nvSpPr>
        <p:spPr>
          <a:xfrm>
            <a:off x="2009760" y="2398651"/>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Clinically assured SNOMED CT content</a:t>
            </a:r>
          </a:p>
        </p:txBody>
      </p:sp>
      <p:sp>
        <p:nvSpPr>
          <p:cNvPr id="14" name="Rounded Rectangle 13">
            <a:extLst>
              <a:ext uri="{FF2B5EF4-FFF2-40B4-BE49-F238E27FC236}">
                <a16:creationId xmlns:a16="http://schemas.microsoft.com/office/drawing/2014/main" id="{C91B388B-39C1-B64E-8C54-CEDB281CFC30}"/>
              </a:ext>
            </a:extLst>
          </p:cNvPr>
          <p:cNvSpPr/>
          <p:nvPr/>
        </p:nvSpPr>
        <p:spPr>
          <a:xfrm>
            <a:off x="2009760" y="3656003"/>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 input into future developments</a:t>
            </a:r>
          </a:p>
        </p:txBody>
      </p:sp>
      <p:sp>
        <p:nvSpPr>
          <p:cNvPr id="15" name="Rounded Rectangle 14">
            <a:extLst>
              <a:ext uri="{FF2B5EF4-FFF2-40B4-BE49-F238E27FC236}">
                <a16:creationId xmlns:a16="http://schemas.microsoft.com/office/drawing/2014/main" id="{099CFC47-C41E-824E-8236-0FEFF6AEB9E0}"/>
              </a:ext>
            </a:extLst>
          </p:cNvPr>
          <p:cNvSpPr/>
          <p:nvPr/>
        </p:nvSpPr>
        <p:spPr>
          <a:xfrm>
            <a:off x="2009760" y="4974686"/>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Corporate culture driving clinically assured product development</a:t>
            </a:r>
          </a:p>
        </p:txBody>
      </p:sp>
      <p:sp>
        <p:nvSpPr>
          <p:cNvPr id="16" name="Rounded Rectangle 15">
            <a:extLst>
              <a:ext uri="{FF2B5EF4-FFF2-40B4-BE49-F238E27FC236}">
                <a16:creationId xmlns:a16="http://schemas.microsoft.com/office/drawing/2014/main" id="{4B2ADA04-CCB3-2741-A9F7-FBEF2ACAF635}"/>
              </a:ext>
            </a:extLst>
          </p:cNvPr>
          <p:cNvSpPr/>
          <p:nvPr/>
        </p:nvSpPr>
        <p:spPr>
          <a:xfrm>
            <a:off x="7820724" y="5523620"/>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Clinically driven implementation support</a:t>
            </a:r>
          </a:p>
        </p:txBody>
      </p:sp>
      <p:sp>
        <p:nvSpPr>
          <p:cNvPr id="17" name="Rounded Rectangle 16">
            <a:extLst>
              <a:ext uri="{FF2B5EF4-FFF2-40B4-BE49-F238E27FC236}">
                <a16:creationId xmlns:a16="http://schemas.microsoft.com/office/drawing/2014/main" id="{9DA56202-B1EA-A543-8E50-83516F1EE9BD}"/>
              </a:ext>
            </a:extLst>
          </p:cNvPr>
          <p:cNvSpPr/>
          <p:nvPr/>
        </p:nvSpPr>
        <p:spPr>
          <a:xfrm>
            <a:off x="7820725" y="4305613"/>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Development of clinically responsive educational materials</a:t>
            </a:r>
          </a:p>
        </p:txBody>
      </p:sp>
      <p:sp>
        <p:nvSpPr>
          <p:cNvPr id="18" name="Rounded Rectangle 17">
            <a:extLst>
              <a:ext uri="{FF2B5EF4-FFF2-40B4-BE49-F238E27FC236}">
                <a16:creationId xmlns:a16="http://schemas.microsoft.com/office/drawing/2014/main" id="{40931C5E-658D-BA41-9BBD-58682D98A1EF}"/>
              </a:ext>
            </a:extLst>
          </p:cNvPr>
          <p:cNvSpPr/>
          <p:nvPr/>
        </p:nvSpPr>
        <p:spPr>
          <a:xfrm>
            <a:off x="7820723" y="3118416"/>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Development of clinically supportive derivatives</a:t>
            </a:r>
          </a:p>
        </p:txBody>
      </p:sp>
      <p:sp>
        <p:nvSpPr>
          <p:cNvPr id="19" name="Rounded Rectangle 18">
            <a:extLst>
              <a:ext uri="{FF2B5EF4-FFF2-40B4-BE49-F238E27FC236}">
                <a16:creationId xmlns:a16="http://schemas.microsoft.com/office/drawing/2014/main" id="{971270CB-46AE-BB44-AE8E-D2DC47D8ED7F}"/>
              </a:ext>
            </a:extLst>
          </p:cNvPr>
          <p:cNvSpPr/>
          <p:nvPr/>
        </p:nvSpPr>
        <p:spPr>
          <a:xfrm>
            <a:off x="7820723" y="1931220"/>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Timely responses to clinical advances</a:t>
            </a:r>
          </a:p>
        </p:txBody>
      </p:sp>
      <p:sp>
        <p:nvSpPr>
          <p:cNvPr id="13" name="Down Arrow 12">
            <a:extLst>
              <a:ext uri="{FF2B5EF4-FFF2-40B4-BE49-F238E27FC236}">
                <a16:creationId xmlns:a16="http://schemas.microsoft.com/office/drawing/2014/main" id="{51F38329-938D-454D-BCF9-EF3288D4232C}"/>
              </a:ext>
            </a:extLst>
          </p:cNvPr>
          <p:cNvSpPr/>
          <p:nvPr/>
        </p:nvSpPr>
        <p:spPr>
          <a:xfrm rot="2306005">
            <a:off x="7292901" y="2424866"/>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3FAB0082-D1AE-9548-A698-7A9A4865D608}"/>
              </a:ext>
            </a:extLst>
          </p:cNvPr>
          <p:cNvSpPr/>
          <p:nvPr/>
        </p:nvSpPr>
        <p:spPr>
          <a:xfrm rot="4842788">
            <a:off x="7358586" y="3346942"/>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86E6039B-A563-3049-BF12-8ABA434EBC5B}"/>
              </a:ext>
            </a:extLst>
          </p:cNvPr>
          <p:cNvSpPr/>
          <p:nvPr/>
        </p:nvSpPr>
        <p:spPr>
          <a:xfrm rot="6003673">
            <a:off x="7380702" y="4366683"/>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a:extLst>
              <a:ext uri="{FF2B5EF4-FFF2-40B4-BE49-F238E27FC236}">
                <a16:creationId xmlns:a16="http://schemas.microsoft.com/office/drawing/2014/main" id="{C4A07B53-69CC-D442-B004-1FF383515936}"/>
              </a:ext>
            </a:extLst>
          </p:cNvPr>
          <p:cNvSpPr/>
          <p:nvPr/>
        </p:nvSpPr>
        <p:spPr>
          <a:xfrm rot="7887801">
            <a:off x="7279579" y="5052614"/>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a:extLst>
              <a:ext uri="{FF2B5EF4-FFF2-40B4-BE49-F238E27FC236}">
                <a16:creationId xmlns:a16="http://schemas.microsoft.com/office/drawing/2014/main" id="{CEF8FC9F-E2F2-F64A-9AAE-C0019D7EE926}"/>
              </a:ext>
            </a:extLst>
          </p:cNvPr>
          <p:cNvSpPr/>
          <p:nvPr/>
        </p:nvSpPr>
        <p:spPr>
          <a:xfrm rot="18235277">
            <a:off x="4406922" y="2773688"/>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a:extLst>
              <a:ext uri="{FF2B5EF4-FFF2-40B4-BE49-F238E27FC236}">
                <a16:creationId xmlns:a16="http://schemas.microsoft.com/office/drawing/2014/main" id="{91CFAAF1-CCFF-1244-8745-EB6830BC9EBF}"/>
              </a:ext>
            </a:extLst>
          </p:cNvPr>
          <p:cNvSpPr/>
          <p:nvPr/>
        </p:nvSpPr>
        <p:spPr>
          <a:xfrm rot="16200000">
            <a:off x="4405901" y="3801632"/>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25">
            <a:extLst>
              <a:ext uri="{FF2B5EF4-FFF2-40B4-BE49-F238E27FC236}">
                <a16:creationId xmlns:a16="http://schemas.microsoft.com/office/drawing/2014/main" id="{267D7189-7442-6F45-A050-ABA2801131D5}"/>
              </a:ext>
            </a:extLst>
          </p:cNvPr>
          <p:cNvSpPr/>
          <p:nvPr/>
        </p:nvSpPr>
        <p:spPr>
          <a:xfrm rot="13939861">
            <a:off x="4504123" y="4871205"/>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loud Callout 19">
            <a:extLst>
              <a:ext uri="{FF2B5EF4-FFF2-40B4-BE49-F238E27FC236}">
                <a16:creationId xmlns:a16="http://schemas.microsoft.com/office/drawing/2014/main" id="{C3304DB2-DB77-7E4F-A644-A28449304C10}"/>
              </a:ext>
            </a:extLst>
          </p:cNvPr>
          <p:cNvSpPr/>
          <p:nvPr/>
        </p:nvSpPr>
        <p:spPr>
          <a:xfrm>
            <a:off x="4106189" y="1397965"/>
            <a:ext cx="3424090" cy="1428782"/>
          </a:xfrm>
          <a:prstGeom prst="cloudCallout">
            <a:avLst>
              <a:gd name="adj1" fmla="val -9487"/>
              <a:gd name="adj2" fmla="val 8704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SNOMED CT, enhanced by clinicians to support current and future clinical practice</a:t>
            </a:r>
          </a:p>
        </p:txBody>
      </p:sp>
      <p:sp>
        <p:nvSpPr>
          <p:cNvPr id="27" name="Rounded Rectangle 26">
            <a:extLst>
              <a:ext uri="{FF2B5EF4-FFF2-40B4-BE49-F238E27FC236}">
                <a16:creationId xmlns:a16="http://schemas.microsoft.com/office/drawing/2014/main" id="{2AB03440-1800-9049-8361-01F80F010F5D}"/>
              </a:ext>
            </a:extLst>
          </p:cNvPr>
          <p:cNvSpPr/>
          <p:nvPr/>
        </p:nvSpPr>
        <p:spPr>
          <a:xfrm>
            <a:off x="4902706" y="5748223"/>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EHR/NLP vendor engagement</a:t>
            </a:r>
          </a:p>
        </p:txBody>
      </p:sp>
      <p:sp>
        <p:nvSpPr>
          <p:cNvPr id="28" name="Down Arrow 27">
            <a:extLst>
              <a:ext uri="{FF2B5EF4-FFF2-40B4-BE49-F238E27FC236}">
                <a16:creationId xmlns:a16="http://schemas.microsoft.com/office/drawing/2014/main" id="{BA559F96-257F-8447-8EF8-03C9FECD6FC0}"/>
              </a:ext>
            </a:extLst>
          </p:cNvPr>
          <p:cNvSpPr/>
          <p:nvPr/>
        </p:nvSpPr>
        <p:spPr>
          <a:xfrm rot="10800000">
            <a:off x="5784310" y="5027978"/>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4294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5</a:t>
            </a:fld>
            <a:endParaRPr lang="en-US" sz="1100" dirty="0">
              <a:solidFill>
                <a:srgbClr val="888888"/>
              </a:solidFill>
              <a:latin typeface="Arial"/>
              <a:ea typeface="Arial"/>
              <a:cs typeface="Arial"/>
              <a:sym typeface="Arial"/>
            </a:endParaRPr>
          </a:p>
        </p:txBody>
      </p:sp>
      <p:pic>
        <p:nvPicPr>
          <p:cNvPr id="4" name="Picture 3">
            <a:extLst>
              <a:ext uri="{FF2B5EF4-FFF2-40B4-BE49-F238E27FC236}">
                <a16:creationId xmlns:a16="http://schemas.microsoft.com/office/drawing/2014/main" id="{11B3E0BF-1AE8-2E48-B97A-001948937AAC}"/>
              </a:ext>
            </a:extLst>
          </p:cNvPr>
          <p:cNvPicPr>
            <a:picLocks noChangeAspect="1"/>
          </p:cNvPicPr>
          <p:nvPr/>
        </p:nvPicPr>
        <p:blipFill>
          <a:blip r:embed="rId3"/>
          <a:stretch>
            <a:fillRect/>
          </a:stretch>
        </p:blipFill>
        <p:spPr>
          <a:xfrm>
            <a:off x="1200149" y="1341125"/>
            <a:ext cx="8748385" cy="5377554"/>
          </a:xfrm>
          <a:prstGeom prst="rect">
            <a:avLst/>
          </a:prstGeom>
        </p:spPr>
      </p:pic>
      <p:sp>
        <p:nvSpPr>
          <p:cNvPr id="93" name="Shape 93"/>
          <p:cNvSpPr txBox="1">
            <a:spLocks noGrp="1"/>
          </p:cNvSpPr>
          <p:nvPr>
            <p:ph type="title"/>
          </p:nvPr>
        </p:nvSpPr>
        <p:spPr>
          <a:xfrm>
            <a:off x="971549" y="539371"/>
            <a:ext cx="6500814" cy="507995"/>
          </a:xfrm>
          <a:prstGeom prst="rect">
            <a:avLst/>
          </a:prstGeom>
          <a:noFill/>
          <a:ln>
            <a:noFill/>
          </a:ln>
        </p:spPr>
        <p:txBody>
          <a:bodyPr vert="horz" lIns="91425" tIns="91425" rIns="91425" bIns="91425" rtlCol="0" anchor="ctr" anchorCtr="0">
            <a:noAutofit/>
          </a:bodyPr>
          <a:lstStyle/>
          <a:p>
            <a:pPr algn="ctr">
              <a:buSzPct val="25000"/>
            </a:pPr>
            <a:r>
              <a:rPr lang="en-US" sz="2400" dirty="0"/>
              <a:t>SNOMED International Strategy 2020 - 25</a:t>
            </a:r>
          </a:p>
        </p:txBody>
      </p:sp>
    </p:spTree>
    <p:extLst>
      <p:ext uri="{BB962C8B-B14F-4D97-AF65-F5344CB8AC3E}">
        <p14:creationId xmlns:p14="http://schemas.microsoft.com/office/powerpoint/2010/main" val="1160837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6</a:t>
            </a:fld>
            <a:endParaRPr lang="en-US" sz="1100">
              <a:solidFill>
                <a:srgbClr val="888888"/>
              </a:solidFill>
              <a:latin typeface="Arial"/>
              <a:ea typeface="Arial"/>
              <a:cs typeface="Arial"/>
              <a:sym typeface="Arial"/>
            </a:endParaRPr>
          </a:p>
        </p:txBody>
      </p:sp>
      <p:sp>
        <p:nvSpPr>
          <p:cNvPr id="150" name="Shape 150"/>
          <p:cNvSpPr txBox="1">
            <a:spLocks noGrp="1"/>
          </p:cNvSpPr>
          <p:nvPr>
            <p:ph type="title"/>
          </p:nvPr>
        </p:nvSpPr>
        <p:spPr>
          <a:xfrm>
            <a:off x="1981200" y="473478"/>
            <a:ext cx="6592042" cy="507995"/>
          </a:xfrm>
          <a:prstGeom prst="rect">
            <a:avLst/>
          </a:prstGeom>
          <a:noFill/>
          <a:ln>
            <a:noFill/>
          </a:ln>
        </p:spPr>
        <p:txBody>
          <a:bodyPr vert="horz" lIns="91425" tIns="91425" rIns="91425" bIns="91425" rtlCol="0" anchor="ctr" anchorCtr="0">
            <a:noAutofit/>
          </a:bodyPr>
          <a:lstStyle/>
          <a:p>
            <a:pPr>
              <a:buSzPct val="25000"/>
            </a:pPr>
            <a:r>
              <a:rPr lang="en-US" sz="3200" dirty="0">
                <a:latin typeface="Trebuchet MS"/>
                <a:ea typeface="Trebuchet MS"/>
                <a:cs typeface="Trebuchet MS"/>
                <a:sym typeface="Trebuchet MS"/>
              </a:rPr>
              <a:t>Vision of Clinical Engagement</a:t>
            </a:r>
          </a:p>
        </p:txBody>
      </p:sp>
      <p:sp>
        <p:nvSpPr>
          <p:cNvPr id="151" name="Shape 151"/>
          <p:cNvSpPr txBox="1">
            <a:spLocks noGrp="1"/>
          </p:cNvSpPr>
          <p:nvPr>
            <p:ph type="body" idx="1"/>
          </p:nvPr>
        </p:nvSpPr>
        <p:spPr>
          <a:xfrm>
            <a:off x="1105470" y="1652530"/>
            <a:ext cx="6110448" cy="2349860"/>
          </a:xfrm>
          <a:prstGeom prst="rect">
            <a:avLst/>
          </a:prstGeom>
          <a:solidFill>
            <a:srgbClr val="D0D0F4"/>
          </a:solidFill>
          <a:ln w="28575" cap="flat" cmpd="sng">
            <a:solidFill>
              <a:schemeClr val="accent2"/>
            </a:solidFill>
            <a:prstDash val="solid"/>
            <a:round/>
            <a:headEnd type="none" w="med" len="med"/>
            <a:tailEnd type="none" w="med" len="med"/>
          </a:ln>
        </p:spPr>
        <p:txBody>
          <a:bodyPr vert="horz" lIns="91425" tIns="91425" rIns="91425" bIns="91425" rtlCol="0" anchor="t" anchorCtr="0">
            <a:noAutofit/>
          </a:bodyPr>
          <a:lstStyle/>
          <a:p>
            <a:pPr marL="129541" indent="-2541">
              <a:spcBef>
                <a:spcPts val="0"/>
              </a:spcBef>
              <a:spcAft>
                <a:spcPts val="0"/>
              </a:spcAft>
              <a:buSzPct val="25000"/>
              <a:buNone/>
            </a:pPr>
            <a:r>
              <a:rPr lang="en-GB" dirty="0">
                <a:solidFill>
                  <a:schemeClr val="accent3">
                    <a:lumMod val="75000"/>
                  </a:schemeClr>
                </a:solidFill>
              </a:rPr>
              <a:t>SNOMED is well positioned to provide a set of tools (concepts, methodologies, and programs) that allow clinicians to readily work with EHRs, thereby increasing adoption, accuracy of information, and improvement in care outcomes</a:t>
            </a:r>
            <a:endParaRPr lang="en-US" dirty="0">
              <a:solidFill>
                <a:schemeClr val="accent3">
                  <a:lumMod val="75000"/>
                </a:schemeClr>
              </a:solidFill>
            </a:endParaRPr>
          </a:p>
        </p:txBody>
      </p:sp>
      <p:sp>
        <p:nvSpPr>
          <p:cNvPr id="152" name="Shape 152"/>
          <p:cNvSpPr txBox="1"/>
          <p:nvPr/>
        </p:nvSpPr>
        <p:spPr>
          <a:xfrm>
            <a:off x="4538856" y="4715220"/>
            <a:ext cx="6004058" cy="1595034"/>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indent="-2541">
              <a:buClr>
                <a:srgbClr val="0055B0"/>
              </a:buClr>
              <a:buSzPct val="25000"/>
            </a:pPr>
            <a:r>
              <a:rPr lang="en-US" sz="2400" dirty="0">
                <a:solidFill>
                  <a:schemeClr val="accent3">
                    <a:lumMod val="75000"/>
                  </a:schemeClr>
                </a:solidFill>
                <a:latin typeface="Arial"/>
                <a:ea typeface="Arial"/>
                <a:cs typeface="Arial"/>
                <a:sym typeface="Arial"/>
              </a:rPr>
              <a:t>SNOMED International’s culture has a progressive and sustainable approach to engaging clinicians and clinically focused vendors</a:t>
            </a:r>
          </a:p>
        </p:txBody>
      </p:sp>
      <p:pic>
        <p:nvPicPr>
          <p:cNvPr id="153" name="Shape 153"/>
          <p:cNvPicPr preferRelativeResize="0"/>
          <p:nvPr/>
        </p:nvPicPr>
        <p:blipFill rotWithShape="1">
          <a:blip r:embed="rId3">
            <a:alphaModFix/>
          </a:blip>
          <a:srcRect/>
          <a:stretch/>
        </p:blipFill>
        <p:spPr>
          <a:xfrm>
            <a:off x="7509933" y="1634302"/>
            <a:ext cx="3032981" cy="2569114"/>
          </a:xfrm>
          <a:prstGeom prst="rect">
            <a:avLst/>
          </a:prstGeom>
          <a:noFill/>
          <a:ln>
            <a:noFill/>
          </a:ln>
        </p:spPr>
      </p:pic>
      <p:pic>
        <p:nvPicPr>
          <p:cNvPr id="154" name="Shape 154"/>
          <p:cNvPicPr preferRelativeResize="0"/>
          <p:nvPr/>
        </p:nvPicPr>
        <p:blipFill rotWithShape="1">
          <a:blip r:embed="rId4">
            <a:alphaModFix/>
          </a:blip>
          <a:srcRect/>
          <a:stretch/>
        </p:blipFill>
        <p:spPr>
          <a:xfrm>
            <a:off x="1105470" y="4121532"/>
            <a:ext cx="2909178" cy="2188722"/>
          </a:xfrm>
          <a:prstGeom prst="rect">
            <a:avLst/>
          </a:prstGeom>
          <a:noFill/>
          <a:ln>
            <a:noFill/>
          </a:ln>
        </p:spPr>
      </p:pic>
    </p:spTree>
    <p:extLst>
      <p:ext uri="{BB962C8B-B14F-4D97-AF65-F5344CB8AC3E}">
        <p14:creationId xmlns:p14="http://schemas.microsoft.com/office/powerpoint/2010/main" val="4246596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F3FF19-0D74-9946-8A9B-A28EB0C1C4CB}"/>
              </a:ext>
            </a:extLst>
          </p:cNvPr>
          <p:cNvSpPr>
            <a:spLocks noGrp="1"/>
          </p:cNvSpPr>
          <p:nvPr>
            <p:ph type="title"/>
          </p:nvPr>
        </p:nvSpPr>
        <p:spPr/>
        <p:txBody>
          <a:bodyPr>
            <a:normAutofit fontScale="90000"/>
          </a:bodyPr>
          <a:lstStyle/>
          <a:p>
            <a:r>
              <a:rPr lang="en-US" dirty="0"/>
              <a:t>Principles – stakeholder engagement</a:t>
            </a:r>
          </a:p>
        </p:txBody>
      </p:sp>
      <p:graphicFrame>
        <p:nvGraphicFramePr>
          <p:cNvPr id="15" name="Diagram 14">
            <a:extLst>
              <a:ext uri="{FF2B5EF4-FFF2-40B4-BE49-F238E27FC236}">
                <a16:creationId xmlns:a16="http://schemas.microsoft.com/office/drawing/2014/main" id="{E2F12441-FF1E-0446-BB23-DAFF71DA1EBC}"/>
              </a:ext>
            </a:extLst>
          </p:cNvPr>
          <p:cNvGraphicFramePr/>
          <p:nvPr>
            <p:extLst>
              <p:ext uri="{D42A27DB-BD31-4B8C-83A1-F6EECF244321}">
                <p14:modId xmlns:p14="http://schemas.microsoft.com/office/powerpoint/2010/main" val="858452710"/>
              </p:ext>
            </p:extLst>
          </p:nvPr>
        </p:nvGraphicFramePr>
        <p:xfrm>
          <a:off x="3695700" y="1222352"/>
          <a:ext cx="8162925"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Shape 101">
            <a:extLst>
              <a:ext uri="{FF2B5EF4-FFF2-40B4-BE49-F238E27FC236}">
                <a16:creationId xmlns:a16="http://schemas.microsoft.com/office/drawing/2014/main" id="{99FD257E-34FB-6C43-BB82-8E54F44F0414}"/>
              </a:ext>
            </a:extLst>
          </p:cNvPr>
          <p:cNvSpPr txBox="1"/>
          <p:nvPr/>
        </p:nvSpPr>
        <p:spPr>
          <a:xfrm>
            <a:off x="620564" y="5941146"/>
            <a:ext cx="1131670" cy="248211"/>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Nurses</a:t>
            </a:r>
          </a:p>
        </p:txBody>
      </p:sp>
      <p:sp>
        <p:nvSpPr>
          <p:cNvPr id="18" name="Shape 102">
            <a:extLst>
              <a:ext uri="{FF2B5EF4-FFF2-40B4-BE49-F238E27FC236}">
                <a16:creationId xmlns:a16="http://schemas.microsoft.com/office/drawing/2014/main" id="{BCFA70E4-C089-BB4D-9C5A-E93425F0222A}"/>
              </a:ext>
            </a:extLst>
          </p:cNvPr>
          <p:cNvSpPr/>
          <p:nvPr/>
        </p:nvSpPr>
        <p:spPr>
          <a:xfrm>
            <a:off x="1647147" y="5171713"/>
            <a:ext cx="164648" cy="678758"/>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9" name="Shape 105">
            <a:extLst>
              <a:ext uri="{FF2B5EF4-FFF2-40B4-BE49-F238E27FC236}">
                <a16:creationId xmlns:a16="http://schemas.microsoft.com/office/drawing/2014/main" id="{8E737BAC-7F51-0B4D-ADC4-2DE5E9235707}"/>
              </a:ext>
            </a:extLst>
          </p:cNvPr>
          <p:cNvSpPr/>
          <p:nvPr/>
        </p:nvSpPr>
        <p:spPr>
          <a:xfrm>
            <a:off x="1387260" y="4998668"/>
            <a:ext cx="163343" cy="656225"/>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20" name="Shape 106">
            <a:extLst>
              <a:ext uri="{FF2B5EF4-FFF2-40B4-BE49-F238E27FC236}">
                <a16:creationId xmlns:a16="http://schemas.microsoft.com/office/drawing/2014/main" id="{FF014DEC-7088-F442-BC74-147E389A735E}"/>
              </a:ext>
            </a:extLst>
          </p:cNvPr>
          <p:cNvSpPr/>
          <p:nvPr/>
        </p:nvSpPr>
        <p:spPr>
          <a:xfrm>
            <a:off x="895146" y="4910270"/>
            <a:ext cx="170312" cy="693048"/>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21" name="Shape 107">
            <a:extLst>
              <a:ext uri="{FF2B5EF4-FFF2-40B4-BE49-F238E27FC236}">
                <a16:creationId xmlns:a16="http://schemas.microsoft.com/office/drawing/2014/main" id="{D18920A2-7B83-1248-BE84-26C5A1B8EBFF}"/>
              </a:ext>
            </a:extLst>
          </p:cNvPr>
          <p:cNvSpPr/>
          <p:nvPr/>
        </p:nvSpPr>
        <p:spPr>
          <a:xfrm>
            <a:off x="620564" y="5102611"/>
            <a:ext cx="230857" cy="69744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22" name="Shape 108">
            <a:extLst>
              <a:ext uri="{FF2B5EF4-FFF2-40B4-BE49-F238E27FC236}">
                <a16:creationId xmlns:a16="http://schemas.microsoft.com/office/drawing/2014/main" id="{02A91F8F-680F-004B-BD77-5B2D32F0BD9C}"/>
              </a:ext>
            </a:extLst>
          </p:cNvPr>
          <p:cNvSpPr/>
          <p:nvPr/>
        </p:nvSpPr>
        <p:spPr>
          <a:xfrm flipH="1">
            <a:off x="1145847" y="5112530"/>
            <a:ext cx="170312" cy="69304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0" name="Shape 104">
            <a:extLst>
              <a:ext uri="{FF2B5EF4-FFF2-40B4-BE49-F238E27FC236}">
                <a16:creationId xmlns:a16="http://schemas.microsoft.com/office/drawing/2014/main" id="{93343572-CB80-4E4F-961E-7A21B190BFBD}"/>
              </a:ext>
            </a:extLst>
          </p:cNvPr>
          <p:cNvSpPr/>
          <p:nvPr/>
        </p:nvSpPr>
        <p:spPr>
          <a:xfrm>
            <a:off x="956601" y="3092556"/>
            <a:ext cx="192876" cy="657486"/>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1" name="Shape 109">
            <a:extLst>
              <a:ext uri="{FF2B5EF4-FFF2-40B4-BE49-F238E27FC236}">
                <a16:creationId xmlns:a16="http://schemas.microsoft.com/office/drawing/2014/main" id="{B7E875CA-40DA-E14A-AF60-3D1603B43E46}"/>
              </a:ext>
            </a:extLst>
          </p:cNvPr>
          <p:cNvSpPr/>
          <p:nvPr/>
        </p:nvSpPr>
        <p:spPr>
          <a:xfrm>
            <a:off x="638339" y="2994915"/>
            <a:ext cx="199511" cy="67132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2" name="Shape 110">
            <a:extLst>
              <a:ext uri="{FF2B5EF4-FFF2-40B4-BE49-F238E27FC236}">
                <a16:creationId xmlns:a16="http://schemas.microsoft.com/office/drawing/2014/main" id="{9A76FF3B-5AC8-B140-9010-DEDBBCEB70AD}"/>
              </a:ext>
            </a:extLst>
          </p:cNvPr>
          <p:cNvSpPr/>
          <p:nvPr/>
        </p:nvSpPr>
        <p:spPr>
          <a:xfrm>
            <a:off x="1229750" y="2814609"/>
            <a:ext cx="191347" cy="635659"/>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3" name="Shape 111">
            <a:extLst>
              <a:ext uri="{FF2B5EF4-FFF2-40B4-BE49-F238E27FC236}">
                <a16:creationId xmlns:a16="http://schemas.microsoft.com/office/drawing/2014/main" id="{7E2469B0-7C7A-1D4E-A8A5-A75D1DEAC9BF}"/>
              </a:ext>
            </a:extLst>
          </p:cNvPr>
          <p:cNvSpPr/>
          <p:nvPr/>
        </p:nvSpPr>
        <p:spPr>
          <a:xfrm>
            <a:off x="385160" y="3201681"/>
            <a:ext cx="176387" cy="688946"/>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4" name="Shape 126">
            <a:extLst>
              <a:ext uri="{FF2B5EF4-FFF2-40B4-BE49-F238E27FC236}">
                <a16:creationId xmlns:a16="http://schemas.microsoft.com/office/drawing/2014/main" id="{B671AAD2-3143-E04B-8B33-E765CF6C4D18}"/>
              </a:ext>
            </a:extLst>
          </p:cNvPr>
          <p:cNvSpPr/>
          <p:nvPr/>
        </p:nvSpPr>
        <p:spPr>
          <a:xfrm flipH="1">
            <a:off x="1507982" y="3004786"/>
            <a:ext cx="199511" cy="671328"/>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5" name="Shape 127">
            <a:extLst>
              <a:ext uri="{FF2B5EF4-FFF2-40B4-BE49-F238E27FC236}">
                <a16:creationId xmlns:a16="http://schemas.microsoft.com/office/drawing/2014/main" id="{92E5D773-1291-1541-8FB6-4F69CBC38C47}"/>
              </a:ext>
            </a:extLst>
          </p:cNvPr>
          <p:cNvSpPr txBox="1"/>
          <p:nvPr/>
        </p:nvSpPr>
        <p:spPr>
          <a:xfrm>
            <a:off x="333375" y="2546969"/>
            <a:ext cx="1325690" cy="240432"/>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Doctors</a:t>
            </a:r>
          </a:p>
        </p:txBody>
      </p:sp>
      <p:sp>
        <p:nvSpPr>
          <p:cNvPr id="37" name="Shape 118">
            <a:extLst>
              <a:ext uri="{FF2B5EF4-FFF2-40B4-BE49-F238E27FC236}">
                <a16:creationId xmlns:a16="http://schemas.microsoft.com/office/drawing/2014/main" id="{9C389051-09F8-DF42-A45F-6EC9AFB61DDB}"/>
              </a:ext>
            </a:extLst>
          </p:cNvPr>
          <p:cNvSpPr/>
          <p:nvPr/>
        </p:nvSpPr>
        <p:spPr>
          <a:xfrm>
            <a:off x="2686855" y="3742813"/>
            <a:ext cx="246997" cy="688946"/>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8" name="Shape 120">
            <a:extLst>
              <a:ext uri="{FF2B5EF4-FFF2-40B4-BE49-F238E27FC236}">
                <a16:creationId xmlns:a16="http://schemas.microsoft.com/office/drawing/2014/main" id="{82781032-6585-A64F-8013-1F76103BD39B}"/>
              </a:ext>
            </a:extLst>
          </p:cNvPr>
          <p:cNvSpPr/>
          <p:nvPr/>
        </p:nvSpPr>
        <p:spPr>
          <a:xfrm>
            <a:off x="2992747" y="3819485"/>
            <a:ext cx="219462" cy="67132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39" name="Shape 121">
            <a:extLst>
              <a:ext uri="{FF2B5EF4-FFF2-40B4-BE49-F238E27FC236}">
                <a16:creationId xmlns:a16="http://schemas.microsoft.com/office/drawing/2014/main" id="{12AA4A49-B28F-AD4C-BF55-A1E8734C8403}"/>
              </a:ext>
            </a:extLst>
          </p:cNvPr>
          <p:cNvSpPr/>
          <p:nvPr/>
        </p:nvSpPr>
        <p:spPr>
          <a:xfrm>
            <a:off x="3237380" y="3629073"/>
            <a:ext cx="297480" cy="675586"/>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0" name="Shape 128">
            <a:extLst>
              <a:ext uri="{FF2B5EF4-FFF2-40B4-BE49-F238E27FC236}">
                <a16:creationId xmlns:a16="http://schemas.microsoft.com/office/drawing/2014/main" id="{6359C62C-C6E9-C94B-B2DB-00B3055E514B}"/>
              </a:ext>
            </a:extLst>
          </p:cNvPr>
          <p:cNvSpPr txBox="1"/>
          <p:nvPr/>
        </p:nvSpPr>
        <p:spPr>
          <a:xfrm>
            <a:off x="1498366" y="4726184"/>
            <a:ext cx="2920241" cy="32496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Allied health </a:t>
            </a:r>
          </a:p>
          <a:p>
            <a:pPr algn="ctr">
              <a:buClr>
                <a:srgbClr val="000000"/>
              </a:buClr>
              <a:buSzPct val="25000"/>
            </a:pPr>
            <a:r>
              <a:rPr lang="en-US" sz="1400" dirty="0">
                <a:solidFill>
                  <a:srgbClr val="000000"/>
                </a:solidFill>
                <a:latin typeface="Arial"/>
                <a:ea typeface="Arial"/>
                <a:cs typeface="Arial"/>
                <a:sym typeface="Arial"/>
              </a:rPr>
              <a:t>professionals</a:t>
            </a:r>
          </a:p>
        </p:txBody>
      </p:sp>
      <p:sp>
        <p:nvSpPr>
          <p:cNvPr id="50" name="Shape 119">
            <a:extLst>
              <a:ext uri="{FF2B5EF4-FFF2-40B4-BE49-F238E27FC236}">
                <a16:creationId xmlns:a16="http://schemas.microsoft.com/office/drawing/2014/main" id="{FE479340-A9EC-4F40-B1F9-4BE548B03338}"/>
              </a:ext>
            </a:extLst>
          </p:cNvPr>
          <p:cNvSpPr/>
          <p:nvPr/>
        </p:nvSpPr>
        <p:spPr>
          <a:xfrm>
            <a:off x="2455810" y="3992304"/>
            <a:ext cx="210482" cy="635660"/>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51" name="Shape 131">
            <a:extLst>
              <a:ext uri="{FF2B5EF4-FFF2-40B4-BE49-F238E27FC236}">
                <a16:creationId xmlns:a16="http://schemas.microsoft.com/office/drawing/2014/main" id="{B5EE6804-2130-BC4C-9E02-A428C32B97B7}"/>
              </a:ext>
            </a:extLst>
          </p:cNvPr>
          <p:cNvSpPr/>
          <p:nvPr/>
        </p:nvSpPr>
        <p:spPr>
          <a:xfrm>
            <a:off x="2264449" y="1870953"/>
            <a:ext cx="246997" cy="688946"/>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52" name="Shape 132">
            <a:extLst>
              <a:ext uri="{FF2B5EF4-FFF2-40B4-BE49-F238E27FC236}">
                <a16:creationId xmlns:a16="http://schemas.microsoft.com/office/drawing/2014/main" id="{6915BCCF-7996-194A-BEA1-5B07D21227C4}"/>
              </a:ext>
            </a:extLst>
          </p:cNvPr>
          <p:cNvSpPr/>
          <p:nvPr/>
        </p:nvSpPr>
        <p:spPr>
          <a:xfrm>
            <a:off x="2086274" y="2179729"/>
            <a:ext cx="210482" cy="635660"/>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53" name="Shape 133">
            <a:extLst>
              <a:ext uri="{FF2B5EF4-FFF2-40B4-BE49-F238E27FC236}">
                <a16:creationId xmlns:a16="http://schemas.microsoft.com/office/drawing/2014/main" id="{28ED2E01-060B-C040-8F0B-96F234670744}"/>
              </a:ext>
            </a:extLst>
          </p:cNvPr>
          <p:cNvSpPr/>
          <p:nvPr/>
        </p:nvSpPr>
        <p:spPr>
          <a:xfrm>
            <a:off x="2570340" y="1947626"/>
            <a:ext cx="219462" cy="67132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54" name="Shape 134">
            <a:extLst>
              <a:ext uri="{FF2B5EF4-FFF2-40B4-BE49-F238E27FC236}">
                <a16:creationId xmlns:a16="http://schemas.microsoft.com/office/drawing/2014/main" id="{37C1FE1F-03CF-2544-9550-4AFE8009C14E}"/>
              </a:ext>
            </a:extLst>
          </p:cNvPr>
          <p:cNvSpPr/>
          <p:nvPr/>
        </p:nvSpPr>
        <p:spPr>
          <a:xfrm>
            <a:off x="2814973" y="1757213"/>
            <a:ext cx="297480" cy="675587"/>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55" name="Shape 135">
            <a:extLst>
              <a:ext uri="{FF2B5EF4-FFF2-40B4-BE49-F238E27FC236}">
                <a16:creationId xmlns:a16="http://schemas.microsoft.com/office/drawing/2014/main" id="{41E2BB56-061F-7045-9001-C8DEE8143424}"/>
              </a:ext>
            </a:extLst>
          </p:cNvPr>
          <p:cNvSpPr txBox="1"/>
          <p:nvPr/>
        </p:nvSpPr>
        <p:spPr>
          <a:xfrm>
            <a:off x="1975607" y="2937352"/>
            <a:ext cx="1325690" cy="240432"/>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Clinical</a:t>
            </a:r>
          </a:p>
          <a:p>
            <a:pPr algn="ctr">
              <a:buClr>
                <a:srgbClr val="000000"/>
              </a:buClr>
              <a:buSzPct val="25000"/>
            </a:pPr>
            <a:r>
              <a:rPr lang="en-US" dirty="0"/>
              <a:t>e</a:t>
            </a:r>
            <a:r>
              <a:rPr lang="en-US" sz="1400" dirty="0">
                <a:solidFill>
                  <a:srgbClr val="000000"/>
                </a:solidFill>
                <a:latin typeface="Arial"/>
                <a:ea typeface="Arial"/>
                <a:cs typeface="Arial"/>
                <a:sym typeface="Arial"/>
              </a:rPr>
              <a:t>ducators</a:t>
            </a:r>
          </a:p>
        </p:txBody>
      </p:sp>
      <p:sp>
        <p:nvSpPr>
          <p:cNvPr id="62" name="Shape 112">
            <a:extLst>
              <a:ext uri="{FF2B5EF4-FFF2-40B4-BE49-F238E27FC236}">
                <a16:creationId xmlns:a16="http://schemas.microsoft.com/office/drawing/2014/main" id="{099406BF-12AB-524F-B66E-835379A8BE2C}"/>
              </a:ext>
            </a:extLst>
          </p:cNvPr>
          <p:cNvSpPr/>
          <p:nvPr/>
        </p:nvSpPr>
        <p:spPr>
          <a:xfrm>
            <a:off x="4200524" y="4998668"/>
            <a:ext cx="218084" cy="713648"/>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63" name="Shape 116">
            <a:extLst>
              <a:ext uri="{FF2B5EF4-FFF2-40B4-BE49-F238E27FC236}">
                <a16:creationId xmlns:a16="http://schemas.microsoft.com/office/drawing/2014/main" id="{4FF0A0D8-A1FA-2743-B2D3-753A90A3D414}"/>
              </a:ext>
            </a:extLst>
          </p:cNvPr>
          <p:cNvSpPr/>
          <p:nvPr/>
        </p:nvSpPr>
        <p:spPr>
          <a:xfrm>
            <a:off x="3780104" y="5246531"/>
            <a:ext cx="277625" cy="71364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64" name="Shape 105">
            <a:extLst>
              <a:ext uri="{FF2B5EF4-FFF2-40B4-BE49-F238E27FC236}">
                <a16:creationId xmlns:a16="http://schemas.microsoft.com/office/drawing/2014/main" id="{34A49865-88E4-9242-BE7A-ABE471020A9E}"/>
              </a:ext>
            </a:extLst>
          </p:cNvPr>
          <p:cNvSpPr/>
          <p:nvPr/>
        </p:nvSpPr>
        <p:spPr>
          <a:xfrm>
            <a:off x="4805915" y="5062828"/>
            <a:ext cx="218084" cy="649488"/>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65" name="Shape 107">
            <a:extLst>
              <a:ext uri="{FF2B5EF4-FFF2-40B4-BE49-F238E27FC236}">
                <a16:creationId xmlns:a16="http://schemas.microsoft.com/office/drawing/2014/main" id="{0BF634FE-3D77-B94A-BA6A-B48DE164CB5F}"/>
              </a:ext>
            </a:extLst>
          </p:cNvPr>
          <p:cNvSpPr/>
          <p:nvPr/>
        </p:nvSpPr>
        <p:spPr>
          <a:xfrm>
            <a:off x="4437015" y="5397230"/>
            <a:ext cx="276337" cy="713648"/>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67" name="Shape 128">
            <a:extLst>
              <a:ext uri="{FF2B5EF4-FFF2-40B4-BE49-F238E27FC236}">
                <a16:creationId xmlns:a16="http://schemas.microsoft.com/office/drawing/2014/main" id="{6D7731F5-112A-B24E-939A-7E7C226411F1}"/>
              </a:ext>
            </a:extLst>
          </p:cNvPr>
          <p:cNvSpPr txBox="1"/>
          <p:nvPr/>
        </p:nvSpPr>
        <p:spPr>
          <a:xfrm>
            <a:off x="2870764" y="6160810"/>
            <a:ext cx="2920241" cy="32496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Clinical managers</a:t>
            </a:r>
          </a:p>
        </p:txBody>
      </p:sp>
    </p:spTree>
    <p:extLst>
      <p:ext uri="{BB962C8B-B14F-4D97-AF65-F5344CB8AC3E}">
        <p14:creationId xmlns:p14="http://schemas.microsoft.com/office/powerpoint/2010/main" val="166356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8</a:t>
            </a:fld>
            <a:endParaRPr lang="en-US" sz="1100">
              <a:solidFill>
                <a:srgbClr val="888888"/>
              </a:solidFill>
              <a:latin typeface="Arial"/>
              <a:ea typeface="Arial"/>
              <a:cs typeface="Arial"/>
              <a:sym typeface="Arial"/>
            </a:endParaRPr>
          </a:p>
        </p:txBody>
      </p:sp>
      <p:sp>
        <p:nvSpPr>
          <p:cNvPr id="161" name="Shape 161"/>
          <p:cNvSpPr txBox="1">
            <a:spLocks noGrp="1"/>
          </p:cNvSpPr>
          <p:nvPr>
            <p:ph type="body" idx="1"/>
          </p:nvPr>
        </p:nvSpPr>
        <p:spPr>
          <a:xfrm>
            <a:off x="814387" y="1269237"/>
            <a:ext cx="9958387"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buNone/>
            </a:pPr>
            <a:endParaRPr sz="1800" dirty="0">
              <a:solidFill>
                <a:srgbClr val="0070C0"/>
              </a:solidFill>
            </a:endParaRPr>
          </a:p>
          <a:p>
            <a:pPr indent="-215900">
              <a:spcBef>
                <a:spcPts val="200"/>
              </a:spcBef>
              <a:spcAft>
                <a:spcPts val="0"/>
              </a:spcAft>
            </a:pPr>
            <a:r>
              <a:rPr lang="en-US" sz="1800" dirty="0">
                <a:solidFill>
                  <a:srgbClr val="0070C0"/>
                </a:solidFill>
              </a:rPr>
              <a:t>Clinical engagement is central to the culture of SNOMED International</a:t>
            </a:r>
          </a:p>
          <a:p>
            <a:pPr indent="-215900">
              <a:spcBef>
                <a:spcPts val="200"/>
              </a:spcBef>
              <a:spcAft>
                <a:spcPts val="0"/>
              </a:spcAft>
            </a:pPr>
            <a:r>
              <a:rPr lang="en-US" sz="1800" dirty="0">
                <a:solidFill>
                  <a:srgbClr val="0070C0"/>
                </a:solidFill>
              </a:rPr>
              <a:t>Clinical engagement activities apply across all global regions</a:t>
            </a:r>
          </a:p>
          <a:p>
            <a:pPr indent="-215900">
              <a:spcBef>
                <a:spcPts val="200"/>
              </a:spcBef>
              <a:spcAft>
                <a:spcPts val="0"/>
              </a:spcAft>
            </a:pPr>
            <a:r>
              <a:rPr lang="en-US" sz="1800" dirty="0">
                <a:solidFill>
                  <a:srgbClr val="0070C0"/>
                </a:solidFill>
              </a:rPr>
              <a:t>Clinical engagement encompasses all healthcare professions globally</a:t>
            </a:r>
          </a:p>
          <a:p>
            <a:pPr indent="-215900">
              <a:spcBef>
                <a:spcPts val="200"/>
              </a:spcBef>
              <a:spcAft>
                <a:spcPts val="0"/>
              </a:spcAft>
            </a:pPr>
            <a:r>
              <a:rPr lang="en-US" sz="1800" dirty="0">
                <a:solidFill>
                  <a:srgbClr val="0070C0"/>
                </a:solidFill>
              </a:rPr>
              <a:t>Clinical engagement will apply across all stakeholder groups</a:t>
            </a:r>
          </a:p>
          <a:p>
            <a:pPr indent="-215900">
              <a:spcBef>
                <a:spcPts val="200"/>
              </a:spcBef>
              <a:spcAft>
                <a:spcPts val="0"/>
              </a:spcAft>
            </a:pPr>
            <a:r>
              <a:rPr lang="en-US" sz="1800" dirty="0">
                <a:solidFill>
                  <a:srgbClr val="0070C0"/>
                </a:solidFill>
              </a:rPr>
              <a:t>Clinical engagement approach will foster and encourage a culture of open engagement and discussion between clinicians</a:t>
            </a:r>
          </a:p>
          <a:p>
            <a:pPr indent="-215900">
              <a:spcBef>
                <a:spcPts val="200"/>
              </a:spcBef>
              <a:spcAft>
                <a:spcPts val="0"/>
              </a:spcAft>
            </a:pPr>
            <a:r>
              <a:rPr lang="en-US" sz="1800" dirty="0">
                <a:solidFill>
                  <a:srgbClr val="0070C0"/>
                </a:solidFill>
              </a:rPr>
              <a:t>Clinical engagement approach will leverage experience and shared learning globally across all specialties</a:t>
            </a:r>
          </a:p>
          <a:p>
            <a:pPr indent="-215900">
              <a:spcBef>
                <a:spcPts val="200"/>
              </a:spcBef>
              <a:spcAft>
                <a:spcPts val="0"/>
              </a:spcAft>
            </a:pPr>
            <a:r>
              <a:rPr lang="en-US" sz="1800" dirty="0">
                <a:solidFill>
                  <a:srgbClr val="0070C0"/>
                </a:solidFill>
              </a:rPr>
              <a:t>Clinical engagement approach will assure the quality and clinical relevance of SNOMED International products and services</a:t>
            </a:r>
          </a:p>
          <a:p>
            <a:pPr indent="-215900">
              <a:spcBef>
                <a:spcPts val="200"/>
              </a:spcBef>
              <a:spcAft>
                <a:spcPts val="0"/>
              </a:spcAft>
            </a:pPr>
            <a:r>
              <a:rPr lang="en-US" sz="1800" dirty="0">
                <a:solidFill>
                  <a:srgbClr val="0070C0"/>
                </a:solidFill>
              </a:rPr>
              <a:t>Clinical engagement will include EHR vendors and NLP vendors to ensure current and future clinical use case requirements are met</a:t>
            </a:r>
          </a:p>
          <a:p>
            <a:pPr indent="-215900">
              <a:spcBef>
                <a:spcPts val="200"/>
              </a:spcBef>
              <a:spcAft>
                <a:spcPts val="0"/>
              </a:spcAft>
            </a:pPr>
            <a:r>
              <a:rPr lang="en-US" sz="1800" dirty="0">
                <a:solidFill>
                  <a:srgbClr val="0070C0"/>
                </a:solidFill>
              </a:rPr>
              <a:t>Clinical engagement will identify the relevance to individual clinical, clinical organizations and vendors of using SNOMED CT in clinical practice to optimize safe delivery of quality care </a:t>
            </a:r>
          </a:p>
          <a:p>
            <a:pPr indent="-215900">
              <a:spcBef>
                <a:spcPts val="200"/>
              </a:spcBef>
              <a:spcAft>
                <a:spcPts val="0"/>
              </a:spcAft>
            </a:pPr>
            <a:endParaRPr lang="en-US" sz="1800" dirty="0">
              <a:solidFill>
                <a:srgbClr val="0070C0"/>
              </a:solidFill>
            </a:endParaRPr>
          </a:p>
          <a:p>
            <a:pPr indent="-215900">
              <a:spcBef>
                <a:spcPts val="200"/>
              </a:spcBef>
              <a:spcAft>
                <a:spcPts val="0"/>
              </a:spcAft>
              <a:buNone/>
            </a:pPr>
            <a:endParaRPr sz="1800" dirty="0">
              <a:solidFill>
                <a:srgbClr val="0070C0"/>
              </a:solidFill>
            </a:endParaRPr>
          </a:p>
        </p:txBody>
      </p:sp>
      <p:sp>
        <p:nvSpPr>
          <p:cNvPr id="162" name="Shape 162"/>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Principles</a:t>
            </a:r>
          </a:p>
        </p:txBody>
      </p:sp>
    </p:spTree>
    <p:extLst>
      <p:ext uri="{BB962C8B-B14F-4D97-AF65-F5344CB8AC3E}">
        <p14:creationId xmlns:p14="http://schemas.microsoft.com/office/powerpoint/2010/main" val="2289427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380EB3C-4426-0F4E-89A1-4B5C203EDA5A}"/>
              </a:ext>
            </a:extLst>
          </p:cNvPr>
          <p:cNvSpPr>
            <a:spLocks noGrp="1"/>
          </p:cNvSpPr>
          <p:nvPr>
            <p:ph type="body" idx="1"/>
          </p:nvPr>
        </p:nvSpPr>
        <p:spPr>
          <a:xfrm>
            <a:off x="609600" y="1452309"/>
            <a:ext cx="10177463" cy="4658007"/>
          </a:xfrm>
        </p:spPr>
        <p:txBody>
          <a:bodyPr>
            <a:noAutofit/>
          </a:bodyPr>
          <a:lstStyle/>
          <a:p>
            <a:pPr>
              <a:buFont typeface="Arial" panose="020B0604020202020204" pitchFamily="34" charset="0"/>
              <a:buChar char="▪"/>
            </a:pPr>
            <a:r>
              <a:rPr lang="en-US" sz="1800" dirty="0"/>
              <a:t>  Aim to improve care documentation systems and methods with SNOMED concepts and tools that support artificial intelligence and development of decision support tools</a:t>
            </a:r>
          </a:p>
          <a:p>
            <a:pPr>
              <a:buFont typeface="Arial" panose="020B0604020202020204" pitchFamily="34" charset="0"/>
              <a:buChar char="▪"/>
            </a:pPr>
            <a:r>
              <a:rPr lang="en-US" sz="1800" dirty="0"/>
              <a:t>  Improve SNOMED CT ease of use for clinicians.  CRG’s taking a lead on developing concepts and methodologies to work effectively with new technologies (NLP, voice recognition, artificial intelligence products) that are developing to serve the health care market.  These tools need to incorporate SNOMED CT to differentiate between patient reported symptoms, clinician observations and other patient related information</a:t>
            </a:r>
          </a:p>
          <a:p>
            <a:pPr>
              <a:buFont typeface="Arial" panose="020B0604020202020204" pitchFamily="34" charset="0"/>
              <a:buChar char="▪"/>
            </a:pPr>
            <a:r>
              <a:rPr lang="en-US" sz="1800" dirty="0"/>
              <a:t>  Identify engaged clinicians to assist in identifying individuals in target markets, to engage with by developing clinically focused relationships that can evolve to the benefit of the target organization and SNOMED CT</a:t>
            </a:r>
          </a:p>
          <a:p>
            <a:pPr>
              <a:buFont typeface="Arial" panose="020B0604020202020204" pitchFamily="34" charset="0"/>
              <a:buChar char="▪"/>
            </a:pPr>
            <a:r>
              <a:rPr lang="en-US" sz="1800" dirty="0"/>
              <a:t>  Develop and support a community of clinicians focused on ensuring SNOMED CT is fit for purpose to support clinical practice in current and future healthcare systems</a:t>
            </a:r>
          </a:p>
          <a:p>
            <a:pPr>
              <a:buFont typeface="Arial" panose="020B0604020202020204" pitchFamily="34" charset="0"/>
              <a:buChar char="▪"/>
            </a:pPr>
            <a:r>
              <a:rPr lang="en-US" sz="1800" dirty="0"/>
              <a:t>  Develop and maintain a robust source of clinical information from the global SNOMED clinical user community</a:t>
            </a:r>
          </a:p>
          <a:p>
            <a:endParaRPr lang="en-US" sz="1800" dirty="0"/>
          </a:p>
        </p:txBody>
      </p:sp>
      <p:sp>
        <p:nvSpPr>
          <p:cNvPr id="3" name="Title 2">
            <a:extLst>
              <a:ext uri="{FF2B5EF4-FFF2-40B4-BE49-F238E27FC236}">
                <a16:creationId xmlns:a16="http://schemas.microsoft.com/office/drawing/2014/main" id="{2C8BEDEC-C770-5947-A3B2-DEC56650A2D7}"/>
              </a:ext>
            </a:extLst>
          </p:cNvPr>
          <p:cNvSpPr>
            <a:spLocks noGrp="1"/>
          </p:cNvSpPr>
          <p:nvPr>
            <p:ph type="title"/>
          </p:nvPr>
        </p:nvSpPr>
        <p:spPr/>
        <p:txBody>
          <a:bodyPr>
            <a:normAutofit fontScale="90000"/>
          </a:bodyPr>
          <a:lstStyle/>
          <a:p>
            <a:r>
              <a:rPr lang="en-US" dirty="0"/>
              <a:t>Strategic approach</a:t>
            </a:r>
          </a:p>
        </p:txBody>
      </p:sp>
    </p:spTree>
    <p:extLst>
      <p:ext uri="{BB962C8B-B14F-4D97-AF65-F5344CB8AC3E}">
        <p14:creationId xmlns:p14="http://schemas.microsoft.com/office/powerpoint/2010/main" val="2859658256"/>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4456</TotalTime>
  <Words>1921</Words>
  <Application>Microsoft Macintosh PowerPoint</Application>
  <PresentationFormat>Widescreen</PresentationFormat>
  <Paragraphs>209</Paragraphs>
  <Slides>20</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Roboto</vt:lpstr>
      <vt:lpstr>Trebuchet MS</vt:lpstr>
      <vt:lpstr>Office Theme</vt:lpstr>
      <vt:lpstr>Clinical Engagement Strategy 2021 - 2025</vt:lpstr>
      <vt:lpstr>Why clinical engagement ?</vt:lpstr>
      <vt:lpstr>Benefits of clinical engagement</vt:lpstr>
      <vt:lpstr>SNOMED CT with clinical engagement</vt:lpstr>
      <vt:lpstr>SNOMED International Strategy 2020 - 25</vt:lpstr>
      <vt:lpstr>Vision of Clinical Engagement</vt:lpstr>
      <vt:lpstr>Principles – stakeholder engagement</vt:lpstr>
      <vt:lpstr>Principles</vt:lpstr>
      <vt:lpstr>Strategic approach</vt:lpstr>
      <vt:lpstr>Clinical engagement goals/objectives to support SNOMED International strategic direction</vt:lpstr>
      <vt:lpstr>Clinical Engagement work plan approach</vt:lpstr>
      <vt:lpstr>PowerPoint Presentation</vt:lpstr>
      <vt:lpstr>Work plan 2021-25</vt:lpstr>
      <vt:lpstr>Work plan 2021-25</vt:lpstr>
      <vt:lpstr>Work plan 2021-25</vt:lpstr>
      <vt:lpstr>Work plan 2021-25</vt:lpstr>
      <vt:lpstr>Work plan 2021-25</vt:lpstr>
      <vt:lpstr>Work plan 2021-25</vt:lpstr>
      <vt:lpstr>Work plan 2021-25</vt:lpstr>
      <vt:lpstr>Work plan 2021-25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igr@snomed.org</cp:lastModifiedBy>
  <cp:revision>49</cp:revision>
  <dcterms:created xsi:type="dcterms:W3CDTF">2020-08-12T15:12:31Z</dcterms:created>
  <dcterms:modified xsi:type="dcterms:W3CDTF">2021-04-15T18:24:46Z</dcterms:modified>
</cp:coreProperties>
</file>