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64" r:id="rId2"/>
    <p:sldId id="303" r:id="rId3"/>
    <p:sldId id="304" r:id="rId4"/>
    <p:sldId id="288" r:id="rId5"/>
    <p:sldId id="297" r:id="rId6"/>
    <p:sldId id="298" r:id="rId7"/>
    <p:sldId id="289" r:id="rId8"/>
    <p:sldId id="296" r:id="rId9"/>
    <p:sldId id="299" r:id="rId10"/>
    <p:sldId id="300" r:id="rId11"/>
    <p:sldId id="301" r:id="rId12"/>
    <p:sldId id="302" r:id="rId13"/>
    <p:sldId id="305" r:id="rId14"/>
    <p:sldId id="292" r:id="rId15"/>
    <p:sldId id="29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194"/>
    <p:restoredTop sz="96327"/>
  </p:normalViewPr>
  <p:slideViewPr>
    <p:cSldViewPr snapToGrid="0" snapToObjects="1" showGuides="1">
      <p:cViewPr varScale="1">
        <p:scale>
          <a:sx n="122" d="100"/>
          <a:sy n="122" d="100"/>
        </p:scale>
        <p:origin x="224" y="2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3/24/21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51" name="Google Shape;25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8680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extLst>
      <p:ext uri="{BB962C8B-B14F-4D97-AF65-F5344CB8AC3E}">
        <p14:creationId xmlns:p14="http://schemas.microsoft.com/office/powerpoint/2010/main" val="1019708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extLst>
      <p:ext uri="{BB962C8B-B14F-4D97-AF65-F5344CB8AC3E}">
        <p14:creationId xmlns:p14="http://schemas.microsoft.com/office/powerpoint/2010/main" val="1966688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extLst>
      <p:ext uri="{BB962C8B-B14F-4D97-AF65-F5344CB8AC3E}">
        <p14:creationId xmlns:p14="http://schemas.microsoft.com/office/powerpoint/2010/main" val="1041655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extLst>
      <p:ext uri="{BB962C8B-B14F-4D97-AF65-F5344CB8AC3E}">
        <p14:creationId xmlns:p14="http://schemas.microsoft.com/office/powerpoint/2010/main" val="21850109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62" name="Google Shape;66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59143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76" name="Google Shape;676;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2356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extLst>
      <p:ext uri="{BB962C8B-B14F-4D97-AF65-F5344CB8AC3E}">
        <p14:creationId xmlns:p14="http://schemas.microsoft.com/office/powerpoint/2010/main" val="2043583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extLst>
      <p:ext uri="{BB962C8B-B14F-4D97-AF65-F5344CB8AC3E}">
        <p14:creationId xmlns:p14="http://schemas.microsoft.com/office/powerpoint/2010/main" val="1961097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extLst>
      <p:ext uri="{BB962C8B-B14F-4D97-AF65-F5344CB8AC3E}">
        <p14:creationId xmlns:p14="http://schemas.microsoft.com/office/powerpoint/2010/main" val="1622549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extLst>
      <p:ext uri="{BB962C8B-B14F-4D97-AF65-F5344CB8AC3E}">
        <p14:creationId xmlns:p14="http://schemas.microsoft.com/office/powerpoint/2010/main" val="4156843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extLst>
      <p:ext uri="{BB962C8B-B14F-4D97-AF65-F5344CB8AC3E}">
        <p14:creationId xmlns:p14="http://schemas.microsoft.com/office/powerpoint/2010/main" val="3699960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extLst>
      <p:ext uri="{BB962C8B-B14F-4D97-AF65-F5344CB8AC3E}">
        <p14:creationId xmlns:p14="http://schemas.microsoft.com/office/powerpoint/2010/main" val="4062715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extLst>
      <p:ext uri="{BB962C8B-B14F-4D97-AF65-F5344CB8AC3E}">
        <p14:creationId xmlns:p14="http://schemas.microsoft.com/office/powerpoint/2010/main" val="207726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extLst>
      <p:ext uri="{BB962C8B-B14F-4D97-AF65-F5344CB8AC3E}">
        <p14:creationId xmlns:p14="http://schemas.microsoft.com/office/powerpoint/2010/main" val="2130878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r>
              <a:rPr lang="en-GB"/>
              <a:t>Click icon to add picture</a:t>
            </a:r>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r>
              <a:rPr lang="en-GB"/>
              <a:t>Click to edit Master title style</a:t>
            </a:r>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7"/>
        <p:cNvGrpSpPr/>
        <p:nvPr/>
      </p:nvGrpSpPr>
      <p:grpSpPr>
        <a:xfrm>
          <a:off x="0" y="0"/>
          <a:ext cx="0" cy="0"/>
          <a:chOff x="0" y="0"/>
          <a:chExt cx="0" cy="0"/>
        </a:xfrm>
      </p:grpSpPr>
      <p:sp>
        <p:nvSpPr>
          <p:cNvPr id="18" name="Google Shape;18;g7ecf017965_0_138"/>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9" name="Google Shape;19;g7ecf017965_0_138"/>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0" name="Google Shape;20;g7ecf017965_0_138"/>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1" name="Google Shape;21;g7ecf017965_0_138"/>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r>
              <a:rPr lang="en-GB"/>
              <a:t>Click icon to add picture</a:t>
            </a:r>
            <a:endParaRPr/>
          </a:p>
        </p:txBody>
      </p:sp>
    </p:spTree>
    <p:extLst>
      <p:ext uri="{BB962C8B-B14F-4D97-AF65-F5344CB8AC3E}">
        <p14:creationId xmlns:p14="http://schemas.microsoft.com/office/powerpoint/2010/main" val="4101509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lor Blocked Cerulean Left">
  <p:cSld name="Color Blocked Cerulean Left">
    <p:spTree>
      <p:nvGrpSpPr>
        <p:cNvPr id="1" name="Shape 102"/>
        <p:cNvGrpSpPr/>
        <p:nvPr/>
      </p:nvGrpSpPr>
      <p:grpSpPr>
        <a:xfrm>
          <a:off x="0" y="0"/>
          <a:ext cx="0" cy="0"/>
          <a:chOff x="0" y="0"/>
          <a:chExt cx="0" cy="0"/>
        </a:xfrm>
      </p:grpSpPr>
      <p:sp>
        <p:nvSpPr>
          <p:cNvPr id="103" name="Google Shape;103;g7ecf017965_0_209"/>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04" name="Google Shape;104;g7ecf017965_0_20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sp>
        <p:nvSpPr>
          <p:cNvPr id="105" name="Google Shape;105;g7ecf017965_0_209"/>
          <p:cNvSpPr/>
          <p:nvPr/>
        </p:nvSpPr>
        <p:spPr>
          <a:xfrm>
            <a:off x="0" y="0"/>
            <a:ext cx="60378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1A6F99"/>
              </a:solidFill>
              <a:latin typeface="Trebuchet MS"/>
              <a:ea typeface="Trebuchet MS"/>
              <a:cs typeface="Trebuchet MS"/>
              <a:sym typeface="Trebuchet MS"/>
            </a:endParaRPr>
          </a:p>
        </p:txBody>
      </p:sp>
      <p:sp>
        <p:nvSpPr>
          <p:cNvPr id="106" name="Google Shape;106;g7ecf017965_0_209"/>
          <p:cNvSpPr/>
          <p:nvPr/>
        </p:nvSpPr>
        <p:spPr>
          <a:xfrm>
            <a:off x="135250" y="6332325"/>
            <a:ext cx="318900" cy="3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07" name="Google Shape;107;g7ecf017965_0_20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t>‹#›</a:t>
            </a:fld>
            <a:endParaRPr sz="1400" b="0" i="0" u="none" strike="noStrike" cap="none">
              <a:solidFill>
                <a:srgbClr val="FFFFFF"/>
              </a:solidFill>
              <a:latin typeface="Trebuchet MS"/>
              <a:ea typeface="Trebuchet MS"/>
              <a:cs typeface="Trebuchet MS"/>
              <a:sym typeface="Trebuchet MS"/>
            </a:endParaRPr>
          </a:p>
        </p:txBody>
      </p:sp>
    </p:spTree>
    <p:extLst>
      <p:ext uri="{BB962C8B-B14F-4D97-AF65-F5344CB8AC3E}">
        <p14:creationId xmlns:p14="http://schemas.microsoft.com/office/powerpoint/2010/main" val="1914654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lor Blocked Cerulean Right">
  <p:cSld name="Color Blocked Cerulean Right">
    <p:spTree>
      <p:nvGrpSpPr>
        <p:cNvPr id="1" name="Shape 108"/>
        <p:cNvGrpSpPr/>
        <p:nvPr/>
      </p:nvGrpSpPr>
      <p:grpSpPr>
        <a:xfrm>
          <a:off x="0" y="0"/>
          <a:ext cx="0" cy="0"/>
          <a:chOff x="0" y="0"/>
          <a:chExt cx="0" cy="0"/>
        </a:xfrm>
      </p:grpSpPr>
      <p:sp>
        <p:nvSpPr>
          <p:cNvPr id="109" name="Google Shape;109;g7ecf017965_0_267"/>
          <p:cNvSpPr/>
          <p:nvPr/>
        </p:nvSpPr>
        <p:spPr>
          <a:xfrm>
            <a:off x="6154200" y="0"/>
            <a:ext cx="60378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1A6F99"/>
              </a:solidFill>
              <a:latin typeface="Trebuchet MS"/>
              <a:ea typeface="Trebuchet MS"/>
              <a:cs typeface="Trebuchet MS"/>
              <a:sym typeface="Trebuchet MS"/>
            </a:endParaRPr>
          </a:p>
        </p:txBody>
      </p:sp>
      <p:sp>
        <p:nvSpPr>
          <p:cNvPr id="110" name="Google Shape;110;g7ecf017965_0_267"/>
          <p:cNvSpPr/>
          <p:nvPr/>
        </p:nvSpPr>
        <p:spPr>
          <a:xfrm>
            <a:off x="11692500" y="6200600"/>
            <a:ext cx="318900" cy="3501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11" name="Google Shape;111;g7ecf017965_0_267"/>
          <p:cNvSpPr txBox="1"/>
          <p:nvPr/>
        </p:nvSpPr>
        <p:spPr>
          <a:xfrm>
            <a:off x="11661600" y="6253000"/>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t>‹#›</a:t>
            </a:fld>
            <a:endParaRPr sz="1400" b="0" i="0" u="none" strike="noStrike" cap="none">
              <a:solidFill>
                <a:srgbClr val="FFFFFF"/>
              </a:solidFill>
              <a:latin typeface="Trebuchet MS"/>
              <a:ea typeface="Trebuchet MS"/>
              <a:cs typeface="Trebuchet MS"/>
              <a:sym typeface="Trebuchet MS"/>
            </a:endParaRPr>
          </a:p>
        </p:txBody>
      </p:sp>
      <p:sp>
        <p:nvSpPr>
          <p:cNvPr id="112" name="Google Shape;112;g7ecf017965_0_267"/>
          <p:cNvSpPr txBox="1"/>
          <p:nvPr/>
        </p:nvSpPr>
        <p:spPr>
          <a:xfrm rot="-5400000">
            <a:off x="-1015676" y="4866362"/>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113" name="Google Shape;113;g7ecf017965_0_267"/>
          <p:cNvSpPr/>
          <p:nvPr/>
        </p:nvSpPr>
        <p:spPr>
          <a:xfrm>
            <a:off x="541474" y="1091307"/>
            <a:ext cx="108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114" name="Google Shape;114;g7ecf017965_0_267"/>
          <p:cNvPicPr preferRelativeResize="0"/>
          <p:nvPr/>
        </p:nvPicPr>
        <p:blipFill rotWithShape="1">
          <a:blip r:embed="rId2">
            <a:alphaModFix/>
          </a:blip>
          <a:srcRect/>
          <a:stretch/>
        </p:blipFill>
        <p:spPr>
          <a:xfrm>
            <a:off x="182880" y="182880"/>
            <a:ext cx="737589" cy="747834"/>
          </a:xfrm>
          <a:prstGeom prst="rect">
            <a:avLst/>
          </a:prstGeom>
          <a:noFill/>
          <a:ln>
            <a:noFill/>
          </a:ln>
        </p:spPr>
      </p:pic>
    </p:spTree>
    <p:extLst>
      <p:ext uri="{BB962C8B-B14F-4D97-AF65-F5344CB8AC3E}">
        <p14:creationId xmlns:p14="http://schemas.microsoft.com/office/powerpoint/2010/main" val="2184508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8">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62" r:id="rId4"/>
    <p:sldLayoutId id="2147483676" r:id="rId5"/>
    <p:sldLayoutId id="2147483677"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54" name="Google Shape;254;p1"/>
          <p:cNvSpPr/>
          <p:nvPr/>
        </p:nvSpPr>
        <p:spPr>
          <a:xfrm>
            <a:off x="0" y="0"/>
            <a:ext cx="12201789" cy="6858000"/>
          </a:xfrm>
          <a:prstGeom prst="rect">
            <a:avLst/>
          </a:prstGeom>
          <a:solidFill>
            <a:schemeClr val="dk2">
              <a:alpha val="64313"/>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255" name="Google Shape;255;p1"/>
          <p:cNvSpPr txBox="1">
            <a:spLocks noGrp="1"/>
          </p:cNvSpPr>
          <p:nvPr>
            <p:ph type="title"/>
          </p:nvPr>
        </p:nvSpPr>
        <p:spPr>
          <a:xfrm>
            <a:off x="1995488" y="1799901"/>
            <a:ext cx="8201100" cy="1926249"/>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marL="0" lvl="0" indent="0" algn="ctr" rtl="0">
              <a:lnSpc>
                <a:spcPct val="90000"/>
              </a:lnSpc>
              <a:spcBef>
                <a:spcPts val="0"/>
              </a:spcBef>
              <a:spcAft>
                <a:spcPts val="0"/>
              </a:spcAft>
              <a:buClr>
                <a:schemeClr val="lt1"/>
              </a:buClr>
              <a:buSzPts val="6000"/>
              <a:buFont typeface="Helvetica Neue"/>
              <a:buNone/>
            </a:pPr>
            <a:r>
              <a:rPr lang="en-US" b="0" i="0" dirty="0">
                <a:solidFill>
                  <a:schemeClr val="lt1"/>
                </a:solidFill>
              </a:rPr>
              <a:t>Concept Inactivation</a:t>
            </a:r>
            <a:br>
              <a:rPr lang="en-US" b="0" i="0" dirty="0">
                <a:solidFill>
                  <a:schemeClr val="lt1"/>
                </a:solidFill>
              </a:rPr>
            </a:br>
            <a:r>
              <a:rPr lang="en-US" b="0" i="0" dirty="0">
                <a:solidFill>
                  <a:schemeClr val="lt1"/>
                </a:solidFill>
              </a:rPr>
              <a:t>Summary of Changes</a:t>
            </a:r>
            <a:endParaRPr dirty="0"/>
          </a:p>
        </p:txBody>
      </p:sp>
      <p:sp>
        <p:nvSpPr>
          <p:cNvPr id="256" name="Google Shape;256;p1"/>
          <p:cNvSpPr txBox="1"/>
          <p:nvPr/>
        </p:nvSpPr>
        <p:spPr>
          <a:xfrm>
            <a:off x="3000788" y="4608524"/>
            <a:ext cx="6190500" cy="415458"/>
          </a:xfrm>
          <a:prstGeom prst="rect">
            <a:avLst/>
          </a:prstGeom>
          <a:noFill/>
          <a:ln>
            <a:noFill/>
          </a:ln>
        </p:spPr>
        <p:txBody>
          <a:bodyPr spcFirstLastPara="1" wrap="square" lIns="91425" tIns="45700" rIns="91425" bIns="45700" anchor="t" anchorCtr="0">
            <a:spAutoFit/>
          </a:bodyPr>
          <a:lstStyle/>
          <a:p>
            <a:pPr lvl="0" algn="ctr">
              <a:lnSpc>
                <a:spcPct val="150000"/>
              </a:lnSpc>
              <a:buClr>
                <a:srgbClr val="000000"/>
              </a:buClr>
              <a:buSzPts val="1400"/>
            </a:pPr>
            <a:r>
              <a:rPr lang="en-US" sz="1400" dirty="0">
                <a:solidFill>
                  <a:srgbClr val="F1F2F1"/>
                </a:solidFill>
                <a:latin typeface="Trebuchet MS"/>
                <a:ea typeface="Trebuchet MS"/>
                <a:cs typeface="Trebuchet MS"/>
                <a:sym typeface="Trebuchet MS"/>
              </a:rPr>
              <a:t>Anne </a:t>
            </a:r>
            <a:r>
              <a:rPr lang="en-US" sz="1400" dirty="0" err="1">
                <a:solidFill>
                  <a:srgbClr val="F1F2F1"/>
                </a:solidFill>
                <a:latin typeface="Trebuchet MS"/>
                <a:ea typeface="Trebuchet MS"/>
                <a:cs typeface="Trebuchet MS"/>
                <a:sym typeface="Trebuchet MS"/>
              </a:rPr>
              <a:t>Randorff</a:t>
            </a:r>
            <a:r>
              <a:rPr lang="en-US" sz="1400" dirty="0">
                <a:solidFill>
                  <a:srgbClr val="F1F2F1"/>
                </a:solidFill>
                <a:latin typeface="Trebuchet MS"/>
                <a:ea typeface="Trebuchet MS"/>
                <a:cs typeface="Trebuchet MS"/>
                <a:sym typeface="Trebuchet MS"/>
              </a:rPr>
              <a:t> </a:t>
            </a:r>
            <a:r>
              <a:rPr lang="en-US" sz="1400" dirty="0" err="1">
                <a:solidFill>
                  <a:srgbClr val="F1F2F1"/>
                </a:solidFill>
                <a:latin typeface="Trebuchet MS"/>
                <a:ea typeface="Trebuchet MS"/>
                <a:cs typeface="Trebuchet MS"/>
                <a:sym typeface="Trebuchet MS"/>
              </a:rPr>
              <a:t>Højen</a:t>
            </a:r>
            <a:r>
              <a:rPr lang="en-US" sz="1400" dirty="0">
                <a:solidFill>
                  <a:srgbClr val="F1F2F1"/>
                </a:solidFill>
                <a:latin typeface="Trebuchet MS"/>
                <a:ea typeface="Trebuchet MS"/>
                <a:cs typeface="Trebuchet MS"/>
                <a:sym typeface="Trebuchet MS"/>
              </a:rPr>
              <a:t>, Jeff Pierson, Brian Carlsen</a:t>
            </a:r>
          </a:p>
        </p:txBody>
      </p:sp>
      <p:sp>
        <p:nvSpPr>
          <p:cNvPr id="257" name="Google Shape;257;p1"/>
          <p:cNvSpPr txBox="1"/>
          <p:nvPr/>
        </p:nvSpPr>
        <p:spPr>
          <a:xfrm>
            <a:off x="3000788" y="4884487"/>
            <a:ext cx="6190500" cy="415458"/>
          </a:xfrm>
          <a:prstGeom prst="rect">
            <a:avLst/>
          </a:prstGeom>
          <a:noFill/>
          <a:ln>
            <a:noFill/>
          </a:ln>
        </p:spPr>
        <p:txBody>
          <a:bodyPr spcFirstLastPara="1" wrap="square" lIns="91425" tIns="45700" rIns="91425" bIns="45700" anchor="ctr" anchorCtr="0">
            <a:spAutoFit/>
          </a:bodyPr>
          <a:lstStyle/>
          <a:p>
            <a:pPr lvl="0" algn="ctr">
              <a:lnSpc>
                <a:spcPct val="150000"/>
              </a:lnSpc>
              <a:buClr>
                <a:srgbClr val="000000"/>
              </a:buClr>
              <a:buSzPts val="1400"/>
            </a:pPr>
            <a:r>
              <a:rPr lang="en-US" sz="1400" dirty="0">
                <a:solidFill>
                  <a:srgbClr val="F1F2F1"/>
                </a:solidFill>
                <a:latin typeface="Trebuchet MS"/>
                <a:ea typeface="Trebuchet MS"/>
                <a:cs typeface="Trebuchet MS"/>
                <a:sym typeface="Trebuchet MS"/>
              </a:rPr>
              <a:t>Jeremy Rogers, Paul Amos</a:t>
            </a:r>
          </a:p>
        </p:txBody>
      </p:sp>
      <p:sp>
        <p:nvSpPr>
          <p:cNvPr id="258" name="Google Shape;258;p1"/>
          <p:cNvSpPr txBox="1"/>
          <p:nvPr/>
        </p:nvSpPr>
        <p:spPr>
          <a:xfrm>
            <a:off x="3373476" y="3942315"/>
            <a:ext cx="5445125" cy="464331"/>
          </a:xfrm>
          <a:prstGeom prst="rect">
            <a:avLst/>
          </a:prstGeom>
          <a:solidFill>
            <a:schemeClr val="lt1"/>
          </a:solidFill>
          <a:ln>
            <a:noFill/>
          </a:ln>
        </p:spPr>
        <p:txBody>
          <a:bodyPr spcFirstLastPara="1" wrap="square" lIns="91425" tIns="108000" rIns="91425" bIns="108000" anchor="ctr"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1" dirty="0">
                <a:solidFill>
                  <a:schemeClr val="accent1"/>
                </a:solidFill>
                <a:latin typeface="Trebuchet MS"/>
                <a:ea typeface="Trebuchet MS"/>
                <a:cs typeface="Trebuchet MS"/>
                <a:sym typeface="Trebuchet MS"/>
              </a:rPr>
              <a:t>24 March 2021</a:t>
            </a:r>
            <a:endParaRPr sz="1400" b="0" i="0" u="none" strike="noStrike" cap="none" dirty="0">
              <a:solidFill>
                <a:schemeClr val="accent1"/>
              </a:solidFill>
              <a:latin typeface="Trebuchet MS"/>
              <a:ea typeface="Trebuchet MS"/>
              <a:cs typeface="Trebuchet MS"/>
              <a:sym typeface="Trebuchet MS"/>
            </a:endParaRPr>
          </a:p>
        </p:txBody>
      </p:sp>
      <p:pic>
        <p:nvPicPr>
          <p:cNvPr id="259" name="Google Shape;259;p1"/>
          <p:cNvPicPr preferRelativeResize="0"/>
          <p:nvPr/>
        </p:nvPicPr>
        <p:blipFill rotWithShape="1">
          <a:blip r:embed="rId4">
            <a:alphaModFix/>
          </a:blip>
          <a:srcRect/>
          <a:stretch/>
        </p:blipFill>
        <p:spPr>
          <a:xfrm>
            <a:off x="2063836" y="5913205"/>
            <a:ext cx="8064404" cy="530143"/>
          </a:xfrm>
          <a:prstGeom prst="rect">
            <a:avLst/>
          </a:prstGeom>
          <a:noFill/>
          <a:ln>
            <a:noFill/>
          </a:ln>
        </p:spPr>
      </p:pic>
      <p:pic>
        <p:nvPicPr>
          <p:cNvPr id="260" name="Google Shape;260;p1"/>
          <p:cNvPicPr preferRelativeResize="0"/>
          <p:nvPr/>
        </p:nvPicPr>
        <p:blipFill rotWithShape="1">
          <a:blip r:embed="rId5">
            <a:alphaModFix/>
          </a:blip>
          <a:srcRect/>
          <a:stretch/>
        </p:blipFill>
        <p:spPr>
          <a:xfrm>
            <a:off x="8802688" y="642633"/>
            <a:ext cx="3069899" cy="1364400"/>
          </a:xfrm>
          <a:prstGeom prst="rect">
            <a:avLst/>
          </a:prstGeom>
          <a:noFill/>
          <a:ln>
            <a:noFill/>
          </a:ln>
        </p:spPr>
      </p:pic>
    </p:spTree>
    <p:extLst>
      <p:ext uri="{BB962C8B-B14F-4D97-AF65-F5344CB8AC3E}">
        <p14:creationId xmlns:p14="http://schemas.microsoft.com/office/powerpoint/2010/main" val="2784574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latin typeface="Trebuchet MS"/>
                <a:ea typeface="Trebuchet MS"/>
                <a:cs typeface="Trebuchet MS"/>
                <a:sym typeface="Trebuchet MS"/>
              </a:rPr>
              <a:t>Use new “DONATED_TO” association to acknowledge </a:t>
            </a:r>
            <a:r>
              <a:rPr lang="en-GB" sz="1800" b="0" i="1" u="none" strike="noStrike" cap="none" dirty="0">
                <a:latin typeface="Trebuchet MS"/>
                <a:ea typeface="Trebuchet MS"/>
                <a:cs typeface="Trebuchet MS"/>
                <a:sym typeface="Trebuchet MS"/>
              </a:rPr>
              <a:t>ALL </a:t>
            </a:r>
            <a:r>
              <a:rPr lang="en-GB" sz="1800" b="0" u="none" strike="noStrike" cap="none" dirty="0">
                <a:latin typeface="Trebuchet MS"/>
                <a:ea typeface="Trebuchet MS"/>
                <a:cs typeface="Trebuchet MS"/>
                <a:sym typeface="Trebuchet MS"/>
              </a:rPr>
              <a:t>components are transferred.</a:t>
            </a:r>
            <a:endParaRPr lang="en-US" sz="1800" b="0" i="0" u="none" strike="noStrike" cap="none" dirty="0">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dirty="0">
                <a:latin typeface="Trebuchet MS"/>
                <a:ea typeface="Trebuchet MS"/>
                <a:cs typeface="Trebuchet MS"/>
                <a:sym typeface="Trebuchet MS"/>
              </a:rPr>
              <a:t>Historical associations:</a:t>
            </a:r>
          </a:p>
          <a:p>
            <a:pPr marL="914400" lvl="1" indent="-317500">
              <a:lnSpc>
                <a:spcPct val="150000"/>
              </a:lnSpc>
              <a:buClr>
                <a:schemeClr val="accent6"/>
              </a:buClr>
              <a:buSzPts val="1800"/>
              <a:buFont typeface="Trebuchet MS"/>
              <a:buChar char="●"/>
            </a:pPr>
            <a:r>
              <a:rPr lang="en-GB" b="0" u="none" strike="noStrike" cap="none" dirty="0">
                <a:latin typeface="Trebuchet MS"/>
                <a:ea typeface="Trebuchet MS"/>
                <a:cs typeface="Trebuchet MS"/>
                <a:sym typeface="Trebuchet MS"/>
              </a:rPr>
              <a:t>ALTERNATIVE</a:t>
            </a:r>
          </a:p>
          <a:p>
            <a:pPr marL="914400" lvl="1" indent="-317500">
              <a:lnSpc>
                <a:spcPct val="150000"/>
              </a:lnSpc>
              <a:buClr>
                <a:schemeClr val="accent6"/>
              </a:buClr>
              <a:buSzPts val="1800"/>
              <a:buFont typeface="Trebuchet MS"/>
              <a:buChar char="●"/>
            </a:pPr>
            <a:r>
              <a:rPr lang="en-GB" dirty="0">
                <a:latin typeface="Trebuchet MS"/>
                <a:ea typeface="Trebuchet MS"/>
                <a:cs typeface="Trebuchet MS"/>
                <a:sym typeface="Trebuchet MS"/>
              </a:rPr>
              <a:t>Multiple ALTERNATIVE</a:t>
            </a:r>
          </a:p>
          <a:p>
            <a:pPr marL="914400" lvl="1" indent="-317500">
              <a:lnSpc>
                <a:spcPct val="150000"/>
              </a:lnSpc>
              <a:buClr>
                <a:schemeClr val="accent6"/>
              </a:buClr>
              <a:buSzPts val="1800"/>
              <a:buFont typeface="Trebuchet MS"/>
              <a:buChar char="●"/>
            </a:pPr>
            <a:r>
              <a:rPr lang="en-GB" b="0" u="none" strike="noStrike" cap="none" dirty="0">
                <a:latin typeface="Trebuchet MS"/>
                <a:ea typeface="Trebuchet MS"/>
                <a:cs typeface="Trebuchet MS"/>
                <a:sym typeface="Trebuchet MS"/>
              </a:rPr>
              <a:t>No replacement required</a:t>
            </a:r>
          </a:p>
          <a:p>
            <a:pPr marL="457200" indent="-317500">
              <a:lnSpc>
                <a:spcPct val="150000"/>
              </a:lnSpc>
              <a:buClr>
                <a:schemeClr val="accent6"/>
              </a:buClr>
              <a:buSzPts val="1800"/>
              <a:buFont typeface="Trebuchet MS"/>
              <a:buChar char="●"/>
            </a:pPr>
            <a:r>
              <a:rPr lang="en-GB" dirty="0">
                <a:latin typeface="Trebuchet MS"/>
                <a:ea typeface="Trebuchet MS"/>
                <a:cs typeface="Trebuchet MS"/>
                <a:sym typeface="Trebuchet MS"/>
              </a:rPr>
              <a:t>Provide more complete identification of the recipient:</a:t>
            </a:r>
          </a:p>
          <a:p>
            <a:pPr marL="914400" lvl="1" indent="-317500">
              <a:lnSpc>
                <a:spcPct val="150000"/>
              </a:lnSpc>
              <a:buClr>
                <a:schemeClr val="accent6"/>
              </a:buClr>
              <a:buSzPts val="1800"/>
              <a:buFont typeface="Trebuchet MS"/>
              <a:buChar char="●"/>
            </a:pPr>
            <a:r>
              <a:rPr lang="en-GB" b="0" i="1" u="none" strike="noStrike" cap="none" dirty="0" err="1">
                <a:solidFill>
                  <a:srgbClr val="FF0000"/>
                </a:solidFill>
                <a:latin typeface="Trebuchet MS"/>
                <a:ea typeface="Trebuchet MS"/>
                <a:cs typeface="Trebuchet MS"/>
                <a:sym typeface="Trebuchet MS"/>
              </a:rPr>
              <a:t>NamespaceID</a:t>
            </a:r>
            <a:r>
              <a:rPr lang="en-GB" b="0" i="1" u="none" strike="noStrike" cap="none" dirty="0">
                <a:solidFill>
                  <a:srgbClr val="FF0000"/>
                </a:solidFill>
                <a:latin typeface="Trebuchet MS"/>
                <a:ea typeface="Trebuchet MS"/>
                <a:cs typeface="Trebuchet MS"/>
                <a:sym typeface="Trebuchet MS"/>
              </a:rPr>
              <a:t> with PT of organisation name</a:t>
            </a:r>
          </a:p>
          <a:p>
            <a:pPr marL="914400" lvl="1" indent="-317500">
              <a:lnSpc>
                <a:spcPct val="150000"/>
              </a:lnSpc>
              <a:buClr>
                <a:schemeClr val="accent6"/>
              </a:buClr>
              <a:buSzPts val="1800"/>
              <a:buFont typeface="Trebuchet MS"/>
              <a:buChar char="●"/>
            </a:pPr>
            <a:r>
              <a:rPr lang="en-GB" i="1" dirty="0" err="1">
                <a:solidFill>
                  <a:srgbClr val="FF0000"/>
                </a:solidFill>
                <a:latin typeface="Trebuchet MS"/>
                <a:ea typeface="Trebuchet MS"/>
                <a:cs typeface="Trebuchet MS"/>
                <a:sym typeface="Trebuchet MS"/>
              </a:rPr>
              <a:t>ModuleID</a:t>
            </a:r>
            <a:endParaRPr lang="en-GB" b="0" i="1" u="none" strike="noStrike" cap="none" dirty="0">
              <a:solidFill>
                <a:srgbClr val="FF0000"/>
              </a:solidFill>
              <a:latin typeface="Trebuchet MS"/>
              <a:ea typeface="Trebuchet MS"/>
              <a:cs typeface="Trebuchet MS"/>
              <a:sym typeface="Trebuchet MS"/>
            </a:endParaRPr>
          </a:p>
          <a:p>
            <a:pPr marL="457200" indent="-317500">
              <a:lnSpc>
                <a:spcPct val="150000"/>
              </a:lnSpc>
              <a:buClr>
                <a:schemeClr val="accent6"/>
              </a:buClr>
              <a:buSzPts val="1800"/>
              <a:buFont typeface="Trebuchet MS"/>
              <a:buChar char="●"/>
            </a:pPr>
            <a:r>
              <a:rPr lang="en-GB" dirty="0">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GB" b="0" u="none" strike="noStrike" cap="none" dirty="0">
                <a:latin typeface="Trebuchet MS"/>
                <a:ea typeface="Trebuchet MS"/>
                <a:cs typeface="Trebuchet MS"/>
                <a:sym typeface="Trebuchet MS"/>
              </a:rPr>
              <a:t>Annotation</a:t>
            </a:r>
            <a:endParaRPr b="0" u="none" strike="noStrike" cap="none" dirty="0">
              <a:latin typeface="Trebuchet MS"/>
              <a:ea typeface="Trebuchet MS"/>
              <a:cs typeface="Trebuchet MS"/>
              <a:sym typeface="Trebuchet MS"/>
            </a:endParaRPr>
          </a:p>
        </p:txBody>
      </p:sp>
      <p:sp>
        <p:nvSpPr>
          <p:cNvPr id="619" name="Google Shape;619;p32"/>
          <p:cNvSpPr/>
          <p:nvPr/>
        </p:nvSpPr>
        <p:spPr>
          <a:xfrm>
            <a:off x="756745" y="1786759"/>
            <a:ext cx="4656083" cy="4708633"/>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Concept Moved Elsewhere with association type “DONATED_TO” forms a mechanism by which SNOMED records when jurisdictional control of a concept passes between extensions, or between the international core and an extension, in either direction (i.e., from CORE to Extension or vice versa, or between extensions maintained within the same release centre).</a:t>
            </a:r>
            <a:endParaRPr sz="1400" b="0" i="0" u="none" strike="noStrike" cap="none" dirty="0">
              <a:solidFill>
                <a:srgbClr val="000000"/>
              </a:solidFill>
              <a:latin typeface="Trebuchet MS"/>
              <a:ea typeface="Trebuchet MS"/>
              <a:cs typeface="Trebuchet MS"/>
              <a:sym typeface="Trebuchet MS"/>
            </a:endParaRPr>
          </a:p>
        </p:txBody>
      </p:sp>
      <p:sp>
        <p:nvSpPr>
          <p:cNvPr id="620" name="Google Shape;620;p32"/>
          <p:cNvSpPr txBox="1"/>
          <p:nvPr/>
        </p:nvSpPr>
        <p:spPr>
          <a:xfrm>
            <a:off x="620109" y="914400"/>
            <a:ext cx="4960883"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Concept Moved Elsewhere</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712762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This is a new inactivation reason.</a:t>
            </a:r>
            <a:endParaRPr lang="en-US" sz="1400" dirty="0">
              <a:solidFill>
                <a:srgbClr val="000000"/>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historical association is required.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Addition of “No replacement required” statement.</a:t>
            </a:r>
          </a:p>
        </p:txBody>
      </p:sp>
      <p:sp>
        <p:nvSpPr>
          <p:cNvPr id="627" name="Google Shape;627;p33"/>
          <p:cNvSpPr/>
          <p:nvPr/>
        </p:nvSpPr>
        <p:spPr>
          <a:xfrm>
            <a:off x="7040880" y="1797269"/>
            <a:ext cx="4312800" cy="3795642"/>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Meaning Unknown explicitly states that the meaning of the inactivated concept  cannot, in the judgement of the author/editor be determined and therefore, no historical association should be provided.</a:t>
            </a: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Meaning Unknown</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558710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This </a:t>
            </a:r>
            <a:r>
              <a:rPr lang="en-GB" dirty="0">
                <a:solidFill>
                  <a:schemeClr val="dk1"/>
                </a:solidFill>
                <a:latin typeface="Trebuchet MS"/>
                <a:ea typeface="Trebuchet MS"/>
                <a:cs typeface="Trebuchet MS"/>
                <a:sym typeface="Trebuchet MS"/>
              </a:rPr>
              <a:t>replaces “Limited” with historical association “WAS_A”</a:t>
            </a:r>
            <a:endParaRPr lang="en-US" sz="1800" b="0" i="0" u="none" strike="noStrike" cap="none" dirty="0">
              <a:solidFill>
                <a:schemeClr val="dk1"/>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dirty="0">
                <a:solidFill>
                  <a:schemeClr val="dk1"/>
                </a:solidFill>
                <a:latin typeface="Trebuchet MS"/>
                <a:ea typeface="Trebuchet MS"/>
                <a:cs typeface="Trebuchet MS"/>
                <a:sym typeface="Trebuchet MS"/>
              </a:rPr>
              <a:t>Intended to address; NOS, Other, Category, ICD-O no subtype, without etc.</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Historical association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replacement required</a:t>
            </a:r>
          </a:p>
          <a:p>
            <a:pPr marL="457200" marR="0" lvl="0" indent="-317500" algn="l" rtl="0">
              <a:lnSpc>
                <a:spcPct val="150000"/>
              </a:lnSpc>
              <a:spcBef>
                <a:spcPts val="0"/>
              </a:spcBef>
              <a:spcAft>
                <a:spcPts val="0"/>
              </a:spcAft>
              <a:buClr>
                <a:schemeClr val="accent6"/>
              </a:buClr>
              <a:buSzPts val="1800"/>
              <a:buFont typeface="Trebuchet MS"/>
              <a:buChar char="●"/>
            </a:pPr>
            <a:r>
              <a:rPr lang="en-US" b="0" u="none" strike="noStrike" cap="none" dirty="0">
                <a:solidFill>
                  <a:schemeClr val="dk1"/>
                </a:solidFill>
                <a:latin typeface="Trebuchet MS"/>
                <a:ea typeface="Trebuchet MS"/>
                <a:cs typeface="Trebuchet MS"/>
                <a:sym typeface="Trebuchet MS"/>
              </a:rPr>
              <a:t>Support</a:t>
            </a:r>
            <a:r>
              <a:rPr lang="en-US" dirty="0">
                <a:solidFill>
                  <a:schemeClr val="dk1"/>
                </a:solidFill>
                <a:latin typeface="Trebuchet MS"/>
                <a:ea typeface="Trebuchet MS"/>
                <a:cs typeface="Trebuchet MS"/>
                <a:sym typeface="Trebuchet MS"/>
              </a:rPr>
              <a:t>:</a:t>
            </a:r>
          </a:p>
          <a:p>
            <a:pPr marL="914400" lvl="1" indent="-317500">
              <a:lnSpc>
                <a:spcPct val="150000"/>
              </a:lnSpc>
              <a:buClr>
                <a:schemeClr val="accent6"/>
              </a:buClr>
              <a:buSzPts val="1800"/>
              <a:buFont typeface="Trebuchet MS"/>
              <a:buChar char="●"/>
            </a:pPr>
            <a:r>
              <a:rPr lang="en-US" b="0" u="none" strike="noStrike" cap="none"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Link to Editorial Guide</a:t>
            </a:r>
          </a:p>
          <a:p>
            <a:pPr marL="914400" lvl="1" indent="-317500">
              <a:lnSpc>
                <a:spcPct val="150000"/>
              </a:lnSpc>
              <a:buClr>
                <a:schemeClr val="accent6"/>
              </a:buClr>
              <a:buSzPts val="1800"/>
              <a:buFont typeface="Trebuchet MS"/>
              <a:buChar char="●"/>
            </a:pPr>
            <a:r>
              <a:rPr lang="en-US" b="0" u="none" strike="noStrike" cap="none" dirty="0">
                <a:solidFill>
                  <a:schemeClr val="dk1"/>
                </a:solidFill>
                <a:latin typeface="Trebuchet MS"/>
                <a:ea typeface="Trebuchet MS"/>
                <a:cs typeface="Trebuchet MS"/>
                <a:sym typeface="Trebuchet MS"/>
              </a:rPr>
              <a:t>Drop down list of “classification categories”</a:t>
            </a:r>
            <a:endParaRPr b="0"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914400" y="1813042"/>
            <a:ext cx="4028400" cy="328110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Classification Concept explicitly states that the inactivated concept originates from the “closed world” classification paradigm and as such is inappropriate content for use within the clinical record </a:t>
            </a:r>
            <a:r>
              <a:rPr lang="en-GB" i="1" dirty="0">
                <a:solidFill>
                  <a:schemeClr val="bg1"/>
                </a:solidFill>
                <a:latin typeface="Trebuchet MS" panose="020B0703020202090204" pitchFamily="34" charset="0"/>
              </a:rPr>
              <a:t>(out of scope for SCT)</a:t>
            </a:r>
            <a:r>
              <a:rPr lang="en-GB" dirty="0">
                <a:solidFill>
                  <a:schemeClr val="bg1"/>
                </a:solidFill>
                <a:latin typeface="Trebuchet MS" panose="020B0703020202090204" pitchFamily="34" charset="0"/>
              </a:rPr>
              <a:t>. </a:t>
            </a:r>
            <a:endParaRPr sz="1400" b="0" i="0" u="none" strike="noStrike" cap="none" dirty="0">
              <a:solidFill>
                <a:srgbClr val="000000"/>
              </a:solidFill>
              <a:latin typeface="Trebuchet MS" panose="020B0703020202090204" pitchFamily="34" charset="0"/>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Classification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074705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This is a work in progress.</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The objective is to provide guidance on how to deal with incoming inactivated concepts that have a stated historical association.</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If the logic can be proven to work, it may be possible to machine process incoming inactivated concepts and provide the author with appropriate replacement historical association(s). </a:t>
            </a:r>
          </a:p>
        </p:txBody>
      </p:sp>
      <p:sp>
        <p:nvSpPr>
          <p:cNvPr id="627" name="Google Shape;627;p33"/>
          <p:cNvSpPr/>
          <p:nvPr/>
        </p:nvSpPr>
        <p:spPr>
          <a:xfrm>
            <a:off x="7040880" y="1797269"/>
            <a:ext cx="4312800" cy="3795642"/>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Combinatorial Logic</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310511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pic>
        <p:nvPicPr>
          <p:cNvPr id="664" name="Google Shape;664;p22"/>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65" name="Google Shape;665;p22"/>
          <p:cNvSpPr/>
          <p:nvPr/>
        </p:nvSpPr>
        <p:spPr>
          <a:xfrm>
            <a:off x="0" y="0"/>
            <a:ext cx="12244175" cy="6858000"/>
          </a:xfrm>
          <a:prstGeom prst="rect">
            <a:avLst/>
          </a:prstGeom>
          <a:solidFill>
            <a:schemeClr val="accent1">
              <a:alpha val="84313"/>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666" name="Google Shape;666;p22"/>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67" name="Google Shape;667;p22"/>
          <p:cNvSpPr/>
          <p:nvPr/>
        </p:nvSpPr>
        <p:spPr>
          <a:xfrm>
            <a:off x="3569538" y="1104901"/>
            <a:ext cx="5105100" cy="49149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68" name="Google Shape;668;p22"/>
          <p:cNvSpPr txBox="1"/>
          <p:nvPr/>
        </p:nvSpPr>
        <p:spPr>
          <a:xfrm>
            <a:off x="3828888" y="1714536"/>
            <a:ext cx="4586400"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4800" b="0" i="0" u="none" strike="noStrike" cap="none">
                <a:solidFill>
                  <a:schemeClr val="dk1"/>
                </a:solidFill>
                <a:latin typeface="Trebuchet MS"/>
                <a:ea typeface="Trebuchet MS"/>
                <a:cs typeface="Trebuchet MS"/>
                <a:sym typeface="Trebuchet MS"/>
              </a:rPr>
              <a:t>Questions?</a:t>
            </a:r>
            <a:endParaRPr sz="4800" b="0" i="0" u="none" strike="noStrike" cap="none">
              <a:solidFill>
                <a:schemeClr val="dk1"/>
              </a:solidFill>
              <a:latin typeface="Trebuchet MS"/>
              <a:ea typeface="Trebuchet MS"/>
              <a:cs typeface="Trebuchet MS"/>
              <a:sym typeface="Trebuchet MS"/>
            </a:endParaRPr>
          </a:p>
        </p:txBody>
      </p:sp>
      <p:cxnSp>
        <p:nvCxnSpPr>
          <p:cNvPr id="669" name="Google Shape;669;p22"/>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70" name="Google Shape;670;p22"/>
          <p:cNvPicPr preferRelativeResize="0"/>
          <p:nvPr/>
        </p:nvPicPr>
        <p:blipFill rotWithShape="1">
          <a:blip r:embed="rId4">
            <a:alphaModFix/>
          </a:blip>
          <a:srcRect/>
          <a:stretch/>
        </p:blipFill>
        <p:spPr>
          <a:xfrm>
            <a:off x="5168588" y="3209926"/>
            <a:ext cx="1907000" cy="1933500"/>
          </a:xfrm>
          <a:prstGeom prst="rect">
            <a:avLst/>
          </a:prstGeom>
          <a:noFill/>
          <a:ln>
            <a:noFill/>
          </a:ln>
        </p:spPr>
      </p:pic>
      <p:sp>
        <p:nvSpPr>
          <p:cNvPr id="671" name="Google Shape;671;p22"/>
          <p:cNvSpPr/>
          <p:nvPr/>
        </p:nvSpPr>
        <p:spPr>
          <a:xfrm>
            <a:off x="3569538"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72" name="Google Shape;672;p22"/>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673" name="Google Shape;673;p22"/>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4000150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pic>
        <p:nvPicPr>
          <p:cNvPr id="678" name="Google Shape;678;g7e4ca5b0a6_5_36"/>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79" name="Google Shape;679;g7e4ca5b0a6_5_36"/>
          <p:cNvSpPr/>
          <p:nvPr/>
        </p:nvSpPr>
        <p:spPr>
          <a:xfrm>
            <a:off x="1" y="0"/>
            <a:ext cx="12244175" cy="6858000"/>
          </a:xfrm>
          <a:prstGeom prst="rect">
            <a:avLst/>
          </a:prstGeom>
          <a:solidFill>
            <a:schemeClr val="dk2">
              <a:alpha val="84313"/>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680" name="Google Shape;680;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81" name="Google Shape;681;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2" name="Google Shape;682;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4800" b="0" i="0" u="none" strike="noStrike" cap="none">
                <a:solidFill>
                  <a:schemeClr val="dk1"/>
                </a:solidFill>
                <a:latin typeface="Trebuchet MS"/>
                <a:ea typeface="Trebuchet MS"/>
                <a:cs typeface="Trebuchet MS"/>
                <a:sym typeface="Trebuchet MS"/>
              </a:rPr>
              <a:t>THANK YOU</a:t>
            </a:r>
            <a:endParaRPr sz="4800" b="0" i="0" u="none" strike="noStrike" cap="none">
              <a:solidFill>
                <a:schemeClr val="dk1"/>
              </a:solidFill>
              <a:latin typeface="Trebuchet MS"/>
              <a:ea typeface="Trebuchet MS"/>
              <a:cs typeface="Trebuchet MS"/>
              <a:sym typeface="Trebuchet MS"/>
            </a:endParaRPr>
          </a:p>
        </p:txBody>
      </p:sp>
      <p:cxnSp>
        <p:nvCxnSpPr>
          <p:cNvPr id="683" name="Google Shape;683;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84" name="Google Shape;684;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685" name="Google Shape;685;g7e4ca5b0a6_5_36"/>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6" name="Google Shape;686;g7e4ca5b0a6_5_36"/>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687" name="Google Shape;687;g7e4ca5b0a6_5_36"/>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495396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Existing Reasons</a:t>
            </a:r>
          </a:p>
          <a:p>
            <a:pPr marL="457200" lvl="0" indent="-317500">
              <a:lnSpc>
                <a:spcPct val="150000"/>
              </a:lnSpc>
              <a:buClr>
                <a:schemeClr val="accent6"/>
              </a:buClr>
              <a:buSzPts val="1800"/>
              <a:buFont typeface="Trebuchet MS"/>
              <a:buChar char="●"/>
            </a:pPr>
            <a:r>
              <a:rPr lang="en-GB" dirty="0">
                <a:solidFill>
                  <a:schemeClr val="dk1"/>
                </a:solidFill>
                <a:latin typeface="Trebuchet MS"/>
                <a:ea typeface="Trebuchet MS"/>
                <a:cs typeface="Trebuchet MS"/>
                <a:sym typeface="Trebuchet MS"/>
              </a:rPr>
              <a:t>Duplicate Concept</a:t>
            </a:r>
            <a:endParaRPr lang="en-US"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Ambiguous Concept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Non-Conformance to Editorial Policy</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Erroneous Concept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Outdated Concept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Concept Moved Elsewhere</a:t>
            </a:r>
          </a:p>
          <a:p>
            <a:pPr marL="457200" lvl="0" indent="-317500">
              <a:lnSpc>
                <a:spcPct val="150000"/>
              </a:lnSpc>
              <a:buClr>
                <a:schemeClr val="accent6"/>
              </a:buClr>
              <a:buSzPts val="1800"/>
              <a:buFont typeface="Trebuchet MS"/>
              <a:buChar char="●"/>
            </a:pPr>
            <a:endParaRPr lang="en-US" dirty="0">
              <a:solidFill>
                <a:schemeClr val="dk1"/>
              </a:solidFill>
              <a:latin typeface="Trebuchet MS"/>
              <a:ea typeface="Trebuchet MS"/>
              <a:cs typeface="Trebuchet MS"/>
              <a:sym typeface="Trebuchet MS"/>
            </a:endParaRPr>
          </a:p>
          <a:p>
            <a:pPr marL="139700" algn="ctr">
              <a:lnSpc>
                <a:spcPct val="150000"/>
              </a:lnSpc>
              <a:buClr>
                <a:schemeClr val="accent6"/>
              </a:buClr>
              <a:buSzPts val="1800"/>
            </a:pPr>
            <a:r>
              <a:rPr lang="en-GB" sz="2000" b="1" dirty="0">
                <a:solidFill>
                  <a:schemeClr val="dk1"/>
                </a:solidFill>
                <a:latin typeface="Trebuchet MS"/>
                <a:ea typeface="Trebuchet MS"/>
                <a:cs typeface="Trebuchet MS"/>
                <a:sym typeface="Trebuchet MS"/>
              </a:rPr>
              <a:t>New Reasons</a:t>
            </a:r>
            <a:endParaRPr lang="en-US" sz="2000"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Meaning Unknown</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Classification Concept</a:t>
            </a:r>
          </a:p>
          <a:p>
            <a:pPr marL="139700" marR="0" lvl="0" rtl="0">
              <a:lnSpc>
                <a:spcPct val="150000"/>
              </a:lnSpc>
              <a:spcBef>
                <a:spcPts val="0"/>
              </a:spcBef>
              <a:spcAft>
                <a:spcPts val="0"/>
              </a:spcAft>
              <a:buClr>
                <a:schemeClr val="accent6"/>
              </a:buClr>
              <a:buSzPts val="1800"/>
            </a:pPr>
            <a:endParaRPr b="1" u="none" strike="noStrike" cap="none" dirty="0">
              <a:solidFill>
                <a:srgbClr val="FF0000"/>
              </a:solidFill>
              <a:latin typeface="Trebuchet MS"/>
              <a:ea typeface="Trebuchet MS"/>
              <a:cs typeface="Trebuchet MS"/>
              <a:sym typeface="Trebuchet MS"/>
            </a:endParaRPr>
          </a:p>
        </p:txBody>
      </p:sp>
      <p:sp>
        <p:nvSpPr>
          <p:cNvPr id="619" name="Google Shape;619;p32"/>
          <p:cNvSpPr/>
          <p:nvPr/>
        </p:nvSpPr>
        <p:spPr>
          <a:xfrm>
            <a:off x="914400" y="1813042"/>
            <a:ext cx="4028400" cy="32811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1800"/>
              <a:buFont typeface="Arial"/>
              <a:buNone/>
            </a:pPr>
            <a:endParaRPr sz="1400" b="0" i="0" u="none" strike="noStrike" cap="none" dirty="0">
              <a:solidFill>
                <a:srgbClr val="000000"/>
              </a:solidFill>
              <a:latin typeface="Trebuchet MS"/>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Inactivation Reasons</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792714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838319" y="0"/>
            <a:ext cx="4921349"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Existing</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SAME_AS</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Semantically equivalent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POSSIBLY_EQUIVALENT_TO</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Sum of PET semantically equivalent</a:t>
            </a:r>
            <a:endParaRPr lang="en-US" sz="1400" dirty="0">
              <a:solidFill>
                <a:srgbClr val="000000"/>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Same or less specificity &amp; same semantic category</a:t>
            </a:r>
          </a:p>
          <a:p>
            <a:pPr marL="139700" lvl="0" algn="ctr">
              <a:lnSpc>
                <a:spcPct val="150000"/>
              </a:lnSpc>
              <a:buClr>
                <a:schemeClr val="accent6"/>
              </a:buClr>
              <a:buSzPts val="1800"/>
            </a:pPr>
            <a:r>
              <a:rPr lang="en-US" sz="2000" b="1" dirty="0">
                <a:latin typeface="Trebuchet MS"/>
                <a:ea typeface="Trebuchet MS"/>
                <a:cs typeface="Trebuchet MS"/>
                <a:sym typeface="Trebuchet MS"/>
              </a:rPr>
              <a:t>New</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POSSIBLY_REPLACED_BY</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Choice of replacements</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EQUIVALENT_TO</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All EQUIVALENT_TO’s MUST be included in the record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ALTERNATIVE</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“Sufficiently similar to” </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DONATED_TO</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Replaces MOVED_TO</a:t>
            </a:r>
          </a:p>
          <a:p>
            <a:pPr marL="457200" lvl="0" indent="-317500">
              <a:lnSpc>
                <a:spcPct val="150000"/>
              </a:lnSpc>
              <a:buClr>
                <a:schemeClr val="accent6"/>
              </a:buClr>
              <a:buSzPts val="1800"/>
              <a:buFont typeface="Trebuchet MS"/>
              <a:buChar char="●"/>
            </a:pPr>
            <a:endParaRPr lang="en-US"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endParaRPr lang="en-US" dirty="0">
              <a:solidFill>
                <a:schemeClr val="dk1"/>
              </a:solidFill>
              <a:latin typeface="Trebuchet MS"/>
              <a:ea typeface="Trebuchet MS"/>
              <a:cs typeface="Trebuchet MS"/>
              <a:sym typeface="Trebuchet MS"/>
            </a:endParaRPr>
          </a:p>
        </p:txBody>
      </p:sp>
      <p:sp>
        <p:nvSpPr>
          <p:cNvPr id="627" name="Google Shape;627;p33"/>
          <p:cNvSpPr/>
          <p:nvPr/>
        </p:nvSpPr>
        <p:spPr>
          <a:xfrm>
            <a:off x="7040880" y="1823551"/>
            <a:ext cx="4312800" cy="3769360"/>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endParaRPr lang="en-GB" sz="1400" dirty="0">
              <a:solidFill>
                <a:srgbClr val="000000"/>
              </a:solidFill>
              <a:latin typeface="Trebuchet MS"/>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Historical Associations</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3409531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The requirement to ensure that given correct modelling, a query of all subtypes of (A) will return the same results as for all subtypes of (B).</a:t>
            </a:r>
            <a:endParaRPr sz="1400" b="0" i="0" u="none" strike="noStrike" cap="none" dirty="0">
              <a:solidFill>
                <a:srgbClr val="000000"/>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sz="1800" b="0" i="0" u="none" strike="noStrike" cap="none" dirty="0">
                <a:solidFill>
                  <a:schemeClr val="dk1"/>
                </a:solidFill>
                <a:latin typeface="Trebuchet MS"/>
                <a:ea typeface="Trebuchet MS"/>
                <a:cs typeface="Trebuchet MS"/>
                <a:sym typeface="Trebuchet MS"/>
              </a:rPr>
              <a:t>A greater emphasis on ensuring that the FSN of (A) and (B) are semantically equivalent.</a:t>
            </a:r>
          </a:p>
          <a:p>
            <a:pPr marL="457200" marR="0" lvl="0" indent="-317500" algn="l" rtl="0">
              <a:lnSpc>
                <a:spcPct val="150000"/>
              </a:lnSpc>
              <a:spcBef>
                <a:spcPts val="0"/>
              </a:spcBef>
              <a:spcAft>
                <a:spcPts val="0"/>
              </a:spcAft>
              <a:buClr>
                <a:schemeClr val="accent6"/>
              </a:buClr>
              <a:buSzPts val="1800"/>
              <a:buFont typeface="Trebuchet MS"/>
              <a:buChar char="●"/>
            </a:pPr>
            <a:r>
              <a:rPr lang="en-US" dirty="0">
                <a:solidFill>
                  <a:schemeClr val="dk1"/>
                </a:solidFill>
                <a:latin typeface="Trebuchet MS"/>
                <a:ea typeface="Trebuchet MS"/>
                <a:cs typeface="Trebuchet MS"/>
                <a:sym typeface="Trebuchet MS"/>
              </a:rPr>
              <a:t>Where FSNs are the same but semantic tags differ extend to include:</a:t>
            </a:r>
          </a:p>
          <a:p>
            <a:pPr marL="914400" lvl="1" indent="-317500">
              <a:lnSpc>
                <a:spcPct val="150000"/>
              </a:lnSpc>
              <a:buClr>
                <a:schemeClr val="accent6"/>
              </a:buClr>
              <a:buSzPts val="1800"/>
              <a:buFont typeface="Trebuchet MS"/>
              <a:buChar char="●"/>
            </a:pPr>
            <a:r>
              <a:rPr lang="en-US" sz="1400" b="0" i="0" u="none" strike="noStrike" cap="none" dirty="0">
                <a:solidFill>
                  <a:schemeClr val="dk1"/>
                </a:solidFill>
                <a:latin typeface="Trebuchet MS"/>
                <a:ea typeface="Trebuchet MS"/>
                <a:cs typeface="Trebuchet MS"/>
                <a:sym typeface="Trebuchet MS"/>
              </a:rPr>
              <a:t>Product/Substance</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Device/Physical object</a:t>
            </a:r>
          </a:p>
          <a:p>
            <a:pPr marL="914400" lvl="1" indent="-317500">
              <a:lnSpc>
                <a:spcPct val="150000"/>
              </a:lnSpc>
              <a:buClr>
                <a:schemeClr val="accent6"/>
              </a:buClr>
              <a:buSzPts val="1800"/>
              <a:buFont typeface="Trebuchet MS"/>
              <a:buChar char="●"/>
            </a:pPr>
            <a:r>
              <a:rPr lang="en-US" sz="1400" b="0" i="1" u="none" strike="noStrike" cap="none" dirty="0">
                <a:solidFill>
                  <a:schemeClr val="dk1"/>
                </a:solidFill>
                <a:latin typeface="Trebuchet MS"/>
                <a:ea typeface="Trebuchet MS"/>
                <a:cs typeface="Trebuchet MS"/>
                <a:sym typeface="Trebuchet MS"/>
              </a:rPr>
              <a:t>Procedure/Observable</a:t>
            </a:r>
            <a:endParaRPr sz="1400" b="0" i="1"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914400" y="1813042"/>
            <a:ext cx="4028400" cy="328110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rPr>
              <a:t>Unambiguous and exact, bidirectional semantic equivalence, (A) SAME_AS (B) explicitly implies that everything ever subsequently said about (B) is, by definition, also true of (A) including results of query logic.</a:t>
            </a:r>
            <a:endParaRPr lang="en-GB" sz="1400" dirty="0">
              <a:solidFill>
                <a:schemeClr val="bg1"/>
              </a:solidFill>
              <a:latin typeface="Trebuchet MS"/>
              <a:ea typeface="Trebuchet MS"/>
              <a:cs typeface="Trebuchet MS"/>
              <a:sym typeface="Trebuchet MS"/>
            </a:endParaRPr>
          </a:p>
          <a:p>
            <a:pPr marL="0" marR="0" lvl="0" indent="0" algn="l" rtl="0">
              <a:lnSpc>
                <a:spcPct val="150000"/>
              </a:lnSpc>
              <a:spcBef>
                <a:spcPts val="0"/>
              </a:spcBef>
              <a:spcAft>
                <a:spcPts val="0"/>
              </a:spcAft>
              <a:buClr>
                <a:srgbClr val="000000"/>
              </a:buClr>
              <a:buSzPts val="1800"/>
              <a:buFont typeface="Arial"/>
              <a:buNone/>
            </a:pPr>
            <a:endParaRPr sz="1400" b="0" i="0" u="none" strike="noStrike" cap="none" dirty="0">
              <a:solidFill>
                <a:srgbClr val="000000"/>
              </a:solidFill>
              <a:latin typeface="Trebuchet MS"/>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Duplicate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950742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Use POSSIBLY_EQUIVALENT_TO only where full semantic equivalence can be achieved</a:t>
            </a:r>
          </a:p>
          <a:p>
            <a:pPr marL="457200" indent="-317500">
              <a:lnSpc>
                <a:spcPct val="150000"/>
              </a:lnSpc>
              <a:buClr>
                <a:schemeClr val="accent6"/>
              </a:buClr>
              <a:buSzPts val="1800"/>
              <a:buFont typeface="Trebuchet MS"/>
              <a:buChar char="●"/>
            </a:pPr>
            <a:r>
              <a:rPr lang="en-GB" dirty="0">
                <a:solidFill>
                  <a:schemeClr val="dk1"/>
                </a:solidFill>
                <a:latin typeface="Trebuchet MS"/>
                <a:ea typeface="Trebuchet MS"/>
                <a:cs typeface="Trebuchet MS"/>
                <a:sym typeface="Trebuchet MS"/>
              </a:rPr>
              <a:t>The special case of (A) AND (B) if inactivated should have a historical association of EQUIVALENT_TO and they should all be represented in the patients notes. </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 to explain why full semantic equivalence cannot be achieved</a:t>
            </a:r>
          </a:p>
          <a:p>
            <a:pPr marL="457200" indent="-317500">
              <a:lnSpc>
                <a:spcPct val="150000"/>
              </a:lnSpc>
              <a:buClr>
                <a:schemeClr val="accent6"/>
              </a:buClr>
              <a:buSzPts val="1800"/>
              <a:buFont typeface="Trebuchet MS"/>
              <a:buChar char="●"/>
            </a:pPr>
            <a:endParaRPr lang="en-US" dirty="0">
              <a:solidFill>
                <a:srgbClr val="000000"/>
              </a:solidFill>
              <a:latin typeface="Trebuchet MS"/>
              <a:ea typeface="Trebuchet MS"/>
              <a:cs typeface="Trebuchet MS"/>
              <a:sym typeface="Trebuchet MS"/>
            </a:endParaRPr>
          </a:p>
        </p:txBody>
      </p:sp>
      <p:sp>
        <p:nvSpPr>
          <p:cNvPr id="627" name="Google Shape;627;p33"/>
          <p:cNvSpPr/>
          <p:nvPr/>
        </p:nvSpPr>
        <p:spPr>
          <a:xfrm>
            <a:off x="7040880" y="1823551"/>
            <a:ext cx="4312800" cy="376936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Ambiguous Concept explicitly states that the concept to be inactivated is inherently ambiguous but that each of the potential meanings represent clinically meaningful concepts each of which is semantically identical to one of the “POSSIBLY_EQUIVALENT_TO” target concepts, whether currently present or could be created in SNOMED</a:t>
            </a:r>
            <a:r>
              <a:rPr lang="en-GB" dirty="0">
                <a:solidFill>
                  <a:schemeClr val="bg1"/>
                </a:solidFill>
              </a:rPr>
              <a:t> </a:t>
            </a:r>
            <a:endParaRPr lang="en-GB" sz="1400" dirty="0">
              <a:solidFill>
                <a:srgbClr val="000000"/>
              </a:solidFill>
              <a:latin typeface="Trebuchet MS"/>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90375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t" anchorCtr="0">
            <a:noAutofit/>
          </a:bodyPr>
          <a:lstStyle/>
          <a:p>
            <a:pPr marL="139700" marR="0" lvl="0" algn="ctr" rtl="0">
              <a:lnSpc>
                <a:spcPct val="150000"/>
              </a:lnSpc>
              <a:spcBef>
                <a:spcPts val="0"/>
              </a:spcBef>
              <a:spcAft>
                <a:spcPts val="0"/>
              </a:spcAft>
              <a:buClr>
                <a:schemeClr val="accent6"/>
              </a:buClr>
              <a:buSzPts val="1800"/>
            </a:pPr>
            <a:endParaRPr lang="en-US" sz="2000" b="1" i="0" u="none" strike="noStrike" cap="none" dirty="0">
              <a:solidFill>
                <a:schemeClr val="dk1"/>
              </a:solidFill>
              <a:latin typeface="Trebuchet MS"/>
              <a:ea typeface="Trebuchet MS"/>
              <a:cs typeface="Trebuchet MS"/>
              <a:sym typeface="Trebuchet MS"/>
            </a:endParaRPr>
          </a:p>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Discussion</a:t>
            </a:r>
          </a:p>
          <a:p>
            <a:pPr marL="139700" marR="0" lvl="0" algn="ctr" rtl="0">
              <a:lnSpc>
                <a:spcPct val="150000"/>
              </a:lnSpc>
              <a:spcBef>
                <a:spcPts val="0"/>
              </a:spcBef>
              <a:spcAft>
                <a:spcPts val="0"/>
              </a:spcAft>
              <a:buClr>
                <a:schemeClr val="accent6"/>
              </a:buClr>
              <a:buSzPts val="1800"/>
            </a:pPr>
            <a:r>
              <a:rPr lang="en-US" sz="1400" b="1" i="0" u="none" strike="noStrike" cap="none" dirty="0">
                <a:solidFill>
                  <a:schemeClr val="dk1"/>
                </a:solidFill>
                <a:latin typeface="Trebuchet MS"/>
                <a:ea typeface="Trebuchet MS"/>
                <a:cs typeface="Trebuchet MS"/>
                <a:sym typeface="Trebuchet MS"/>
              </a:rPr>
              <a:t>How do we support situations in which not all  the components of an ambiguous concept can or should be represented?</a:t>
            </a:r>
          </a:p>
          <a:p>
            <a:pPr marL="139700" marR="0" lvl="0" algn="ctr" rtl="0">
              <a:lnSpc>
                <a:spcPct val="150000"/>
              </a:lnSpc>
              <a:spcBef>
                <a:spcPts val="0"/>
              </a:spcBef>
              <a:spcAft>
                <a:spcPts val="0"/>
              </a:spcAft>
              <a:buClr>
                <a:schemeClr val="accent6"/>
              </a:buClr>
              <a:buSzPts val="1800"/>
            </a:pPr>
            <a:endParaRPr lang="en-US" sz="1400" b="1" i="0" u="none" strike="noStrike" cap="none" dirty="0">
              <a:solidFill>
                <a:schemeClr val="dk1"/>
              </a:solidFill>
              <a:latin typeface="Trebuchet MS"/>
              <a:ea typeface="Trebuchet MS"/>
              <a:cs typeface="Trebuchet MS"/>
              <a:sym typeface="Trebuchet MS"/>
            </a:endParaRPr>
          </a:p>
          <a:p>
            <a:pPr marL="482600" lvl="0" indent="-342900">
              <a:lnSpc>
                <a:spcPct val="150000"/>
              </a:lnSpc>
              <a:buClr>
                <a:schemeClr val="accent6"/>
              </a:buClr>
              <a:buSzPts val="1800"/>
              <a:buFont typeface="+mj-lt"/>
              <a:buAutoNum type="arabicPeriod"/>
            </a:pPr>
            <a:r>
              <a:rPr lang="en-US" sz="1400" dirty="0">
                <a:solidFill>
                  <a:schemeClr val="dk1"/>
                </a:solidFill>
                <a:latin typeface="Trebuchet MS"/>
                <a:ea typeface="Trebuchet MS"/>
                <a:cs typeface="Trebuchet MS"/>
                <a:sym typeface="Trebuchet MS"/>
              </a:rPr>
              <a:t>Provide a semantic equivalent to all components whether clinically meaningful or not. Where a concept is considered to be not appropriate for use in the clinical record inactivate it.</a:t>
            </a:r>
          </a:p>
          <a:p>
            <a:pPr marL="482600" lvl="0" indent="-342900">
              <a:lnSpc>
                <a:spcPct val="150000"/>
              </a:lnSpc>
              <a:buClr>
                <a:schemeClr val="accent6"/>
              </a:buClr>
              <a:buSzPts val="1800"/>
              <a:buFont typeface="+mj-lt"/>
              <a:buAutoNum type="arabicPeriod"/>
            </a:pPr>
            <a:r>
              <a:rPr lang="en-US" sz="1400" dirty="0">
                <a:solidFill>
                  <a:schemeClr val="dk1"/>
                </a:solidFill>
                <a:latin typeface="Trebuchet MS"/>
                <a:ea typeface="Trebuchet MS"/>
                <a:cs typeface="Trebuchet MS"/>
                <a:sym typeface="Trebuchet MS"/>
              </a:rPr>
              <a:t>Use POSSIBLY_EQUIVALENT_TO concepts where semantic equivalence can be achieved and either REPLACED_BY or ‘No suitable replacement annotation where not appropriate for use in the clinical record</a:t>
            </a:r>
          </a:p>
          <a:p>
            <a:pPr marL="482600" lvl="0" indent="-342900">
              <a:lnSpc>
                <a:spcPct val="150000"/>
              </a:lnSpc>
              <a:buClr>
                <a:schemeClr val="accent6"/>
              </a:buClr>
              <a:buSzPts val="1800"/>
              <a:buFont typeface="+mj-lt"/>
              <a:buAutoNum type="arabicPeriod"/>
            </a:pPr>
            <a:r>
              <a:rPr lang="en-US" sz="1400" dirty="0">
                <a:solidFill>
                  <a:schemeClr val="dk1"/>
                </a:solidFill>
                <a:latin typeface="Trebuchet MS"/>
                <a:ea typeface="Trebuchet MS"/>
                <a:cs typeface="Trebuchet MS"/>
                <a:sym typeface="Trebuchet MS"/>
              </a:rPr>
              <a:t>Use POSSIBLY_REPLACED_BY for all options </a:t>
            </a:r>
          </a:p>
          <a:p>
            <a:pPr marL="914400" lvl="1" indent="-317500">
              <a:lnSpc>
                <a:spcPct val="150000"/>
              </a:lnSpc>
              <a:buClr>
                <a:schemeClr val="accent6"/>
              </a:buClr>
              <a:buSzPts val="1800"/>
              <a:buFont typeface="Trebuchet MS"/>
              <a:buChar char="●"/>
            </a:pPr>
            <a:endParaRPr sz="1400" b="0" i="1"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620111" y="1692166"/>
            <a:ext cx="4607088" cy="4251434"/>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endParaRPr lang="en-GB" b="1" dirty="0">
              <a:solidFill>
                <a:srgbClr val="FF0000"/>
              </a:solidFill>
              <a:latin typeface="Trebuchet MS" panose="020B0703020202090204" pitchFamily="34" charset="0"/>
            </a:endParaRPr>
          </a:p>
        </p:txBody>
      </p:sp>
      <p:sp>
        <p:nvSpPr>
          <p:cNvPr id="620" name="Google Shape;620;p32"/>
          <p:cNvSpPr txBox="1"/>
          <p:nvPr/>
        </p:nvSpPr>
        <p:spPr>
          <a:xfrm>
            <a:off x="914400" y="914400"/>
            <a:ext cx="4312800" cy="65164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106488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Includes changes to Editorial Policy &amp; scope of SCT content.</a:t>
            </a:r>
            <a:endParaRPr lang="en-US" sz="1400" dirty="0">
              <a:solidFill>
                <a:srgbClr val="000000"/>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Tooling to provide drop down list to identify change in Editorial Policy or SCT scope</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Historical associations:</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ALTERNATIVE</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replacement required</a:t>
            </a:r>
          </a:p>
          <a:p>
            <a:pPr marL="45720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Link to Editorial Guide etc.</a:t>
            </a:r>
          </a:p>
        </p:txBody>
      </p:sp>
      <p:sp>
        <p:nvSpPr>
          <p:cNvPr id="627" name="Google Shape;627;p33"/>
          <p:cNvSpPr/>
          <p:nvPr/>
        </p:nvSpPr>
        <p:spPr>
          <a:xfrm>
            <a:off x="7040880" y="2154621"/>
            <a:ext cx="3868858" cy="343829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Non-conformance to Editorial Policy explicitly states that the inactivated concept does not comply with a specific Editorial Guideline valid at the point of inactivation.</a:t>
            </a: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Non-Conformance to Editorial Policy</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4271139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Review the editorial guidance on the reasons for inactivation of FSNs to ensure consistency with the aims of this concept inactivation reason.</a:t>
            </a:r>
          </a:p>
          <a:p>
            <a:pPr marL="457200" marR="0" lvl="0" indent="-317500" algn="l" rtl="0">
              <a:lnSpc>
                <a:spcPct val="150000"/>
              </a:lnSpc>
              <a:spcBef>
                <a:spcPts val="0"/>
              </a:spcBef>
              <a:spcAft>
                <a:spcPts val="0"/>
              </a:spcAft>
              <a:buClr>
                <a:schemeClr val="accent6"/>
              </a:buClr>
              <a:buSzPts val="1800"/>
              <a:buFont typeface="Trebuchet MS"/>
              <a:buChar char="●"/>
            </a:pPr>
            <a:r>
              <a:rPr lang="en-GB" dirty="0">
                <a:solidFill>
                  <a:schemeClr val="dk1"/>
                </a:solidFill>
                <a:latin typeface="Trebuchet MS"/>
                <a:ea typeface="Trebuchet MS"/>
                <a:cs typeface="Trebuchet MS"/>
                <a:sym typeface="Trebuchet MS"/>
              </a:rPr>
              <a:t>Historical association:</a:t>
            </a:r>
          </a:p>
          <a:p>
            <a:pPr marL="914400" lvl="1" indent="-317500">
              <a:lnSpc>
                <a:spcPct val="150000"/>
              </a:lnSpc>
              <a:buClr>
                <a:schemeClr val="accent6"/>
              </a:buClr>
              <a:buSzPts val="1800"/>
              <a:buFont typeface="Trebuchet MS"/>
              <a:buChar char="●"/>
            </a:pPr>
            <a:r>
              <a:rPr lang="en-GB" dirty="0">
                <a:solidFill>
                  <a:schemeClr val="dk1"/>
                </a:solidFill>
                <a:latin typeface="Trebuchet MS"/>
                <a:ea typeface="Trebuchet MS"/>
                <a:cs typeface="Trebuchet MS"/>
                <a:sym typeface="Trebuchet MS"/>
              </a:rPr>
              <a:t>REPLACED_BY</a:t>
            </a:r>
            <a:endParaRPr lang="en-US" b="0" i="0" u="none" strike="noStrike" cap="none" dirty="0">
              <a:solidFill>
                <a:schemeClr val="dk1"/>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 to explain the error identified.</a:t>
            </a:r>
            <a:endParaRPr sz="1400" b="0" i="1"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914400" y="1813041"/>
            <a:ext cx="4028400" cy="3883565"/>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Erroneous Concept explicitly states that the inactivated concept (A) has an FSN which contains an error that when corrected potentially changes the semantic meaning of the concept and that in the judgment of the author/editor the true original meaning may now be represented by the “REPLACED_BY” concept (B) </a:t>
            </a:r>
            <a:endParaRPr sz="1400" b="0" i="0" u="none" strike="noStrike" cap="none" dirty="0">
              <a:solidFill>
                <a:srgbClr val="000000"/>
              </a:solidFill>
              <a:latin typeface="Trebuchet MS" panose="020B0703020202090204" pitchFamily="34" charset="0"/>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Erroneous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587099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Includes disease &amp; organism classification updates</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Provide historical associations:</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POSSIBLY_REPLACED_BY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replacement required</a:t>
            </a:r>
          </a:p>
          <a:p>
            <a:pPr marL="45720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Link to reference source</a:t>
            </a:r>
          </a:p>
        </p:txBody>
      </p:sp>
      <p:sp>
        <p:nvSpPr>
          <p:cNvPr id="627" name="Google Shape;627;p33"/>
          <p:cNvSpPr/>
          <p:nvPr/>
        </p:nvSpPr>
        <p:spPr>
          <a:xfrm>
            <a:off x="7040880" y="1823551"/>
            <a:ext cx="4312800" cy="376936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Outdated Concept explicitly states that the inactivated concept (A) is an outdated concept that is no longer considered to be clinically acceptable or semantically interoperable internationally.</a:t>
            </a: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Outdated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846806033"/>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 PPT Template 2021 (1)" id="{BC438ECB-1D85-014E-B18E-844E5321A879}" vid="{A5ACD57C-ACC1-AD42-AC35-740A0350DA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1005</TotalTime>
  <Words>1046</Words>
  <Application>Microsoft Macintosh PowerPoint</Application>
  <PresentationFormat>Widescreen</PresentationFormat>
  <Paragraphs>151</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Helvetica Neue</vt:lpstr>
      <vt:lpstr>Roboto</vt:lpstr>
      <vt:lpstr>Trebuchet MS</vt:lpstr>
      <vt:lpstr>Office Theme</vt:lpstr>
      <vt:lpstr>Concept Inactivation Summary of Changes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 SNOMED International Presentation Template</dc:title>
  <dc:creator>Paul Amos</dc:creator>
  <cp:lastModifiedBy>Paul Amos</cp:lastModifiedBy>
  <cp:revision>33</cp:revision>
  <dcterms:created xsi:type="dcterms:W3CDTF">2021-03-23T12:25:10Z</dcterms:created>
  <dcterms:modified xsi:type="dcterms:W3CDTF">2021-03-24T17:05:16Z</dcterms:modified>
</cp:coreProperties>
</file>