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63" r:id="rId4"/>
    <p:sldId id="264" r:id="rId5"/>
    <p:sldId id="257" r:id="rId6"/>
    <p:sldId id="265" r:id="rId7"/>
    <p:sldId id="266" r:id="rId8"/>
    <p:sldId id="267" r:id="rId9"/>
    <p:sldId id="278" r:id="rId10"/>
    <p:sldId id="269" r:id="rId11"/>
    <p:sldId id="268" r:id="rId12"/>
    <p:sldId id="279" r:id="rId13"/>
    <p:sldId id="271" r:id="rId14"/>
    <p:sldId id="273" r:id="rId15"/>
    <p:sldId id="280" r:id="rId16"/>
    <p:sldId id="281" r:id="rId17"/>
    <p:sldId id="282" r:id="rId18"/>
    <p:sldId id="28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95"/>
    <p:restoredTop sz="96322"/>
  </p:normalViewPr>
  <p:slideViewPr>
    <p:cSldViewPr snapToGrid="0" snapToObjects="1">
      <p:cViewPr varScale="1">
        <p:scale>
          <a:sx n="114" d="100"/>
          <a:sy n="114" d="100"/>
        </p:scale>
        <p:origin x="98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C3E13-BD1F-0949-90C5-90DDC949D2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FF41CC-2BB6-C74D-A254-4140968A76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04EE78-D59F-0F45-A16F-7106F9E40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E9A08-A771-AA49-B551-184609EB0579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F04757-B119-5442-B6B9-8048C16A9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340D69-BAE4-B447-A381-E360C2AA8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C14D-D23C-B349-9576-732262096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816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72EFA-3205-124B-A506-20F9E5EF7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0E413C-BFA6-1642-A0EB-C10C7D39FB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B5F57-64A8-AE4D-BF9F-F85E97079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E9A08-A771-AA49-B551-184609EB0579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3EF888-5653-E64C-985B-AD0108492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858566-BDDD-D844-BF2B-2BD088996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C14D-D23C-B349-9576-732262096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299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AC1511A-3F66-084B-B87A-45A9A32824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FDDDC7-13C6-8D4F-8255-E01E8F3DCB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BD9E4A-7073-104A-A683-D1207F836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E9A08-A771-AA49-B551-184609EB0579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F1EDF1-16BA-4047-B668-4D343689E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4CC987-F1CC-F14A-9798-F191C2005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C14D-D23C-B349-9576-732262096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560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DACC0-0C78-2B4B-A4A0-385BE2A7C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610204-824F-1F47-B302-35E6D05758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A95AB-AE7D-A042-821C-17B870757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E9A08-A771-AA49-B551-184609EB0579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8462C9-534A-1649-88D6-087018B74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216FFF-119A-E24C-943D-74EA344F2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C14D-D23C-B349-9576-732262096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176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6020F-3970-7C43-AEBA-80C574FAD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333600-3A87-C74D-B4C5-53FE83CBA9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CC8E66-387C-E54D-A427-7634783CC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E9A08-A771-AA49-B551-184609EB0579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3003CA-9EE7-2347-869A-6C0F7F0F7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D2667-3981-DA49-AC35-0E72248A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C14D-D23C-B349-9576-732262096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379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99066-725C-8E4B-8595-93D493C77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E91727-F64C-954B-877D-6A3F950EEA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309B3B-6B7B-CD48-B7AD-8E4979FBCE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8AF0DE-06CD-E949-93C1-811314FA3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E9A08-A771-AA49-B551-184609EB0579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C0C702-B21B-CA44-9C45-C8A667AD4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916BAE-DEE3-2A4A-85F5-E39D349E2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C14D-D23C-B349-9576-732262096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756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2AA5A-1E58-9D4D-A3BD-BA06641E6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B78C77-7CED-7543-8ED9-6872AAB6A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A2DF50-2CEC-E146-8888-DBF6831DDB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4E444A-4275-E746-9538-7A2CDF2933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AF9BE8-FE3B-D042-A0A6-4A5E638F59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035F5A-28A4-FB48-AAA5-74A6BCE93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E9A08-A771-AA49-B551-184609EB0579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E3AADF5-EEB4-6447-9B46-73EA9F59A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A37FAD-51DA-F247-88E9-30BD813BD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C14D-D23C-B349-9576-732262096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567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35873-3AEE-ED4C-AA30-A91BA14FA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6C3866-1102-9D44-9B51-8B26301DA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E9A08-A771-AA49-B551-184609EB0579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35CAB0-B26C-704E-83E3-D79362E31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03D480-9B57-D843-AE32-A928C22BB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C14D-D23C-B349-9576-732262096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773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EC5290-FA5E-EC4D-8409-58396B415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E9A08-A771-AA49-B551-184609EB0579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E6E947-C938-DB4A-8677-4E9C7FDCD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705827-265C-D242-AF00-B24B32EE4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C14D-D23C-B349-9576-732262096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041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C6D56-A111-8648-8056-DE3785641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BE943E-6561-6942-920D-39FBA9D76C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64DB02-69FE-C847-8D2D-7827FA40A5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8B1C46-456D-6D4E-AE5A-614C58031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E9A08-A771-AA49-B551-184609EB0579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698744-21B0-654F-BC95-4FC54BE11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899E79-2CF6-5E4F-8B83-B0CA18C68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C14D-D23C-B349-9576-732262096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760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97BE4-41CE-FE46-9384-42D7800B1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3AD6F4-E2E6-8F46-AF1C-297D32C484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F5F26D-21EA-D34D-8645-523B6D860B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1DDB56-E36C-B041-A26F-D92E046DF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E9A08-A771-AA49-B551-184609EB0579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61E505-F86E-E74C-AB3E-37DB6AE1E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12E14F-59E5-5A4D-9587-555E5329C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C14D-D23C-B349-9576-732262096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61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E27038-B05B-954C-A620-214BE2CB7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859CC3-DABF-E54B-984A-F997A31B4A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5B181-E4FE-3C49-B8FE-FFCAAF9B2F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E9A08-A771-AA49-B551-184609EB0579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C42B3A-D728-174D-B112-67C9B07420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CA7A2-BB53-3D4A-A1F4-7D93D6A879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2C14D-D23C-B349-9576-732262096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032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C0802-D826-F448-BAAA-49EB952CC1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Disorder associations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050443-2E2D-554E-BA83-11527BA2C7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Additional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3081024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D92D5-24A3-EE44-963D-8E1A451ED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Current model for 1088181000119100 |Spontaneous rupture of tympanic membrane of left ear co-occurrent and due to recurrent acute suppurative otitis media (disorder)|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7CF206E-EAC5-644D-A983-94FF03182D4E}"/>
              </a:ext>
            </a:extLst>
          </p:cNvPr>
          <p:cNvSpPr txBox="1"/>
          <p:nvPr/>
        </p:nvSpPr>
        <p:spPr>
          <a:xfrm>
            <a:off x="1431234" y="6338598"/>
            <a:ext cx="907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model does not capture the recurrent acute suppurative otitis media as a separate axiom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CEF68AA-8B96-6F4B-84FC-1521EB3440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93654"/>
            <a:ext cx="10515600" cy="361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259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AEC17-53A9-6F4D-9954-749D32FF9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3600" dirty="0"/>
            </a:br>
            <a:r>
              <a:rPr lang="en-US" sz="3600" dirty="0"/>
              <a:t>Spontaneous rupture of tympanic membrane (of X ear) co-occurrent and due to recurrent acute suppurative otitis X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16F367-59E1-3C40-9F2A-1B25226B7F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Modeling this concept with both conditions is problematic because the causative disorder (recurrent acute suppurative otitis) has a clinical course of recurrent acute but the primary disorder (spontaneous rupture of tympanic membrane) is not recurrent.</a:t>
            </a:r>
          </a:p>
          <a:p>
            <a:pPr lvl="1"/>
            <a:r>
              <a:rPr lang="en-US" dirty="0"/>
              <a:t>Possible solution: Model with both spontaneous rupture of tympanic membrane and acute suppurative otitis media" with a clinical course of acute and represent the recurrent condition (recurrent acute suppurative otitis) as a separate statement.</a:t>
            </a:r>
          </a:p>
        </p:txBody>
      </p:sp>
    </p:spTree>
    <p:extLst>
      <p:ext uri="{BB962C8B-B14F-4D97-AF65-F5344CB8AC3E}">
        <p14:creationId xmlns:p14="http://schemas.microsoft.com/office/powerpoint/2010/main" val="7384349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FA9EE-59C5-8240-B162-AC10EABD6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1088181000119100 |Spontaneous rupture of tympanic membrane of left ear co-occurrent and due to recurrent acute suppurative otitis media (disorder)|- model with 2 clinical courses in separate role groups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3D5E680-4179-D84B-A3B5-62E5B3DF52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1589" y="1825625"/>
            <a:ext cx="9628822" cy="435133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69777F1-2216-44AA-8C20-9A4898B7C147}"/>
              </a:ext>
            </a:extLst>
          </p:cNvPr>
          <p:cNvSpPr txBox="1"/>
          <p:nvPr/>
        </p:nvSpPr>
        <p:spPr>
          <a:xfrm>
            <a:off x="5813571" y="4530055"/>
            <a:ext cx="4824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? Addition of due to relationship to 2</a:t>
            </a:r>
            <a:r>
              <a:rPr lang="en-US" baseline="30000" dirty="0"/>
              <a:t>nd</a:t>
            </a:r>
            <a:r>
              <a:rPr lang="en-US" dirty="0"/>
              <a:t> role group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3F4C7FA-2D3D-479D-B481-0F162E5B4613}"/>
              </a:ext>
            </a:extLst>
          </p:cNvPr>
          <p:cNvCxnSpPr/>
          <p:nvPr/>
        </p:nvCxnSpPr>
        <p:spPr>
          <a:xfrm flipH="1" flipV="1">
            <a:off x="6417578" y="3028426"/>
            <a:ext cx="1392572" cy="15016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12079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D1FFB-E9B9-7647-B311-D3D8AE387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13818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Combined disorders inheriting 2 clinical course relationships</a:t>
            </a:r>
            <a:br>
              <a:rPr lang="en-US" dirty="0"/>
            </a:br>
            <a:r>
              <a:rPr lang="en-US" sz="2000" dirty="0"/>
              <a:t>&lt;&lt;64572001 |Disease|: [2..*] 263502005 |Clinical course|=*</a:t>
            </a:r>
            <a:endParaRPr lang="en-US" dirty="0"/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3E63E6B1-427C-7C44-9027-F9EAEEB7A2B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7814151"/>
              </p:ext>
            </p:extLst>
          </p:nvPr>
        </p:nvGraphicFramePr>
        <p:xfrm>
          <a:off x="1447202" y="1674549"/>
          <a:ext cx="8674152" cy="4470582"/>
        </p:xfrm>
        <a:graphic>
          <a:graphicData uri="http://schemas.openxmlformats.org/drawingml/2006/table">
            <a:tbl>
              <a:tblPr/>
              <a:tblGrid>
                <a:gridCol w="155738">
                  <a:extLst>
                    <a:ext uri="{9D8B030D-6E8A-4147-A177-3AD203B41FA5}">
                      <a16:colId xmlns:a16="http://schemas.microsoft.com/office/drawing/2014/main" val="1620691932"/>
                    </a:ext>
                  </a:extLst>
                </a:gridCol>
                <a:gridCol w="1131760">
                  <a:extLst>
                    <a:ext uri="{9D8B030D-6E8A-4147-A177-3AD203B41FA5}">
                      <a16:colId xmlns:a16="http://schemas.microsoft.com/office/drawing/2014/main" val="3041233226"/>
                    </a:ext>
                  </a:extLst>
                </a:gridCol>
                <a:gridCol w="7386654">
                  <a:extLst>
                    <a:ext uri="{9D8B030D-6E8A-4147-A177-3AD203B41FA5}">
                      <a16:colId xmlns:a16="http://schemas.microsoft.com/office/drawing/2014/main" val="1767200587"/>
                    </a:ext>
                  </a:extLst>
                </a:gridCol>
              </a:tblGrid>
              <a:tr h="225546">
                <a:tc>
                  <a:txBody>
                    <a:bodyPr/>
                    <a:lstStyle/>
                    <a:p>
                      <a:br>
                        <a:rPr lang="en-US" sz="700">
                          <a:effectLst/>
                          <a:latin typeface="Helvetica" pitchFamily="2" charset="0"/>
                        </a:rPr>
                      </a:br>
                      <a:endParaRPr lang="en-US" sz="700">
                        <a:effectLst/>
                        <a:latin typeface="Helvetica" pitchFamily="2" charset="0"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id</a:t>
                      </a:r>
                      <a:endParaRPr lang="en-US" sz="7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dirty="0" err="1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fsn</a:t>
                      </a:r>
                      <a:endParaRPr lang="en-US" sz="700" dirty="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996827"/>
                  </a:ext>
                </a:extLst>
              </a:tr>
              <a:tr h="32456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16024431000119108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Acute polyarticular juvenile idiopathic arthritis (disorder)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6857572"/>
                  </a:ext>
                </a:extLst>
              </a:tr>
              <a:tr h="32456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368881000119109</a:t>
                      </a:r>
                      <a:endParaRPr lang="en-US" sz="900" dirty="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Rapidly progressive nephritic syndrome co-occurrent and due to membranoproliferative glomerulonephritis type III (disorder)</a:t>
                      </a:r>
                      <a:endParaRPr lang="en-US" sz="900" dirty="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8477455"/>
                  </a:ext>
                </a:extLst>
              </a:tr>
              <a:tr h="32456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106001000119101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Chronic obstructive lung disease co-occurrent with acute bronchitis (disorder)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5505371"/>
                  </a:ext>
                </a:extLst>
              </a:tr>
              <a:tr h="22554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4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838358000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Acute and subacute endocarditis of left side of heart due to infection (disorder)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3307602"/>
                  </a:ext>
                </a:extLst>
              </a:tr>
              <a:tr h="22554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5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829976001</a:t>
                      </a:r>
                      <a:endParaRPr lang="en-US" sz="900" dirty="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Thunderstorm asthma (disorder)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2488422"/>
                  </a:ext>
                </a:extLst>
              </a:tr>
              <a:tr h="22554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6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762455001</a:t>
                      </a:r>
                      <a:endParaRPr lang="en-US" sz="900" dirty="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Anaphylaxis caused by low temperature (disorder)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2107035"/>
                  </a:ext>
                </a:extLst>
              </a:tr>
              <a:tr h="22554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7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715564000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Paroxysmal dystonic choreoathetosis with episodic ataxia and spasticity (disorder)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6637204"/>
                  </a:ext>
                </a:extLst>
              </a:tr>
              <a:tr h="32456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8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714817004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Recurrent hematuria co-occurrent and due to diffuse endocapillary proliferative glomerulonephritis (disorder)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2633887"/>
                  </a:ext>
                </a:extLst>
              </a:tr>
              <a:tr h="22554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9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714815007</a:t>
                      </a:r>
                      <a:endParaRPr lang="en-US" sz="900" dirty="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Recurrent hematuria co-occurrent and due to diffuse crescentic glomerulonephritis (disorder)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1629295"/>
                  </a:ext>
                </a:extLst>
              </a:tr>
              <a:tr h="22554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10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266237004</a:t>
                      </a:r>
                      <a:endParaRPr lang="en-US" sz="900" dirty="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Acute and subacute bacterial endocarditis (disorder)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6350132"/>
                  </a:ext>
                </a:extLst>
              </a:tr>
              <a:tr h="22554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11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238850005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Mouth and genital ulcers with inflamed cartilage syndrome (disorder)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828990"/>
                  </a:ext>
                </a:extLst>
              </a:tr>
              <a:tr h="22554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12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197268000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Acute and subacute liver necrosis (disorder)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1940630"/>
                  </a:ext>
                </a:extLst>
              </a:tr>
              <a:tr h="22554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13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196001008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Chronic obstructive pulmonary disease with acute lower respiratory infection (disorder)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9954465"/>
                  </a:ext>
                </a:extLst>
              </a:tr>
              <a:tr h="22554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14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194926000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Acute and subacute infective endocarditis associated with another disorder (disorder)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6701897"/>
                  </a:ext>
                </a:extLst>
              </a:tr>
              <a:tr h="22554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15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194921005</a:t>
                      </a:r>
                      <a:endParaRPr lang="en-US" sz="900" dirty="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Acute and subacute endocarditis (disorder)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0358105"/>
                  </a:ext>
                </a:extLst>
              </a:tr>
              <a:tr h="22554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16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75822003</a:t>
                      </a:r>
                      <a:endParaRPr lang="en-US" sz="900" dirty="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Acute polyarticular juvenile rheumatoid arthritis (disorder)</a:t>
                      </a:r>
                      <a:endParaRPr lang="en-US" sz="900" dirty="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6704067"/>
                  </a:ext>
                </a:extLst>
              </a:tr>
              <a:tr h="22554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17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44433009</a:t>
                      </a:r>
                      <a:endParaRPr lang="en-US" sz="900" dirty="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Recurrent transient tic disorder (disorder)</a:t>
                      </a:r>
                      <a:endParaRPr lang="en-US" sz="900" dirty="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42339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06124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6F9DC-D729-A342-B7D3-ECCB7B6C9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368881000119109 |Rapidly progressive nephritic syndrome co-occurrent and due to membranoproliferative glomerulonephritis type III (disorder)|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BBD0B3C-5CDE-2940-81FB-192365E503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01596"/>
            <a:ext cx="10515600" cy="4280671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C3A86F-9015-C041-A17D-1478CE6B9D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4669" y="3759200"/>
            <a:ext cx="3778363" cy="242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2188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153EB-713B-FE45-BAC6-9F4F1405B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368881000119109 |Rapidly progressive nephritic syndrome co-occurrent and due to membranoproliferative glomerulonephritis type III (disorder)|- model with 2 clinical courses in separate role groups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E5D5AC4-E8CC-EA43-A17A-4799D41DB9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44272"/>
            <a:ext cx="10515600" cy="3714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4079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A51D1-2E96-4C40-B25B-14411886B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Current model for 714815007 |Recurrent hematuria co-occurrent and due to diffuse crescentic glomerulonephritis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F765FF4-F7DE-FA4B-9AAD-A54CB2E9F6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86470"/>
            <a:ext cx="10515600" cy="3829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4797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C3299-90B5-8841-BC1C-A57CB0A60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714815007 |Recurrent hematuria co-occurrent and due to diffuse crescentic glomerulonephritis (disorder)|- model with 2 clinical courses in separate role groups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8FDB251-62B0-DC4E-8EB3-E16395CAD8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3852" y="1825625"/>
            <a:ext cx="932429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3990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DD4E2-B183-8649-982A-D25FED543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C3B73-562E-EA4B-8AFD-18373EF105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Currently only a small number of combined disorders have &gt;1 stated or inferred clinical course.</a:t>
            </a:r>
          </a:p>
          <a:p>
            <a:r>
              <a:rPr lang="en-US" dirty="0"/>
              <a:t>The number may increase if more combined disorders adopt the co-occurrent and due to model.</a:t>
            </a:r>
          </a:p>
        </p:txBody>
      </p:sp>
    </p:spTree>
    <p:extLst>
      <p:ext uri="{BB962C8B-B14F-4D97-AF65-F5344CB8AC3E}">
        <p14:creationId xmlns:p14="http://schemas.microsoft.com/office/powerpoint/2010/main" val="406108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3EF1D-2367-5B41-9A7F-397CB76B1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Note about co-occurrent and due to pattern: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91A3E2-913C-1441-BF33-D9C57E9E2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decision was reached during October 2018 to discontinue the use of the co-occurrent and due to pattern because of:</a:t>
            </a:r>
          </a:p>
          <a:p>
            <a:pPr lvl="1" fontAlgn="base"/>
            <a:r>
              <a:rPr lang="en-US" dirty="0"/>
              <a:t>Difficulty in maintaining consistency of use</a:t>
            </a:r>
          </a:p>
          <a:p>
            <a:pPr lvl="1" fontAlgn="base"/>
            <a:r>
              <a:rPr lang="en-US" dirty="0"/>
              <a:t>The presence of co-occurrence may depend on the time a patient is evaluated </a:t>
            </a:r>
          </a:p>
          <a:p>
            <a:pPr lvl="1" fontAlgn="base"/>
            <a:r>
              <a:rPr lang="en-US" dirty="0"/>
              <a:t>Requires detailed knowledge of the natural history and treatment of the individual diseases</a:t>
            </a:r>
          </a:p>
          <a:p>
            <a:pPr lvl="1" fontAlgn="base"/>
            <a:r>
              <a:rPr lang="en-US" dirty="0"/>
              <a:t>Similar combined disorders such as hernia with complications if interpreted variously as co-occurrent and due to vs. due to will result in some of these as subtypes of the cause and complication and others as subtypes of the complication only.</a:t>
            </a:r>
          </a:p>
          <a:p>
            <a:pPr lvl="1" fontAlgn="base"/>
            <a:r>
              <a:rPr lang="en-US" dirty="0"/>
              <a:t>Applying the co-occurrent and due to pattern may result in incorrect subsumption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282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07047A-851B-9449-AD6D-A8067DDD4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Approach to modeling combined disorders (2017-2018) decision trees represented as truth tables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1989DB-E202-3347-A73E-AB4F8F9BD0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Prior to 2018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BC9D679-FC29-D544-BFE5-EDFC47180E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October 2018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048718F-17CD-B641-85BE-18550F9DDD2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015689" y="2505075"/>
            <a:ext cx="4805984" cy="3684588"/>
          </a:xfrm>
        </p:spPr>
      </p:pic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BF80B04C-FCA8-0F49-B1E7-50EDD8D055FE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705645" y="2505075"/>
            <a:ext cx="4116297" cy="3684588"/>
          </a:xfrm>
        </p:spPr>
      </p:pic>
    </p:spTree>
    <p:extLst>
      <p:ext uri="{BB962C8B-B14F-4D97-AF65-F5344CB8AC3E}">
        <p14:creationId xmlns:p14="http://schemas.microsoft.com/office/powerpoint/2010/main" val="2997780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6A432-1097-6F43-81ED-AAF81EFB6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Statement of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4EDF76-FF76-D140-BD66-A209EE9483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Concern expressed that using the Due to relationship may result in loss of other important relationships that could be stated in an axiom.</a:t>
            </a:r>
          </a:p>
          <a:p>
            <a:r>
              <a:rPr lang="en-US" dirty="0"/>
              <a:t>Identifying these instances may prove challenging and may be best implemented at the time of template creation for complex associations.</a:t>
            </a:r>
          </a:p>
          <a:p>
            <a:r>
              <a:rPr lang="en-US" dirty="0"/>
              <a:t>Goal is to work through several examples to determine if a decision tree can be developed in order to assign appropriate defining relationships for combined disorders </a:t>
            </a:r>
          </a:p>
        </p:txBody>
      </p:sp>
    </p:spTree>
    <p:extLst>
      <p:ext uri="{BB962C8B-B14F-4D97-AF65-F5344CB8AC3E}">
        <p14:creationId xmlns:p14="http://schemas.microsoft.com/office/powerpoint/2010/main" val="198268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47B52-CAC6-B243-806D-81E1A3ED4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Associated disorders – Phil Brown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A51610-546D-3745-9A49-33BA577B1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/>
              <a:t>The relationship between ‘disorder states’ is clinically complex and changes during the development and resolution of the condition as illustrated below. The temporality and co-occurrence of the associated concepts evolve during the progression of this scenario and many others.</a:t>
            </a: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FF5028-3701-954C-A5B6-BDFA94F1C16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0027" y="2922892"/>
            <a:ext cx="4322860" cy="3254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673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C0E5C-E04C-A944-B050-38377C3A5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Simple Solution – Phil Brown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7CA148-1BD1-374B-9012-F7CF1AE25E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7451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 </a:t>
            </a:r>
          </a:p>
          <a:p>
            <a:pPr lvl="0"/>
            <a:r>
              <a:rPr lang="en-US" dirty="0"/>
              <a:t>The </a:t>
            </a:r>
            <a:r>
              <a:rPr lang="en-US" u="sng" dirty="0"/>
              <a:t>association</a:t>
            </a:r>
            <a:r>
              <a:rPr lang="en-US" dirty="0"/>
              <a:t> between two disorders should always be the principal expression in axiom form e.g. 266439004 |Acute appendicitis with appendix abscess (disorder)|; or rarely primitive is-a, if definition is not possible e.g. 735527002 |Human immunodeficiency virus World Health Organization 2007 stage 4 co-occurrent with tuberculosis (disorder)|.</a:t>
            </a:r>
          </a:p>
          <a:p>
            <a:pPr lvl="0"/>
            <a:r>
              <a:rPr lang="en-US" dirty="0"/>
              <a:t>Where there is a definite causal relationship between two disorders this is </a:t>
            </a:r>
            <a:r>
              <a:rPr lang="en-US" u="sng" dirty="0"/>
              <a:t>also</a:t>
            </a:r>
            <a:r>
              <a:rPr lang="en-US" dirty="0"/>
              <a:t> expressed using a ‘Due to’ attribute formulation e.g. Diabetic retinopathy.</a:t>
            </a:r>
          </a:p>
          <a:p>
            <a:pPr lvl="0"/>
            <a:r>
              <a:rPr lang="en-US" dirty="0"/>
              <a:t>In the exceptional scenario where there is no co-occurrence at any stage of the evolution of the disease, this association is expressed using the attribute ‘After’ e.g. 31097004 |Post poliomyelitis syndrome (disorder)|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33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08ED1-5AD9-BF42-B367-197B43F2D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3944"/>
          </a:xfrm>
        </p:spPr>
        <p:txBody>
          <a:bodyPr/>
          <a:lstStyle/>
          <a:p>
            <a:r>
              <a:rPr lang="en-US" dirty="0"/>
              <a:t>Additional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05AEEC-2B7D-C343-91D6-5038319F7D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3918"/>
            <a:ext cx="10515600" cy="5381682"/>
          </a:xfrm>
        </p:spPr>
        <p:txBody>
          <a:bodyPr>
            <a:normAutofit/>
          </a:bodyPr>
          <a:lstStyle/>
          <a:p>
            <a:r>
              <a:rPr lang="en-US" dirty="0"/>
              <a:t>Optional use of “due to” based on what one considers to be a definite causal relationship between two disorders will lead to inconsistency in modeling.</a:t>
            </a:r>
          </a:p>
          <a:p>
            <a:pPr lvl="1"/>
            <a:r>
              <a:rPr lang="en-US" dirty="0"/>
              <a:t>We had previously agreed to consider any point in a causal chain to represent a causal relationship</a:t>
            </a:r>
          </a:p>
          <a:p>
            <a:r>
              <a:rPr lang="en-US" dirty="0"/>
              <a:t>Should precoordinated combined disorders only be created for concepts for which a causal relationship exists and for for multi-component syndromes and should separate statements be used for all other cases (e.g. diarrhea and vomiting)?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497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67B18-598B-1C4C-9E26-49584D0A5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A3C7B8E-38EB-4641-AF9C-FC71AAD38A7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5789615"/>
              </p:ext>
            </p:extLst>
          </p:nvPr>
        </p:nvGraphicFramePr>
        <p:xfrm>
          <a:off x="838200" y="1825625"/>
          <a:ext cx="10515595" cy="341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19">
                  <a:extLst>
                    <a:ext uri="{9D8B030D-6E8A-4147-A177-3AD203B41FA5}">
                      <a16:colId xmlns:a16="http://schemas.microsoft.com/office/drawing/2014/main" val="1209961178"/>
                    </a:ext>
                  </a:extLst>
                </a:gridCol>
                <a:gridCol w="2103119">
                  <a:extLst>
                    <a:ext uri="{9D8B030D-6E8A-4147-A177-3AD203B41FA5}">
                      <a16:colId xmlns:a16="http://schemas.microsoft.com/office/drawing/2014/main" val="2187321777"/>
                    </a:ext>
                  </a:extLst>
                </a:gridCol>
                <a:gridCol w="2103119">
                  <a:extLst>
                    <a:ext uri="{9D8B030D-6E8A-4147-A177-3AD203B41FA5}">
                      <a16:colId xmlns:a16="http://schemas.microsoft.com/office/drawing/2014/main" val="41025847"/>
                    </a:ext>
                  </a:extLst>
                </a:gridCol>
                <a:gridCol w="2103119">
                  <a:extLst>
                    <a:ext uri="{9D8B030D-6E8A-4147-A177-3AD203B41FA5}">
                      <a16:colId xmlns:a16="http://schemas.microsoft.com/office/drawing/2014/main" val="735628143"/>
                    </a:ext>
                  </a:extLst>
                </a:gridCol>
                <a:gridCol w="2103119">
                  <a:extLst>
                    <a:ext uri="{9D8B030D-6E8A-4147-A177-3AD203B41FA5}">
                      <a16:colId xmlns:a16="http://schemas.microsoft.com/office/drawing/2014/main" val="1287405164"/>
                    </a:ext>
                  </a:extLst>
                </a:gridCol>
              </a:tblGrid>
              <a:tr h="370840">
                <a:tc rowSpan="2" gridSpan="2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Phil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Bruce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0747382"/>
                  </a:ext>
                </a:extLst>
              </a:tr>
              <a:tr h="370840"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Causal relationship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383837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sz="1400" dirty="0"/>
                        <a:t>Temporal relationship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X precedes Y/X meets 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Present</a:t>
                      </a:r>
                    </a:p>
                    <a:p>
                      <a:r>
                        <a:rPr lang="en-US" sz="1400" dirty="0"/>
                        <a:t>Absent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Due to and after</a:t>
                      </a:r>
                    </a:p>
                    <a:p>
                      <a:r>
                        <a:rPr lang="en-US" sz="1400" dirty="0"/>
                        <a:t>After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Due to and after</a:t>
                      </a:r>
                    </a:p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Need examples. Feeling is most would have a causal relationship to a preceding disorder and thus Due to and after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336345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Not stated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Present</a:t>
                      </a:r>
                    </a:p>
                    <a:p>
                      <a:endParaRPr lang="en-US" sz="1400" dirty="0"/>
                    </a:p>
                    <a:p>
                      <a:r>
                        <a:rPr lang="en-US" sz="1400" dirty="0"/>
                        <a:t>Absent or unknown</a:t>
                      </a:r>
                    </a:p>
                    <a:p>
                      <a:endParaRPr lang="en-US" sz="1400" dirty="0"/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Co-occurrent and due to</a:t>
                      </a:r>
                    </a:p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Co-occurrent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Co-occurrent and due to</a:t>
                      </a:r>
                    </a:p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Represent as separate statements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512805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9DFBE14-0814-2A42-9E01-E5BF9751D655}"/>
              </a:ext>
            </a:extLst>
          </p:cNvPr>
          <p:cNvSpPr txBox="1"/>
          <p:nvPr/>
        </p:nvSpPr>
        <p:spPr>
          <a:xfrm>
            <a:off x="838200" y="5581816"/>
            <a:ext cx="105155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Proposal: For most combined disorders without a specified temporal relationship but where both disorders exist concurrently at least for part of the time, model both disorders (+ due to the causative disorder).</a:t>
            </a:r>
          </a:p>
          <a:p>
            <a:r>
              <a:rPr lang="en-US" sz="1400" dirty="0"/>
              <a:t>For combined disorders with a specified temporal relationship, model as X after (+ due to?) Y</a:t>
            </a:r>
          </a:p>
        </p:txBody>
      </p:sp>
    </p:spTree>
    <p:extLst>
      <p:ext uri="{BB962C8B-B14F-4D97-AF65-F5344CB8AC3E}">
        <p14:creationId xmlns:p14="http://schemas.microsoft.com/office/powerpoint/2010/main" val="3768651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B535D-31D1-F444-9114-1C9B7A2AF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Combined disorders with &gt;1 clinical course</a:t>
            </a:r>
          </a:p>
        </p:txBody>
      </p:sp>
    </p:spTree>
    <p:extLst>
      <p:ext uri="{BB962C8B-B14F-4D97-AF65-F5344CB8AC3E}">
        <p14:creationId xmlns:p14="http://schemas.microsoft.com/office/powerpoint/2010/main" val="474603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1232</TotalTime>
  <Words>1134</Words>
  <Application>Microsoft Office PowerPoint</Application>
  <PresentationFormat>Widescreen</PresentationFormat>
  <Paragraphs>119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Helvetica</vt:lpstr>
      <vt:lpstr>Helvetica Neue</vt:lpstr>
      <vt:lpstr>Office Theme</vt:lpstr>
      <vt:lpstr>Disorder associations</vt:lpstr>
      <vt:lpstr>Note about co-occurrent and due to pattern:</vt:lpstr>
      <vt:lpstr>Approach to modeling combined disorders (2017-2018) decision trees represented as truth tables</vt:lpstr>
      <vt:lpstr>Statement of problem</vt:lpstr>
      <vt:lpstr>Associated disorders – Phil Brown</vt:lpstr>
      <vt:lpstr>Simple Solution – Phil Brown </vt:lpstr>
      <vt:lpstr>Additional considerations</vt:lpstr>
      <vt:lpstr>Summary</vt:lpstr>
      <vt:lpstr>Combined disorders with &gt;1 clinical course</vt:lpstr>
      <vt:lpstr>Current model for 1088181000119100 |Spontaneous rupture of tympanic membrane of left ear co-occurrent and due to recurrent acute suppurative otitis media (disorder)|</vt:lpstr>
      <vt:lpstr> Spontaneous rupture of tympanic membrane (of X ear) co-occurrent and due to recurrent acute suppurative otitis X </vt:lpstr>
      <vt:lpstr>1088181000119100 |Spontaneous rupture of tympanic membrane of left ear co-occurrent and due to recurrent acute suppurative otitis media (disorder)|- model with 2 clinical courses in separate role groups</vt:lpstr>
      <vt:lpstr>Combined disorders inheriting 2 clinical course relationships &lt;&lt;64572001 |Disease|: [2..*] 263502005 |Clinical course|=*</vt:lpstr>
      <vt:lpstr>368881000119109 |Rapidly progressive nephritic syndrome co-occurrent and due to membranoproliferative glomerulonephritis type III (disorder)|</vt:lpstr>
      <vt:lpstr>368881000119109 |Rapidly progressive nephritic syndrome co-occurrent and due to membranoproliferative glomerulonephritis type III (disorder)|- model with 2 clinical courses in separate role groups</vt:lpstr>
      <vt:lpstr>Current model for 714815007 |Recurrent hematuria co-occurrent and due to diffuse crescentic glomerulonephritis (disorder)|</vt:lpstr>
      <vt:lpstr>714815007 |Recurrent hematuria co-occurrent and due to diffuse crescentic glomerulonephritis (disorder)|- model with 2 clinical courses in separate role groups</vt:lpstr>
      <vt:lpstr>Comment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Disorder associations</dc:title>
  <dc:creator>Bruce Goldberg</dc:creator>
  <cp:lastModifiedBy>Bruce J Goldberg</cp:lastModifiedBy>
  <cp:revision>37</cp:revision>
  <dcterms:created xsi:type="dcterms:W3CDTF">2021-01-18T17:00:24Z</dcterms:created>
  <dcterms:modified xsi:type="dcterms:W3CDTF">2021-02-24T01:10:50Z</dcterms:modified>
</cp:coreProperties>
</file>