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0"/>
  </p:notesMasterIdLst>
  <p:sldIdLst>
    <p:sldId id="294" r:id="rId2"/>
    <p:sldId id="295" r:id="rId3"/>
    <p:sldId id="313" r:id="rId4"/>
    <p:sldId id="314" r:id="rId5"/>
    <p:sldId id="326" r:id="rId6"/>
    <p:sldId id="284" r:id="rId7"/>
    <p:sldId id="285" r:id="rId8"/>
    <p:sldId id="309" r:id="rId9"/>
    <p:sldId id="310" r:id="rId10"/>
    <p:sldId id="311" r:id="rId11"/>
    <p:sldId id="312" r:id="rId12"/>
    <p:sldId id="315" r:id="rId13"/>
    <p:sldId id="316" r:id="rId14"/>
    <p:sldId id="317" r:id="rId15"/>
    <p:sldId id="318" r:id="rId16"/>
    <p:sldId id="319" r:id="rId17"/>
    <p:sldId id="320" r:id="rId18"/>
    <p:sldId id="321" r:id="rId19"/>
    <p:sldId id="322" r:id="rId20"/>
    <p:sldId id="323" r:id="rId21"/>
    <p:sldId id="304" r:id="rId22"/>
    <p:sldId id="305" r:id="rId23"/>
    <p:sldId id="306" r:id="rId24"/>
    <p:sldId id="327" r:id="rId25"/>
    <p:sldId id="308" r:id="rId26"/>
    <p:sldId id="325" r:id="rId27"/>
    <p:sldId id="292" r:id="rId28"/>
    <p:sldId id="293"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610"/>
    <p:restoredTop sz="96327"/>
  </p:normalViewPr>
  <p:slideViewPr>
    <p:cSldViewPr snapToGrid="0" snapToObjects="1">
      <p:cViewPr varScale="1">
        <p:scale>
          <a:sx n="171" d="100"/>
          <a:sy n="171" d="100"/>
        </p:scale>
        <p:origin x="192" y="784"/>
      </p:cViewPr>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523543-0D69-8249-853F-4F3AABE468A4}" type="datetimeFigureOut">
              <a:rPr lang="en-US" smtClean="0"/>
              <a:t>2/25/21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BC5932-4FCE-DC43-9EF6-DA6E0F8F3531}" type="slidenum">
              <a:rPr lang="en-US" smtClean="0"/>
              <a:t>‹#›</a:t>
            </a:fld>
            <a:endParaRPr lang="en-US"/>
          </a:p>
        </p:txBody>
      </p:sp>
    </p:spTree>
    <p:extLst>
      <p:ext uri="{BB962C8B-B14F-4D97-AF65-F5344CB8AC3E}">
        <p14:creationId xmlns:p14="http://schemas.microsoft.com/office/powerpoint/2010/main" val="2165786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91f2388f42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136" name="Google Shape;136;g91f2388f4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351482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8" name="Google Shape;568;p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69" name="Google Shape;569;p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extLst>
      <p:ext uri="{BB962C8B-B14F-4D97-AF65-F5344CB8AC3E}">
        <p14:creationId xmlns:p14="http://schemas.microsoft.com/office/powerpoint/2010/main" val="32970569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6" name="Google Shape;576;p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77" name="Google Shape;577;p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extLst>
      <p:ext uri="{BB962C8B-B14F-4D97-AF65-F5344CB8AC3E}">
        <p14:creationId xmlns:p14="http://schemas.microsoft.com/office/powerpoint/2010/main" val="3114004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8" name="Google Shape;568;p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69" name="Google Shape;569;p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extLst>
      <p:ext uri="{BB962C8B-B14F-4D97-AF65-F5344CB8AC3E}">
        <p14:creationId xmlns:p14="http://schemas.microsoft.com/office/powerpoint/2010/main" val="2138833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6" name="Google Shape;576;p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77" name="Google Shape;577;p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extLst>
      <p:ext uri="{BB962C8B-B14F-4D97-AF65-F5344CB8AC3E}">
        <p14:creationId xmlns:p14="http://schemas.microsoft.com/office/powerpoint/2010/main" val="2705473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8" name="Google Shape;568;p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69" name="Google Shape;569;p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extLst>
      <p:ext uri="{BB962C8B-B14F-4D97-AF65-F5344CB8AC3E}">
        <p14:creationId xmlns:p14="http://schemas.microsoft.com/office/powerpoint/2010/main" val="2196136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6" name="Google Shape;576;p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77" name="Google Shape;577;p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15</a:t>
            </a:fld>
            <a:endParaRPr/>
          </a:p>
        </p:txBody>
      </p:sp>
    </p:spTree>
    <p:extLst>
      <p:ext uri="{BB962C8B-B14F-4D97-AF65-F5344CB8AC3E}">
        <p14:creationId xmlns:p14="http://schemas.microsoft.com/office/powerpoint/2010/main" val="2590281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8" name="Google Shape;568;p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69" name="Google Shape;569;p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extLst>
      <p:ext uri="{BB962C8B-B14F-4D97-AF65-F5344CB8AC3E}">
        <p14:creationId xmlns:p14="http://schemas.microsoft.com/office/powerpoint/2010/main" val="12184211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6" name="Google Shape;576;p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77" name="Google Shape;577;p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a:p>
        </p:txBody>
      </p:sp>
    </p:spTree>
    <p:extLst>
      <p:ext uri="{BB962C8B-B14F-4D97-AF65-F5344CB8AC3E}">
        <p14:creationId xmlns:p14="http://schemas.microsoft.com/office/powerpoint/2010/main" val="8912257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8" name="Google Shape;568;p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69" name="Google Shape;569;p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18</a:t>
            </a:fld>
            <a:endParaRPr/>
          </a:p>
        </p:txBody>
      </p:sp>
    </p:spTree>
    <p:extLst>
      <p:ext uri="{BB962C8B-B14F-4D97-AF65-F5344CB8AC3E}">
        <p14:creationId xmlns:p14="http://schemas.microsoft.com/office/powerpoint/2010/main" val="4439578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8" name="Google Shape;568;p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69" name="Google Shape;569;p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19</a:t>
            </a:fld>
            <a:endParaRPr/>
          </a:p>
        </p:txBody>
      </p:sp>
    </p:spTree>
    <p:extLst>
      <p:ext uri="{BB962C8B-B14F-4D97-AF65-F5344CB8AC3E}">
        <p14:creationId xmlns:p14="http://schemas.microsoft.com/office/powerpoint/2010/main" val="4119941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147" name="Google Shape;14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102844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6" name="Google Shape;576;p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77" name="Google Shape;577;p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20</a:t>
            </a:fld>
            <a:endParaRPr/>
          </a:p>
        </p:txBody>
      </p:sp>
    </p:spTree>
    <p:extLst>
      <p:ext uri="{BB962C8B-B14F-4D97-AF65-F5344CB8AC3E}">
        <p14:creationId xmlns:p14="http://schemas.microsoft.com/office/powerpoint/2010/main" val="9436917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8" name="Google Shape;568;p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69" name="Google Shape;569;p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21</a:t>
            </a:fld>
            <a:endParaRPr/>
          </a:p>
        </p:txBody>
      </p:sp>
    </p:spTree>
    <p:extLst>
      <p:ext uri="{BB962C8B-B14F-4D97-AF65-F5344CB8AC3E}">
        <p14:creationId xmlns:p14="http://schemas.microsoft.com/office/powerpoint/2010/main" val="8425318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6" name="Google Shape;576;p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77" name="Google Shape;577;p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22</a:t>
            </a:fld>
            <a:endParaRPr/>
          </a:p>
        </p:txBody>
      </p:sp>
    </p:spTree>
    <p:extLst>
      <p:ext uri="{BB962C8B-B14F-4D97-AF65-F5344CB8AC3E}">
        <p14:creationId xmlns:p14="http://schemas.microsoft.com/office/powerpoint/2010/main" val="32959073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8" name="Google Shape;568;p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69" name="Google Shape;569;p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23</a:t>
            </a:fld>
            <a:endParaRPr/>
          </a:p>
        </p:txBody>
      </p:sp>
    </p:spTree>
    <p:extLst>
      <p:ext uri="{BB962C8B-B14F-4D97-AF65-F5344CB8AC3E}">
        <p14:creationId xmlns:p14="http://schemas.microsoft.com/office/powerpoint/2010/main" val="30964841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6" name="Google Shape;576;p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77" name="Google Shape;577;p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24</a:t>
            </a:fld>
            <a:endParaRPr/>
          </a:p>
        </p:txBody>
      </p:sp>
    </p:spTree>
    <p:extLst>
      <p:ext uri="{BB962C8B-B14F-4D97-AF65-F5344CB8AC3E}">
        <p14:creationId xmlns:p14="http://schemas.microsoft.com/office/powerpoint/2010/main" val="34879181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8" name="Google Shape;568;p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69" name="Google Shape;569;p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25</a:t>
            </a:fld>
            <a:endParaRPr/>
          </a:p>
        </p:txBody>
      </p:sp>
    </p:spTree>
    <p:extLst>
      <p:ext uri="{BB962C8B-B14F-4D97-AF65-F5344CB8AC3E}">
        <p14:creationId xmlns:p14="http://schemas.microsoft.com/office/powerpoint/2010/main" val="37445267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8" name="Google Shape;568;p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69" name="Google Shape;569;p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26</a:t>
            </a:fld>
            <a:endParaRPr/>
          </a:p>
        </p:txBody>
      </p:sp>
    </p:spTree>
    <p:extLst>
      <p:ext uri="{BB962C8B-B14F-4D97-AF65-F5344CB8AC3E}">
        <p14:creationId xmlns:p14="http://schemas.microsoft.com/office/powerpoint/2010/main" val="22618829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1" name="Google Shape;661;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62" name="Google Shape;66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901403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g7e4ca5b0a6_5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76" name="Google Shape;676;g7e4ca5b0a6_5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405199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8" name="Google Shape;568;p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69" name="Google Shape;569;p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extLst>
      <p:ext uri="{BB962C8B-B14F-4D97-AF65-F5344CB8AC3E}">
        <p14:creationId xmlns:p14="http://schemas.microsoft.com/office/powerpoint/2010/main" val="3072558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6" name="Google Shape;576;p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77" name="Google Shape;577;p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extLst>
      <p:ext uri="{BB962C8B-B14F-4D97-AF65-F5344CB8AC3E}">
        <p14:creationId xmlns:p14="http://schemas.microsoft.com/office/powerpoint/2010/main" val="2754806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8" name="Google Shape;568;p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69" name="Google Shape;569;p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extLst>
      <p:ext uri="{BB962C8B-B14F-4D97-AF65-F5344CB8AC3E}">
        <p14:creationId xmlns:p14="http://schemas.microsoft.com/office/powerpoint/2010/main" val="2131655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8" name="Google Shape;568;p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69" name="Google Shape;569;p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extLst>
      <p:ext uri="{BB962C8B-B14F-4D97-AF65-F5344CB8AC3E}">
        <p14:creationId xmlns:p14="http://schemas.microsoft.com/office/powerpoint/2010/main" val="2226382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6" name="Google Shape;576;p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77" name="Google Shape;577;p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extLst>
      <p:ext uri="{BB962C8B-B14F-4D97-AF65-F5344CB8AC3E}">
        <p14:creationId xmlns:p14="http://schemas.microsoft.com/office/powerpoint/2010/main" val="3614217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8" name="Google Shape;568;p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69" name="Google Shape;569;p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extLst>
      <p:ext uri="{BB962C8B-B14F-4D97-AF65-F5344CB8AC3E}">
        <p14:creationId xmlns:p14="http://schemas.microsoft.com/office/powerpoint/2010/main" val="7520531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6" name="Google Shape;576;p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577" name="Google Shape;577;p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extLst>
      <p:ext uri="{BB962C8B-B14F-4D97-AF65-F5344CB8AC3E}">
        <p14:creationId xmlns:p14="http://schemas.microsoft.com/office/powerpoint/2010/main" val="1508061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1233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49"/>
        <p:cNvGrpSpPr/>
        <p:nvPr/>
      </p:nvGrpSpPr>
      <p:grpSpPr>
        <a:xfrm>
          <a:off x="0" y="0"/>
          <a:ext cx="0" cy="0"/>
          <a:chOff x="0" y="0"/>
          <a:chExt cx="0" cy="0"/>
        </a:xfrm>
      </p:grpSpPr>
      <p:sp>
        <p:nvSpPr>
          <p:cNvPr id="50" name="Google Shape;50;p24"/>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r>
              <a:rPr lang="en-GB"/>
              <a:t>Click icon to add picture</a:t>
            </a:r>
            <a:endParaRPr/>
          </a:p>
        </p:txBody>
      </p:sp>
      <p:sp>
        <p:nvSpPr>
          <p:cNvPr id="51" name="Google Shape;51;p24"/>
          <p:cNvSpPr txBox="1">
            <a:spLocks noGrp="1"/>
          </p:cNvSpPr>
          <p:nvPr>
            <p:ph type="title"/>
          </p:nvPr>
        </p:nvSpPr>
        <p:spPr>
          <a:xfrm>
            <a:off x="3253644" y="1721347"/>
            <a:ext cx="5684712" cy="1995938"/>
          </a:xfrm>
          <a:prstGeom prst="rect">
            <a:avLst/>
          </a:prstGeom>
          <a:noFill/>
          <a:ln>
            <a:noFill/>
          </a:ln>
        </p:spPr>
        <p:txBody>
          <a:bodyPr spcFirstLastPara="1" wrap="square" lIns="91425" tIns="45700" rIns="91425" bIns="45700" anchor="ctr" anchorCtr="0">
            <a:noAutofit/>
          </a:bodyPr>
          <a:lstStyle>
            <a:lvl1pPr marR="0" lvl="0" algn="ctr" rtl="0">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2pPr>
            <a:lvl3pPr marR="0" lvl="2"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3pPr>
            <a:lvl4pPr marR="0" lvl="3"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4pPr>
            <a:lvl5pPr marR="0" lvl="4"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5pPr>
            <a:lvl6pPr marR="0" lvl="5"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6pPr>
            <a:lvl7pPr marR="0" lvl="6"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7pPr>
            <a:lvl8pPr marR="0" lvl="7"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8pPr>
            <a:lvl9pPr marR="0" lvl="8"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9pPr>
          </a:lstStyle>
          <a:p>
            <a:r>
              <a:rPr lang="en-GB"/>
              <a:t>Click to edit Master title style</a:t>
            </a:r>
            <a:endParaRPr/>
          </a:p>
        </p:txBody>
      </p:sp>
    </p:spTree>
    <p:extLst>
      <p:ext uri="{BB962C8B-B14F-4D97-AF65-F5344CB8AC3E}">
        <p14:creationId xmlns:p14="http://schemas.microsoft.com/office/powerpoint/2010/main" val="540684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cSld name="Generic Text">
    <p:spTree>
      <p:nvGrpSpPr>
        <p:cNvPr id="1" name="Shape 14"/>
        <p:cNvGrpSpPr/>
        <p:nvPr/>
      </p:nvGrpSpPr>
      <p:grpSpPr>
        <a:xfrm>
          <a:off x="0" y="0"/>
          <a:ext cx="0" cy="0"/>
          <a:chOff x="0" y="0"/>
          <a:chExt cx="0" cy="0"/>
        </a:xfrm>
      </p:grpSpPr>
      <p:sp>
        <p:nvSpPr>
          <p:cNvPr id="15" name="Google Shape;15;p36"/>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6" name="Google Shape;16;p36"/>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pic>
        <p:nvPicPr>
          <p:cNvPr id="4" name="Google Shape;53;p42">
            <a:extLst>
              <a:ext uri="{FF2B5EF4-FFF2-40B4-BE49-F238E27FC236}">
                <a16:creationId xmlns:a16="http://schemas.microsoft.com/office/drawing/2014/main" id="{699B6CA8-C31A-8C48-AA52-1CF375FF5706}"/>
              </a:ext>
            </a:extLst>
          </p:cNvPr>
          <p:cNvPicPr preferRelativeResize="0"/>
          <p:nvPr userDrawn="1"/>
        </p:nvPicPr>
        <p:blipFill rotWithShape="1">
          <a:blip r:embed="rId2">
            <a:alphaModFix amt="5000"/>
          </a:blip>
          <a:srcRect/>
          <a:stretch/>
        </p:blipFill>
        <p:spPr>
          <a:xfrm>
            <a:off x="104350" y="3558340"/>
            <a:ext cx="11257477" cy="3124085"/>
          </a:xfrm>
          <a:prstGeom prst="rect">
            <a:avLst/>
          </a:prstGeom>
          <a:noFill/>
          <a:ln>
            <a:noFill/>
          </a:ln>
        </p:spPr>
      </p:pic>
    </p:spTree>
    <p:extLst>
      <p:ext uri="{BB962C8B-B14F-4D97-AF65-F5344CB8AC3E}">
        <p14:creationId xmlns:p14="http://schemas.microsoft.com/office/powerpoint/2010/main" val="4221303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Generic Text" preserve="1">
  <p:cSld name="1_Generic Text">
    <p:spTree>
      <p:nvGrpSpPr>
        <p:cNvPr id="1" name="Shape 14"/>
        <p:cNvGrpSpPr/>
        <p:nvPr/>
      </p:nvGrpSpPr>
      <p:grpSpPr>
        <a:xfrm>
          <a:off x="0" y="0"/>
          <a:ext cx="0" cy="0"/>
          <a:chOff x="0" y="0"/>
          <a:chExt cx="0" cy="0"/>
        </a:xfrm>
      </p:grpSpPr>
      <p:sp>
        <p:nvSpPr>
          <p:cNvPr id="15" name="Google Shape;15;p36"/>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6" name="Google Shape;16;p36"/>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
        <p:nvSpPr>
          <p:cNvPr id="2" name="Rectangle 1">
            <a:extLst>
              <a:ext uri="{FF2B5EF4-FFF2-40B4-BE49-F238E27FC236}">
                <a16:creationId xmlns:a16="http://schemas.microsoft.com/office/drawing/2014/main" id="{BFE19C4A-AB77-2B4B-AFC7-4C1657C951C8}"/>
              </a:ext>
            </a:extLst>
          </p:cNvPr>
          <p:cNvSpPr/>
          <p:nvPr userDrawn="1"/>
        </p:nvSpPr>
        <p:spPr>
          <a:xfrm>
            <a:off x="11430000" y="1003300"/>
            <a:ext cx="762000" cy="2628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784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17"/>
        <p:cNvGrpSpPr/>
        <p:nvPr/>
      </p:nvGrpSpPr>
      <p:grpSpPr>
        <a:xfrm>
          <a:off x="0" y="0"/>
          <a:ext cx="0" cy="0"/>
          <a:chOff x="0" y="0"/>
          <a:chExt cx="0" cy="0"/>
        </a:xfrm>
      </p:grpSpPr>
      <p:sp>
        <p:nvSpPr>
          <p:cNvPr id="18" name="Google Shape;18;g7ecf017965_0_138"/>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9" name="Google Shape;19;g7ecf017965_0_138"/>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sz="1400" b="1" i="1" u="none" strike="noStrike" cap="none">
                <a:solidFill>
                  <a:schemeClr val="dk2"/>
                </a:solidFill>
                <a:latin typeface="Trebuchet MS"/>
                <a:ea typeface="Trebuchet MS"/>
                <a:cs typeface="Trebuchet MS"/>
                <a:sym typeface="Trebuchet MS"/>
              </a:rPr>
              <a:t>‹#›</a:t>
            </a:fld>
            <a:endParaRPr sz="1400" b="1" i="1" u="none" strike="noStrike" cap="none">
              <a:solidFill>
                <a:schemeClr val="dk2"/>
              </a:solidFill>
              <a:latin typeface="Trebuchet MS"/>
              <a:ea typeface="Trebuchet MS"/>
              <a:cs typeface="Trebuchet MS"/>
              <a:sym typeface="Trebuchet MS"/>
            </a:endParaRPr>
          </a:p>
        </p:txBody>
      </p:sp>
      <p:pic>
        <p:nvPicPr>
          <p:cNvPr id="20" name="Google Shape;20;g7ecf017965_0_138"/>
          <p:cNvPicPr preferRelativeResize="0"/>
          <p:nvPr/>
        </p:nvPicPr>
        <p:blipFill rotWithShape="1">
          <a:blip r:embed="rId2">
            <a:alphaModFix amt="5000"/>
          </a:blip>
          <a:srcRect/>
          <a:stretch/>
        </p:blipFill>
        <p:spPr>
          <a:xfrm>
            <a:off x="104350" y="3558340"/>
            <a:ext cx="11257477" cy="3124085"/>
          </a:xfrm>
          <a:prstGeom prst="rect">
            <a:avLst/>
          </a:prstGeom>
          <a:noFill/>
          <a:ln>
            <a:noFill/>
          </a:ln>
        </p:spPr>
      </p:pic>
      <p:sp>
        <p:nvSpPr>
          <p:cNvPr id="21" name="Google Shape;21;g7ecf017965_0_138"/>
          <p:cNvSpPr>
            <a:spLocks noGrp="1"/>
          </p:cNvSpPr>
          <p:nvPr>
            <p:ph type="pic" idx="2"/>
          </p:nvPr>
        </p:nvSpPr>
        <p:spPr>
          <a:xfrm>
            <a:off x="0" y="0"/>
            <a:ext cx="11080750" cy="6858000"/>
          </a:xfrm>
          <a:prstGeom prst="rect">
            <a:avLst/>
          </a:prstGeom>
          <a:solidFill>
            <a:schemeClr val="lt2"/>
          </a:solid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1pPr>
            <a:lvl2pPr marR="0" lvl="1"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2pPr>
            <a:lvl3pPr marR="0" lvl="2"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3pPr>
            <a:lvl4pPr marR="0" lvl="3"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4pPr>
            <a:lvl5pPr marR="0" lvl="4"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5pPr>
            <a:lvl6pPr marR="0" lvl="5"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6pPr>
            <a:lvl7pPr marR="0" lvl="6"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7pPr>
            <a:lvl8pPr marR="0" lvl="7"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8pPr>
            <a:lvl9pPr marR="0" lvl="8" algn="l" rtl="0">
              <a:lnSpc>
                <a:spcPct val="115000"/>
              </a:lnSpc>
              <a:spcBef>
                <a:spcPts val="1000"/>
              </a:spcBef>
              <a:spcAft>
                <a:spcPts val="100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9pPr>
          </a:lstStyle>
          <a:p>
            <a:r>
              <a:rPr lang="en-GB"/>
              <a:t>Click icon to add picture</a:t>
            </a:r>
            <a:endParaRPr/>
          </a:p>
        </p:txBody>
      </p:sp>
    </p:spTree>
    <p:extLst>
      <p:ext uri="{BB962C8B-B14F-4D97-AF65-F5344CB8AC3E}">
        <p14:creationId xmlns:p14="http://schemas.microsoft.com/office/powerpoint/2010/main" val="1545988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lor Blocked Slide Blumarine">
  <p:cSld name="Color Blocked Slide Blumarine">
    <p:spTree>
      <p:nvGrpSpPr>
        <p:cNvPr id="1" name="Shape 85"/>
        <p:cNvGrpSpPr/>
        <p:nvPr/>
      </p:nvGrpSpPr>
      <p:grpSpPr>
        <a:xfrm>
          <a:off x="0" y="0"/>
          <a:ext cx="0" cy="0"/>
          <a:chOff x="0" y="0"/>
          <a:chExt cx="0" cy="0"/>
        </a:xfrm>
      </p:grpSpPr>
      <p:sp>
        <p:nvSpPr>
          <p:cNvPr id="86" name="Google Shape;86;g7ecf017965_0_239"/>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87" name="Google Shape;87;g7ecf017965_0_239"/>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sz="1400" b="1" i="1" u="none" strike="noStrike" cap="none">
                <a:solidFill>
                  <a:schemeClr val="dk2"/>
                </a:solidFill>
                <a:latin typeface="Trebuchet MS"/>
                <a:ea typeface="Trebuchet MS"/>
                <a:cs typeface="Trebuchet MS"/>
                <a:sym typeface="Trebuchet MS"/>
              </a:rPr>
              <a:t>‹#›</a:t>
            </a:fld>
            <a:endParaRPr sz="1400" b="1" i="1" u="none" strike="noStrike" cap="none">
              <a:solidFill>
                <a:schemeClr val="dk2"/>
              </a:solidFill>
              <a:latin typeface="Trebuchet MS"/>
              <a:ea typeface="Trebuchet MS"/>
              <a:cs typeface="Trebuchet MS"/>
              <a:sym typeface="Trebuchet MS"/>
            </a:endParaRPr>
          </a:p>
        </p:txBody>
      </p:sp>
      <p:sp>
        <p:nvSpPr>
          <p:cNvPr id="88" name="Google Shape;88;g7ecf017965_0_239"/>
          <p:cNvSpPr/>
          <p:nvPr/>
        </p:nvSpPr>
        <p:spPr>
          <a:xfrm>
            <a:off x="0" y="0"/>
            <a:ext cx="6037800" cy="6858000"/>
          </a:xfrm>
          <a:prstGeom prst="rect">
            <a:avLst/>
          </a:prstGeom>
          <a:solidFill>
            <a:srgbClr val="124F6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1A6F99"/>
              </a:solidFill>
              <a:latin typeface="Trebuchet MS"/>
              <a:ea typeface="Trebuchet MS"/>
              <a:cs typeface="Trebuchet MS"/>
              <a:sym typeface="Trebuchet MS"/>
            </a:endParaRPr>
          </a:p>
        </p:txBody>
      </p:sp>
      <p:sp>
        <p:nvSpPr>
          <p:cNvPr id="89" name="Google Shape;89;g7ecf017965_0_239"/>
          <p:cNvSpPr/>
          <p:nvPr/>
        </p:nvSpPr>
        <p:spPr>
          <a:xfrm>
            <a:off x="135250" y="6332325"/>
            <a:ext cx="318900" cy="3501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90" name="Google Shape;90;g7ecf017965_0_239"/>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rgbClr val="FFFFFF"/>
                </a:solidFill>
                <a:latin typeface="Trebuchet MS"/>
                <a:ea typeface="Trebuchet MS"/>
                <a:cs typeface="Trebuchet MS"/>
                <a:sym typeface="Trebuchet MS"/>
              </a:rPr>
              <a:t>‹#›</a:t>
            </a:fld>
            <a:endParaRPr sz="1400" b="0" i="0" u="none" strike="noStrike" cap="none">
              <a:solidFill>
                <a:srgbClr val="FFFFFF"/>
              </a:solidFill>
              <a:latin typeface="Trebuchet MS"/>
              <a:ea typeface="Trebuchet MS"/>
              <a:cs typeface="Trebuchet MS"/>
              <a:sym typeface="Trebuchet MS"/>
            </a:endParaRPr>
          </a:p>
        </p:txBody>
      </p:sp>
    </p:spTree>
    <p:extLst>
      <p:ext uri="{BB962C8B-B14F-4D97-AF65-F5344CB8AC3E}">
        <p14:creationId xmlns:p14="http://schemas.microsoft.com/office/powerpoint/2010/main" val="890091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lor Blocked Blumarine Right ">
  <p:cSld name="Color Blocked Blumarine Right ">
    <p:spTree>
      <p:nvGrpSpPr>
        <p:cNvPr id="1" name="Shape 91"/>
        <p:cNvGrpSpPr/>
        <p:nvPr/>
      </p:nvGrpSpPr>
      <p:grpSpPr>
        <a:xfrm>
          <a:off x="0" y="0"/>
          <a:ext cx="0" cy="0"/>
          <a:chOff x="0" y="0"/>
          <a:chExt cx="0" cy="0"/>
        </a:xfrm>
      </p:grpSpPr>
      <p:sp>
        <p:nvSpPr>
          <p:cNvPr id="92" name="Google Shape;92;g7ecf017965_0_291"/>
          <p:cNvSpPr/>
          <p:nvPr/>
        </p:nvSpPr>
        <p:spPr>
          <a:xfrm>
            <a:off x="6153912" y="0"/>
            <a:ext cx="6037800" cy="6858000"/>
          </a:xfrm>
          <a:prstGeom prst="rect">
            <a:avLst/>
          </a:prstGeom>
          <a:solidFill>
            <a:srgbClr val="124F6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1A6F99"/>
              </a:solidFill>
              <a:latin typeface="Trebuchet MS"/>
              <a:ea typeface="Trebuchet MS"/>
              <a:cs typeface="Trebuchet MS"/>
              <a:sym typeface="Trebuchet MS"/>
            </a:endParaRPr>
          </a:p>
        </p:txBody>
      </p:sp>
      <p:sp>
        <p:nvSpPr>
          <p:cNvPr id="93" name="Google Shape;93;g7ecf017965_0_291"/>
          <p:cNvSpPr/>
          <p:nvPr/>
        </p:nvSpPr>
        <p:spPr>
          <a:xfrm>
            <a:off x="11692500" y="6200600"/>
            <a:ext cx="318900" cy="350100"/>
          </a:xfrm>
          <a:prstGeom prst="rect">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94" name="Google Shape;94;g7ecf017965_0_291"/>
          <p:cNvSpPr txBox="1"/>
          <p:nvPr/>
        </p:nvSpPr>
        <p:spPr>
          <a:xfrm>
            <a:off x="11661600" y="6253000"/>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rgbClr val="FFFFFF"/>
                </a:solidFill>
                <a:latin typeface="Trebuchet MS"/>
                <a:ea typeface="Trebuchet MS"/>
                <a:cs typeface="Trebuchet MS"/>
                <a:sym typeface="Trebuchet MS"/>
              </a:rPr>
              <a:t>‹#›</a:t>
            </a:fld>
            <a:endParaRPr sz="1400" b="0" i="0" u="none" strike="noStrike" cap="none">
              <a:solidFill>
                <a:srgbClr val="FFFFFF"/>
              </a:solidFill>
              <a:latin typeface="Trebuchet MS"/>
              <a:ea typeface="Trebuchet MS"/>
              <a:cs typeface="Trebuchet MS"/>
              <a:sym typeface="Trebuchet MS"/>
            </a:endParaRPr>
          </a:p>
        </p:txBody>
      </p:sp>
      <p:sp>
        <p:nvSpPr>
          <p:cNvPr id="95" name="Google Shape;95;g7ecf017965_0_291"/>
          <p:cNvSpPr txBox="1"/>
          <p:nvPr/>
        </p:nvSpPr>
        <p:spPr>
          <a:xfrm rot="-5400000">
            <a:off x="-1015676" y="4866362"/>
            <a:ext cx="31347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rgbClr val="434A55"/>
                </a:solidFill>
                <a:latin typeface="Trebuchet MS"/>
                <a:ea typeface="Trebuchet MS"/>
                <a:cs typeface="Trebuchet MS"/>
                <a:sym typeface="Trebuchet MS"/>
              </a:rPr>
              <a:t>SNOMED International: Delivering SNOMED CT</a:t>
            </a:r>
            <a:endParaRPr sz="1100" b="0" i="0" u="none" strike="noStrike" cap="none">
              <a:solidFill>
                <a:srgbClr val="434A55"/>
              </a:solidFill>
              <a:latin typeface="Trebuchet MS"/>
              <a:ea typeface="Trebuchet MS"/>
              <a:cs typeface="Trebuchet MS"/>
              <a:sym typeface="Trebuchet MS"/>
            </a:endParaRPr>
          </a:p>
        </p:txBody>
      </p:sp>
      <p:sp>
        <p:nvSpPr>
          <p:cNvPr id="96" name="Google Shape;96;g7ecf017965_0_291"/>
          <p:cNvSpPr/>
          <p:nvPr/>
        </p:nvSpPr>
        <p:spPr>
          <a:xfrm>
            <a:off x="541474" y="1091307"/>
            <a:ext cx="10800" cy="2455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pic>
        <p:nvPicPr>
          <p:cNvPr id="97" name="Google Shape;97;g7ecf017965_0_291"/>
          <p:cNvPicPr preferRelativeResize="0"/>
          <p:nvPr/>
        </p:nvPicPr>
        <p:blipFill rotWithShape="1">
          <a:blip r:embed="rId2">
            <a:alphaModFix/>
          </a:blip>
          <a:srcRect/>
          <a:stretch/>
        </p:blipFill>
        <p:spPr>
          <a:xfrm>
            <a:off x="182880" y="182880"/>
            <a:ext cx="737589" cy="747834"/>
          </a:xfrm>
          <a:prstGeom prst="rect">
            <a:avLst/>
          </a:prstGeom>
          <a:noFill/>
          <a:ln>
            <a:noFill/>
          </a:ln>
        </p:spPr>
      </p:pic>
    </p:spTree>
    <p:extLst>
      <p:ext uri="{BB962C8B-B14F-4D97-AF65-F5344CB8AC3E}">
        <p14:creationId xmlns:p14="http://schemas.microsoft.com/office/powerpoint/2010/main" val="3829842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0FF902-DDB7-9D45-99EB-619F5C22CB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B681A58-5441-2B47-9786-835DDE2951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Google Shape;11;p23">
            <a:extLst>
              <a:ext uri="{FF2B5EF4-FFF2-40B4-BE49-F238E27FC236}">
                <a16:creationId xmlns:a16="http://schemas.microsoft.com/office/drawing/2014/main" id="{D189BA68-A33F-5549-A41B-6B8C287667E6}"/>
              </a:ext>
            </a:extLst>
          </p:cNvPr>
          <p:cNvSpPr txBox="1"/>
          <p:nvPr userDrawn="1"/>
        </p:nvSpPr>
        <p:spPr>
          <a:xfrm rot="-5400000">
            <a:off x="10052818" y="4902501"/>
            <a:ext cx="31347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rgbClr val="434A55"/>
                </a:solidFill>
                <a:latin typeface="Trebuchet MS"/>
                <a:ea typeface="Trebuchet MS"/>
                <a:cs typeface="Trebuchet MS"/>
                <a:sym typeface="Trebuchet MS"/>
              </a:rPr>
              <a:t>SNOMED International: Delivering SNOMED CT</a:t>
            </a:r>
            <a:endParaRPr sz="1100" b="0" i="0" u="none" strike="noStrike" cap="none">
              <a:solidFill>
                <a:srgbClr val="434A55"/>
              </a:solidFill>
              <a:latin typeface="Trebuchet MS"/>
              <a:ea typeface="Trebuchet MS"/>
              <a:cs typeface="Trebuchet MS"/>
              <a:sym typeface="Trebuchet MS"/>
            </a:endParaRPr>
          </a:p>
        </p:txBody>
      </p:sp>
      <p:sp>
        <p:nvSpPr>
          <p:cNvPr id="8" name="Google Shape;12;p23">
            <a:extLst>
              <a:ext uri="{FF2B5EF4-FFF2-40B4-BE49-F238E27FC236}">
                <a16:creationId xmlns:a16="http://schemas.microsoft.com/office/drawing/2014/main" id="{9DE9F72E-A675-1945-910D-B3D5BB1CC3FD}"/>
              </a:ext>
            </a:extLst>
          </p:cNvPr>
          <p:cNvSpPr/>
          <p:nvPr userDrawn="1"/>
        </p:nvSpPr>
        <p:spPr>
          <a:xfrm>
            <a:off x="11609968" y="1140325"/>
            <a:ext cx="20400" cy="2455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pic>
        <p:nvPicPr>
          <p:cNvPr id="9" name="Google Shape;13;p23">
            <a:extLst>
              <a:ext uri="{FF2B5EF4-FFF2-40B4-BE49-F238E27FC236}">
                <a16:creationId xmlns:a16="http://schemas.microsoft.com/office/drawing/2014/main" id="{201A53F2-7F1C-F94C-A7C4-9FDF9C3A470C}"/>
              </a:ext>
            </a:extLst>
          </p:cNvPr>
          <p:cNvPicPr preferRelativeResize="0"/>
          <p:nvPr userDrawn="1"/>
        </p:nvPicPr>
        <p:blipFill rotWithShape="1">
          <a:blip r:embed="rId9">
            <a:alphaModFix/>
          </a:blip>
          <a:srcRect/>
          <a:stretch/>
        </p:blipFill>
        <p:spPr>
          <a:xfrm>
            <a:off x="11251374" y="193798"/>
            <a:ext cx="737589" cy="747834"/>
          </a:xfrm>
          <a:prstGeom prst="rect">
            <a:avLst/>
          </a:prstGeom>
          <a:noFill/>
          <a:ln>
            <a:noFill/>
          </a:ln>
        </p:spPr>
      </p:pic>
    </p:spTree>
    <p:extLst>
      <p:ext uri="{BB962C8B-B14F-4D97-AF65-F5344CB8AC3E}">
        <p14:creationId xmlns:p14="http://schemas.microsoft.com/office/powerpoint/2010/main" val="4421778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pic>
        <p:nvPicPr>
          <p:cNvPr id="138" name="Google Shape;138;p27"/>
          <p:cNvPicPr preferRelativeResize="0"/>
          <p:nvPr/>
        </p:nvPicPr>
        <p:blipFill rotWithShape="1">
          <a:blip r:embed="rId3">
            <a:alphaModFix/>
          </a:blip>
          <a:srcRect/>
          <a:stretch/>
        </p:blipFill>
        <p:spPr>
          <a:xfrm>
            <a:off x="4950" y="0"/>
            <a:ext cx="12192001" cy="6858000"/>
          </a:xfrm>
          <a:prstGeom prst="rect">
            <a:avLst/>
          </a:prstGeom>
          <a:noFill/>
          <a:ln>
            <a:noFill/>
          </a:ln>
        </p:spPr>
      </p:pic>
      <p:sp>
        <p:nvSpPr>
          <p:cNvPr id="139" name="Google Shape;139;p27"/>
          <p:cNvSpPr/>
          <p:nvPr/>
        </p:nvSpPr>
        <p:spPr>
          <a:xfrm>
            <a:off x="0" y="0"/>
            <a:ext cx="12201900" cy="6858000"/>
          </a:xfrm>
          <a:prstGeom prst="rect">
            <a:avLst/>
          </a:prstGeom>
          <a:solidFill>
            <a:srgbClr val="1DA8DE">
              <a:alpha val="76920"/>
            </a:srgbClr>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1200" cap="none" spc="0" normalizeH="0" baseline="0" noProof="0">
              <a:ln>
                <a:noFill/>
              </a:ln>
              <a:solidFill>
                <a:srgbClr val="FFFFFF"/>
              </a:solidFill>
              <a:effectLst/>
              <a:uLnTx/>
              <a:uFillTx/>
              <a:latin typeface="Trebuchet MS"/>
              <a:ea typeface="Trebuchet MS"/>
              <a:cs typeface="Trebuchet MS"/>
              <a:sym typeface="Trebuchet MS"/>
            </a:endParaRPr>
          </a:p>
        </p:txBody>
      </p:sp>
      <p:sp>
        <p:nvSpPr>
          <p:cNvPr id="140" name="Google Shape;140;p27"/>
          <p:cNvSpPr txBox="1">
            <a:spLocks noGrp="1"/>
          </p:cNvSpPr>
          <p:nvPr>
            <p:ph type="title"/>
          </p:nvPr>
        </p:nvSpPr>
        <p:spPr>
          <a:xfrm>
            <a:off x="574800" y="1910150"/>
            <a:ext cx="11052300" cy="2095500"/>
          </a:xfrm>
          <a:prstGeom prst="rect">
            <a:avLst/>
          </a:prstGeom>
          <a:noFill/>
          <a:ln w="9525" cap="flat" cmpd="sng">
            <a:solidFill>
              <a:schemeClr val="lt1"/>
            </a:solidFill>
            <a:prstDash val="solid"/>
            <a:round/>
            <a:headEnd type="none" w="sm" len="sm"/>
            <a:tailEnd type="none" w="sm" len="sm"/>
          </a:ln>
        </p:spPr>
        <p:txBody>
          <a:bodyPr spcFirstLastPara="1" wrap="square" lIns="216000" tIns="216000" rIns="216000" bIns="45700" anchor="ctr" anchorCtr="0">
            <a:noAutofit/>
          </a:bodyPr>
          <a:lstStyle/>
          <a:p>
            <a:r>
              <a:rPr lang="en-GB" b="0" i="0" dirty="0"/>
              <a:t>Concept Inactivation</a:t>
            </a:r>
            <a:br>
              <a:rPr lang="en-GB" sz="5400" b="0" dirty="0"/>
            </a:br>
            <a:r>
              <a:rPr lang="en-GB" b="0" i="0" dirty="0"/>
              <a:t>Proposed Amendments</a:t>
            </a:r>
            <a:endParaRPr sz="5400" b="0" i="0" dirty="0">
              <a:solidFill>
                <a:schemeClr val="lt1"/>
              </a:solidFill>
            </a:endParaRPr>
          </a:p>
        </p:txBody>
      </p:sp>
      <p:sp>
        <p:nvSpPr>
          <p:cNvPr id="141" name="Google Shape;141;p27"/>
          <p:cNvSpPr txBox="1"/>
          <p:nvPr/>
        </p:nvSpPr>
        <p:spPr>
          <a:xfrm>
            <a:off x="3000750" y="4427560"/>
            <a:ext cx="6190500" cy="415500"/>
          </a:xfrm>
          <a:prstGeom prst="rect">
            <a:avLst/>
          </a:prstGeom>
          <a:noFill/>
          <a:ln>
            <a:noFill/>
          </a:ln>
        </p:spPr>
        <p:txBody>
          <a:bodyPr spcFirstLastPara="1" wrap="square" lIns="91425" tIns="45700" rIns="91425" bIns="45700" anchor="t" anchorCtr="0">
            <a:noAutofit/>
          </a:bodyPr>
          <a:lstStyle/>
          <a:p>
            <a:pPr lvl="0" algn="ctr">
              <a:lnSpc>
                <a:spcPct val="150000"/>
              </a:lnSpc>
              <a:buClr>
                <a:srgbClr val="000000"/>
              </a:buClr>
              <a:buSzPts val="1400"/>
            </a:pPr>
            <a:r>
              <a:rPr lang="en-US" sz="2000" dirty="0">
                <a:solidFill>
                  <a:srgbClr val="F1F2F1"/>
                </a:solidFill>
                <a:latin typeface="Trebuchet MS"/>
                <a:ea typeface="Trebuchet MS"/>
                <a:cs typeface="Trebuchet MS"/>
                <a:sym typeface="Trebuchet MS"/>
              </a:rPr>
              <a:t>Anne </a:t>
            </a:r>
            <a:r>
              <a:rPr lang="en-US" sz="2000" dirty="0" err="1">
                <a:solidFill>
                  <a:srgbClr val="F1F2F1"/>
                </a:solidFill>
                <a:latin typeface="Trebuchet MS"/>
                <a:ea typeface="Trebuchet MS"/>
                <a:cs typeface="Trebuchet MS"/>
                <a:sym typeface="Trebuchet MS"/>
              </a:rPr>
              <a:t>Randorff</a:t>
            </a:r>
            <a:r>
              <a:rPr lang="en-US" sz="2000" dirty="0">
                <a:solidFill>
                  <a:srgbClr val="F1F2F1"/>
                </a:solidFill>
                <a:latin typeface="Trebuchet MS"/>
                <a:ea typeface="Trebuchet MS"/>
                <a:cs typeface="Trebuchet MS"/>
                <a:sym typeface="Trebuchet MS"/>
              </a:rPr>
              <a:t> Højen, Jeff Pierson, Brian Carlsen</a:t>
            </a:r>
          </a:p>
          <a:p>
            <a:pPr lvl="0" algn="ctr">
              <a:lnSpc>
                <a:spcPct val="150000"/>
              </a:lnSpc>
              <a:buClr>
                <a:srgbClr val="000000"/>
              </a:buClr>
              <a:buSzPts val="1400"/>
            </a:pPr>
            <a:r>
              <a:rPr lang="en-US" sz="2000" dirty="0">
                <a:solidFill>
                  <a:srgbClr val="F1F2F1"/>
                </a:solidFill>
                <a:latin typeface="Trebuchet MS"/>
                <a:ea typeface="Trebuchet MS"/>
                <a:cs typeface="Trebuchet MS"/>
                <a:sym typeface="Trebuchet MS"/>
              </a:rPr>
              <a:t>Jeremy Rogers, Paul Amos</a:t>
            </a:r>
          </a:p>
        </p:txBody>
      </p:sp>
      <p:pic>
        <p:nvPicPr>
          <p:cNvPr id="143" name="Google Shape;143;p27"/>
          <p:cNvPicPr preferRelativeResize="0"/>
          <p:nvPr/>
        </p:nvPicPr>
        <p:blipFill rotWithShape="1">
          <a:blip r:embed="rId4">
            <a:alphaModFix/>
          </a:blip>
          <a:srcRect/>
          <a:stretch/>
        </p:blipFill>
        <p:spPr>
          <a:xfrm>
            <a:off x="2068747" y="5913205"/>
            <a:ext cx="8064406" cy="530143"/>
          </a:xfrm>
          <a:prstGeom prst="rect">
            <a:avLst/>
          </a:prstGeom>
          <a:noFill/>
          <a:ln>
            <a:noFill/>
          </a:ln>
        </p:spPr>
      </p:pic>
      <p:pic>
        <p:nvPicPr>
          <p:cNvPr id="144" name="Google Shape;144;p27"/>
          <p:cNvPicPr preferRelativeResize="0"/>
          <p:nvPr/>
        </p:nvPicPr>
        <p:blipFill rotWithShape="1">
          <a:blip r:embed="rId5">
            <a:alphaModFix/>
          </a:blip>
          <a:srcRect/>
          <a:stretch/>
        </p:blipFill>
        <p:spPr>
          <a:xfrm>
            <a:off x="4817449" y="347351"/>
            <a:ext cx="2567001" cy="1140889"/>
          </a:xfrm>
          <a:prstGeom prst="rect">
            <a:avLst/>
          </a:prstGeom>
          <a:noFill/>
          <a:ln>
            <a:noFill/>
          </a:ln>
        </p:spPr>
      </p:pic>
    </p:spTree>
    <p:extLst>
      <p:ext uri="{BB962C8B-B14F-4D97-AF65-F5344CB8AC3E}">
        <p14:creationId xmlns:p14="http://schemas.microsoft.com/office/powerpoint/2010/main" val="11626650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28"/>
          <p:cNvSpPr/>
          <p:nvPr/>
        </p:nvSpPr>
        <p:spPr>
          <a:xfrm>
            <a:off x="686010" y="1604513"/>
            <a:ext cx="4248300" cy="5020574"/>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err="1">
                <a:solidFill>
                  <a:schemeClr val="bg1"/>
                </a:solidFill>
              </a:rPr>
              <a:t>Def</a:t>
            </a:r>
            <a:r>
              <a:rPr lang="en-GB" baseline="30000" dirty="0" err="1">
                <a:solidFill>
                  <a:schemeClr val="bg1"/>
                </a:solidFill>
              </a:rPr>
              <a:t>n</a:t>
            </a:r>
            <a:r>
              <a:rPr lang="en-GB" dirty="0">
                <a:solidFill>
                  <a:schemeClr val="bg1"/>
                </a:solidFill>
              </a:rPr>
              <a:t>: The inactivation reason </a:t>
            </a:r>
            <a:r>
              <a:rPr lang="en-GB" b="1" dirty="0">
                <a:solidFill>
                  <a:schemeClr val="bg1"/>
                </a:solidFill>
              </a:rPr>
              <a:t>“Outdated Concept” </a:t>
            </a:r>
            <a:r>
              <a:rPr lang="en-GB" dirty="0">
                <a:solidFill>
                  <a:schemeClr val="bg1"/>
                </a:solidFill>
              </a:rPr>
              <a:t>explicitly states that the inactivated concept (A) is an outdated concept that is no longer considered to be clinically acceptable or semantically interoperable internationally. </a:t>
            </a:r>
          </a:p>
          <a:p>
            <a:pPr lvl="0">
              <a:lnSpc>
                <a:spcPct val="150000"/>
              </a:lnSpc>
              <a:buClr>
                <a:srgbClr val="000000"/>
              </a:buClr>
              <a:buSzPts val="1800"/>
            </a:pPr>
            <a:endParaRPr lang="en-GB" dirty="0">
              <a:solidFill>
                <a:schemeClr val="bg1"/>
              </a:solidFill>
              <a:latin typeface="Trebuchet MS"/>
              <a:ea typeface="Trebuchet MS"/>
              <a:cs typeface="Trebuchet MS"/>
              <a:sym typeface="Trebuchet MS"/>
            </a:endParaRPr>
          </a:p>
          <a:p>
            <a:pPr lvl="0">
              <a:lnSpc>
                <a:spcPct val="150000"/>
              </a:lnSpc>
              <a:buClr>
                <a:srgbClr val="000000"/>
              </a:buClr>
              <a:buSzPts val="1800"/>
            </a:pPr>
            <a:r>
              <a:rPr lang="en-GB" dirty="0">
                <a:solidFill>
                  <a:schemeClr val="bg1"/>
                </a:solidFill>
              </a:rPr>
              <a:t>It is possible that the </a:t>
            </a:r>
            <a:r>
              <a:rPr lang="en-GB" i="1" dirty="0">
                <a:solidFill>
                  <a:schemeClr val="bg1"/>
                </a:solidFill>
              </a:rPr>
              <a:t>original</a:t>
            </a:r>
            <a:r>
              <a:rPr lang="en-GB" dirty="0">
                <a:solidFill>
                  <a:schemeClr val="bg1"/>
                </a:solidFill>
              </a:rPr>
              <a:t> meaning of the outdated concept could be </a:t>
            </a:r>
            <a:r>
              <a:rPr lang="en-GB" b="1" dirty="0">
                <a:solidFill>
                  <a:schemeClr val="bg1"/>
                </a:solidFill>
              </a:rPr>
              <a:t>“REPLACED_BY” </a:t>
            </a:r>
            <a:r>
              <a:rPr lang="en-GB" dirty="0">
                <a:solidFill>
                  <a:schemeClr val="bg1"/>
                </a:solidFill>
              </a:rPr>
              <a:t>concept (B) that is semantically similar to or more general than the inactivated concept</a:t>
            </a:r>
            <a:endParaRPr lang="en-US" dirty="0">
              <a:solidFill>
                <a:schemeClr val="bg1"/>
              </a:solidFill>
              <a:latin typeface="Trebuchet MS"/>
              <a:ea typeface="Trebuchet MS"/>
              <a:cs typeface="Trebuchet MS"/>
              <a:sym typeface="Trebuchet MS"/>
            </a:endParaRPr>
          </a:p>
          <a:p>
            <a:pPr lvl="0" algn="ctr">
              <a:lnSpc>
                <a:spcPct val="150000"/>
              </a:lnSpc>
              <a:buClr>
                <a:srgbClr val="000000"/>
              </a:buClr>
              <a:buSzPts val="1800"/>
            </a:pPr>
            <a:endParaRPr lang="en-US" dirty="0">
              <a:solidFill>
                <a:srgbClr val="FFFFFF"/>
              </a:solidFill>
              <a:latin typeface="Trebuchet MS"/>
              <a:ea typeface="Trebuchet MS"/>
              <a:cs typeface="Trebuchet MS"/>
              <a:sym typeface="Trebuchet MS"/>
            </a:endParaRPr>
          </a:p>
        </p:txBody>
      </p:sp>
      <p:sp>
        <p:nvSpPr>
          <p:cNvPr id="572" name="Google Shape;572;p28"/>
          <p:cNvSpPr txBox="1"/>
          <p:nvPr/>
        </p:nvSpPr>
        <p:spPr>
          <a:xfrm>
            <a:off x="914400" y="914400"/>
            <a:ext cx="4312800" cy="6901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GB" sz="3200" b="0" i="0" u="none" strike="noStrike" cap="none" dirty="0">
                <a:solidFill>
                  <a:schemeClr val="accent4"/>
                </a:solidFill>
                <a:latin typeface="Trebuchet MS"/>
                <a:ea typeface="Trebuchet MS"/>
                <a:cs typeface="Trebuchet MS"/>
                <a:sym typeface="Trebuchet MS"/>
              </a:rPr>
              <a:t>Outdated Concept</a:t>
            </a:r>
            <a:endParaRPr sz="1400" b="0" i="0" u="none" strike="noStrike" cap="none" dirty="0">
              <a:solidFill>
                <a:srgbClr val="000000"/>
              </a:solidFill>
              <a:latin typeface="Trebuchet MS"/>
              <a:ea typeface="Trebuchet MS"/>
              <a:cs typeface="Trebuchet MS"/>
              <a:sym typeface="Trebuchet MS"/>
            </a:endParaRPr>
          </a:p>
        </p:txBody>
      </p:sp>
      <p:sp>
        <p:nvSpPr>
          <p:cNvPr id="573" name="Google Shape;573;p28"/>
          <p:cNvSpPr/>
          <p:nvPr/>
        </p:nvSpPr>
        <p:spPr>
          <a:xfrm>
            <a:off x="6349043" y="-414068"/>
            <a:ext cx="4727274" cy="7272068"/>
          </a:xfrm>
          <a:prstGeom prst="rect">
            <a:avLst/>
          </a:prstGeom>
          <a:noFill/>
          <a:ln>
            <a:noFill/>
          </a:ln>
        </p:spPr>
        <p:txBody>
          <a:bodyPr spcFirstLastPara="1" wrap="square" lIns="91425" tIns="45700" rIns="91425" bIns="45700" anchor="ctr" anchorCtr="0">
            <a:noAutofit/>
          </a:bodyPr>
          <a:lstStyle/>
          <a:p>
            <a:pPr lvl="0" algn="ctr">
              <a:lnSpc>
                <a:spcPct val="150000"/>
              </a:lnSpc>
              <a:buClr>
                <a:srgbClr val="000000"/>
              </a:buClr>
              <a:buSzPts val="1800"/>
            </a:pPr>
            <a:r>
              <a:rPr lang="en-US" dirty="0">
                <a:solidFill>
                  <a:srgbClr val="FFFFFF"/>
                </a:solidFill>
                <a:latin typeface="Trebuchet MS"/>
                <a:ea typeface="Trebuchet MS"/>
                <a:cs typeface="Trebuchet MS"/>
                <a:sym typeface="Trebuchet MS"/>
              </a:rPr>
              <a:t>&amp; Guidance</a:t>
            </a:r>
          </a:p>
          <a:p>
            <a:pPr marL="457200" marR="0" lvl="0" indent="-317500" algn="l" rtl="0">
              <a:lnSpc>
                <a:spcPct val="150000"/>
              </a:lnSpc>
              <a:spcBef>
                <a:spcPts val="0"/>
              </a:spcBef>
              <a:spcAft>
                <a:spcPts val="0"/>
              </a:spcAft>
              <a:buClr>
                <a:srgbClr val="3F3F3F"/>
              </a:buClr>
              <a:buSzPts val="1800"/>
              <a:buFont typeface="Trebuchet MS"/>
              <a:buChar char="●"/>
            </a:pPr>
            <a:r>
              <a:rPr lang="en-GB" sz="1800" b="0" i="0" u="none" strike="noStrike" cap="none" dirty="0">
                <a:solidFill>
                  <a:schemeClr val="dk1"/>
                </a:solidFill>
                <a:latin typeface="Trebuchet MS"/>
                <a:ea typeface="Trebuchet MS"/>
                <a:cs typeface="Trebuchet MS"/>
                <a:sym typeface="Trebuchet MS"/>
              </a:rPr>
              <a:t>The primary purpose of this inactivation reason is to manage the terminological drift as our understanding of medicine and surgery evolves e.g., reclassification of organisms, disorders like diabetes etc.</a:t>
            </a:r>
          </a:p>
          <a:p>
            <a:pPr marL="457200" lvl="0" indent="-317500">
              <a:lnSpc>
                <a:spcPct val="150000"/>
              </a:lnSpc>
              <a:buClr>
                <a:srgbClr val="3F3F3F"/>
              </a:buClr>
              <a:buSzPts val="1800"/>
              <a:buFont typeface="Trebuchet MS"/>
              <a:buChar char="●"/>
            </a:pPr>
            <a:r>
              <a:rPr lang="en-GB" dirty="0">
                <a:solidFill>
                  <a:schemeClr val="dk1"/>
                </a:solidFill>
                <a:latin typeface="Trebuchet MS"/>
                <a:sym typeface="Trebuchet MS"/>
              </a:rPr>
              <a:t>Careful research is required to establish the relationship between the “old” and “new” concepts meaning and hence apply the correct historical association.</a:t>
            </a:r>
          </a:p>
          <a:p>
            <a:pPr marL="457200" lvl="0" indent="-317500">
              <a:lnSpc>
                <a:spcPct val="150000"/>
              </a:lnSpc>
              <a:buClr>
                <a:srgbClr val="3F3F3F"/>
              </a:buClr>
              <a:buSzPts val="1800"/>
              <a:buFont typeface="Trebuchet MS"/>
              <a:buChar char="●"/>
            </a:pPr>
            <a:r>
              <a:rPr lang="en-GB" dirty="0">
                <a:solidFill>
                  <a:schemeClr val="dk1"/>
                </a:solidFill>
                <a:latin typeface="Trebuchet MS"/>
                <a:sym typeface="Trebuchet MS"/>
              </a:rPr>
              <a:t>There are occasions where, for instance, an individual organism is now reclassified as 2 different organisms, but currently we cannot apply multiple possible replacements.</a:t>
            </a:r>
          </a:p>
        </p:txBody>
      </p:sp>
    </p:spTree>
    <p:extLst>
      <p:ext uri="{BB962C8B-B14F-4D97-AF65-F5344CB8AC3E}">
        <p14:creationId xmlns:p14="http://schemas.microsoft.com/office/powerpoint/2010/main" val="4076309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29"/>
          <p:cNvSpPr/>
          <p:nvPr/>
        </p:nvSpPr>
        <p:spPr>
          <a:xfrm>
            <a:off x="7144951" y="1877335"/>
            <a:ext cx="4312800" cy="4106174"/>
          </a:xfrm>
          <a:prstGeom prst="rect">
            <a:avLst/>
          </a:prstGeom>
          <a:noFill/>
          <a:ln>
            <a:noFill/>
          </a:ln>
        </p:spPr>
        <p:txBody>
          <a:bodyPr spcFirstLastPara="1" wrap="square" lIns="91425" tIns="45700" rIns="91425" bIns="45700" anchor="t" anchorCtr="0">
            <a:noAutofit/>
          </a:bodyPr>
          <a:lstStyle/>
          <a:p>
            <a:pPr lvl="0" algn="ctr">
              <a:lnSpc>
                <a:spcPct val="150000"/>
              </a:lnSpc>
              <a:buClr>
                <a:srgbClr val="000000"/>
              </a:buClr>
              <a:buSzPts val="1800"/>
            </a:pPr>
            <a:r>
              <a:rPr lang="en-US" sz="2400" dirty="0">
                <a:solidFill>
                  <a:srgbClr val="FFFFFF"/>
                </a:solidFill>
                <a:latin typeface="Trebuchet MS"/>
                <a:ea typeface="Trebuchet MS"/>
                <a:cs typeface="Trebuchet MS"/>
                <a:sym typeface="Trebuchet MS"/>
              </a:rPr>
              <a:t>Proposals for improvement</a:t>
            </a:r>
          </a:p>
          <a:p>
            <a:pPr lvl="0">
              <a:lnSpc>
                <a:spcPct val="150000"/>
              </a:lnSpc>
              <a:buClr>
                <a:srgbClr val="000000"/>
              </a:buClr>
              <a:buSzPts val="1800"/>
            </a:pPr>
            <a:endParaRPr lang="en-US" sz="1600" dirty="0">
              <a:solidFill>
                <a:schemeClr val="bg1"/>
              </a:solidFill>
              <a:latin typeface="Trebuchet MS"/>
              <a:ea typeface="Trebuchet MS"/>
              <a:cs typeface="Trebuchet MS"/>
              <a:sym typeface="Trebuchet MS"/>
            </a:endParaRPr>
          </a:p>
          <a:p>
            <a:pPr lvl="0">
              <a:lnSpc>
                <a:spcPct val="150000"/>
              </a:lnSpc>
              <a:buClr>
                <a:srgbClr val="000000"/>
              </a:buClr>
              <a:buSzPts val="1800"/>
            </a:pPr>
            <a:r>
              <a:rPr lang="en-US" sz="1600" dirty="0" err="1">
                <a:solidFill>
                  <a:schemeClr val="bg1"/>
                </a:solidFill>
                <a:latin typeface="Trebuchet MS"/>
                <a:ea typeface="Trebuchet MS"/>
                <a:cs typeface="Trebuchet MS"/>
                <a:sym typeface="Trebuchet MS"/>
              </a:rPr>
              <a:t>Def</a:t>
            </a:r>
            <a:r>
              <a:rPr lang="en-US" sz="1600" baseline="30000" dirty="0" err="1">
                <a:solidFill>
                  <a:schemeClr val="bg1"/>
                </a:solidFill>
                <a:latin typeface="Trebuchet MS"/>
                <a:ea typeface="Trebuchet MS"/>
                <a:cs typeface="Trebuchet MS"/>
                <a:sym typeface="Trebuchet MS"/>
              </a:rPr>
              <a:t>n</a:t>
            </a:r>
            <a:r>
              <a:rPr lang="en-US" sz="1600" dirty="0">
                <a:solidFill>
                  <a:schemeClr val="bg1"/>
                </a:solidFill>
                <a:latin typeface="Trebuchet MS"/>
                <a:ea typeface="Trebuchet MS"/>
                <a:cs typeface="Trebuchet MS"/>
                <a:sym typeface="Trebuchet MS"/>
              </a:rPr>
              <a:t>: The “POSSIBLY_REPLACED_BY” historical association indicates BOTH that none of the suggested target replacement concepts are semantically equivalent to any meaning implied by the inactivated concept) AND that more than one potential replacement exists, only one of which will be appropriate</a:t>
            </a:r>
            <a:r>
              <a:rPr lang="en-US" dirty="0">
                <a:solidFill>
                  <a:schemeClr val="bg1"/>
                </a:solidFill>
                <a:latin typeface="Trebuchet MS"/>
                <a:ea typeface="Trebuchet MS"/>
                <a:cs typeface="Trebuchet MS"/>
                <a:sym typeface="Trebuchet MS"/>
              </a:rPr>
              <a:t>.</a:t>
            </a:r>
          </a:p>
        </p:txBody>
      </p:sp>
      <p:sp>
        <p:nvSpPr>
          <p:cNvPr id="580" name="Google Shape;580;p29"/>
          <p:cNvSpPr txBox="1"/>
          <p:nvPr/>
        </p:nvSpPr>
        <p:spPr>
          <a:xfrm>
            <a:off x="7040880" y="1290900"/>
            <a:ext cx="4312800" cy="589658"/>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GB" sz="3200" b="0" i="0" u="none" strike="noStrike" cap="none" dirty="0">
                <a:solidFill>
                  <a:schemeClr val="accent4"/>
                </a:solidFill>
                <a:latin typeface="Trebuchet MS"/>
                <a:ea typeface="Trebuchet MS"/>
                <a:cs typeface="Trebuchet MS"/>
                <a:sym typeface="Trebuchet MS"/>
              </a:rPr>
              <a:t>Outdated Concept</a:t>
            </a:r>
            <a:endParaRPr sz="1400" b="0" i="0" u="none" strike="noStrike" cap="none" dirty="0">
              <a:solidFill>
                <a:srgbClr val="000000"/>
              </a:solidFill>
              <a:latin typeface="Trebuchet MS"/>
              <a:ea typeface="Trebuchet MS"/>
              <a:cs typeface="Trebuchet MS"/>
              <a:sym typeface="Trebuchet MS"/>
            </a:endParaRPr>
          </a:p>
        </p:txBody>
      </p:sp>
      <p:sp>
        <p:nvSpPr>
          <p:cNvPr id="584" name="Google Shape;584;p29"/>
          <p:cNvSpPr/>
          <p:nvPr/>
        </p:nvSpPr>
        <p:spPr>
          <a:xfrm>
            <a:off x="1080000" y="345057"/>
            <a:ext cx="4176600" cy="6512943"/>
          </a:xfrm>
          <a:prstGeom prst="rect">
            <a:avLst/>
          </a:prstGeom>
          <a:noFill/>
          <a:ln>
            <a:noFill/>
          </a:ln>
        </p:spPr>
        <p:txBody>
          <a:bodyPr spcFirstLastPara="1" wrap="square" lIns="91425" tIns="45700" rIns="91425" bIns="45700" anchor="ctr" anchorCtr="0">
            <a:noAutofit/>
          </a:bodyPr>
          <a:lstStyle/>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Use “REPLACED_BY” where there is a single replacement.</a:t>
            </a: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Use “POSSIBLY_REPLACED_BY” where more than one replacement is applicable.</a:t>
            </a: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Where no appropriate replacement should be given a drop down box to state ‘no historical association’ is appropriate/required along with  the functionality to annotate individual inactivation's.</a:t>
            </a:r>
          </a:p>
          <a:p>
            <a:pPr marL="482600" lvl="0" indent="-342900">
              <a:lnSpc>
                <a:spcPct val="150000"/>
              </a:lnSpc>
              <a:buClr>
                <a:srgbClr val="000000"/>
              </a:buClr>
              <a:buSzPts val="2400"/>
              <a:buFont typeface="Arial" panose="020B0604020202020204" pitchFamily="34" charset="0"/>
              <a:buChar char="•"/>
            </a:pPr>
            <a:endParaRPr lang="en-GB" dirty="0">
              <a:latin typeface="Trebuchet MS"/>
              <a:ea typeface="Trebuchet MS"/>
              <a:cs typeface="Trebuchet MS"/>
              <a:sym typeface="Trebuchet MS"/>
            </a:endParaRPr>
          </a:p>
        </p:txBody>
      </p:sp>
    </p:spTree>
    <p:extLst>
      <p:ext uri="{BB962C8B-B14F-4D97-AF65-F5344CB8AC3E}">
        <p14:creationId xmlns:p14="http://schemas.microsoft.com/office/powerpoint/2010/main" val="1138637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28"/>
          <p:cNvSpPr/>
          <p:nvPr/>
        </p:nvSpPr>
        <p:spPr>
          <a:xfrm>
            <a:off x="686010" y="1604513"/>
            <a:ext cx="4248300" cy="5020574"/>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err="1">
                <a:solidFill>
                  <a:schemeClr val="bg1"/>
                </a:solidFill>
              </a:rPr>
              <a:t>Def</a:t>
            </a:r>
            <a:r>
              <a:rPr lang="en-GB" baseline="30000" dirty="0" err="1">
                <a:solidFill>
                  <a:schemeClr val="bg1"/>
                </a:solidFill>
              </a:rPr>
              <a:t>n</a:t>
            </a:r>
            <a:r>
              <a:rPr lang="en-GB" dirty="0">
                <a:solidFill>
                  <a:schemeClr val="bg1"/>
                </a:solidFill>
              </a:rPr>
              <a:t>: The inactivation reason </a:t>
            </a:r>
            <a:r>
              <a:rPr lang="en-GB" b="1" dirty="0">
                <a:solidFill>
                  <a:schemeClr val="bg1"/>
                </a:solidFill>
              </a:rPr>
              <a:t>“Meaning Unknown”</a:t>
            </a:r>
            <a:r>
              <a:rPr lang="en-GB" dirty="0">
                <a:solidFill>
                  <a:schemeClr val="bg1"/>
                </a:solidFill>
              </a:rPr>
              <a:t> explicitly states that the meaning of the inactivated concept (A) cannot, in the judgement of the author/editor be determined and therefore, no historical association should be provided.</a:t>
            </a:r>
            <a:endParaRPr lang="en-US" dirty="0">
              <a:solidFill>
                <a:schemeClr val="bg1"/>
              </a:solidFill>
              <a:latin typeface="Trebuchet MS"/>
              <a:ea typeface="Trebuchet MS"/>
              <a:cs typeface="Trebuchet MS"/>
              <a:sym typeface="Trebuchet MS"/>
            </a:endParaRPr>
          </a:p>
        </p:txBody>
      </p:sp>
      <p:sp>
        <p:nvSpPr>
          <p:cNvPr id="572" name="Google Shape;572;p28"/>
          <p:cNvSpPr txBox="1"/>
          <p:nvPr/>
        </p:nvSpPr>
        <p:spPr>
          <a:xfrm>
            <a:off x="914400" y="914400"/>
            <a:ext cx="4312800" cy="6901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GB" sz="3200" b="0" i="0" u="none" strike="noStrike" cap="none" dirty="0">
                <a:solidFill>
                  <a:schemeClr val="accent4"/>
                </a:solidFill>
                <a:latin typeface="Trebuchet MS"/>
                <a:ea typeface="Trebuchet MS"/>
                <a:cs typeface="Trebuchet MS"/>
                <a:sym typeface="Trebuchet MS"/>
              </a:rPr>
              <a:t>Meaning </a:t>
            </a:r>
            <a:r>
              <a:rPr lang="en-GB" sz="3200" b="0" i="0" u="none" strike="noStrike" cap="none" dirty="0" err="1">
                <a:solidFill>
                  <a:schemeClr val="accent4"/>
                </a:solidFill>
                <a:latin typeface="Trebuchet MS"/>
                <a:ea typeface="Trebuchet MS"/>
                <a:cs typeface="Trebuchet MS"/>
                <a:sym typeface="Trebuchet MS"/>
              </a:rPr>
              <a:t>Unknown</a:t>
            </a:r>
            <a:r>
              <a:rPr lang="en-GB" sz="4000" b="1" i="0" u="none" strike="noStrike" cap="none" baseline="30000" dirty="0" err="1">
                <a:solidFill>
                  <a:srgbClr val="FF0000"/>
                </a:solidFill>
                <a:latin typeface="Trebuchet MS"/>
                <a:ea typeface="Trebuchet MS"/>
                <a:cs typeface="Trebuchet MS"/>
                <a:sym typeface="Trebuchet MS"/>
              </a:rPr>
              <a:t>NEW</a:t>
            </a:r>
            <a:endParaRPr sz="4000" b="0" i="0" u="none" strike="noStrike" cap="none" baseline="30000" dirty="0">
              <a:solidFill>
                <a:srgbClr val="FF0000"/>
              </a:solidFill>
              <a:latin typeface="Trebuchet MS"/>
              <a:ea typeface="Trebuchet MS"/>
              <a:cs typeface="Trebuchet MS"/>
              <a:sym typeface="Trebuchet MS"/>
            </a:endParaRPr>
          </a:p>
        </p:txBody>
      </p:sp>
      <p:sp>
        <p:nvSpPr>
          <p:cNvPr id="573" name="Google Shape;573;p28"/>
          <p:cNvSpPr/>
          <p:nvPr/>
        </p:nvSpPr>
        <p:spPr>
          <a:xfrm>
            <a:off x="6349043" y="-414068"/>
            <a:ext cx="4727274" cy="7272068"/>
          </a:xfrm>
          <a:prstGeom prst="rect">
            <a:avLst/>
          </a:prstGeom>
          <a:noFill/>
          <a:ln>
            <a:noFill/>
          </a:ln>
        </p:spPr>
        <p:txBody>
          <a:bodyPr spcFirstLastPara="1" wrap="square" lIns="91425" tIns="45700" rIns="91425" bIns="45700" anchor="ctr" anchorCtr="0">
            <a:noAutofit/>
          </a:bodyPr>
          <a:lstStyle/>
          <a:p>
            <a:pPr lvl="0" algn="ctr">
              <a:lnSpc>
                <a:spcPct val="150000"/>
              </a:lnSpc>
              <a:buClr>
                <a:srgbClr val="000000"/>
              </a:buClr>
              <a:buSzPts val="1800"/>
            </a:pPr>
            <a:r>
              <a:rPr lang="en-US" dirty="0">
                <a:solidFill>
                  <a:srgbClr val="FFFFFF"/>
                </a:solidFill>
                <a:latin typeface="Trebuchet MS"/>
                <a:ea typeface="Trebuchet MS"/>
                <a:cs typeface="Trebuchet MS"/>
                <a:sym typeface="Trebuchet MS"/>
              </a:rPr>
              <a:t>&amp; Guidance</a:t>
            </a:r>
          </a:p>
          <a:p>
            <a:pPr marL="457200" lvl="0" indent="-317500">
              <a:lnSpc>
                <a:spcPct val="150000"/>
              </a:lnSpc>
              <a:buClr>
                <a:srgbClr val="3F3F3F"/>
              </a:buClr>
              <a:buSzPts val="1800"/>
              <a:buFont typeface="Trebuchet MS"/>
              <a:buChar char="●"/>
            </a:pPr>
            <a:r>
              <a:rPr lang="en-GB" dirty="0"/>
              <a:t>This is a new inactivation reason.</a:t>
            </a:r>
          </a:p>
          <a:p>
            <a:pPr marL="457200" lvl="0" indent="-317500">
              <a:lnSpc>
                <a:spcPct val="150000"/>
              </a:lnSpc>
              <a:buClr>
                <a:srgbClr val="3F3F3F"/>
              </a:buClr>
              <a:buSzPts val="1800"/>
              <a:buFont typeface="Trebuchet MS"/>
              <a:buChar char="●"/>
            </a:pPr>
            <a:r>
              <a:rPr lang="en-GB" dirty="0"/>
              <a:t>While no historical association is required the proposal is to provide the use of an annotation of </a:t>
            </a:r>
            <a:r>
              <a:rPr lang="en-GB" b="1" dirty="0"/>
              <a:t>“No replacement required”.</a:t>
            </a:r>
          </a:p>
          <a:p>
            <a:pPr marL="457200" indent="-317500">
              <a:lnSpc>
                <a:spcPct val="150000"/>
              </a:lnSpc>
              <a:buClr>
                <a:srgbClr val="3F3F3F"/>
              </a:buClr>
              <a:buSzPts val="1800"/>
              <a:buFont typeface="Trebuchet MS"/>
              <a:buChar char="●"/>
            </a:pPr>
            <a:r>
              <a:rPr lang="en-GB" dirty="0"/>
              <a:t> </a:t>
            </a:r>
            <a:r>
              <a:rPr lang="en-GB" dirty="0">
                <a:latin typeface="Trebuchet MS"/>
                <a:ea typeface="Trebuchet MS"/>
                <a:cs typeface="Trebuchet MS"/>
                <a:sym typeface="Trebuchet MS"/>
              </a:rPr>
              <a:t>Provide the functionality to annotate individual inactivation’s</a:t>
            </a:r>
            <a:r>
              <a:rPr lang="en-GB" dirty="0"/>
              <a:t>.</a:t>
            </a:r>
            <a:endParaRPr lang="en-GB" dirty="0">
              <a:solidFill>
                <a:schemeClr val="dk1"/>
              </a:solidFill>
              <a:latin typeface="Trebuchet MS"/>
              <a:sym typeface="Trebuchet MS"/>
            </a:endParaRPr>
          </a:p>
        </p:txBody>
      </p:sp>
    </p:spTree>
    <p:extLst>
      <p:ext uri="{BB962C8B-B14F-4D97-AF65-F5344CB8AC3E}">
        <p14:creationId xmlns:p14="http://schemas.microsoft.com/office/powerpoint/2010/main" val="12535672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29"/>
          <p:cNvSpPr/>
          <p:nvPr/>
        </p:nvSpPr>
        <p:spPr>
          <a:xfrm>
            <a:off x="7040875" y="1691014"/>
            <a:ext cx="4312800" cy="4836166"/>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b="1" dirty="0" err="1">
                <a:solidFill>
                  <a:schemeClr val="bg1"/>
                </a:solidFill>
              </a:rPr>
              <a:t>Def</a:t>
            </a:r>
            <a:r>
              <a:rPr lang="en-GB" b="1" baseline="30000" dirty="0" err="1">
                <a:solidFill>
                  <a:schemeClr val="bg1"/>
                </a:solidFill>
              </a:rPr>
              <a:t>n</a:t>
            </a:r>
            <a:r>
              <a:rPr lang="en-GB" b="1" dirty="0">
                <a:solidFill>
                  <a:schemeClr val="bg1"/>
                </a:solidFill>
              </a:rPr>
              <a:t>: “Classification Concept”</a:t>
            </a:r>
            <a:r>
              <a:rPr lang="en-GB" dirty="0">
                <a:solidFill>
                  <a:schemeClr val="bg1"/>
                </a:solidFill>
              </a:rPr>
              <a:t> explicitly states that the inactivated concept originates from the “closed world” classification paradigm and as such is inappropriate content for use within the clinical record. The inactivated concept (A) </a:t>
            </a:r>
            <a:r>
              <a:rPr lang="en-GB" i="1" dirty="0">
                <a:solidFill>
                  <a:schemeClr val="bg1"/>
                </a:solidFill>
              </a:rPr>
              <a:t>may</a:t>
            </a:r>
            <a:r>
              <a:rPr lang="en-GB" dirty="0">
                <a:solidFill>
                  <a:schemeClr val="bg1"/>
                </a:solidFill>
              </a:rPr>
              <a:t> be linked to one or more active concepts (B and/or C…) using historical associations as determined by the type of classification concept and associated guidance.</a:t>
            </a:r>
            <a:endParaRPr lang="en-US" dirty="0">
              <a:solidFill>
                <a:schemeClr val="bg1"/>
              </a:solidFill>
              <a:latin typeface="Trebuchet MS"/>
              <a:ea typeface="Trebuchet MS"/>
              <a:cs typeface="Trebuchet MS"/>
              <a:sym typeface="Trebuchet MS"/>
            </a:endParaRPr>
          </a:p>
        </p:txBody>
      </p:sp>
      <p:sp>
        <p:nvSpPr>
          <p:cNvPr id="580" name="Google Shape;580;p29"/>
          <p:cNvSpPr txBox="1"/>
          <p:nvPr/>
        </p:nvSpPr>
        <p:spPr>
          <a:xfrm>
            <a:off x="6776581" y="945000"/>
            <a:ext cx="4935255" cy="589658"/>
          </a:xfrm>
          <a:prstGeom prst="rect">
            <a:avLst/>
          </a:prstGeom>
          <a:noFill/>
          <a:ln>
            <a:noFill/>
          </a:ln>
        </p:spPr>
        <p:txBody>
          <a:bodyPr spcFirstLastPara="1" wrap="square" lIns="91425" tIns="45700" rIns="91425" bIns="45700" anchor="t" anchorCtr="0">
            <a:noAutofit/>
          </a:bodyPr>
          <a:lstStyle/>
          <a:p>
            <a:pPr lvl="0" algn="ctr">
              <a:buClr>
                <a:srgbClr val="000000"/>
              </a:buClr>
              <a:buSzPts val="3200"/>
            </a:pPr>
            <a:r>
              <a:rPr lang="en-GB" sz="3200" b="0" i="0" u="none" strike="noStrike" cap="none" dirty="0">
                <a:solidFill>
                  <a:schemeClr val="accent4"/>
                </a:solidFill>
                <a:latin typeface="Trebuchet MS"/>
                <a:ea typeface="Trebuchet MS"/>
                <a:cs typeface="Trebuchet MS"/>
                <a:sym typeface="Trebuchet MS"/>
              </a:rPr>
              <a:t>Classification </a:t>
            </a:r>
            <a:r>
              <a:rPr lang="en-GB" sz="3200" b="0" i="0" u="none" strike="noStrike" cap="none" dirty="0" err="1">
                <a:solidFill>
                  <a:schemeClr val="accent4"/>
                </a:solidFill>
                <a:latin typeface="Trebuchet MS"/>
                <a:ea typeface="Trebuchet MS"/>
                <a:cs typeface="Trebuchet MS"/>
                <a:sym typeface="Trebuchet MS"/>
              </a:rPr>
              <a:t>Concept</a:t>
            </a:r>
            <a:r>
              <a:rPr lang="en-GB" sz="3200" b="0" i="0" u="none" strike="noStrike" cap="none" baseline="30000" dirty="0" err="1">
                <a:solidFill>
                  <a:srgbClr val="FF0000"/>
                </a:solidFill>
                <a:latin typeface="Trebuchet MS"/>
                <a:ea typeface="Trebuchet MS"/>
                <a:cs typeface="Trebuchet MS"/>
                <a:sym typeface="Trebuchet MS"/>
              </a:rPr>
              <a:t>NEW</a:t>
            </a:r>
            <a:endParaRPr sz="1400" b="0" i="0" u="none" strike="noStrike" cap="none" baseline="30000" dirty="0">
              <a:solidFill>
                <a:srgbClr val="FF0000"/>
              </a:solidFill>
              <a:latin typeface="Trebuchet MS"/>
              <a:ea typeface="Trebuchet MS"/>
              <a:cs typeface="Trebuchet MS"/>
              <a:sym typeface="Trebuchet MS"/>
            </a:endParaRPr>
          </a:p>
        </p:txBody>
      </p:sp>
      <p:sp>
        <p:nvSpPr>
          <p:cNvPr id="584" name="Google Shape;584;p29"/>
          <p:cNvSpPr/>
          <p:nvPr/>
        </p:nvSpPr>
        <p:spPr>
          <a:xfrm>
            <a:off x="1080000" y="345057"/>
            <a:ext cx="4519134" cy="6512943"/>
          </a:xfrm>
          <a:prstGeom prst="rect">
            <a:avLst/>
          </a:prstGeom>
          <a:noFill/>
          <a:ln>
            <a:noFill/>
          </a:ln>
        </p:spPr>
        <p:txBody>
          <a:bodyPr spcFirstLastPara="1" wrap="square" lIns="91425" tIns="45700" rIns="91425" bIns="45700" anchor="ctr" anchorCtr="0">
            <a:noAutofit/>
          </a:bodyPr>
          <a:lstStyle/>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Previously addressed by using “Limited” and historical association of “WAS_A”.</a:t>
            </a:r>
          </a:p>
          <a:p>
            <a:pPr marL="482600" indent="-342900">
              <a:lnSpc>
                <a:spcPct val="150000"/>
              </a:lnSpc>
              <a:buClr>
                <a:srgbClr val="000000"/>
              </a:buClr>
              <a:buSzPts val="2400"/>
              <a:buFont typeface="Arial" panose="020B0604020202020204" pitchFamily="34" charset="0"/>
              <a:buChar char="•"/>
            </a:pPr>
            <a:r>
              <a:rPr lang="en-GB" dirty="0">
                <a:latin typeface="Trebuchet MS"/>
                <a:ea typeface="Trebuchet MS"/>
                <a:cs typeface="Trebuchet MS"/>
                <a:sym typeface="Trebuchet MS"/>
              </a:rPr>
              <a:t>Under RF2 an implicit “WAS_A” can be inferred but there is no guarantee that it is the most appropriate association or that it will remain fixed over time.</a:t>
            </a:r>
          </a:p>
          <a:p>
            <a:pPr marL="482600" indent="-342900">
              <a:lnSpc>
                <a:spcPct val="150000"/>
              </a:lnSpc>
              <a:buClr>
                <a:srgbClr val="000000"/>
              </a:buClr>
              <a:buSzPts val="2400"/>
              <a:buFont typeface="Arial" panose="020B0604020202020204" pitchFamily="34" charset="0"/>
              <a:buChar char="•"/>
            </a:pPr>
            <a:r>
              <a:rPr lang="en-GB" dirty="0">
                <a:latin typeface="Trebuchet MS"/>
                <a:ea typeface="Trebuchet MS"/>
                <a:cs typeface="Trebuchet MS"/>
                <a:sym typeface="Trebuchet MS"/>
              </a:rPr>
              <a:t>Propose reintroduced under RF2 to enable better quality historical associations.</a:t>
            </a:r>
          </a:p>
          <a:p>
            <a:pPr marL="482600" lvl="0" indent="-342900">
              <a:lnSpc>
                <a:spcPct val="150000"/>
              </a:lnSpc>
              <a:buClr>
                <a:srgbClr val="000000"/>
              </a:buClr>
              <a:buSzPts val="2400"/>
              <a:buFont typeface="Arial" panose="020B0604020202020204" pitchFamily="34" charset="0"/>
              <a:buChar char="•"/>
            </a:pPr>
            <a:r>
              <a:rPr lang="en-GB" dirty="0">
                <a:latin typeface="Trebuchet MS"/>
                <a:ea typeface="Trebuchet MS"/>
                <a:cs typeface="Trebuchet MS"/>
                <a:sym typeface="Trebuchet MS"/>
              </a:rPr>
              <a:t>Existing editorial guidance suggests that when changes are being made to historical inactivation reasons they be replaced by ”Duplicate” or “AMBIGOUS”?</a:t>
            </a:r>
          </a:p>
        </p:txBody>
      </p:sp>
    </p:spTree>
    <p:extLst>
      <p:ext uri="{BB962C8B-B14F-4D97-AF65-F5344CB8AC3E}">
        <p14:creationId xmlns:p14="http://schemas.microsoft.com/office/powerpoint/2010/main" val="3990058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28"/>
          <p:cNvSpPr/>
          <p:nvPr/>
        </p:nvSpPr>
        <p:spPr>
          <a:xfrm>
            <a:off x="686010" y="1604513"/>
            <a:ext cx="4248300" cy="5020574"/>
          </a:xfrm>
          <a:prstGeom prst="rect">
            <a:avLst/>
          </a:prstGeom>
          <a:noFill/>
          <a:ln>
            <a:noFill/>
          </a:ln>
        </p:spPr>
        <p:txBody>
          <a:bodyPr spcFirstLastPara="1" wrap="square" lIns="91425" tIns="45700" rIns="91425" bIns="45700" anchor="t" anchorCtr="0">
            <a:noAutofit/>
          </a:bodyPr>
          <a:lstStyle/>
          <a:p>
            <a:pPr lvl="0" algn="ctr">
              <a:lnSpc>
                <a:spcPct val="150000"/>
              </a:lnSpc>
              <a:buClr>
                <a:srgbClr val="000000"/>
              </a:buClr>
              <a:buSzPts val="1800"/>
            </a:pPr>
            <a:r>
              <a:rPr lang="en-US" sz="2400" dirty="0">
                <a:solidFill>
                  <a:srgbClr val="FFFFFF"/>
                </a:solidFill>
                <a:latin typeface="Trebuchet MS"/>
                <a:ea typeface="Trebuchet MS"/>
                <a:cs typeface="Trebuchet MS"/>
                <a:sym typeface="Trebuchet MS"/>
              </a:rPr>
              <a:t>Proposals for improvement</a:t>
            </a:r>
          </a:p>
          <a:p>
            <a:pPr lvl="0" algn="ctr">
              <a:lnSpc>
                <a:spcPct val="150000"/>
              </a:lnSpc>
              <a:buClr>
                <a:srgbClr val="000000"/>
              </a:buClr>
              <a:buSzPts val="1800"/>
            </a:pPr>
            <a:r>
              <a:rPr lang="en-US" sz="2400" dirty="0">
                <a:solidFill>
                  <a:srgbClr val="FFFFFF"/>
                </a:solidFill>
                <a:latin typeface="Trebuchet MS"/>
                <a:ea typeface="Trebuchet MS"/>
                <a:cs typeface="Trebuchet MS"/>
                <a:sym typeface="Trebuchet MS"/>
              </a:rPr>
              <a:t>&amp; Guidance</a:t>
            </a:r>
          </a:p>
        </p:txBody>
      </p:sp>
      <p:sp>
        <p:nvSpPr>
          <p:cNvPr id="572" name="Google Shape;572;p28"/>
          <p:cNvSpPr txBox="1"/>
          <p:nvPr/>
        </p:nvSpPr>
        <p:spPr>
          <a:xfrm>
            <a:off x="388307" y="914400"/>
            <a:ext cx="5253367" cy="690113"/>
          </a:xfrm>
          <a:prstGeom prst="rect">
            <a:avLst/>
          </a:prstGeom>
          <a:noFill/>
          <a:ln>
            <a:noFill/>
          </a:ln>
        </p:spPr>
        <p:txBody>
          <a:bodyPr spcFirstLastPara="1" wrap="square" lIns="91425" tIns="45700" rIns="91425" bIns="45700" anchor="t" anchorCtr="0">
            <a:noAutofit/>
          </a:bodyPr>
          <a:lstStyle/>
          <a:p>
            <a:pPr lvl="0" algn="ctr">
              <a:buClr>
                <a:srgbClr val="000000"/>
              </a:buClr>
              <a:buSzPts val="3200"/>
            </a:pPr>
            <a:r>
              <a:rPr lang="en-GB" sz="3200" dirty="0">
                <a:solidFill>
                  <a:schemeClr val="accent4"/>
                </a:solidFill>
                <a:latin typeface="Trebuchet MS"/>
                <a:ea typeface="Trebuchet MS"/>
                <a:cs typeface="Trebuchet MS"/>
                <a:sym typeface="Trebuchet MS"/>
              </a:rPr>
              <a:t>Classification </a:t>
            </a:r>
            <a:r>
              <a:rPr lang="en-GB" sz="3200" dirty="0" err="1">
                <a:solidFill>
                  <a:schemeClr val="accent4"/>
                </a:solidFill>
                <a:latin typeface="Trebuchet MS"/>
                <a:ea typeface="Trebuchet MS"/>
                <a:cs typeface="Trebuchet MS"/>
                <a:sym typeface="Trebuchet MS"/>
              </a:rPr>
              <a:t>Concept</a:t>
            </a:r>
            <a:r>
              <a:rPr lang="en-GB" sz="3200" baseline="30000" dirty="0" err="1">
                <a:solidFill>
                  <a:srgbClr val="FF0000"/>
                </a:solidFill>
                <a:latin typeface="Trebuchet MS"/>
                <a:ea typeface="Trebuchet MS"/>
                <a:cs typeface="Trebuchet MS"/>
                <a:sym typeface="Trebuchet MS"/>
              </a:rPr>
              <a:t>NEW</a:t>
            </a:r>
            <a:endParaRPr lang="en-GB" sz="1400" baseline="30000" dirty="0">
              <a:solidFill>
                <a:srgbClr val="FF0000"/>
              </a:solidFill>
              <a:latin typeface="Trebuchet MS"/>
              <a:ea typeface="Trebuchet MS"/>
              <a:cs typeface="Trebuchet MS"/>
              <a:sym typeface="Trebuchet MS"/>
            </a:endParaRPr>
          </a:p>
        </p:txBody>
      </p:sp>
      <p:sp>
        <p:nvSpPr>
          <p:cNvPr id="573" name="Google Shape;573;p28"/>
          <p:cNvSpPr/>
          <p:nvPr/>
        </p:nvSpPr>
        <p:spPr>
          <a:xfrm>
            <a:off x="6349043" y="-414068"/>
            <a:ext cx="4727274" cy="7272068"/>
          </a:xfrm>
          <a:prstGeom prst="rect">
            <a:avLst/>
          </a:prstGeom>
          <a:noFill/>
          <a:ln>
            <a:noFill/>
          </a:ln>
        </p:spPr>
        <p:txBody>
          <a:bodyPr spcFirstLastPara="1" wrap="square" lIns="91425" tIns="45700" rIns="91425" bIns="45700" anchor="ctr" anchorCtr="0">
            <a:noAutofit/>
          </a:bodyPr>
          <a:lstStyle/>
          <a:p>
            <a:pPr lvl="0" algn="ctr">
              <a:lnSpc>
                <a:spcPct val="150000"/>
              </a:lnSpc>
              <a:buClr>
                <a:srgbClr val="000000"/>
              </a:buClr>
              <a:buSzPts val="1800"/>
            </a:pPr>
            <a:r>
              <a:rPr lang="en-US" dirty="0">
                <a:solidFill>
                  <a:srgbClr val="FFFFFF"/>
                </a:solidFill>
                <a:latin typeface="Trebuchet MS"/>
                <a:ea typeface="Trebuchet MS"/>
                <a:cs typeface="Trebuchet MS"/>
                <a:sym typeface="Trebuchet MS"/>
              </a:rPr>
              <a:t>&amp; Guidance</a:t>
            </a:r>
          </a:p>
          <a:p>
            <a:pPr marL="457200" lvl="0" indent="-317500">
              <a:lnSpc>
                <a:spcPct val="150000"/>
              </a:lnSpc>
              <a:buClr>
                <a:srgbClr val="3F3F3F"/>
              </a:buClr>
              <a:buSzPts val="1800"/>
              <a:buFont typeface="Trebuchet MS"/>
              <a:buChar char="●"/>
            </a:pPr>
            <a:r>
              <a:rPr lang="en-GB" dirty="0">
                <a:latin typeface="Trebuchet MS" panose="020B0703020202090204" pitchFamily="34" charset="0"/>
              </a:rPr>
              <a:t>This new inactivation reason could be used for the inactivation of any classification concept, but in the first instance applies to concepts with a “NOS”, “NEC”, or “Otherwise Specified” ‘tail’ to the concept.</a:t>
            </a:r>
          </a:p>
          <a:p>
            <a:pPr marL="457200" lvl="0" indent="-317500">
              <a:lnSpc>
                <a:spcPct val="150000"/>
              </a:lnSpc>
              <a:buClr>
                <a:srgbClr val="3F3F3F"/>
              </a:buClr>
              <a:buSzPts val="1800"/>
              <a:buFont typeface="Trebuchet MS"/>
              <a:buChar char="●"/>
            </a:pPr>
            <a:r>
              <a:rPr lang="en-GB" dirty="0">
                <a:latin typeface="Trebuchet MS" panose="020B0703020202090204" pitchFamily="34" charset="0"/>
                <a:sym typeface="Trebuchet MS"/>
              </a:rPr>
              <a:t>For all the use cases abo</a:t>
            </a:r>
            <a:r>
              <a:rPr lang="en-GB" dirty="0">
                <a:solidFill>
                  <a:schemeClr val="dk1"/>
                </a:solidFill>
                <a:latin typeface="Trebuchet MS" panose="020B0703020202090204" pitchFamily="34" charset="0"/>
                <a:sym typeface="Trebuchet MS"/>
              </a:rPr>
              <a:t>ve a “REPLACED_BY” historical association is to be applied.</a:t>
            </a:r>
          </a:p>
          <a:p>
            <a:pPr marL="457200" lvl="0" indent="-317500">
              <a:lnSpc>
                <a:spcPct val="150000"/>
              </a:lnSpc>
              <a:buClr>
                <a:srgbClr val="3F3F3F"/>
              </a:buClr>
              <a:buSzPts val="1800"/>
              <a:buFont typeface="Trebuchet MS"/>
              <a:buChar char="●"/>
            </a:pPr>
            <a:r>
              <a:rPr lang="en-GB" dirty="0">
                <a:solidFill>
                  <a:schemeClr val="dk1"/>
                </a:solidFill>
                <a:latin typeface="Trebuchet MS" panose="020B0703020202090204" pitchFamily="34" charset="0"/>
                <a:sym typeface="Trebuchet MS"/>
              </a:rPr>
              <a:t>The ”REPLACED_BY” concept will normally represent the classification concept minus the classification tail e.g. Exostosis NOS would be “REPLACED_BY” Exostosis. </a:t>
            </a:r>
          </a:p>
        </p:txBody>
      </p:sp>
    </p:spTree>
    <p:extLst>
      <p:ext uri="{BB962C8B-B14F-4D97-AF65-F5344CB8AC3E}">
        <p14:creationId xmlns:p14="http://schemas.microsoft.com/office/powerpoint/2010/main" val="8766411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29"/>
          <p:cNvSpPr/>
          <p:nvPr/>
        </p:nvSpPr>
        <p:spPr>
          <a:xfrm>
            <a:off x="7040875" y="1691014"/>
            <a:ext cx="4312800" cy="4433741"/>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endParaRPr lang="en-US" dirty="0">
              <a:solidFill>
                <a:schemeClr val="bg1"/>
              </a:solidFill>
              <a:latin typeface="Trebuchet MS"/>
              <a:ea typeface="Trebuchet MS"/>
              <a:cs typeface="Trebuchet MS"/>
              <a:sym typeface="Trebuchet MS"/>
            </a:endParaRPr>
          </a:p>
        </p:txBody>
      </p:sp>
      <p:sp>
        <p:nvSpPr>
          <p:cNvPr id="580" name="Google Shape;580;p29"/>
          <p:cNvSpPr txBox="1"/>
          <p:nvPr/>
        </p:nvSpPr>
        <p:spPr>
          <a:xfrm>
            <a:off x="6776581" y="945000"/>
            <a:ext cx="4935255" cy="589658"/>
          </a:xfrm>
          <a:prstGeom prst="rect">
            <a:avLst/>
          </a:prstGeom>
          <a:noFill/>
          <a:ln>
            <a:noFill/>
          </a:ln>
        </p:spPr>
        <p:txBody>
          <a:bodyPr spcFirstLastPara="1" wrap="square" lIns="91425" tIns="45700" rIns="91425" bIns="45700" anchor="t" anchorCtr="0">
            <a:noAutofit/>
          </a:bodyPr>
          <a:lstStyle/>
          <a:p>
            <a:pPr lvl="0" algn="ctr">
              <a:buClr>
                <a:srgbClr val="000000"/>
              </a:buClr>
              <a:buSzPts val="3200"/>
            </a:pPr>
            <a:r>
              <a:rPr lang="en-GB" sz="3200" b="0" i="0" u="none" strike="noStrike" cap="none" dirty="0">
                <a:solidFill>
                  <a:schemeClr val="accent4"/>
                </a:solidFill>
                <a:latin typeface="Trebuchet MS"/>
                <a:ea typeface="Trebuchet MS"/>
                <a:cs typeface="Trebuchet MS"/>
                <a:sym typeface="Trebuchet MS"/>
              </a:rPr>
              <a:t>Classification </a:t>
            </a:r>
            <a:r>
              <a:rPr lang="en-GB" sz="3200" b="0" i="0" u="none" strike="noStrike" cap="none" dirty="0" err="1">
                <a:solidFill>
                  <a:schemeClr val="accent4"/>
                </a:solidFill>
                <a:latin typeface="Trebuchet MS"/>
                <a:ea typeface="Trebuchet MS"/>
                <a:cs typeface="Trebuchet MS"/>
                <a:sym typeface="Trebuchet MS"/>
              </a:rPr>
              <a:t>Concept</a:t>
            </a:r>
            <a:r>
              <a:rPr lang="en-GB" sz="3200" b="0" i="0" u="none" strike="noStrike" cap="none" baseline="30000" dirty="0" err="1">
                <a:solidFill>
                  <a:srgbClr val="FF0000"/>
                </a:solidFill>
                <a:latin typeface="Trebuchet MS"/>
                <a:ea typeface="Trebuchet MS"/>
                <a:cs typeface="Trebuchet MS"/>
                <a:sym typeface="Trebuchet MS"/>
              </a:rPr>
              <a:t>NEW</a:t>
            </a:r>
            <a:endParaRPr sz="1400" b="0" i="0" u="none" strike="noStrike" cap="none" baseline="30000" dirty="0">
              <a:solidFill>
                <a:srgbClr val="FF0000"/>
              </a:solidFill>
              <a:latin typeface="Trebuchet MS"/>
              <a:ea typeface="Trebuchet MS"/>
              <a:cs typeface="Trebuchet MS"/>
              <a:sym typeface="Trebuchet MS"/>
            </a:endParaRPr>
          </a:p>
        </p:txBody>
      </p:sp>
      <p:sp>
        <p:nvSpPr>
          <p:cNvPr id="584" name="Google Shape;584;p29"/>
          <p:cNvSpPr/>
          <p:nvPr/>
        </p:nvSpPr>
        <p:spPr>
          <a:xfrm>
            <a:off x="1080000" y="345057"/>
            <a:ext cx="4519134" cy="6512943"/>
          </a:xfrm>
          <a:prstGeom prst="rect">
            <a:avLst/>
          </a:prstGeom>
          <a:noFill/>
          <a:ln>
            <a:noFill/>
          </a:ln>
        </p:spPr>
        <p:txBody>
          <a:bodyPr spcFirstLastPara="1" wrap="square" lIns="91425" tIns="45700" rIns="91425" bIns="45700" anchor="ctr" anchorCtr="0">
            <a:noAutofit/>
          </a:bodyPr>
          <a:lstStyle/>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Have the facility to add additional classification ‘types’ such as concepts with ‘without’.</a:t>
            </a: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Provide a link to the detailed editorial guidance which should include conformation of the historical association to be used.</a:t>
            </a: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Provide the functionality to annotate individual inactivation's.</a:t>
            </a:r>
          </a:p>
        </p:txBody>
      </p:sp>
      <p:sp>
        <p:nvSpPr>
          <p:cNvPr id="2" name="TextBox 1">
            <a:extLst>
              <a:ext uri="{FF2B5EF4-FFF2-40B4-BE49-F238E27FC236}">
                <a16:creationId xmlns:a16="http://schemas.microsoft.com/office/drawing/2014/main" id="{B5280DD1-CD19-CA4C-90C8-22F07E955898}"/>
              </a:ext>
            </a:extLst>
          </p:cNvPr>
          <p:cNvSpPr txBox="1"/>
          <p:nvPr/>
        </p:nvSpPr>
        <p:spPr>
          <a:xfrm>
            <a:off x="7281640" y="1916484"/>
            <a:ext cx="3884398" cy="1477328"/>
          </a:xfrm>
          <a:prstGeom prst="rect">
            <a:avLst/>
          </a:prstGeom>
          <a:noFill/>
        </p:spPr>
        <p:txBody>
          <a:bodyPr wrap="none" rtlCol="0">
            <a:spAutoFit/>
          </a:bodyPr>
          <a:lstStyle/>
          <a:p>
            <a:pPr lvl="0" algn="ctr">
              <a:lnSpc>
                <a:spcPct val="150000"/>
              </a:lnSpc>
              <a:buClr>
                <a:srgbClr val="000000"/>
              </a:buClr>
              <a:buSzPts val="1800"/>
            </a:pPr>
            <a:r>
              <a:rPr lang="en-US" sz="2400" dirty="0">
                <a:solidFill>
                  <a:srgbClr val="FFFFFF"/>
                </a:solidFill>
                <a:latin typeface="Trebuchet MS"/>
                <a:ea typeface="Trebuchet MS"/>
                <a:cs typeface="Trebuchet MS"/>
                <a:sym typeface="Trebuchet MS"/>
              </a:rPr>
              <a:t>Proposals for improvement</a:t>
            </a:r>
          </a:p>
          <a:p>
            <a:pPr lvl="0" algn="ctr">
              <a:lnSpc>
                <a:spcPct val="150000"/>
              </a:lnSpc>
              <a:buClr>
                <a:srgbClr val="000000"/>
              </a:buClr>
              <a:buSzPts val="1800"/>
            </a:pPr>
            <a:r>
              <a:rPr lang="en-US" sz="2400" dirty="0">
                <a:solidFill>
                  <a:srgbClr val="FFFFFF"/>
                </a:solidFill>
                <a:latin typeface="Trebuchet MS"/>
                <a:ea typeface="Trebuchet MS"/>
                <a:cs typeface="Trebuchet MS"/>
                <a:sym typeface="Trebuchet MS"/>
              </a:rPr>
              <a:t>&amp; Guidance</a:t>
            </a:r>
          </a:p>
          <a:p>
            <a:endParaRPr lang="en-US" dirty="0"/>
          </a:p>
        </p:txBody>
      </p:sp>
    </p:spTree>
    <p:extLst>
      <p:ext uri="{BB962C8B-B14F-4D97-AF65-F5344CB8AC3E}">
        <p14:creationId xmlns:p14="http://schemas.microsoft.com/office/powerpoint/2010/main" val="15237896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28"/>
          <p:cNvSpPr/>
          <p:nvPr/>
        </p:nvSpPr>
        <p:spPr>
          <a:xfrm>
            <a:off x="686010" y="2079321"/>
            <a:ext cx="4248300" cy="4545766"/>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err="1">
                <a:solidFill>
                  <a:schemeClr val="bg1"/>
                </a:solidFill>
                <a:latin typeface="Trebuchet MS" panose="020B0703020202090204" pitchFamily="34" charset="0"/>
              </a:rPr>
              <a:t>Def</a:t>
            </a:r>
            <a:r>
              <a:rPr lang="en-GB" baseline="30000" dirty="0" err="1">
                <a:solidFill>
                  <a:schemeClr val="bg1"/>
                </a:solidFill>
                <a:latin typeface="Trebuchet MS" panose="020B0703020202090204" pitchFamily="34" charset="0"/>
              </a:rPr>
              <a:t>n</a:t>
            </a:r>
            <a:r>
              <a:rPr lang="en-GB" dirty="0">
                <a:solidFill>
                  <a:schemeClr val="bg1"/>
                </a:solidFill>
                <a:latin typeface="Trebuchet MS" panose="020B0703020202090204" pitchFamily="34" charset="0"/>
              </a:rPr>
              <a:t>: The inactivation reason “Non-conformance to Editorial Policy” explicitly states that the inactivated concept does not comply with a specific Editorial Guideline valid at the point of inactivation.</a:t>
            </a:r>
            <a:endParaRPr lang="en-US" sz="2400" dirty="0">
              <a:solidFill>
                <a:schemeClr val="bg1"/>
              </a:solidFill>
              <a:latin typeface="Trebuchet MS" panose="020B0703020202090204" pitchFamily="34" charset="0"/>
              <a:ea typeface="Trebuchet MS"/>
              <a:cs typeface="Trebuchet MS"/>
              <a:sym typeface="Trebuchet MS"/>
            </a:endParaRPr>
          </a:p>
        </p:txBody>
      </p:sp>
      <p:sp>
        <p:nvSpPr>
          <p:cNvPr id="572" name="Google Shape;572;p28"/>
          <p:cNvSpPr txBox="1"/>
          <p:nvPr/>
        </p:nvSpPr>
        <p:spPr>
          <a:xfrm>
            <a:off x="388307" y="914400"/>
            <a:ext cx="5253367" cy="1164921"/>
          </a:xfrm>
          <a:prstGeom prst="rect">
            <a:avLst/>
          </a:prstGeom>
          <a:noFill/>
          <a:ln>
            <a:noFill/>
          </a:ln>
        </p:spPr>
        <p:txBody>
          <a:bodyPr spcFirstLastPara="1" wrap="square" lIns="91425" tIns="45700" rIns="91425" bIns="45700" anchor="t" anchorCtr="0">
            <a:noAutofit/>
          </a:bodyPr>
          <a:lstStyle/>
          <a:p>
            <a:pPr lvl="0" algn="ctr">
              <a:buClr>
                <a:srgbClr val="000000"/>
              </a:buClr>
              <a:buSzPts val="3200"/>
            </a:pPr>
            <a:r>
              <a:rPr lang="en-GB" sz="3200" dirty="0">
                <a:solidFill>
                  <a:schemeClr val="accent4"/>
                </a:solidFill>
                <a:latin typeface="Trebuchet MS"/>
                <a:ea typeface="Trebuchet MS"/>
                <a:cs typeface="Trebuchet MS"/>
                <a:sym typeface="Trebuchet MS"/>
              </a:rPr>
              <a:t>Non-Conformance to Editorial Policy</a:t>
            </a:r>
            <a:endParaRPr lang="en-GB" sz="1400" baseline="30000" dirty="0">
              <a:solidFill>
                <a:srgbClr val="FF0000"/>
              </a:solidFill>
              <a:latin typeface="Trebuchet MS"/>
              <a:ea typeface="Trebuchet MS"/>
              <a:cs typeface="Trebuchet MS"/>
              <a:sym typeface="Trebuchet MS"/>
            </a:endParaRPr>
          </a:p>
        </p:txBody>
      </p:sp>
      <p:sp>
        <p:nvSpPr>
          <p:cNvPr id="573" name="Google Shape;573;p28"/>
          <p:cNvSpPr/>
          <p:nvPr/>
        </p:nvSpPr>
        <p:spPr>
          <a:xfrm>
            <a:off x="6349043" y="-414068"/>
            <a:ext cx="4727274" cy="7272068"/>
          </a:xfrm>
          <a:prstGeom prst="rect">
            <a:avLst/>
          </a:prstGeom>
          <a:noFill/>
          <a:ln>
            <a:noFill/>
          </a:ln>
        </p:spPr>
        <p:txBody>
          <a:bodyPr spcFirstLastPara="1" wrap="square" lIns="91425" tIns="45700" rIns="91425" bIns="45700" anchor="ctr" anchorCtr="0">
            <a:noAutofit/>
          </a:bodyPr>
          <a:lstStyle/>
          <a:p>
            <a:pPr lvl="0" algn="ctr">
              <a:lnSpc>
                <a:spcPct val="150000"/>
              </a:lnSpc>
              <a:buClr>
                <a:srgbClr val="000000"/>
              </a:buClr>
              <a:buSzPts val="1800"/>
            </a:pPr>
            <a:r>
              <a:rPr lang="en-US" dirty="0">
                <a:solidFill>
                  <a:srgbClr val="FFFFFF"/>
                </a:solidFill>
                <a:latin typeface="Trebuchet MS"/>
                <a:ea typeface="Trebuchet MS"/>
                <a:cs typeface="Trebuchet MS"/>
                <a:sym typeface="Trebuchet MS"/>
              </a:rPr>
              <a:t>&amp; Guidance</a:t>
            </a:r>
          </a:p>
          <a:p>
            <a:pPr marL="457200" lvl="0" indent="-317500">
              <a:lnSpc>
                <a:spcPct val="150000"/>
              </a:lnSpc>
              <a:buClr>
                <a:srgbClr val="3F3F3F"/>
              </a:buClr>
              <a:buSzPts val="1800"/>
              <a:buFont typeface="Trebuchet MS"/>
              <a:buChar char="●"/>
            </a:pPr>
            <a:r>
              <a:rPr lang="en-GB" dirty="0">
                <a:latin typeface="Trebuchet MS" panose="020B0703020202090204" pitchFamily="34" charset="0"/>
              </a:rPr>
              <a:t>Changes in Editorial Policy are an expected part of maintaining SNOMED CT and are a necessary evolutionary mechanism to:</a:t>
            </a:r>
          </a:p>
          <a:p>
            <a:pPr marL="914400" lvl="1" indent="-317500">
              <a:lnSpc>
                <a:spcPct val="150000"/>
              </a:lnSpc>
              <a:buClr>
                <a:srgbClr val="3F3F3F"/>
              </a:buClr>
              <a:buSzPts val="1800"/>
              <a:buFont typeface="Trebuchet MS"/>
              <a:buChar char="●"/>
            </a:pPr>
            <a:r>
              <a:rPr lang="en-GB" sz="1600" dirty="0">
                <a:latin typeface="Trebuchet MS" panose="020B0703020202090204" pitchFamily="34" charset="0"/>
              </a:rPr>
              <a:t>Manage the scope of the terminology.</a:t>
            </a:r>
          </a:p>
          <a:p>
            <a:pPr marL="914400" lvl="1" indent="-317500">
              <a:lnSpc>
                <a:spcPct val="150000"/>
              </a:lnSpc>
              <a:buClr>
                <a:srgbClr val="3F3F3F"/>
              </a:buClr>
              <a:buSzPts val="1800"/>
              <a:buFont typeface="Trebuchet MS"/>
              <a:buChar char="●"/>
            </a:pPr>
            <a:r>
              <a:rPr lang="en-GB" sz="1600" dirty="0">
                <a:latin typeface="Trebuchet MS" panose="020B0703020202090204" pitchFamily="34" charset="0"/>
              </a:rPr>
              <a:t>Support changes in modelling practice.</a:t>
            </a:r>
          </a:p>
          <a:p>
            <a:pPr marL="914400" lvl="1" indent="-317500">
              <a:lnSpc>
                <a:spcPct val="150000"/>
              </a:lnSpc>
              <a:buClr>
                <a:srgbClr val="3F3F3F"/>
              </a:buClr>
              <a:buSzPts val="1800"/>
              <a:buFont typeface="Trebuchet MS"/>
              <a:buChar char="●"/>
            </a:pPr>
            <a:r>
              <a:rPr lang="en-GB" sz="1600" dirty="0">
                <a:latin typeface="Trebuchet MS" panose="020B0703020202090204" pitchFamily="34" charset="0"/>
              </a:rPr>
              <a:t>Striving for more consistent content</a:t>
            </a:r>
          </a:p>
          <a:p>
            <a:pPr marL="457200" lvl="0" indent="-317500">
              <a:lnSpc>
                <a:spcPct val="150000"/>
              </a:lnSpc>
              <a:buClr>
                <a:srgbClr val="3F3F3F"/>
              </a:buClr>
              <a:buSzPts val="1800"/>
              <a:buFont typeface="Trebuchet MS"/>
              <a:buChar char="●"/>
            </a:pPr>
            <a:r>
              <a:rPr lang="en-GB" dirty="0">
                <a:latin typeface="Trebuchet MS" panose="020B0703020202090204" pitchFamily="34" charset="0"/>
                <a:sym typeface="Trebuchet MS"/>
              </a:rPr>
              <a:t>Some changes to Editorial Policy require changes to the FSN and modelling that result in a change to the meaning of that concept requiring inactivation and replacement of the concept. </a:t>
            </a:r>
            <a:endParaRPr lang="en-GB" dirty="0">
              <a:solidFill>
                <a:schemeClr val="dk1"/>
              </a:solidFill>
              <a:latin typeface="Trebuchet MS" panose="020B0703020202090204" pitchFamily="34" charset="0"/>
              <a:sym typeface="Trebuchet MS"/>
            </a:endParaRPr>
          </a:p>
        </p:txBody>
      </p:sp>
    </p:spTree>
    <p:extLst>
      <p:ext uri="{BB962C8B-B14F-4D97-AF65-F5344CB8AC3E}">
        <p14:creationId xmlns:p14="http://schemas.microsoft.com/office/powerpoint/2010/main" val="36489009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29"/>
          <p:cNvSpPr/>
          <p:nvPr/>
        </p:nvSpPr>
        <p:spPr>
          <a:xfrm>
            <a:off x="7040875" y="1691014"/>
            <a:ext cx="4312800" cy="4433741"/>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endParaRPr lang="en-US" dirty="0">
              <a:solidFill>
                <a:schemeClr val="bg1"/>
              </a:solidFill>
              <a:latin typeface="Trebuchet MS"/>
              <a:ea typeface="Trebuchet MS"/>
              <a:cs typeface="Trebuchet MS"/>
              <a:sym typeface="Trebuchet MS"/>
            </a:endParaRPr>
          </a:p>
        </p:txBody>
      </p:sp>
      <p:sp>
        <p:nvSpPr>
          <p:cNvPr id="580" name="Google Shape;580;p29"/>
          <p:cNvSpPr txBox="1"/>
          <p:nvPr/>
        </p:nvSpPr>
        <p:spPr>
          <a:xfrm>
            <a:off x="6776581" y="945000"/>
            <a:ext cx="4935255" cy="1096742"/>
          </a:xfrm>
          <a:prstGeom prst="rect">
            <a:avLst/>
          </a:prstGeom>
          <a:noFill/>
          <a:ln>
            <a:noFill/>
          </a:ln>
        </p:spPr>
        <p:txBody>
          <a:bodyPr spcFirstLastPara="1" wrap="square" lIns="91425" tIns="45700" rIns="91425" bIns="45700" anchor="t" anchorCtr="0">
            <a:noAutofit/>
          </a:bodyPr>
          <a:lstStyle/>
          <a:p>
            <a:pPr lvl="0" algn="ctr">
              <a:buClr>
                <a:srgbClr val="000000"/>
              </a:buClr>
              <a:buSzPts val="3200"/>
            </a:pPr>
            <a:r>
              <a:rPr lang="en-GB" sz="3200" dirty="0">
                <a:solidFill>
                  <a:schemeClr val="accent4"/>
                </a:solidFill>
                <a:latin typeface="Trebuchet MS"/>
                <a:ea typeface="Trebuchet MS"/>
                <a:cs typeface="Trebuchet MS"/>
                <a:sym typeface="Trebuchet MS"/>
              </a:rPr>
              <a:t>Non-Conformance to Editorial Policy</a:t>
            </a:r>
            <a:endParaRPr lang="en-GB" sz="1400" baseline="30000" dirty="0">
              <a:solidFill>
                <a:srgbClr val="FF0000"/>
              </a:solidFill>
              <a:latin typeface="Trebuchet MS"/>
              <a:ea typeface="Trebuchet MS"/>
              <a:cs typeface="Trebuchet MS"/>
              <a:sym typeface="Trebuchet MS"/>
            </a:endParaRPr>
          </a:p>
        </p:txBody>
      </p:sp>
      <p:sp>
        <p:nvSpPr>
          <p:cNvPr id="584" name="Google Shape;584;p29"/>
          <p:cNvSpPr/>
          <p:nvPr/>
        </p:nvSpPr>
        <p:spPr>
          <a:xfrm>
            <a:off x="1080000" y="345057"/>
            <a:ext cx="4519134" cy="6512943"/>
          </a:xfrm>
          <a:prstGeom prst="rect">
            <a:avLst/>
          </a:prstGeom>
          <a:noFill/>
          <a:ln>
            <a:noFill/>
          </a:ln>
        </p:spPr>
        <p:txBody>
          <a:bodyPr spcFirstLastPara="1" wrap="square" lIns="91425" tIns="45700" rIns="91425" bIns="45700" anchor="ctr" anchorCtr="0">
            <a:noAutofit/>
          </a:bodyPr>
          <a:lstStyle/>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It is sometimes unclear which elements of a change should result in an inactivation.</a:t>
            </a: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Where there is significant change to the modelling and this results in a disjoint between the FSN and the logical model should the concept be inactivated?</a:t>
            </a: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It is not currently possible to link the Editorial Policy/Guidance to the inactivated concept.</a:t>
            </a: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It is not currently permissible to allocate a historical association, therefore management at the local level is at best difficult.</a:t>
            </a:r>
          </a:p>
        </p:txBody>
      </p:sp>
      <p:sp>
        <p:nvSpPr>
          <p:cNvPr id="2" name="TextBox 1">
            <a:extLst>
              <a:ext uri="{FF2B5EF4-FFF2-40B4-BE49-F238E27FC236}">
                <a16:creationId xmlns:a16="http://schemas.microsoft.com/office/drawing/2014/main" id="{B5280DD1-CD19-CA4C-90C8-22F07E955898}"/>
              </a:ext>
            </a:extLst>
          </p:cNvPr>
          <p:cNvSpPr txBox="1"/>
          <p:nvPr/>
        </p:nvSpPr>
        <p:spPr>
          <a:xfrm>
            <a:off x="8616941" y="1916484"/>
            <a:ext cx="1213794" cy="923330"/>
          </a:xfrm>
          <a:prstGeom prst="rect">
            <a:avLst/>
          </a:prstGeom>
          <a:noFill/>
        </p:spPr>
        <p:txBody>
          <a:bodyPr wrap="none" rtlCol="0">
            <a:spAutoFit/>
          </a:bodyPr>
          <a:lstStyle/>
          <a:p>
            <a:pPr lvl="0" algn="ctr">
              <a:lnSpc>
                <a:spcPct val="150000"/>
              </a:lnSpc>
              <a:buClr>
                <a:srgbClr val="000000"/>
              </a:buClr>
              <a:buSzPts val="1800"/>
            </a:pPr>
            <a:r>
              <a:rPr lang="en-US" sz="2400" dirty="0">
                <a:solidFill>
                  <a:srgbClr val="FFFFFF"/>
                </a:solidFill>
                <a:latin typeface="Trebuchet MS"/>
                <a:ea typeface="Trebuchet MS"/>
                <a:cs typeface="Trebuchet MS"/>
                <a:sym typeface="Trebuchet MS"/>
              </a:rPr>
              <a:t>Issues</a:t>
            </a:r>
          </a:p>
          <a:p>
            <a:endParaRPr lang="en-US" dirty="0"/>
          </a:p>
        </p:txBody>
      </p:sp>
    </p:spTree>
    <p:extLst>
      <p:ext uri="{BB962C8B-B14F-4D97-AF65-F5344CB8AC3E}">
        <p14:creationId xmlns:p14="http://schemas.microsoft.com/office/powerpoint/2010/main" val="7608903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28"/>
          <p:cNvSpPr/>
          <p:nvPr/>
        </p:nvSpPr>
        <p:spPr>
          <a:xfrm>
            <a:off x="686010" y="2079321"/>
            <a:ext cx="4248300" cy="4545766"/>
          </a:xfrm>
          <a:prstGeom prst="rect">
            <a:avLst/>
          </a:prstGeom>
          <a:noFill/>
          <a:ln>
            <a:noFill/>
          </a:ln>
        </p:spPr>
        <p:txBody>
          <a:bodyPr spcFirstLastPara="1" wrap="square" lIns="91425" tIns="45700" rIns="91425" bIns="45700" anchor="t" anchorCtr="0">
            <a:noAutofit/>
          </a:bodyPr>
          <a:lstStyle/>
          <a:p>
            <a:pPr lvl="0" algn="ctr">
              <a:lnSpc>
                <a:spcPct val="150000"/>
              </a:lnSpc>
              <a:buClr>
                <a:srgbClr val="000000"/>
              </a:buClr>
              <a:buSzPts val="1800"/>
            </a:pPr>
            <a:r>
              <a:rPr lang="en-US" sz="2400" dirty="0">
                <a:solidFill>
                  <a:srgbClr val="FFFFFF"/>
                </a:solidFill>
                <a:latin typeface="Trebuchet MS"/>
                <a:ea typeface="Trebuchet MS"/>
                <a:cs typeface="Trebuchet MS"/>
                <a:sym typeface="Trebuchet MS"/>
              </a:rPr>
              <a:t>Proposals for improvement</a:t>
            </a:r>
          </a:p>
          <a:p>
            <a:pPr lvl="0" algn="ctr">
              <a:lnSpc>
                <a:spcPct val="150000"/>
              </a:lnSpc>
              <a:buClr>
                <a:srgbClr val="000000"/>
              </a:buClr>
              <a:buSzPts val="1800"/>
            </a:pPr>
            <a:r>
              <a:rPr lang="en-US" sz="2400" dirty="0">
                <a:solidFill>
                  <a:srgbClr val="FFFFFF"/>
                </a:solidFill>
                <a:latin typeface="Trebuchet MS"/>
                <a:ea typeface="Trebuchet MS"/>
                <a:cs typeface="Trebuchet MS"/>
                <a:sym typeface="Trebuchet MS"/>
              </a:rPr>
              <a:t>&amp; Guidance</a:t>
            </a:r>
          </a:p>
          <a:p>
            <a:pPr lvl="0" algn="ctr">
              <a:lnSpc>
                <a:spcPct val="150000"/>
              </a:lnSpc>
              <a:buClr>
                <a:srgbClr val="000000"/>
              </a:buClr>
              <a:buSzPts val="1800"/>
            </a:pPr>
            <a:endParaRPr lang="en-US" dirty="0">
              <a:solidFill>
                <a:srgbClr val="FFFFFF"/>
              </a:solidFill>
              <a:latin typeface="Trebuchet MS"/>
              <a:ea typeface="Trebuchet MS"/>
              <a:cs typeface="Trebuchet MS"/>
              <a:sym typeface="Trebuchet MS"/>
            </a:endParaRPr>
          </a:p>
          <a:p>
            <a:r>
              <a:rPr lang="en-GB" dirty="0" err="1">
                <a:solidFill>
                  <a:schemeClr val="bg1"/>
                </a:solidFill>
              </a:rPr>
              <a:t>Def</a:t>
            </a:r>
            <a:r>
              <a:rPr lang="en-GB" baseline="30000" dirty="0" err="1">
                <a:solidFill>
                  <a:schemeClr val="bg1"/>
                </a:solidFill>
              </a:rPr>
              <a:t>n</a:t>
            </a:r>
            <a:r>
              <a:rPr lang="en-GB" dirty="0">
                <a:solidFill>
                  <a:schemeClr val="bg1"/>
                </a:solidFill>
              </a:rPr>
              <a:t>: The identified “</a:t>
            </a:r>
            <a:r>
              <a:rPr lang="en-GB" b="1" dirty="0">
                <a:solidFill>
                  <a:schemeClr val="bg1"/>
                </a:solidFill>
              </a:rPr>
              <a:t>ALTERNATIVE”</a:t>
            </a:r>
            <a:r>
              <a:rPr lang="en-GB" dirty="0">
                <a:solidFill>
                  <a:schemeClr val="bg1"/>
                </a:solidFill>
              </a:rPr>
              <a:t> substitute(s) are offered as semantically "sufficiently similar" to the original inactive concept, for certain unspecified use cases.</a:t>
            </a:r>
          </a:p>
          <a:p>
            <a:endParaRPr lang="en-GB" dirty="0">
              <a:solidFill>
                <a:schemeClr val="bg1"/>
              </a:solidFill>
            </a:endParaRPr>
          </a:p>
          <a:p>
            <a:r>
              <a:rPr lang="en-GB" dirty="0">
                <a:solidFill>
                  <a:schemeClr val="bg1"/>
                </a:solidFill>
              </a:rPr>
              <a:t>“ALTERNATIVE” substitutes may or may not be semantically equivalent to the inactivated concept.</a:t>
            </a:r>
          </a:p>
          <a:p>
            <a:br>
              <a:rPr lang="en-GB" dirty="0">
                <a:solidFill>
                  <a:schemeClr val="bg1"/>
                </a:solidFill>
              </a:rPr>
            </a:br>
            <a:endParaRPr lang="en-US" dirty="0">
              <a:solidFill>
                <a:schemeClr val="bg1"/>
              </a:solidFill>
              <a:latin typeface="Trebuchet MS"/>
              <a:ea typeface="Trebuchet MS"/>
              <a:cs typeface="Trebuchet MS"/>
              <a:sym typeface="Trebuchet MS"/>
            </a:endParaRPr>
          </a:p>
        </p:txBody>
      </p:sp>
      <p:sp>
        <p:nvSpPr>
          <p:cNvPr id="572" name="Google Shape;572;p28"/>
          <p:cNvSpPr txBox="1"/>
          <p:nvPr/>
        </p:nvSpPr>
        <p:spPr>
          <a:xfrm>
            <a:off x="388307" y="914400"/>
            <a:ext cx="5253367" cy="1164921"/>
          </a:xfrm>
          <a:prstGeom prst="rect">
            <a:avLst/>
          </a:prstGeom>
          <a:noFill/>
          <a:ln>
            <a:noFill/>
          </a:ln>
        </p:spPr>
        <p:txBody>
          <a:bodyPr spcFirstLastPara="1" wrap="square" lIns="91425" tIns="45700" rIns="91425" bIns="45700" anchor="t" anchorCtr="0">
            <a:noAutofit/>
          </a:bodyPr>
          <a:lstStyle/>
          <a:p>
            <a:pPr lvl="0" algn="ctr">
              <a:buClr>
                <a:srgbClr val="000000"/>
              </a:buClr>
              <a:buSzPts val="3200"/>
            </a:pPr>
            <a:r>
              <a:rPr lang="en-GB" sz="3200" dirty="0">
                <a:solidFill>
                  <a:schemeClr val="accent4"/>
                </a:solidFill>
                <a:latin typeface="Trebuchet MS"/>
                <a:ea typeface="Trebuchet MS"/>
                <a:cs typeface="Trebuchet MS"/>
                <a:sym typeface="Trebuchet MS"/>
              </a:rPr>
              <a:t>Non-Conformance to Editorial Policy</a:t>
            </a:r>
            <a:endParaRPr lang="en-GB" sz="1400" baseline="30000" dirty="0">
              <a:solidFill>
                <a:srgbClr val="FF0000"/>
              </a:solidFill>
              <a:latin typeface="Trebuchet MS"/>
              <a:ea typeface="Trebuchet MS"/>
              <a:cs typeface="Trebuchet MS"/>
              <a:sym typeface="Trebuchet MS"/>
            </a:endParaRPr>
          </a:p>
        </p:txBody>
      </p:sp>
      <p:sp>
        <p:nvSpPr>
          <p:cNvPr id="573" name="Google Shape;573;p28"/>
          <p:cNvSpPr/>
          <p:nvPr/>
        </p:nvSpPr>
        <p:spPr>
          <a:xfrm>
            <a:off x="6349043" y="-363255"/>
            <a:ext cx="4936908" cy="7221255"/>
          </a:xfrm>
          <a:prstGeom prst="rect">
            <a:avLst/>
          </a:prstGeom>
          <a:noFill/>
          <a:ln>
            <a:noFill/>
          </a:ln>
        </p:spPr>
        <p:txBody>
          <a:bodyPr spcFirstLastPara="1" wrap="square" lIns="91425" tIns="45700" rIns="91425" bIns="45700" anchor="ctr" anchorCtr="0">
            <a:noAutofit/>
          </a:bodyPr>
          <a:lstStyle/>
          <a:p>
            <a:pPr lvl="0" algn="ctr">
              <a:lnSpc>
                <a:spcPct val="150000"/>
              </a:lnSpc>
              <a:buClr>
                <a:srgbClr val="000000"/>
              </a:buClr>
              <a:buSzPts val="1800"/>
            </a:pPr>
            <a:r>
              <a:rPr lang="en-US" dirty="0">
                <a:solidFill>
                  <a:srgbClr val="FFFFFF"/>
                </a:solidFill>
                <a:latin typeface="Trebuchet MS"/>
                <a:ea typeface="Trebuchet MS"/>
                <a:cs typeface="Trebuchet MS"/>
                <a:sym typeface="Trebuchet MS"/>
              </a:rPr>
              <a:t>&amp; Guidance</a:t>
            </a:r>
          </a:p>
          <a:p>
            <a:pPr marL="457200" lvl="0" indent="-317500">
              <a:lnSpc>
                <a:spcPct val="150000"/>
              </a:lnSpc>
              <a:buClr>
                <a:srgbClr val="3F3F3F"/>
              </a:buClr>
              <a:buSzPts val="1800"/>
              <a:buFont typeface="Trebuchet MS"/>
              <a:buChar char="●"/>
            </a:pPr>
            <a:r>
              <a:rPr lang="en-GB" sz="1600" dirty="0">
                <a:latin typeface="Trebuchet MS" panose="020B0703020202090204" pitchFamily="34" charset="0"/>
              </a:rPr>
              <a:t>Changes in Editorial Policy must be accompanied by clear editorial guidance and advice on whether a replacement concept is required and what historical association to use.</a:t>
            </a:r>
          </a:p>
          <a:p>
            <a:pPr marL="457200" lvl="0" indent="-317500">
              <a:lnSpc>
                <a:spcPct val="150000"/>
              </a:lnSpc>
              <a:buClr>
                <a:srgbClr val="3F3F3F"/>
              </a:buClr>
              <a:buSzPts val="1800"/>
              <a:buFont typeface="Trebuchet MS"/>
              <a:buChar char="●"/>
            </a:pPr>
            <a:r>
              <a:rPr lang="en-GB" sz="1600" dirty="0">
                <a:latin typeface="Trebuchet MS" panose="020B0703020202090204" pitchFamily="34" charset="0"/>
                <a:sym typeface="Trebuchet MS"/>
              </a:rPr>
              <a:t>For significant changes in Editorial Policy provide a drop-down list with links </a:t>
            </a:r>
            <a:r>
              <a:rPr lang="en-GB" sz="1600" i="1" dirty="0">
                <a:latin typeface="Trebuchet MS" panose="020B0703020202090204" pitchFamily="34" charset="0"/>
                <a:sym typeface="Trebuchet MS"/>
              </a:rPr>
              <a:t>(PERSISTANT OVER TIME) </a:t>
            </a:r>
            <a:r>
              <a:rPr lang="en-GB" sz="1600" dirty="0">
                <a:latin typeface="Trebuchet MS" panose="020B0703020202090204" pitchFamily="34" charset="0"/>
                <a:sym typeface="Trebuchet MS"/>
              </a:rPr>
              <a:t>to the specified editorial guidance.</a:t>
            </a:r>
          </a:p>
          <a:p>
            <a:pPr marL="457200" lvl="0" indent="-317500">
              <a:lnSpc>
                <a:spcPct val="150000"/>
              </a:lnSpc>
              <a:buClr>
                <a:srgbClr val="3F3F3F"/>
              </a:buClr>
              <a:buSzPts val="1800"/>
              <a:buFont typeface="Trebuchet MS"/>
              <a:buChar char="●"/>
            </a:pPr>
            <a:r>
              <a:rPr lang="en-GB" sz="1600" dirty="0">
                <a:latin typeface="Trebuchet MS" panose="020B0703020202090204" pitchFamily="34" charset="0"/>
                <a:sym typeface="Trebuchet MS"/>
              </a:rPr>
              <a:t>Permit the use of “REPLACED_BY” where the replacement is of similar semantic meaning.</a:t>
            </a:r>
          </a:p>
          <a:p>
            <a:pPr marL="457200" lvl="0" indent="-317500">
              <a:lnSpc>
                <a:spcPct val="150000"/>
              </a:lnSpc>
              <a:buClr>
                <a:srgbClr val="3F3F3F"/>
              </a:buClr>
              <a:buSzPts val="1800"/>
              <a:buFont typeface="Trebuchet MS"/>
              <a:buChar char="●"/>
            </a:pPr>
            <a:r>
              <a:rPr lang="en-GB" sz="1600" dirty="0">
                <a:latin typeface="Trebuchet MS" panose="020B0703020202090204" pitchFamily="34" charset="0"/>
                <a:sym typeface="Trebuchet MS"/>
              </a:rPr>
              <a:t>Permit the use of “ALTERNATIVE” where the inactivated content is out of scope e.g., a specific type of cardiac pacemaker is out of scope, but an alternative might be the grouper concept for cardiac pacemakers</a:t>
            </a:r>
          </a:p>
          <a:p>
            <a:pPr marL="457200" lvl="0" indent="-317500">
              <a:lnSpc>
                <a:spcPct val="150000"/>
              </a:lnSpc>
              <a:buClr>
                <a:srgbClr val="3F3F3F"/>
              </a:buClr>
              <a:buSzPts val="1800"/>
              <a:buFont typeface="Trebuchet MS"/>
              <a:buChar char="●"/>
            </a:pPr>
            <a:r>
              <a:rPr lang="en-GB" sz="1600" dirty="0">
                <a:solidFill>
                  <a:schemeClr val="dk1"/>
                </a:solidFill>
                <a:latin typeface="Trebuchet MS" panose="020B0703020202090204" pitchFamily="34" charset="0"/>
                <a:sym typeface="Trebuchet MS"/>
              </a:rPr>
              <a:t>“No replacement required or applicable” will also be permitted</a:t>
            </a:r>
          </a:p>
        </p:txBody>
      </p:sp>
    </p:spTree>
    <p:extLst>
      <p:ext uri="{BB962C8B-B14F-4D97-AF65-F5344CB8AC3E}">
        <p14:creationId xmlns:p14="http://schemas.microsoft.com/office/powerpoint/2010/main" val="36716736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28"/>
          <p:cNvSpPr/>
          <p:nvPr/>
        </p:nvSpPr>
        <p:spPr>
          <a:xfrm>
            <a:off x="388307" y="1691015"/>
            <a:ext cx="5024977" cy="4545766"/>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err="1">
                <a:solidFill>
                  <a:schemeClr val="bg1"/>
                </a:solidFill>
                <a:latin typeface="Trebuchet MS" panose="020B0703020202090204" pitchFamily="34" charset="0"/>
              </a:rPr>
              <a:t>Def</a:t>
            </a:r>
            <a:r>
              <a:rPr lang="en-GB" baseline="30000" dirty="0" err="1">
                <a:solidFill>
                  <a:schemeClr val="bg1"/>
                </a:solidFill>
                <a:latin typeface="Trebuchet MS" panose="020B0703020202090204" pitchFamily="34" charset="0"/>
              </a:rPr>
              <a:t>n</a:t>
            </a:r>
            <a:r>
              <a:rPr lang="en-GB" dirty="0">
                <a:solidFill>
                  <a:schemeClr val="bg1"/>
                </a:solidFill>
                <a:latin typeface="Trebuchet MS" panose="020B0703020202090204" pitchFamily="34" charset="0"/>
              </a:rPr>
              <a:t>: The inactivation reason “Component Moved Elsewhere” with association type “MOVED_TO”  and “MOVED_FROM” combine to form a mechanism by which SNOMED records when jurisdictional control of a concept passes between extensions, or between the international core and an extension, in either direction (i.e., from CORE to Extension or vice versa, or between extensions maintained within the same release centre).</a:t>
            </a:r>
            <a:endParaRPr lang="en-US" sz="2400" dirty="0">
              <a:solidFill>
                <a:schemeClr val="bg1"/>
              </a:solidFill>
              <a:latin typeface="Trebuchet MS" panose="020B0703020202090204" pitchFamily="34" charset="0"/>
              <a:ea typeface="Trebuchet MS"/>
              <a:cs typeface="Trebuchet MS"/>
              <a:sym typeface="Trebuchet MS"/>
            </a:endParaRPr>
          </a:p>
        </p:txBody>
      </p:sp>
      <p:sp>
        <p:nvSpPr>
          <p:cNvPr id="572" name="Google Shape;572;p28"/>
          <p:cNvSpPr txBox="1"/>
          <p:nvPr/>
        </p:nvSpPr>
        <p:spPr>
          <a:xfrm>
            <a:off x="388307" y="914401"/>
            <a:ext cx="5253367" cy="739036"/>
          </a:xfrm>
          <a:prstGeom prst="rect">
            <a:avLst/>
          </a:prstGeom>
          <a:noFill/>
          <a:ln>
            <a:noFill/>
          </a:ln>
        </p:spPr>
        <p:txBody>
          <a:bodyPr spcFirstLastPara="1" wrap="square" lIns="91425" tIns="45700" rIns="91425" bIns="45700" anchor="t" anchorCtr="0">
            <a:noAutofit/>
          </a:bodyPr>
          <a:lstStyle/>
          <a:p>
            <a:pPr lvl="0" algn="ctr">
              <a:buClr>
                <a:srgbClr val="000000"/>
              </a:buClr>
              <a:buSzPts val="3200"/>
            </a:pPr>
            <a:r>
              <a:rPr lang="en-GB" sz="3200" dirty="0">
                <a:solidFill>
                  <a:schemeClr val="accent4"/>
                </a:solidFill>
                <a:latin typeface="Trebuchet MS"/>
                <a:ea typeface="Trebuchet MS"/>
                <a:cs typeface="Trebuchet MS"/>
                <a:sym typeface="Trebuchet MS"/>
              </a:rPr>
              <a:t>Concept Moved Elsewhere</a:t>
            </a:r>
            <a:endParaRPr lang="en-GB" sz="1400" baseline="30000" dirty="0">
              <a:solidFill>
                <a:srgbClr val="FF0000"/>
              </a:solidFill>
              <a:latin typeface="Trebuchet MS"/>
              <a:ea typeface="Trebuchet MS"/>
              <a:cs typeface="Trebuchet MS"/>
              <a:sym typeface="Trebuchet MS"/>
            </a:endParaRPr>
          </a:p>
        </p:txBody>
      </p:sp>
      <p:sp>
        <p:nvSpPr>
          <p:cNvPr id="573" name="Google Shape;573;p28"/>
          <p:cNvSpPr/>
          <p:nvPr/>
        </p:nvSpPr>
        <p:spPr>
          <a:xfrm>
            <a:off x="6349043" y="-414068"/>
            <a:ext cx="4727274" cy="7272068"/>
          </a:xfrm>
          <a:prstGeom prst="rect">
            <a:avLst/>
          </a:prstGeom>
          <a:noFill/>
          <a:ln>
            <a:noFill/>
          </a:ln>
        </p:spPr>
        <p:txBody>
          <a:bodyPr spcFirstLastPara="1" wrap="square" lIns="91425" tIns="45700" rIns="91425" bIns="45700" anchor="ctr" anchorCtr="0">
            <a:noAutofit/>
          </a:bodyPr>
          <a:lstStyle/>
          <a:p>
            <a:pPr lvl="0" algn="ctr">
              <a:lnSpc>
                <a:spcPct val="150000"/>
              </a:lnSpc>
              <a:buClr>
                <a:srgbClr val="000000"/>
              </a:buClr>
              <a:buSzPts val="1800"/>
            </a:pPr>
            <a:r>
              <a:rPr lang="en-US" dirty="0">
                <a:solidFill>
                  <a:srgbClr val="FFFFFF"/>
                </a:solidFill>
                <a:latin typeface="Trebuchet MS"/>
                <a:ea typeface="Trebuchet MS"/>
                <a:cs typeface="Trebuchet MS"/>
                <a:sym typeface="Trebuchet MS"/>
              </a:rPr>
              <a:t>&amp; Guidance</a:t>
            </a:r>
          </a:p>
          <a:p>
            <a:pPr marL="457200" lvl="0" indent="-317500">
              <a:lnSpc>
                <a:spcPct val="150000"/>
              </a:lnSpc>
              <a:buClr>
                <a:srgbClr val="3F3F3F"/>
              </a:buClr>
              <a:buSzPts val="1800"/>
              <a:buFont typeface="Trebuchet MS"/>
              <a:buChar char="●"/>
            </a:pPr>
            <a:r>
              <a:rPr lang="en-GB" dirty="0">
                <a:latin typeface="Trebuchet MS" panose="020B0703020202090204" pitchFamily="34" charset="0"/>
              </a:rPr>
              <a:t>Originally under RF1 movement of a concept necessitated a change to the </a:t>
            </a:r>
            <a:r>
              <a:rPr lang="en-GB" dirty="0" err="1">
                <a:latin typeface="Trebuchet MS" panose="020B0703020202090204" pitchFamily="34" charset="0"/>
              </a:rPr>
              <a:t>conceptID</a:t>
            </a:r>
            <a:r>
              <a:rPr lang="en-GB" dirty="0">
                <a:latin typeface="Trebuchet MS" panose="020B0703020202090204" pitchFamily="34" charset="0"/>
              </a:rPr>
              <a:t> by the recipient and was associated with the paired historical association values of ”MOVED_TO” and “MOVED_FROM”</a:t>
            </a:r>
            <a:endParaRPr lang="en-GB" sz="1600" dirty="0">
              <a:latin typeface="Trebuchet MS" panose="020B0703020202090204" pitchFamily="34" charset="0"/>
            </a:endParaRPr>
          </a:p>
          <a:p>
            <a:pPr marL="457200" lvl="0" indent="-317500">
              <a:lnSpc>
                <a:spcPct val="150000"/>
              </a:lnSpc>
              <a:buClr>
                <a:srgbClr val="3F3F3F"/>
              </a:buClr>
              <a:buSzPts val="1800"/>
              <a:buFont typeface="Trebuchet MS"/>
              <a:buChar char="●"/>
            </a:pPr>
            <a:r>
              <a:rPr lang="en-GB" dirty="0">
                <a:latin typeface="Trebuchet MS" panose="020B0703020202090204" pitchFamily="34" charset="0"/>
                <a:sym typeface="Trebuchet MS"/>
              </a:rPr>
              <a:t>RF2 enabled the transfer of the entire concept including </a:t>
            </a:r>
            <a:r>
              <a:rPr lang="en-GB" dirty="0" err="1">
                <a:latin typeface="Trebuchet MS" panose="020B0703020202090204" pitchFamily="34" charset="0"/>
                <a:sym typeface="Trebuchet MS"/>
              </a:rPr>
              <a:t>conceptID</a:t>
            </a:r>
            <a:r>
              <a:rPr lang="en-GB" dirty="0">
                <a:latin typeface="Trebuchet MS" panose="020B0703020202090204" pitchFamily="34" charset="0"/>
                <a:sym typeface="Trebuchet MS"/>
              </a:rPr>
              <a:t> and so the “MOVED_TO” association no longer implies identifier churn.</a:t>
            </a:r>
            <a:endParaRPr lang="en-GB" dirty="0">
              <a:solidFill>
                <a:schemeClr val="dk1"/>
              </a:solidFill>
              <a:latin typeface="Trebuchet MS" panose="020B0703020202090204" pitchFamily="34" charset="0"/>
              <a:sym typeface="Trebuchet MS"/>
            </a:endParaRPr>
          </a:p>
        </p:txBody>
      </p:sp>
    </p:spTree>
    <p:extLst>
      <p:ext uri="{BB962C8B-B14F-4D97-AF65-F5344CB8AC3E}">
        <p14:creationId xmlns:p14="http://schemas.microsoft.com/office/powerpoint/2010/main" val="2737111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49" name="Google Shape;149;p28" descr="A picture containing game&#10;&#10;Description automatically generated"/>
          <p:cNvPicPr preferRelativeResize="0"/>
          <p:nvPr/>
        </p:nvPicPr>
        <p:blipFill rotWithShape="1">
          <a:blip r:embed="rId3">
            <a:alphaModFix/>
          </a:blip>
          <a:srcRect l="47593"/>
          <a:stretch/>
        </p:blipFill>
        <p:spPr>
          <a:xfrm>
            <a:off x="0" y="0"/>
            <a:ext cx="6096000" cy="6858000"/>
          </a:xfrm>
          <a:prstGeom prst="rect">
            <a:avLst/>
          </a:prstGeom>
          <a:noFill/>
          <a:ln>
            <a:noFill/>
          </a:ln>
        </p:spPr>
      </p:pic>
      <p:sp>
        <p:nvSpPr>
          <p:cNvPr id="151" name="Google Shape;151;p28"/>
          <p:cNvSpPr txBox="1"/>
          <p:nvPr/>
        </p:nvSpPr>
        <p:spPr>
          <a:xfrm>
            <a:off x="6614614" y="188912"/>
            <a:ext cx="4743600" cy="6480175"/>
          </a:xfrm>
          <a:prstGeom prst="rect">
            <a:avLst/>
          </a:prstGeom>
          <a:noFill/>
          <a:ln>
            <a:noFill/>
          </a:ln>
        </p:spPr>
        <p:txBody>
          <a:bodyPr spcFirstLastPara="1" wrap="square" lIns="91425" tIns="45700" rIns="91425" bIns="45700" anchor="ctr" anchorCtr="0">
            <a:noAutofit/>
          </a:bodyPr>
          <a:lstStyle/>
          <a:p>
            <a:pPr marL="101600" marR="0" lvl="0" indent="0" algn="l" defTabSz="914400" rtl="0" eaLnBrk="1" fontAlgn="auto" latinLnBrk="0" hangingPunct="1">
              <a:lnSpc>
                <a:spcPct val="150000"/>
              </a:lnSpc>
              <a:spcBef>
                <a:spcPts val="1000"/>
              </a:spcBef>
              <a:spcAft>
                <a:spcPts val="0"/>
              </a:spcAft>
              <a:buClr>
                <a:srgbClr val="000000"/>
              </a:buClr>
              <a:buSzPts val="2000"/>
              <a:buFont typeface="Arial"/>
              <a:buNone/>
              <a:tabLst/>
              <a:defRPr/>
            </a:pPr>
            <a:r>
              <a:rPr kumimoji="0" lang="da-DK" sz="2000" b="1" i="0" u="none" strike="noStrike" kern="1200" cap="none" spc="0" normalizeH="0" baseline="0" noProof="0" dirty="0" err="1">
                <a:ln>
                  <a:noFill/>
                </a:ln>
                <a:solidFill>
                  <a:srgbClr val="424A55"/>
                </a:solidFill>
                <a:effectLst/>
                <a:uLnTx/>
                <a:uFillTx/>
                <a:latin typeface="Trebuchet MS"/>
                <a:ea typeface="Trebuchet MS"/>
                <a:cs typeface="Trebuchet MS"/>
                <a:sym typeface="Trebuchet MS"/>
              </a:rPr>
              <a:t>Overview</a:t>
            </a:r>
            <a:endParaRPr kumimoji="0" sz="2000" b="0" i="1" u="none" strike="noStrike" kern="1200" cap="none" spc="0" normalizeH="0" baseline="0" noProof="0" dirty="0">
              <a:ln>
                <a:noFill/>
              </a:ln>
              <a:solidFill>
                <a:srgbClr val="424A55"/>
              </a:solidFill>
              <a:effectLst/>
              <a:uLnTx/>
              <a:uFillTx/>
              <a:latin typeface="Trebuchet MS"/>
              <a:ea typeface="Trebuchet MS"/>
              <a:cs typeface="Trebuchet MS"/>
              <a:sym typeface="Trebuchet MS"/>
            </a:endParaRPr>
          </a:p>
          <a:p>
            <a:pPr marL="558800" marR="0" lvl="0" indent="-457200" algn="l" defTabSz="914400" rtl="0" eaLnBrk="1" fontAlgn="auto" latinLnBrk="0" hangingPunct="1">
              <a:lnSpc>
                <a:spcPct val="150000"/>
              </a:lnSpc>
              <a:spcBef>
                <a:spcPts val="2200"/>
              </a:spcBef>
              <a:spcAft>
                <a:spcPts val="0"/>
              </a:spcAft>
              <a:buClr>
                <a:srgbClr val="424A55"/>
              </a:buClr>
              <a:buSzPts val="2000"/>
              <a:buFont typeface="Arial"/>
              <a:buAutoNum type="arabicPeriod"/>
              <a:tabLst/>
              <a:defRPr/>
            </a:pPr>
            <a:r>
              <a:rPr kumimoji="0" lang="en-GB" sz="2000" b="0" i="0" u="none" strike="noStrike" kern="1200" cap="none" spc="0" normalizeH="0" baseline="0" noProof="0" dirty="0">
                <a:ln>
                  <a:noFill/>
                </a:ln>
                <a:solidFill>
                  <a:srgbClr val="424A55"/>
                </a:solidFill>
                <a:effectLst/>
                <a:uLnTx/>
                <a:uFillTx/>
                <a:latin typeface="Trebuchet MS"/>
                <a:ea typeface="Trebuchet MS"/>
                <a:cs typeface="Trebuchet MS"/>
                <a:sym typeface="Trebuchet MS"/>
              </a:rPr>
              <a:t>Introduction</a:t>
            </a:r>
          </a:p>
          <a:p>
            <a:pPr marL="558800" marR="0" lvl="0" indent="-457200" algn="l" defTabSz="914400" rtl="0" eaLnBrk="1" fontAlgn="auto" latinLnBrk="0" hangingPunct="1">
              <a:lnSpc>
                <a:spcPct val="150000"/>
              </a:lnSpc>
              <a:spcBef>
                <a:spcPts val="2200"/>
              </a:spcBef>
              <a:spcAft>
                <a:spcPts val="0"/>
              </a:spcAft>
              <a:buClr>
                <a:srgbClr val="424A55"/>
              </a:buClr>
              <a:buSzPts val="2000"/>
              <a:buFont typeface="Arial"/>
              <a:buAutoNum type="arabicPeriod"/>
              <a:tabLst/>
              <a:defRPr/>
            </a:pPr>
            <a:r>
              <a:rPr lang="en-GB" sz="2000" dirty="0">
                <a:solidFill>
                  <a:srgbClr val="424A55"/>
                </a:solidFill>
                <a:latin typeface="Trebuchet MS"/>
                <a:ea typeface="Trebuchet MS"/>
                <a:cs typeface="Trebuchet MS"/>
                <a:sym typeface="Trebuchet MS"/>
              </a:rPr>
              <a:t>Background</a:t>
            </a:r>
          </a:p>
          <a:p>
            <a:pPr marL="558800" marR="0" lvl="0" indent="-457200" algn="l" defTabSz="914400" rtl="0" eaLnBrk="1" fontAlgn="auto" latinLnBrk="0" hangingPunct="1">
              <a:lnSpc>
                <a:spcPct val="150000"/>
              </a:lnSpc>
              <a:spcBef>
                <a:spcPts val="2200"/>
              </a:spcBef>
              <a:spcAft>
                <a:spcPts val="0"/>
              </a:spcAft>
              <a:buClr>
                <a:srgbClr val="424A55"/>
              </a:buClr>
              <a:buSzPts val="2000"/>
              <a:buFont typeface="Arial"/>
              <a:buAutoNum type="arabicPeriod"/>
              <a:tabLst/>
              <a:defRPr/>
            </a:pPr>
            <a:r>
              <a:rPr lang="en-GB" sz="2000" dirty="0">
                <a:solidFill>
                  <a:srgbClr val="424A55"/>
                </a:solidFill>
                <a:latin typeface="Trebuchet MS"/>
                <a:ea typeface="Trebuchet MS"/>
                <a:cs typeface="Trebuchet MS"/>
                <a:sym typeface="Trebuchet MS"/>
              </a:rPr>
              <a:t>Summary of Inactivation Proposed Amendments</a:t>
            </a:r>
          </a:p>
          <a:p>
            <a:pPr marL="558800" marR="0" lvl="0" indent="-457200" algn="l" defTabSz="914400" rtl="0" eaLnBrk="1" fontAlgn="auto" latinLnBrk="0" hangingPunct="1">
              <a:lnSpc>
                <a:spcPct val="150000"/>
              </a:lnSpc>
              <a:spcBef>
                <a:spcPts val="2200"/>
              </a:spcBef>
              <a:spcAft>
                <a:spcPts val="0"/>
              </a:spcAft>
              <a:buClr>
                <a:srgbClr val="424A55"/>
              </a:buClr>
              <a:buSzPts val="2000"/>
              <a:buFont typeface="Arial"/>
              <a:buAutoNum type="arabicPeriod"/>
              <a:tabLst/>
              <a:defRPr/>
            </a:pPr>
            <a:r>
              <a:rPr lang="en-GB" sz="2000" dirty="0">
                <a:solidFill>
                  <a:srgbClr val="424A55"/>
                </a:solidFill>
                <a:latin typeface="Trebuchet MS"/>
                <a:ea typeface="Trebuchet MS"/>
                <a:cs typeface="Trebuchet MS"/>
                <a:sym typeface="Trebuchet MS"/>
              </a:rPr>
              <a:t>Requested Input from EAG Members</a:t>
            </a:r>
          </a:p>
          <a:p>
            <a:pPr marL="558800" marR="0" lvl="0" indent="-457200" algn="l" defTabSz="914400" rtl="0" eaLnBrk="1" fontAlgn="auto" latinLnBrk="0" hangingPunct="1">
              <a:lnSpc>
                <a:spcPct val="150000"/>
              </a:lnSpc>
              <a:spcBef>
                <a:spcPts val="2200"/>
              </a:spcBef>
              <a:spcAft>
                <a:spcPts val="0"/>
              </a:spcAft>
              <a:buClr>
                <a:srgbClr val="424A55"/>
              </a:buClr>
              <a:buSzPts val="2000"/>
              <a:buFont typeface="Arial"/>
              <a:buAutoNum type="arabicPeriod"/>
              <a:tabLst/>
              <a:defRPr/>
            </a:pPr>
            <a:r>
              <a:rPr lang="en-GB" sz="2000" dirty="0">
                <a:solidFill>
                  <a:srgbClr val="424A55"/>
                </a:solidFill>
                <a:latin typeface="Trebuchet MS"/>
                <a:ea typeface="Trebuchet MS"/>
                <a:cs typeface="Trebuchet MS"/>
                <a:sym typeface="Trebuchet MS"/>
              </a:rPr>
              <a:t>Where Do We Go From Here</a:t>
            </a:r>
          </a:p>
          <a:p>
            <a:pPr marL="558800" marR="0" lvl="0" indent="-457200" algn="l" defTabSz="914400" rtl="0" eaLnBrk="1" fontAlgn="auto" latinLnBrk="0" hangingPunct="1">
              <a:lnSpc>
                <a:spcPct val="150000"/>
              </a:lnSpc>
              <a:spcBef>
                <a:spcPts val="2200"/>
              </a:spcBef>
              <a:spcAft>
                <a:spcPts val="0"/>
              </a:spcAft>
              <a:buClr>
                <a:srgbClr val="424A55"/>
              </a:buClr>
              <a:buSzPts val="2000"/>
              <a:buFont typeface="Arial"/>
              <a:buAutoNum type="arabicPeriod"/>
              <a:tabLst/>
              <a:defRPr/>
            </a:pPr>
            <a:endParaRPr kumimoji="0" sz="1400" b="0" i="0" u="none" strike="noStrike" kern="1200" cap="none" spc="0" normalizeH="0" baseline="0" noProof="0" dirty="0">
              <a:ln>
                <a:noFill/>
              </a:ln>
              <a:solidFill>
                <a:srgbClr val="000000"/>
              </a:solidFill>
              <a:effectLst/>
              <a:uLnTx/>
              <a:uFillTx/>
              <a:latin typeface="Trebuchet MS"/>
              <a:ea typeface="Trebuchet MS"/>
              <a:cs typeface="Trebuchet MS"/>
              <a:sym typeface="Trebuchet MS"/>
            </a:endParaRPr>
          </a:p>
          <a:p>
            <a:pPr marL="101600" marR="0" lvl="0" indent="0" algn="l" defTabSz="914400" rtl="0" eaLnBrk="1" fontAlgn="auto" latinLnBrk="0" hangingPunct="1">
              <a:lnSpc>
                <a:spcPct val="150000"/>
              </a:lnSpc>
              <a:spcBef>
                <a:spcPts val="1000"/>
              </a:spcBef>
              <a:spcAft>
                <a:spcPts val="0"/>
              </a:spcAft>
              <a:buClr>
                <a:srgbClr val="000000"/>
              </a:buClr>
              <a:buSzPts val="2000"/>
              <a:buFont typeface="Arial"/>
              <a:buNone/>
              <a:tabLst/>
              <a:defRPr/>
            </a:pPr>
            <a:endParaRPr kumimoji="0" sz="2000" b="0" i="0" u="none" strike="noStrike" kern="1200" cap="none" spc="0" normalizeH="0" baseline="0" noProof="0" dirty="0">
              <a:ln>
                <a:noFill/>
              </a:ln>
              <a:solidFill>
                <a:srgbClr val="424A55"/>
              </a:solidFill>
              <a:effectLst/>
              <a:uLnTx/>
              <a:uFillTx/>
              <a:latin typeface="Trebuchet MS"/>
              <a:ea typeface="Trebuchet MS"/>
              <a:cs typeface="Trebuchet MS"/>
              <a:sym typeface="Trebuchet MS"/>
            </a:endParaRPr>
          </a:p>
        </p:txBody>
      </p:sp>
    </p:spTree>
    <p:extLst>
      <p:ext uri="{BB962C8B-B14F-4D97-AF65-F5344CB8AC3E}">
        <p14:creationId xmlns:p14="http://schemas.microsoft.com/office/powerpoint/2010/main" val="9588763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29"/>
          <p:cNvSpPr/>
          <p:nvPr/>
        </p:nvSpPr>
        <p:spPr>
          <a:xfrm>
            <a:off x="7040875" y="1691014"/>
            <a:ext cx="4312800" cy="4433741"/>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endParaRPr lang="en-US" dirty="0">
              <a:solidFill>
                <a:schemeClr val="bg1"/>
              </a:solidFill>
              <a:latin typeface="Trebuchet MS"/>
              <a:ea typeface="Trebuchet MS"/>
              <a:cs typeface="Trebuchet MS"/>
              <a:sym typeface="Trebuchet MS"/>
            </a:endParaRPr>
          </a:p>
        </p:txBody>
      </p:sp>
      <p:sp>
        <p:nvSpPr>
          <p:cNvPr id="580" name="Google Shape;580;p29"/>
          <p:cNvSpPr txBox="1"/>
          <p:nvPr/>
        </p:nvSpPr>
        <p:spPr>
          <a:xfrm>
            <a:off x="6776581" y="945000"/>
            <a:ext cx="4935255" cy="589658"/>
          </a:xfrm>
          <a:prstGeom prst="rect">
            <a:avLst/>
          </a:prstGeom>
          <a:noFill/>
          <a:ln>
            <a:noFill/>
          </a:ln>
        </p:spPr>
        <p:txBody>
          <a:bodyPr spcFirstLastPara="1" wrap="square" lIns="91425" tIns="45700" rIns="91425" bIns="45700" anchor="t" anchorCtr="0">
            <a:noAutofit/>
          </a:bodyPr>
          <a:lstStyle/>
          <a:p>
            <a:pPr lvl="0" algn="ctr">
              <a:buClr>
                <a:srgbClr val="000000"/>
              </a:buClr>
              <a:buSzPts val="3200"/>
            </a:pPr>
            <a:r>
              <a:rPr lang="en-GB" sz="3200" dirty="0">
                <a:solidFill>
                  <a:schemeClr val="accent4"/>
                </a:solidFill>
                <a:latin typeface="Trebuchet MS"/>
                <a:ea typeface="Trebuchet MS"/>
                <a:cs typeface="Trebuchet MS"/>
                <a:sym typeface="Trebuchet MS"/>
              </a:rPr>
              <a:t>Concept Moved Elsewhere</a:t>
            </a:r>
            <a:endParaRPr lang="en-GB" sz="1400" baseline="30000" dirty="0">
              <a:solidFill>
                <a:srgbClr val="FF0000"/>
              </a:solidFill>
              <a:latin typeface="Trebuchet MS"/>
              <a:ea typeface="Trebuchet MS"/>
              <a:cs typeface="Trebuchet MS"/>
              <a:sym typeface="Trebuchet MS"/>
            </a:endParaRPr>
          </a:p>
        </p:txBody>
      </p:sp>
      <p:sp>
        <p:nvSpPr>
          <p:cNvPr id="584" name="Google Shape;584;p29"/>
          <p:cNvSpPr/>
          <p:nvPr/>
        </p:nvSpPr>
        <p:spPr>
          <a:xfrm>
            <a:off x="1080000" y="345057"/>
            <a:ext cx="4519134" cy="6512943"/>
          </a:xfrm>
          <a:prstGeom prst="rect">
            <a:avLst/>
          </a:prstGeom>
          <a:noFill/>
          <a:ln>
            <a:noFill/>
          </a:ln>
        </p:spPr>
        <p:txBody>
          <a:bodyPr spcFirstLastPara="1" wrap="square" lIns="91425" tIns="45700" rIns="91425" bIns="45700" anchor="ctr" anchorCtr="0">
            <a:noAutofit/>
          </a:bodyPr>
          <a:lstStyle/>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endParaRPr lang="en-GB" dirty="0">
              <a:latin typeface="Trebuchet MS"/>
              <a:ea typeface="Trebuchet MS"/>
              <a:cs typeface="Trebuchet MS"/>
              <a:sym typeface="Trebuchet MS"/>
            </a:endParaRP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Consider changing the historical association to “DONATED_TO” as this more accurately reflects the process.</a:t>
            </a: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Consider using a combination of the </a:t>
            </a:r>
            <a:r>
              <a:rPr lang="en-GB" dirty="0" err="1">
                <a:latin typeface="Trebuchet MS"/>
                <a:ea typeface="Trebuchet MS"/>
                <a:cs typeface="Trebuchet MS"/>
                <a:sym typeface="Trebuchet MS"/>
              </a:rPr>
              <a:t>NamespaceID</a:t>
            </a:r>
            <a:r>
              <a:rPr lang="en-GB" dirty="0">
                <a:latin typeface="Trebuchet MS"/>
                <a:ea typeface="Trebuchet MS"/>
                <a:cs typeface="Trebuchet MS"/>
                <a:sym typeface="Trebuchet MS"/>
              </a:rPr>
              <a:t> with a PT of the Authority and </a:t>
            </a:r>
            <a:r>
              <a:rPr lang="en-GB" dirty="0" err="1">
                <a:latin typeface="Trebuchet MS"/>
                <a:ea typeface="Trebuchet MS"/>
                <a:cs typeface="Trebuchet MS"/>
                <a:sym typeface="Trebuchet MS"/>
              </a:rPr>
              <a:t>ModuleID</a:t>
            </a:r>
            <a:r>
              <a:rPr lang="en-GB" dirty="0">
                <a:latin typeface="Trebuchet MS"/>
                <a:ea typeface="Trebuchet MS"/>
                <a:cs typeface="Trebuchet MS"/>
                <a:sym typeface="Trebuchet MS"/>
              </a:rPr>
              <a:t>.</a:t>
            </a: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Permit the use of “ALTERNATIVE” historical association.</a:t>
            </a: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Recognising that in some instances there will be no appropriate alternative.</a:t>
            </a:r>
          </a:p>
        </p:txBody>
      </p:sp>
      <p:sp>
        <p:nvSpPr>
          <p:cNvPr id="2" name="TextBox 1">
            <a:extLst>
              <a:ext uri="{FF2B5EF4-FFF2-40B4-BE49-F238E27FC236}">
                <a16:creationId xmlns:a16="http://schemas.microsoft.com/office/drawing/2014/main" id="{B5280DD1-CD19-CA4C-90C8-22F07E955898}"/>
              </a:ext>
            </a:extLst>
          </p:cNvPr>
          <p:cNvSpPr txBox="1"/>
          <p:nvPr/>
        </p:nvSpPr>
        <p:spPr>
          <a:xfrm>
            <a:off x="7281639" y="1916484"/>
            <a:ext cx="3884398" cy="1477328"/>
          </a:xfrm>
          <a:prstGeom prst="rect">
            <a:avLst/>
          </a:prstGeom>
          <a:noFill/>
        </p:spPr>
        <p:txBody>
          <a:bodyPr wrap="none" rtlCol="0">
            <a:spAutoFit/>
          </a:bodyPr>
          <a:lstStyle/>
          <a:p>
            <a:pPr lvl="0" algn="ctr">
              <a:lnSpc>
                <a:spcPct val="150000"/>
              </a:lnSpc>
              <a:buClr>
                <a:srgbClr val="000000"/>
              </a:buClr>
              <a:buSzPts val="1800"/>
            </a:pPr>
            <a:r>
              <a:rPr lang="en-US" sz="2400" dirty="0">
                <a:solidFill>
                  <a:srgbClr val="FFFFFF"/>
                </a:solidFill>
                <a:latin typeface="Trebuchet MS"/>
                <a:ea typeface="Trebuchet MS"/>
                <a:cs typeface="Trebuchet MS"/>
                <a:sym typeface="Trebuchet MS"/>
              </a:rPr>
              <a:t>Proposals for improvement</a:t>
            </a:r>
          </a:p>
          <a:p>
            <a:pPr lvl="0" algn="ctr">
              <a:lnSpc>
                <a:spcPct val="150000"/>
              </a:lnSpc>
              <a:buClr>
                <a:srgbClr val="000000"/>
              </a:buClr>
              <a:buSzPts val="1800"/>
            </a:pPr>
            <a:r>
              <a:rPr lang="en-US" sz="2400" dirty="0">
                <a:solidFill>
                  <a:srgbClr val="FFFFFF"/>
                </a:solidFill>
                <a:latin typeface="Trebuchet MS"/>
                <a:ea typeface="Trebuchet MS"/>
                <a:cs typeface="Trebuchet MS"/>
                <a:sym typeface="Trebuchet MS"/>
              </a:rPr>
              <a:t>&amp; Guidance</a:t>
            </a:r>
          </a:p>
          <a:p>
            <a:endParaRPr lang="en-US" dirty="0"/>
          </a:p>
        </p:txBody>
      </p:sp>
    </p:spTree>
    <p:extLst>
      <p:ext uri="{BB962C8B-B14F-4D97-AF65-F5344CB8AC3E}">
        <p14:creationId xmlns:p14="http://schemas.microsoft.com/office/powerpoint/2010/main" val="4582520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28"/>
          <p:cNvSpPr/>
          <p:nvPr/>
        </p:nvSpPr>
        <p:spPr>
          <a:xfrm>
            <a:off x="914400" y="1604513"/>
            <a:ext cx="4028400" cy="4830793"/>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err="1">
                <a:solidFill>
                  <a:schemeClr val="bg1"/>
                </a:solidFill>
              </a:rPr>
              <a:t>Def</a:t>
            </a:r>
            <a:r>
              <a:rPr lang="en-GB" baseline="30000" dirty="0" err="1">
                <a:solidFill>
                  <a:schemeClr val="bg1"/>
                </a:solidFill>
              </a:rPr>
              <a:t>n</a:t>
            </a:r>
            <a:r>
              <a:rPr lang="en-GB" dirty="0">
                <a:solidFill>
                  <a:schemeClr val="bg1"/>
                </a:solidFill>
              </a:rPr>
              <a:t>: The inactivation reason </a:t>
            </a:r>
            <a:r>
              <a:rPr lang="en-GB" b="1" dirty="0">
                <a:solidFill>
                  <a:schemeClr val="bg1"/>
                </a:solidFill>
              </a:rPr>
              <a:t>“Ambiguous Concept”</a:t>
            </a:r>
            <a:r>
              <a:rPr lang="en-GB" dirty="0">
                <a:solidFill>
                  <a:schemeClr val="bg1"/>
                </a:solidFill>
              </a:rPr>
              <a:t> with association type </a:t>
            </a:r>
            <a:r>
              <a:rPr lang="en-GB" b="1" dirty="0">
                <a:solidFill>
                  <a:schemeClr val="bg1"/>
                </a:solidFill>
              </a:rPr>
              <a:t>“POSSIBLY_EQUIVALENT_TO” </a:t>
            </a:r>
            <a:r>
              <a:rPr lang="en-GB" dirty="0">
                <a:solidFill>
                  <a:schemeClr val="bg1"/>
                </a:solidFill>
              </a:rPr>
              <a:t>explicitly states that the concept to be inactivated is inherently ambiguous but that each of the potential meanings represent clinically meaningful concepts each of which is semantically identical to one of the </a:t>
            </a:r>
            <a:r>
              <a:rPr lang="en-GB" b="1" dirty="0">
                <a:solidFill>
                  <a:schemeClr val="bg1"/>
                </a:solidFill>
              </a:rPr>
              <a:t>“POSSIBLY_EQUIVALENT_TO”</a:t>
            </a:r>
            <a:r>
              <a:rPr lang="en-GB" dirty="0">
                <a:solidFill>
                  <a:schemeClr val="bg1"/>
                </a:solidFill>
              </a:rPr>
              <a:t> target concepts, whether currently present or could be created in SNOMED CT.</a:t>
            </a:r>
            <a:endParaRPr sz="1400" b="0" i="0" u="none" strike="noStrike" cap="none" dirty="0">
              <a:solidFill>
                <a:schemeClr val="bg1"/>
              </a:solidFill>
              <a:latin typeface="Trebuchet MS"/>
              <a:ea typeface="Trebuchet MS"/>
              <a:cs typeface="Trebuchet MS"/>
              <a:sym typeface="Trebuchet MS"/>
            </a:endParaRPr>
          </a:p>
        </p:txBody>
      </p:sp>
      <p:sp>
        <p:nvSpPr>
          <p:cNvPr id="572" name="Google Shape;572;p28"/>
          <p:cNvSpPr txBox="1"/>
          <p:nvPr/>
        </p:nvSpPr>
        <p:spPr>
          <a:xfrm>
            <a:off x="914400" y="914400"/>
            <a:ext cx="4312800" cy="6901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GB" sz="3200" b="0" i="0" u="none" strike="noStrike" cap="none" dirty="0">
                <a:solidFill>
                  <a:schemeClr val="accent4"/>
                </a:solidFill>
                <a:latin typeface="Trebuchet MS"/>
                <a:ea typeface="Trebuchet MS"/>
                <a:cs typeface="Trebuchet MS"/>
                <a:sym typeface="Trebuchet MS"/>
              </a:rPr>
              <a:t>Ambiguous Concept</a:t>
            </a:r>
            <a:endParaRPr sz="1400" b="0" i="0" u="none" strike="noStrike" cap="none" dirty="0">
              <a:solidFill>
                <a:srgbClr val="000000"/>
              </a:solidFill>
              <a:latin typeface="Trebuchet MS"/>
              <a:ea typeface="Trebuchet MS"/>
              <a:cs typeface="Trebuchet MS"/>
              <a:sym typeface="Trebuchet MS"/>
            </a:endParaRPr>
          </a:p>
        </p:txBody>
      </p:sp>
      <p:sp>
        <p:nvSpPr>
          <p:cNvPr id="573" name="Google Shape;573;p28"/>
          <p:cNvSpPr/>
          <p:nvPr/>
        </p:nvSpPr>
        <p:spPr>
          <a:xfrm>
            <a:off x="6400800" y="0"/>
            <a:ext cx="4248300" cy="6858000"/>
          </a:xfrm>
          <a:prstGeom prst="rect">
            <a:avLst/>
          </a:prstGeom>
          <a:noFill/>
          <a:ln>
            <a:noFill/>
          </a:ln>
        </p:spPr>
        <p:txBody>
          <a:bodyPr spcFirstLastPara="1" wrap="square" lIns="91425" tIns="45700" rIns="91425" bIns="45700" anchor="ctr" anchorCtr="0">
            <a:noAutofit/>
          </a:bodyPr>
          <a:lstStyle/>
          <a:p>
            <a:pPr marL="457200" marR="0" lvl="0" indent="-317500" algn="l" rtl="0">
              <a:lnSpc>
                <a:spcPct val="150000"/>
              </a:lnSpc>
              <a:spcBef>
                <a:spcPts val="0"/>
              </a:spcBef>
              <a:spcAft>
                <a:spcPts val="0"/>
              </a:spcAft>
              <a:buClr>
                <a:srgbClr val="3F3F3F"/>
              </a:buClr>
              <a:buSzPts val="1800"/>
              <a:buFont typeface="Trebuchet MS"/>
              <a:buChar char="●"/>
            </a:pPr>
            <a:r>
              <a:rPr lang="en-GB" sz="1800" b="0" i="0" u="none" strike="noStrike" cap="none" dirty="0">
                <a:solidFill>
                  <a:schemeClr val="dk1"/>
                </a:solidFill>
                <a:latin typeface="Trebuchet MS"/>
                <a:ea typeface="Trebuchet MS"/>
                <a:cs typeface="Trebuchet MS"/>
                <a:sym typeface="Trebuchet MS"/>
              </a:rPr>
              <a:t>Review revealed high error rate of up to 70% additionally inter-reviewer disagreement was up to 40%</a:t>
            </a:r>
          </a:p>
          <a:p>
            <a:pPr marL="457200" marR="0" lvl="0" indent="-317500" algn="l" rtl="0">
              <a:lnSpc>
                <a:spcPct val="150000"/>
              </a:lnSpc>
              <a:spcBef>
                <a:spcPts val="0"/>
              </a:spcBef>
              <a:spcAft>
                <a:spcPts val="0"/>
              </a:spcAft>
              <a:buClr>
                <a:srgbClr val="3F3F3F"/>
              </a:buClr>
              <a:buSzPts val="1800"/>
              <a:buFont typeface="Trebuchet MS"/>
              <a:buChar char="●"/>
            </a:pPr>
            <a:r>
              <a:rPr lang="en-US" sz="1800" b="0" i="0" u="none" strike="noStrike" cap="none" dirty="0">
                <a:solidFill>
                  <a:schemeClr val="dk1"/>
                </a:solidFill>
                <a:latin typeface="Trebuchet MS"/>
                <a:ea typeface="Trebuchet MS"/>
                <a:cs typeface="Trebuchet MS"/>
                <a:sym typeface="Trebuchet MS"/>
              </a:rPr>
              <a:t>Commonest error was failure to provide all possible “POSSIBLY_EQUIVALENT_TO” target concepts to maintain semantic equivalence with the inactivated target</a:t>
            </a:r>
          </a:p>
        </p:txBody>
      </p:sp>
    </p:spTree>
    <p:extLst>
      <p:ext uri="{BB962C8B-B14F-4D97-AF65-F5344CB8AC3E}">
        <p14:creationId xmlns:p14="http://schemas.microsoft.com/office/powerpoint/2010/main" val="42466098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29"/>
          <p:cNvSpPr/>
          <p:nvPr/>
        </p:nvSpPr>
        <p:spPr>
          <a:xfrm>
            <a:off x="7040875" y="2286000"/>
            <a:ext cx="4312800" cy="3281100"/>
          </a:xfrm>
          <a:prstGeom prst="rect">
            <a:avLst/>
          </a:prstGeom>
          <a:noFill/>
          <a:ln>
            <a:noFill/>
          </a:ln>
        </p:spPr>
        <p:txBody>
          <a:bodyPr spcFirstLastPara="1" wrap="square" lIns="91425" tIns="45700" rIns="91425" bIns="45700" anchor="t" anchorCtr="0">
            <a:noAutofit/>
          </a:bodyPr>
          <a:lstStyle/>
          <a:p>
            <a:pPr marL="0" marR="0" lvl="0" indent="0" algn="ctr" rtl="0">
              <a:lnSpc>
                <a:spcPct val="150000"/>
              </a:lnSpc>
              <a:spcBef>
                <a:spcPts val="0"/>
              </a:spcBef>
              <a:spcAft>
                <a:spcPts val="0"/>
              </a:spcAft>
              <a:buClr>
                <a:srgbClr val="000000"/>
              </a:buClr>
              <a:buSzPts val="1800"/>
              <a:buFont typeface="Arial"/>
              <a:buNone/>
            </a:pPr>
            <a:r>
              <a:rPr lang="en-US" sz="2400" b="0" i="0" u="none" strike="noStrike" cap="none" dirty="0">
                <a:solidFill>
                  <a:srgbClr val="FFFFFF"/>
                </a:solidFill>
                <a:latin typeface="Trebuchet MS"/>
                <a:ea typeface="Trebuchet MS"/>
                <a:cs typeface="Trebuchet MS"/>
                <a:sym typeface="Trebuchet MS"/>
              </a:rPr>
              <a:t>Issues</a:t>
            </a:r>
            <a:endParaRPr sz="2400" b="0" i="0" u="none" strike="noStrike" cap="none" dirty="0">
              <a:solidFill>
                <a:srgbClr val="FFFFFF"/>
              </a:solidFill>
              <a:latin typeface="Trebuchet MS"/>
              <a:ea typeface="Trebuchet MS"/>
              <a:cs typeface="Trebuchet MS"/>
              <a:sym typeface="Trebuchet MS"/>
            </a:endParaRPr>
          </a:p>
        </p:txBody>
      </p:sp>
      <p:sp>
        <p:nvSpPr>
          <p:cNvPr id="580" name="Google Shape;580;p29"/>
          <p:cNvSpPr txBox="1"/>
          <p:nvPr/>
        </p:nvSpPr>
        <p:spPr>
          <a:xfrm>
            <a:off x="7040880" y="1290900"/>
            <a:ext cx="4312800" cy="589658"/>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GB" sz="3200" b="0" i="0" u="none" strike="noStrike" cap="none" dirty="0">
                <a:solidFill>
                  <a:schemeClr val="accent4"/>
                </a:solidFill>
                <a:latin typeface="Trebuchet MS"/>
                <a:ea typeface="Trebuchet MS"/>
                <a:cs typeface="Trebuchet MS"/>
                <a:sym typeface="Trebuchet MS"/>
              </a:rPr>
              <a:t>Ambiguous Concept</a:t>
            </a:r>
            <a:endParaRPr sz="1400" b="0" i="0" u="none" strike="noStrike" cap="none" dirty="0">
              <a:solidFill>
                <a:srgbClr val="000000"/>
              </a:solidFill>
              <a:latin typeface="Trebuchet MS"/>
              <a:ea typeface="Trebuchet MS"/>
              <a:cs typeface="Trebuchet MS"/>
              <a:sym typeface="Trebuchet MS"/>
            </a:endParaRPr>
          </a:p>
        </p:txBody>
      </p:sp>
      <p:sp>
        <p:nvSpPr>
          <p:cNvPr id="584" name="Google Shape;584;p29"/>
          <p:cNvSpPr/>
          <p:nvPr/>
        </p:nvSpPr>
        <p:spPr>
          <a:xfrm>
            <a:off x="1080000" y="345057"/>
            <a:ext cx="4176600" cy="6512943"/>
          </a:xfrm>
          <a:prstGeom prst="rect">
            <a:avLst/>
          </a:prstGeom>
          <a:noFill/>
          <a:ln>
            <a:noFill/>
          </a:ln>
        </p:spPr>
        <p:txBody>
          <a:bodyPr spcFirstLastPara="1" wrap="square" lIns="91425" tIns="45700" rIns="91425" bIns="45700" anchor="ctr" anchorCtr="0">
            <a:noAutofit/>
          </a:bodyPr>
          <a:lstStyle/>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sz="1600" dirty="0">
                <a:latin typeface="Trebuchet MS"/>
                <a:ea typeface="Trebuchet MS"/>
                <a:cs typeface="Trebuchet MS"/>
                <a:sym typeface="Trebuchet MS"/>
              </a:rPr>
              <a:t>Previous lack of clarity over permissible changes to the FSN without inactivation of the concept.</a:t>
            </a: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sz="1600" dirty="0">
                <a:latin typeface="Trebuchet MS"/>
                <a:ea typeface="Trebuchet MS"/>
                <a:cs typeface="Trebuchet MS"/>
                <a:sym typeface="Trebuchet MS"/>
              </a:rPr>
              <a:t>Does disambiguation result in a full compliment of clinically useful components?</a:t>
            </a: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sz="1600" i="0" u="none" strike="noStrike" cap="none" dirty="0">
                <a:latin typeface="Trebuchet MS"/>
                <a:ea typeface="Trebuchet MS"/>
                <a:cs typeface="Trebuchet MS"/>
                <a:sym typeface="Trebuchet MS"/>
              </a:rPr>
              <a:t>How should one interpret the presenc</a:t>
            </a:r>
            <a:r>
              <a:rPr lang="en-GB" sz="1600" dirty="0">
                <a:latin typeface="Trebuchet MS"/>
                <a:ea typeface="Trebuchet MS"/>
                <a:cs typeface="Trebuchet MS"/>
                <a:sym typeface="Trebuchet MS"/>
              </a:rPr>
              <a:t>e of only one </a:t>
            </a:r>
            <a:r>
              <a:rPr lang="en-GB" sz="1600" i="0" u="none" strike="noStrike" cap="none" dirty="0">
                <a:latin typeface="Trebuchet MS"/>
                <a:ea typeface="Trebuchet MS"/>
                <a:cs typeface="Trebuchet MS"/>
                <a:sym typeface="Trebuchet MS"/>
              </a:rPr>
              <a:t>“POSSIBLY_EQUIVALENT_TO” target? </a:t>
            </a:r>
          </a:p>
          <a:p>
            <a:pPr marL="482600" lvl="0" indent="-342900">
              <a:lnSpc>
                <a:spcPct val="150000"/>
              </a:lnSpc>
              <a:buClr>
                <a:srgbClr val="000000"/>
              </a:buClr>
              <a:buSzPts val="2400"/>
              <a:buFont typeface="Arial" panose="020B0604020202020204" pitchFamily="34" charset="0"/>
              <a:buChar char="•"/>
            </a:pPr>
            <a:r>
              <a:rPr lang="en-GB" sz="1600" b="0" dirty="0">
                <a:latin typeface="Trebuchet MS"/>
                <a:ea typeface="Trebuchet MS"/>
                <a:cs typeface="Trebuchet MS"/>
                <a:sym typeface="Trebuchet MS"/>
              </a:rPr>
              <a:t>What impact </a:t>
            </a:r>
            <a:r>
              <a:rPr lang="en-GB" sz="1600" dirty="0">
                <a:latin typeface="Trebuchet MS"/>
                <a:ea typeface="Trebuchet MS"/>
                <a:cs typeface="Trebuchet MS"/>
                <a:sym typeface="Trebuchet MS"/>
              </a:rPr>
              <a:t>is there for analysis and date healing if there is only one </a:t>
            </a:r>
            <a:r>
              <a:rPr lang="en-GB" dirty="0">
                <a:latin typeface="Trebuchet MS"/>
                <a:ea typeface="Trebuchet MS"/>
                <a:cs typeface="Trebuchet MS"/>
                <a:sym typeface="Trebuchet MS"/>
              </a:rPr>
              <a:t>“POSSIBLY_EQUIVALENT_TO”  target?</a:t>
            </a:r>
            <a:endParaRPr sz="1800" b="0" i="0" u="none" strike="noStrike" cap="none" dirty="0">
              <a:latin typeface="Trebuchet MS"/>
              <a:ea typeface="Trebuchet MS"/>
              <a:cs typeface="Trebuchet MS"/>
              <a:sym typeface="Trebuchet MS"/>
            </a:endParaRPr>
          </a:p>
        </p:txBody>
      </p:sp>
    </p:spTree>
    <p:extLst>
      <p:ext uri="{BB962C8B-B14F-4D97-AF65-F5344CB8AC3E}">
        <p14:creationId xmlns:p14="http://schemas.microsoft.com/office/powerpoint/2010/main" val="16055625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28"/>
          <p:cNvSpPr/>
          <p:nvPr/>
        </p:nvSpPr>
        <p:spPr>
          <a:xfrm>
            <a:off x="686010" y="1604513"/>
            <a:ext cx="4248300" cy="5020574"/>
          </a:xfrm>
          <a:prstGeom prst="rect">
            <a:avLst/>
          </a:prstGeom>
          <a:noFill/>
          <a:ln>
            <a:noFill/>
          </a:ln>
        </p:spPr>
        <p:txBody>
          <a:bodyPr spcFirstLastPara="1" wrap="square" lIns="91425" tIns="45700" rIns="91425" bIns="45700" anchor="t" anchorCtr="0">
            <a:noAutofit/>
          </a:bodyPr>
          <a:lstStyle/>
          <a:p>
            <a:pPr lvl="0" algn="ctr">
              <a:lnSpc>
                <a:spcPct val="150000"/>
              </a:lnSpc>
              <a:buClr>
                <a:srgbClr val="000000"/>
              </a:buClr>
              <a:buSzPts val="1800"/>
            </a:pPr>
            <a:r>
              <a:rPr lang="en-US" dirty="0">
                <a:solidFill>
                  <a:srgbClr val="FFFFFF"/>
                </a:solidFill>
                <a:latin typeface="Trebuchet MS"/>
                <a:ea typeface="Trebuchet MS"/>
                <a:cs typeface="Trebuchet MS"/>
                <a:sym typeface="Trebuchet MS"/>
              </a:rPr>
              <a:t>Proposals for improvement</a:t>
            </a:r>
          </a:p>
          <a:p>
            <a:pPr lvl="0" algn="ctr">
              <a:lnSpc>
                <a:spcPct val="150000"/>
              </a:lnSpc>
              <a:buClr>
                <a:srgbClr val="000000"/>
              </a:buClr>
              <a:buSzPts val="1800"/>
            </a:pPr>
            <a:endParaRPr lang="en-US" dirty="0">
              <a:solidFill>
                <a:srgbClr val="FFFFFF"/>
              </a:solidFill>
              <a:latin typeface="Trebuchet MS"/>
              <a:ea typeface="Trebuchet MS"/>
              <a:cs typeface="Trebuchet MS"/>
              <a:sym typeface="Trebuchet MS"/>
            </a:endParaRPr>
          </a:p>
          <a:p>
            <a:pPr lvl="0" algn="ctr">
              <a:lnSpc>
                <a:spcPct val="150000"/>
              </a:lnSpc>
              <a:buClr>
                <a:srgbClr val="000000"/>
              </a:buClr>
              <a:buSzPts val="1800"/>
            </a:pPr>
            <a:r>
              <a:rPr lang="en-US" dirty="0">
                <a:solidFill>
                  <a:schemeClr val="bg1"/>
                </a:solidFill>
                <a:latin typeface="Trebuchet MS"/>
                <a:ea typeface="Trebuchet MS"/>
                <a:cs typeface="Trebuchet MS"/>
                <a:sym typeface="Trebuchet MS"/>
              </a:rPr>
              <a:t>“</a:t>
            </a:r>
            <a:r>
              <a:rPr lang="en-US" dirty="0" err="1">
                <a:solidFill>
                  <a:schemeClr val="bg1"/>
                </a:solidFill>
                <a:latin typeface="Trebuchet MS"/>
                <a:ea typeface="Trebuchet MS"/>
                <a:cs typeface="Trebuchet MS"/>
                <a:sym typeface="Trebuchet MS"/>
              </a:rPr>
              <a:t>REPlACED_BY</a:t>
            </a:r>
            <a:r>
              <a:rPr lang="en-US" dirty="0">
                <a:solidFill>
                  <a:schemeClr val="bg1"/>
                </a:solidFill>
                <a:latin typeface="Trebuchet MS"/>
                <a:ea typeface="Trebuchet MS"/>
                <a:cs typeface="Trebuchet MS"/>
                <a:sym typeface="Trebuchet MS"/>
              </a:rPr>
              <a:t>”</a:t>
            </a:r>
          </a:p>
          <a:p>
            <a:r>
              <a:rPr lang="en-GB" dirty="0">
                <a:solidFill>
                  <a:schemeClr val="bg1"/>
                </a:solidFill>
              </a:rPr>
              <a:t>Def: The stated  </a:t>
            </a:r>
            <a:r>
              <a:rPr lang="en-GB" b="1" dirty="0">
                <a:solidFill>
                  <a:schemeClr val="bg1"/>
                </a:solidFill>
              </a:rPr>
              <a:t>REPLACED_BY </a:t>
            </a:r>
            <a:r>
              <a:rPr lang="en-GB" dirty="0">
                <a:solidFill>
                  <a:schemeClr val="bg1"/>
                </a:solidFill>
              </a:rPr>
              <a:t>target represents an alternative which, although not semantically </a:t>
            </a:r>
            <a:r>
              <a:rPr lang="en-GB" i="1" dirty="0">
                <a:solidFill>
                  <a:schemeClr val="bg1"/>
                </a:solidFill>
              </a:rPr>
              <a:t>exactly</a:t>
            </a:r>
            <a:r>
              <a:rPr lang="en-GB" dirty="0">
                <a:solidFill>
                  <a:schemeClr val="bg1"/>
                </a:solidFill>
              </a:rPr>
              <a:t> the same, is considered to be clinically useful and - in the judgement of the author/editor - represents the intended original meaning of the inactivated concept closely enough for some unspecified data processing use cases, most likely data repair in the context of data retrieval.</a:t>
            </a:r>
          </a:p>
          <a:p>
            <a:br>
              <a:rPr lang="en-GB" dirty="0">
                <a:solidFill>
                  <a:schemeClr val="bg1"/>
                </a:solidFill>
              </a:rPr>
            </a:br>
            <a:endParaRPr lang="en-US" dirty="0">
              <a:solidFill>
                <a:schemeClr val="bg1"/>
              </a:solidFill>
              <a:latin typeface="Trebuchet MS"/>
              <a:ea typeface="Trebuchet MS"/>
              <a:cs typeface="Trebuchet MS"/>
              <a:sym typeface="Trebuchet MS"/>
            </a:endParaRPr>
          </a:p>
          <a:p>
            <a:pPr lvl="0" algn="ctr">
              <a:lnSpc>
                <a:spcPct val="150000"/>
              </a:lnSpc>
              <a:buClr>
                <a:srgbClr val="000000"/>
              </a:buClr>
              <a:buSzPts val="1800"/>
            </a:pPr>
            <a:endParaRPr lang="en-US" dirty="0">
              <a:solidFill>
                <a:srgbClr val="FFFFFF"/>
              </a:solidFill>
              <a:latin typeface="Trebuchet MS"/>
              <a:ea typeface="Trebuchet MS"/>
              <a:cs typeface="Trebuchet MS"/>
              <a:sym typeface="Trebuchet MS"/>
            </a:endParaRPr>
          </a:p>
          <a:p>
            <a:pPr lvl="0" algn="ctr">
              <a:lnSpc>
                <a:spcPct val="150000"/>
              </a:lnSpc>
              <a:buClr>
                <a:srgbClr val="000000"/>
              </a:buClr>
              <a:buSzPts val="1800"/>
            </a:pPr>
            <a:endParaRPr lang="en-US" dirty="0">
              <a:solidFill>
                <a:srgbClr val="FFFFFF"/>
              </a:solidFill>
              <a:latin typeface="Trebuchet MS"/>
              <a:ea typeface="Trebuchet MS"/>
              <a:cs typeface="Trebuchet MS"/>
              <a:sym typeface="Trebuchet MS"/>
            </a:endParaRPr>
          </a:p>
        </p:txBody>
      </p:sp>
      <p:sp>
        <p:nvSpPr>
          <p:cNvPr id="572" name="Google Shape;572;p28"/>
          <p:cNvSpPr txBox="1"/>
          <p:nvPr/>
        </p:nvSpPr>
        <p:spPr>
          <a:xfrm>
            <a:off x="914400" y="914400"/>
            <a:ext cx="4312800" cy="6901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GB" sz="3200" b="0" i="0" u="none" strike="noStrike" cap="none" dirty="0">
                <a:solidFill>
                  <a:schemeClr val="accent4"/>
                </a:solidFill>
                <a:latin typeface="Trebuchet MS"/>
                <a:ea typeface="Trebuchet MS"/>
                <a:cs typeface="Trebuchet MS"/>
                <a:sym typeface="Trebuchet MS"/>
              </a:rPr>
              <a:t>Ambiguous Concept</a:t>
            </a:r>
            <a:endParaRPr sz="1400" b="0" i="0" u="none" strike="noStrike" cap="none" dirty="0">
              <a:solidFill>
                <a:srgbClr val="000000"/>
              </a:solidFill>
              <a:latin typeface="Trebuchet MS"/>
              <a:ea typeface="Trebuchet MS"/>
              <a:cs typeface="Trebuchet MS"/>
              <a:sym typeface="Trebuchet MS"/>
            </a:endParaRPr>
          </a:p>
        </p:txBody>
      </p:sp>
      <p:sp>
        <p:nvSpPr>
          <p:cNvPr id="573" name="Google Shape;573;p28"/>
          <p:cNvSpPr/>
          <p:nvPr/>
        </p:nvSpPr>
        <p:spPr>
          <a:xfrm>
            <a:off x="6349043" y="-414068"/>
            <a:ext cx="4727274" cy="7272068"/>
          </a:xfrm>
          <a:prstGeom prst="rect">
            <a:avLst/>
          </a:prstGeom>
          <a:noFill/>
          <a:ln>
            <a:noFill/>
          </a:ln>
        </p:spPr>
        <p:txBody>
          <a:bodyPr spcFirstLastPara="1" wrap="square" lIns="91425" tIns="45700" rIns="91425" bIns="45700" anchor="ctr" anchorCtr="0">
            <a:noAutofit/>
          </a:bodyPr>
          <a:lstStyle/>
          <a:p>
            <a:pPr lvl="0" algn="ctr">
              <a:lnSpc>
                <a:spcPct val="150000"/>
              </a:lnSpc>
              <a:buClr>
                <a:srgbClr val="000000"/>
              </a:buClr>
              <a:buSzPts val="1800"/>
            </a:pPr>
            <a:r>
              <a:rPr lang="en-US" dirty="0">
                <a:solidFill>
                  <a:srgbClr val="FFFFFF"/>
                </a:solidFill>
                <a:latin typeface="Trebuchet MS"/>
                <a:ea typeface="Trebuchet MS"/>
                <a:cs typeface="Trebuchet MS"/>
                <a:sym typeface="Trebuchet MS"/>
              </a:rPr>
              <a:t>&amp; Guidance</a:t>
            </a:r>
          </a:p>
          <a:p>
            <a:pPr marL="457200" marR="0" lvl="0" indent="-317500" algn="l" rtl="0">
              <a:lnSpc>
                <a:spcPct val="150000"/>
              </a:lnSpc>
              <a:spcBef>
                <a:spcPts val="0"/>
              </a:spcBef>
              <a:spcAft>
                <a:spcPts val="0"/>
              </a:spcAft>
              <a:buClr>
                <a:srgbClr val="3F3F3F"/>
              </a:buClr>
              <a:buSzPts val="1800"/>
              <a:buFont typeface="Trebuchet MS"/>
              <a:buChar char="●"/>
            </a:pPr>
            <a:r>
              <a:rPr lang="en-US" sz="1800" b="0" i="0" u="none" strike="noStrike" cap="none" dirty="0">
                <a:solidFill>
                  <a:schemeClr val="dk1"/>
                </a:solidFill>
                <a:latin typeface="Trebuchet MS"/>
                <a:ea typeface="Trebuchet MS"/>
                <a:cs typeface="Trebuchet MS"/>
                <a:sym typeface="Trebuchet MS"/>
              </a:rPr>
              <a:t>“POSSIBLY_EQUIVALENT_TO” </a:t>
            </a:r>
            <a:r>
              <a:rPr lang="en-US" dirty="0">
                <a:solidFill>
                  <a:schemeClr val="dk1"/>
                </a:solidFill>
                <a:latin typeface="Trebuchet MS"/>
                <a:ea typeface="Trebuchet MS"/>
                <a:cs typeface="Trebuchet MS"/>
                <a:sym typeface="Trebuchet MS"/>
              </a:rPr>
              <a:t>must </a:t>
            </a:r>
            <a:r>
              <a:rPr lang="en-US" b="1" i="1" u="sng" dirty="0">
                <a:solidFill>
                  <a:schemeClr val="dk1"/>
                </a:solidFill>
                <a:latin typeface="Trebuchet MS"/>
                <a:ea typeface="Trebuchet MS"/>
                <a:cs typeface="Trebuchet MS"/>
                <a:sym typeface="Trebuchet MS"/>
              </a:rPr>
              <a:t>ONLY</a:t>
            </a:r>
            <a:r>
              <a:rPr lang="en-US" dirty="0">
                <a:solidFill>
                  <a:schemeClr val="dk1"/>
                </a:solidFill>
                <a:latin typeface="Trebuchet MS"/>
                <a:ea typeface="Trebuchet MS"/>
                <a:cs typeface="Trebuchet MS"/>
                <a:sym typeface="Trebuchet MS"/>
              </a:rPr>
              <a:t> be used when the sum of the “POSSIBLY_EQUIVALENT_TO” target concepts is semantically equivalent to the inactivated concept.</a:t>
            </a:r>
          </a:p>
          <a:p>
            <a:pPr marL="457200" lvl="0" indent="-317500">
              <a:lnSpc>
                <a:spcPct val="150000"/>
              </a:lnSpc>
              <a:buClr>
                <a:srgbClr val="3F3F3F"/>
              </a:buClr>
              <a:buSzPts val="1800"/>
              <a:buFont typeface="Trebuchet MS"/>
              <a:buChar char="●"/>
            </a:pPr>
            <a:r>
              <a:rPr lang="en-US" dirty="0">
                <a:solidFill>
                  <a:schemeClr val="dk1"/>
                </a:solidFill>
                <a:latin typeface="Trebuchet MS"/>
                <a:ea typeface="Trebuchet MS"/>
                <a:cs typeface="Trebuchet MS"/>
                <a:sym typeface="Trebuchet MS"/>
              </a:rPr>
              <a:t>Where it is not possible or deemed appropriate to include all of the “POSSIBLY_EQUIVALENT_TO” target concepts the historical association value should be “REPLACED_BY as this indicates that there is only one appropriate target for the inactivated concept</a:t>
            </a:r>
          </a:p>
          <a:p>
            <a:pPr marL="457200" lvl="0" indent="-317500">
              <a:lnSpc>
                <a:spcPct val="150000"/>
              </a:lnSpc>
              <a:buClr>
                <a:srgbClr val="3F3F3F"/>
              </a:buClr>
              <a:buSzPts val="1800"/>
              <a:buFont typeface="Trebuchet MS"/>
              <a:buChar char="●"/>
            </a:pPr>
            <a:r>
              <a:rPr lang="en-US" sz="1800" i="0" u="none" strike="noStrike" cap="none" dirty="0">
                <a:solidFill>
                  <a:schemeClr val="dk1"/>
                </a:solidFill>
                <a:latin typeface="Trebuchet MS"/>
                <a:ea typeface="Trebuchet MS"/>
                <a:cs typeface="Trebuchet MS"/>
                <a:sym typeface="Trebuchet MS"/>
              </a:rPr>
              <a:t>The inactivation should be annotated with the reason for using “REPLACED_BY”</a:t>
            </a:r>
          </a:p>
        </p:txBody>
      </p:sp>
    </p:spTree>
    <p:extLst>
      <p:ext uri="{BB962C8B-B14F-4D97-AF65-F5344CB8AC3E}">
        <p14:creationId xmlns:p14="http://schemas.microsoft.com/office/powerpoint/2010/main" val="24960777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29"/>
          <p:cNvSpPr/>
          <p:nvPr/>
        </p:nvSpPr>
        <p:spPr>
          <a:xfrm>
            <a:off x="7040875" y="1602063"/>
            <a:ext cx="4312800" cy="5601629"/>
          </a:xfrm>
          <a:prstGeom prst="rect">
            <a:avLst/>
          </a:prstGeom>
          <a:noFill/>
          <a:ln>
            <a:noFill/>
          </a:ln>
        </p:spPr>
        <p:txBody>
          <a:bodyPr spcFirstLastPara="1" wrap="square" lIns="91425" tIns="45700" rIns="91425" bIns="45700" anchor="t" anchorCtr="0">
            <a:noAutofit/>
          </a:bodyPr>
          <a:lstStyle/>
          <a:p>
            <a:pPr lvl="0" algn="ctr">
              <a:lnSpc>
                <a:spcPct val="150000"/>
              </a:lnSpc>
              <a:buClr>
                <a:srgbClr val="000000"/>
              </a:buClr>
              <a:buSzPts val="1800"/>
            </a:pPr>
            <a:r>
              <a:rPr lang="en-US" dirty="0">
                <a:solidFill>
                  <a:srgbClr val="FFFFFF"/>
                </a:solidFill>
                <a:latin typeface="Trebuchet MS"/>
                <a:ea typeface="Trebuchet MS"/>
                <a:cs typeface="Trebuchet MS"/>
                <a:sym typeface="Trebuchet MS"/>
              </a:rPr>
              <a:t>Proposals for improvement</a:t>
            </a:r>
          </a:p>
          <a:p>
            <a:endParaRPr lang="en-GB" dirty="0">
              <a:solidFill>
                <a:schemeClr val="bg1"/>
              </a:solidFill>
            </a:endParaRPr>
          </a:p>
          <a:p>
            <a:pPr algn="ctr"/>
            <a:r>
              <a:rPr lang="en-GB" dirty="0">
                <a:solidFill>
                  <a:schemeClr val="bg1"/>
                </a:solidFill>
                <a:latin typeface="Trebuchet MS" panose="020B0703020202090204" pitchFamily="34" charset="0"/>
              </a:rPr>
              <a:t>“EQUIVALENT_TO”</a:t>
            </a:r>
          </a:p>
          <a:p>
            <a:r>
              <a:rPr lang="en-GB" dirty="0" err="1">
                <a:solidFill>
                  <a:schemeClr val="bg1"/>
                </a:solidFill>
                <a:latin typeface="Trebuchet MS" panose="020B0703020202090204" pitchFamily="34" charset="0"/>
              </a:rPr>
              <a:t>Defn</a:t>
            </a:r>
            <a:r>
              <a:rPr lang="en-GB" dirty="0">
                <a:solidFill>
                  <a:schemeClr val="bg1"/>
                </a:solidFill>
                <a:latin typeface="Trebuchet MS" panose="020B0703020202090204" pitchFamily="34" charset="0"/>
              </a:rPr>
              <a:t>: The historical association “EQUIVALENT_TO” explicitly states when a conjunction using “WITH” or “AND” is inactivated each of the individual elements of the conjunction are replaced by separate clinical concepts using an association type of “EQUIVALENT_TO”. This signifies to the implementer and end-user that the single concept </a:t>
            </a:r>
            <a:r>
              <a:rPr lang="en-GB" b="1" dirty="0">
                <a:solidFill>
                  <a:schemeClr val="bg1"/>
                </a:solidFill>
                <a:latin typeface="Trebuchet MS" panose="020B0703020202090204" pitchFamily="34" charset="0"/>
              </a:rPr>
              <a:t>MUST</a:t>
            </a:r>
            <a:r>
              <a:rPr lang="en-GB" dirty="0">
                <a:solidFill>
                  <a:schemeClr val="bg1"/>
                </a:solidFill>
                <a:latin typeface="Trebuchet MS" panose="020B0703020202090204" pitchFamily="34" charset="0"/>
              </a:rPr>
              <a:t> be represented within the clinical notes by </a:t>
            </a:r>
            <a:r>
              <a:rPr lang="en-GB" b="1" dirty="0">
                <a:solidFill>
                  <a:schemeClr val="bg1"/>
                </a:solidFill>
                <a:latin typeface="Trebuchet MS" panose="020B0703020202090204" pitchFamily="34" charset="0"/>
              </a:rPr>
              <a:t>ALL</a:t>
            </a:r>
            <a:r>
              <a:rPr lang="en-GB" dirty="0">
                <a:solidFill>
                  <a:schemeClr val="bg1"/>
                </a:solidFill>
                <a:latin typeface="Trebuchet MS" panose="020B0703020202090204" pitchFamily="34" charset="0"/>
              </a:rPr>
              <a:t> of the “EQUIVALENT_TO” targets.</a:t>
            </a:r>
            <a:br>
              <a:rPr lang="en-GB" dirty="0">
                <a:solidFill>
                  <a:schemeClr val="bg1"/>
                </a:solidFill>
                <a:latin typeface="Trebuchet MS" panose="020B0703020202090204" pitchFamily="34" charset="0"/>
              </a:rPr>
            </a:br>
            <a:endParaRPr lang="en-US" dirty="0">
              <a:solidFill>
                <a:schemeClr val="bg1"/>
              </a:solidFill>
              <a:latin typeface="Trebuchet MS" panose="020B0703020202090204" pitchFamily="34" charset="0"/>
              <a:ea typeface="Trebuchet MS"/>
              <a:cs typeface="Trebuchet MS"/>
              <a:sym typeface="Trebuchet MS"/>
            </a:endParaRPr>
          </a:p>
          <a:p>
            <a:pPr marL="0" marR="0" lvl="0" indent="0" algn="ctr" rtl="0">
              <a:lnSpc>
                <a:spcPct val="150000"/>
              </a:lnSpc>
              <a:spcBef>
                <a:spcPts val="0"/>
              </a:spcBef>
              <a:spcAft>
                <a:spcPts val="0"/>
              </a:spcAft>
              <a:buClr>
                <a:srgbClr val="000000"/>
              </a:buClr>
              <a:buSzPts val="1800"/>
              <a:buFont typeface="Arial"/>
              <a:buNone/>
            </a:pPr>
            <a:endParaRPr sz="2400" b="0" i="0" u="none" strike="noStrike" cap="none" dirty="0">
              <a:solidFill>
                <a:srgbClr val="FFFFFF"/>
              </a:solidFill>
              <a:latin typeface="Trebuchet MS"/>
              <a:ea typeface="Trebuchet MS"/>
              <a:cs typeface="Trebuchet MS"/>
              <a:sym typeface="Trebuchet MS"/>
            </a:endParaRPr>
          </a:p>
        </p:txBody>
      </p:sp>
      <p:sp>
        <p:nvSpPr>
          <p:cNvPr id="580" name="Google Shape;580;p29"/>
          <p:cNvSpPr txBox="1"/>
          <p:nvPr/>
        </p:nvSpPr>
        <p:spPr>
          <a:xfrm>
            <a:off x="7040880" y="948930"/>
            <a:ext cx="4312800" cy="589658"/>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GB" sz="3200" b="0" i="0" u="none" strike="noStrike" cap="none" dirty="0">
                <a:solidFill>
                  <a:schemeClr val="accent4"/>
                </a:solidFill>
                <a:latin typeface="Trebuchet MS"/>
                <a:ea typeface="Trebuchet MS"/>
                <a:cs typeface="Trebuchet MS"/>
                <a:sym typeface="Trebuchet MS"/>
              </a:rPr>
              <a:t>Ambiguous Concept</a:t>
            </a:r>
            <a:endParaRPr sz="1400" b="0" i="0" u="none" strike="noStrike" cap="none" dirty="0">
              <a:solidFill>
                <a:srgbClr val="000000"/>
              </a:solidFill>
              <a:latin typeface="Trebuchet MS"/>
              <a:ea typeface="Trebuchet MS"/>
              <a:cs typeface="Trebuchet MS"/>
              <a:sym typeface="Trebuchet MS"/>
            </a:endParaRPr>
          </a:p>
        </p:txBody>
      </p:sp>
      <p:sp>
        <p:nvSpPr>
          <p:cNvPr id="584" name="Google Shape;584;p29"/>
          <p:cNvSpPr/>
          <p:nvPr/>
        </p:nvSpPr>
        <p:spPr>
          <a:xfrm>
            <a:off x="1080000" y="345057"/>
            <a:ext cx="4176600" cy="6512943"/>
          </a:xfrm>
          <a:prstGeom prst="rect">
            <a:avLst/>
          </a:prstGeom>
          <a:noFill/>
          <a:ln>
            <a:noFill/>
          </a:ln>
        </p:spPr>
        <p:txBody>
          <a:bodyPr spcFirstLastPara="1" wrap="square" lIns="91425" tIns="45700" rIns="91425" bIns="45700" anchor="ctr" anchorCtr="0">
            <a:noAutofit/>
          </a:bodyPr>
          <a:lstStyle/>
          <a:p>
            <a:pPr marL="457200" lvl="0" indent="-317500">
              <a:lnSpc>
                <a:spcPct val="150000"/>
              </a:lnSpc>
              <a:buClr>
                <a:srgbClr val="3F3F3F"/>
              </a:buClr>
              <a:buSzPts val="1800"/>
              <a:buFont typeface="Trebuchet MS"/>
              <a:buChar char="●"/>
            </a:pPr>
            <a:r>
              <a:rPr lang="en-US" sz="1600" dirty="0">
                <a:solidFill>
                  <a:schemeClr val="dk1"/>
                </a:solidFill>
                <a:latin typeface="Trebuchet MS"/>
                <a:ea typeface="Trebuchet MS"/>
                <a:cs typeface="Trebuchet MS"/>
                <a:sym typeface="Trebuchet MS"/>
              </a:rPr>
              <a:t>Ambiguity may arise where a concept includes “(A) AND/OR” (B)” and for these concepts each element, (A), (B), ((A) AND (B)) </a:t>
            </a:r>
            <a:r>
              <a:rPr lang="en-US" sz="1600" b="1" i="1" dirty="0">
                <a:solidFill>
                  <a:schemeClr val="dk1"/>
                </a:solidFill>
                <a:latin typeface="Trebuchet MS"/>
                <a:ea typeface="Trebuchet MS"/>
                <a:cs typeface="Trebuchet MS"/>
                <a:sym typeface="Trebuchet MS"/>
              </a:rPr>
              <a:t>MUST</a:t>
            </a:r>
            <a:r>
              <a:rPr lang="en-US" sz="1600" dirty="0">
                <a:solidFill>
                  <a:schemeClr val="dk1"/>
                </a:solidFill>
                <a:latin typeface="Trebuchet MS"/>
                <a:ea typeface="Trebuchet MS"/>
                <a:cs typeface="Trebuchet MS"/>
                <a:sym typeface="Trebuchet MS"/>
              </a:rPr>
              <a:t> be represented with “POSSIBLY_EQUIVALENT_TO” target concepts.</a:t>
            </a:r>
          </a:p>
          <a:p>
            <a:pPr marL="457200" lvl="0" indent="-317500">
              <a:lnSpc>
                <a:spcPct val="150000"/>
              </a:lnSpc>
              <a:buClr>
                <a:srgbClr val="3F3F3F"/>
              </a:buClr>
              <a:buSzPts val="1800"/>
              <a:buFont typeface="Trebuchet MS"/>
              <a:buChar char="●"/>
            </a:pPr>
            <a:r>
              <a:rPr lang="en-US" sz="1600" dirty="0">
                <a:solidFill>
                  <a:schemeClr val="dk1"/>
                </a:solidFill>
                <a:latin typeface="Trebuchet MS"/>
                <a:ea typeface="Trebuchet MS"/>
                <a:cs typeface="Trebuchet MS"/>
                <a:sym typeface="Trebuchet MS"/>
              </a:rPr>
              <a:t>Where a concept contains “WITH” or “AND”, and it is a requirement to inactivate the concept, each element should be represented with a semantically equivalent replacement using the “EQUIVALENT_TO” historical associations. </a:t>
            </a:r>
            <a:r>
              <a:rPr lang="en-US" sz="1600" i="1" dirty="0">
                <a:solidFill>
                  <a:srgbClr val="FF0000"/>
                </a:solidFill>
                <a:latin typeface="Trebuchet MS"/>
                <a:ea typeface="Trebuchet MS"/>
                <a:cs typeface="Trebuchet MS"/>
                <a:sym typeface="Trebuchet MS"/>
              </a:rPr>
              <a:t>(? Non-conformance to Editorial Policy?)</a:t>
            </a:r>
            <a:endParaRPr lang="en-US" sz="1600" dirty="0">
              <a:solidFill>
                <a:schemeClr val="dk1"/>
              </a:solidFill>
              <a:latin typeface="Trebuchet MS"/>
              <a:ea typeface="Trebuchet MS"/>
              <a:cs typeface="Trebuchet MS"/>
              <a:sym typeface="Trebuchet MS"/>
            </a:endParaRPr>
          </a:p>
        </p:txBody>
      </p:sp>
    </p:spTree>
    <p:extLst>
      <p:ext uri="{BB962C8B-B14F-4D97-AF65-F5344CB8AC3E}">
        <p14:creationId xmlns:p14="http://schemas.microsoft.com/office/powerpoint/2010/main" val="34197809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28"/>
          <p:cNvSpPr/>
          <p:nvPr/>
        </p:nvSpPr>
        <p:spPr>
          <a:xfrm>
            <a:off x="686010" y="1604513"/>
            <a:ext cx="4248300" cy="5020574"/>
          </a:xfrm>
          <a:prstGeom prst="rect">
            <a:avLst/>
          </a:prstGeom>
          <a:noFill/>
          <a:ln>
            <a:noFill/>
          </a:ln>
        </p:spPr>
        <p:txBody>
          <a:bodyPr spcFirstLastPara="1" wrap="square" lIns="91425" tIns="45700" rIns="91425" bIns="45700" anchor="t" anchorCtr="0">
            <a:noAutofit/>
          </a:bodyPr>
          <a:lstStyle/>
          <a:p>
            <a:pPr lvl="0" algn="ctr">
              <a:lnSpc>
                <a:spcPct val="150000"/>
              </a:lnSpc>
              <a:buClr>
                <a:srgbClr val="000000"/>
              </a:buClr>
              <a:buSzPts val="1800"/>
            </a:pPr>
            <a:r>
              <a:rPr lang="en-US" sz="2400" dirty="0">
                <a:solidFill>
                  <a:srgbClr val="FFFFFF"/>
                </a:solidFill>
                <a:latin typeface="Trebuchet MS"/>
                <a:ea typeface="Trebuchet MS"/>
                <a:cs typeface="Trebuchet MS"/>
                <a:sym typeface="Trebuchet MS"/>
              </a:rPr>
              <a:t>Proposals for improvement</a:t>
            </a:r>
          </a:p>
          <a:p>
            <a:pPr lvl="0" algn="ctr">
              <a:lnSpc>
                <a:spcPct val="150000"/>
              </a:lnSpc>
              <a:buClr>
                <a:srgbClr val="000000"/>
              </a:buClr>
              <a:buSzPts val="1800"/>
            </a:pPr>
            <a:r>
              <a:rPr lang="en-US" sz="2400" dirty="0">
                <a:solidFill>
                  <a:srgbClr val="FFFFFF"/>
                </a:solidFill>
                <a:latin typeface="Trebuchet MS"/>
                <a:ea typeface="Trebuchet MS"/>
                <a:cs typeface="Trebuchet MS"/>
                <a:sym typeface="Trebuchet MS"/>
              </a:rPr>
              <a:t>&amp; Guidance</a:t>
            </a:r>
          </a:p>
          <a:p>
            <a:pPr lvl="0" algn="ctr">
              <a:lnSpc>
                <a:spcPct val="150000"/>
              </a:lnSpc>
              <a:buClr>
                <a:srgbClr val="000000"/>
              </a:buClr>
              <a:buSzPts val="1800"/>
            </a:pPr>
            <a:endParaRPr lang="en-US" dirty="0">
              <a:solidFill>
                <a:srgbClr val="FFFFFF"/>
              </a:solidFill>
              <a:latin typeface="Trebuchet MS"/>
              <a:ea typeface="Trebuchet MS"/>
              <a:cs typeface="Trebuchet MS"/>
              <a:sym typeface="Trebuchet MS"/>
            </a:endParaRPr>
          </a:p>
          <a:p>
            <a:pPr lvl="0" algn="ctr">
              <a:lnSpc>
                <a:spcPct val="150000"/>
              </a:lnSpc>
              <a:buClr>
                <a:srgbClr val="000000"/>
              </a:buClr>
              <a:buSzPts val="1800"/>
            </a:pPr>
            <a:endParaRPr lang="en-US" dirty="0">
              <a:solidFill>
                <a:srgbClr val="FFFFFF"/>
              </a:solidFill>
              <a:latin typeface="Trebuchet MS"/>
              <a:ea typeface="Trebuchet MS"/>
              <a:cs typeface="Trebuchet MS"/>
              <a:sym typeface="Trebuchet MS"/>
            </a:endParaRPr>
          </a:p>
        </p:txBody>
      </p:sp>
      <p:sp>
        <p:nvSpPr>
          <p:cNvPr id="572" name="Google Shape;572;p28"/>
          <p:cNvSpPr txBox="1"/>
          <p:nvPr/>
        </p:nvSpPr>
        <p:spPr>
          <a:xfrm>
            <a:off x="914400" y="914400"/>
            <a:ext cx="4312800" cy="6901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GB" sz="3200" b="0" i="0" u="none" strike="noStrike" cap="none" dirty="0">
                <a:solidFill>
                  <a:schemeClr val="accent4"/>
                </a:solidFill>
                <a:latin typeface="Trebuchet MS"/>
                <a:ea typeface="Trebuchet MS"/>
                <a:cs typeface="Trebuchet MS"/>
                <a:sym typeface="Trebuchet MS"/>
              </a:rPr>
              <a:t>Ambiguous Concept</a:t>
            </a:r>
            <a:endParaRPr sz="1400" b="0" i="0" u="none" strike="noStrike" cap="none" dirty="0">
              <a:solidFill>
                <a:srgbClr val="000000"/>
              </a:solidFill>
              <a:latin typeface="Trebuchet MS"/>
              <a:ea typeface="Trebuchet MS"/>
              <a:cs typeface="Trebuchet MS"/>
              <a:sym typeface="Trebuchet MS"/>
            </a:endParaRPr>
          </a:p>
        </p:txBody>
      </p:sp>
      <p:sp>
        <p:nvSpPr>
          <p:cNvPr id="573" name="Google Shape;573;p28"/>
          <p:cNvSpPr/>
          <p:nvPr/>
        </p:nvSpPr>
        <p:spPr>
          <a:xfrm>
            <a:off x="6349043" y="-414068"/>
            <a:ext cx="4727274" cy="7272068"/>
          </a:xfrm>
          <a:prstGeom prst="rect">
            <a:avLst/>
          </a:prstGeom>
          <a:noFill/>
          <a:ln>
            <a:noFill/>
          </a:ln>
        </p:spPr>
        <p:txBody>
          <a:bodyPr spcFirstLastPara="1" wrap="square" lIns="91425" tIns="45700" rIns="91425" bIns="45700" anchor="ctr" anchorCtr="0">
            <a:noAutofit/>
          </a:bodyPr>
          <a:lstStyle/>
          <a:p>
            <a:pPr lvl="0" algn="ctr">
              <a:lnSpc>
                <a:spcPct val="150000"/>
              </a:lnSpc>
              <a:buClr>
                <a:srgbClr val="000000"/>
              </a:buClr>
              <a:buSzPts val="1800"/>
            </a:pPr>
            <a:r>
              <a:rPr lang="en-US" dirty="0">
                <a:solidFill>
                  <a:srgbClr val="FFFFFF"/>
                </a:solidFill>
                <a:latin typeface="Trebuchet MS"/>
                <a:ea typeface="Trebuchet MS"/>
                <a:cs typeface="Trebuchet MS"/>
                <a:sym typeface="Trebuchet MS"/>
              </a:rPr>
              <a:t>&amp; Guidance</a:t>
            </a:r>
          </a:p>
          <a:p>
            <a:pPr marL="457200" marR="0" lvl="0" indent="-317500" algn="l" rtl="0">
              <a:lnSpc>
                <a:spcPct val="150000"/>
              </a:lnSpc>
              <a:spcBef>
                <a:spcPts val="0"/>
              </a:spcBef>
              <a:spcAft>
                <a:spcPts val="0"/>
              </a:spcAft>
              <a:buClr>
                <a:srgbClr val="3F3F3F"/>
              </a:buClr>
              <a:buSzPts val="1800"/>
              <a:buFont typeface="Trebuchet MS"/>
              <a:buChar char="●"/>
            </a:pPr>
            <a:r>
              <a:rPr lang="en-US" sz="1800" b="0" i="0" u="none" strike="noStrike" cap="none" dirty="0">
                <a:solidFill>
                  <a:schemeClr val="dk1"/>
                </a:solidFill>
                <a:latin typeface="Trebuchet MS"/>
                <a:ea typeface="Trebuchet MS"/>
                <a:cs typeface="Trebuchet MS"/>
                <a:sym typeface="Trebuchet MS"/>
              </a:rPr>
              <a:t>Complex clinical and classification compound concepts exist such as: </a:t>
            </a:r>
          </a:p>
          <a:p>
            <a:pPr marL="596900" lvl="1">
              <a:lnSpc>
                <a:spcPct val="150000"/>
              </a:lnSpc>
              <a:buClr>
                <a:srgbClr val="3F3F3F"/>
              </a:buClr>
              <a:buSzPts val="1800"/>
            </a:pPr>
            <a:r>
              <a:rPr lang="en-GB" i="1" dirty="0">
                <a:solidFill>
                  <a:srgbClr val="0070C0"/>
                </a:solidFill>
              </a:rPr>
              <a:t>209904002 |Hind brain laceration with open intracranial wound, with 1-24 hours loss of consciousness (disorder)| </a:t>
            </a:r>
            <a:r>
              <a:rPr lang="en-GB" dirty="0">
                <a:latin typeface="Trebuchet MS" panose="020B0703020202090204" pitchFamily="34" charset="0"/>
              </a:rPr>
              <a:t>these should be referred for review and agreement on an appropriate solution</a:t>
            </a:r>
          </a:p>
          <a:p>
            <a:pPr marL="425450" indent="-285750">
              <a:lnSpc>
                <a:spcPct val="150000"/>
              </a:lnSpc>
              <a:buClr>
                <a:srgbClr val="3F3F3F"/>
              </a:buClr>
              <a:buSzPts val="1800"/>
              <a:buFont typeface="Arial" panose="020B0604020202020204" pitchFamily="34" charset="0"/>
              <a:buChar char="•"/>
            </a:pPr>
            <a:r>
              <a:rPr lang="en-GB" dirty="0">
                <a:latin typeface="Trebuchet MS"/>
                <a:ea typeface="Trebuchet MS"/>
                <a:cs typeface="Trebuchet MS"/>
                <a:sym typeface="Trebuchet MS"/>
              </a:rPr>
              <a:t>Provide the functionality to annotate individual inactivation's.</a:t>
            </a:r>
            <a:endParaRPr lang="en-GB" dirty="0"/>
          </a:p>
          <a:p>
            <a:pPr marL="425450" indent="-285750">
              <a:lnSpc>
                <a:spcPct val="150000"/>
              </a:lnSpc>
              <a:buClr>
                <a:srgbClr val="3F3F3F"/>
              </a:buClr>
              <a:buSzPts val="1800"/>
              <a:buFont typeface="Arial" panose="020B0604020202020204" pitchFamily="34" charset="0"/>
              <a:buChar char="•"/>
            </a:pPr>
            <a:endParaRPr lang="en-US" dirty="0">
              <a:solidFill>
                <a:srgbClr val="0070C0"/>
              </a:solidFill>
              <a:latin typeface="Trebuchet MS"/>
              <a:ea typeface="Trebuchet MS"/>
              <a:cs typeface="Trebuchet MS"/>
              <a:sym typeface="Trebuchet MS"/>
            </a:endParaRPr>
          </a:p>
        </p:txBody>
      </p:sp>
    </p:spTree>
    <p:extLst>
      <p:ext uri="{BB962C8B-B14F-4D97-AF65-F5344CB8AC3E}">
        <p14:creationId xmlns:p14="http://schemas.microsoft.com/office/powerpoint/2010/main" val="20885732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28"/>
          <p:cNvSpPr/>
          <p:nvPr/>
        </p:nvSpPr>
        <p:spPr>
          <a:xfrm>
            <a:off x="686010" y="1604513"/>
            <a:ext cx="4248300" cy="5020574"/>
          </a:xfrm>
          <a:prstGeom prst="rect">
            <a:avLst/>
          </a:prstGeom>
          <a:noFill/>
          <a:ln>
            <a:noFill/>
          </a:ln>
        </p:spPr>
        <p:txBody>
          <a:bodyPr spcFirstLastPara="1" wrap="square" lIns="91425" tIns="45700" rIns="91425" bIns="45700" anchor="t" anchorCtr="0">
            <a:noAutofit/>
          </a:bodyPr>
          <a:lstStyle/>
          <a:p>
            <a:pPr lvl="0" algn="ctr">
              <a:lnSpc>
                <a:spcPct val="150000"/>
              </a:lnSpc>
              <a:buClr>
                <a:srgbClr val="000000"/>
              </a:buClr>
              <a:buSzPts val="1800"/>
            </a:pPr>
            <a:endParaRPr lang="en-US" dirty="0">
              <a:solidFill>
                <a:srgbClr val="FFFFFF"/>
              </a:solidFill>
              <a:latin typeface="Trebuchet MS"/>
              <a:ea typeface="Trebuchet MS"/>
              <a:cs typeface="Trebuchet MS"/>
              <a:sym typeface="Trebuchet MS"/>
            </a:endParaRPr>
          </a:p>
          <a:p>
            <a:pPr lvl="0" algn="ctr">
              <a:lnSpc>
                <a:spcPct val="150000"/>
              </a:lnSpc>
              <a:buClr>
                <a:srgbClr val="000000"/>
              </a:buClr>
              <a:buSzPts val="1800"/>
            </a:pPr>
            <a:endParaRPr lang="en-US" dirty="0">
              <a:solidFill>
                <a:srgbClr val="FFFFFF"/>
              </a:solidFill>
              <a:latin typeface="Trebuchet MS"/>
              <a:ea typeface="Trebuchet MS"/>
              <a:cs typeface="Trebuchet MS"/>
              <a:sym typeface="Trebuchet MS"/>
            </a:endParaRPr>
          </a:p>
        </p:txBody>
      </p:sp>
      <p:sp>
        <p:nvSpPr>
          <p:cNvPr id="572" name="Google Shape;572;p28"/>
          <p:cNvSpPr txBox="1"/>
          <p:nvPr/>
        </p:nvSpPr>
        <p:spPr>
          <a:xfrm>
            <a:off x="914400" y="914400"/>
            <a:ext cx="4312800" cy="6901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GB" sz="3200" b="0" i="0" u="none" strike="noStrike" cap="none" dirty="0">
                <a:solidFill>
                  <a:schemeClr val="accent4"/>
                </a:solidFill>
                <a:latin typeface="Trebuchet MS"/>
                <a:ea typeface="Trebuchet MS"/>
                <a:cs typeface="Trebuchet MS"/>
                <a:sym typeface="Trebuchet MS"/>
              </a:rPr>
              <a:t>Where to </a:t>
            </a:r>
            <a:r>
              <a:rPr lang="en-GB" sz="3200" b="0" i="0" u="none" strike="noStrike" cap="none">
                <a:solidFill>
                  <a:schemeClr val="accent4"/>
                </a:solidFill>
                <a:latin typeface="Trebuchet MS"/>
                <a:ea typeface="Trebuchet MS"/>
                <a:cs typeface="Trebuchet MS"/>
                <a:sym typeface="Trebuchet MS"/>
              </a:rPr>
              <a:t>From Here?</a:t>
            </a:r>
            <a:endParaRPr sz="1400" b="0" i="0" u="none" strike="noStrike" cap="none" dirty="0">
              <a:solidFill>
                <a:srgbClr val="000000"/>
              </a:solidFill>
              <a:latin typeface="Trebuchet MS"/>
              <a:ea typeface="Trebuchet MS"/>
              <a:cs typeface="Trebuchet MS"/>
              <a:sym typeface="Trebuchet MS"/>
            </a:endParaRPr>
          </a:p>
        </p:txBody>
      </p:sp>
      <p:sp>
        <p:nvSpPr>
          <p:cNvPr id="573" name="Google Shape;573;p28"/>
          <p:cNvSpPr/>
          <p:nvPr/>
        </p:nvSpPr>
        <p:spPr>
          <a:xfrm>
            <a:off x="6349043" y="-414068"/>
            <a:ext cx="4727274" cy="7272068"/>
          </a:xfrm>
          <a:prstGeom prst="rect">
            <a:avLst/>
          </a:prstGeom>
          <a:noFill/>
          <a:ln>
            <a:noFill/>
          </a:ln>
        </p:spPr>
        <p:txBody>
          <a:bodyPr spcFirstLastPara="1" wrap="square" lIns="91425" tIns="45700" rIns="91425" bIns="45700" anchor="ctr" anchorCtr="0">
            <a:noAutofit/>
          </a:bodyPr>
          <a:lstStyle/>
          <a:p>
            <a:pPr lvl="0" algn="ctr">
              <a:lnSpc>
                <a:spcPct val="150000"/>
              </a:lnSpc>
              <a:buClr>
                <a:srgbClr val="000000"/>
              </a:buClr>
              <a:buSzPts val="1800"/>
            </a:pPr>
            <a:r>
              <a:rPr lang="en-US" dirty="0">
                <a:solidFill>
                  <a:srgbClr val="FFFFFF"/>
                </a:solidFill>
                <a:latin typeface="Trebuchet MS"/>
                <a:ea typeface="Trebuchet MS"/>
                <a:cs typeface="Trebuchet MS"/>
                <a:sym typeface="Trebuchet MS"/>
              </a:rPr>
              <a:t>&amp; Guidance</a:t>
            </a:r>
          </a:p>
          <a:p>
            <a:pPr marL="457200" marR="0" lvl="0" indent="-317500" algn="l" rtl="0">
              <a:lnSpc>
                <a:spcPct val="150000"/>
              </a:lnSpc>
              <a:spcBef>
                <a:spcPts val="0"/>
              </a:spcBef>
              <a:spcAft>
                <a:spcPts val="0"/>
              </a:spcAft>
              <a:buClr>
                <a:srgbClr val="3F3F3F"/>
              </a:buClr>
              <a:buSzPts val="1800"/>
              <a:buFont typeface="Trebuchet MS"/>
              <a:buChar char="●"/>
            </a:pPr>
            <a:r>
              <a:rPr lang="en-GB" sz="1800" b="0" i="0" u="none" strike="noStrike" cap="none" dirty="0">
                <a:solidFill>
                  <a:schemeClr val="dk1"/>
                </a:solidFill>
                <a:latin typeface="Trebuchet MS"/>
                <a:ea typeface="Trebuchet MS"/>
                <a:cs typeface="Trebuchet MS"/>
                <a:sym typeface="Trebuchet MS"/>
              </a:rPr>
              <a:t>Request for feedback from the EAG and Community of Practice.</a:t>
            </a:r>
          </a:p>
          <a:p>
            <a:pPr marL="457200" marR="0" lvl="0" indent="-317500" algn="l" rtl="0">
              <a:lnSpc>
                <a:spcPct val="150000"/>
              </a:lnSpc>
              <a:spcBef>
                <a:spcPts val="0"/>
              </a:spcBef>
              <a:spcAft>
                <a:spcPts val="0"/>
              </a:spcAft>
              <a:buClr>
                <a:srgbClr val="3F3F3F"/>
              </a:buClr>
              <a:buSzPts val="1800"/>
              <a:buFont typeface="Trebuchet MS"/>
              <a:buChar char="●"/>
            </a:pPr>
            <a:r>
              <a:rPr lang="en-GB" dirty="0">
                <a:solidFill>
                  <a:schemeClr val="dk1"/>
                </a:solidFill>
                <a:latin typeface="Trebuchet MS"/>
                <a:ea typeface="Trebuchet MS"/>
                <a:cs typeface="Trebuchet MS"/>
                <a:sym typeface="Trebuchet MS"/>
              </a:rPr>
              <a:t>Final update and agreement on the proposals.</a:t>
            </a:r>
          </a:p>
          <a:p>
            <a:pPr marL="457200" marR="0" lvl="0" indent="-317500" algn="l" rtl="0">
              <a:lnSpc>
                <a:spcPct val="150000"/>
              </a:lnSpc>
              <a:spcBef>
                <a:spcPts val="0"/>
              </a:spcBef>
              <a:spcAft>
                <a:spcPts val="0"/>
              </a:spcAft>
              <a:buClr>
                <a:srgbClr val="3F3F3F"/>
              </a:buClr>
              <a:buSzPts val="1800"/>
              <a:buFont typeface="Trebuchet MS"/>
              <a:buChar char="●"/>
            </a:pPr>
            <a:r>
              <a:rPr lang="en-GB" sz="1800" b="0" i="0" u="none" strike="noStrike" cap="none" dirty="0">
                <a:solidFill>
                  <a:schemeClr val="dk1"/>
                </a:solidFill>
                <a:latin typeface="Trebuchet MS"/>
                <a:ea typeface="Trebuchet MS"/>
                <a:cs typeface="Trebuchet MS"/>
                <a:sym typeface="Trebuchet MS"/>
              </a:rPr>
              <a:t>Development of a Technical Requirements document for the technical team.</a:t>
            </a:r>
          </a:p>
          <a:p>
            <a:pPr marL="457200" marR="0" lvl="0" indent="-317500" algn="l" rtl="0">
              <a:lnSpc>
                <a:spcPct val="150000"/>
              </a:lnSpc>
              <a:spcBef>
                <a:spcPts val="0"/>
              </a:spcBef>
              <a:spcAft>
                <a:spcPts val="0"/>
              </a:spcAft>
              <a:buClr>
                <a:srgbClr val="3F3F3F"/>
              </a:buClr>
              <a:buSzPts val="1800"/>
              <a:buFont typeface="Trebuchet MS"/>
              <a:buChar char="●"/>
            </a:pPr>
            <a:r>
              <a:rPr lang="en-GB" dirty="0">
                <a:solidFill>
                  <a:schemeClr val="dk1"/>
                </a:solidFill>
                <a:latin typeface="Trebuchet MS"/>
                <a:sym typeface="Trebuchet MS"/>
              </a:rPr>
              <a:t>Consolidation and agreement on the framework for future evolution of concept inactivation.</a:t>
            </a:r>
          </a:p>
          <a:p>
            <a:pPr marL="457200" marR="0" lvl="0" indent="-317500" algn="l" rtl="0">
              <a:lnSpc>
                <a:spcPct val="150000"/>
              </a:lnSpc>
              <a:spcBef>
                <a:spcPts val="0"/>
              </a:spcBef>
              <a:spcAft>
                <a:spcPts val="0"/>
              </a:spcAft>
              <a:buClr>
                <a:srgbClr val="3F3F3F"/>
              </a:buClr>
              <a:buSzPts val="1800"/>
              <a:buFont typeface="Trebuchet MS"/>
              <a:buChar char="●"/>
            </a:pPr>
            <a:r>
              <a:rPr lang="en-GB" dirty="0">
                <a:solidFill>
                  <a:schemeClr val="dk1"/>
                </a:solidFill>
                <a:latin typeface="Trebuchet MS"/>
                <a:sym typeface="Trebuchet MS"/>
              </a:rPr>
              <a:t>Consideration of the need/priority to tackle historical inactivation’s.</a:t>
            </a:r>
            <a:endParaRPr lang="en-GB" dirty="0"/>
          </a:p>
          <a:p>
            <a:pPr marL="425450" indent="-285750">
              <a:lnSpc>
                <a:spcPct val="150000"/>
              </a:lnSpc>
              <a:buClr>
                <a:srgbClr val="3F3F3F"/>
              </a:buClr>
              <a:buSzPts val="1800"/>
              <a:buFont typeface="Arial" panose="020B0604020202020204" pitchFamily="34" charset="0"/>
              <a:buChar char="•"/>
            </a:pPr>
            <a:endParaRPr lang="en-US" dirty="0">
              <a:solidFill>
                <a:srgbClr val="0070C0"/>
              </a:solidFill>
              <a:latin typeface="Trebuchet MS"/>
              <a:ea typeface="Trebuchet MS"/>
              <a:cs typeface="Trebuchet MS"/>
              <a:sym typeface="Trebuchet MS"/>
            </a:endParaRPr>
          </a:p>
        </p:txBody>
      </p:sp>
    </p:spTree>
    <p:extLst>
      <p:ext uri="{BB962C8B-B14F-4D97-AF65-F5344CB8AC3E}">
        <p14:creationId xmlns:p14="http://schemas.microsoft.com/office/powerpoint/2010/main" val="4445846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63"/>
        <p:cNvGrpSpPr/>
        <p:nvPr/>
      </p:nvGrpSpPr>
      <p:grpSpPr>
        <a:xfrm>
          <a:off x="0" y="0"/>
          <a:ext cx="0" cy="0"/>
          <a:chOff x="0" y="0"/>
          <a:chExt cx="0" cy="0"/>
        </a:xfrm>
      </p:grpSpPr>
      <p:pic>
        <p:nvPicPr>
          <p:cNvPr id="664" name="Google Shape;664;p22"/>
          <p:cNvPicPr preferRelativeResize="0"/>
          <p:nvPr/>
        </p:nvPicPr>
        <p:blipFill rotWithShape="1">
          <a:blip r:embed="rId3">
            <a:alphaModFix/>
          </a:blip>
          <a:srcRect/>
          <a:stretch/>
        </p:blipFill>
        <p:spPr>
          <a:xfrm>
            <a:off x="0" y="0"/>
            <a:ext cx="12244176" cy="6858000"/>
          </a:xfrm>
          <a:prstGeom prst="rect">
            <a:avLst/>
          </a:prstGeom>
          <a:noFill/>
          <a:ln>
            <a:noFill/>
          </a:ln>
        </p:spPr>
      </p:pic>
      <p:sp>
        <p:nvSpPr>
          <p:cNvPr id="665" name="Google Shape;665;p22"/>
          <p:cNvSpPr/>
          <p:nvPr/>
        </p:nvSpPr>
        <p:spPr>
          <a:xfrm>
            <a:off x="0" y="0"/>
            <a:ext cx="12244175" cy="6858000"/>
          </a:xfrm>
          <a:prstGeom prst="rect">
            <a:avLst/>
          </a:prstGeom>
          <a:solidFill>
            <a:schemeClr val="accent1">
              <a:alpha val="84313"/>
            </a:schemeClr>
          </a:solidFill>
          <a:ln>
            <a:noFill/>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2775"/>
              <a:buFont typeface="Arial"/>
              <a:buNone/>
              <a:tabLst/>
              <a:defRPr/>
            </a:pPr>
            <a:endParaRPr kumimoji="0" sz="2775" b="0" i="0" u="none" strike="noStrike" kern="1200" cap="none" spc="0" normalizeH="0" baseline="0" noProof="0">
              <a:ln>
                <a:noFill/>
              </a:ln>
              <a:solidFill>
                <a:srgbClr val="FFFFFF"/>
              </a:solidFill>
              <a:effectLst/>
              <a:uLnTx/>
              <a:uFillTx/>
              <a:latin typeface="Trebuchet MS"/>
              <a:ea typeface="Trebuchet MS"/>
              <a:cs typeface="Trebuchet MS"/>
              <a:sym typeface="Trebuchet MS"/>
            </a:endParaRPr>
          </a:p>
        </p:txBody>
      </p:sp>
      <p:cxnSp>
        <p:nvCxnSpPr>
          <p:cNvPr id="666" name="Google Shape;666;p22"/>
          <p:cNvCxnSpPr/>
          <p:nvPr/>
        </p:nvCxnSpPr>
        <p:spPr>
          <a:xfrm flipH="1">
            <a:off x="3320636" y="1177890"/>
            <a:ext cx="10500" cy="1933500"/>
          </a:xfrm>
          <a:prstGeom prst="straightConnector1">
            <a:avLst/>
          </a:prstGeom>
          <a:noFill/>
          <a:ln w="28575" cap="flat" cmpd="sng">
            <a:solidFill>
              <a:srgbClr val="FFFFFF"/>
            </a:solidFill>
            <a:prstDash val="solid"/>
            <a:miter lim="800000"/>
            <a:headEnd type="none" w="sm" len="sm"/>
            <a:tailEnd type="none" w="sm" len="sm"/>
          </a:ln>
        </p:spPr>
      </p:cxnSp>
      <p:sp>
        <p:nvSpPr>
          <p:cNvPr id="667" name="Google Shape;667;p22"/>
          <p:cNvSpPr/>
          <p:nvPr/>
        </p:nvSpPr>
        <p:spPr>
          <a:xfrm>
            <a:off x="3569538" y="1104901"/>
            <a:ext cx="5105100" cy="49149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1200" cap="none" spc="0" normalizeH="0" baseline="0" noProof="0">
              <a:ln>
                <a:noFill/>
              </a:ln>
              <a:solidFill>
                <a:srgbClr val="FFFFFF"/>
              </a:solidFill>
              <a:effectLst/>
              <a:uLnTx/>
              <a:uFillTx/>
              <a:latin typeface="Trebuchet MS"/>
              <a:ea typeface="Trebuchet MS"/>
              <a:cs typeface="Trebuchet MS"/>
              <a:sym typeface="Trebuchet MS"/>
            </a:endParaRPr>
          </a:p>
        </p:txBody>
      </p:sp>
      <p:sp>
        <p:nvSpPr>
          <p:cNvPr id="668" name="Google Shape;668;p22"/>
          <p:cNvSpPr txBox="1"/>
          <p:nvPr/>
        </p:nvSpPr>
        <p:spPr>
          <a:xfrm>
            <a:off x="3828888" y="1714536"/>
            <a:ext cx="4586400" cy="830956"/>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4800" b="0" i="0" u="none" strike="noStrike" kern="1200" cap="none" spc="0" normalizeH="0" baseline="0" noProof="0">
                <a:ln>
                  <a:noFill/>
                </a:ln>
                <a:solidFill>
                  <a:srgbClr val="424A55"/>
                </a:solidFill>
                <a:effectLst/>
                <a:uLnTx/>
                <a:uFillTx/>
                <a:latin typeface="Trebuchet MS"/>
                <a:ea typeface="Trebuchet MS"/>
                <a:cs typeface="Trebuchet MS"/>
                <a:sym typeface="Trebuchet MS"/>
              </a:rPr>
              <a:t>Questions?</a:t>
            </a:r>
            <a:endParaRPr kumimoji="0" sz="4800" b="0" i="0" u="none" strike="noStrike" kern="1200" cap="none" spc="0" normalizeH="0" baseline="0" noProof="0">
              <a:ln>
                <a:noFill/>
              </a:ln>
              <a:solidFill>
                <a:srgbClr val="424A55"/>
              </a:solidFill>
              <a:effectLst/>
              <a:uLnTx/>
              <a:uFillTx/>
              <a:latin typeface="Trebuchet MS"/>
              <a:ea typeface="Trebuchet MS"/>
              <a:cs typeface="Trebuchet MS"/>
              <a:sym typeface="Trebuchet MS"/>
            </a:endParaRPr>
          </a:p>
        </p:txBody>
      </p:sp>
      <p:cxnSp>
        <p:nvCxnSpPr>
          <p:cNvPr id="669" name="Google Shape;669;p22"/>
          <p:cNvCxnSpPr/>
          <p:nvPr/>
        </p:nvCxnSpPr>
        <p:spPr>
          <a:xfrm>
            <a:off x="5743650" y="2800294"/>
            <a:ext cx="742800" cy="0"/>
          </a:xfrm>
          <a:prstGeom prst="straightConnector1">
            <a:avLst/>
          </a:prstGeom>
          <a:noFill/>
          <a:ln w="50800" cap="flat" cmpd="sng">
            <a:solidFill>
              <a:srgbClr val="D8DAE5"/>
            </a:solidFill>
            <a:prstDash val="solid"/>
            <a:miter lim="800000"/>
            <a:headEnd type="none" w="sm" len="sm"/>
            <a:tailEnd type="none" w="sm" len="sm"/>
          </a:ln>
        </p:spPr>
      </p:cxnSp>
      <p:pic>
        <p:nvPicPr>
          <p:cNvPr id="670" name="Google Shape;670;p22"/>
          <p:cNvPicPr preferRelativeResize="0"/>
          <p:nvPr/>
        </p:nvPicPr>
        <p:blipFill rotWithShape="1">
          <a:blip r:embed="rId4">
            <a:alphaModFix/>
          </a:blip>
          <a:srcRect/>
          <a:stretch/>
        </p:blipFill>
        <p:spPr>
          <a:xfrm>
            <a:off x="5168588" y="3209926"/>
            <a:ext cx="1907000" cy="1933500"/>
          </a:xfrm>
          <a:prstGeom prst="rect">
            <a:avLst/>
          </a:prstGeom>
          <a:noFill/>
          <a:ln>
            <a:noFill/>
          </a:ln>
        </p:spPr>
      </p:pic>
      <p:sp>
        <p:nvSpPr>
          <p:cNvPr id="671" name="Google Shape;671;p22"/>
          <p:cNvSpPr/>
          <p:nvPr/>
        </p:nvSpPr>
        <p:spPr>
          <a:xfrm>
            <a:off x="3569538" y="5835551"/>
            <a:ext cx="5105100" cy="2325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1200" cap="none" spc="0" normalizeH="0" baseline="0" noProof="0">
              <a:ln>
                <a:noFill/>
              </a:ln>
              <a:solidFill>
                <a:srgbClr val="FFFFFF"/>
              </a:solidFill>
              <a:effectLst/>
              <a:uLnTx/>
              <a:uFillTx/>
              <a:latin typeface="Trebuchet MS"/>
              <a:ea typeface="Trebuchet MS"/>
              <a:cs typeface="Trebuchet MS"/>
              <a:sym typeface="Trebuchet MS"/>
            </a:endParaRPr>
          </a:p>
        </p:txBody>
      </p:sp>
      <p:sp>
        <p:nvSpPr>
          <p:cNvPr id="672" name="Google Shape;672;p22"/>
          <p:cNvSpPr txBox="1"/>
          <p:nvPr/>
        </p:nvSpPr>
        <p:spPr>
          <a:xfrm rot="-5400000">
            <a:off x="1729172" y="4421026"/>
            <a:ext cx="3134700" cy="198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1100" b="0" i="0" u="none" strike="noStrike" kern="1200" cap="none" spc="0" normalizeH="0" baseline="0" noProof="0">
                <a:ln>
                  <a:noFill/>
                </a:ln>
                <a:solidFill>
                  <a:srgbClr val="FFFFFF"/>
                </a:solidFill>
                <a:effectLst/>
                <a:uLnTx/>
                <a:uFillTx/>
                <a:latin typeface="Trebuchet MS"/>
                <a:ea typeface="Trebuchet MS"/>
                <a:cs typeface="Trebuchet MS"/>
                <a:sym typeface="Trebuchet MS"/>
              </a:rPr>
              <a:t>SNOMED International: Delivering SNOMED CT</a:t>
            </a:r>
            <a:endParaRPr kumimoji="0" sz="1100" b="0" i="0" u="none" strike="noStrike" kern="1200" cap="none" spc="0" normalizeH="0" baseline="0" noProof="0">
              <a:ln>
                <a:noFill/>
              </a:ln>
              <a:solidFill>
                <a:srgbClr val="FFFFFF"/>
              </a:solidFill>
              <a:effectLst/>
              <a:uLnTx/>
              <a:uFillTx/>
              <a:latin typeface="Trebuchet MS"/>
              <a:ea typeface="Trebuchet MS"/>
              <a:cs typeface="Trebuchet MS"/>
              <a:sym typeface="Trebuchet MS"/>
            </a:endParaRPr>
          </a:p>
        </p:txBody>
      </p:sp>
      <p:pic>
        <p:nvPicPr>
          <p:cNvPr id="673" name="Google Shape;673;p22"/>
          <p:cNvPicPr preferRelativeResize="0"/>
          <p:nvPr/>
        </p:nvPicPr>
        <p:blipFill rotWithShape="1">
          <a:blip r:embed="rId5">
            <a:alphaModFix/>
          </a:blip>
          <a:srcRect/>
          <a:stretch/>
        </p:blipFill>
        <p:spPr>
          <a:xfrm>
            <a:off x="3605820" y="6185409"/>
            <a:ext cx="5068818" cy="333217"/>
          </a:xfrm>
          <a:prstGeom prst="rect">
            <a:avLst/>
          </a:prstGeom>
          <a:noFill/>
          <a:ln>
            <a:noFill/>
          </a:ln>
        </p:spPr>
      </p:pic>
    </p:spTree>
    <p:extLst>
      <p:ext uri="{BB962C8B-B14F-4D97-AF65-F5344CB8AC3E}">
        <p14:creationId xmlns:p14="http://schemas.microsoft.com/office/powerpoint/2010/main" val="14030953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77"/>
        <p:cNvGrpSpPr/>
        <p:nvPr/>
      </p:nvGrpSpPr>
      <p:grpSpPr>
        <a:xfrm>
          <a:off x="0" y="0"/>
          <a:ext cx="0" cy="0"/>
          <a:chOff x="0" y="0"/>
          <a:chExt cx="0" cy="0"/>
        </a:xfrm>
      </p:grpSpPr>
      <p:pic>
        <p:nvPicPr>
          <p:cNvPr id="678" name="Google Shape;678;g7e4ca5b0a6_5_36"/>
          <p:cNvPicPr preferRelativeResize="0"/>
          <p:nvPr/>
        </p:nvPicPr>
        <p:blipFill rotWithShape="1">
          <a:blip r:embed="rId3">
            <a:alphaModFix/>
          </a:blip>
          <a:srcRect/>
          <a:stretch/>
        </p:blipFill>
        <p:spPr>
          <a:xfrm>
            <a:off x="0" y="0"/>
            <a:ext cx="12244176" cy="6858000"/>
          </a:xfrm>
          <a:prstGeom prst="rect">
            <a:avLst/>
          </a:prstGeom>
          <a:noFill/>
          <a:ln>
            <a:noFill/>
          </a:ln>
        </p:spPr>
      </p:pic>
      <p:sp>
        <p:nvSpPr>
          <p:cNvPr id="679" name="Google Shape;679;g7e4ca5b0a6_5_36"/>
          <p:cNvSpPr/>
          <p:nvPr/>
        </p:nvSpPr>
        <p:spPr>
          <a:xfrm>
            <a:off x="1" y="0"/>
            <a:ext cx="12244175" cy="6858000"/>
          </a:xfrm>
          <a:prstGeom prst="rect">
            <a:avLst/>
          </a:prstGeom>
          <a:solidFill>
            <a:schemeClr val="dk2">
              <a:alpha val="84313"/>
            </a:schemeClr>
          </a:solidFill>
          <a:ln>
            <a:noFill/>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2775"/>
              <a:buFont typeface="Arial"/>
              <a:buNone/>
              <a:tabLst/>
              <a:defRPr/>
            </a:pPr>
            <a:endParaRPr kumimoji="0" sz="2775" b="0" i="0" u="none" strike="noStrike" kern="1200" cap="none" spc="0" normalizeH="0" baseline="0" noProof="0">
              <a:ln>
                <a:noFill/>
              </a:ln>
              <a:solidFill>
                <a:srgbClr val="FFFFFF"/>
              </a:solidFill>
              <a:effectLst/>
              <a:uLnTx/>
              <a:uFillTx/>
              <a:latin typeface="Trebuchet MS"/>
              <a:ea typeface="Trebuchet MS"/>
              <a:cs typeface="Trebuchet MS"/>
              <a:sym typeface="Trebuchet MS"/>
            </a:endParaRPr>
          </a:p>
        </p:txBody>
      </p:sp>
      <p:cxnSp>
        <p:nvCxnSpPr>
          <p:cNvPr id="680" name="Google Shape;680;g7e4ca5b0a6_5_36"/>
          <p:cNvCxnSpPr/>
          <p:nvPr/>
        </p:nvCxnSpPr>
        <p:spPr>
          <a:xfrm flipH="1">
            <a:off x="3320636" y="1177890"/>
            <a:ext cx="10500" cy="1933500"/>
          </a:xfrm>
          <a:prstGeom prst="straightConnector1">
            <a:avLst/>
          </a:prstGeom>
          <a:noFill/>
          <a:ln w="28575" cap="flat" cmpd="sng">
            <a:solidFill>
              <a:srgbClr val="FFFFFF"/>
            </a:solidFill>
            <a:prstDash val="solid"/>
            <a:miter lim="800000"/>
            <a:headEnd type="none" w="sm" len="sm"/>
            <a:tailEnd type="none" w="sm" len="sm"/>
          </a:ln>
        </p:spPr>
      </p:cxnSp>
      <p:sp>
        <p:nvSpPr>
          <p:cNvPr id="681" name="Google Shape;681;g7e4ca5b0a6_5_36"/>
          <p:cNvSpPr/>
          <p:nvPr/>
        </p:nvSpPr>
        <p:spPr>
          <a:xfrm>
            <a:off x="3562500" y="1104901"/>
            <a:ext cx="5105100" cy="4914900"/>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1200" cap="none" spc="0" normalizeH="0" baseline="0" noProof="0">
              <a:ln>
                <a:noFill/>
              </a:ln>
              <a:solidFill>
                <a:srgbClr val="FFFFFF"/>
              </a:solidFill>
              <a:effectLst/>
              <a:uLnTx/>
              <a:uFillTx/>
              <a:latin typeface="Trebuchet MS"/>
              <a:ea typeface="Trebuchet MS"/>
              <a:cs typeface="Trebuchet MS"/>
              <a:sym typeface="Trebuchet MS"/>
            </a:endParaRPr>
          </a:p>
        </p:txBody>
      </p:sp>
      <p:sp>
        <p:nvSpPr>
          <p:cNvPr id="682" name="Google Shape;682;g7e4ca5b0a6_5_36"/>
          <p:cNvSpPr txBox="1"/>
          <p:nvPr/>
        </p:nvSpPr>
        <p:spPr>
          <a:xfrm>
            <a:off x="3821850" y="1714536"/>
            <a:ext cx="4586400" cy="584700"/>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4800" b="0" i="0" u="none" strike="noStrike" kern="1200" cap="none" spc="0" normalizeH="0" baseline="0" noProof="0">
                <a:ln>
                  <a:noFill/>
                </a:ln>
                <a:solidFill>
                  <a:srgbClr val="424A55"/>
                </a:solidFill>
                <a:effectLst/>
                <a:uLnTx/>
                <a:uFillTx/>
                <a:latin typeface="Trebuchet MS"/>
                <a:ea typeface="Trebuchet MS"/>
                <a:cs typeface="Trebuchet MS"/>
                <a:sym typeface="Trebuchet MS"/>
              </a:rPr>
              <a:t>THANK YOU</a:t>
            </a:r>
            <a:endParaRPr kumimoji="0" sz="4800" b="0" i="0" u="none" strike="noStrike" kern="1200" cap="none" spc="0" normalizeH="0" baseline="0" noProof="0">
              <a:ln>
                <a:noFill/>
              </a:ln>
              <a:solidFill>
                <a:srgbClr val="424A55"/>
              </a:solidFill>
              <a:effectLst/>
              <a:uLnTx/>
              <a:uFillTx/>
              <a:latin typeface="Trebuchet MS"/>
              <a:ea typeface="Trebuchet MS"/>
              <a:cs typeface="Trebuchet MS"/>
              <a:sym typeface="Trebuchet MS"/>
            </a:endParaRPr>
          </a:p>
        </p:txBody>
      </p:sp>
      <p:cxnSp>
        <p:nvCxnSpPr>
          <p:cNvPr id="683" name="Google Shape;683;g7e4ca5b0a6_5_36"/>
          <p:cNvCxnSpPr/>
          <p:nvPr/>
        </p:nvCxnSpPr>
        <p:spPr>
          <a:xfrm>
            <a:off x="5743650" y="2800294"/>
            <a:ext cx="742800" cy="0"/>
          </a:xfrm>
          <a:prstGeom prst="straightConnector1">
            <a:avLst/>
          </a:prstGeom>
          <a:noFill/>
          <a:ln w="50800" cap="flat" cmpd="sng">
            <a:solidFill>
              <a:srgbClr val="D8DAE5"/>
            </a:solidFill>
            <a:prstDash val="solid"/>
            <a:miter lim="800000"/>
            <a:headEnd type="none" w="sm" len="sm"/>
            <a:tailEnd type="none" w="sm" len="sm"/>
          </a:ln>
        </p:spPr>
      </p:cxnSp>
      <p:pic>
        <p:nvPicPr>
          <p:cNvPr id="684" name="Google Shape;684;g7e4ca5b0a6_5_36"/>
          <p:cNvPicPr preferRelativeResize="0"/>
          <p:nvPr/>
        </p:nvPicPr>
        <p:blipFill rotWithShape="1">
          <a:blip r:embed="rId4">
            <a:alphaModFix/>
          </a:blip>
          <a:srcRect/>
          <a:stretch/>
        </p:blipFill>
        <p:spPr>
          <a:xfrm>
            <a:off x="5161550" y="3209926"/>
            <a:ext cx="1907000" cy="1933500"/>
          </a:xfrm>
          <a:prstGeom prst="rect">
            <a:avLst/>
          </a:prstGeom>
          <a:noFill/>
          <a:ln>
            <a:noFill/>
          </a:ln>
        </p:spPr>
      </p:pic>
      <p:sp>
        <p:nvSpPr>
          <p:cNvPr id="685" name="Google Shape;685;g7e4ca5b0a6_5_36"/>
          <p:cNvSpPr/>
          <p:nvPr/>
        </p:nvSpPr>
        <p:spPr>
          <a:xfrm>
            <a:off x="3562500" y="5835551"/>
            <a:ext cx="5105100" cy="2325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1200" cap="none" spc="0" normalizeH="0" baseline="0" noProof="0">
              <a:ln>
                <a:noFill/>
              </a:ln>
              <a:solidFill>
                <a:srgbClr val="FFFFFF"/>
              </a:solidFill>
              <a:effectLst/>
              <a:uLnTx/>
              <a:uFillTx/>
              <a:latin typeface="Trebuchet MS"/>
              <a:ea typeface="Trebuchet MS"/>
              <a:cs typeface="Trebuchet MS"/>
              <a:sym typeface="Trebuchet MS"/>
            </a:endParaRPr>
          </a:p>
        </p:txBody>
      </p:sp>
      <p:sp>
        <p:nvSpPr>
          <p:cNvPr id="686" name="Google Shape;686;g7e4ca5b0a6_5_36"/>
          <p:cNvSpPr txBox="1"/>
          <p:nvPr/>
        </p:nvSpPr>
        <p:spPr>
          <a:xfrm rot="-5400000">
            <a:off x="1729172" y="4421026"/>
            <a:ext cx="3134700" cy="198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1100" b="0" i="0" u="none" strike="noStrike" kern="1200" cap="none" spc="0" normalizeH="0" baseline="0" noProof="0">
                <a:ln>
                  <a:noFill/>
                </a:ln>
                <a:solidFill>
                  <a:srgbClr val="FFFFFF"/>
                </a:solidFill>
                <a:effectLst/>
                <a:uLnTx/>
                <a:uFillTx/>
                <a:latin typeface="Trebuchet MS"/>
                <a:ea typeface="Trebuchet MS"/>
                <a:cs typeface="Trebuchet MS"/>
                <a:sym typeface="Trebuchet MS"/>
              </a:rPr>
              <a:t>SNOMED International: Delivering SNOMED CT</a:t>
            </a:r>
            <a:endParaRPr kumimoji="0" sz="1100" b="0" i="0" u="none" strike="noStrike" kern="1200" cap="none" spc="0" normalizeH="0" baseline="0" noProof="0">
              <a:ln>
                <a:noFill/>
              </a:ln>
              <a:solidFill>
                <a:srgbClr val="FFFFFF"/>
              </a:solidFill>
              <a:effectLst/>
              <a:uLnTx/>
              <a:uFillTx/>
              <a:latin typeface="Trebuchet MS"/>
              <a:ea typeface="Trebuchet MS"/>
              <a:cs typeface="Trebuchet MS"/>
              <a:sym typeface="Trebuchet MS"/>
            </a:endParaRPr>
          </a:p>
        </p:txBody>
      </p:sp>
      <p:pic>
        <p:nvPicPr>
          <p:cNvPr id="687" name="Google Shape;687;g7e4ca5b0a6_5_36"/>
          <p:cNvPicPr preferRelativeResize="0"/>
          <p:nvPr/>
        </p:nvPicPr>
        <p:blipFill rotWithShape="1">
          <a:blip r:embed="rId5">
            <a:alphaModFix/>
          </a:blip>
          <a:srcRect/>
          <a:stretch/>
        </p:blipFill>
        <p:spPr>
          <a:xfrm>
            <a:off x="3605820" y="6185409"/>
            <a:ext cx="5068818" cy="333217"/>
          </a:xfrm>
          <a:prstGeom prst="rect">
            <a:avLst/>
          </a:prstGeom>
          <a:noFill/>
          <a:ln>
            <a:noFill/>
          </a:ln>
        </p:spPr>
      </p:pic>
    </p:spTree>
    <p:extLst>
      <p:ext uri="{BB962C8B-B14F-4D97-AF65-F5344CB8AC3E}">
        <p14:creationId xmlns:p14="http://schemas.microsoft.com/office/powerpoint/2010/main" val="288745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28"/>
          <p:cNvSpPr/>
          <p:nvPr/>
        </p:nvSpPr>
        <p:spPr>
          <a:xfrm>
            <a:off x="914400" y="1604513"/>
            <a:ext cx="4028400" cy="4339087"/>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endParaRPr sz="1400" b="0" i="0" u="none" strike="noStrike" cap="none" dirty="0">
              <a:solidFill>
                <a:schemeClr val="bg1"/>
              </a:solidFill>
              <a:latin typeface="Trebuchet MS"/>
              <a:ea typeface="Trebuchet MS"/>
              <a:cs typeface="Trebuchet MS"/>
              <a:sym typeface="Trebuchet MS"/>
            </a:endParaRPr>
          </a:p>
        </p:txBody>
      </p:sp>
      <p:sp>
        <p:nvSpPr>
          <p:cNvPr id="572" name="Google Shape;572;p28"/>
          <p:cNvSpPr txBox="1"/>
          <p:nvPr/>
        </p:nvSpPr>
        <p:spPr>
          <a:xfrm>
            <a:off x="914400" y="914400"/>
            <a:ext cx="4312800" cy="690113"/>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GB" sz="3200" b="0" i="0" u="none" strike="noStrike" cap="none" dirty="0">
                <a:solidFill>
                  <a:schemeClr val="accent4"/>
                </a:solidFill>
                <a:latin typeface="Trebuchet MS"/>
                <a:ea typeface="Trebuchet MS"/>
                <a:cs typeface="Trebuchet MS"/>
                <a:sym typeface="Trebuchet MS"/>
              </a:rPr>
              <a:t>Introduction</a:t>
            </a:r>
            <a:endParaRPr sz="1400" b="0" i="0" u="none" strike="noStrike" cap="none" dirty="0">
              <a:solidFill>
                <a:srgbClr val="000000"/>
              </a:solidFill>
              <a:latin typeface="Trebuchet MS"/>
              <a:ea typeface="Trebuchet MS"/>
              <a:cs typeface="Trebuchet MS"/>
              <a:sym typeface="Trebuchet MS"/>
            </a:endParaRPr>
          </a:p>
        </p:txBody>
      </p:sp>
      <p:sp>
        <p:nvSpPr>
          <p:cNvPr id="573" name="Google Shape;573;p28"/>
          <p:cNvSpPr/>
          <p:nvPr/>
        </p:nvSpPr>
        <p:spPr>
          <a:xfrm>
            <a:off x="6400800" y="0"/>
            <a:ext cx="4248300" cy="6858000"/>
          </a:xfrm>
          <a:prstGeom prst="rect">
            <a:avLst/>
          </a:prstGeom>
          <a:noFill/>
          <a:ln>
            <a:noFill/>
          </a:ln>
        </p:spPr>
        <p:txBody>
          <a:bodyPr spcFirstLastPara="1" wrap="square" lIns="91425" tIns="45700" rIns="91425" bIns="45700" anchor="ctr" anchorCtr="0">
            <a:noAutofit/>
          </a:bodyPr>
          <a:lstStyle/>
          <a:p>
            <a:pPr marL="457200" marR="0" lvl="0" indent="-317500" algn="l" rtl="0">
              <a:lnSpc>
                <a:spcPct val="150000"/>
              </a:lnSpc>
              <a:spcBef>
                <a:spcPts val="0"/>
              </a:spcBef>
              <a:spcAft>
                <a:spcPts val="0"/>
              </a:spcAft>
              <a:buClr>
                <a:srgbClr val="3F3F3F"/>
              </a:buClr>
              <a:buSzPts val="1800"/>
              <a:buFont typeface="Trebuchet MS"/>
              <a:buChar char="●"/>
            </a:pPr>
            <a:r>
              <a:rPr lang="en-GB" sz="1800" b="0" i="0" u="none" strike="noStrike" cap="none" dirty="0">
                <a:solidFill>
                  <a:schemeClr val="dk1"/>
                </a:solidFill>
                <a:latin typeface="Trebuchet MS"/>
                <a:ea typeface="Trebuchet MS"/>
                <a:cs typeface="Trebuchet MS"/>
                <a:sym typeface="Trebuchet MS"/>
              </a:rPr>
              <a:t>Project Objectives</a:t>
            </a:r>
          </a:p>
          <a:p>
            <a:pPr marL="914400" lvl="1" indent="-317500">
              <a:lnSpc>
                <a:spcPct val="150000"/>
              </a:lnSpc>
              <a:buClr>
                <a:srgbClr val="3F3F3F"/>
              </a:buClr>
              <a:buSzPts val="1800"/>
              <a:buFont typeface="Trebuchet MS"/>
              <a:buChar char="●"/>
            </a:pPr>
            <a:r>
              <a:rPr lang="en-GB" sz="1400" b="0" i="0" u="none" strike="noStrike" cap="none" dirty="0">
                <a:solidFill>
                  <a:schemeClr val="dk1"/>
                </a:solidFill>
                <a:latin typeface="Trebuchet MS"/>
                <a:ea typeface="Trebuchet MS"/>
                <a:cs typeface="Trebuchet MS"/>
                <a:sym typeface="Trebuchet MS"/>
              </a:rPr>
              <a:t>Review historical concept inactivation's</a:t>
            </a:r>
          </a:p>
          <a:p>
            <a:pPr marL="914400" lvl="1" indent="-317500">
              <a:lnSpc>
                <a:spcPct val="150000"/>
              </a:lnSpc>
              <a:buClr>
                <a:srgbClr val="3F3F3F"/>
              </a:buClr>
              <a:buSzPts val="1800"/>
              <a:buFont typeface="Trebuchet MS"/>
              <a:buChar char="●"/>
            </a:pPr>
            <a:r>
              <a:rPr lang="en-GB" sz="1400" dirty="0">
                <a:solidFill>
                  <a:schemeClr val="dk1"/>
                </a:solidFill>
                <a:latin typeface="Trebuchet MS"/>
                <a:ea typeface="Trebuchet MS"/>
                <a:cs typeface="Trebuchet MS"/>
                <a:sym typeface="Trebuchet MS"/>
              </a:rPr>
              <a:t>Identify causes of inactivation errors</a:t>
            </a:r>
          </a:p>
          <a:p>
            <a:pPr marL="914400" lvl="1" indent="-317500">
              <a:lnSpc>
                <a:spcPct val="150000"/>
              </a:lnSpc>
              <a:buClr>
                <a:srgbClr val="3F3F3F"/>
              </a:buClr>
              <a:buSzPts val="1800"/>
              <a:buFont typeface="Trebuchet MS"/>
              <a:buChar char="●"/>
            </a:pPr>
            <a:r>
              <a:rPr lang="en-GB" sz="1400" b="0" i="0" u="none" strike="noStrike" cap="none" dirty="0">
                <a:solidFill>
                  <a:schemeClr val="dk1"/>
                </a:solidFill>
                <a:latin typeface="Trebuchet MS"/>
                <a:ea typeface="Trebuchet MS"/>
                <a:cs typeface="Trebuchet MS"/>
                <a:sym typeface="Trebuchet MS"/>
              </a:rPr>
              <a:t>Review existing inactivation reasons</a:t>
            </a:r>
            <a:endParaRPr lang="en-GB" sz="1400" dirty="0">
              <a:solidFill>
                <a:schemeClr val="dk1"/>
              </a:solidFill>
              <a:latin typeface="Trebuchet MS"/>
              <a:ea typeface="Trebuchet MS"/>
              <a:cs typeface="Trebuchet MS"/>
              <a:sym typeface="Trebuchet MS"/>
            </a:endParaRPr>
          </a:p>
          <a:p>
            <a:pPr marL="914400" lvl="1" indent="-317500">
              <a:lnSpc>
                <a:spcPct val="150000"/>
              </a:lnSpc>
              <a:buClr>
                <a:srgbClr val="3F3F3F"/>
              </a:buClr>
              <a:buSzPts val="1800"/>
              <a:buFont typeface="Trebuchet MS"/>
              <a:buChar char="●"/>
            </a:pPr>
            <a:r>
              <a:rPr lang="en-GB" sz="1400" b="0" i="0" u="none" strike="noStrike" cap="none" dirty="0">
                <a:solidFill>
                  <a:schemeClr val="dk1"/>
                </a:solidFill>
                <a:latin typeface="Trebuchet MS"/>
                <a:ea typeface="Trebuchet MS"/>
                <a:cs typeface="Trebuchet MS"/>
                <a:sym typeface="Trebuchet MS"/>
              </a:rPr>
              <a:t>Propose updated inactivation reasons and historical associations to fill the identified gaps</a:t>
            </a:r>
          </a:p>
          <a:p>
            <a:pPr marL="914400" lvl="1" indent="-317500">
              <a:lnSpc>
                <a:spcPct val="150000"/>
              </a:lnSpc>
              <a:buClr>
                <a:srgbClr val="3F3F3F"/>
              </a:buClr>
              <a:buSzPts val="1800"/>
              <a:buFont typeface="Trebuchet MS"/>
              <a:buChar char="●"/>
            </a:pPr>
            <a:r>
              <a:rPr lang="en-GB" sz="1400" i="1" dirty="0">
                <a:solidFill>
                  <a:schemeClr val="dk1"/>
                </a:solidFill>
                <a:latin typeface="Trebuchet MS"/>
                <a:ea typeface="Trebuchet MS"/>
                <a:cs typeface="Trebuchet MS"/>
                <a:sym typeface="Trebuchet MS"/>
              </a:rPr>
              <a:t>Obtain feedback from EAG and Community of Practice</a:t>
            </a:r>
          </a:p>
          <a:p>
            <a:pPr marL="914400" lvl="1" indent="-317500">
              <a:lnSpc>
                <a:spcPct val="150000"/>
              </a:lnSpc>
              <a:buClr>
                <a:srgbClr val="3F3F3F"/>
              </a:buClr>
              <a:buSzPts val="1800"/>
              <a:buFont typeface="Trebuchet MS"/>
              <a:buChar char="●"/>
            </a:pPr>
            <a:r>
              <a:rPr lang="en-GB" sz="1400" b="0" i="1" u="none" strike="noStrike" cap="none" dirty="0">
                <a:solidFill>
                  <a:schemeClr val="dk1"/>
                </a:solidFill>
                <a:latin typeface="Trebuchet MS"/>
                <a:ea typeface="Trebuchet MS"/>
                <a:cs typeface="Trebuchet MS"/>
                <a:sym typeface="Trebuchet MS"/>
              </a:rPr>
              <a:t>Finalise proposals and develop technical requirements for tooling</a:t>
            </a:r>
          </a:p>
          <a:p>
            <a:pPr marL="914400" lvl="1" indent="-317500">
              <a:lnSpc>
                <a:spcPct val="150000"/>
              </a:lnSpc>
              <a:buClr>
                <a:srgbClr val="3F3F3F"/>
              </a:buClr>
              <a:buSzPts val="1800"/>
              <a:buFont typeface="Trebuchet MS"/>
              <a:buChar char="●"/>
            </a:pPr>
            <a:r>
              <a:rPr lang="en-GB" sz="1400" i="1" dirty="0">
                <a:solidFill>
                  <a:schemeClr val="dk1"/>
                </a:solidFill>
                <a:latin typeface="Trebuchet MS"/>
                <a:ea typeface="Trebuchet MS"/>
                <a:cs typeface="Trebuchet MS"/>
                <a:sym typeface="Trebuchet MS"/>
              </a:rPr>
              <a:t>Consider historical </a:t>
            </a:r>
            <a:r>
              <a:rPr lang="en-GB" sz="1400" i="1" dirty="0" err="1">
                <a:solidFill>
                  <a:schemeClr val="dk1"/>
                </a:solidFill>
                <a:latin typeface="Trebuchet MS"/>
                <a:ea typeface="Trebuchet MS"/>
                <a:cs typeface="Trebuchet MS"/>
                <a:sym typeface="Trebuchet MS"/>
              </a:rPr>
              <a:t>inactivations</a:t>
            </a:r>
            <a:endParaRPr lang="en-GB" sz="1400" b="0" i="1" u="none" strike="noStrike" cap="none" dirty="0">
              <a:solidFill>
                <a:srgbClr val="FF0000"/>
              </a:solidFill>
              <a:latin typeface="Trebuchet MS"/>
              <a:ea typeface="Trebuchet MS"/>
              <a:cs typeface="Trebuchet MS"/>
              <a:sym typeface="Trebuchet MS"/>
            </a:endParaRPr>
          </a:p>
          <a:p>
            <a:pPr marL="457200" marR="0" lvl="0" indent="-317500" algn="l" rtl="0">
              <a:lnSpc>
                <a:spcPct val="150000"/>
              </a:lnSpc>
              <a:spcBef>
                <a:spcPts val="0"/>
              </a:spcBef>
              <a:spcAft>
                <a:spcPts val="0"/>
              </a:spcAft>
              <a:buClr>
                <a:srgbClr val="3F3F3F"/>
              </a:buClr>
              <a:buSzPts val="1800"/>
              <a:buFont typeface="Trebuchet MS"/>
              <a:buChar char="●"/>
            </a:pPr>
            <a:r>
              <a:rPr lang="en-GB" dirty="0">
                <a:solidFill>
                  <a:schemeClr val="dk1"/>
                </a:solidFill>
                <a:latin typeface="Trebuchet MS"/>
                <a:ea typeface="Trebuchet MS"/>
                <a:cs typeface="Trebuchet MS"/>
                <a:sym typeface="Trebuchet MS"/>
              </a:rPr>
              <a:t>Document Structure</a:t>
            </a:r>
          </a:p>
          <a:p>
            <a:pPr marL="914400" lvl="1" indent="-317500">
              <a:lnSpc>
                <a:spcPct val="150000"/>
              </a:lnSpc>
              <a:buClr>
                <a:srgbClr val="3F3F3F"/>
              </a:buClr>
              <a:buSzPts val="1800"/>
              <a:buFont typeface="Trebuchet MS"/>
              <a:buChar char="●"/>
            </a:pPr>
            <a:r>
              <a:rPr lang="en-GB" sz="1400" b="0" i="0" u="none" strike="noStrike" cap="none" dirty="0">
                <a:solidFill>
                  <a:schemeClr val="dk1"/>
                </a:solidFill>
                <a:latin typeface="Trebuchet MS"/>
                <a:ea typeface="Trebuchet MS"/>
                <a:cs typeface="Trebuchet MS"/>
                <a:sym typeface="Trebuchet MS"/>
              </a:rPr>
              <a:t>Definition</a:t>
            </a:r>
          </a:p>
          <a:p>
            <a:pPr marL="914400" lvl="1" indent="-317500">
              <a:lnSpc>
                <a:spcPct val="150000"/>
              </a:lnSpc>
              <a:buClr>
                <a:srgbClr val="3F3F3F"/>
              </a:buClr>
              <a:buSzPts val="1800"/>
              <a:buFont typeface="Trebuchet MS"/>
              <a:buChar char="●"/>
            </a:pPr>
            <a:r>
              <a:rPr lang="en-GB" sz="1400" dirty="0">
                <a:solidFill>
                  <a:schemeClr val="dk1"/>
                </a:solidFill>
                <a:latin typeface="Trebuchet MS"/>
                <a:ea typeface="Trebuchet MS"/>
                <a:cs typeface="Trebuchet MS"/>
                <a:sym typeface="Trebuchet MS"/>
              </a:rPr>
              <a:t>History and Current Usage</a:t>
            </a:r>
          </a:p>
          <a:p>
            <a:pPr marL="914400" lvl="1" indent="-317500">
              <a:lnSpc>
                <a:spcPct val="150000"/>
              </a:lnSpc>
              <a:buClr>
                <a:srgbClr val="3F3F3F"/>
              </a:buClr>
              <a:buSzPts val="1800"/>
              <a:buFont typeface="Trebuchet MS"/>
              <a:buChar char="●"/>
            </a:pPr>
            <a:r>
              <a:rPr lang="en-GB" sz="1400" b="0" i="0" u="none" strike="noStrike" cap="none" dirty="0">
                <a:solidFill>
                  <a:schemeClr val="dk1"/>
                </a:solidFill>
                <a:latin typeface="Trebuchet MS"/>
                <a:ea typeface="Trebuchet MS"/>
                <a:cs typeface="Trebuchet MS"/>
                <a:sym typeface="Trebuchet MS"/>
              </a:rPr>
              <a:t>Known Issues</a:t>
            </a:r>
          </a:p>
          <a:p>
            <a:pPr marL="914400" lvl="1" indent="-317500">
              <a:lnSpc>
                <a:spcPct val="150000"/>
              </a:lnSpc>
              <a:buClr>
                <a:srgbClr val="3F3F3F"/>
              </a:buClr>
              <a:buSzPts val="1800"/>
              <a:buFont typeface="Trebuchet MS"/>
              <a:buChar char="●"/>
            </a:pPr>
            <a:r>
              <a:rPr lang="en-GB" sz="1400" dirty="0">
                <a:solidFill>
                  <a:schemeClr val="dk1"/>
                </a:solidFill>
                <a:latin typeface="Trebuchet MS"/>
                <a:ea typeface="Trebuchet MS"/>
                <a:cs typeface="Trebuchet MS"/>
                <a:sym typeface="Trebuchet MS"/>
              </a:rPr>
              <a:t>Proposals for Change</a:t>
            </a:r>
          </a:p>
          <a:p>
            <a:pPr marL="914400" lvl="1" indent="-317500">
              <a:lnSpc>
                <a:spcPct val="150000"/>
              </a:lnSpc>
              <a:buClr>
                <a:srgbClr val="3F3F3F"/>
              </a:buClr>
              <a:buSzPts val="1800"/>
              <a:buFont typeface="Trebuchet MS"/>
              <a:buChar char="●"/>
            </a:pPr>
            <a:r>
              <a:rPr lang="en-GB" sz="1400" b="0" i="0" u="none" strike="noStrike" cap="none" dirty="0">
                <a:solidFill>
                  <a:schemeClr val="dk1"/>
                </a:solidFill>
                <a:latin typeface="Trebuchet MS"/>
                <a:ea typeface="Trebuchet MS"/>
                <a:cs typeface="Trebuchet MS"/>
                <a:sym typeface="Trebuchet MS"/>
              </a:rPr>
              <a:t>Guidance</a:t>
            </a:r>
          </a:p>
          <a:p>
            <a:pPr marL="914400" lvl="1" indent="-317500">
              <a:lnSpc>
                <a:spcPct val="150000"/>
              </a:lnSpc>
              <a:buClr>
                <a:srgbClr val="3F3F3F"/>
              </a:buClr>
              <a:buSzPts val="1800"/>
              <a:buFont typeface="Trebuchet MS"/>
              <a:buChar char="●"/>
            </a:pPr>
            <a:r>
              <a:rPr lang="en-GB" sz="1400" i="1" dirty="0">
                <a:solidFill>
                  <a:schemeClr val="dk1"/>
                </a:solidFill>
                <a:latin typeface="Trebuchet MS"/>
                <a:ea typeface="Trebuchet MS"/>
                <a:cs typeface="Trebuchet MS"/>
                <a:sym typeface="Trebuchet MS"/>
              </a:rPr>
              <a:t>Combinatorial Logic</a:t>
            </a:r>
            <a:endParaRPr sz="1400" b="0" i="1"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39220596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29"/>
          <p:cNvSpPr/>
          <p:nvPr/>
        </p:nvSpPr>
        <p:spPr>
          <a:xfrm>
            <a:off x="7040875" y="2286000"/>
            <a:ext cx="4312800" cy="3281100"/>
          </a:xfrm>
          <a:prstGeom prst="rect">
            <a:avLst/>
          </a:prstGeom>
          <a:noFill/>
          <a:ln>
            <a:noFill/>
          </a:ln>
        </p:spPr>
        <p:txBody>
          <a:bodyPr spcFirstLastPara="1" wrap="square" lIns="91425" tIns="45700" rIns="91425" bIns="45700" anchor="t" anchorCtr="0">
            <a:noAutofit/>
          </a:bodyPr>
          <a:lstStyle/>
          <a:p>
            <a:pPr marL="0" marR="0" lvl="0" indent="0" algn="ctr" rtl="0">
              <a:lnSpc>
                <a:spcPct val="150000"/>
              </a:lnSpc>
              <a:spcBef>
                <a:spcPts val="0"/>
              </a:spcBef>
              <a:spcAft>
                <a:spcPts val="0"/>
              </a:spcAft>
              <a:buClr>
                <a:srgbClr val="000000"/>
              </a:buClr>
              <a:buSzPts val="1800"/>
              <a:buFont typeface="Arial"/>
              <a:buNone/>
            </a:pPr>
            <a:endParaRPr sz="2400" b="0" i="0" u="none" strike="noStrike" cap="none" dirty="0">
              <a:solidFill>
                <a:srgbClr val="FFFFFF"/>
              </a:solidFill>
              <a:latin typeface="Trebuchet MS"/>
              <a:ea typeface="Trebuchet MS"/>
              <a:cs typeface="Trebuchet MS"/>
              <a:sym typeface="Trebuchet MS"/>
            </a:endParaRPr>
          </a:p>
        </p:txBody>
      </p:sp>
      <p:sp>
        <p:nvSpPr>
          <p:cNvPr id="580" name="Google Shape;580;p29"/>
          <p:cNvSpPr txBox="1"/>
          <p:nvPr/>
        </p:nvSpPr>
        <p:spPr>
          <a:xfrm>
            <a:off x="6801633" y="1290900"/>
            <a:ext cx="4835046" cy="589658"/>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GB" sz="3200" b="0" i="0" u="none" strike="noStrike" cap="none" dirty="0">
                <a:solidFill>
                  <a:schemeClr val="accent4"/>
                </a:solidFill>
                <a:latin typeface="Trebuchet MS"/>
                <a:ea typeface="Trebuchet MS"/>
                <a:cs typeface="Trebuchet MS"/>
                <a:sym typeface="Trebuchet MS"/>
              </a:rPr>
              <a:t>Background</a:t>
            </a:r>
            <a:endParaRPr sz="1400" b="0" i="0" u="none" strike="noStrike" cap="none" dirty="0">
              <a:solidFill>
                <a:srgbClr val="000000"/>
              </a:solidFill>
              <a:latin typeface="Trebuchet MS"/>
              <a:ea typeface="Trebuchet MS"/>
              <a:cs typeface="Trebuchet MS"/>
              <a:sym typeface="Trebuchet MS"/>
            </a:endParaRPr>
          </a:p>
        </p:txBody>
      </p:sp>
      <p:sp>
        <p:nvSpPr>
          <p:cNvPr id="584" name="Google Shape;584;p29"/>
          <p:cNvSpPr/>
          <p:nvPr/>
        </p:nvSpPr>
        <p:spPr>
          <a:xfrm>
            <a:off x="1080000" y="345057"/>
            <a:ext cx="4176600" cy="6512943"/>
          </a:xfrm>
          <a:prstGeom prst="rect">
            <a:avLst/>
          </a:prstGeom>
          <a:noFill/>
          <a:ln>
            <a:noFill/>
          </a:ln>
        </p:spPr>
        <p:txBody>
          <a:bodyPr spcFirstLastPara="1" wrap="square" lIns="91425" tIns="45700" rIns="91425" bIns="45700" anchor="ctr" anchorCtr="0">
            <a:noAutofit/>
          </a:bodyPr>
          <a:lstStyle/>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sz="1600" dirty="0">
                <a:latin typeface="Trebuchet MS"/>
                <a:ea typeface="Trebuchet MS"/>
                <a:cs typeface="Trebuchet MS"/>
                <a:sym typeface="Trebuchet MS"/>
              </a:rPr>
              <a:t>The issues raised during the historical inactivation review indicated:</a:t>
            </a:r>
          </a:p>
          <a:p>
            <a:pPr marL="939800" lvl="1" indent="-342900">
              <a:lnSpc>
                <a:spcPct val="150000"/>
              </a:lnSpc>
              <a:buClr>
                <a:srgbClr val="000000"/>
              </a:buClr>
              <a:buSzPts val="2400"/>
              <a:buFont typeface="Arial" panose="020B0604020202020204" pitchFamily="34" charset="0"/>
              <a:buChar char="•"/>
            </a:pPr>
            <a:r>
              <a:rPr lang="en-GB" sz="1600" i="0" u="none" strike="noStrike" cap="none" dirty="0">
                <a:latin typeface="Trebuchet MS"/>
                <a:ea typeface="Trebuchet MS"/>
                <a:cs typeface="Trebuchet MS"/>
                <a:sym typeface="Trebuchet MS"/>
              </a:rPr>
              <a:t>Greater clarity is required in our existing editorial guidance relating to inactivation</a:t>
            </a:r>
          </a:p>
          <a:p>
            <a:pPr marL="939800" lvl="1" indent="-342900">
              <a:lnSpc>
                <a:spcPct val="150000"/>
              </a:lnSpc>
              <a:buClr>
                <a:srgbClr val="000000"/>
              </a:buClr>
              <a:buSzPts val="2400"/>
              <a:buFont typeface="Arial" panose="020B0604020202020204" pitchFamily="34" charset="0"/>
              <a:buChar char="•"/>
            </a:pPr>
            <a:r>
              <a:rPr lang="en-GB" sz="1600" dirty="0">
                <a:latin typeface="Trebuchet MS"/>
                <a:ea typeface="Trebuchet MS"/>
                <a:cs typeface="Trebuchet MS"/>
                <a:sym typeface="Trebuchet MS"/>
              </a:rPr>
              <a:t>The restricted number of allowed historical associations has led to overload and creep of the historical association specification.</a:t>
            </a:r>
          </a:p>
          <a:p>
            <a:pPr marL="939800" lvl="1" indent="-342900">
              <a:lnSpc>
                <a:spcPct val="150000"/>
              </a:lnSpc>
              <a:buClr>
                <a:srgbClr val="000000"/>
              </a:buClr>
              <a:buSzPts val="2400"/>
              <a:buFont typeface="Arial" panose="020B0604020202020204" pitchFamily="34" charset="0"/>
              <a:buChar char="•"/>
            </a:pPr>
            <a:r>
              <a:rPr lang="en-GB" sz="1600" i="0" u="none" strike="noStrike" cap="none" dirty="0">
                <a:latin typeface="Trebuchet MS"/>
                <a:ea typeface="Trebuchet MS"/>
                <a:cs typeface="Trebuchet MS"/>
                <a:sym typeface="Trebuchet MS"/>
              </a:rPr>
              <a:t>Where there is no option </a:t>
            </a:r>
            <a:r>
              <a:rPr lang="en-GB" sz="1600" dirty="0">
                <a:latin typeface="Trebuchet MS"/>
                <a:ea typeface="Trebuchet MS"/>
                <a:cs typeface="Trebuchet MS"/>
                <a:sym typeface="Trebuchet MS"/>
              </a:rPr>
              <a:t>to provide a historical association this results in difficulties for the end user and vendor.</a:t>
            </a:r>
            <a:endParaRPr sz="1600" i="0" u="none" strike="noStrike" cap="none" dirty="0">
              <a:latin typeface="Trebuchet MS"/>
              <a:ea typeface="Trebuchet MS"/>
              <a:cs typeface="Trebuchet MS"/>
              <a:sym typeface="Trebuchet MS"/>
            </a:endParaRPr>
          </a:p>
          <a:p>
            <a:pPr marL="425450" marR="0" lvl="0" indent="-285750" algn="l" rtl="0">
              <a:lnSpc>
                <a:spcPct val="120000"/>
              </a:lnSpc>
              <a:spcBef>
                <a:spcPts val="0"/>
              </a:spcBef>
              <a:spcAft>
                <a:spcPts val="0"/>
              </a:spcAft>
              <a:buClr>
                <a:srgbClr val="000000"/>
              </a:buClr>
              <a:buSzPts val="1800"/>
              <a:buFont typeface="Arial" panose="020B0604020202020204" pitchFamily="34" charset="0"/>
              <a:buChar char="•"/>
            </a:pPr>
            <a:endParaRPr sz="1800" b="0" i="0" u="none" strike="noStrike" cap="none" dirty="0">
              <a:latin typeface="Trebuchet MS"/>
              <a:ea typeface="Trebuchet MS"/>
              <a:cs typeface="Trebuchet MS"/>
              <a:sym typeface="Trebuchet MS"/>
            </a:endParaRPr>
          </a:p>
        </p:txBody>
      </p:sp>
      <p:sp>
        <p:nvSpPr>
          <p:cNvPr id="3" name="TextBox 2">
            <a:extLst>
              <a:ext uri="{FF2B5EF4-FFF2-40B4-BE49-F238E27FC236}">
                <a16:creationId xmlns:a16="http://schemas.microsoft.com/office/drawing/2014/main" id="{6C513AE6-5BB3-944F-B51D-2907FE4BD5BD}"/>
              </a:ext>
            </a:extLst>
          </p:cNvPr>
          <p:cNvSpPr txBox="1"/>
          <p:nvPr/>
        </p:nvSpPr>
        <p:spPr>
          <a:xfrm>
            <a:off x="8437758" y="2111300"/>
            <a:ext cx="1685141" cy="369332"/>
          </a:xfrm>
          <a:prstGeom prst="rect">
            <a:avLst/>
          </a:prstGeom>
          <a:noFill/>
        </p:spPr>
        <p:txBody>
          <a:bodyPr wrap="none" rtlCol="0">
            <a:spAutoFit/>
          </a:bodyPr>
          <a:lstStyle/>
          <a:p>
            <a:r>
              <a:rPr lang="en-US" dirty="0">
                <a:solidFill>
                  <a:schemeClr val="bg1"/>
                </a:solidFill>
              </a:rPr>
              <a:t>Review Findings</a:t>
            </a:r>
          </a:p>
        </p:txBody>
      </p:sp>
    </p:spTree>
    <p:extLst>
      <p:ext uri="{BB962C8B-B14F-4D97-AF65-F5344CB8AC3E}">
        <p14:creationId xmlns:p14="http://schemas.microsoft.com/office/powerpoint/2010/main" val="996067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28"/>
          <p:cNvSpPr/>
          <p:nvPr/>
        </p:nvSpPr>
        <p:spPr>
          <a:xfrm>
            <a:off x="914400" y="1604513"/>
            <a:ext cx="4028400" cy="4339087"/>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endParaRPr sz="1400" b="0" i="0" u="none" strike="noStrike" cap="none" dirty="0">
              <a:solidFill>
                <a:schemeClr val="bg1"/>
              </a:solidFill>
              <a:latin typeface="Trebuchet MS"/>
              <a:ea typeface="Trebuchet MS"/>
              <a:cs typeface="Trebuchet MS"/>
              <a:sym typeface="Trebuchet MS"/>
            </a:endParaRPr>
          </a:p>
        </p:txBody>
      </p:sp>
      <p:sp>
        <p:nvSpPr>
          <p:cNvPr id="572" name="Google Shape;572;p28"/>
          <p:cNvSpPr txBox="1"/>
          <p:nvPr/>
        </p:nvSpPr>
        <p:spPr>
          <a:xfrm>
            <a:off x="914400" y="914400"/>
            <a:ext cx="4312800" cy="690113"/>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GB" sz="3200" b="0" i="0" u="none" strike="noStrike" cap="none" dirty="0">
                <a:solidFill>
                  <a:schemeClr val="accent4"/>
                </a:solidFill>
                <a:latin typeface="Trebuchet MS"/>
                <a:ea typeface="Trebuchet MS"/>
                <a:cs typeface="Trebuchet MS"/>
                <a:sym typeface="Trebuchet MS"/>
              </a:rPr>
              <a:t>Background</a:t>
            </a:r>
            <a:endParaRPr sz="1400" b="0" i="0" u="none" strike="noStrike" cap="none" dirty="0">
              <a:solidFill>
                <a:srgbClr val="000000"/>
              </a:solidFill>
              <a:latin typeface="Trebuchet MS"/>
              <a:ea typeface="Trebuchet MS"/>
              <a:cs typeface="Trebuchet MS"/>
              <a:sym typeface="Trebuchet MS"/>
            </a:endParaRPr>
          </a:p>
        </p:txBody>
      </p:sp>
      <p:sp>
        <p:nvSpPr>
          <p:cNvPr id="573" name="Google Shape;573;p28"/>
          <p:cNvSpPr/>
          <p:nvPr/>
        </p:nvSpPr>
        <p:spPr>
          <a:xfrm>
            <a:off x="6400800" y="0"/>
            <a:ext cx="4312800" cy="6858000"/>
          </a:xfrm>
          <a:prstGeom prst="rect">
            <a:avLst/>
          </a:prstGeom>
          <a:noFill/>
          <a:ln>
            <a:noFill/>
          </a:ln>
        </p:spPr>
        <p:txBody>
          <a:bodyPr spcFirstLastPara="1" wrap="square" lIns="91425" tIns="45700" rIns="91425" bIns="45700" anchor="ctr" anchorCtr="0">
            <a:noAutofit/>
          </a:bodyPr>
          <a:lstStyle/>
          <a:p>
            <a:pPr marL="457200" marR="0" lvl="0" indent="-317500" algn="l" rtl="0">
              <a:lnSpc>
                <a:spcPct val="150000"/>
              </a:lnSpc>
              <a:spcBef>
                <a:spcPts val="0"/>
              </a:spcBef>
              <a:spcAft>
                <a:spcPts val="0"/>
              </a:spcAft>
              <a:buClr>
                <a:srgbClr val="3F3F3F"/>
              </a:buClr>
              <a:buSzPts val="1800"/>
              <a:buFont typeface="Trebuchet MS"/>
              <a:buChar char="●"/>
            </a:pPr>
            <a:r>
              <a:rPr lang="en-GB" sz="1600" b="0" i="0" u="none" strike="noStrike" cap="none" dirty="0">
                <a:solidFill>
                  <a:schemeClr val="dk1"/>
                </a:solidFill>
                <a:latin typeface="Trebuchet MS"/>
                <a:ea typeface="Trebuchet MS"/>
                <a:cs typeface="Trebuchet MS"/>
                <a:sym typeface="Trebuchet MS"/>
              </a:rPr>
              <a:t>For SNOMED International authors and editors:</a:t>
            </a:r>
          </a:p>
          <a:p>
            <a:pPr marL="914400" lvl="1" indent="-317500">
              <a:lnSpc>
                <a:spcPct val="150000"/>
              </a:lnSpc>
              <a:buClr>
                <a:srgbClr val="3F3F3F"/>
              </a:buClr>
              <a:buSzPts val="1800"/>
              <a:buFont typeface="Trebuchet MS"/>
              <a:buChar char="●"/>
            </a:pPr>
            <a:r>
              <a:rPr lang="en-GB" sz="1200" b="0" i="0" u="none" strike="noStrike" cap="none" dirty="0">
                <a:solidFill>
                  <a:schemeClr val="dk1"/>
                </a:solidFill>
                <a:latin typeface="Trebuchet MS"/>
                <a:ea typeface="Trebuchet MS"/>
                <a:cs typeface="Trebuchet MS"/>
                <a:sym typeface="Trebuchet MS"/>
              </a:rPr>
              <a:t>Clear guidance.</a:t>
            </a:r>
          </a:p>
          <a:p>
            <a:pPr marL="914400" lvl="1" indent="-317500">
              <a:lnSpc>
                <a:spcPct val="150000"/>
              </a:lnSpc>
              <a:buClr>
                <a:srgbClr val="3F3F3F"/>
              </a:buClr>
              <a:buSzPts val="1800"/>
              <a:buFont typeface="Trebuchet MS"/>
              <a:buChar char="●"/>
            </a:pPr>
            <a:r>
              <a:rPr lang="en-GB" sz="1200" dirty="0">
                <a:solidFill>
                  <a:schemeClr val="dk1"/>
                </a:solidFill>
                <a:latin typeface="Trebuchet MS"/>
                <a:ea typeface="Trebuchet MS"/>
                <a:cs typeface="Trebuchet MS"/>
                <a:sym typeface="Trebuchet MS"/>
              </a:rPr>
              <a:t>A suite of inactivation reasons that represent at least 90% of requirements </a:t>
            </a:r>
            <a:r>
              <a:rPr lang="en-GB" sz="1200" i="1" dirty="0">
                <a:solidFill>
                  <a:schemeClr val="dk1"/>
                </a:solidFill>
                <a:latin typeface="Trebuchet MS"/>
                <a:ea typeface="Trebuchet MS"/>
                <a:cs typeface="Trebuchet MS"/>
                <a:sym typeface="Trebuchet MS"/>
              </a:rPr>
              <a:t>(URU but acknowledging there will be exceptions).</a:t>
            </a:r>
          </a:p>
          <a:p>
            <a:pPr marL="914400" lvl="1" indent="-317500">
              <a:lnSpc>
                <a:spcPct val="150000"/>
              </a:lnSpc>
              <a:buClr>
                <a:srgbClr val="3F3F3F"/>
              </a:buClr>
              <a:buSzPts val="1800"/>
              <a:buFont typeface="Trebuchet MS"/>
              <a:buChar char="●"/>
            </a:pPr>
            <a:r>
              <a:rPr lang="en-GB" sz="1200" b="0" u="none" strike="noStrike" cap="none" dirty="0">
                <a:solidFill>
                  <a:schemeClr val="dk1"/>
                </a:solidFill>
                <a:latin typeface="Trebuchet MS"/>
                <a:ea typeface="Trebuchet MS"/>
                <a:cs typeface="Trebuchet MS"/>
                <a:sym typeface="Trebuchet MS"/>
              </a:rPr>
              <a:t>A suite of historical associations that clearly indicate the quality of the target ‘replacement’ concept(s).</a:t>
            </a:r>
          </a:p>
          <a:p>
            <a:pPr marL="914400" lvl="1" indent="-317500">
              <a:lnSpc>
                <a:spcPct val="150000"/>
              </a:lnSpc>
              <a:buClr>
                <a:srgbClr val="3F3F3F"/>
              </a:buClr>
              <a:buSzPts val="1800"/>
              <a:buFont typeface="Trebuchet MS"/>
              <a:buChar char="●"/>
            </a:pPr>
            <a:r>
              <a:rPr lang="en-GB" sz="1200" b="0" u="none" strike="noStrike" cap="none" dirty="0">
                <a:solidFill>
                  <a:schemeClr val="dk1"/>
                </a:solidFill>
                <a:latin typeface="Trebuchet MS"/>
                <a:ea typeface="Trebuchet MS"/>
                <a:cs typeface="Trebuchet MS"/>
                <a:sym typeface="Trebuchet MS"/>
              </a:rPr>
              <a:t>The ability to annotate individual inactivation’s and link to editorial guidance.</a:t>
            </a:r>
          </a:p>
          <a:p>
            <a:pPr marL="914400" lvl="1" indent="-317500">
              <a:lnSpc>
                <a:spcPct val="150000"/>
              </a:lnSpc>
              <a:buClr>
                <a:srgbClr val="3F3F3F"/>
              </a:buClr>
              <a:buSzPts val="1800"/>
              <a:buFont typeface="Trebuchet MS"/>
              <a:buChar char="●"/>
            </a:pPr>
            <a:endParaRPr lang="en-GB" sz="1200" b="0" i="1" u="none" strike="noStrike" cap="none" dirty="0">
              <a:solidFill>
                <a:srgbClr val="FF0000"/>
              </a:solidFill>
              <a:latin typeface="Trebuchet MS"/>
              <a:ea typeface="Trebuchet MS"/>
              <a:cs typeface="Trebuchet MS"/>
              <a:sym typeface="Trebuchet MS"/>
            </a:endParaRPr>
          </a:p>
          <a:p>
            <a:pPr marL="457200" marR="0" lvl="0" indent="-317500" algn="l" rtl="0">
              <a:lnSpc>
                <a:spcPct val="150000"/>
              </a:lnSpc>
              <a:spcBef>
                <a:spcPts val="0"/>
              </a:spcBef>
              <a:spcAft>
                <a:spcPts val="0"/>
              </a:spcAft>
              <a:buClr>
                <a:srgbClr val="3F3F3F"/>
              </a:buClr>
              <a:buSzPts val="1800"/>
              <a:buFont typeface="Trebuchet MS"/>
              <a:buChar char="●"/>
            </a:pPr>
            <a:r>
              <a:rPr lang="en-GB" sz="1600" dirty="0">
                <a:solidFill>
                  <a:schemeClr val="dk1"/>
                </a:solidFill>
                <a:latin typeface="Trebuchet MS"/>
                <a:ea typeface="Trebuchet MS"/>
                <a:cs typeface="Trebuchet MS"/>
                <a:sym typeface="Trebuchet MS"/>
              </a:rPr>
              <a:t>For the Community of Practice:</a:t>
            </a:r>
          </a:p>
          <a:p>
            <a:pPr marL="914400" lvl="1" indent="-317500">
              <a:lnSpc>
                <a:spcPct val="150000"/>
              </a:lnSpc>
              <a:buClr>
                <a:srgbClr val="3F3F3F"/>
              </a:buClr>
              <a:buSzPts val="1800"/>
              <a:buFont typeface="Trebuchet MS"/>
              <a:buChar char="●"/>
            </a:pPr>
            <a:r>
              <a:rPr lang="en-GB" sz="1200" dirty="0">
                <a:solidFill>
                  <a:schemeClr val="dk1"/>
                </a:solidFill>
                <a:latin typeface="Trebuchet MS"/>
                <a:ea typeface="Trebuchet MS"/>
                <a:cs typeface="Trebuchet MS"/>
                <a:sym typeface="Trebuchet MS"/>
              </a:rPr>
              <a:t>Consistency in the application of inactivation reasons and historical associations by SI.</a:t>
            </a:r>
          </a:p>
          <a:p>
            <a:pPr marL="914400" lvl="1" indent="-317500">
              <a:lnSpc>
                <a:spcPct val="150000"/>
              </a:lnSpc>
              <a:buClr>
                <a:srgbClr val="3F3F3F"/>
              </a:buClr>
              <a:buSzPts val="1800"/>
              <a:buFont typeface="Trebuchet MS"/>
              <a:buChar char="●"/>
            </a:pPr>
            <a:r>
              <a:rPr lang="en-GB" sz="1200" dirty="0">
                <a:solidFill>
                  <a:schemeClr val="dk1"/>
                </a:solidFill>
                <a:latin typeface="Trebuchet MS"/>
                <a:ea typeface="Trebuchet MS"/>
                <a:cs typeface="Trebuchet MS"/>
                <a:sym typeface="Trebuchet MS"/>
              </a:rPr>
              <a:t>A suite of historical associations that indicate the semantic quality of the target replacement concept.</a:t>
            </a:r>
          </a:p>
          <a:p>
            <a:pPr marL="914400" lvl="1" indent="-317500">
              <a:lnSpc>
                <a:spcPct val="150000"/>
              </a:lnSpc>
              <a:buClr>
                <a:srgbClr val="3F3F3F"/>
              </a:buClr>
              <a:buSzPts val="1800"/>
              <a:buFont typeface="Trebuchet MS"/>
              <a:buChar char="●"/>
            </a:pPr>
            <a:r>
              <a:rPr lang="en-GB" sz="1200" dirty="0">
                <a:solidFill>
                  <a:schemeClr val="dk1"/>
                </a:solidFill>
                <a:latin typeface="Trebuchet MS"/>
                <a:ea typeface="Trebuchet MS"/>
                <a:cs typeface="Trebuchet MS"/>
                <a:sym typeface="Trebuchet MS"/>
              </a:rPr>
              <a:t>A robust and persistent audit mechanism to review the basis upon which inactivation’s have been made.</a:t>
            </a:r>
          </a:p>
          <a:p>
            <a:pPr marL="914400" lvl="1" indent="-317500">
              <a:lnSpc>
                <a:spcPct val="150000"/>
              </a:lnSpc>
              <a:buClr>
                <a:srgbClr val="3F3F3F"/>
              </a:buClr>
              <a:buSzPts val="1800"/>
              <a:buFont typeface="Trebuchet MS"/>
              <a:buChar char="●"/>
            </a:pPr>
            <a:endParaRPr lang="en-GB" sz="1200" dirty="0">
              <a:solidFill>
                <a:schemeClr val="dk1"/>
              </a:solidFill>
              <a:latin typeface="Trebuchet MS"/>
              <a:ea typeface="Trebuchet MS"/>
              <a:cs typeface="Trebuchet MS"/>
              <a:sym typeface="Trebuchet MS"/>
            </a:endParaRPr>
          </a:p>
        </p:txBody>
      </p:sp>
      <p:sp>
        <p:nvSpPr>
          <p:cNvPr id="2" name="TextBox 1">
            <a:extLst>
              <a:ext uri="{FF2B5EF4-FFF2-40B4-BE49-F238E27FC236}">
                <a16:creationId xmlns:a16="http://schemas.microsoft.com/office/drawing/2014/main" id="{2B358064-2D67-234A-911B-63CEF56DD2A5}"/>
              </a:ext>
            </a:extLst>
          </p:cNvPr>
          <p:cNvSpPr txBox="1"/>
          <p:nvPr/>
        </p:nvSpPr>
        <p:spPr>
          <a:xfrm>
            <a:off x="2111301" y="1851106"/>
            <a:ext cx="1883464" cy="369332"/>
          </a:xfrm>
          <a:prstGeom prst="rect">
            <a:avLst/>
          </a:prstGeom>
          <a:noFill/>
        </p:spPr>
        <p:txBody>
          <a:bodyPr wrap="none" rtlCol="0">
            <a:spAutoFit/>
          </a:bodyPr>
          <a:lstStyle/>
          <a:p>
            <a:r>
              <a:rPr lang="en-US" dirty="0">
                <a:solidFill>
                  <a:schemeClr val="bg1"/>
                </a:solidFill>
              </a:rPr>
              <a:t>Key Requirements</a:t>
            </a:r>
          </a:p>
        </p:txBody>
      </p:sp>
    </p:spTree>
    <p:extLst>
      <p:ext uri="{BB962C8B-B14F-4D97-AF65-F5344CB8AC3E}">
        <p14:creationId xmlns:p14="http://schemas.microsoft.com/office/powerpoint/2010/main" val="1486351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28"/>
          <p:cNvSpPr/>
          <p:nvPr/>
        </p:nvSpPr>
        <p:spPr>
          <a:xfrm>
            <a:off x="914400" y="1604513"/>
            <a:ext cx="4028400" cy="4565828"/>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err="1">
                <a:solidFill>
                  <a:schemeClr val="bg1"/>
                </a:solidFill>
              </a:rPr>
              <a:t>Def</a:t>
            </a:r>
            <a:r>
              <a:rPr lang="en-GB" baseline="30000" dirty="0" err="1">
                <a:solidFill>
                  <a:schemeClr val="bg1"/>
                </a:solidFill>
              </a:rPr>
              <a:t>n</a:t>
            </a:r>
            <a:r>
              <a:rPr lang="en-GB" dirty="0">
                <a:solidFill>
                  <a:schemeClr val="bg1"/>
                </a:solidFill>
              </a:rPr>
              <a:t>: The inactivated concept (A) semantically represents exactly the meaning of the remaining active concept (B).</a:t>
            </a:r>
          </a:p>
          <a:p>
            <a:pPr lvl="0">
              <a:lnSpc>
                <a:spcPct val="150000"/>
              </a:lnSpc>
              <a:buClr>
                <a:srgbClr val="000000"/>
              </a:buClr>
              <a:buSzPts val="1800"/>
            </a:pPr>
            <a:endParaRPr lang="en-GB" sz="1400" b="0" i="0" u="none" strike="noStrike" cap="none" dirty="0">
              <a:solidFill>
                <a:schemeClr val="bg1"/>
              </a:solidFill>
              <a:latin typeface="Trebuchet MS"/>
              <a:ea typeface="Trebuchet MS"/>
              <a:cs typeface="Trebuchet MS"/>
              <a:sym typeface="Trebuchet MS"/>
            </a:endParaRPr>
          </a:p>
          <a:p>
            <a:pPr lvl="0">
              <a:lnSpc>
                <a:spcPct val="150000"/>
              </a:lnSpc>
              <a:buClr>
                <a:srgbClr val="000000"/>
              </a:buClr>
              <a:buSzPts val="1800"/>
            </a:pPr>
            <a:r>
              <a:rPr lang="en-GB" dirty="0">
                <a:solidFill>
                  <a:schemeClr val="bg1"/>
                </a:solidFill>
              </a:rPr>
              <a:t>Unambiguous and exact, bidirectional semantic equivalence, (A) SAME_AS (B) explicitly implies that everything ever subsequently said about (B) is, by definition, also true of (A) including results of query logic.</a:t>
            </a:r>
            <a:endParaRPr sz="1400" b="0" i="0" u="none" strike="noStrike" cap="none" dirty="0">
              <a:solidFill>
                <a:schemeClr val="bg1"/>
              </a:solidFill>
              <a:latin typeface="Trebuchet MS"/>
              <a:ea typeface="Trebuchet MS"/>
              <a:cs typeface="Trebuchet MS"/>
              <a:sym typeface="Trebuchet MS"/>
            </a:endParaRPr>
          </a:p>
        </p:txBody>
      </p:sp>
      <p:sp>
        <p:nvSpPr>
          <p:cNvPr id="572" name="Google Shape;572;p28"/>
          <p:cNvSpPr txBox="1"/>
          <p:nvPr/>
        </p:nvSpPr>
        <p:spPr>
          <a:xfrm>
            <a:off x="914400" y="914400"/>
            <a:ext cx="4312800" cy="6901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GB" sz="3200" b="0" i="0" u="none" strike="noStrike" cap="none" dirty="0">
                <a:solidFill>
                  <a:schemeClr val="accent4"/>
                </a:solidFill>
                <a:latin typeface="Trebuchet MS"/>
                <a:ea typeface="Trebuchet MS"/>
                <a:cs typeface="Trebuchet MS"/>
                <a:sym typeface="Trebuchet MS"/>
              </a:rPr>
              <a:t>Duplicate Concept</a:t>
            </a:r>
            <a:endParaRPr sz="1400" b="0" i="0" u="none" strike="noStrike" cap="none" dirty="0">
              <a:solidFill>
                <a:srgbClr val="000000"/>
              </a:solidFill>
              <a:latin typeface="Trebuchet MS"/>
              <a:ea typeface="Trebuchet MS"/>
              <a:cs typeface="Trebuchet MS"/>
              <a:sym typeface="Trebuchet MS"/>
            </a:endParaRPr>
          </a:p>
        </p:txBody>
      </p:sp>
      <p:sp>
        <p:nvSpPr>
          <p:cNvPr id="573" name="Google Shape;573;p28"/>
          <p:cNvSpPr/>
          <p:nvPr/>
        </p:nvSpPr>
        <p:spPr>
          <a:xfrm>
            <a:off x="6400800" y="0"/>
            <a:ext cx="4248300" cy="6858000"/>
          </a:xfrm>
          <a:prstGeom prst="rect">
            <a:avLst/>
          </a:prstGeom>
          <a:noFill/>
          <a:ln>
            <a:noFill/>
          </a:ln>
        </p:spPr>
        <p:txBody>
          <a:bodyPr spcFirstLastPara="1" wrap="square" lIns="91425" tIns="45700" rIns="91425" bIns="45700" anchor="ctr" anchorCtr="0">
            <a:noAutofit/>
          </a:bodyPr>
          <a:lstStyle/>
          <a:p>
            <a:pPr marL="457200" marR="0" lvl="0" indent="-317500" algn="l" rtl="0">
              <a:lnSpc>
                <a:spcPct val="150000"/>
              </a:lnSpc>
              <a:spcBef>
                <a:spcPts val="0"/>
              </a:spcBef>
              <a:spcAft>
                <a:spcPts val="0"/>
              </a:spcAft>
              <a:buClr>
                <a:srgbClr val="3F3F3F"/>
              </a:buClr>
              <a:buSzPts val="1800"/>
              <a:buFont typeface="Trebuchet MS"/>
              <a:buChar char="●"/>
            </a:pPr>
            <a:r>
              <a:rPr lang="en-GB" sz="1800" b="0" i="0" u="none" strike="noStrike" cap="none" dirty="0">
                <a:solidFill>
                  <a:schemeClr val="dk1"/>
                </a:solidFill>
                <a:latin typeface="Trebuchet MS"/>
                <a:ea typeface="Trebuchet MS"/>
                <a:cs typeface="Trebuchet MS"/>
                <a:sym typeface="Trebuchet MS"/>
              </a:rPr>
              <a:t>Review revealed low error rate less than 4%</a:t>
            </a:r>
            <a:endParaRPr sz="1400" b="0" i="0" u="none" strike="noStrike" cap="none" dirty="0">
              <a:solidFill>
                <a:srgbClr val="000000"/>
              </a:solidFill>
              <a:latin typeface="Trebuchet MS"/>
              <a:ea typeface="Trebuchet MS"/>
              <a:cs typeface="Trebuchet MS"/>
              <a:sym typeface="Trebuchet MS"/>
            </a:endParaRPr>
          </a:p>
          <a:p>
            <a:pPr marL="457200" marR="0" lvl="0" indent="-317500" algn="l" rtl="0">
              <a:lnSpc>
                <a:spcPct val="150000"/>
              </a:lnSpc>
              <a:spcBef>
                <a:spcPts val="0"/>
              </a:spcBef>
              <a:spcAft>
                <a:spcPts val="0"/>
              </a:spcAft>
              <a:buClr>
                <a:srgbClr val="3F3F3F"/>
              </a:buClr>
              <a:buSzPts val="1800"/>
              <a:buFont typeface="Trebuchet MS"/>
              <a:buChar char="●"/>
            </a:pPr>
            <a:r>
              <a:rPr lang="en-US" sz="1800" b="0" i="0" u="none" strike="noStrike" cap="none" dirty="0">
                <a:solidFill>
                  <a:schemeClr val="dk1"/>
                </a:solidFill>
                <a:latin typeface="Trebuchet MS"/>
                <a:ea typeface="Trebuchet MS"/>
                <a:cs typeface="Trebuchet MS"/>
                <a:sym typeface="Trebuchet MS"/>
              </a:rPr>
              <a:t>Errors usually relate to establishing true semantic equivalence</a:t>
            </a:r>
          </a:p>
          <a:p>
            <a:pPr marL="457200" marR="0" lvl="0" indent="-317500" algn="l" rtl="0">
              <a:lnSpc>
                <a:spcPct val="150000"/>
              </a:lnSpc>
              <a:spcBef>
                <a:spcPts val="0"/>
              </a:spcBef>
              <a:spcAft>
                <a:spcPts val="0"/>
              </a:spcAft>
              <a:buClr>
                <a:srgbClr val="3F3F3F"/>
              </a:buClr>
              <a:buSzPts val="1800"/>
              <a:buFont typeface="Trebuchet MS"/>
              <a:buChar char="●"/>
            </a:pPr>
            <a:r>
              <a:rPr lang="en-US" dirty="0">
                <a:solidFill>
                  <a:schemeClr val="dk1"/>
                </a:solidFill>
                <a:latin typeface="Trebuchet MS"/>
                <a:ea typeface="Trebuchet MS"/>
                <a:cs typeface="Trebuchet MS"/>
                <a:sym typeface="Trebuchet MS"/>
              </a:rPr>
              <a:t>Need to avoid using “Duplicate Concept” as a proxy for classification concepts e.g., XXX NOS is </a:t>
            </a:r>
            <a:r>
              <a:rPr lang="en-US" i="1" dirty="0">
                <a:solidFill>
                  <a:schemeClr val="dk1"/>
                </a:solidFill>
                <a:latin typeface="Trebuchet MS"/>
                <a:ea typeface="Trebuchet MS"/>
                <a:cs typeface="Trebuchet MS"/>
                <a:sym typeface="Trebuchet MS"/>
              </a:rPr>
              <a:t>NOT</a:t>
            </a:r>
            <a:r>
              <a:rPr lang="en-US" sz="1800" b="0" i="0" u="none" strike="noStrike" cap="none" dirty="0">
                <a:solidFill>
                  <a:schemeClr val="dk1"/>
                </a:solidFill>
                <a:latin typeface="Trebuchet MS"/>
                <a:ea typeface="Trebuchet MS"/>
                <a:cs typeface="Trebuchet MS"/>
                <a:sym typeface="Trebuchet MS"/>
              </a:rPr>
              <a:t> semantically equivalent to XXX</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1804959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29"/>
          <p:cNvSpPr/>
          <p:nvPr/>
        </p:nvSpPr>
        <p:spPr>
          <a:xfrm>
            <a:off x="7040875" y="2167056"/>
            <a:ext cx="4312800" cy="3281100"/>
          </a:xfrm>
          <a:prstGeom prst="rect">
            <a:avLst/>
          </a:prstGeom>
          <a:noFill/>
          <a:ln>
            <a:noFill/>
          </a:ln>
        </p:spPr>
        <p:txBody>
          <a:bodyPr spcFirstLastPara="1" wrap="square" lIns="91425" tIns="45700" rIns="91425" bIns="45700" anchor="t" anchorCtr="0">
            <a:noAutofit/>
          </a:bodyPr>
          <a:lstStyle/>
          <a:p>
            <a:pPr marL="0" marR="0" lvl="0" indent="0" algn="ctr" rtl="0">
              <a:lnSpc>
                <a:spcPct val="150000"/>
              </a:lnSpc>
              <a:spcBef>
                <a:spcPts val="0"/>
              </a:spcBef>
              <a:spcAft>
                <a:spcPts val="0"/>
              </a:spcAft>
              <a:buClr>
                <a:srgbClr val="000000"/>
              </a:buClr>
              <a:buSzPts val="1800"/>
              <a:buFont typeface="Arial"/>
              <a:buNone/>
            </a:pPr>
            <a:r>
              <a:rPr lang="en-US" sz="2400" b="0" i="0" u="none" strike="noStrike" cap="none" dirty="0">
                <a:solidFill>
                  <a:srgbClr val="FFFFFF"/>
                </a:solidFill>
                <a:latin typeface="Trebuchet MS"/>
                <a:ea typeface="Trebuchet MS"/>
                <a:cs typeface="Trebuchet MS"/>
                <a:sym typeface="Trebuchet MS"/>
              </a:rPr>
              <a:t>Proposals for improvement</a:t>
            </a:r>
          </a:p>
          <a:p>
            <a:pPr marL="0" marR="0" lvl="0" indent="0" algn="ctr" rtl="0">
              <a:lnSpc>
                <a:spcPct val="150000"/>
              </a:lnSpc>
              <a:spcBef>
                <a:spcPts val="0"/>
              </a:spcBef>
              <a:spcAft>
                <a:spcPts val="0"/>
              </a:spcAft>
              <a:buClr>
                <a:srgbClr val="000000"/>
              </a:buClr>
              <a:buSzPts val="1800"/>
              <a:buFont typeface="Arial"/>
              <a:buNone/>
            </a:pPr>
            <a:r>
              <a:rPr lang="en-US" sz="2400" dirty="0">
                <a:solidFill>
                  <a:srgbClr val="FFFFFF"/>
                </a:solidFill>
                <a:latin typeface="Trebuchet MS"/>
                <a:ea typeface="Trebuchet MS"/>
                <a:cs typeface="Trebuchet MS"/>
                <a:sym typeface="Trebuchet MS"/>
              </a:rPr>
              <a:t>&amp; Guidance</a:t>
            </a:r>
            <a:endParaRPr sz="2400" b="0" i="0" u="none" strike="noStrike" cap="none" dirty="0">
              <a:solidFill>
                <a:srgbClr val="FFFFFF"/>
              </a:solidFill>
              <a:latin typeface="Trebuchet MS"/>
              <a:ea typeface="Trebuchet MS"/>
              <a:cs typeface="Trebuchet MS"/>
              <a:sym typeface="Trebuchet MS"/>
            </a:endParaRPr>
          </a:p>
        </p:txBody>
      </p:sp>
      <p:sp>
        <p:nvSpPr>
          <p:cNvPr id="580" name="Google Shape;580;p29"/>
          <p:cNvSpPr txBox="1"/>
          <p:nvPr/>
        </p:nvSpPr>
        <p:spPr>
          <a:xfrm>
            <a:off x="7040880" y="1290900"/>
            <a:ext cx="4312800" cy="589658"/>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GB" sz="3200" b="0" i="0" u="none" strike="noStrike" cap="none" dirty="0">
                <a:solidFill>
                  <a:schemeClr val="accent4"/>
                </a:solidFill>
                <a:latin typeface="Trebuchet MS"/>
                <a:ea typeface="Trebuchet MS"/>
                <a:cs typeface="Trebuchet MS"/>
                <a:sym typeface="Trebuchet MS"/>
              </a:rPr>
              <a:t>Duplicate Concept</a:t>
            </a:r>
            <a:endParaRPr sz="1400" b="0" i="0" u="none" strike="noStrike" cap="none" dirty="0">
              <a:solidFill>
                <a:srgbClr val="000000"/>
              </a:solidFill>
              <a:latin typeface="Trebuchet MS"/>
              <a:ea typeface="Trebuchet MS"/>
              <a:cs typeface="Trebuchet MS"/>
              <a:sym typeface="Trebuchet MS"/>
            </a:endParaRPr>
          </a:p>
        </p:txBody>
      </p:sp>
      <p:sp>
        <p:nvSpPr>
          <p:cNvPr id="584" name="Google Shape;584;p29"/>
          <p:cNvSpPr/>
          <p:nvPr/>
        </p:nvSpPr>
        <p:spPr>
          <a:xfrm>
            <a:off x="1080000" y="345057"/>
            <a:ext cx="4176600" cy="6512943"/>
          </a:xfrm>
          <a:prstGeom prst="rect">
            <a:avLst/>
          </a:prstGeom>
          <a:noFill/>
          <a:ln>
            <a:noFill/>
          </a:ln>
        </p:spPr>
        <p:txBody>
          <a:bodyPr spcFirstLastPara="1" wrap="square" lIns="91425" tIns="45700" rIns="91425" bIns="45700" anchor="ctr" anchorCtr="0">
            <a:noAutofit/>
          </a:bodyPr>
          <a:lstStyle/>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i="0" u="none" strike="noStrike" cap="none" dirty="0">
                <a:latin typeface="Trebuchet MS"/>
                <a:ea typeface="Trebuchet MS"/>
                <a:cs typeface="Trebuchet MS"/>
                <a:sym typeface="Trebuchet MS"/>
              </a:rPr>
              <a:t>Ensure that the integrity of the SAME_AS historical association remains sacrosanct.</a:t>
            </a: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Where possible provide evidence for the sematic equivalence.</a:t>
            </a: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i="0" u="none" strike="noStrike" cap="none" dirty="0">
                <a:latin typeface="Trebuchet MS"/>
                <a:ea typeface="Trebuchet MS"/>
                <a:cs typeface="Trebuchet MS"/>
                <a:sym typeface="Trebuchet MS"/>
              </a:rPr>
              <a:t>Where possible preserve the older concept as this is likely to </a:t>
            </a:r>
            <a:r>
              <a:rPr lang="en-GB" dirty="0">
                <a:latin typeface="Trebuchet MS"/>
                <a:ea typeface="Trebuchet MS"/>
                <a:cs typeface="Trebuchet MS"/>
                <a:sym typeface="Trebuchet MS"/>
              </a:rPr>
              <a:t>have had greater usage.</a:t>
            </a: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Duplicate FSN with different semantic tag is permitted for:</a:t>
            </a:r>
          </a:p>
          <a:p>
            <a:pPr marL="939800" lvl="1" indent="-342900">
              <a:lnSpc>
                <a:spcPct val="150000"/>
              </a:lnSpc>
              <a:buClr>
                <a:srgbClr val="000000"/>
              </a:buClr>
              <a:buSzPts val="2400"/>
              <a:buFont typeface="Arial" panose="020B0604020202020204" pitchFamily="34" charset="0"/>
              <a:buChar char="•"/>
            </a:pPr>
            <a:r>
              <a:rPr lang="en-GB" sz="1600" dirty="0">
                <a:latin typeface="Trebuchet MS"/>
                <a:ea typeface="Trebuchet MS"/>
                <a:cs typeface="Trebuchet MS"/>
                <a:sym typeface="Trebuchet MS"/>
              </a:rPr>
              <a:t>Disorder/Finding</a:t>
            </a:r>
          </a:p>
          <a:p>
            <a:pPr marL="939800" lvl="1" indent="-342900">
              <a:lnSpc>
                <a:spcPct val="150000"/>
              </a:lnSpc>
              <a:buClr>
                <a:srgbClr val="000000"/>
              </a:buClr>
              <a:buSzPts val="2400"/>
              <a:buFont typeface="Arial" panose="020B0604020202020204" pitchFamily="34" charset="0"/>
              <a:buChar char="•"/>
            </a:pPr>
            <a:r>
              <a:rPr lang="en-GB" sz="1600" dirty="0">
                <a:latin typeface="Trebuchet MS"/>
                <a:ea typeface="Trebuchet MS"/>
                <a:cs typeface="Trebuchet MS"/>
                <a:sym typeface="Trebuchet MS"/>
              </a:rPr>
              <a:t>Procedure/regime/therapy</a:t>
            </a:r>
          </a:p>
          <a:p>
            <a:pPr marL="939800" lvl="1" indent="-342900">
              <a:lnSpc>
                <a:spcPct val="150000"/>
              </a:lnSpc>
              <a:buClr>
                <a:srgbClr val="000000"/>
              </a:buClr>
              <a:buSzPts val="2400"/>
              <a:buFont typeface="Arial" panose="020B0604020202020204" pitchFamily="34" charset="0"/>
              <a:buChar char="•"/>
            </a:pPr>
            <a:r>
              <a:rPr lang="en-GB" sz="1600" dirty="0">
                <a:latin typeface="Trebuchet MS"/>
                <a:ea typeface="Trebuchet MS"/>
                <a:cs typeface="Trebuchet MS"/>
                <a:sym typeface="Trebuchet MS"/>
              </a:rPr>
              <a:t>Finding/Situation</a:t>
            </a:r>
          </a:p>
          <a:p>
            <a:pPr marL="939800" lvl="1" indent="-342900">
              <a:lnSpc>
                <a:spcPct val="150000"/>
              </a:lnSpc>
              <a:buClr>
                <a:srgbClr val="000000"/>
              </a:buClr>
              <a:buSzPts val="2400"/>
              <a:buFont typeface="Arial" panose="020B0604020202020204" pitchFamily="34" charset="0"/>
              <a:buChar char="•"/>
            </a:pPr>
            <a:r>
              <a:rPr lang="en-GB" sz="1600" dirty="0">
                <a:latin typeface="Trebuchet MS"/>
                <a:ea typeface="Trebuchet MS"/>
                <a:cs typeface="Trebuchet MS"/>
                <a:sym typeface="Trebuchet MS"/>
              </a:rPr>
              <a:t>Procedure/Situation</a:t>
            </a:r>
          </a:p>
          <a:p>
            <a:pPr marL="939800" lvl="1" indent="-342900">
              <a:lnSpc>
                <a:spcPct val="150000"/>
              </a:lnSpc>
              <a:buClr>
                <a:srgbClr val="000000"/>
              </a:buClr>
              <a:buSzPts val="2400"/>
              <a:buFont typeface="Arial" panose="020B0604020202020204" pitchFamily="34" charset="0"/>
              <a:buChar char="•"/>
            </a:pPr>
            <a:r>
              <a:rPr lang="en-GB" sz="1600" i="1" dirty="0">
                <a:latin typeface="Trebuchet MS"/>
                <a:ea typeface="Trebuchet MS"/>
                <a:cs typeface="Trebuchet MS"/>
                <a:sym typeface="Trebuchet MS"/>
              </a:rPr>
              <a:t>(Procedure/Observable)</a:t>
            </a:r>
            <a:endParaRPr sz="1600" i="0" u="none" strike="noStrike" cap="none" dirty="0">
              <a:latin typeface="Trebuchet MS"/>
              <a:ea typeface="Trebuchet MS"/>
              <a:cs typeface="Trebuchet MS"/>
              <a:sym typeface="Trebuchet MS"/>
            </a:endParaRPr>
          </a:p>
          <a:p>
            <a:pPr marL="425450" marR="0" lvl="0" indent="-285750" algn="l" rtl="0">
              <a:lnSpc>
                <a:spcPct val="120000"/>
              </a:lnSpc>
              <a:spcBef>
                <a:spcPts val="0"/>
              </a:spcBef>
              <a:spcAft>
                <a:spcPts val="0"/>
              </a:spcAft>
              <a:buClr>
                <a:srgbClr val="000000"/>
              </a:buClr>
              <a:buSzPts val="1800"/>
              <a:buFont typeface="Arial" panose="020B0604020202020204" pitchFamily="34" charset="0"/>
              <a:buChar char="•"/>
            </a:pPr>
            <a:endParaRPr sz="1800" b="0" i="0" u="none" strike="noStrike" cap="none" dirty="0">
              <a:latin typeface="Trebuchet MS"/>
              <a:ea typeface="Trebuchet MS"/>
              <a:cs typeface="Trebuchet MS"/>
              <a:sym typeface="Trebuchet MS"/>
            </a:endParaRPr>
          </a:p>
        </p:txBody>
      </p:sp>
    </p:spTree>
    <p:extLst>
      <p:ext uri="{BB962C8B-B14F-4D97-AF65-F5344CB8AC3E}">
        <p14:creationId xmlns:p14="http://schemas.microsoft.com/office/powerpoint/2010/main" val="3135903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28"/>
          <p:cNvSpPr/>
          <p:nvPr/>
        </p:nvSpPr>
        <p:spPr>
          <a:xfrm>
            <a:off x="686010" y="1604513"/>
            <a:ext cx="4248300" cy="5020574"/>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err="1">
                <a:solidFill>
                  <a:schemeClr val="bg1"/>
                </a:solidFill>
              </a:rPr>
              <a:t>Def</a:t>
            </a:r>
            <a:r>
              <a:rPr lang="en-GB" baseline="30000" dirty="0" err="1">
                <a:solidFill>
                  <a:schemeClr val="bg1"/>
                </a:solidFill>
              </a:rPr>
              <a:t>n</a:t>
            </a:r>
            <a:r>
              <a:rPr lang="en-GB" dirty="0">
                <a:solidFill>
                  <a:schemeClr val="bg1"/>
                </a:solidFill>
              </a:rPr>
              <a:t>: The inactivation reason “</a:t>
            </a:r>
            <a:r>
              <a:rPr lang="en-GB" b="1" dirty="0">
                <a:solidFill>
                  <a:schemeClr val="bg1"/>
                </a:solidFill>
              </a:rPr>
              <a:t>Erroneous Component</a:t>
            </a:r>
            <a:r>
              <a:rPr lang="en-GB" dirty="0">
                <a:solidFill>
                  <a:schemeClr val="bg1"/>
                </a:solidFill>
              </a:rPr>
              <a:t>” explicitly states that the inactivated concept (A) has an FSN which contains an error that when corrected potentially changes the semantic meaning of the concept and that in the judgment of the author/editor the true </a:t>
            </a:r>
            <a:r>
              <a:rPr lang="en-GB" i="1" dirty="0">
                <a:solidFill>
                  <a:schemeClr val="bg1"/>
                </a:solidFill>
              </a:rPr>
              <a:t>original</a:t>
            </a:r>
            <a:r>
              <a:rPr lang="en-GB" dirty="0">
                <a:solidFill>
                  <a:schemeClr val="bg1"/>
                </a:solidFill>
              </a:rPr>
              <a:t> meaning is now represented by the </a:t>
            </a:r>
            <a:r>
              <a:rPr lang="en-GB" b="1" dirty="0">
                <a:solidFill>
                  <a:schemeClr val="bg1"/>
                </a:solidFill>
              </a:rPr>
              <a:t>“REPLACED_BY”</a:t>
            </a:r>
            <a:r>
              <a:rPr lang="en-GB" dirty="0">
                <a:solidFill>
                  <a:schemeClr val="bg1"/>
                </a:solidFill>
              </a:rPr>
              <a:t> concept (B)</a:t>
            </a:r>
            <a:endParaRPr lang="en-US" dirty="0">
              <a:solidFill>
                <a:schemeClr val="bg1"/>
              </a:solidFill>
              <a:latin typeface="Trebuchet MS"/>
              <a:ea typeface="Trebuchet MS"/>
              <a:cs typeface="Trebuchet MS"/>
              <a:sym typeface="Trebuchet MS"/>
            </a:endParaRPr>
          </a:p>
          <a:p>
            <a:pPr lvl="0" algn="ctr">
              <a:lnSpc>
                <a:spcPct val="150000"/>
              </a:lnSpc>
              <a:buClr>
                <a:srgbClr val="000000"/>
              </a:buClr>
              <a:buSzPts val="1800"/>
            </a:pPr>
            <a:endParaRPr lang="en-US" dirty="0">
              <a:solidFill>
                <a:srgbClr val="FFFFFF"/>
              </a:solidFill>
              <a:latin typeface="Trebuchet MS"/>
              <a:ea typeface="Trebuchet MS"/>
              <a:cs typeface="Trebuchet MS"/>
              <a:sym typeface="Trebuchet MS"/>
            </a:endParaRPr>
          </a:p>
        </p:txBody>
      </p:sp>
      <p:sp>
        <p:nvSpPr>
          <p:cNvPr id="572" name="Google Shape;572;p28"/>
          <p:cNvSpPr txBox="1"/>
          <p:nvPr/>
        </p:nvSpPr>
        <p:spPr>
          <a:xfrm>
            <a:off x="914400" y="914400"/>
            <a:ext cx="4312800" cy="6901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GB" sz="3200" b="0" i="0" u="none" strike="noStrike" cap="none" dirty="0">
                <a:solidFill>
                  <a:schemeClr val="accent4"/>
                </a:solidFill>
                <a:latin typeface="Trebuchet MS"/>
                <a:ea typeface="Trebuchet MS"/>
                <a:cs typeface="Trebuchet MS"/>
                <a:sym typeface="Trebuchet MS"/>
              </a:rPr>
              <a:t>Erroneous Concept</a:t>
            </a:r>
            <a:endParaRPr sz="1400" b="0" i="0" u="none" strike="noStrike" cap="none" dirty="0">
              <a:solidFill>
                <a:srgbClr val="000000"/>
              </a:solidFill>
              <a:latin typeface="Trebuchet MS"/>
              <a:ea typeface="Trebuchet MS"/>
              <a:cs typeface="Trebuchet MS"/>
              <a:sym typeface="Trebuchet MS"/>
            </a:endParaRPr>
          </a:p>
        </p:txBody>
      </p:sp>
      <p:sp>
        <p:nvSpPr>
          <p:cNvPr id="573" name="Google Shape;573;p28"/>
          <p:cNvSpPr/>
          <p:nvPr/>
        </p:nvSpPr>
        <p:spPr>
          <a:xfrm>
            <a:off x="6349043" y="-414068"/>
            <a:ext cx="4727274" cy="7272068"/>
          </a:xfrm>
          <a:prstGeom prst="rect">
            <a:avLst/>
          </a:prstGeom>
          <a:noFill/>
          <a:ln>
            <a:noFill/>
          </a:ln>
        </p:spPr>
        <p:txBody>
          <a:bodyPr spcFirstLastPara="1" wrap="square" lIns="91425" tIns="45700" rIns="91425" bIns="45700" anchor="ctr" anchorCtr="0">
            <a:noAutofit/>
          </a:bodyPr>
          <a:lstStyle/>
          <a:p>
            <a:pPr lvl="0" algn="ctr">
              <a:lnSpc>
                <a:spcPct val="150000"/>
              </a:lnSpc>
              <a:buClr>
                <a:srgbClr val="000000"/>
              </a:buClr>
              <a:buSzPts val="1800"/>
            </a:pPr>
            <a:r>
              <a:rPr lang="en-US" dirty="0">
                <a:solidFill>
                  <a:srgbClr val="FFFFFF"/>
                </a:solidFill>
                <a:latin typeface="Trebuchet MS"/>
                <a:ea typeface="Trebuchet MS"/>
                <a:cs typeface="Trebuchet MS"/>
                <a:sym typeface="Trebuchet MS"/>
              </a:rPr>
              <a:t>&amp; Guidance</a:t>
            </a:r>
          </a:p>
          <a:p>
            <a:pPr marL="457200" marR="0" lvl="0" indent="-317500" algn="l" rtl="0">
              <a:lnSpc>
                <a:spcPct val="150000"/>
              </a:lnSpc>
              <a:spcBef>
                <a:spcPts val="0"/>
              </a:spcBef>
              <a:spcAft>
                <a:spcPts val="0"/>
              </a:spcAft>
              <a:buClr>
                <a:srgbClr val="3F3F3F"/>
              </a:buClr>
              <a:buSzPts val="1800"/>
              <a:buFont typeface="Trebuchet MS"/>
              <a:buChar char="●"/>
            </a:pPr>
            <a:r>
              <a:rPr lang="en-GB" sz="1800" b="0" i="0" u="none" strike="noStrike" cap="none" dirty="0">
                <a:solidFill>
                  <a:schemeClr val="dk1"/>
                </a:solidFill>
                <a:latin typeface="Trebuchet MS"/>
                <a:ea typeface="Trebuchet MS"/>
                <a:cs typeface="Trebuchet MS"/>
                <a:sym typeface="Trebuchet MS"/>
              </a:rPr>
              <a:t>The review identified that many of the errors arose from using this inactivation reason to correct word order, punctuation and minor spelling mistakes.</a:t>
            </a:r>
          </a:p>
          <a:p>
            <a:pPr marL="457200" lvl="0" indent="-317500">
              <a:lnSpc>
                <a:spcPct val="150000"/>
              </a:lnSpc>
              <a:buClr>
                <a:srgbClr val="3F3F3F"/>
              </a:buClr>
              <a:buSzPts val="1800"/>
              <a:buFont typeface="Trebuchet MS"/>
              <a:buChar char="●"/>
            </a:pPr>
            <a:r>
              <a:rPr lang="en-GB" dirty="0">
                <a:solidFill>
                  <a:schemeClr val="dk1"/>
                </a:solidFill>
                <a:latin typeface="Trebuchet MS"/>
                <a:sym typeface="Trebuchet MS"/>
              </a:rPr>
              <a:t>Technically the recent changes to CT angiography to include contrast would be subject to this inactivation.</a:t>
            </a:r>
          </a:p>
          <a:p>
            <a:pPr marL="457200" lvl="0" indent="-317500">
              <a:lnSpc>
                <a:spcPct val="150000"/>
              </a:lnSpc>
              <a:buClr>
                <a:srgbClr val="3F3F3F"/>
              </a:buClr>
              <a:buSzPts val="1800"/>
              <a:buFont typeface="Trebuchet MS"/>
              <a:buChar char="●"/>
            </a:pPr>
            <a:r>
              <a:rPr lang="en-GB" dirty="0">
                <a:solidFill>
                  <a:schemeClr val="dk1"/>
                </a:solidFill>
                <a:latin typeface="Trebuchet MS"/>
                <a:sym typeface="Trebuchet MS"/>
              </a:rPr>
              <a:t>Errors in anatomy e.g., sprain v strain of muscle v tendon, significant spelling mistakes in the descriptions of organisms, and incomplete or erroneous descriptions of drugs are common reasons for use of this inactivation reason</a:t>
            </a:r>
          </a:p>
        </p:txBody>
      </p:sp>
    </p:spTree>
    <p:extLst>
      <p:ext uri="{BB962C8B-B14F-4D97-AF65-F5344CB8AC3E}">
        <p14:creationId xmlns:p14="http://schemas.microsoft.com/office/powerpoint/2010/main" val="1902114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29"/>
          <p:cNvSpPr/>
          <p:nvPr/>
        </p:nvSpPr>
        <p:spPr>
          <a:xfrm>
            <a:off x="7048309" y="2025807"/>
            <a:ext cx="4312800" cy="3281100"/>
          </a:xfrm>
          <a:prstGeom prst="rect">
            <a:avLst/>
          </a:prstGeom>
          <a:noFill/>
          <a:ln>
            <a:noFill/>
          </a:ln>
        </p:spPr>
        <p:txBody>
          <a:bodyPr spcFirstLastPara="1" wrap="square" lIns="91425" tIns="45700" rIns="91425" bIns="45700" anchor="t" anchorCtr="0">
            <a:noAutofit/>
          </a:bodyPr>
          <a:lstStyle/>
          <a:p>
            <a:pPr lvl="0" algn="ctr">
              <a:lnSpc>
                <a:spcPct val="150000"/>
              </a:lnSpc>
              <a:buClr>
                <a:srgbClr val="000000"/>
              </a:buClr>
              <a:buSzPts val="1800"/>
            </a:pPr>
            <a:r>
              <a:rPr lang="en-US" sz="2400" dirty="0">
                <a:solidFill>
                  <a:srgbClr val="FFFFFF"/>
                </a:solidFill>
                <a:latin typeface="Trebuchet MS"/>
                <a:ea typeface="Trebuchet MS"/>
                <a:cs typeface="Trebuchet MS"/>
                <a:sym typeface="Trebuchet MS"/>
              </a:rPr>
              <a:t>Proposals for improvement</a:t>
            </a:r>
          </a:p>
          <a:p>
            <a:pPr lvl="0" algn="ctr">
              <a:lnSpc>
                <a:spcPct val="150000"/>
              </a:lnSpc>
              <a:buClr>
                <a:srgbClr val="000000"/>
              </a:buClr>
              <a:buSzPts val="1800"/>
            </a:pPr>
            <a:r>
              <a:rPr lang="en-US" sz="2400" dirty="0">
                <a:solidFill>
                  <a:srgbClr val="FFFFFF"/>
                </a:solidFill>
                <a:latin typeface="Trebuchet MS"/>
                <a:ea typeface="Trebuchet MS"/>
                <a:cs typeface="Trebuchet MS"/>
                <a:sym typeface="Trebuchet MS"/>
              </a:rPr>
              <a:t>&amp; Guidance</a:t>
            </a:r>
          </a:p>
        </p:txBody>
      </p:sp>
      <p:sp>
        <p:nvSpPr>
          <p:cNvPr id="580" name="Google Shape;580;p29"/>
          <p:cNvSpPr txBox="1"/>
          <p:nvPr/>
        </p:nvSpPr>
        <p:spPr>
          <a:xfrm>
            <a:off x="7040880" y="1290900"/>
            <a:ext cx="4312800" cy="589658"/>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GB" sz="3200" b="0" i="0" u="none" strike="noStrike" cap="none" dirty="0">
                <a:solidFill>
                  <a:schemeClr val="accent4"/>
                </a:solidFill>
                <a:latin typeface="Trebuchet MS"/>
                <a:ea typeface="Trebuchet MS"/>
                <a:cs typeface="Trebuchet MS"/>
                <a:sym typeface="Trebuchet MS"/>
              </a:rPr>
              <a:t>Erroneous Concept</a:t>
            </a:r>
            <a:endParaRPr sz="1400" b="0" i="0" u="none" strike="noStrike" cap="none" dirty="0">
              <a:solidFill>
                <a:srgbClr val="000000"/>
              </a:solidFill>
              <a:latin typeface="Trebuchet MS"/>
              <a:ea typeface="Trebuchet MS"/>
              <a:cs typeface="Trebuchet MS"/>
              <a:sym typeface="Trebuchet MS"/>
            </a:endParaRPr>
          </a:p>
        </p:txBody>
      </p:sp>
      <p:sp>
        <p:nvSpPr>
          <p:cNvPr id="584" name="Google Shape;584;p29"/>
          <p:cNvSpPr/>
          <p:nvPr/>
        </p:nvSpPr>
        <p:spPr>
          <a:xfrm>
            <a:off x="1080000" y="345057"/>
            <a:ext cx="4176600" cy="6512943"/>
          </a:xfrm>
          <a:prstGeom prst="rect">
            <a:avLst/>
          </a:prstGeom>
          <a:noFill/>
          <a:ln>
            <a:noFill/>
          </a:ln>
        </p:spPr>
        <p:txBody>
          <a:bodyPr spcFirstLastPara="1" wrap="square" lIns="91425" tIns="45700" rIns="91425" bIns="45700" anchor="ctr" anchorCtr="0">
            <a:noAutofit/>
          </a:bodyPr>
          <a:lstStyle/>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Clarification of the editorial policy on when an error in the  FSN results in the need for inactivation – </a:t>
            </a:r>
            <a:r>
              <a:rPr lang="en-GB" i="1" dirty="0">
                <a:latin typeface="Trebuchet MS"/>
                <a:ea typeface="Trebuchet MS"/>
                <a:cs typeface="Trebuchet MS"/>
                <a:sym typeface="Trebuchet MS"/>
              </a:rPr>
              <a:t>already done</a:t>
            </a: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dirty="0">
                <a:latin typeface="Trebuchet MS"/>
                <a:ea typeface="Trebuchet MS"/>
                <a:cs typeface="Trebuchet MS"/>
                <a:sym typeface="Trebuchet MS"/>
              </a:rPr>
              <a:t>The addition of an annotation against each inactivation to explain the error.</a:t>
            </a: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i="0" u="none" strike="noStrike" cap="none" dirty="0">
                <a:latin typeface="Trebuchet MS"/>
                <a:ea typeface="Trebuchet MS"/>
                <a:cs typeface="Trebuchet MS"/>
                <a:sym typeface="Trebuchet MS"/>
              </a:rPr>
              <a:t>If the error gives rise to ambiguity use </a:t>
            </a:r>
            <a:r>
              <a:rPr lang="en-GB" b="1" i="0" u="none" strike="noStrike" cap="none" dirty="0">
                <a:latin typeface="Trebuchet MS"/>
                <a:ea typeface="Trebuchet MS"/>
                <a:cs typeface="Trebuchet MS"/>
                <a:sym typeface="Trebuchet MS"/>
              </a:rPr>
              <a:t>“Ambiguous Concept”</a:t>
            </a:r>
            <a:endParaRPr lang="en-GB" i="0" u="none" strike="noStrike" cap="none" dirty="0">
              <a:latin typeface="Trebuchet MS"/>
              <a:ea typeface="Trebuchet MS"/>
              <a:cs typeface="Trebuchet MS"/>
              <a:sym typeface="Trebuchet MS"/>
            </a:endParaRPr>
          </a:p>
          <a:p>
            <a:pPr marL="4826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GB" i="0" u="none" strike="noStrike" cap="none" dirty="0">
                <a:latin typeface="Trebuchet MS"/>
                <a:ea typeface="Trebuchet MS"/>
                <a:cs typeface="Trebuchet MS"/>
                <a:sym typeface="Trebuchet MS"/>
              </a:rPr>
              <a:t>Avoid using this reason to support changes in editorial policy.</a:t>
            </a:r>
          </a:p>
        </p:txBody>
      </p:sp>
    </p:spTree>
    <p:extLst>
      <p:ext uri="{BB962C8B-B14F-4D97-AF65-F5344CB8AC3E}">
        <p14:creationId xmlns:p14="http://schemas.microsoft.com/office/powerpoint/2010/main" val="2482383088"/>
      </p:ext>
    </p:extLst>
  </p:cSld>
  <p:clrMapOvr>
    <a:masterClrMapping/>
  </p:clrMapOvr>
</p:sld>
</file>

<file path=ppt/theme/theme1.xml><?xml version="1.0" encoding="utf-8"?>
<a:theme xmlns:a="http://schemas.openxmlformats.org/drawingml/2006/main" name="1_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I PPT Template 2021 (1)" id="{BC438ECB-1D85-014E-B18E-844E5321A879}" vid="{A5ACD57C-ACC1-AD42-AC35-740A0350DA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2652</Words>
  <Application>Microsoft Macintosh PowerPoint</Application>
  <PresentationFormat>Widescreen</PresentationFormat>
  <Paragraphs>225</Paragraphs>
  <Slides>28</Slides>
  <Notes>28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Calibri Light</vt:lpstr>
      <vt:lpstr>Roboto</vt:lpstr>
      <vt:lpstr>Trebuchet MS</vt:lpstr>
      <vt:lpstr>1_Office Theme</vt:lpstr>
      <vt:lpstr>Concept Inactivation Proposed Amendments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Foundaiton Course V2</dc:title>
  <dc:creator>Anne Højen</dc:creator>
  <cp:lastModifiedBy>Paul Amos</cp:lastModifiedBy>
  <cp:revision>46</cp:revision>
  <dcterms:created xsi:type="dcterms:W3CDTF">2021-02-22T12:25:07Z</dcterms:created>
  <dcterms:modified xsi:type="dcterms:W3CDTF">2021-02-25T12:05:58Z</dcterms:modified>
</cp:coreProperties>
</file>