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7"/>
  </p:notesMasterIdLst>
  <p:sldIdLst>
    <p:sldId id="516" r:id="rId2"/>
    <p:sldId id="517" r:id="rId3"/>
    <p:sldId id="552" r:id="rId4"/>
    <p:sldId id="546" r:id="rId5"/>
    <p:sldId id="536" r:id="rId6"/>
    <p:sldId id="515" r:id="rId7"/>
    <p:sldId id="526" r:id="rId8"/>
    <p:sldId id="520" r:id="rId9"/>
    <p:sldId id="553" r:id="rId10"/>
    <p:sldId id="519" r:id="rId11"/>
    <p:sldId id="534" r:id="rId12"/>
    <p:sldId id="525" r:id="rId13"/>
    <p:sldId id="555" r:id="rId14"/>
    <p:sldId id="524" r:id="rId15"/>
    <p:sldId id="547" r:id="rId16"/>
    <p:sldId id="548" r:id="rId17"/>
    <p:sldId id="530" r:id="rId18"/>
    <p:sldId id="531" r:id="rId19"/>
    <p:sldId id="532" r:id="rId20"/>
    <p:sldId id="533" r:id="rId21"/>
    <p:sldId id="523" r:id="rId22"/>
    <p:sldId id="522" r:id="rId23"/>
    <p:sldId id="529" r:id="rId24"/>
    <p:sldId id="549" r:id="rId25"/>
    <p:sldId id="556" r:id="rId26"/>
    <p:sldId id="557" r:id="rId27"/>
    <p:sldId id="550" r:id="rId28"/>
    <p:sldId id="535" r:id="rId29"/>
    <p:sldId id="538" r:id="rId30"/>
    <p:sldId id="541" r:id="rId31"/>
    <p:sldId id="551" r:id="rId32"/>
    <p:sldId id="544" r:id="rId33"/>
    <p:sldId id="542" r:id="rId34"/>
    <p:sldId id="543" r:id="rId35"/>
    <p:sldId id="545"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D2DB"/>
    <a:srgbClr val="AC1F2D"/>
    <a:srgbClr val="AD122A"/>
    <a:srgbClr val="989EA3"/>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7" autoAdjust="0"/>
    <p:restoredTop sz="90119" autoAdjust="0"/>
  </p:normalViewPr>
  <p:slideViewPr>
    <p:cSldViewPr snapToGrid="0" snapToObjects="1">
      <p:cViewPr varScale="1">
        <p:scale>
          <a:sx n="122" d="100"/>
          <a:sy n="122" d="100"/>
        </p:scale>
        <p:origin x="1171" y="91"/>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2/8/2021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2/8/2021</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2/8/2021</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doi.org/10.1093/bja/77.2.217"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Clinical Indexes and Scale Scores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79247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smtClean="0"/>
              <a:t>ASA Physical Status Classification (ASA Class)</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American Society of </a:t>
            </a:r>
            <a:r>
              <a:rPr lang="en-GB" dirty="0" err="1" smtClean="0"/>
              <a:t>Anesthesiologists</a:t>
            </a:r>
            <a:r>
              <a:rPr lang="en-GB" dirty="0" smtClean="0"/>
              <a:t> Physical Status Classification assesses disease burden borne by the patient as a prognostic indicator of postoperative outcomes</a:t>
            </a:r>
          </a:p>
          <a:p>
            <a:r>
              <a:rPr lang="en-GB" dirty="0" smtClean="0"/>
              <a:t>Wolters </a:t>
            </a:r>
            <a:r>
              <a:rPr lang="en-GB" dirty="0"/>
              <a:t>U, Wolf T, </a:t>
            </a:r>
            <a:r>
              <a:rPr lang="en-GB" dirty="0" err="1"/>
              <a:t>Stützer</a:t>
            </a:r>
            <a:r>
              <a:rPr lang="en-GB" dirty="0"/>
              <a:t> H, </a:t>
            </a:r>
            <a:r>
              <a:rPr lang="en-GB" dirty="0" err="1"/>
              <a:t>Schröder</a:t>
            </a:r>
            <a:r>
              <a:rPr lang="en-GB" dirty="0"/>
              <a:t> T. ASA classification and perioperative variables as predictors of postoperative outcome. Br J </a:t>
            </a:r>
            <a:r>
              <a:rPr lang="en-GB" dirty="0" err="1"/>
              <a:t>Anaesth</a:t>
            </a:r>
            <a:r>
              <a:rPr lang="en-GB" dirty="0"/>
              <a:t>. 1996 Aug;77(2):217-22.  DOI: </a:t>
            </a:r>
            <a:r>
              <a:rPr lang="en-GB" dirty="0">
                <a:hlinkClick r:id="rId2"/>
              </a:rPr>
              <a:t>10.1093/</a:t>
            </a:r>
            <a:r>
              <a:rPr lang="en-GB" dirty="0" err="1">
                <a:hlinkClick r:id="rId2"/>
              </a:rPr>
              <a:t>bja</a:t>
            </a:r>
            <a:r>
              <a:rPr lang="en-GB" dirty="0">
                <a:hlinkClick r:id="rId2"/>
              </a:rPr>
              <a:t>/77.2.217</a:t>
            </a:r>
            <a:r>
              <a:rPr lang="en-GB" dirty="0"/>
              <a:t> PMID: 8881629.</a:t>
            </a:r>
            <a:endParaRPr lang="en-US" dirty="0"/>
          </a:p>
          <a:p>
            <a:r>
              <a:rPr lang="en-GB" dirty="0"/>
              <a:t> </a:t>
            </a:r>
            <a:r>
              <a:rPr lang="en-GB" dirty="0" smtClean="0"/>
              <a:t>Hackett </a:t>
            </a:r>
            <a:r>
              <a:rPr lang="en-GB" dirty="0"/>
              <a:t>NJ, De </a:t>
            </a:r>
            <a:r>
              <a:rPr lang="en-GB" dirty="0" err="1"/>
              <a:t>Olivera</a:t>
            </a:r>
            <a:r>
              <a:rPr lang="en-GB" dirty="0"/>
              <a:t> GS, Jain UK et al.  ASA class is an reliable independent predictor of medical complications and mortality following surgery.  International Journal of Surgery 2015; </a:t>
            </a:r>
            <a:r>
              <a:rPr lang="en-GB" b="1" dirty="0"/>
              <a:t>18</a:t>
            </a:r>
            <a:r>
              <a:rPr lang="en-GB" dirty="0"/>
              <a:t>: 184-90</a:t>
            </a:r>
            <a:endParaRPr lang="en-US" dirty="0"/>
          </a:p>
          <a:p>
            <a:endParaRPr lang="en-US" dirty="0"/>
          </a:p>
        </p:txBody>
      </p:sp>
    </p:spTree>
    <p:extLst>
      <p:ext uri="{BB962C8B-B14F-4D97-AF65-F5344CB8AC3E}">
        <p14:creationId xmlns:p14="http://schemas.microsoft.com/office/powerpoint/2010/main" val="15660957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smtClean="0"/>
              <a:t>ASA Physical Status Classification</a:t>
            </a:r>
            <a:endParaRPr lang="en-US" dirty="0"/>
          </a:p>
        </p:txBody>
      </p:sp>
      <p:pic>
        <p:nvPicPr>
          <p:cNvPr id="4" name="Content Placeholder 3"/>
          <p:cNvPicPr>
            <a:picLocks noGrp="1" noChangeAspect="1"/>
          </p:cNvPicPr>
          <p:nvPr>
            <p:ph idx="1"/>
          </p:nvPr>
        </p:nvPicPr>
        <p:blipFill rotWithShape="1">
          <a:blip r:embed="rId2"/>
          <a:srcRect l="54279" t="11272" r="4656" b="12706"/>
          <a:stretch/>
        </p:blipFill>
        <p:spPr>
          <a:xfrm>
            <a:off x="0" y="1462958"/>
            <a:ext cx="9144000" cy="4760925"/>
          </a:xfrm>
          <a:prstGeom prst="rect">
            <a:avLst/>
          </a:prstGeom>
        </p:spPr>
      </p:pic>
      <p:sp>
        <p:nvSpPr>
          <p:cNvPr id="5" name="TextBox 4"/>
          <p:cNvSpPr txBox="1"/>
          <p:nvPr/>
        </p:nvSpPr>
        <p:spPr>
          <a:xfrm>
            <a:off x="602672" y="6039217"/>
            <a:ext cx="7688387" cy="338554"/>
          </a:xfrm>
          <a:prstGeom prst="rect">
            <a:avLst/>
          </a:prstGeom>
          <a:noFill/>
        </p:spPr>
        <p:txBody>
          <a:bodyPr wrap="none" rtlCol="0">
            <a:spAutoFit/>
          </a:bodyPr>
          <a:lstStyle/>
          <a:p>
            <a:r>
              <a:rPr lang="en-US" sz="1600" dirty="0">
                <a:solidFill>
                  <a:srgbClr val="AC1F2D"/>
                </a:solidFill>
              </a:rPr>
              <a:t>https://www.asahq.org/standards-and-guidelines/asa-physical-status-classification-system</a:t>
            </a:r>
          </a:p>
        </p:txBody>
      </p:sp>
    </p:spTree>
    <p:extLst>
      <p:ext uri="{BB962C8B-B14F-4D97-AF65-F5344CB8AC3E}">
        <p14:creationId xmlns:p14="http://schemas.microsoft.com/office/powerpoint/2010/main" val="4219541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836" y="-679577"/>
            <a:ext cx="7606427" cy="1359153"/>
          </a:xfrm>
        </p:spPr>
        <p:txBody>
          <a:bodyPr/>
          <a:lstStyle/>
          <a:p>
            <a:r>
              <a:rPr lang="en-US" dirty="0" smtClean="0"/>
              <a:t>ASA Score </a:t>
            </a:r>
            <a:endParaRPr lang="en-US" dirty="0"/>
          </a:p>
        </p:txBody>
      </p:sp>
      <p:sp>
        <p:nvSpPr>
          <p:cNvPr id="6" name="Content Placeholder 5"/>
          <p:cNvSpPr>
            <a:spLocks noGrp="1"/>
          </p:cNvSpPr>
          <p:nvPr>
            <p:ph idx="1"/>
          </p:nvPr>
        </p:nvSpPr>
        <p:spPr>
          <a:xfrm>
            <a:off x="3650440" y="1608690"/>
            <a:ext cx="7282212" cy="3950310"/>
          </a:xfrm>
        </p:spPr>
        <p:txBody>
          <a:bodyPr/>
          <a:lstStyle/>
          <a:p>
            <a:endParaRPr lang="en-US" dirty="0"/>
          </a:p>
        </p:txBody>
      </p:sp>
      <p:pic>
        <p:nvPicPr>
          <p:cNvPr id="16" name="Content Placeholder 4"/>
          <p:cNvPicPr>
            <a:picLocks noChangeAspect="1"/>
          </p:cNvPicPr>
          <p:nvPr/>
        </p:nvPicPr>
        <p:blipFill rotWithShape="1">
          <a:blip r:embed="rId2"/>
          <a:srcRect l="769" t="21805" r="84864" b="31610"/>
          <a:stretch/>
        </p:blipFill>
        <p:spPr>
          <a:xfrm>
            <a:off x="1215905" y="1021020"/>
            <a:ext cx="6400800" cy="5836980"/>
          </a:xfrm>
          <a:prstGeom prst="rect">
            <a:avLst/>
          </a:prstGeom>
        </p:spPr>
      </p:pic>
      <p:pic>
        <p:nvPicPr>
          <p:cNvPr id="17" name="Content Placeholder 4"/>
          <p:cNvPicPr>
            <a:picLocks noChangeAspect="1"/>
          </p:cNvPicPr>
          <p:nvPr/>
        </p:nvPicPr>
        <p:blipFill rotWithShape="1">
          <a:blip r:embed="rId3"/>
          <a:srcRect l="21258" t="28014" r="77841" b="68725"/>
          <a:stretch/>
        </p:blipFill>
        <p:spPr>
          <a:xfrm>
            <a:off x="1983943" y="2415479"/>
            <a:ext cx="449229" cy="457200"/>
          </a:xfrm>
          <a:prstGeom prst="rect">
            <a:avLst/>
          </a:prstGeom>
        </p:spPr>
      </p:pic>
      <p:sp>
        <p:nvSpPr>
          <p:cNvPr id="18" name="TextBox 17"/>
          <p:cNvSpPr txBox="1"/>
          <p:nvPr/>
        </p:nvSpPr>
        <p:spPr>
          <a:xfrm>
            <a:off x="1210510" y="1106774"/>
            <a:ext cx="4462375" cy="523220"/>
          </a:xfrm>
          <a:prstGeom prst="rect">
            <a:avLst/>
          </a:prstGeom>
          <a:solidFill>
            <a:srgbClr val="15D2DB"/>
          </a:solidFill>
        </p:spPr>
        <p:txBody>
          <a:bodyPr wrap="none" rtlCol="0">
            <a:spAutoFit/>
          </a:bodyPr>
          <a:lstStyle/>
          <a:p>
            <a:r>
              <a:rPr lang="en-US" sz="1400" dirty="0" smtClean="0"/>
              <a:t>302132005</a:t>
            </a:r>
          </a:p>
          <a:p>
            <a:r>
              <a:rPr lang="en-US" sz="1400" dirty="0" smtClean="0"/>
              <a:t>American Society of Anesthesiologists Physical Status Class</a:t>
            </a:r>
            <a:endParaRPr lang="en-US" sz="1400" dirty="0"/>
          </a:p>
        </p:txBody>
      </p:sp>
      <p:sp>
        <p:nvSpPr>
          <p:cNvPr id="7" name="TextBox 6"/>
          <p:cNvSpPr txBox="1"/>
          <p:nvPr/>
        </p:nvSpPr>
        <p:spPr>
          <a:xfrm>
            <a:off x="1736521" y="1729343"/>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9" name="TextBox 18"/>
          <p:cNvSpPr txBox="1"/>
          <p:nvPr/>
        </p:nvSpPr>
        <p:spPr>
          <a:xfrm>
            <a:off x="5459038" y="2936806"/>
            <a:ext cx="2627642" cy="553998"/>
          </a:xfrm>
          <a:prstGeom prst="rect">
            <a:avLst/>
          </a:prstGeom>
          <a:solidFill>
            <a:srgbClr val="15D2DB"/>
          </a:solidFill>
        </p:spPr>
        <p:txBody>
          <a:bodyPr wrap="none" rtlCol="0">
            <a:spAutoFit/>
          </a:bodyPr>
          <a:lstStyle/>
          <a:p>
            <a:r>
              <a:rPr lang="en-US" sz="1000" dirty="0" smtClean="0"/>
              <a:t>273270000</a:t>
            </a:r>
          </a:p>
          <a:p>
            <a:r>
              <a:rPr lang="en-US" sz="1000" dirty="0" smtClean="0"/>
              <a:t>American Society of Anesthesiologists </a:t>
            </a:r>
          </a:p>
          <a:p>
            <a:r>
              <a:rPr lang="en-US" sz="1000" dirty="0" smtClean="0"/>
              <a:t>physical status classification (assessment scale)</a:t>
            </a:r>
            <a:endParaRPr lang="en-US" sz="1000" dirty="0"/>
          </a:p>
        </p:txBody>
      </p:sp>
    </p:spTree>
    <p:extLst>
      <p:ext uri="{BB962C8B-B14F-4D97-AF65-F5344CB8AC3E}">
        <p14:creationId xmlns:p14="http://schemas.microsoft.com/office/powerpoint/2010/main" val="1480160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836" y="-679577"/>
            <a:ext cx="7606427" cy="1359153"/>
          </a:xfrm>
        </p:spPr>
        <p:txBody>
          <a:bodyPr/>
          <a:lstStyle/>
          <a:p>
            <a:r>
              <a:rPr lang="en-US" dirty="0" smtClean="0"/>
              <a:t>ASA Score </a:t>
            </a:r>
            <a:endParaRPr lang="en-US" dirty="0"/>
          </a:p>
        </p:txBody>
      </p:sp>
      <p:sp>
        <p:nvSpPr>
          <p:cNvPr id="6" name="Content Placeholder 5"/>
          <p:cNvSpPr>
            <a:spLocks noGrp="1"/>
          </p:cNvSpPr>
          <p:nvPr>
            <p:ph idx="1"/>
          </p:nvPr>
        </p:nvSpPr>
        <p:spPr>
          <a:xfrm>
            <a:off x="3650440" y="1608690"/>
            <a:ext cx="7282212" cy="3950310"/>
          </a:xfrm>
        </p:spPr>
        <p:txBody>
          <a:bodyPr/>
          <a:lstStyle/>
          <a:p>
            <a:endParaRPr lang="en-US" dirty="0"/>
          </a:p>
        </p:txBody>
      </p:sp>
      <p:pic>
        <p:nvPicPr>
          <p:cNvPr id="16" name="Content Placeholder 4"/>
          <p:cNvPicPr>
            <a:picLocks noChangeAspect="1"/>
          </p:cNvPicPr>
          <p:nvPr/>
        </p:nvPicPr>
        <p:blipFill rotWithShape="1">
          <a:blip r:embed="rId2"/>
          <a:srcRect l="769" t="21805" r="84864" b="31610"/>
          <a:stretch/>
        </p:blipFill>
        <p:spPr>
          <a:xfrm>
            <a:off x="1215905" y="1021020"/>
            <a:ext cx="6400800" cy="5836980"/>
          </a:xfrm>
          <a:prstGeom prst="rect">
            <a:avLst/>
          </a:prstGeom>
        </p:spPr>
      </p:pic>
      <p:pic>
        <p:nvPicPr>
          <p:cNvPr id="17" name="Content Placeholder 4"/>
          <p:cNvPicPr>
            <a:picLocks noChangeAspect="1"/>
          </p:cNvPicPr>
          <p:nvPr/>
        </p:nvPicPr>
        <p:blipFill rotWithShape="1">
          <a:blip r:embed="rId3"/>
          <a:srcRect l="21258" t="28014" r="77841" b="68725"/>
          <a:stretch/>
        </p:blipFill>
        <p:spPr>
          <a:xfrm>
            <a:off x="1983943" y="2415479"/>
            <a:ext cx="449229" cy="457200"/>
          </a:xfrm>
          <a:prstGeom prst="rect">
            <a:avLst/>
          </a:prstGeom>
        </p:spPr>
      </p:pic>
      <p:sp>
        <p:nvSpPr>
          <p:cNvPr id="18" name="TextBox 17"/>
          <p:cNvSpPr txBox="1"/>
          <p:nvPr/>
        </p:nvSpPr>
        <p:spPr>
          <a:xfrm>
            <a:off x="1210510" y="1106774"/>
            <a:ext cx="4462375" cy="523220"/>
          </a:xfrm>
          <a:prstGeom prst="rect">
            <a:avLst/>
          </a:prstGeom>
          <a:solidFill>
            <a:srgbClr val="15D2DB"/>
          </a:solidFill>
        </p:spPr>
        <p:txBody>
          <a:bodyPr wrap="none" rtlCol="0">
            <a:spAutoFit/>
          </a:bodyPr>
          <a:lstStyle/>
          <a:p>
            <a:r>
              <a:rPr lang="en-US" sz="1400" dirty="0" smtClean="0"/>
              <a:t>302132005</a:t>
            </a:r>
          </a:p>
          <a:p>
            <a:r>
              <a:rPr lang="en-US" sz="1400" dirty="0" smtClean="0"/>
              <a:t>American Society of Anesthesiologists Physical Status Class</a:t>
            </a:r>
            <a:endParaRPr lang="en-US" sz="1400" dirty="0"/>
          </a:p>
        </p:txBody>
      </p:sp>
      <p:sp>
        <p:nvSpPr>
          <p:cNvPr id="7" name="TextBox 6"/>
          <p:cNvSpPr txBox="1"/>
          <p:nvPr/>
        </p:nvSpPr>
        <p:spPr>
          <a:xfrm>
            <a:off x="1736521" y="1729343"/>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9" name="TextBox 18"/>
          <p:cNvSpPr txBox="1"/>
          <p:nvPr/>
        </p:nvSpPr>
        <p:spPr>
          <a:xfrm>
            <a:off x="5459038" y="2936806"/>
            <a:ext cx="2627642" cy="553998"/>
          </a:xfrm>
          <a:prstGeom prst="rect">
            <a:avLst/>
          </a:prstGeom>
          <a:solidFill>
            <a:srgbClr val="15D2DB"/>
          </a:solidFill>
        </p:spPr>
        <p:txBody>
          <a:bodyPr wrap="none" rtlCol="0">
            <a:spAutoFit/>
          </a:bodyPr>
          <a:lstStyle/>
          <a:p>
            <a:r>
              <a:rPr lang="en-US" sz="1000" dirty="0" smtClean="0"/>
              <a:t>273270000</a:t>
            </a:r>
          </a:p>
          <a:p>
            <a:r>
              <a:rPr lang="en-US" sz="1000" dirty="0" smtClean="0"/>
              <a:t>American Society of Anesthesiologists </a:t>
            </a:r>
          </a:p>
          <a:p>
            <a:r>
              <a:rPr lang="en-US" sz="1000" dirty="0" smtClean="0"/>
              <a:t>physical status classification (assessment scale)</a:t>
            </a:r>
            <a:endParaRPr lang="en-US" sz="1000" dirty="0"/>
          </a:p>
        </p:txBody>
      </p:sp>
      <p:sp>
        <p:nvSpPr>
          <p:cNvPr id="9" name="TextBox 8"/>
          <p:cNvSpPr txBox="1"/>
          <p:nvPr/>
        </p:nvSpPr>
        <p:spPr>
          <a:xfrm>
            <a:off x="100207" y="2201961"/>
            <a:ext cx="8843375" cy="369331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a:t>
            </a:r>
            <a:r>
              <a:rPr lang="en-US" dirty="0" smtClean="0">
                <a:solidFill>
                  <a:schemeClr val="bg1"/>
                </a:solidFill>
              </a:rPr>
              <a:t>: Although </a:t>
            </a:r>
            <a:r>
              <a:rPr lang="en-US" dirty="0" err="1" smtClean="0">
                <a:solidFill>
                  <a:schemeClr val="bg1"/>
                </a:solidFill>
              </a:rPr>
              <a:t>Regenstrief</a:t>
            </a:r>
            <a:r>
              <a:rPr lang="en-US" dirty="0" smtClean="0">
                <a:solidFill>
                  <a:schemeClr val="bg1"/>
                </a:solidFill>
              </a:rPr>
              <a:t> proposes ‘Ordinal or quantitative’ scales  for scale score observables SCALE_TYPE, suggest that we use Ordinal\INTEGER when they are meant to summed or used in calculation.  “Has interpretation(attribute)” should be expanded in editorial advice to support concrete domains and Ordinal </a:t>
            </a:r>
            <a:r>
              <a:rPr lang="en-US" dirty="0" err="1" smtClean="0">
                <a:solidFill>
                  <a:schemeClr val="bg1"/>
                </a:solidFill>
              </a:rPr>
              <a:t>valuesets</a:t>
            </a:r>
            <a:r>
              <a:rPr lang="en-US" dirty="0" smtClean="0">
                <a:solidFill>
                  <a:schemeClr val="bg1"/>
                </a:solidFill>
              </a:rPr>
              <a:t> for Assessment Scales supported by SNOMED CT; these should be </a:t>
            </a:r>
            <a:r>
              <a:rPr lang="en-US" dirty="0" smtClean="0">
                <a:solidFill>
                  <a:schemeClr val="bg1"/>
                </a:solidFill>
              </a:rPr>
              <a:t>added:</a:t>
            </a:r>
          </a:p>
          <a:p>
            <a:pPr lvl="1"/>
            <a:r>
              <a:rPr lang="en-US" dirty="0" smtClean="0">
                <a:solidFill>
                  <a:schemeClr val="bg1"/>
                </a:solidFill>
              </a:rPr>
              <a:t>Qualifier value\</a:t>
            </a:r>
            <a:r>
              <a:rPr lang="en-US" dirty="0" smtClean="0">
                <a:solidFill>
                  <a:schemeClr val="bg1"/>
                </a:solidFill>
              </a:rPr>
              <a:t>Findings values\Ordinal Values\ASA scale\I – Healthy patient</a:t>
            </a:r>
          </a:p>
          <a:p>
            <a:pPr lvl="1"/>
            <a:r>
              <a:rPr lang="en-US" dirty="0" smtClean="0">
                <a:solidFill>
                  <a:schemeClr val="bg1"/>
                </a:solidFill>
              </a:rPr>
              <a:t>                                                                                                     \II – Mild systemic disease</a:t>
            </a:r>
          </a:p>
          <a:p>
            <a:pPr lvl="1"/>
            <a:r>
              <a:rPr lang="en-US" dirty="0" smtClean="0">
                <a:solidFill>
                  <a:schemeClr val="bg1"/>
                </a:solidFill>
              </a:rPr>
              <a:t>                                                                                                     \III – Severe system </a:t>
            </a:r>
            <a:r>
              <a:rPr lang="en-US" dirty="0" smtClean="0">
                <a:solidFill>
                  <a:schemeClr val="bg1"/>
                </a:solidFill>
              </a:rPr>
              <a:t>disease</a:t>
            </a:r>
            <a:endParaRPr lang="en-US" dirty="0" smtClean="0">
              <a:solidFill>
                <a:schemeClr val="bg1"/>
              </a:solidFill>
            </a:endParaRPr>
          </a:p>
          <a:p>
            <a:pPr lvl="1"/>
            <a:r>
              <a:rPr lang="en-US" dirty="0" smtClean="0">
                <a:solidFill>
                  <a:schemeClr val="bg1"/>
                </a:solidFill>
              </a:rPr>
              <a:t>                                                                                                     \IV – Severe, threat to life</a:t>
            </a:r>
          </a:p>
          <a:p>
            <a:pPr lvl="1"/>
            <a:r>
              <a:rPr lang="en-US" dirty="0" smtClean="0">
                <a:solidFill>
                  <a:schemeClr val="bg1"/>
                </a:solidFill>
              </a:rPr>
              <a:t>                                                                                                     \V – Not expected to survive</a:t>
            </a:r>
          </a:p>
          <a:p>
            <a:pPr lvl="1"/>
            <a:r>
              <a:rPr lang="en-US" dirty="0" smtClean="0">
                <a:solidFill>
                  <a:schemeClr val="bg1"/>
                </a:solidFill>
              </a:rPr>
              <a:t>                                                                                                     \VI – Declared brain dead</a:t>
            </a:r>
          </a:p>
          <a:p>
            <a:pPr lvl="1"/>
            <a:endParaRPr lang="en-US" dirty="0" smtClean="0">
              <a:solidFill>
                <a:schemeClr val="bg1"/>
              </a:solidFill>
            </a:endParaRPr>
          </a:p>
          <a:p>
            <a:pPr lvl="1"/>
            <a:r>
              <a:rPr lang="en-US" dirty="0" smtClean="0">
                <a:solidFill>
                  <a:schemeClr val="bg1"/>
                </a:solidFill>
              </a:rPr>
              <a:t>Question: Does this mean we have to get permission from ASA?</a:t>
            </a:r>
            <a:endParaRPr lang="en-US" dirty="0">
              <a:solidFill>
                <a:schemeClr val="bg1"/>
              </a:solidFill>
            </a:endParaRPr>
          </a:p>
        </p:txBody>
      </p:sp>
    </p:spTree>
    <p:extLst>
      <p:ext uri="{BB962C8B-B14F-4D97-AF65-F5344CB8AC3E}">
        <p14:creationId xmlns:p14="http://schemas.microsoft.com/office/powerpoint/2010/main" val="1157892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384"/>
            <a:ext cx="8187334" cy="1359153"/>
          </a:xfrm>
        </p:spPr>
        <p:txBody>
          <a:bodyPr>
            <a:normAutofit/>
          </a:bodyPr>
          <a:lstStyle/>
          <a:p>
            <a:r>
              <a:rPr lang="en-US" sz="3200" dirty="0" smtClean="0"/>
              <a:t>413347006|Finding of American Society of Anesthesiologists physical status classification (finding)</a:t>
            </a:r>
            <a:endParaRPr lang="en-US" sz="3200" dirty="0"/>
          </a:p>
        </p:txBody>
      </p:sp>
      <p:pic>
        <p:nvPicPr>
          <p:cNvPr id="5" name="Content Placeholder 4"/>
          <p:cNvPicPr>
            <a:picLocks noGrp="1" noChangeAspect="1"/>
          </p:cNvPicPr>
          <p:nvPr>
            <p:ph idx="1"/>
          </p:nvPr>
        </p:nvPicPr>
        <p:blipFill rotWithShape="1">
          <a:blip r:embed="rId2"/>
          <a:srcRect l="19478" t="21849" r="65995" b="50574"/>
          <a:stretch/>
        </p:blipFill>
        <p:spPr>
          <a:xfrm>
            <a:off x="1129552" y="1954303"/>
            <a:ext cx="6400800" cy="3417380"/>
          </a:xfrm>
          <a:prstGeom prst="rect">
            <a:avLst/>
          </a:prstGeom>
        </p:spPr>
      </p:pic>
      <p:pic>
        <p:nvPicPr>
          <p:cNvPr id="6" name="Content Placeholder 4"/>
          <p:cNvPicPr>
            <a:picLocks noChangeAspect="1"/>
          </p:cNvPicPr>
          <p:nvPr/>
        </p:nvPicPr>
        <p:blipFill rotWithShape="1">
          <a:blip r:embed="rId3"/>
          <a:srcRect l="21258" t="28014" r="77841" b="68725"/>
          <a:stretch/>
        </p:blipFill>
        <p:spPr>
          <a:xfrm>
            <a:off x="1929593" y="3310421"/>
            <a:ext cx="383324" cy="390126"/>
          </a:xfrm>
          <a:prstGeom prst="rect">
            <a:avLst/>
          </a:prstGeom>
        </p:spPr>
      </p:pic>
      <p:sp>
        <p:nvSpPr>
          <p:cNvPr id="7" name="TextBox 6"/>
          <p:cNvSpPr txBox="1"/>
          <p:nvPr/>
        </p:nvSpPr>
        <p:spPr>
          <a:xfrm>
            <a:off x="1673764" y="2651682"/>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1" name="TextBox 10"/>
          <p:cNvSpPr txBox="1"/>
          <p:nvPr/>
        </p:nvSpPr>
        <p:spPr>
          <a:xfrm>
            <a:off x="5351461" y="4487698"/>
            <a:ext cx="2383858" cy="523220"/>
          </a:xfrm>
          <a:prstGeom prst="rect">
            <a:avLst/>
          </a:prstGeom>
          <a:solidFill>
            <a:srgbClr val="15D2DB"/>
          </a:solidFill>
        </p:spPr>
        <p:txBody>
          <a:bodyPr wrap="none" rtlCol="0">
            <a:spAutoFit/>
          </a:bodyPr>
          <a:lstStyle/>
          <a:p>
            <a:r>
              <a:rPr lang="en-US" sz="1400" dirty="0" smtClean="0"/>
              <a:t>Findings values / </a:t>
            </a:r>
          </a:p>
          <a:p>
            <a:r>
              <a:rPr lang="en-US" sz="1400" dirty="0" smtClean="0"/>
              <a:t>Ordinal scale values (qualifier)</a:t>
            </a:r>
          </a:p>
        </p:txBody>
      </p:sp>
      <p:sp>
        <p:nvSpPr>
          <p:cNvPr id="12" name="TextBox 11"/>
          <p:cNvSpPr txBox="1"/>
          <p:nvPr/>
        </p:nvSpPr>
        <p:spPr>
          <a:xfrm>
            <a:off x="5351461" y="3797113"/>
            <a:ext cx="2978932" cy="523220"/>
          </a:xfrm>
          <a:prstGeom prst="rect">
            <a:avLst/>
          </a:prstGeom>
          <a:solidFill>
            <a:srgbClr val="15D2DB"/>
          </a:solidFill>
        </p:spPr>
        <p:txBody>
          <a:bodyPr wrap="square" rtlCol="0">
            <a:spAutoFit/>
          </a:bodyPr>
          <a:lstStyle/>
          <a:p>
            <a:r>
              <a:rPr lang="en-US" sz="1400" dirty="0" smtClean="0"/>
              <a:t>302132005|American Society of Anesthesiologists physical status class</a:t>
            </a:r>
          </a:p>
        </p:txBody>
      </p:sp>
      <p:pic>
        <p:nvPicPr>
          <p:cNvPr id="13" name="Picture 12"/>
          <p:cNvPicPr/>
          <p:nvPr/>
        </p:nvPicPr>
        <p:blipFill rotWithShape="1">
          <a:blip r:embed="rId4"/>
          <a:srcRect l="68134" t="40751" r="30099" b="54603"/>
          <a:stretch/>
        </p:blipFill>
        <p:spPr bwMode="auto">
          <a:xfrm>
            <a:off x="1792250" y="3275634"/>
            <a:ext cx="640080" cy="457200"/>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673764" y="2637213"/>
            <a:ext cx="4649030" cy="461665"/>
          </a:xfrm>
          <a:prstGeom prst="rect">
            <a:avLst/>
          </a:prstGeom>
          <a:solidFill>
            <a:schemeClr val="bg1"/>
          </a:solidFill>
        </p:spPr>
        <p:txBody>
          <a:bodyPr wrap="none" rtlCol="0">
            <a:spAutoFit/>
          </a:bodyPr>
          <a:lstStyle/>
          <a:p>
            <a:r>
              <a:rPr lang="en-US" sz="2400" dirty="0" smtClean="0"/>
              <a:t>                                                                </a:t>
            </a:r>
            <a:r>
              <a:rPr lang="en-US" dirty="0" smtClean="0"/>
              <a:t> </a:t>
            </a:r>
            <a:endParaRPr lang="en-US" dirty="0"/>
          </a:p>
        </p:txBody>
      </p:sp>
    </p:spTree>
    <p:extLst>
      <p:ext uri="{BB962C8B-B14F-4D97-AF65-F5344CB8AC3E}">
        <p14:creationId xmlns:p14="http://schemas.microsoft.com/office/powerpoint/2010/main" val="3698956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445536008|Assessment using assessment scale (procedure)|</a:t>
            </a:r>
            <a:endParaRPr lang="en-US" sz="3600" dirty="0"/>
          </a:p>
        </p:txBody>
      </p:sp>
      <p:sp>
        <p:nvSpPr>
          <p:cNvPr id="3" name="Content Placeholder 2"/>
          <p:cNvSpPr>
            <a:spLocks noGrp="1"/>
          </p:cNvSpPr>
          <p:nvPr>
            <p:ph idx="1"/>
          </p:nvPr>
        </p:nvSpPr>
        <p:spPr/>
        <p:txBody>
          <a:bodyPr/>
          <a:lstStyle/>
          <a:p>
            <a:r>
              <a:rPr lang="en-US" dirty="0" smtClean="0"/>
              <a:t>Subtype of 386053000|Evaluation procedure (procedure)|</a:t>
            </a:r>
          </a:p>
          <a:p>
            <a:r>
              <a:rPr lang="en-US" dirty="0" smtClean="0"/>
              <a:t>Falls within scope of the E2O project…</a:t>
            </a:r>
            <a:endParaRPr lang="en-US" dirty="0"/>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pic>
        <p:nvPicPr>
          <p:cNvPr id="7" name="Picture 6"/>
          <p:cNvPicPr>
            <a:picLocks noChangeAspect="1"/>
          </p:cNvPicPr>
          <p:nvPr/>
        </p:nvPicPr>
        <p:blipFill rotWithShape="1">
          <a:blip r:embed="rId3"/>
          <a:srcRect l="40222" t="27110" r="13210" b="36983"/>
          <a:stretch/>
        </p:blipFill>
        <p:spPr>
          <a:xfrm>
            <a:off x="886837" y="3443586"/>
            <a:ext cx="7254915" cy="3146557"/>
          </a:xfrm>
          <a:prstGeom prst="rect">
            <a:avLst/>
          </a:prstGeom>
        </p:spPr>
      </p:pic>
    </p:spTree>
    <p:extLst>
      <p:ext uri="{BB962C8B-B14F-4D97-AF65-F5344CB8AC3E}">
        <p14:creationId xmlns:p14="http://schemas.microsoft.com/office/powerpoint/2010/main" val="16478414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0"/>
            <a:ext cx="7606427" cy="1359153"/>
          </a:xfrm>
        </p:spPr>
        <p:txBody>
          <a:bodyPr>
            <a:normAutofit/>
          </a:bodyPr>
          <a:lstStyle/>
          <a:p>
            <a:r>
              <a:rPr lang="en-US" sz="3600" dirty="0" smtClean="0"/>
              <a:t>445536008|Assessment using assessment scale (procedure)|</a:t>
            </a:r>
            <a:endParaRPr lang="en-US" sz="3600" dirty="0"/>
          </a:p>
        </p:txBody>
      </p:sp>
      <p:sp>
        <p:nvSpPr>
          <p:cNvPr id="3" name="Content Placeholder 2"/>
          <p:cNvSpPr>
            <a:spLocks noGrp="1"/>
          </p:cNvSpPr>
          <p:nvPr>
            <p:ph idx="1"/>
          </p:nvPr>
        </p:nvSpPr>
        <p:spPr/>
        <p:txBody>
          <a:bodyPr/>
          <a:lstStyle/>
          <a:p>
            <a:r>
              <a:rPr lang="en-US" dirty="0" smtClean="0"/>
              <a:t>Subtype of 386053000|Evaluation procedure (procedure)|</a:t>
            </a:r>
          </a:p>
          <a:p>
            <a:r>
              <a:rPr lang="en-US" dirty="0" smtClean="0"/>
              <a:t>Falls within scope of the E2O project…</a:t>
            </a:r>
            <a:endParaRPr lang="en-US" dirty="0"/>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sp>
        <p:nvSpPr>
          <p:cNvPr id="6" name="TextBox 5"/>
          <p:cNvSpPr txBox="1"/>
          <p:nvPr/>
        </p:nvSpPr>
        <p:spPr>
          <a:xfrm>
            <a:off x="826552" y="1443735"/>
            <a:ext cx="7810738" cy="2585323"/>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As pointed out in Andrew’s position paper, current editorial guidance is to use this concept as the primitive parent in modeling new assessment scale observation findings.  </a:t>
            </a:r>
          </a:p>
          <a:p>
            <a:pPr lvl="1"/>
            <a:r>
              <a:rPr lang="en-US" dirty="0" smtClean="0">
                <a:solidFill>
                  <a:schemeClr val="bg1"/>
                </a:solidFill>
              </a:rPr>
              <a:t>Since this concept is a subtype of Evaluation procedure (procedure) and falls within the scope of the E2O project</a:t>
            </a:r>
            <a:r>
              <a:rPr lang="en-US" dirty="0" smtClean="0">
                <a:solidFill>
                  <a:schemeClr val="bg1"/>
                </a:solidFill>
              </a:rPr>
              <a:t>:</a:t>
            </a:r>
          </a:p>
          <a:p>
            <a:pPr lvl="1"/>
            <a:endParaRPr lang="en-US" dirty="0">
              <a:solidFill>
                <a:schemeClr val="bg1"/>
              </a:solidFill>
            </a:endParaRPr>
          </a:p>
          <a:p>
            <a:pPr lvl="1"/>
            <a:r>
              <a:rPr lang="en-US" dirty="0" smtClean="0">
                <a:solidFill>
                  <a:schemeClr val="bg1"/>
                </a:solidFill>
              </a:rPr>
              <a:t>Proposal: Migrate this concept and subtypes to Observable entities as fully defined groupers.  The classifier would identify all observables with TECHNIQUE &lt;&lt; ASSESSMENT_SCALE as logical subtypes.  </a:t>
            </a:r>
            <a:endParaRPr lang="en-US" dirty="0">
              <a:solidFill>
                <a:schemeClr val="bg1"/>
              </a:solidFill>
            </a:endParaRPr>
          </a:p>
        </p:txBody>
      </p:sp>
    </p:spTree>
    <p:extLst>
      <p:ext uri="{BB962C8B-B14F-4D97-AF65-F5344CB8AC3E}">
        <p14:creationId xmlns:p14="http://schemas.microsoft.com/office/powerpoint/2010/main" val="1568921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Anatomical Assessment Classification:</a:t>
            </a:r>
            <a:br>
              <a:rPr lang="en-US" dirty="0" smtClean="0"/>
            </a:br>
            <a:r>
              <a:rPr lang="en-US" dirty="0" smtClean="0"/>
              <a:t>Quality Observable model</a:t>
            </a:r>
            <a:endParaRPr lang="en-US" dirty="0"/>
          </a:p>
        </p:txBody>
      </p:sp>
      <p:sp>
        <p:nvSpPr>
          <p:cNvPr id="3" name="Content Placeholder 2"/>
          <p:cNvSpPr>
            <a:spLocks noGrp="1"/>
          </p:cNvSpPr>
          <p:nvPr>
            <p:ph idx="1"/>
          </p:nvPr>
        </p:nvSpPr>
        <p:spPr/>
        <p:txBody>
          <a:bodyPr>
            <a:normAutofit fontScale="77500" lnSpcReduction="20000"/>
          </a:bodyPr>
          <a:lstStyle/>
          <a:p>
            <a:r>
              <a:rPr lang="en-US" sz="3800" dirty="0" err="1" smtClean="0"/>
              <a:t>Mallampati</a:t>
            </a:r>
            <a:r>
              <a:rPr lang="en-US" sz="3800" dirty="0" smtClean="0"/>
              <a:t> Airway Assessment Scale</a:t>
            </a:r>
          </a:p>
          <a:p>
            <a:endParaRPr lang="en-US" sz="3800" dirty="0" smtClean="0"/>
          </a:p>
          <a:p>
            <a:r>
              <a:rPr lang="en-US" dirty="0" smtClean="0"/>
              <a:t> </a:t>
            </a:r>
            <a:r>
              <a:rPr lang="en-GB" dirty="0" err="1"/>
              <a:t>Mallampati</a:t>
            </a:r>
            <a:r>
              <a:rPr lang="en-GB" dirty="0"/>
              <a:t> SR et al . A clinical sign to predict difficult intubation: a prospective </a:t>
            </a:r>
            <a:r>
              <a:rPr lang="en-GB" dirty="0" smtClean="0"/>
              <a:t>study Canadian </a:t>
            </a:r>
            <a:r>
              <a:rPr lang="en-GB" dirty="0"/>
              <a:t>Anaesthetists Society Journal 1985; </a:t>
            </a:r>
            <a:r>
              <a:rPr lang="en-GB" b="1" dirty="0"/>
              <a:t>32(4)</a:t>
            </a:r>
            <a:r>
              <a:rPr lang="en-GB" dirty="0"/>
              <a:t>: </a:t>
            </a:r>
            <a:r>
              <a:rPr lang="en-GB" dirty="0" smtClean="0"/>
              <a:t>429-434.</a:t>
            </a:r>
          </a:p>
          <a:p>
            <a:r>
              <a:rPr lang="en-GB" dirty="0" err="1"/>
              <a:t>Iohom</a:t>
            </a:r>
            <a:r>
              <a:rPr lang="en-GB" dirty="0"/>
              <a:t> G, </a:t>
            </a:r>
            <a:r>
              <a:rPr lang="en-GB" dirty="0" err="1"/>
              <a:t>Ronayne</a:t>
            </a:r>
            <a:r>
              <a:rPr lang="en-GB" dirty="0"/>
              <a:t> M, Cunningham AJ.  Prediction of difficult tracheal intubation </a:t>
            </a:r>
            <a:endParaRPr lang="en-US" dirty="0"/>
          </a:p>
          <a:p>
            <a:r>
              <a:rPr lang="en-GB" dirty="0"/>
              <a:t>European Journal of Anaesthesiology  2003; </a:t>
            </a:r>
            <a:r>
              <a:rPr lang="en-GB" b="1" dirty="0"/>
              <a:t>20(1) </a:t>
            </a:r>
            <a:r>
              <a:rPr lang="en-GB" dirty="0"/>
              <a:t>:</a:t>
            </a:r>
            <a:r>
              <a:rPr lang="en-GB" dirty="0" smtClean="0"/>
              <a:t>31-36.  - A </a:t>
            </a:r>
            <a:r>
              <a:rPr lang="en-GB" dirty="0"/>
              <a:t>useful study on sensitivity and specificity of the </a:t>
            </a:r>
            <a:r>
              <a:rPr lang="en-GB" dirty="0" err="1"/>
              <a:t>Mallampati</a:t>
            </a:r>
            <a:r>
              <a:rPr lang="en-GB" dirty="0"/>
              <a:t> scale as a predictor of difficult intubation and when combined with an anatomical distance measure such as </a:t>
            </a:r>
            <a:r>
              <a:rPr lang="en-GB" dirty="0" err="1"/>
              <a:t>thyromental</a:t>
            </a:r>
            <a:r>
              <a:rPr lang="en-GB" dirty="0"/>
              <a:t> distance - which is a common practice in preoperative airway </a:t>
            </a:r>
            <a:r>
              <a:rPr lang="en-GB" dirty="0" smtClean="0"/>
              <a:t>assessment</a:t>
            </a:r>
            <a:endParaRPr lang="en-US" dirty="0"/>
          </a:p>
          <a:p>
            <a:endParaRPr lang="en-US" dirty="0"/>
          </a:p>
          <a:p>
            <a:endParaRPr lang="en-US" dirty="0" smtClean="0"/>
          </a:p>
        </p:txBody>
      </p:sp>
    </p:spTree>
    <p:extLst>
      <p:ext uri="{BB962C8B-B14F-4D97-AF65-F5344CB8AC3E}">
        <p14:creationId xmlns:p14="http://schemas.microsoft.com/office/powerpoint/2010/main" val="38104438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198" y="179074"/>
            <a:ext cx="7606427" cy="1359153"/>
          </a:xfrm>
        </p:spPr>
        <p:txBody>
          <a:bodyPr/>
          <a:lstStyle/>
          <a:p>
            <a:r>
              <a:rPr lang="en-US" dirty="0" err="1" smtClean="0"/>
              <a:t>Mallampati</a:t>
            </a:r>
            <a:r>
              <a:rPr lang="en-US" dirty="0" smtClean="0"/>
              <a:t> Airway Assessment Scale</a:t>
            </a:r>
            <a:endParaRPr lang="en-US" dirty="0"/>
          </a:p>
        </p:txBody>
      </p:sp>
      <p:pic>
        <p:nvPicPr>
          <p:cNvPr id="4" name="Content Placeholder 3"/>
          <p:cNvPicPr>
            <a:picLocks noGrp="1" noChangeAspect="1"/>
          </p:cNvPicPr>
          <p:nvPr>
            <p:ph idx="1"/>
          </p:nvPr>
        </p:nvPicPr>
        <p:blipFill rotWithShape="1">
          <a:blip r:embed="rId2"/>
          <a:srcRect l="55976" t="12479" r="1828" b="804"/>
          <a:stretch/>
        </p:blipFill>
        <p:spPr>
          <a:xfrm>
            <a:off x="0" y="1853025"/>
            <a:ext cx="9144000" cy="5285062"/>
          </a:xfrm>
          <a:prstGeom prst="rect">
            <a:avLst/>
          </a:prstGeom>
        </p:spPr>
      </p:pic>
      <p:sp>
        <p:nvSpPr>
          <p:cNvPr id="3" name="TextBox 2"/>
          <p:cNvSpPr txBox="1"/>
          <p:nvPr/>
        </p:nvSpPr>
        <p:spPr>
          <a:xfrm>
            <a:off x="6992471" y="1317812"/>
            <a:ext cx="449162" cy="369332"/>
          </a:xfrm>
          <a:prstGeom prst="rect">
            <a:avLst/>
          </a:prstGeom>
          <a:noFill/>
        </p:spPr>
        <p:txBody>
          <a:bodyPr wrap="none" rtlCol="0">
            <a:spAutoFit/>
          </a:bodyPr>
          <a:lstStyle/>
          <a:p>
            <a:r>
              <a:rPr lang="en-US" dirty="0" smtClean="0">
                <a:ln>
                  <a:solidFill>
                    <a:srgbClr val="C00000"/>
                  </a:solidFill>
                </a:ln>
                <a:noFill/>
              </a:rPr>
              <a:t>     </a:t>
            </a:r>
            <a:endParaRPr lang="en-US" dirty="0">
              <a:ln>
                <a:solidFill>
                  <a:srgbClr val="C00000"/>
                </a:solidFill>
              </a:ln>
              <a:noFill/>
            </a:endParaRPr>
          </a:p>
        </p:txBody>
      </p:sp>
      <p:sp>
        <p:nvSpPr>
          <p:cNvPr id="5" name="TextBox 4"/>
          <p:cNvSpPr txBox="1"/>
          <p:nvPr/>
        </p:nvSpPr>
        <p:spPr>
          <a:xfrm>
            <a:off x="1543767" y="2528046"/>
            <a:ext cx="4681090" cy="369332"/>
          </a:xfrm>
          <a:prstGeom prst="rect">
            <a:avLst/>
          </a:prstGeom>
          <a:noFill/>
          <a:ln w="38100">
            <a:solidFill>
              <a:srgbClr val="C00000"/>
            </a:solidFill>
          </a:ln>
        </p:spPr>
        <p:txBody>
          <a:bodyPr wrap="none" rtlCol="0">
            <a:spAutoFit/>
          </a:bodyPr>
          <a:lstStyle/>
          <a:p>
            <a:r>
              <a:rPr lang="en-US" dirty="0" smtClean="0"/>
              <a:t>                                                                                     </a:t>
            </a:r>
            <a:endParaRPr lang="en-US" dirty="0"/>
          </a:p>
        </p:txBody>
      </p:sp>
    </p:spTree>
    <p:extLst>
      <p:ext uri="{BB962C8B-B14F-4D97-AF65-F5344CB8AC3E}">
        <p14:creationId xmlns:p14="http://schemas.microsoft.com/office/powerpoint/2010/main" val="42739603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277388005|Mallampati Grade (observable entity)</a:t>
            </a:r>
            <a:endParaRPr lang="en-US" dirty="0"/>
          </a:p>
        </p:txBody>
      </p:sp>
      <p:sp>
        <p:nvSpPr>
          <p:cNvPr id="3" name="Content Placeholder 2"/>
          <p:cNvSpPr>
            <a:spLocks noGrp="1"/>
          </p:cNvSpPr>
          <p:nvPr>
            <p:ph idx="1"/>
          </p:nvPr>
        </p:nvSpPr>
        <p:spPr/>
        <p:txBody>
          <a:bodyPr/>
          <a:lstStyle/>
          <a:p>
            <a:r>
              <a:rPr lang="en-US" dirty="0" smtClean="0"/>
              <a:t>INHERES_IN = Entire oropharyngeal cavity (body structure)</a:t>
            </a:r>
          </a:p>
          <a:p>
            <a:r>
              <a:rPr lang="en-US" dirty="0" smtClean="0"/>
              <a:t>PROPERTY = Length property </a:t>
            </a:r>
          </a:p>
          <a:p>
            <a:r>
              <a:rPr lang="en-US" dirty="0" smtClean="0"/>
              <a:t>TECHNIQUE = </a:t>
            </a:r>
            <a:r>
              <a:rPr lang="en-US" dirty="0" err="1" smtClean="0"/>
              <a:t>Mallampati</a:t>
            </a:r>
            <a:r>
              <a:rPr lang="en-US" dirty="0" smtClean="0"/>
              <a:t> score (assessment scale)</a:t>
            </a:r>
          </a:p>
          <a:p>
            <a:r>
              <a:rPr lang="en-US" dirty="0" smtClean="0"/>
              <a:t>TECHNIQUE =  Inspection technique (visual assessment)</a:t>
            </a:r>
          </a:p>
          <a:p>
            <a:r>
              <a:rPr lang="en-US" dirty="0" smtClean="0"/>
              <a:t>SCALE_TYPE = Ordinal or quantitative</a:t>
            </a:r>
          </a:p>
          <a:p>
            <a:endParaRPr lang="en-US" dirty="0"/>
          </a:p>
        </p:txBody>
      </p:sp>
    </p:spTree>
    <p:extLst>
      <p:ext uri="{BB962C8B-B14F-4D97-AF65-F5344CB8AC3E}">
        <p14:creationId xmlns:p14="http://schemas.microsoft.com/office/powerpoint/2010/main" val="1219996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3654"/>
            <a:ext cx="7606427" cy="1359153"/>
          </a:xfrm>
        </p:spPr>
        <p:txBody>
          <a:bodyPr>
            <a:normAutofit fontScale="90000"/>
          </a:bodyPr>
          <a:lstStyle/>
          <a:p>
            <a:r>
              <a:rPr lang="en-US" dirty="0" smtClean="0"/>
              <a:t>EAG Test Case:</a:t>
            </a:r>
            <a:br>
              <a:rPr lang="en-US" dirty="0" smtClean="0"/>
            </a:br>
            <a:r>
              <a:rPr lang="en-US" dirty="0" smtClean="0"/>
              <a:t>Anesthesia Observables Scales</a:t>
            </a:r>
            <a:endParaRPr lang="en-US" dirty="0"/>
          </a:p>
        </p:txBody>
      </p:sp>
      <p:sp>
        <p:nvSpPr>
          <p:cNvPr id="4" name="TextBox 3"/>
          <p:cNvSpPr txBox="1"/>
          <p:nvPr/>
        </p:nvSpPr>
        <p:spPr>
          <a:xfrm>
            <a:off x="631795" y="1846245"/>
            <a:ext cx="7931298" cy="4832092"/>
          </a:xfrm>
          <a:prstGeom prst="rect">
            <a:avLst/>
          </a:prstGeom>
          <a:noFill/>
        </p:spPr>
        <p:txBody>
          <a:bodyPr wrap="square" rtlCol="0">
            <a:spAutoFit/>
          </a:bodyPr>
          <a:lstStyle/>
          <a:p>
            <a:r>
              <a:rPr lang="en-US" sz="1400" dirty="0"/>
              <a:t>Jim,</a:t>
            </a:r>
          </a:p>
          <a:p>
            <a:r>
              <a:rPr lang="en-US" sz="1400" dirty="0"/>
              <a:t>I've picked out a few examples of very widely used scales in Anesthesia and Critical care.</a:t>
            </a:r>
          </a:p>
          <a:p>
            <a:r>
              <a:rPr lang="en-US" sz="1400" dirty="0" smtClean="0"/>
              <a:t>As </a:t>
            </a:r>
            <a:r>
              <a:rPr lang="en-US" sz="1400" dirty="0"/>
              <a:t>there are so many assessment scales names included in SNOMED, we should take a value approach to this and only concentrate on ones that have a demonstrable wide use across multiple member countries.  I would imagine that there are a number of obsolete examples in the current  SNOMED CT content.</a:t>
            </a:r>
          </a:p>
          <a:p>
            <a:r>
              <a:rPr lang="en-US" sz="1400" dirty="0"/>
              <a:t> </a:t>
            </a:r>
          </a:p>
          <a:p>
            <a:r>
              <a:rPr lang="en-US" sz="1400" dirty="0"/>
              <a:t>ASA (American Society of Anesthesiologists) Physical Status Classification</a:t>
            </a:r>
          </a:p>
          <a:p>
            <a:r>
              <a:rPr lang="en-US" sz="1400" dirty="0" err="1"/>
              <a:t>Mallampati</a:t>
            </a:r>
            <a:r>
              <a:rPr lang="en-US" sz="1400" dirty="0"/>
              <a:t> scale (Airway assessment, prediction of difficult airway management)</a:t>
            </a:r>
          </a:p>
          <a:p>
            <a:r>
              <a:rPr lang="en-US" sz="1400" dirty="0"/>
              <a:t>Cormack </a:t>
            </a:r>
            <a:r>
              <a:rPr lang="en-US" sz="1400" dirty="0" err="1"/>
              <a:t>Lehane</a:t>
            </a:r>
            <a:r>
              <a:rPr lang="en-US" sz="1400" dirty="0"/>
              <a:t> scale (Airway assessment at direct laryngoscopy)</a:t>
            </a:r>
          </a:p>
          <a:p>
            <a:r>
              <a:rPr lang="en-US" sz="1400" dirty="0"/>
              <a:t>SOFA (Sequential Organ Failure Assessment) scale  - (prediction of Intensive Care mortality)</a:t>
            </a:r>
          </a:p>
          <a:p>
            <a:r>
              <a:rPr lang="en-US" sz="1400" dirty="0"/>
              <a:t>Canadian Study of Health and Aging (Rockwood) clinical frailty scale - (widely used in COVID-19 as a determinant of suitability for intensive care admission)</a:t>
            </a:r>
          </a:p>
          <a:p>
            <a:r>
              <a:rPr lang="en-US" sz="1400" dirty="0"/>
              <a:t>APACHE (Acute Physiology and Chronic Health Evaluation) - (severity of illness in first 24 hours of Intensive Care admission). There are a number of versions, most widely used being APACHE II. Apache IV is not included in SNOMED CT</a:t>
            </a:r>
          </a:p>
          <a:p>
            <a:r>
              <a:rPr lang="en-US" sz="1400" dirty="0"/>
              <a:t>p-POSSUM. Portsmouth modification of the Physiological and Operative Severity Score for the </a:t>
            </a:r>
            <a:r>
              <a:rPr lang="en-US" sz="1400" dirty="0" err="1"/>
              <a:t>enUmeration</a:t>
            </a:r>
            <a:r>
              <a:rPr lang="en-US" sz="1400" dirty="0"/>
              <a:t> of Mortality - widely used as a risk predictor for surgical interventions.</a:t>
            </a:r>
          </a:p>
          <a:p>
            <a:r>
              <a:rPr lang="en-US" sz="1400" dirty="0"/>
              <a:t> </a:t>
            </a:r>
          </a:p>
          <a:p>
            <a:r>
              <a:rPr lang="en-US" sz="1400" dirty="0"/>
              <a:t>The other clinical leads of the Anesthesia CRG may have some other suggestions of scales worth looking at.</a:t>
            </a:r>
          </a:p>
          <a:p>
            <a:r>
              <a:rPr lang="en-US" sz="1400" dirty="0"/>
              <a:t> </a:t>
            </a:r>
          </a:p>
          <a:p>
            <a:r>
              <a:rPr lang="en-US" sz="1400" dirty="0"/>
              <a:t>Best </a:t>
            </a:r>
            <a:r>
              <a:rPr lang="en-US" sz="1400" dirty="0" smtClean="0"/>
              <a:t>wishes</a:t>
            </a:r>
            <a:endParaRPr lang="en-US" sz="1400" dirty="0"/>
          </a:p>
          <a:p>
            <a:r>
              <a:rPr lang="en-US" sz="1400" dirty="0" err="1"/>
              <a:t>Dr</a:t>
            </a:r>
            <a:r>
              <a:rPr lang="en-US" sz="1400" dirty="0"/>
              <a:t> Andrew C Norton</a:t>
            </a:r>
          </a:p>
        </p:txBody>
      </p:sp>
    </p:spTree>
    <p:extLst>
      <p:ext uri="{BB962C8B-B14F-4D97-AF65-F5344CB8AC3E}">
        <p14:creationId xmlns:p14="http://schemas.microsoft.com/office/powerpoint/2010/main" val="3392679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424397003|Mallampati class IV (finding)</a:t>
            </a:r>
            <a:endParaRPr lang="en-US" dirty="0"/>
          </a:p>
        </p:txBody>
      </p:sp>
      <p:sp>
        <p:nvSpPr>
          <p:cNvPr id="3" name="Content Placeholder 2"/>
          <p:cNvSpPr>
            <a:spLocks noGrp="1"/>
          </p:cNvSpPr>
          <p:nvPr>
            <p:ph idx="1"/>
          </p:nvPr>
        </p:nvSpPr>
        <p:spPr/>
        <p:txBody>
          <a:bodyPr/>
          <a:lstStyle/>
          <a:p>
            <a:r>
              <a:rPr lang="en-US" dirty="0" smtClean="0"/>
              <a:t>Fully defined</a:t>
            </a:r>
          </a:p>
          <a:p>
            <a:r>
              <a:rPr lang="en-US" dirty="0" smtClean="0"/>
              <a:t>IS_A = Finding of assessment scale</a:t>
            </a:r>
          </a:p>
          <a:p>
            <a:r>
              <a:rPr lang="en-US" dirty="0" smtClean="0"/>
              <a:t>INTERPRETS = 277388005|Mallampati grade</a:t>
            </a:r>
          </a:p>
          <a:p>
            <a:r>
              <a:rPr lang="en-US" dirty="0" smtClean="0"/>
              <a:t>HAS_INTERPRETATION = Findings values \ Ordinal findings values \ Grade 4</a:t>
            </a:r>
            <a:endParaRPr lang="en-US" dirty="0"/>
          </a:p>
        </p:txBody>
      </p:sp>
    </p:spTree>
    <p:extLst>
      <p:ext uri="{BB962C8B-B14F-4D97-AF65-F5344CB8AC3E}">
        <p14:creationId xmlns:p14="http://schemas.microsoft.com/office/powerpoint/2010/main" val="38071839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Physiologic Function Classification</a:t>
            </a:r>
            <a:br>
              <a:rPr lang="en-US" dirty="0" smtClean="0"/>
            </a:br>
            <a:r>
              <a:rPr lang="en-US" sz="3100" i="1" dirty="0" smtClean="0"/>
              <a:t>Functional Observables Model</a:t>
            </a:r>
            <a:endParaRPr lang="en-US" sz="3100" i="1" dirty="0"/>
          </a:p>
        </p:txBody>
      </p:sp>
      <p:sp>
        <p:nvSpPr>
          <p:cNvPr id="3" name="Content Placeholder 2"/>
          <p:cNvSpPr>
            <a:spLocks noGrp="1"/>
          </p:cNvSpPr>
          <p:nvPr>
            <p:ph idx="1"/>
          </p:nvPr>
        </p:nvSpPr>
        <p:spPr/>
        <p:txBody>
          <a:bodyPr>
            <a:normAutofit fontScale="92500" lnSpcReduction="20000"/>
          </a:bodyPr>
          <a:lstStyle/>
          <a:p>
            <a:r>
              <a:rPr lang="en-US" dirty="0" smtClean="0"/>
              <a:t>Glasgow </a:t>
            </a:r>
            <a:r>
              <a:rPr lang="en-US" dirty="0"/>
              <a:t>Coma </a:t>
            </a:r>
            <a:r>
              <a:rPr lang="en-US" dirty="0" smtClean="0"/>
              <a:t>Scale</a:t>
            </a:r>
          </a:p>
          <a:p>
            <a:r>
              <a:rPr lang="en-US" dirty="0"/>
              <a:t>The Scale was described in 1974 by Graham Teasdale and Bryan </a:t>
            </a:r>
            <a:r>
              <a:rPr lang="en-US" dirty="0" err="1"/>
              <a:t>Jennett</a:t>
            </a:r>
            <a:r>
              <a:rPr lang="en-US" dirty="0"/>
              <a:t> as a way to communicate about the level of consciousness of patients with an acute brain injury.</a:t>
            </a:r>
          </a:p>
          <a:p>
            <a:r>
              <a:rPr lang="en-US" dirty="0"/>
              <a:t>Assessment of coma and impaired consciousness. A practical scale. Lancet 1974; 2:81-4.</a:t>
            </a:r>
            <a:endParaRPr lang="en-GB" dirty="0"/>
          </a:p>
          <a:p>
            <a:r>
              <a:rPr lang="en-GB" dirty="0"/>
              <a:t>Teasdale G, Maas A, Lecky F et al.  The Glasgow Coma Scale at 40 Years: standing the test of time. Lancet Neurology 2014 ;</a:t>
            </a:r>
            <a:r>
              <a:rPr lang="en-GB" b="1" dirty="0"/>
              <a:t>13(8)</a:t>
            </a:r>
            <a:r>
              <a:rPr lang="en-GB" dirty="0"/>
              <a:t> : 844-854</a:t>
            </a:r>
            <a:endParaRPr lang="en-US" dirty="0"/>
          </a:p>
          <a:p>
            <a:endParaRPr lang="en-US" dirty="0"/>
          </a:p>
          <a:p>
            <a:endParaRPr lang="en-US" dirty="0"/>
          </a:p>
        </p:txBody>
      </p:sp>
    </p:spTree>
    <p:extLst>
      <p:ext uri="{BB962C8B-B14F-4D97-AF65-F5344CB8AC3E}">
        <p14:creationId xmlns:p14="http://schemas.microsoft.com/office/powerpoint/2010/main" val="31043544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8422" y="-679577"/>
            <a:ext cx="7606427" cy="1359153"/>
          </a:xfrm>
        </p:spPr>
        <p:txBody>
          <a:bodyPr/>
          <a:lstStyle/>
          <a:p>
            <a:r>
              <a:rPr lang="en-US" dirty="0" smtClean="0"/>
              <a:t>Glasgow Coma Scale</a:t>
            </a:r>
            <a:endParaRPr lang="en-US" dirty="0"/>
          </a:p>
        </p:txBody>
      </p:sp>
      <p:pic>
        <p:nvPicPr>
          <p:cNvPr id="4" name="Content Placeholder 3"/>
          <p:cNvPicPr>
            <a:picLocks noGrp="1" noChangeAspect="1"/>
          </p:cNvPicPr>
          <p:nvPr>
            <p:ph idx="1"/>
          </p:nvPr>
        </p:nvPicPr>
        <p:blipFill rotWithShape="1">
          <a:blip r:embed="rId2"/>
          <a:srcRect l="63798" t="20875" r="15899" b="1549"/>
          <a:stretch/>
        </p:blipFill>
        <p:spPr>
          <a:xfrm>
            <a:off x="1918422" y="777830"/>
            <a:ext cx="5701144" cy="6126480"/>
          </a:xfrm>
          <a:prstGeom prst="rect">
            <a:avLst/>
          </a:prstGeom>
        </p:spPr>
      </p:pic>
    </p:spTree>
    <p:extLst>
      <p:ext uri="{BB962C8B-B14F-4D97-AF65-F5344CB8AC3E}">
        <p14:creationId xmlns:p14="http://schemas.microsoft.com/office/powerpoint/2010/main" val="22604479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557196"/>
            <a:ext cx="7606427" cy="1359153"/>
          </a:xfrm>
        </p:spPr>
        <p:txBody>
          <a:bodyPr>
            <a:normAutofit fontScale="90000"/>
          </a:bodyPr>
          <a:lstStyle/>
          <a:p>
            <a:r>
              <a:rPr lang="en-US" dirty="0" smtClean="0"/>
              <a:t>FUNCTION Observable:</a:t>
            </a:r>
            <a:br>
              <a:rPr lang="en-US" dirty="0" smtClean="0"/>
            </a:br>
            <a:r>
              <a:rPr lang="en-US" dirty="0" smtClean="0"/>
              <a:t>24824002|Glasgow coma score (observable entity)</a:t>
            </a:r>
            <a:endParaRPr lang="en-US" dirty="0"/>
          </a:p>
        </p:txBody>
      </p:sp>
      <p:sp>
        <p:nvSpPr>
          <p:cNvPr id="3" name="Content Placeholder 2"/>
          <p:cNvSpPr>
            <a:spLocks noGrp="1"/>
          </p:cNvSpPr>
          <p:nvPr>
            <p:ph idx="1"/>
          </p:nvPr>
        </p:nvSpPr>
        <p:spPr>
          <a:xfrm>
            <a:off x="956667" y="2259137"/>
            <a:ext cx="7282212" cy="3950310"/>
          </a:xfrm>
        </p:spPr>
        <p:txBody>
          <a:bodyPr/>
          <a:lstStyle/>
          <a:p>
            <a:r>
              <a:rPr lang="en-US" dirty="0" smtClean="0"/>
              <a:t>INHERES_IN = Structure of cerebrum (body structure)</a:t>
            </a:r>
          </a:p>
          <a:p>
            <a:r>
              <a:rPr lang="en-US" dirty="0" smtClean="0"/>
              <a:t>CHARACTERIZES = Neuropsychological process \ Sensorium: awareness and interaction (process)</a:t>
            </a:r>
          </a:p>
          <a:p>
            <a:r>
              <a:rPr lang="en-US" dirty="0" smtClean="0"/>
              <a:t>PROPERTY = Process realization rate </a:t>
            </a:r>
          </a:p>
          <a:p>
            <a:r>
              <a:rPr lang="en-US" dirty="0" smtClean="0"/>
              <a:t>TECHNIQUE =  386554004|Glasgow coma scale (assessment scale)</a:t>
            </a:r>
          </a:p>
          <a:p>
            <a:r>
              <a:rPr lang="en-US" dirty="0" smtClean="0"/>
              <a:t>SCALE_TYPE = Ordinal or quantitative</a:t>
            </a:r>
          </a:p>
          <a:p>
            <a:endParaRPr lang="en-US" dirty="0"/>
          </a:p>
        </p:txBody>
      </p:sp>
      <p:pic>
        <p:nvPicPr>
          <p:cNvPr id="4" name="Picture 3"/>
          <p:cNvPicPr>
            <a:picLocks noChangeAspect="1"/>
          </p:cNvPicPr>
          <p:nvPr/>
        </p:nvPicPr>
        <p:blipFill rotWithShape="1">
          <a:blip r:embed="rId2"/>
          <a:srcRect l="51010" t="15309" r="37374" b="36925"/>
          <a:stretch/>
        </p:blipFill>
        <p:spPr>
          <a:xfrm>
            <a:off x="2307606" y="2093643"/>
            <a:ext cx="4111376" cy="4754880"/>
          </a:xfrm>
          <a:prstGeom prst="rect">
            <a:avLst/>
          </a:prstGeom>
          <a:ln w="41275">
            <a:solidFill>
              <a:schemeClr val="accent1"/>
            </a:solidFill>
          </a:ln>
        </p:spPr>
      </p:pic>
    </p:spTree>
    <p:extLst>
      <p:ext uri="{BB962C8B-B14F-4D97-AF65-F5344CB8AC3E}">
        <p14:creationId xmlns:p14="http://schemas.microsoft.com/office/powerpoint/2010/main" val="268963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4" name="TextBox 3"/>
          <p:cNvSpPr txBox="1"/>
          <p:nvPr/>
        </p:nvSpPr>
        <p:spPr>
          <a:xfrm>
            <a:off x="854510" y="2386994"/>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total score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awareness and interaction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981602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4" name="TextBox 3"/>
          <p:cNvSpPr txBox="1"/>
          <p:nvPr/>
        </p:nvSpPr>
        <p:spPr>
          <a:xfrm>
            <a:off x="854510" y="2386994"/>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total score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awareness and interaction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5" name="TextBox 4"/>
          <p:cNvSpPr txBox="1"/>
          <p:nvPr/>
        </p:nvSpPr>
        <p:spPr>
          <a:xfrm>
            <a:off x="1006910" y="2539394"/>
            <a:ext cx="7810738" cy="4801314"/>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Eye opening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eye opening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a:t>
            </a:r>
            <a:r>
              <a:rPr lang="en-US" dirty="0" smtClean="0">
                <a:solidFill>
                  <a:schemeClr val="bg1"/>
                </a:solidFill>
              </a:rPr>
              <a:t>Ordinal or quantitative</a:t>
            </a:r>
          </a:p>
          <a:p>
            <a:pPr lvl="1"/>
            <a:endParaRPr lang="en-US" dirty="0">
              <a:solidFill>
                <a:schemeClr val="bg1"/>
              </a:solidFill>
            </a:endParaRPr>
          </a:p>
          <a:p>
            <a:pPr lvl="1"/>
            <a:r>
              <a:rPr lang="en-US" dirty="0" smtClean="0">
                <a:solidFill>
                  <a:schemeClr val="bg1"/>
                </a:solidFill>
              </a:rPr>
              <a:t>Finding values\Ordinal\Glasgow Coma Scale\Eye opening\4- Spontaneous</a:t>
            </a:r>
          </a:p>
          <a:p>
            <a:pPr lvl="1"/>
            <a:r>
              <a:rPr lang="en-US" dirty="0" smtClean="0">
                <a:solidFill>
                  <a:schemeClr val="bg1"/>
                </a:solidFill>
              </a:rPr>
              <a:t>                                                                                                     \3 – To sound</a:t>
            </a:r>
          </a:p>
          <a:p>
            <a:pPr lvl="1"/>
            <a:r>
              <a:rPr lang="en-US" dirty="0" smtClean="0">
                <a:solidFill>
                  <a:schemeClr val="bg1"/>
                </a:solidFill>
              </a:rPr>
              <a:t>                                                                                                     \2 – To pressure</a:t>
            </a:r>
          </a:p>
          <a:p>
            <a:pPr lvl="1"/>
            <a:r>
              <a:rPr lang="en-US" dirty="0" smtClean="0">
                <a:solidFill>
                  <a:schemeClr val="bg1"/>
                </a:solidFill>
              </a:rPr>
              <a:t>                                                                                                     \1 - None</a:t>
            </a:r>
          </a:p>
          <a:p>
            <a:pPr lvl="1"/>
            <a:r>
              <a:rPr lang="en-US" dirty="0" smtClean="0">
                <a:solidFill>
                  <a:schemeClr val="bg1"/>
                </a:solidFill>
              </a:rPr>
              <a:t>                                                                                                     \Untestable</a:t>
            </a:r>
            <a:endParaRPr lang="en-US" dirty="0" smtClean="0">
              <a:solidFill>
                <a:schemeClr val="bg1"/>
              </a:solidFill>
            </a:endParaRP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27429946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6" name="TextBox 5"/>
          <p:cNvSpPr txBox="1"/>
          <p:nvPr/>
        </p:nvSpPr>
        <p:spPr>
          <a:xfrm>
            <a:off x="808581" y="1977810"/>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Verbal response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Verbal response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7" name="TextBox 6"/>
          <p:cNvSpPr txBox="1"/>
          <p:nvPr/>
        </p:nvSpPr>
        <p:spPr>
          <a:xfrm>
            <a:off x="1220528" y="2535687"/>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Best motor response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Best motor response(process)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288929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Data Frequency:</a:t>
            </a:r>
            <a:br>
              <a:rPr lang="en-US" dirty="0" smtClean="0"/>
            </a:br>
            <a:r>
              <a:rPr lang="en-US" dirty="0" smtClean="0"/>
              <a:t>Glasgow Coma Scale</a:t>
            </a:r>
            <a:endParaRPr lang="en-US" dirty="0"/>
          </a:p>
        </p:txBody>
      </p:sp>
      <p:pic>
        <p:nvPicPr>
          <p:cNvPr id="4" name="Content Placeholder 3"/>
          <p:cNvPicPr>
            <a:picLocks noGrp="1" noChangeAspect="1"/>
          </p:cNvPicPr>
          <p:nvPr>
            <p:ph idx="1"/>
          </p:nvPr>
        </p:nvPicPr>
        <p:blipFill rotWithShape="1">
          <a:blip r:embed="rId2"/>
          <a:srcRect t="24913" r="51098" b="7239"/>
          <a:stretch/>
        </p:blipFill>
        <p:spPr>
          <a:xfrm>
            <a:off x="679343" y="2223923"/>
            <a:ext cx="10076321" cy="3931920"/>
          </a:xfrm>
          <a:prstGeom prst="rect">
            <a:avLst/>
          </a:prstGeom>
        </p:spPr>
      </p:pic>
      <p:sp>
        <p:nvSpPr>
          <p:cNvPr id="5" name="TextBox 4"/>
          <p:cNvSpPr txBox="1"/>
          <p:nvPr/>
        </p:nvSpPr>
        <p:spPr>
          <a:xfrm>
            <a:off x="716482" y="5447534"/>
            <a:ext cx="7810738" cy="120032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Promote structured Observables  code sets to support Assessment scale data within EHRs and gradually demote pre-coordinated Scale findings such </a:t>
            </a:r>
            <a:r>
              <a:rPr lang="en-US" dirty="0">
                <a:solidFill>
                  <a:schemeClr val="bg1"/>
                </a:solidFill>
              </a:rPr>
              <a:t>as ‘386557006|Glasgow coma scale total score 3 (finding)’ from </a:t>
            </a:r>
            <a:r>
              <a:rPr lang="en-US" dirty="0" smtClean="0">
                <a:solidFill>
                  <a:schemeClr val="bg1"/>
                </a:solidFill>
              </a:rPr>
              <a:t>Clinical findings as clinical data management matures in EHR systems.</a:t>
            </a:r>
            <a:endParaRPr lang="en-US" dirty="0">
              <a:solidFill>
                <a:schemeClr val="bg1"/>
              </a:solidFill>
            </a:endParaRPr>
          </a:p>
        </p:txBody>
      </p:sp>
    </p:spTree>
    <p:extLst>
      <p:ext uri="{BB962C8B-B14F-4D97-AF65-F5344CB8AC3E}">
        <p14:creationId xmlns:p14="http://schemas.microsoft.com/office/powerpoint/2010/main" val="997152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112110007|Glasgow coma scale, 4 (finding)</a:t>
            </a:r>
            <a:endParaRPr lang="en-US" dirty="0"/>
          </a:p>
        </p:txBody>
      </p:sp>
      <p:sp>
        <p:nvSpPr>
          <p:cNvPr id="3" name="Content Placeholder 2"/>
          <p:cNvSpPr>
            <a:spLocks noGrp="1"/>
          </p:cNvSpPr>
          <p:nvPr>
            <p:ph idx="1"/>
          </p:nvPr>
        </p:nvSpPr>
        <p:spPr/>
        <p:txBody>
          <a:bodyPr/>
          <a:lstStyle/>
          <a:p>
            <a:r>
              <a:rPr lang="en-US" dirty="0" smtClean="0"/>
              <a:t>Fully defined</a:t>
            </a:r>
          </a:p>
          <a:p>
            <a:r>
              <a:rPr lang="en-US" dirty="0" smtClean="0"/>
              <a:t>IS_A = Finding of assessment scale</a:t>
            </a:r>
          </a:p>
          <a:p>
            <a:r>
              <a:rPr lang="en-US" dirty="0" smtClean="0"/>
              <a:t>INTERPRETS = 24824002|Glasgow coma score</a:t>
            </a:r>
          </a:p>
          <a:p>
            <a:r>
              <a:rPr lang="en-US" dirty="0" smtClean="0"/>
              <a:t>HAS_INTERPRETATION = 4</a:t>
            </a:r>
            <a:endParaRPr lang="en-US" dirty="0"/>
          </a:p>
        </p:txBody>
      </p:sp>
    </p:spTree>
    <p:extLst>
      <p:ext uri="{BB962C8B-B14F-4D97-AF65-F5344CB8AC3E}">
        <p14:creationId xmlns:p14="http://schemas.microsoft.com/office/powerpoint/2010/main" val="21674501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lstStyle/>
          <a:p>
            <a:r>
              <a:rPr lang="en-GB" dirty="0" smtClean="0"/>
              <a:t>Scale employing multiple physiologic measurements to assess major organ system function with calculated score shown to correlate well with ICU mortality</a:t>
            </a:r>
          </a:p>
          <a:p>
            <a:r>
              <a:rPr lang="en-GB" dirty="0" smtClean="0"/>
              <a:t>Ferreira </a:t>
            </a:r>
            <a:r>
              <a:rPr lang="en-GB" dirty="0"/>
              <a:t>FL, </a:t>
            </a:r>
            <a:r>
              <a:rPr lang="en-GB" dirty="0" err="1"/>
              <a:t>Bota</a:t>
            </a:r>
            <a:r>
              <a:rPr lang="en-GB" dirty="0"/>
              <a:t> DP, </a:t>
            </a:r>
            <a:r>
              <a:rPr lang="en-GB" dirty="0" err="1"/>
              <a:t>Bross</a:t>
            </a:r>
            <a:r>
              <a:rPr lang="en-GB" dirty="0"/>
              <a:t> A et al.  Serial evaluation of the SOFA score to predict outcome in critically ill </a:t>
            </a:r>
            <a:r>
              <a:rPr lang="en-GB" dirty="0" smtClean="0"/>
              <a:t>patients. Journal </a:t>
            </a:r>
            <a:r>
              <a:rPr lang="en-GB" dirty="0"/>
              <a:t>of the American Medical Association 2001; </a:t>
            </a:r>
            <a:r>
              <a:rPr lang="en-GB" b="1" dirty="0"/>
              <a:t>286(14)</a:t>
            </a:r>
            <a:r>
              <a:rPr lang="en-GB" dirty="0"/>
              <a:t> :</a:t>
            </a:r>
            <a:r>
              <a:rPr lang="en-GB" dirty="0" smtClean="0"/>
              <a:t>1754-1758.</a:t>
            </a:r>
            <a:endParaRPr lang="en-US" dirty="0"/>
          </a:p>
        </p:txBody>
      </p:sp>
    </p:spTree>
    <p:extLst>
      <p:ext uri="{BB962C8B-B14F-4D97-AF65-F5344CB8AC3E}">
        <p14:creationId xmlns:p14="http://schemas.microsoft.com/office/powerpoint/2010/main" val="4026379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3654"/>
            <a:ext cx="7606427" cy="1359153"/>
          </a:xfrm>
        </p:spPr>
        <p:txBody>
          <a:bodyPr>
            <a:normAutofit/>
          </a:bodyPr>
          <a:lstStyle/>
          <a:p>
            <a:r>
              <a:rPr lang="en-US" dirty="0" smtClean="0"/>
              <a:t>Observables Project: Assessment Scales</a:t>
            </a:r>
            <a:endParaRPr lang="en-US" dirty="0"/>
          </a:p>
        </p:txBody>
      </p:sp>
      <p:sp>
        <p:nvSpPr>
          <p:cNvPr id="4" name="TextBox 3"/>
          <p:cNvSpPr txBox="1"/>
          <p:nvPr/>
        </p:nvSpPr>
        <p:spPr>
          <a:xfrm>
            <a:off x="631795" y="1846245"/>
            <a:ext cx="7931298" cy="4616648"/>
          </a:xfrm>
          <a:prstGeom prst="rect">
            <a:avLst/>
          </a:prstGeom>
          <a:noFill/>
        </p:spPr>
        <p:txBody>
          <a:bodyPr wrap="square" rtlCol="0">
            <a:spAutoFit/>
          </a:bodyPr>
          <a:lstStyle/>
          <a:p>
            <a:r>
              <a:rPr lang="en-US" sz="1400" dirty="0" smtClean="0"/>
              <a:t>Glasgow Coma Scale</a:t>
            </a:r>
          </a:p>
          <a:p>
            <a:r>
              <a:rPr lang="en-US" sz="1400" dirty="0" smtClean="0"/>
              <a:t>ASA </a:t>
            </a:r>
            <a:r>
              <a:rPr lang="en-US" sz="1400" dirty="0"/>
              <a:t>(American Society of Anesthesiologists) Physical Status Classification</a:t>
            </a:r>
          </a:p>
          <a:p>
            <a:r>
              <a:rPr lang="en-US" sz="1400" dirty="0" err="1"/>
              <a:t>Mallampati</a:t>
            </a:r>
            <a:r>
              <a:rPr lang="en-US" sz="1400" dirty="0"/>
              <a:t> scale (Airway assessment, prediction of difficult airway management)</a:t>
            </a:r>
          </a:p>
          <a:p>
            <a:r>
              <a:rPr lang="en-US" sz="1400" dirty="0"/>
              <a:t>Cormack </a:t>
            </a:r>
            <a:r>
              <a:rPr lang="en-US" sz="1400" dirty="0" err="1"/>
              <a:t>Lehane</a:t>
            </a:r>
            <a:r>
              <a:rPr lang="en-US" sz="1400" dirty="0"/>
              <a:t> scale (Airway assessment at direct laryngoscopy)</a:t>
            </a:r>
          </a:p>
          <a:p>
            <a:r>
              <a:rPr lang="en-US" sz="1400" dirty="0"/>
              <a:t>SOFA (Sequential Organ Failure Assessment) scale  - (prediction of Intensive Care mortality)</a:t>
            </a:r>
          </a:p>
          <a:p>
            <a:r>
              <a:rPr lang="en-US" sz="1400" dirty="0"/>
              <a:t>Canadian Study of Health and Aging (Rockwood) clinical frailty scale - (widely used in COVID-19 as a determinant of suitability for intensive care admission)</a:t>
            </a:r>
          </a:p>
          <a:p>
            <a:r>
              <a:rPr lang="en-US" sz="1400" dirty="0"/>
              <a:t>APACHE </a:t>
            </a:r>
            <a:r>
              <a:rPr lang="en-US" sz="1400" dirty="0" smtClean="0"/>
              <a:t>II (Acute </a:t>
            </a:r>
            <a:r>
              <a:rPr lang="en-US" sz="1400" dirty="0"/>
              <a:t>Physiology and Chronic Health Evaluation) - (severity of illness in first 24 hours of Intensive Care admission). </a:t>
            </a:r>
            <a:endParaRPr lang="en-US" sz="1400" dirty="0" smtClean="0"/>
          </a:p>
          <a:p>
            <a:r>
              <a:rPr lang="en-US" sz="1400" dirty="0" smtClean="0"/>
              <a:t>p-POSSUM</a:t>
            </a:r>
            <a:r>
              <a:rPr lang="en-US" sz="1400" dirty="0"/>
              <a:t>. Portsmouth modification of the Physiological and Operative Severity Score for the </a:t>
            </a:r>
            <a:r>
              <a:rPr lang="en-US" sz="1400" dirty="0" err="1"/>
              <a:t>enUmeration</a:t>
            </a:r>
            <a:r>
              <a:rPr lang="en-US" sz="1400" dirty="0"/>
              <a:t> of Mortality - widely used as a risk predictor for surgical interventions.</a:t>
            </a:r>
          </a:p>
          <a:p>
            <a:r>
              <a:rPr lang="en-US" sz="1400" dirty="0" err="1" smtClean="0"/>
              <a:t>Folstein</a:t>
            </a:r>
            <a:r>
              <a:rPr lang="en-US" sz="1400" dirty="0" smtClean="0"/>
              <a:t> Mini-mental Status Exam (dementia screening)</a:t>
            </a:r>
          </a:p>
          <a:p>
            <a:r>
              <a:rPr lang="en-US" sz="1400" dirty="0" smtClean="0"/>
              <a:t>Montreal Cognitive Assessment (dementia screening)</a:t>
            </a:r>
          </a:p>
          <a:p>
            <a:r>
              <a:rPr lang="en-US" sz="1400" dirty="0" smtClean="0"/>
              <a:t>PHQ-9 Depression screening scale</a:t>
            </a:r>
          </a:p>
          <a:p>
            <a:r>
              <a:rPr lang="en-US" sz="1400" dirty="0"/>
              <a:t>HEART score (acute coronary syndrome)</a:t>
            </a:r>
          </a:p>
          <a:p>
            <a:r>
              <a:rPr lang="en-US" sz="1400" dirty="0" smtClean="0"/>
              <a:t>SCHMID (fall risk) scale</a:t>
            </a:r>
            <a:endParaRPr lang="en-US" sz="1400" dirty="0"/>
          </a:p>
          <a:p>
            <a:r>
              <a:rPr lang="en-US" sz="1400" dirty="0"/>
              <a:t>ALS Functional Rating Scale</a:t>
            </a:r>
          </a:p>
          <a:p>
            <a:r>
              <a:rPr lang="en-US" sz="1400" dirty="0"/>
              <a:t>Critical Care Pain </a:t>
            </a:r>
            <a:r>
              <a:rPr lang="en-US" sz="1400" dirty="0" smtClean="0"/>
              <a:t>Rating Scale</a:t>
            </a:r>
            <a:endParaRPr lang="en-US" sz="1400" dirty="0"/>
          </a:p>
          <a:p>
            <a:r>
              <a:rPr lang="en-US" sz="1400" dirty="0"/>
              <a:t>Braden Scale (pressure ulcer risk)</a:t>
            </a:r>
          </a:p>
          <a:p>
            <a:r>
              <a:rPr lang="en-US" sz="1400" dirty="0" err="1"/>
              <a:t>Charlson</a:t>
            </a:r>
            <a:r>
              <a:rPr lang="en-US" sz="1400" dirty="0"/>
              <a:t> Co-morbidity I</a:t>
            </a:r>
            <a:r>
              <a:rPr lang="en-US" sz="1400" dirty="0" smtClean="0"/>
              <a:t>ndex (Mortality risk for admissions)</a:t>
            </a:r>
          </a:p>
          <a:p>
            <a:endParaRPr lang="en-US" sz="1400" dirty="0"/>
          </a:p>
        </p:txBody>
      </p:sp>
    </p:spTree>
    <p:extLst>
      <p:ext uri="{BB962C8B-B14F-4D97-AF65-F5344CB8AC3E}">
        <p14:creationId xmlns:p14="http://schemas.microsoft.com/office/powerpoint/2010/main" val="39556088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Scale score items:</a:t>
            </a:r>
          </a:p>
          <a:p>
            <a:r>
              <a:rPr lang="en-US" dirty="0" smtClean="0"/>
              <a:t>Respiratory: pAO2/Fraction inhaled oxygen content(%) </a:t>
            </a:r>
          </a:p>
          <a:p>
            <a:r>
              <a:rPr lang="en-US" dirty="0" smtClean="0"/>
              <a:t>Hematologic: Platelet count (10³/µL)</a:t>
            </a:r>
          </a:p>
          <a:p>
            <a:r>
              <a:rPr lang="en-US" dirty="0" smtClean="0"/>
              <a:t>CNS: Glasgow Coma Scale (estimate if on sedatives)</a:t>
            </a:r>
          </a:p>
          <a:p>
            <a:r>
              <a:rPr lang="en-US" dirty="0" smtClean="0"/>
              <a:t>Hepatic: Bilirubin (</a:t>
            </a:r>
            <a:r>
              <a:rPr lang="en-US" dirty="0" err="1" smtClean="0"/>
              <a:t>umol</a:t>
            </a:r>
            <a:r>
              <a:rPr lang="en-US" dirty="0" smtClean="0"/>
              <a:t>/L)</a:t>
            </a:r>
          </a:p>
          <a:p>
            <a:r>
              <a:rPr lang="en-US" dirty="0" smtClean="0"/>
              <a:t>Cardiac: Mean arterial pressure(mmHg) or dose of </a:t>
            </a:r>
            <a:r>
              <a:rPr lang="en-US" dirty="0" err="1" smtClean="0"/>
              <a:t>pressors</a:t>
            </a:r>
            <a:r>
              <a:rPr lang="en-US" dirty="0" smtClean="0"/>
              <a:t> in use</a:t>
            </a:r>
          </a:p>
          <a:p>
            <a:r>
              <a:rPr lang="en-US" dirty="0" smtClean="0"/>
              <a:t>Renal: Creatinine(</a:t>
            </a:r>
            <a:r>
              <a:rPr lang="en-US" dirty="0" err="1" smtClean="0"/>
              <a:t>umol</a:t>
            </a:r>
            <a:r>
              <a:rPr lang="en-US" dirty="0" smtClean="0"/>
              <a:t>/L) or Urine output</a:t>
            </a:r>
          </a:p>
          <a:p>
            <a:endParaRPr lang="en-US" dirty="0"/>
          </a:p>
        </p:txBody>
      </p:sp>
    </p:spTree>
    <p:extLst>
      <p:ext uri="{BB962C8B-B14F-4D97-AF65-F5344CB8AC3E}">
        <p14:creationId xmlns:p14="http://schemas.microsoft.com/office/powerpoint/2010/main" val="20934927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Sequential Organ Failure Total Score (observable entity)</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Fully defined</a:t>
            </a:r>
          </a:p>
          <a:p>
            <a:r>
              <a:rPr lang="en-US" dirty="0" smtClean="0"/>
              <a:t>IS_A = Finding of assessment scale</a:t>
            </a:r>
          </a:p>
          <a:p>
            <a:r>
              <a:rPr lang="en-US" dirty="0" smtClean="0"/>
              <a:t>INHERES_IN = 91689009|Body system structure (body structure)</a:t>
            </a:r>
          </a:p>
          <a:p>
            <a:r>
              <a:rPr lang="en-US" dirty="0" smtClean="0"/>
              <a:t>HAS_REALIZATION = 2140201000004100|Metabolic physiological process</a:t>
            </a:r>
          </a:p>
          <a:p>
            <a:r>
              <a:rPr lang="en-US" dirty="0" smtClean="0"/>
              <a:t>TECHNIQUE = 459231000124102 |Sequential Organ Failure Assessment Scale</a:t>
            </a:r>
          </a:p>
          <a:p>
            <a:r>
              <a:rPr lang="en-US" dirty="0" smtClean="0"/>
              <a:t>PROPERTY = 2304071000004105|Scale score</a:t>
            </a:r>
          </a:p>
          <a:p>
            <a:r>
              <a:rPr lang="en-US" dirty="0" smtClean="0"/>
              <a:t>SCALE_TYPE =  Ordinal or quantitative</a:t>
            </a:r>
            <a:endParaRPr lang="en-US" dirty="0"/>
          </a:p>
        </p:txBody>
      </p:sp>
    </p:spTree>
    <p:extLst>
      <p:ext uri="{BB962C8B-B14F-4D97-AF65-F5344CB8AC3E}">
        <p14:creationId xmlns:p14="http://schemas.microsoft.com/office/powerpoint/2010/main" val="14554489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pAO2/Fraction inhaled oxygen content(%) </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640256" y="1486803"/>
            <a:ext cx="8239245" cy="5355312"/>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|Oxygen [partial pressure] in Arterial blood (LOINC:2703-7) [PAO2]</a:t>
            </a:r>
          </a:p>
          <a:p>
            <a:pPr lvl="1"/>
            <a:r>
              <a:rPr lang="en-US" dirty="0" smtClean="0">
                <a:solidFill>
                  <a:schemeClr val="bg1"/>
                </a:solidFill>
              </a:rPr>
              <a:t>::=</a:t>
            </a:r>
          </a:p>
          <a:p>
            <a:pPr lvl="1"/>
            <a:r>
              <a:rPr lang="en-US" dirty="0" smtClean="0">
                <a:solidFill>
                  <a:schemeClr val="bg1"/>
                </a:solidFill>
              </a:rPr>
              <a:t>IS_A = |Clinical chemistry observable</a:t>
            </a:r>
          </a:p>
          <a:p>
            <a:pPr lvl="1"/>
            <a:r>
              <a:rPr lang="en-US" dirty="0" smtClean="0">
                <a:solidFill>
                  <a:schemeClr val="bg1"/>
                </a:solidFill>
              </a:rPr>
              <a:t>INHERES_IN = Blood (substance)</a:t>
            </a:r>
          </a:p>
          <a:p>
            <a:pPr lvl="1"/>
            <a:r>
              <a:rPr lang="en-US" dirty="0" smtClean="0">
                <a:solidFill>
                  <a:schemeClr val="bg1"/>
                </a:solidFill>
              </a:rPr>
              <a:t>DIRECT_SITE = |Arterial blood specimen </a:t>
            </a:r>
          </a:p>
          <a:p>
            <a:pPr lvl="1"/>
            <a:r>
              <a:rPr lang="en-US" dirty="0" smtClean="0">
                <a:solidFill>
                  <a:schemeClr val="bg1"/>
                </a:solidFill>
              </a:rPr>
              <a:t>COMPONENT = Oxygen (substance)</a:t>
            </a:r>
          </a:p>
          <a:p>
            <a:pPr lvl="1"/>
            <a:r>
              <a:rPr lang="en-US" dirty="0" smtClean="0">
                <a:solidFill>
                  <a:schemeClr val="bg1"/>
                </a:solidFill>
              </a:rPr>
              <a:t>PROPERTY = |Partial pressure</a:t>
            </a:r>
          </a:p>
          <a:p>
            <a:pPr lvl="1"/>
            <a:r>
              <a:rPr lang="en-US" dirty="0" smtClean="0">
                <a:solidFill>
                  <a:schemeClr val="bg1"/>
                </a:solidFill>
              </a:rPr>
              <a:t>SCALE_TYPE = |Quantitative</a:t>
            </a:r>
          </a:p>
          <a:p>
            <a:pPr lvl="1"/>
            <a:r>
              <a:rPr lang="en-US" dirty="0" smtClean="0">
                <a:solidFill>
                  <a:schemeClr val="bg1"/>
                </a:solidFill>
              </a:rPr>
              <a:t>UNITS =  ‘mmHg’</a:t>
            </a:r>
          </a:p>
          <a:p>
            <a:pPr lvl="1"/>
            <a:endParaRPr lang="en-US" dirty="0" smtClean="0">
              <a:solidFill>
                <a:schemeClr val="bg1"/>
              </a:solidFill>
            </a:endParaRPr>
          </a:p>
          <a:p>
            <a:pPr lvl="1"/>
            <a:r>
              <a:rPr lang="en-US" dirty="0" smtClean="0">
                <a:solidFill>
                  <a:schemeClr val="bg1"/>
                </a:solidFill>
              </a:rPr>
              <a:t>250774007|Inspired Fraction Oxygen Concentration (observable entity) [FIO2]</a:t>
            </a:r>
          </a:p>
          <a:p>
            <a:pPr lvl="1"/>
            <a:r>
              <a:rPr lang="en-US" dirty="0" smtClean="0">
                <a:solidFill>
                  <a:schemeClr val="bg1"/>
                </a:solidFill>
              </a:rPr>
              <a:t>::=</a:t>
            </a:r>
          </a:p>
          <a:p>
            <a:pPr lvl="1"/>
            <a:r>
              <a:rPr lang="en-US" dirty="0" smtClean="0">
                <a:solidFill>
                  <a:schemeClr val="bg1"/>
                </a:solidFill>
              </a:rPr>
              <a:t>IS_A = Clinical lab observable</a:t>
            </a:r>
          </a:p>
          <a:p>
            <a:pPr lvl="1"/>
            <a:r>
              <a:rPr lang="en-US" dirty="0" smtClean="0">
                <a:solidFill>
                  <a:schemeClr val="bg1"/>
                </a:solidFill>
              </a:rPr>
              <a:t>INHERES_IN = 74974009|Gaseous substance (substance)</a:t>
            </a:r>
          </a:p>
          <a:p>
            <a:pPr lvl="1"/>
            <a:r>
              <a:rPr lang="en-US" dirty="0" smtClean="0">
                <a:solidFill>
                  <a:schemeClr val="bg1"/>
                </a:solidFill>
              </a:rPr>
              <a:t>DIRECT_SITE = 119337004|Inspired gas specimen (specimen)</a:t>
            </a:r>
          </a:p>
          <a:p>
            <a:pPr lvl="1"/>
            <a:r>
              <a:rPr lang="en-US" dirty="0" smtClean="0">
                <a:solidFill>
                  <a:schemeClr val="bg1"/>
                </a:solidFill>
              </a:rPr>
              <a:t>COMPONENT = 24099007|Oxygen (substance)</a:t>
            </a:r>
          </a:p>
          <a:p>
            <a:pPr lvl="1"/>
            <a:r>
              <a:rPr lang="en-US" dirty="0" smtClean="0">
                <a:solidFill>
                  <a:schemeClr val="bg1"/>
                </a:solidFill>
              </a:rPr>
              <a:t>PROPERTY = 118563004|Substance ratio</a:t>
            </a:r>
          </a:p>
          <a:p>
            <a:pPr lvl="1"/>
            <a:r>
              <a:rPr lang="en-US" dirty="0" smtClean="0">
                <a:solidFill>
                  <a:schemeClr val="bg1"/>
                </a:solidFill>
              </a:rPr>
              <a:t>SCALE_TYPE = |Quantitative</a:t>
            </a:r>
          </a:p>
          <a:p>
            <a:pPr lvl="1"/>
            <a:r>
              <a:rPr lang="en-US" dirty="0" smtClean="0">
                <a:solidFill>
                  <a:schemeClr val="bg1"/>
                </a:solidFill>
              </a:rPr>
              <a:t>UNITS = ‘%’</a:t>
            </a:r>
            <a:endParaRPr lang="en-US" dirty="0">
              <a:solidFill>
                <a:schemeClr val="bg1"/>
              </a:solidFill>
            </a:endParaRPr>
          </a:p>
        </p:txBody>
      </p:sp>
    </p:spTree>
    <p:extLst>
      <p:ext uri="{BB962C8B-B14F-4D97-AF65-F5344CB8AC3E}">
        <p14:creationId xmlns:p14="http://schemas.microsoft.com/office/powerpoint/2010/main" val="3638715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386994"/>
            <a:ext cx="7810738" cy="3416320"/>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Platelets [#/volume] in Blood (observable entity) [PLATELETS] </a:t>
            </a:r>
          </a:p>
          <a:p>
            <a:pPr lvl="1"/>
            <a:r>
              <a:rPr lang="en-US" dirty="0" smtClean="0">
                <a:solidFill>
                  <a:schemeClr val="bg1"/>
                </a:solidFill>
              </a:rPr>
              <a:t>::=</a:t>
            </a:r>
          </a:p>
          <a:p>
            <a:pPr lvl="1"/>
            <a:r>
              <a:rPr lang="en-US" dirty="0" smtClean="0">
                <a:solidFill>
                  <a:schemeClr val="bg1"/>
                </a:solidFill>
              </a:rPr>
              <a:t>IS_A = |Hematology observable</a:t>
            </a:r>
          </a:p>
          <a:p>
            <a:pPr lvl="1"/>
            <a:r>
              <a:rPr lang="en-US" dirty="0" smtClean="0">
                <a:solidFill>
                  <a:schemeClr val="bg1"/>
                </a:solidFill>
              </a:rPr>
              <a:t>INHERES_IN = 87612001|Blood (substance)</a:t>
            </a:r>
          </a:p>
          <a:p>
            <a:pPr lvl="1"/>
            <a:r>
              <a:rPr lang="en-US" dirty="0" smtClean="0">
                <a:solidFill>
                  <a:schemeClr val="bg1"/>
                </a:solidFill>
              </a:rPr>
              <a:t>DIRECT_SITE = 119297000|Blood specimen</a:t>
            </a:r>
          </a:p>
          <a:p>
            <a:pPr lvl="1"/>
            <a:r>
              <a:rPr lang="en-US" dirty="0" smtClean="0">
                <a:solidFill>
                  <a:schemeClr val="bg1"/>
                </a:solidFill>
              </a:rPr>
              <a:t>COMPONENT = |Population of all platelets in a sample of fluid</a:t>
            </a:r>
          </a:p>
          <a:p>
            <a:pPr lvl="1"/>
            <a:r>
              <a:rPr lang="en-US" dirty="0" smtClean="0">
                <a:solidFill>
                  <a:schemeClr val="bg1"/>
                </a:solidFill>
              </a:rPr>
              <a:t>PROPERTY = |Number concentration property</a:t>
            </a:r>
          </a:p>
          <a:p>
            <a:pPr lvl="1"/>
            <a:r>
              <a:rPr lang="en-US" dirty="0" smtClean="0">
                <a:solidFill>
                  <a:schemeClr val="bg1"/>
                </a:solidFill>
              </a:rPr>
              <a:t>SCALE_TYPE = |Quantitative</a:t>
            </a:r>
          </a:p>
          <a:p>
            <a:pPr lvl="1"/>
            <a:r>
              <a:rPr lang="en-US" dirty="0" smtClean="0">
                <a:solidFill>
                  <a:schemeClr val="bg1"/>
                </a:solidFill>
              </a:rPr>
              <a:t>UNITS = ‘10^3uL’</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9138237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269631"/>
            <a:ext cx="7810738" cy="369331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SOFA Score </a:t>
            </a:r>
          </a:p>
          <a:p>
            <a:pPr lvl="1"/>
            <a:r>
              <a:rPr lang="en-US" dirty="0" smtClean="0">
                <a:solidFill>
                  <a:schemeClr val="bg1"/>
                </a:solidFill>
              </a:rPr>
              <a:t>::= </a:t>
            </a:r>
          </a:p>
          <a:p>
            <a:pPr lvl="1"/>
            <a:r>
              <a:rPr lang="en-US" dirty="0" smtClean="0">
                <a:solidFill>
                  <a:schemeClr val="bg1"/>
                </a:solidFill>
              </a:rPr>
              <a:t>CASE WHEN [PAO2]/[FIO2] &lt; 400 THEN 1</a:t>
            </a: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300 THEN 2</a:t>
            </a:r>
            <a:endParaRPr lang="en-US" dirty="0">
              <a:solidFill>
                <a:schemeClr val="bg1"/>
              </a:solidFill>
            </a:endParaRP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220 THEN 3</a:t>
            </a:r>
            <a:endParaRPr lang="en-US" dirty="0">
              <a:solidFill>
                <a:schemeClr val="bg1"/>
              </a:solidFill>
            </a:endParaRP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100 THEN 4</a:t>
            </a:r>
          </a:p>
          <a:p>
            <a:pPr lvl="1"/>
            <a:r>
              <a:rPr lang="en-US" dirty="0">
                <a:solidFill>
                  <a:schemeClr val="bg1"/>
                </a:solidFill>
              </a:rPr>
              <a:t>+</a:t>
            </a:r>
          </a:p>
          <a:p>
            <a:pPr lvl="1"/>
            <a:r>
              <a:rPr lang="en-US" dirty="0" smtClean="0">
                <a:solidFill>
                  <a:schemeClr val="bg1"/>
                </a:solidFill>
              </a:rPr>
              <a:t>CASE WHEN [PLATELETS] &gt;= 150 THEN 0</a:t>
            </a:r>
          </a:p>
          <a:p>
            <a:pPr lvl="1"/>
            <a:r>
              <a:rPr lang="en-US" dirty="0">
                <a:solidFill>
                  <a:schemeClr val="bg1"/>
                </a:solidFill>
              </a:rPr>
              <a:t> </a:t>
            </a:r>
            <a:r>
              <a:rPr lang="en-US" dirty="0" smtClean="0">
                <a:solidFill>
                  <a:schemeClr val="bg1"/>
                </a:solidFill>
              </a:rPr>
              <a:t>              WHEN [PLATELETS] &gt;= 100 THEN 1</a:t>
            </a:r>
          </a:p>
          <a:p>
            <a:pPr lvl="1"/>
            <a:r>
              <a:rPr lang="en-US" dirty="0">
                <a:solidFill>
                  <a:schemeClr val="bg1"/>
                </a:solidFill>
              </a:rPr>
              <a:t> </a:t>
            </a:r>
            <a:r>
              <a:rPr lang="en-US" dirty="0" smtClean="0">
                <a:solidFill>
                  <a:schemeClr val="bg1"/>
                </a:solidFill>
              </a:rPr>
              <a:t>              WHEN [PLATELETS] &gt;= 50 THEN 2 </a:t>
            </a:r>
          </a:p>
          <a:p>
            <a:pPr lvl="1"/>
            <a:r>
              <a:rPr lang="en-US" dirty="0">
                <a:solidFill>
                  <a:schemeClr val="bg1"/>
                </a:solidFill>
              </a:rPr>
              <a:t>               </a:t>
            </a:r>
            <a:r>
              <a:rPr lang="en-US" dirty="0" smtClean="0">
                <a:solidFill>
                  <a:schemeClr val="bg1"/>
                </a:solidFill>
              </a:rPr>
              <a:t>WHEN [PLATELETS] </a:t>
            </a:r>
            <a:r>
              <a:rPr lang="en-US" dirty="0">
                <a:solidFill>
                  <a:schemeClr val="bg1"/>
                </a:solidFill>
              </a:rPr>
              <a:t>&gt;= </a:t>
            </a:r>
            <a:r>
              <a:rPr lang="en-US" dirty="0" smtClean="0">
                <a:solidFill>
                  <a:schemeClr val="bg1"/>
                </a:solidFill>
              </a:rPr>
              <a:t>20 THEN 3</a:t>
            </a:r>
          </a:p>
          <a:p>
            <a:pPr lvl="1"/>
            <a:r>
              <a:rPr lang="en-US" dirty="0">
                <a:solidFill>
                  <a:schemeClr val="bg1"/>
                </a:solidFill>
              </a:rPr>
              <a:t> </a:t>
            </a:r>
            <a:r>
              <a:rPr lang="en-US" dirty="0" smtClean="0">
                <a:solidFill>
                  <a:schemeClr val="bg1"/>
                </a:solidFill>
              </a:rPr>
              <a:t>              WHEN [PLATELETS] &gt;= 0 THEN 4  ELSE NULL</a:t>
            </a:r>
          </a:p>
          <a:p>
            <a:pPr lvl="1"/>
            <a:r>
              <a:rPr lang="en-US" dirty="0">
                <a:solidFill>
                  <a:schemeClr val="bg1"/>
                </a:solidFill>
              </a:rPr>
              <a:t> </a:t>
            </a:r>
            <a:r>
              <a:rPr lang="en-US" dirty="0" smtClean="0">
                <a:solidFill>
                  <a:schemeClr val="bg1"/>
                </a:solidFill>
              </a:rPr>
              <a:t>     + …</a:t>
            </a:r>
            <a:endParaRPr lang="en-US" dirty="0">
              <a:solidFill>
                <a:schemeClr val="bg1"/>
              </a:solidFill>
            </a:endParaRPr>
          </a:p>
        </p:txBody>
      </p:sp>
    </p:spTree>
    <p:extLst>
      <p:ext uri="{BB962C8B-B14F-4D97-AF65-F5344CB8AC3E}">
        <p14:creationId xmlns:p14="http://schemas.microsoft.com/office/powerpoint/2010/main" val="30375822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431819"/>
            <a:ext cx="7810738" cy="1477328"/>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Developing a logical extension of SNOMED expression language which supports Boolean logic, a standard method for calculating scores such as SOFA from EHR data extracts using SNOMED Observables and Clinical findings could standardize the definition of the Observable AND </a:t>
            </a:r>
            <a:r>
              <a:rPr lang="en-US" smtClean="0">
                <a:solidFill>
                  <a:schemeClr val="bg1"/>
                </a:solidFill>
              </a:rPr>
              <a:t>promote  </a:t>
            </a:r>
            <a:r>
              <a:rPr lang="en-US" dirty="0" smtClean="0">
                <a:solidFill>
                  <a:schemeClr val="bg1"/>
                </a:solidFill>
              </a:rPr>
              <a:t>the interoperable use of scale score data</a:t>
            </a:r>
            <a:endParaRPr lang="en-US" dirty="0">
              <a:solidFill>
                <a:schemeClr val="bg1"/>
              </a:solidFill>
            </a:endParaRPr>
          </a:p>
        </p:txBody>
      </p:sp>
    </p:spTree>
    <p:extLst>
      <p:ext uri="{BB962C8B-B14F-4D97-AF65-F5344CB8AC3E}">
        <p14:creationId xmlns:p14="http://schemas.microsoft.com/office/powerpoint/2010/main" val="475160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89643"/>
            <a:ext cx="7640487" cy="1359153"/>
          </a:xfrm>
        </p:spPr>
        <p:txBody>
          <a:bodyPr>
            <a:normAutofit/>
          </a:bodyPr>
          <a:lstStyle/>
          <a:p>
            <a:r>
              <a:rPr lang="en-US" sz="3200" dirty="0" smtClean="0"/>
              <a:t>Deployed and In-use as Observables at Nebraska Medicine</a:t>
            </a:r>
            <a:endParaRPr lang="en-US" sz="3200" dirty="0"/>
          </a:p>
        </p:txBody>
      </p:sp>
      <p:sp>
        <p:nvSpPr>
          <p:cNvPr id="3" name="Content Placeholder 2"/>
          <p:cNvSpPr>
            <a:spLocks noGrp="1"/>
          </p:cNvSpPr>
          <p:nvPr>
            <p:ph idx="1"/>
          </p:nvPr>
        </p:nvSpPr>
        <p:spPr/>
        <p:txBody>
          <a:bodyPr>
            <a:normAutofit fontScale="85000" lnSpcReduction="10000"/>
          </a:bodyPr>
          <a:lstStyle/>
          <a:p>
            <a:r>
              <a:rPr lang="en-US" dirty="0" err="1" smtClean="0"/>
              <a:t>Folstein</a:t>
            </a:r>
            <a:r>
              <a:rPr lang="en-US" dirty="0" smtClean="0"/>
              <a:t> mini-mental status (cognitive screening)</a:t>
            </a:r>
          </a:p>
          <a:p>
            <a:r>
              <a:rPr lang="en-US" dirty="0" smtClean="0"/>
              <a:t>Patient Health Questionnaire – 9 (depression screening)</a:t>
            </a:r>
          </a:p>
          <a:p>
            <a:r>
              <a:rPr lang="en-US" dirty="0" smtClean="0"/>
              <a:t>HEART score (acute coronary syndrome)</a:t>
            </a:r>
          </a:p>
          <a:p>
            <a:r>
              <a:rPr lang="en-US" dirty="0" smtClean="0"/>
              <a:t>Glasgow coma scale (sensorium\coma)</a:t>
            </a:r>
          </a:p>
          <a:p>
            <a:r>
              <a:rPr lang="en-US" dirty="0" smtClean="0"/>
              <a:t>SCHMID fall risk scale</a:t>
            </a:r>
          </a:p>
          <a:p>
            <a:r>
              <a:rPr lang="en-US" dirty="0" smtClean="0"/>
              <a:t>ALS Functional Rating Scale</a:t>
            </a:r>
          </a:p>
          <a:p>
            <a:r>
              <a:rPr lang="en-US" dirty="0" smtClean="0"/>
              <a:t>Critical Care Pain Observation Tool</a:t>
            </a:r>
          </a:p>
          <a:p>
            <a:r>
              <a:rPr lang="en-US" dirty="0" smtClean="0"/>
              <a:t>Braden Scale (pressure ulcer risk)</a:t>
            </a:r>
          </a:p>
          <a:p>
            <a:r>
              <a:rPr lang="en-US" dirty="0" err="1" smtClean="0"/>
              <a:t>Charlson</a:t>
            </a:r>
            <a:r>
              <a:rPr lang="en-US" dirty="0" smtClean="0"/>
              <a:t> Co-morbidity Index (inpatient outcomes)</a:t>
            </a:r>
            <a:endParaRPr lang="en-US" dirty="0"/>
          </a:p>
        </p:txBody>
      </p:sp>
    </p:spTree>
    <p:extLst>
      <p:ext uri="{BB962C8B-B14F-4D97-AF65-F5344CB8AC3E}">
        <p14:creationId xmlns:p14="http://schemas.microsoft.com/office/powerpoint/2010/main" val="32097033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Agenda: Observables definitions for Scale scores and associated Clinical findings</a:t>
            </a:r>
            <a:endParaRPr lang="en-US" sz="3600" dirty="0"/>
          </a:p>
        </p:txBody>
      </p:sp>
      <p:sp>
        <p:nvSpPr>
          <p:cNvPr id="3" name="Content Placeholder 2"/>
          <p:cNvSpPr>
            <a:spLocks noGrp="1"/>
          </p:cNvSpPr>
          <p:nvPr>
            <p:ph idx="1"/>
          </p:nvPr>
        </p:nvSpPr>
        <p:spPr/>
        <p:txBody>
          <a:bodyPr>
            <a:normAutofit lnSpcReduction="10000"/>
          </a:bodyPr>
          <a:lstStyle/>
          <a:p>
            <a:pPr marL="0" indent="0">
              <a:buNone/>
            </a:pPr>
            <a:r>
              <a:rPr lang="en-US" dirty="0" smtClean="0"/>
              <a:t>Quality Observables</a:t>
            </a:r>
          </a:p>
          <a:p>
            <a:r>
              <a:rPr lang="en-US" dirty="0" err="1" smtClean="0"/>
              <a:t>Charlson</a:t>
            </a:r>
            <a:r>
              <a:rPr lang="en-US" dirty="0" smtClean="0"/>
              <a:t> Comorbidity Index</a:t>
            </a:r>
          </a:p>
          <a:p>
            <a:r>
              <a:rPr lang="en-US" dirty="0" smtClean="0"/>
              <a:t>American Society of Anesthesiologists Physical Classification</a:t>
            </a:r>
          </a:p>
          <a:p>
            <a:r>
              <a:rPr lang="en-US" dirty="0" err="1" smtClean="0"/>
              <a:t>Mallampati</a:t>
            </a:r>
            <a:r>
              <a:rPr lang="en-US" dirty="0" smtClean="0"/>
              <a:t> Airway Assessment Scale</a:t>
            </a:r>
          </a:p>
          <a:p>
            <a:pPr marL="0" indent="0">
              <a:buNone/>
            </a:pPr>
            <a:r>
              <a:rPr lang="en-US" dirty="0" smtClean="0"/>
              <a:t>Function Observables</a:t>
            </a:r>
          </a:p>
          <a:p>
            <a:r>
              <a:rPr lang="en-US" dirty="0" smtClean="0"/>
              <a:t>Glasgow Coma Scale</a:t>
            </a:r>
          </a:p>
          <a:p>
            <a:pPr marL="0" indent="0">
              <a:buNone/>
            </a:pPr>
            <a:r>
              <a:rPr lang="en-US" dirty="0" smtClean="0"/>
              <a:t>Calculations of Assessment Scale scores</a:t>
            </a:r>
          </a:p>
          <a:p>
            <a:r>
              <a:rPr lang="en-US" dirty="0" smtClean="0"/>
              <a:t>SOFA scale</a:t>
            </a:r>
          </a:p>
          <a:p>
            <a:endParaRPr lang="en-US" dirty="0" smtClean="0"/>
          </a:p>
          <a:p>
            <a:endParaRPr lang="en-US" dirty="0"/>
          </a:p>
        </p:txBody>
      </p:sp>
    </p:spTree>
    <p:extLst>
      <p:ext uri="{BB962C8B-B14F-4D97-AF65-F5344CB8AC3E}">
        <p14:creationId xmlns:p14="http://schemas.microsoft.com/office/powerpoint/2010/main" val="2077954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83319"/>
            <a:ext cx="7606427" cy="1359153"/>
          </a:xfrm>
        </p:spPr>
        <p:txBody>
          <a:bodyPr>
            <a:normAutofit fontScale="90000"/>
          </a:bodyPr>
          <a:lstStyle/>
          <a:p>
            <a:r>
              <a:rPr lang="en-US" dirty="0" smtClean="0"/>
              <a:t>Morbidity Index Use Cases:</a:t>
            </a:r>
            <a:br>
              <a:rPr lang="en-US" dirty="0" smtClean="0"/>
            </a:br>
            <a:r>
              <a:rPr lang="en-US" dirty="0" smtClean="0"/>
              <a:t>Assessing Disease Burden for Prognosis</a:t>
            </a:r>
            <a:br>
              <a:rPr lang="en-US" dirty="0" smtClean="0"/>
            </a:br>
            <a:r>
              <a:rPr lang="en-US" sz="2700" i="1" dirty="0" smtClean="0"/>
              <a:t>Observables Quality </a:t>
            </a:r>
            <a:r>
              <a:rPr lang="en-US" sz="2700" i="1" dirty="0" smtClean="0"/>
              <a:t>Template Model</a:t>
            </a:r>
            <a:endParaRPr lang="en-US" sz="2700" i="1" dirty="0"/>
          </a:p>
        </p:txBody>
      </p:sp>
      <p:sp>
        <p:nvSpPr>
          <p:cNvPr id="3" name="Content Placeholder 2"/>
          <p:cNvSpPr>
            <a:spLocks noGrp="1"/>
          </p:cNvSpPr>
          <p:nvPr>
            <p:ph idx="1"/>
          </p:nvPr>
        </p:nvSpPr>
        <p:spPr>
          <a:xfrm>
            <a:off x="956666" y="2306912"/>
            <a:ext cx="7282212" cy="4473370"/>
          </a:xfrm>
        </p:spPr>
        <p:txBody>
          <a:bodyPr>
            <a:normAutofit/>
          </a:bodyPr>
          <a:lstStyle/>
          <a:p>
            <a:r>
              <a:rPr lang="en-US" sz="3200" dirty="0" err="1" smtClean="0"/>
              <a:t>Charlson</a:t>
            </a:r>
            <a:r>
              <a:rPr lang="en-US" sz="3200" dirty="0" smtClean="0"/>
              <a:t> Comorbidity Index (UNMC)</a:t>
            </a:r>
            <a:endParaRPr lang="en-US" sz="3200" dirty="0"/>
          </a:p>
          <a:p>
            <a:r>
              <a:rPr lang="en-US" sz="3200" dirty="0" smtClean="0"/>
              <a:t>ASA Physical Assessment </a:t>
            </a:r>
            <a:r>
              <a:rPr lang="en-US" sz="3200" dirty="0" smtClean="0"/>
              <a:t>Classification</a:t>
            </a:r>
          </a:p>
          <a:p>
            <a:r>
              <a:rPr lang="en-US" sz="3200" dirty="0" err="1" smtClean="0"/>
              <a:t>Mallampati</a:t>
            </a:r>
            <a:r>
              <a:rPr lang="en-US" sz="3200" dirty="0" smtClean="0"/>
              <a:t> Airway Assessment Scale</a:t>
            </a:r>
            <a:endParaRPr lang="en-US" sz="3200" dirty="0"/>
          </a:p>
        </p:txBody>
      </p:sp>
    </p:spTree>
    <p:extLst>
      <p:ext uri="{BB962C8B-B14F-4D97-AF65-F5344CB8AC3E}">
        <p14:creationId xmlns:p14="http://schemas.microsoft.com/office/powerpoint/2010/main" val="1567949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948" y="108960"/>
            <a:ext cx="7882534" cy="1359153"/>
          </a:xfrm>
        </p:spPr>
        <p:txBody>
          <a:bodyPr/>
          <a:lstStyle/>
          <a:p>
            <a:r>
              <a:rPr lang="en-US" dirty="0" err="1" smtClean="0"/>
              <a:t>Charlson</a:t>
            </a:r>
            <a:r>
              <a:rPr lang="en-US" dirty="0" smtClean="0"/>
              <a:t> Comorbidity Index</a:t>
            </a:r>
            <a:endParaRPr lang="en-US" dirty="0"/>
          </a:p>
        </p:txBody>
      </p:sp>
      <p:sp>
        <p:nvSpPr>
          <p:cNvPr id="3" name="Content Placeholder 2"/>
          <p:cNvSpPr>
            <a:spLocks noGrp="1"/>
          </p:cNvSpPr>
          <p:nvPr>
            <p:ph idx="1"/>
          </p:nvPr>
        </p:nvSpPr>
        <p:spPr/>
        <p:txBody>
          <a:bodyPr>
            <a:normAutofit lnSpcReduction="10000"/>
          </a:bodyPr>
          <a:lstStyle/>
          <a:p>
            <a:r>
              <a:rPr lang="nl-NL" sz="2400" dirty="0" smtClean="0"/>
              <a:t>Retrieves and enumerates EHR diagnoses in 14 clinical categories.  Assigns scale scores to the importance of each relative to 10 year mortality risk in patients admitted to medicine wards of NYU hospital.  Hence the observable is a weighted count of diagnostic conditions borne by the patient found from EHR review</a:t>
            </a:r>
          </a:p>
          <a:p>
            <a:r>
              <a:rPr lang="en-US" sz="2400" dirty="0" err="1"/>
              <a:t>Charlson</a:t>
            </a:r>
            <a:r>
              <a:rPr lang="en-US" sz="2400" dirty="0"/>
              <a:t> ME, </a:t>
            </a:r>
            <a:r>
              <a:rPr lang="en-US" sz="2400" dirty="0" err="1"/>
              <a:t>Pompei</a:t>
            </a:r>
            <a:r>
              <a:rPr lang="en-US" sz="2400" dirty="0"/>
              <a:t> P, Ales KL, </a:t>
            </a:r>
            <a:r>
              <a:rPr lang="en-US" sz="2400" dirty="0" err="1"/>
              <a:t>MacKenzie</a:t>
            </a:r>
            <a:r>
              <a:rPr lang="en-US" sz="2400" dirty="0"/>
              <a:t> CR: A new method of classifying prognostic co-morbidity in longitudinal studies: Development and validation. </a:t>
            </a:r>
            <a:r>
              <a:rPr lang="nl-NL" sz="2400" dirty="0"/>
              <a:t>J Chron Dis; 1987, 40(5), 373-383.</a:t>
            </a:r>
          </a:p>
          <a:p>
            <a:endParaRPr lang="en-US" sz="2400" dirty="0"/>
          </a:p>
        </p:txBody>
      </p:sp>
      <p:pic>
        <p:nvPicPr>
          <p:cNvPr id="4" name="Content Placeholder 3"/>
          <p:cNvPicPr>
            <a:picLocks noChangeAspect="1"/>
          </p:cNvPicPr>
          <p:nvPr/>
        </p:nvPicPr>
        <p:blipFill rotWithShape="1">
          <a:blip r:embed="rId2"/>
          <a:srcRect l="65891" t="13970" r="14781" b="1549"/>
          <a:stretch/>
        </p:blipFill>
        <p:spPr>
          <a:xfrm>
            <a:off x="2290313" y="1468113"/>
            <a:ext cx="4760573" cy="5852160"/>
          </a:xfrm>
          <a:prstGeom prst="rect">
            <a:avLst/>
          </a:prstGeom>
          <a:ln w="44450">
            <a:solidFill>
              <a:srgbClr val="C00000"/>
            </a:solidFill>
          </a:ln>
        </p:spPr>
      </p:pic>
    </p:spTree>
    <p:extLst>
      <p:ext uri="{BB962C8B-B14F-4D97-AF65-F5344CB8AC3E}">
        <p14:creationId xmlns:p14="http://schemas.microsoft.com/office/powerpoint/2010/main" val="24893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47" y="-679577"/>
            <a:ext cx="8030815" cy="1359153"/>
          </a:xfrm>
        </p:spPr>
        <p:txBody>
          <a:bodyPr/>
          <a:lstStyle/>
          <a:p>
            <a:r>
              <a:rPr lang="en-US" dirty="0" err="1" smtClean="0"/>
              <a:t>Charlson</a:t>
            </a:r>
            <a:r>
              <a:rPr lang="en-US" dirty="0" smtClean="0"/>
              <a:t> Comorbidity Index</a:t>
            </a:r>
            <a:endParaRPr lang="en-US" dirty="0"/>
          </a:p>
        </p:txBody>
      </p:sp>
      <p:pic>
        <p:nvPicPr>
          <p:cNvPr id="5" name="Content Placeholder 4"/>
          <p:cNvPicPr>
            <a:picLocks noGrp="1" noChangeAspect="1"/>
          </p:cNvPicPr>
          <p:nvPr>
            <p:ph idx="1"/>
          </p:nvPr>
        </p:nvPicPr>
        <p:blipFill rotWithShape="1">
          <a:blip r:embed="rId2"/>
          <a:srcRect l="19322" t="18512" r="65632" b="31208"/>
          <a:stretch/>
        </p:blipFill>
        <p:spPr>
          <a:xfrm>
            <a:off x="945653" y="704636"/>
            <a:ext cx="6400800" cy="6015783"/>
          </a:xfrm>
          <a:prstGeom prst="rect">
            <a:avLst/>
          </a:prstGeom>
        </p:spPr>
      </p:pic>
    </p:spTree>
    <p:extLst>
      <p:ext uri="{BB962C8B-B14F-4D97-AF65-F5344CB8AC3E}">
        <p14:creationId xmlns:p14="http://schemas.microsoft.com/office/powerpoint/2010/main" val="34847725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47" y="-679577"/>
            <a:ext cx="8030815" cy="1359153"/>
          </a:xfrm>
        </p:spPr>
        <p:txBody>
          <a:bodyPr/>
          <a:lstStyle/>
          <a:p>
            <a:r>
              <a:rPr lang="en-US" dirty="0" err="1" smtClean="0"/>
              <a:t>Charlson</a:t>
            </a:r>
            <a:r>
              <a:rPr lang="en-US" dirty="0" smtClean="0"/>
              <a:t> Comorbidity Index</a:t>
            </a:r>
            <a:endParaRPr lang="en-US" dirty="0"/>
          </a:p>
        </p:txBody>
      </p:sp>
      <p:pic>
        <p:nvPicPr>
          <p:cNvPr id="5" name="Content Placeholder 4"/>
          <p:cNvPicPr>
            <a:picLocks noGrp="1" noChangeAspect="1"/>
          </p:cNvPicPr>
          <p:nvPr>
            <p:ph idx="1"/>
          </p:nvPr>
        </p:nvPicPr>
        <p:blipFill rotWithShape="1">
          <a:blip r:embed="rId2"/>
          <a:srcRect l="19322" t="18512" r="65632" b="31208"/>
          <a:stretch/>
        </p:blipFill>
        <p:spPr>
          <a:xfrm>
            <a:off x="945653" y="704636"/>
            <a:ext cx="6400800" cy="6015783"/>
          </a:xfrm>
          <a:prstGeom prst="rect">
            <a:avLst/>
          </a:prstGeom>
        </p:spPr>
      </p:pic>
      <p:sp>
        <p:nvSpPr>
          <p:cNvPr id="6" name="TextBox 5"/>
          <p:cNvSpPr txBox="1"/>
          <p:nvPr/>
        </p:nvSpPr>
        <p:spPr>
          <a:xfrm>
            <a:off x="989495" y="2031434"/>
            <a:ext cx="7525994" cy="369331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For comparable scales which assess disease burden </a:t>
            </a:r>
            <a:r>
              <a:rPr lang="en-US" dirty="0" smtClean="0">
                <a:solidFill>
                  <a:schemeClr val="bg1"/>
                </a:solidFill>
              </a:rPr>
              <a:t>borne by the patient</a:t>
            </a:r>
            <a:r>
              <a:rPr lang="en-US" dirty="0" smtClean="0">
                <a:solidFill>
                  <a:schemeClr val="bg1"/>
                </a:solidFill>
              </a:rPr>
              <a:t>, </a:t>
            </a:r>
            <a:r>
              <a:rPr lang="en-US" dirty="0" smtClean="0">
                <a:solidFill>
                  <a:schemeClr val="bg1"/>
                </a:solidFill>
              </a:rPr>
              <a:t>modify the concept model for Observables to allow </a:t>
            </a:r>
            <a:r>
              <a:rPr lang="en-US" u="sng" dirty="0" smtClean="0">
                <a:solidFill>
                  <a:schemeClr val="bg1"/>
                </a:solidFill>
              </a:rPr>
              <a:t>Clinical Findings</a:t>
            </a:r>
            <a:r>
              <a:rPr lang="en-US" dirty="0" smtClean="0">
                <a:solidFill>
                  <a:schemeClr val="bg1"/>
                </a:solidFill>
              </a:rPr>
              <a:t> to the </a:t>
            </a:r>
            <a:r>
              <a:rPr lang="en-US" dirty="0" err="1" smtClean="0">
                <a:solidFill>
                  <a:schemeClr val="bg1"/>
                </a:solidFill>
              </a:rPr>
              <a:t>valueset</a:t>
            </a:r>
            <a:r>
              <a:rPr lang="en-US" dirty="0" smtClean="0">
                <a:solidFill>
                  <a:schemeClr val="bg1"/>
                </a:solidFill>
              </a:rPr>
              <a:t> for Component. </a:t>
            </a:r>
          </a:p>
          <a:p>
            <a:pPr lvl="1"/>
            <a:endParaRPr lang="en-US" dirty="0" smtClean="0">
              <a:solidFill>
                <a:schemeClr val="bg1"/>
              </a:solidFill>
            </a:endParaRPr>
          </a:p>
          <a:p>
            <a:pPr lvl="1"/>
            <a:r>
              <a:rPr lang="en-US" dirty="0" smtClean="0">
                <a:solidFill>
                  <a:schemeClr val="bg1"/>
                </a:solidFill>
              </a:rPr>
              <a:t>Question for discussion: Should we consider ‘Has Focus’ attribute or simply consider it implicit in the design of the scale since many scales are named by their goal/objective  rather than the actual item they assess or measure?  </a:t>
            </a:r>
            <a:r>
              <a:rPr lang="en-US" dirty="0" smtClean="0">
                <a:solidFill>
                  <a:schemeClr val="bg1"/>
                </a:solidFill>
              </a:rPr>
              <a:t>Alternative is to maintain Observables groupers to </a:t>
            </a:r>
            <a:r>
              <a:rPr lang="en-US" dirty="0" smtClean="0">
                <a:solidFill>
                  <a:schemeClr val="bg1"/>
                </a:solidFill>
              </a:rPr>
              <a:t>identify scale </a:t>
            </a:r>
            <a:r>
              <a:rPr lang="en-US" dirty="0" err="1" smtClean="0">
                <a:solidFill>
                  <a:schemeClr val="bg1"/>
                </a:solidFill>
              </a:rPr>
              <a:t>purpoe</a:t>
            </a:r>
            <a:r>
              <a:rPr lang="en-US" dirty="0" smtClean="0">
                <a:solidFill>
                  <a:schemeClr val="bg1"/>
                </a:solidFill>
              </a:rPr>
              <a:t>.  </a:t>
            </a:r>
            <a:r>
              <a:rPr lang="en-US" dirty="0" smtClean="0">
                <a:solidFill>
                  <a:schemeClr val="bg1"/>
                </a:solidFill>
              </a:rPr>
              <a:t>Use of a HAS FOCUS attribute could allow for Clinical findings for diagnostic scales such as Disease Activity Score for severity of Rheumatoid arthritis as well as Observables for prognostic values such as Mortality risk:</a:t>
            </a:r>
            <a:endParaRPr lang="en-US" dirty="0" smtClean="0">
              <a:solidFill>
                <a:schemeClr val="bg1"/>
              </a:solidFill>
            </a:endParaRPr>
          </a:p>
          <a:p>
            <a:pPr lvl="1"/>
            <a:r>
              <a:rPr lang="en-US" dirty="0" smtClean="0">
                <a:solidFill>
                  <a:schemeClr val="bg1"/>
                </a:solidFill>
              </a:rPr>
              <a:t>HAS_FOCUS </a:t>
            </a:r>
            <a:r>
              <a:rPr lang="en-US" dirty="0" smtClean="0">
                <a:solidFill>
                  <a:schemeClr val="bg1"/>
                </a:solidFill>
              </a:rPr>
              <a:t>= 161168008|Morbidity index(observable entity)?</a:t>
            </a:r>
            <a:endParaRPr lang="en-US" dirty="0">
              <a:solidFill>
                <a:schemeClr val="bg1"/>
              </a:solidFill>
            </a:endParaRPr>
          </a:p>
        </p:txBody>
      </p:sp>
    </p:spTree>
    <p:extLst>
      <p:ext uri="{BB962C8B-B14F-4D97-AF65-F5344CB8AC3E}">
        <p14:creationId xmlns:p14="http://schemas.microsoft.com/office/powerpoint/2010/main" val="3674921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10078</TotalTime>
  <Words>2225</Words>
  <Application>Microsoft Office PowerPoint</Application>
  <PresentationFormat>On-screen Show (4:3)</PresentationFormat>
  <Paragraphs>300</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Arial-BoldMT</vt:lpstr>
      <vt:lpstr>Calibri</vt:lpstr>
      <vt:lpstr>Wingdings</vt:lpstr>
      <vt:lpstr>NeMed_Presentation</vt:lpstr>
      <vt:lpstr>Clinical Indexes and Scale Scores</vt:lpstr>
      <vt:lpstr>EAG Test Case: Anesthesia Observables Scales</vt:lpstr>
      <vt:lpstr>Observables Project: Assessment Scales</vt:lpstr>
      <vt:lpstr>Deployed and In-use as Observables at Nebraska Medicine</vt:lpstr>
      <vt:lpstr>Agenda: Observables definitions for Scale scores and associated Clinical findings</vt:lpstr>
      <vt:lpstr>Morbidity Index Use Cases: Assessing Disease Burden for Prognosis Observables Quality Template Model</vt:lpstr>
      <vt:lpstr>Charlson Comorbidity Index</vt:lpstr>
      <vt:lpstr>Charlson Comorbidity Index</vt:lpstr>
      <vt:lpstr>Charlson Comorbidity Index</vt:lpstr>
      <vt:lpstr>ASA Physical Status Classification (ASA Class)</vt:lpstr>
      <vt:lpstr>ASA Physical Status Classification</vt:lpstr>
      <vt:lpstr>ASA Score </vt:lpstr>
      <vt:lpstr>ASA Score </vt:lpstr>
      <vt:lpstr>413347006|Finding of American Society of Anesthesiologists physical status classification (finding)</vt:lpstr>
      <vt:lpstr>445536008|Assessment using assessment scale (procedure)|</vt:lpstr>
      <vt:lpstr>445536008|Assessment using assessment scale (procedure)|</vt:lpstr>
      <vt:lpstr>Anatomical Assessment Classification: Quality Observable model</vt:lpstr>
      <vt:lpstr>Mallampati Airway Assessment Scale</vt:lpstr>
      <vt:lpstr>277388005|Mallampati Grade (observable entity)</vt:lpstr>
      <vt:lpstr>424397003|Mallampati class IV (finding)</vt:lpstr>
      <vt:lpstr>Physiologic Function Classification Functional Observables Model</vt:lpstr>
      <vt:lpstr>Glasgow Coma Scale</vt:lpstr>
      <vt:lpstr>FUNCTION Observable: 24824002|Glasgow coma score (observable entity)</vt:lpstr>
      <vt:lpstr>Assessment Scores and Components Defined</vt:lpstr>
      <vt:lpstr>Assessment Scores and Components Defined</vt:lpstr>
      <vt:lpstr>Assessment Scores and Components Defined</vt:lpstr>
      <vt:lpstr>Nebraska Data Frequency: Glasgow Coma Scale</vt:lpstr>
      <vt:lpstr>112110007|Glasgow coma scale, 4 (finding)</vt:lpstr>
      <vt:lpstr>Sequential Organ Failure (SOFA) Score </vt:lpstr>
      <vt:lpstr>Sequential Organ Failure (SOFA) Score </vt:lpstr>
      <vt:lpstr>Sequential Organ Failure Total Score (observable entity)</vt:lpstr>
      <vt:lpstr>Sequential Organ Failure (SOFA) Score </vt:lpstr>
      <vt:lpstr>Sequential Organ Failure (SOFA) Score </vt:lpstr>
      <vt:lpstr>Sequential Organ Failure (SOFA) Score </vt:lpstr>
      <vt:lpstr>Sequential Organ Failure (SOFA) Score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657</cp:revision>
  <dcterms:created xsi:type="dcterms:W3CDTF">2014-09-17T15:14:42Z</dcterms:created>
  <dcterms:modified xsi:type="dcterms:W3CDTF">2021-02-08T15:16:21Z</dcterms:modified>
</cp:coreProperties>
</file>