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1"/>
  </p:sldMasterIdLst>
  <p:notesMasterIdLst>
    <p:notesMasterId r:id="rId64"/>
  </p:notesMasterIdLst>
  <p:sldIdLst>
    <p:sldId id="256" r:id="rId2"/>
    <p:sldId id="495" r:id="rId3"/>
    <p:sldId id="463" r:id="rId4"/>
    <p:sldId id="470" r:id="rId5"/>
    <p:sldId id="472" r:id="rId6"/>
    <p:sldId id="473" r:id="rId7"/>
    <p:sldId id="490" r:id="rId8"/>
    <p:sldId id="476" r:id="rId9"/>
    <p:sldId id="487" r:id="rId10"/>
    <p:sldId id="488" r:id="rId11"/>
    <p:sldId id="489" r:id="rId12"/>
    <p:sldId id="471" r:id="rId13"/>
    <p:sldId id="475" r:id="rId14"/>
    <p:sldId id="496" r:id="rId15"/>
    <p:sldId id="497" r:id="rId16"/>
    <p:sldId id="477" r:id="rId17"/>
    <p:sldId id="491" r:id="rId18"/>
    <p:sldId id="464" r:id="rId19"/>
    <p:sldId id="478" r:id="rId20"/>
    <p:sldId id="466" r:id="rId21"/>
    <p:sldId id="494" r:id="rId22"/>
    <p:sldId id="479" r:id="rId23"/>
    <p:sldId id="480" r:id="rId24"/>
    <p:sldId id="485" r:id="rId25"/>
    <p:sldId id="482" r:id="rId26"/>
    <p:sldId id="483" r:id="rId27"/>
    <p:sldId id="465" r:id="rId28"/>
    <p:sldId id="467" r:id="rId29"/>
    <p:sldId id="468" r:id="rId30"/>
    <p:sldId id="484" r:id="rId31"/>
    <p:sldId id="469" r:id="rId32"/>
    <p:sldId id="456" r:id="rId33"/>
    <p:sldId id="513" r:id="rId34"/>
    <p:sldId id="511" r:id="rId35"/>
    <p:sldId id="498" r:id="rId36"/>
    <p:sldId id="499" r:id="rId37"/>
    <p:sldId id="514" r:id="rId38"/>
    <p:sldId id="500" r:id="rId39"/>
    <p:sldId id="501" r:id="rId40"/>
    <p:sldId id="502" r:id="rId41"/>
    <p:sldId id="503" r:id="rId42"/>
    <p:sldId id="504" r:id="rId43"/>
    <p:sldId id="505" r:id="rId44"/>
    <p:sldId id="527" r:id="rId45"/>
    <p:sldId id="526" r:id="rId46"/>
    <p:sldId id="512" r:id="rId47"/>
    <p:sldId id="506" r:id="rId48"/>
    <p:sldId id="507" r:id="rId49"/>
    <p:sldId id="523" r:id="rId50"/>
    <p:sldId id="524" r:id="rId51"/>
    <p:sldId id="525" r:id="rId52"/>
    <p:sldId id="508" r:id="rId53"/>
    <p:sldId id="521" r:id="rId54"/>
    <p:sldId id="510" r:id="rId55"/>
    <p:sldId id="515" r:id="rId56"/>
    <p:sldId id="516" r:id="rId57"/>
    <p:sldId id="517" r:id="rId58"/>
    <p:sldId id="520" r:id="rId59"/>
    <p:sldId id="518" r:id="rId60"/>
    <p:sldId id="519" r:id="rId61"/>
    <p:sldId id="522" r:id="rId62"/>
    <p:sldId id="258" r:id="rId6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A9E5"/>
    <a:srgbClr val="AD122A"/>
    <a:srgbClr val="989EA3"/>
    <a:srgbClr val="AC1F2D"/>
    <a:srgbClr val="C3CD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7" autoAdjust="0"/>
    <p:restoredTop sz="90119" autoAdjust="0"/>
  </p:normalViewPr>
  <p:slideViewPr>
    <p:cSldViewPr snapToGrid="0" snapToObjects="1">
      <p:cViewPr varScale="1">
        <p:scale>
          <a:sx n="85" d="100"/>
          <a:sy n="85" d="100"/>
        </p:scale>
        <p:origin x="178" y="5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155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76864B-0CD7-46A8-BEAC-C9CE73F2638E}" type="datetimeFigureOut">
              <a:rPr lang="en-US" smtClean="0"/>
              <a:t>1/6/2021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3413FD-4EF2-422F-B025-6EC82A74617A}" type="slidenum">
              <a:rPr lang="en-US" smtClean="0"/>
              <a:t>‹#›</a:t>
            </a:fld>
            <a:endParaRPr lang="en-US"/>
          </a:p>
        </p:txBody>
      </p:sp>
    </p:spTree>
    <p:extLst>
      <p:ext uri="{BB962C8B-B14F-4D97-AF65-F5344CB8AC3E}">
        <p14:creationId xmlns:p14="http://schemas.microsoft.com/office/powerpoint/2010/main" val="2679532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over_bkg_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916720" y="657321"/>
            <a:ext cx="6480951" cy="3167843"/>
          </a:xfrm>
        </p:spPr>
        <p:txBody>
          <a:bodyPr anchor="b">
            <a:normAutofit/>
          </a:bodyPr>
          <a:lstStyle>
            <a:lvl1pPr algn="l">
              <a:lnSpc>
                <a:spcPct val="80000"/>
              </a:lnSpc>
              <a:defRPr sz="4500" b="1" i="0" baseline="0">
                <a:solidFill>
                  <a:schemeClr val="bg1"/>
                </a:solidFill>
                <a:latin typeface="Arial-BoldMT"/>
                <a:cs typeface="Arial-BoldMT"/>
              </a:defRPr>
            </a:lvl1pPr>
          </a:lstStyle>
          <a:p>
            <a:r>
              <a:rPr lang="en-US" dirty="0" smtClean="0"/>
              <a:t>Headline</a:t>
            </a:r>
            <a:endParaRPr lang="en-US" dirty="0"/>
          </a:p>
        </p:txBody>
      </p:sp>
      <p:sp>
        <p:nvSpPr>
          <p:cNvPr id="3" name="Subtitle 2"/>
          <p:cNvSpPr>
            <a:spLocks noGrp="1"/>
          </p:cNvSpPr>
          <p:nvPr>
            <p:ph type="subTitle" idx="1" hasCustomPrompt="1"/>
          </p:nvPr>
        </p:nvSpPr>
        <p:spPr>
          <a:xfrm>
            <a:off x="916720" y="3825164"/>
            <a:ext cx="6400800" cy="688511"/>
          </a:xfrm>
        </p:spPr>
        <p:txBody>
          <a:bodyPr>
            <a:normAutofit/>
          </a:bodyPr>
          <a:lstStyle>
            <a:lvl1pPr marL="0" indent="0" algn="l">
              <a:buNone/>
              <a:defRPr sz="1600" b="1" i="0" baseline="0">
                <a:solidFill>
                  <a:srgbClr val="C3CD7B"/>
                </a:solidFill>
                <a:latin typeface="Arial-BoldMT"/>
                <a:cs typeface="Arial-BoldM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Subhead</a:t>
            </a:r>
            <a:endParaRPr lang="en-US" dirty="0"/>
          </a:p>
        </p:txBody>
      </p:sp>
    </p:spTree>
    <p:extLst>
      <p:ext uri="{BB962C8B-B14F-4D97-AF65-F5344CB8AC3E}">
        <p14:creationId xmlns:p14="http://schemas.microsoft.com/office/powerpoint/2010/main" val="1008552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9" name="Title 1"/>
          <p:cNvSpPr>
            <a:spLocks noGrp="1"/>
          </p:cNvSpPr>
          <p:nvPr>
            <p:ph type="title"/>
          </p:nvPr>
        </p:nvSpPr>
        <p:spPr>
          <a:xfrm>
            <a:off x="956666" y="395831"/>
            <a:ext cx="7606427" cy="1359153"/>
          </a:xfrm>
        </p:spPr>
        <p:txBody>
          <a:bodyPr tIns="0" bIns="0"/>
          <a:lstStyle/>
          <a:p>
            <a:r>
              <a:rPr lang="en-US" smtClean="0"/>
              <a:t>Click to edit Master title style</a:t>
            </a:r>
            <a:endParaRPr lang="en-US" dirty="0"/>
          </a:p>
        </p:txBody>
      </p:sp>
      <p:sp>
        <p:nvSpPr>
          <p:cNvPr id="10" name="Content Placeholder 2"/>
          <p:cNvSpPr>
            <a:spLocks noGrp="1"/>
          </p:cNvSpPr>
          <p:nvPr>
            <p:ph idx="1"/>
          </p:nvPr>
        </p:nvSpPr>
        <p:spPr>
          <a:xfrm>
            <a:off x="956667" y="1882620"/>
            <a:ext cx="7282212" cy="3950310"/>
          </a:xfrm>
        </p:spPr>
        <p:txBody>
          <a:bodyPr>
            <a:normAutofit/>
          </a:bodyPr>
          <a:lstStyle>
            <a:lvl1pPr marL="457200" indent="-457200">
              <a:lnSpc>
                <a:spcPct val="90000"/>
              </a:lnSpc>
              <a:buFont typeface="Wingdings" panose="05000000000000000000" pitchFamily="2" charset="2"/>
              <a:buChar char="Ø"/>
              <a:defRPr sz="2800"/>
            </a:lvl1pPr>
            <a:lvl2pPr>
              <a:lnSpc>
                <a:spcPct val="90000"/>
              </a:lnSpc>
              <a:defRPr sz="2800">
                <a:latin typeface="Arial"/>
                <a:cs typeface="Arial"/>
              </a:defRPr>
            </a:lvl2pPr>
            <a:lvl3pPr>
              <a:lnSpc>
                <a:spcPct val="90000"/>
              </a:lnSpc>
              <a:defRPr sz="2800"/>
            </a:lvl3pPr>
            <a:lvl4pPr>
              <a:lnSpc>
                <a:spcPct val="90000"/>
              </a:lnSpc>
              <a:defRPr sz="2800"/>
            </a:lvl4pPr>
            <a:lvl5pPr>
              <a:lnSpc>
                <a:spcPct val="90000"/>
              </a:lnSpc>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1/6/2021</a:t>
            </a:fld>
            <a:endParaRPr lang="en-US" dirty="0"/>
          </a:p>
        </p:txBody>
      </p:sp>
      <p:sp>
        <p:nvSpPr>
          <p:cNvPr id="13"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4"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867386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Text Placeholder 2"/>
          <p:cNvSpPr>
            <a:spLocks noGrp="1"/>
          </p:cNvSpPr>
          <p:nvPr>
            <p:ph type="body" idx="14"/>
          </p:nvPr>
        </p:nvSpPr>
        <p:spPr>
          <a:xfrm>
            <a:off x="4679846" y="1882621"/>
            <a:ext cx="3465576" cy="3895426"/>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Text Placeholder 2"/>
          <p:cNvSpPr>
            <a:spLocks noGrp="1"/>
          </p:cNvSpPr>
          <p:nvPr>
            <p:ph type="body" idx="1"/>
          </p:nvPr>
        </p:nvSpPr>
        <p:spPr>
          <a:xfrm>
            <a:off x="956439" y="1882620"/>
            <a:ext cx="3465137" cy="3895427"/>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0"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1/6/2021</a:t>
            </a:fld>
            <a:endParaRPr lang="en-US" dirty="0"/>
          </a:p>
        </p:txBody>
      </p:sp>
      <p:sp>
        <p:nvSpPr>
          <p:cNvPr id="11"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2"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3390570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Closing_bkg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Picture 2" descr="Closing_bkg_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761911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8" name="Picture 7" descr="Content_bkg_2.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956666" y="395831"/>
            <a:ext cx="7606427" cy="1359153"/>
          </a:xfrm>
          <a:prstGeom prst="rect">
            <a:avLst/>
          </a:prstGeom>
        </p:spPr>
        <p:txBody>
          <a:bodyPr vert="horz" lIns="91440" tIns="0" rIns="91440" bIns="0" rtlCol="0" anchor="b">
            <a:normAutofit/>
          </a:bodyPr>
          <a:lstStyle/>
          <a:p>
            <a:r>
              <a:rPr lang="en-US" dirty="0" smtClean="0"/>
              <a:t>Headline</a:t>
            </a:r>
            <a:endParaRPr lang="en-US" dirty="0"/>
          </a:p>
        </p:txBody>
      </p:sp>
      <p:sp>
        <p:nvSpPr>
          <p:cNvPr id="3" name="Text Placeholder 2"/>
          <p:cNvSpPr>
            <a:spLocks noGrp="1"/>
          </p:cNvSpPr>
          <p:nvPr>
            <p:ph type="body" idx="1"/>
          </p:nvPr>
        </p:nvSpPr>
        <p:spPr>
          <a:xfrm>
            <a:off x="956667" y="1882620"/>
            <a:ext cx="7282212" cy="468931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91905964"/>
      </p:ext>
    </p:extLst>
  </p:cSld>
  <p:clrMap bg1="lt1" tx1="dk1" bg2="lt2" tx2="dk2" accent1="accent1" accent2="accent2" accent3="accent3" accent4="accent4" accent5="accent5" accent6="accent6" hlink="hlink" folHlink="folHlink"/>
  <p:sldLayoutIdLst>
    <p:sldLayoutId id="2147483738" r:id="rId1"/>
    <p:sldLayoutId id="2147483740" r:id="rId2"/>
    <p:sldLayoutId id="2147483742" r:id="rId3"/>
    <p:sldLayoutId id="2147483743" r:id="rId4"/>
  </p:sldLayoutIdLst>
  <p:txStyles>
    <p:titleStyle>
      <a:lvl1pPr algn="l" defTabSz="457200" rtl="0" eaLnBrk="1" latinLnBrk="0" hangingPunct="1">
        <a:lnSpc>
          <a:spcPct val="90000"/>
        </a:lnSpc>
        <a:spcBef>
          <a:spcPct val="0"/>
        </a:spcBef>
        <a:buNone/>
        <a:defRPr sz="4500" b="1" i="0" kern="1200" baseline="0">
          <a:solidFill>
            <a:srgbClr val="AD122A"/>
          </a:solidFill>
          <a:latin typeface="Arial"/>
          <a:ea typeface="+mj-ea"/>
          <a:cs typeface="Arial"/>
        </a:defRPr>
      </a:lvl1pPr>
    </p:titleStyle>
    <p:bodyStyle>
      <a:lvl1pPr marL="0" indent="0" algn="l" defTabSz="457200" rtl="0" eaLnBrk="1" latinLnBrk="0" hangingPunct="1">
        <a:lnSpc>
          <a:spcPct val="90000"/>
        </a:lnSpc>
        <a:spcBef>
          <a:spcPct val="20000"/>
        </a:spcBef>
        <a:buFontTx/>
        <a:buNone/>
        <a:defRPr sz="16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1525" y="394369"/>
            <a:ext cx="7266581" cy="2900766"/>
          </a:xfrm>
        </p:spPr>
        <p:txBody>
          <a:bodyPr>
            <a:normAutofit/>
          </a:bodyPr>
          <a:lstStyle/>
          <a:p>
            <a:r>
              <a:rPr lang="en-US" dirty="0" smtClean="0"/>
              <a:t>Semantic Interoperation of Laboratory Results with </a:t>
            </a:r>
            <a:r>
              <a:rPr lang="en-US" smtClean="0"/>
              <a:t>SNOMED CT -</a:t>
            </a:r>
            <a:r>
              <a:rPr lang="en-US" dirty="0" smtClean="0"/>
              <a:t/>
            </a:r>
            <a:br>
              <a:rPr lang="en-US" dirty="0" smtClean="0"/>
            </a:br>
            <a:r>
              <a:rPr lang="en-US" dirty="0" smtClean="0"/>
              <a:t>EAG proceedings</a:t>
            </a:r>
            <a:br>
              <a:rPr lang="en-US" dirty="0" smtClean="0"/>
            </a:br>
            <a:endParaRPr lang="en-US" dirty="0"/>
          </a:p>
        </p:txBody>
      </p:sp>
      <p:sp>
        <p:nvSpPr>
          <p:cNvPr id="3" name="Subtitle 2"/>
          <p:cNvSpPr>
            <a:spLocks noGrp="1"/>
          </p:cNvSpPr>
          <p:nvPr>
            <p:ph type="subTitle" idx="1"/>
          </p:nvPr>
        </p:nvSpPr>
        <p:spPr>
          <a:xfrm>
            <a:off x="745420" y="2870521"/>
            <a:ext cx="6400800" cy="2684117"/>
          </a:xfrm>
        </p:spPr>
        <p:txBody>
          <a:bodyPr>
            <a:normAutofit lnSpcReduction="10000"/>
          </a:bodyPr>
          <a:lstStyle/>
          <a:p>
            <a:r>
              <a:rPr lang="en-US" sz="2400" dirty="0" smtClean="0"/>
              <a:t>James </a:t>
            </a:r>
            <a:r>
              <a:rPr lang="en-US" sz="2400" dirty="0"/>
              <a:t>R. </a:t>
            </a:r>
            <a:r>
              <a:rPr lang="en-US" sz="2400" dirty="0" smtClean="0"/>
              <a:t>Campbell</a:t>
            </a:r>
          </a:p>
          <a:p>
            <a:r>
              <a:rPr lang="en-US" sz="2400" dirty="0" smtClean="0"/>
              <a:t>Daniel </a:t>
            </a:r>
            <a:r>
              <a:rPr lang="en-US" sz="2400" dirty="0" err="1" smtClean="0"/>
              <a:t>Karlsson</a:t>
            </a:r>
            <a:endParaRPr lang="en-US" sz="2400" dirty="0"/>
          </a:p>
          <a:p>
            <a:endParaRPr lang="en-US" sz="2400" dirty="0"/>
          </a:p>
          <a:p>
            <a:r>
              <a:rPr lang="en-US" sz="2400" dirty="0" smtClean="0"/>
              <a:t>University of Nebraska Medical Center</a:t>
            </a:r>
          </a:p>
          <a:p>
            <a:r>
              <a:rPr lang="en-US" sz="2400" dirty="0" smtClean="0"/>
              <a:t>Omaha, NE, USA</a:t>
            </a:r>
          </a:p>
          <a:p>
            <a:r>
              <a:rPr lang="en-US" sz="2400" dirty="0" smtClean="0"/>
              <a:t>Swedish Board of Health</a:t>
            </a:r>
          </a:p>
          <a:p>
            <a:r>
              <a:rPr lang="en-US" sz="2400" dirty="0" smtClean="0"/>
              <a:t>Stockholm, SW</a:t>
            </a:r>
            <a:endParaRPr lang="en-US" sz="2400" dirty="0"/>
          </a:p>
        </p:txBody>
      </p:sp>
    </p:spTree>
    <p:extLst>
      <p:ext uri="{BB962C8B-B14F-4D97-AF65-F5344CB8AC3E}">
        <p14:creationId xmlns:p14="http://schemas.microsoft.com/office/powerpoint/2010/main" val="15027360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Nebraska Medicine</a:t>
            </a:r>
            <a:br>
              <a:rPr lang="en-US" dirty="0" smtClean="0"/>
            </a:br>
            <a:r>
              <a:rPr lang="en-US" dirty="0" smtClean="0"/>
              <a:t>Hemoglobin tests</a:t>
            </a:r>
            <a:endParaRPr lang="en-US" dirty="0"/>
          </a:p>
        </p:txBody>
      </p:sp>
      <p:sp>
        <p:nvSpPr>
          <p:cNvPr id="3" name="Content Placeholder 2"/>
          <p:cNvSpPr>
            <a:spLocks noGrp="1"/>
          </p:cNvSpPr>
          <p:nvPr>
            <p:ph idx="1"/>
          </p:nvPr>
        </p:nvSpPr>
        <p:spPr>
          <a:xfrm>
            <a:off x="956667" y="1882619"/>
            <a:ext cx="7282212" cy="4476991"/>
          </a:xfrm>
        </p:spPr>
        <p:txBody>
          <a:bodyPr>
            <a:normAutofit fontScale="92500" lnSpcReduction="20000"/>
          </a:bodyPr>
          <a:lstStyle/>
          <a:p>
            <a:r>
              <a:rPr lang="en-US" dirty="0" smtClean="0"/>
              <a:t>162 </a:t>
            </a:r>
            <a:r>
              <a:rPr lang="en-US" dirty="0" err="1" smtClean="0"/>
              <a:t>Orderables</a:t>
            </a:r>
            <a:r>
              <a:rPr lang="en-US" dirty="0" smtClean="0"/>
              <a:t>: 2 POC, 16 Hemoglobin and hematocrit panels, 144 CBC panels</a:t>
            </a:r>
          </a:p>
          <a:p>
            <a:pPr lvl="1"/>
            <a:r>
              <a:rPr lang="en-US" dirty="0" smtClean="0"/>
              <a:t>Hemoglobin rarely performed as single test; order routing metadata and lab; specimen </a:t>
            </a:r>
          </a:p>
          <a:p>
            <a:r>
              <a:rPr lang="en-US" dirty="0" smtClean="0"/>
              <a:t> 2 </a:t>
            </a:r>
            <a:r>
              <a:rPr lang="en-US" dirty="0" err="1" smtClean="0"/>
              <a:t>Performables</a:t>
            </a:r>
            <a:r>
              <a:rPr lang="en-US" dirty="0" smtClean="0"/>
              <a:t> employing different testing equipment in different enterprise labs</a:t>
            </a:r>
          </a:p>
          <a:p>
            <a:pPr lvl="1"/>
            <a:r>
              <a:rPr lang="en-US" dirty="0" smtClean="0"/>
              <a:t>1 testing device performs virtually all tests except POC testing</a:t>
            </a:r>
            <a:endParaRPr lang="en-US" dirty="0"/>
          </a:p>
          <a:p>
            <a:r>
              <a:rPr lang="en-US" dirty="0" smtClean="0"/>
              <a:t>4 </a:t>
            </a:r>
            <a:r>
              <a:rPr lang="en-US" dirty="0" err="1" smtClean="0"/>
              <a:t>Resultables</a:t>
            </a:r>
            <a:r>
              <a:rPr lang="en-US" dirty="0" smtClean="0"/>
              <a:t> chosen by data manager specifying testing procedure or specimen</a:t>
            </a:r>
          </a:p>
          <a:p>
            <a:pPr lvl="1"/>
            <a:r>
              <a:rPr lang="en-US" dirty="0" smtClean="0"/>
              <a:t>Different techniques and specimen types yield results which have different normal ranges</a:t>
            </a:r>
          </a:p>
          <a:p>
            <a:pPr lvl="1"/>
            <a:endParaRPr lang="en-US" dirty="0" smtClean="0"/>
          </a:p>
          <a:p>
            <a:pPr lvl="1"/>
            <a:endParaRPr lang="en-US" dirty="0"/>
          </a:p>
        </p:txBody>
      </p:sp>
    </p:spTree>
    <p:extLst>
      <p:ext uri="{BB962C8B-B14F-4D97-AF65-F5344CB8AC3E}">
        <p14:creationId xmlns:p14="http://schemas.microsoft.com/office/powerpoint/2010/main" val="27606789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Results Codification in US Research Networks</a:t>
            </a:r>
            <a:endParaRPr lang="en-US" dirty="0"/>
          </a:p>
        </p:txBody>
      </p:sp>
      <p:sp>
        <p:nvSpPr>
          <p:cNvPr id="3" name="Content Placeholder 2"/>
          <p:cNvSpPr>
            <a:spLocks noGrp="1"/>
          </p:cNvSpPr>
          <p:nvPr>
            <p:ph idx="1"/>
          </p:nvPr>
        </p:nvSpPr>
        <p:spPr/>
        <p:txBody>
          <a:bodyPr/>
          <a:lstStyle/>
          <a:p>
            <a:r>
              <a:rPr lang="en-US" dirty="0" smtClean="0"/>
              <a:t>Variability in reference standards used to identify results:</a:t>
            </a:r>
          </a:p>
          <a:p>
            <a:pPr lvl="1"/>
            <a:r>
              <a:rPr lang="en-US" dirty="0" smtClean="0"/>
              <a:t>CPT-4 procedure coding for billable lab test</a:t>
            </a:r>
          </a:p>
          <a:p>
            <a:pPr lvl="1"/>
            <a:r>
              <a:rPr lang="en-US" dirty="0" smtClean="0"/>
              <a:t>LOINC lab coding</a:t>
            </a:r>
          </a:p>
          <a:p>
            <a:pPr lvl="1"/>
            <a:r>
              <a:rPr lang="en-US" dirty="0" smtClean="0"/>
              <a:t>SNOMED CT Lab procedure codes</a:t>
            </a:r>
          </a:p>
          <a:p>
            <a:pPr lvl="1"/>
            <a:endParaRPr lang="en-US" dirty="0"/>
          </a:p>
        </p:txBody>
      </p:sp>
    </p:spTree>
    <p:extLst>
      <p:ext uri="{BB962C8B-B14F-4D97-AF65-F5344CB8AC3E}">
        <p14:creationId xmlns:p14="http://schemas.microsoft.com/office/powerpoint/2010/main" val="14654016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Lab-EHR Information Management </a:t>
            </a:r>
            <a:endParaRPr lang="en-US" dirty="0"/>
          </a:p>
        </p:txBody>
      </p:sp>
      <p:sp>
        <p:nvSpPr>
          <p:cNvPr id="4" name="TextBox 3"/>
          <p:cNvSpPr txBox="1"/>
          <p:nvPr/>
        </p:nvSpPr>
        <p:spPr>
          <a:xfrm>
            <a:off x="807150" y="1754984"/>
            <a:ext cx="7528408" cy="4708981"/>
          </a:xfrm>
          <a:prstGeom prst="rect">
            <a:avLst/>
          </a:prstGeom>
          <a:noFill/>
        </p:spPr>
        <p:txBody>
          <a:bodyPr wrap="square" rtlCol="0">
            <a:spAutoFit/>
          </a:bodyPr>
          <a:lstStyle/>
          <a:p>
            <a:r>
              <a:rPr lang="en-US" sz="2000" dirty="0"/>
              <a:t>The point of this discussion is that one testing procedure </a:t>
            </a:r>
            <a:r>
              <a:rPr lang="en-US" sz="2000" dirty="0" smtClean="0"/>
              <a:t>or machine (PERFORMABLE) might </a:t>
            </a:r>
            <a:r>
              <a:rPr lang="en-US" sz="2000" dirty="0"/>
              <a:t>be used by the lab to develop </a:t>
            </a:r>
            <a:r>
              <a:rPr lang="en-US" sz="2000" dirty="0" smtClean="0"/>
              <a:t>observation results </a:t>
            </a:r>
            <a:r>
              <a:rPr lang="en-US" sz="2000" dirty="0"/>
              <a:t>for MANY different </a:t>
            </a:r>
            <a:r>
              <a:rPr lang="en-US" sz="2000" dirty="0" smtClean="0"/>
              <a:t>observable ORDERABLEs (HL7:OBR-3) depending </a:t>
            </a:r>
            <a:r>
              <a:rPr lang="en-US" sz="2000" dirty="0"/>
              <a:t>upon the patient preparation, the </a:t>
            </a:r>
            <a:r>
              <a:rPr lang="en-US" sz="2000" dirty="0" err="1" smtClean="0"/>
              <a:t>specimen,sampling</a:t>
            </a:r>
            <a:r>
              <a:rPr lang="en-US" sz="2000" dirty="0" smtClean="0"/>
              <a:t> </a:t>
            </a:r>
            <a:r>
              <a:rPr lang="en-US" sz="2000" dirty="0"/>
              <a:t>protocol </a:t>
            </a:r>
            <a:r>
              <a:rPr lang="en-US" sz="2000" dirty="0" smtClean="0"/>
              <a:t>employed or organization of the enterprise labs.  </a:t>
            </a:r>
            <a:r>
              <a:rPr lang="en-US" sz="2000" dirty="0"/>
              <a:t>Details of the specimen processed, the specimen preparation and patient preparation must be married from the ORDERABLE </a:t>
            </a:r>
            <a:r>
              <a:rPr lang="en-US" sz="2000" dirty="0" smtClean="0"/>
              <a:t> to the PERFORMABLE in </a:t>
            </a:r>
            <a:r>
              <a:rPr lang="en-US" sz="2000" dirty="0"/>
              <a:t>generating </a:t>
            </a:r>
            <a:r>
              <a:rPr lang="en-US" sz="2000" dirty="0" smtClean="0"/>
              <a:t>an accurately defined </a:t>
            </a:r>
            <a:r>
              <a:rPr lang="en-US" sz="2000" dirty="0"/>
              <a:t>RESULTABLE </a:t>
            </a:r>
            <a:r>
              <a:rPr lang="en-US" sz="2000" dirty="0" smtClean="0"/>
              <a:t>(HL7:OBX-3) from </a:t>
            </a:r>
            <a:r>
              <a:rPr lang="en-US" sz="2000" dirty="0"/>
              <a:t>the LIMS to the </a:t>
            </a:r>
            <a:r>
              <a:rPr lang="en-US" sz="2000" dirty="0" smtClean="0"/>
              <a:t>EHR so that the final lab result database supports semantic interoperation and the </a:t>
            </a:r>
            <a:r>
              <a:rPr lang="en-US" sz="2000" dirty="0" err="1" smtClean="0"/>
              <a:t>datamart</a:t>
            </a:r>
            <a:r>
              <a:rPr lang="en-US" sz="2000" dirty="0" smtClean="0"/>
              <a:t> serves all downstream users – clinicians, researchers or public health.  </a:t>
            </a:r>
          </a:p>
          <a:p>
            <a:r>
              <a:rPr lang="en-US" sz="2000" dirty="0" smtClean="0"/>
              <a:t>FDA Shield project is currently promoting a reference database called LIVD of PERFORMABLES in what they believe will promote uniform coding of the RESULTABLES but this can only be a partial solution for the coding needs of the enterprise.</a:t>
            </a:r>
            <a:endParaRPr lang="en-US" sz="2000" dirty="0"/>
          </a:p>
        </p:txBody>
      </p:sp>
    </p:spTree>
    <p:extLst>
      <p:ext uri="{BB962C8B-B14F-4D97-AF65-F5344CB8AC3E}">
        <p14:creationId xmlns:p14="http://schemas.microsoft.com/office/powerpoint/2010/main" val="2638917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State of the art in lab interoperation and </a:t>
            </a:r>
            <a:r>
              <a:rPr lang="en-US" dirty="0" smtClean="0"/>
              <a:t>findings</a:t>
            </a:r>
            <a:endParaRPr lang="en-US" dirty="0"/>
          </a:p>
        </p:txBody>
      </p:sp>
      <p:sp>
        <p:nvSpPr>
          <p:cNvPr id="3" name="Content Placeholder 2"/>
          <p:cNvSpPr>
            <a:spLocks noGrp="1"/>
          </p:cNvSpPr>
          <p:nvPr>
            <p:ph idx="1"/>
          </p:nvPr>
        </p:nvSpPr>
        <p:spPr>
          <a:xfrm>
            <a:off x="956666" y="1882620"/>
            <a:ext cx="7767203" cy="3950310"/>
          </a:xfrm>
        </p:spPr>
        <p:txBody>
          <a:bodyPr>
            <a:normAutofit fontScale="92500"/>
          </a:bodyPr>
          <a:lstStyle/>
          <a:p>
            <a:r>
              <a:rPr lang="en-US" dirty="0" smtClean="0"/>
              <a:t>Managing a modern clinical lab is complex and reporting the breadth of results as interoperable data is daunting and fraught with error</a:t>
            </a:r>
            <a:endParaRPr lang="en-US" dirty="0"/>
          </a:p>
          <a:p>
            <a:r>
              <a:rPr lang="en-US" dirty="0" smtClean="0"/>
              <a:t>Each IHTSDO member may or may not have deployed national lab results coding schemes</a:t>
            </a:r>
          </a:p>
          <a:p>
            <a:r>
              <a:rPr lang="en-US" dirty="0" smtClean="0"/>
              <a:t>No basis for semantic interoperation other than equivalence mapping on national code level between those shared schemes</a:t>
            </a:r>
          </a:p>
          <a:p>
            <a:r>
              <a:rPr lang="en-US" dirty="0" smtClean="0"/>
              <a:t>No commitment among IHTSDO members for shared concept model for equivalence</a:t>
            </a:r>
          </a:p>
          <a:p>
            <a:endParaRPr lang="en-US" dirty="0" smtClean="0"/>
          </a:p>
          <a:p>
            <a:endParaRPr lang="en-US" dirty="0" smtClean="0"/>
          </a:p>
          <a:p>
            <a:endParaRPr lang="en-US" dirty="0"/>
          </a:p>
        </p:txBody>
      </p:sp>
    </p:spTree>
    <p:extLst>
      <p:ext uri="{BB962C8B-B14F-4D97-AF65-F5344CB8AC3E}">
        <p14:creationId xmlns:p14="http://schemas.microsoft.com/office/powerpoint/2010/main" val="1357443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Analytics Employing Semantic Interoperation supported by SNOMED CT</a:t>
            </a:r>
            <a:endParaRPr lang="en-US" dirty="0"/>
          </a:p>
        </p:txBody>
      </p:sp>
      <p:sp>
        <p:nvSpPr>
          <p:cNvPr id="4" name="TextBox 3"/>
          <p:cNvSpPr txBox="1"/>
          <p:nvPr/>
        </p:nvSpPr>
        <p:spPr>
          <a:xfrm>
            <a:off x="751155" y="2071325"/>
            <a:ext cx="8072916" cy="4524315"/>
          </a:xfrm>
          <a:prstGeom prst="rect">
            <a:avLst/>
          </a:prstGeom>
          <a:noFill/>
        </p:spPr>
        <p:txBody>
          <a:bodyPr wrap="none" rtlCol="0">
            <a:spAutoFit/>
          </a:bodyPr>
          <a:lstStyle/>
          <a:p>
            <a:r>
              <a:rPr lang="en-US" dirty="0"/>
              <a:t>*HEMOGLOBIN A1C FRACTION</a:t>
            </a:r>
          </a:p>
          <a:p>
            <a:r>
              <a:rPr lang="en-US" dirty="0"/>
              <a:t>'Observable entity (observable entity)' </a:t>
            </a:r>
          </a:p>
          <a:p>
            <a:r>
              <a:rPr lang="en-US" dirty="0"/>
              <a:t>and ('Role group (attribute)' some ('Component (attribute)' some </a:t>
            </a:r>
            <a:endParaRPr lang="en-US" dirty="0" smtClean="0"/>
          </a:p>
          <a:p>
            <a:r>
              <a:rPr lang="en-US" dirty="0" smtClean="0"/>
              <a:t>'Glycated </a:t>
            </a:r>
            <a:r>
              <a:rPr lang="en-US" dirty="0"/>
              <a:t>hemoglobin (substance)'))</a:t>
            </a:r>
          </a:p>
          <a:p>
            <a:r>
              <a:rPr lang="en-US" dirty="0"/>
              <a:t>and ('Role group (attribute)' some ('Relative to (attribute)' some </a:t>
            </a:r>
            <a:endParaRPr lang="en-US" dirty="0" smtClean="0"/>
          </a:p>
          <a:p>
            <a:r>
              <a:rPr lang="en-US" dirty="0" smtClean="0"/>
              <a:t>'Hemoglobin </a:t>
            </a:r>
            <a:r>
              <a:rPr lang="en-US" dirty="0"/>
              <a:t>(substance)'))</a:t>
            </a:r>
          </a:p>
          <a:p>
            <a:r>
              <a:rPr lang="en-US" dirty="0"/>
              <a:t>and ('Role group (attribute)' some ('Inheres in (attribute)' some 'Blood (substance)'))</a:t>
            </a:r>
          </a:p>
          <a:p>
            <a:endParaRPr lang="en-US" sz="1600" dirty="0" smtClean="0"/>
          </a:p>
          <a:p>
            <a:r>
              <a:rPr lang="en-US" sz="1600" dirty="0" smtClean="0"/>
              <a:t>*</a:t>
            </a:r>
            <a:r>
              <a:rPr lang="en-US" sz="1600" dirty="0"/>
              <a:t>BLOOD OR URINE OPIATE SCREEN</a:t>
            </a:r>
          </a:p>
          <a:p>
            <a:r>
              <a:rPr lang="en-US" sz="1600" dirty="0"/>
              <a:t>'Observable entity (observable entity)' </a:t>
            </a:r>
          </a:p>
          <a:p>
            <a:r>
              <a:rPr lang="en-US" sz="1600" dirty="0"/>
              <a:t>and ('Role group (attribute)' some ('Component (attribute)' some </a:t>
            </a:r>
            <a:endParaRPr lang="en-US" sz="1600" dirty="0" smtClean="0"/>
          </a:p>
          <a:p>
            <a:r>
              <a:rPr lang="en-US" sz="1600" dirty="0" smtClean="0"/>
              <a:t>'Substance </a:t>
            </a:r>
            <a:r>
              <a:rPr lang="en-US" sz="1600" dirty="0"/>
              <a:t>with opioid receptor agonist mechanism of action (substance)'))</a:t>
            </a:r>
          </a:p>
          <a:p>
            <a:r>
              <a:rPr lang="en-US" sz="1600" dirty="0"/>
              <a:t>and (('Role group (attribute)' some </a:t>
            </a:r>
            <a:endParaRPr lang="en-US" sz="1600" dirty="0" smtClean="0"/>
          </a:p>
          <a:p>
            <a:r>
              <a:rPr lang="en-US" sz="1600" dirty="0" smtClean="0"/>
              <a:t>(</a:t>
            </a:r>
            <a:r>
              <a:rPr lang="en-US" sz="1600" dirty="0"/>
              <a:t>'Direct site (attribute)' some 'Acellular blood (serum or plasma) specimen (specimen)')) </a:t>
            </a:r>
          </a:p>
          <a:p>
            <a:r>
              <a:rPr lang="en-US" sz="1600" dirty="0"/>
              <a:t>or</a:t>
            </a:r>
          </a:p>
          <a:p>
            <a:r>
              <a:rPr lang="en-US" sz="1600" dirty="0"/>
              <a:t>('Role group (attribute)' some ('Direct site (attribute)' some 'Urine specimen (specimen)')))</a:t>
            </a:r>
          </a:p>
          <a:p>
            <a:endParaRPr lang="en-US" dirty="0"/>
          </a:p>
        </p:txBody>
      </p:sp>
    </p:spTree>
    <p:extLst>
      <p:ext uri="{BB962C8B-B14F-4D97-AF65-F5344CB8AC3E}">
        <p14:creationId xmlns:p14="http://schemas.microsoft.com/office/powerpoint/2010/main" val="28037631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401004"/>
            <a:ext cx="7606427" cy="1359153"/>
          </a:xfrm>
        </p:spPr>
        <p:txBody>
          <a:bodyPr/>
          <a:lstStyle/>
          <a:p>
            <a:r>
              <a:rPr lang="en-US" dirty="0" smtClean="0"/>
              <a:t>I2b2 metadata Tooling</a:t>
            </a:r>
            <a:endParaRPr lang="en-US" dirty="0"/>
          </a:p>
        </p:txBody>
      </p:sp>
      <p:pic>
        <p:nvPicPr>
          <p:cNvPr id="4" name="Content Placeholder 3"/>
          <p:cNvPicPr>
            <a:picLocks noGrp="1" noChangeAspect="1"/>
          </p:cNvPicPr>
          <p:nvPr>
            <p:ph idx="1"/>
          </p:nvPr>
        </p:nvPicPr>
        <p:blipFill rotWithShape="1">
          <a:blip r:embed="rId2"/>
          <a:srcRect l="50178" t="10239" r="19505"/>
          <a:stretch/>
        </p:blipFill>
        <p:spPr>
          <a:xfrm>
            <a:off x="852162" y="1197556"/>
            <a:ext cx="7315200" cy="6091518"/>
          </a:xfrm>
          <a:prstGeom prst="rect">
            <a:avLst/>
          </a:prstGeom>
        </p:spPr>
      </p:pic>
    </p:spTree>
    <p:extLst>
      <p:ext uri="{BB962C8B-B14F-4D97-AF65-F5344CB8AC3E}">
        <p14:creationId xmlns:p14="http://schemas.microsoft.com/office/powerpoint/2010/main" val="25591872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915485" cy="1359153"/>
          </a:xfrm>
        </p:spPr>
        <p:txBody>
          <a:bodyPr>
            <a:normAutofit fontScale="90000"/>
          </a:bodyPr>
          <a:lstStyle/>
          <a:p>
            <a:r>
              <a:rPr lang="en-US" dirty="0" smtClean="0"/>
              <a:t>Barriers </a:t>
            </a:r>
            <a:r>
              <a:rPr lang="en-US" dirty="0"/>
              <a:t>created to semantic interoperation by </a:t>
            </a:r>
            <a:r>
              <a:rPr lang="en-US" dirty="0" smtClean="0"/>
              <a:t>SNOMED CT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Newness of the concept model for Observables</a:t>
            </a:r>
          </a:p>
          <a:p>
            <a:r>
              <a:rPr lang="en-US" dirty="0"/>
              <a:t>Ambiguity created by inclusion of BOTH &lt;&lt;386053000|Evaluation procedures| AND </a:t>
            </a:r>
            <a:r>
              <a:rPr lang="en-US" dirty="0" smtClean="0"/>
              <a:t>&lt;&lt;108252007|Laboratoy procedure| AND &lt;&lt;</a:t>
            </a:r>
            <a:r>
              <a:rPr lang="en-US" dirty="0"/>
              <a:t>363787002|Observable entity| to populate 363714003|Interprets (attribute)| and therefore to code a </a:t>
            </a:r>
            <a:r>
              <a:rPr lang="en-US" dirty="0" smtClean="0"/>
              <a:t>RESULTABLE finding</a:t>
            </a:r>
            <a:endParaRPr lang="en-US" dirty="0"/>
          </a:p>
          <a:p>
            <a:r>
              <a:rPr lang="en-US" dirty="0" smtClean="0"/>
              <a:t>Procedure testing concept model lacks the specificity of the Observables model for fully defining a REDSULTABLE</a:t>
            </a:r>
          </a:p>
          <a:p>
            <a:r>
              <a:rPr lang="en-US" dirty="0" smtClean="0"/>
              <a:t>Non-alignment of defining attributes for these two hierarchies, specifically METHOD-TECHNIQUE</a:t>
            </a:r>
            <a:endParaRPr lang="en-US" dirty="0"/>
          </a:p>
        </p:txBody>
      </p:sp>
      <p:pic>
        <p:nvPicPr>
          <p:cNvPr id="4" name="Picture 3"/>
          <p:cNvPicPr>
            <a:picLocks noChangeAspect="1"/>
          </p:cNvPicPr>
          <p:nvPr/>
        </p:nvPicPr>
        <p:blipFill rotWithShape="1">
          <a:blip r:embed="rId2"/>
          <a:srcRect l="55209" t="24879" r="4814"/>
          <a:stretch/>
        </p:blipFill>
        <p:spPr>
          <a:xfrm>
            <a:off x="956667" y="3857775"/>
            <a:ext cx="7315200" cy="3866046"/>
          </a:xfrm>
          <a:prstGeom prst="rect">
            <a:avLst/>
          </a:prstGeom>
        </p:spPr>
      </p:pic>
    </p:spTree>
    <p:extLst>
      <p:ext uri="{BB962C8B-B14F-4D97-AF65-F5344CB8AC3E}">
        <p14:creationId xmlns:p14="http://schemas.microsoft.com/office/powerpoint/2010/main" val="1365993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915485" cy="1359153"/>
          </a:xfrm>
        </p:spPr>
        <p:txBody>
          <a:bodyPr>
            <a:normAutofit fontScale="90000"/>
          </a:bodyPr>
          <a:lstStyle/>
          <a:p>
            <a:r>
              <a:rPr lang="en-US" dirty="0" smtClean="0"/>
              <a:t>Barriers </a:t>
            </a:r>
            <a:r>
              <a:rPr lang="en-US" dirty="0"/>
              <a:t>created to semantic interoperation by </a:t>
            </a:r>
            <a:r>
              <a:rPr lang="en-US" dirty="0" smtClean="0"/>
              <a:t>SNOMED CT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Newness of the concept model for Observables</a:t>
            </a:r>
          </a:p>
          <a:p>
            <a:r>
              <a:rPr lang="en-US" dirty="0"/>
              <a:t>Ambiguity created by inclusion of BOTH &lt;&lt;386053000|Evaluation procedures| AND </a:t>
            </a:r>
            <a:r>
              <a:rPr lang="en-US" dirty="0" smtClean="0"/>
              <a:t>&lt;&lt;108252007|Laboratoy procedure| AND &lt;&lt;</a:t>
            </a:r>
            <a:r>
              <a:rPr lang="en-US" dirty="0"/>
              <a:t>363787002|Observable entity| to populate 363714003|Interprets (attribute)| and therefore to code a </a:t>
            </a:r>
            <a:r>
              <a:rPr lang="en-US" dirty="0" smtClean="0"/>
              <a:t>RESULTABLE finding</a:t>
            </a:r>
            <a:endParaRPr lang="en-US" dirty="0"/>
          </a:p>
          <a:p>
            <a:r>
              <a:rPr lang="en-US" dirty="0" smtClean="0"/>
              <a:t>Procedure testing concept model lacks the specificity of the Observables model for fully defining a RESULTABLE</a:t>
            </a:r>
          </a:p>
          <a:p>
            <a:r>
              <a:rPr lang="en-US" dirty="0" smtClean="0"/>
              <a:t>Non-alignment of defining attributes for the Observable and Procedure hierarchies, </a:t>
            </a:r>
            <a:r>
              <a:rPr lang="en-US" dirty="0" err="1" smtClean="0"/>
              <a:t>eg</a:t>
            </a:r>
            <a:r>
              <a:rPr lang="en-US" dirty="0" smtClean="0"/>
              <a:t> METHOD-TECHNIQUE</a:t>
            </a:r>
            <a:endParaRPr lang="en-US" dirty="0"/>
          </a:p>
        </p:txBody>
      </p:sp>
    </p:spTree>
    <p:extLst>
      <p:ext uri="{BB962C8B-B14F-4D97-AF65-F5344CB8AC3E}">
        <p14:creationId xmlns:p14="http://schemas.microsoft.com/office/powerpoint/2010/main" val="8211952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SNOMED CT Lab Procedures</a:t>
            </a:r>
            <a:br>
              <a:rPr lang="en-US" dirty="0" smtClean="0"/>
            </a:br>
            <a:r>
              <a:rPr lang="en-US" dirty="0" smtClean="0"/>
              <a:t>Concept Inventories</a:t>
            </a:r>
            <a:endParaRPr lang="en-US" dirty="0"/>
          </a:p>
        </p:txBody>
      </p:sp>
      <p:sp>
        <p:nvSpPr>
          <p:cNvPr id="3" name="Content Placeholder 2"/>
          <p:cNvSpPr>
            <a:spLocks noGrp="1"/>
          </p:cNvSpPr>
          <p:nvPr>
            <p:ph idx="1"/>
          </p:nvPr>
        </p:nvSpPr>
        <p:spPr/>
        <p:txBody>
          <a:bodyPr>
            <a:normAutofit/>
          </a:bodyPr>
          <a:lstStyle/>
          <a:p>
            <a:r>
              <a:rPr lang="en-US" dirty="0" smtClean="0"/>
              <a:t>&lt;&lt;</a:t>
            </a:r>
            <a:r>
              <a:rPr lang="en-US" dirty="0"/>
              <a:t>108252007|Laboratory procedure| = </a:t>
            </a:r>
            <a:r>
              <a:rPr lang="en-US" dirty="0" smtClean="0"/>
              <a:t>5165 </a:t>
            </a:r>
            <a:r>
              <a:rPr lang="en-US" dirty="0"/>
              <a:t>concepts</a:t>
            </a:r>
          </a:p>
          <a:p>
            <a:r>
              <a:rPr lang="en-US" dirty="0"/>
              <a:t>&lt;&lt;386053000|Evaluation procedure| + Method=Measurement – action   7125 </a:t>
            </a:r>
            <a:r>
              <a:rPr lang="en-US" dirty="0" smtClean="0"/>
              <a:t>concepts</a:t>
            </a:r>
            <a:endParaRPr lang="en-US" dirty="0"/>
          </a:p>
        </p:txBody>
      </p:sp>
    </p:spTree>
    <p:extLst>
      <p:ext uri="{BB962C8B-B14F-4D97-AF65-F5344CB8AC3E}">
        <p14:creationId xmlns:p14="http://schemas.microsoft.com/office/powerpoint/2010/main" val="20158740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Apply Observables concept model to fully define &lt;&lt;some Evaluation Procedures for lab and &lt;&lt;Lab Procedures and move them to Observable entities while maintaining SCTID to support interoperability of lab </a:t>
            </a:r>
            <a:r>
              <a:rPr lang="en-US" u="sng" dirty="0" smtClean="0"/>
              <a:t>RESULTABLES</a:t>
            </a:r>
            <a:r>
              <a:rPr lang="en-US" dirty="0" smtClean="0"/>
              <a:t> that have employed the codes – specifically analytics for decision making, research and public health</a:t>
            </a:r>
          </a:p>
          <a:p>
            <a:r>
              <a:rPr lang="en-US" dirty="0" smtClean="0"/>
              <a:t>Evaluate effects on:</a:t>
            </a:r>
          </a:p>
          <a:p>
            <a:pPr lvl="1"/>
            <a:r>
              <a:rPr lang="en-US" dirty="0" smtClean="0"/>
              <a:t>Observables classification of lab RESULTABLES for analytics and decision support</a:t>
            </a:r>
          </a:p>
          <a:p>
            <a:pPr lvl="1"/>
            <a:r>
              <a:rPr lang="en-US" dirty="0" smtClean="0"/>
              <a:t>Clinical findings classification of findings employing Interprets=Lab Observables</a:t>
            </a:r>
          </a:p>
          <a:p>
            <a:r>
              <a:rPr lang="en-US" dirty="0" smtClean="0"/>
              <a:t>Further content revisions to Procedures can be informed by the results of this work and could then proceed in steps:	</a:t>
            </a:r>
          </a:p>
          <a:p>
            <a:pPr marL="971550" lvl="1" indent="-514350">
              <a:buFont typeface="+mj-lt"/>
              <a:buAutoNum type="arabicPeriod"/>
            </a:pPr>
            <a:r>
              <a:rPr lang="en-US" dirty="0" smtClean="0"/>
              <a:t>Laboratory testing procedures</a:t>
            </a:r>
          </a:p>
          <a:p>
            <a:pPr marL="971550" lvl="1" indent="-514350">
              <a:buFont typeface="+mj-lt"/>
              <a:buAutoNum type="arabicPeriod"/>
            </a:pPr>
            <a:r>
              <a:rPr lang="en-US" dirty="0" smtClean="0"/>
              <a:t>?Vitals signs</a:t>
            </a:r>
          </a:p>
          <a:p>
            <a:pPr marL="971550" lvl="1" indent="-514350">
              <a:buFont typeface="+mj-lt"/>
              <a:buAutoNum type="arabicPeriod"/>
            </a:pPr>
            <a:r>
              <a:rPr lang="en-US" dirty="0" smtClean="0"/>
              <a:t>?Imaging</a:t>
            </a:r>
            <a:endParaRPr lang="en-US" dirty="0"/>
          </a:p>
        </p:txBody>
      </p:sp>
    </p:spTree>
    <p:extLst>
      <p:ext uri="{BB962C8B-B14F-4D97-AF65-F5344CB8AC3E}">
        <p14:creationId xmlns:p14="http://schemas.microsoft.com/office/powerpoint/2010/main" val="1684169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EAG Minutes</a:t>
            </a:r>
            <a:endParaRPr lang="en-US"/>
          </a:p>
        </p:txBody>
      </p:sp>
      <p:sp>
        <p:nvSpPr>
          <p:cNvPr id="4" name="TextBox 3"/>
          <p:cNvSpPr txBox="1"/>
          <p:nvPr/>
        </p:nvSpPr>
        <p:spPr>
          <a:xfrm>
            <a:off x="831568" y="1902034"/>
            <a:ext cx="7792315" cy="3139321"/>
          </a:xfrm>
          <a:prstGeom prst="rect">
            <a:avLst/>
          </a:prstGeom>
          <a:noFill/>
        </p:spPr>
        <p:txBody>
          <a:bodyPr wrap="square" rtlCol="0">
            <a:spAutoFit/>
          </a:bodyPr>
          <a:lstStyle/>
          <a:p>
            <a:r>
              <a:rPr lang="en-US" b="1" dirty="0"/>
              <a:t>Discussion:</a:t>
            </a:r>
            <a:endParaRPr lang="en-US" dirty="0"/>
          </a:p>
          <a:p>
            <a:r>
              <a:rPr lang="en-US" dirty="0"/>
              <a:t>Consensus was support for the integration of the Evaluation procedures and Observable entity hierarchies for the single property observations</a:t>
            </a:r>
            <a:r>
              <a:rPr lang="en-US" dirty="0" smtClean="0"/>
              <a:t>.</a:t>
            </a:r>
          </a:p>
          <a:p>
            <a:endParaRPr lang="en-US" dirty="0"/>
          </a:p>
          <a:p>
            <a:r>
              <a:rPr lang="en-US" dirty="0"/>
              <a:t>Questions arose about the value of the "Performable" type of </a:t>
            </a:r>
            <a:r>
              <a:rPr lang="en-US" dirty="0" smtClean="0"/>
              <a:t>concept</a:t>
            </a:r>
          </a:p>
          <a:p>
            <a:endParaRPr lang="en-US" dirty="0"/>
          </a:p>
          <a:p>
            <a:r>
              <a:rPr lang="en-US" dirty="0"/>
              <a:t>A small group of participants was organized to begin a pilot to determine the feasibility and level of effort required to transform single property evaluation procedures (laboratory evaluations?) into observable entities and whether an automated process would be possible.</a:t>
            </a:r>
          </a:p>
          <a:p>
            <a:endParaRPr lang="en-US" dirty="0"/>
          </a:p>
        </p:txBody>
      </p:sp>
    </p:spTree>
    <p:extLst>
      <p:ext uri="{BB962C8B-B14F-4D97-AF65-F5344CB8AC3E}">
        <p14:creationId xmlns:p14="http://schemas.microsoft.com/office/powerpoint/2010/main" val="20241610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Protocol Proposal</a:t>
            </a:r>
            <a:endParaRPr lang="en-US" dirty="0"/>
          </a:p>
        </p:txBody>
      </p:sp>
      <p:sp>
        <p:nvSpPr>
          <p:cNvPr id="3" name="Content Placeholder 2"/>
          <p:cNvSpPr>
            <a:spLocks noGrp="1"/>
          </p:cNvSpPr>
          <p:nvPr>
            <p:ph idx="1"/>
          </p:nvPr>
        </p:nvSpPr>
        <p:spPr>
          <a:xfrm>
            <a:off x="1025508" y="1882620"/>
            <a:ext cx="7282212" cy="4411088"/>
          </a:xfrm>
        </p:spPr>
        <p:txBody>
          <a:bodyPr>
            <a:normAutofit fontScale="92500" lnSpcReduction="20000"/>
          </a:bodyPr>
          <a:lstStyle/>
          <a:p>
            <a:r>
              <a:rPr lang="en-US" dirty="0" smtClean="0"/>
              <a:t>Purpose: </a:t>
            </a:r>
          </a:p>
          <a:p>
            <a:pPr lvl="1"/>
            <a:r>
              <a:rPr lang="en-US" dirty="0" smtClean="0"/>
              <a:t>1) Develop non-ambiguous, unique and fully defined set of RESULTABLE Observable entities in use within IHTSDO members starting with Nebraska Lexicon (~2500 in active use)</a:t>
            </a:r>
          </a:p>
          <a:p>
            <a:pPr lvl="1"/>
            <a:r>
              <a:rPr lang="en-US" dirty="0" smtClean="0"/>
              <a:t>2) Move relevant SNOMED Procedures to Observables hierarchy </a:t>
            </a:r>
          </a:p>
          <a:p>
            <a:pPr lvl="1"/>
            <a:r>
              <a:rPr lang="en-US" dirty="0" smtClean="0"/>
              <a:t>3) Analyze applicable Clinical finding and Observables use cases for analytics</a:t>
            </a:r>
          </a:p>
          <a:p>
            <a:r>
              <a:rPr lang="en-US" dirty="0" smtClean="0"/>
              <a:t>Scope: ?&lt;&lt;Evaluation procedure + Method=Measurement action + Lab context OR ?&lt;&lt;Lab procedure</a:t>
            </a:r>
          </a:p>
          <a:p>
            <a:r>
              <a:rPr lang="en-US" dirty="0"/>
              <a:t> </a:t>
            </a:r>
            <a:r>
              <a:rPr lang="en-US" dirty="0" smtClean="0"/>
              <a:t>  ~12290 concepts</a:t>
            </a:r>
          </a:p>
          <a:p>
            <a:endParaRPr lang="en-US" dirty="0"/>
          </a:p>
        </p:txBody>
      </p:sp>
    </p:spTree>
    <p:extLst>
      <p:ext uri="{BB962C8B-B14F-4D97-AF65-F5344CB8AC3E}">
        <p14:creationId xmlns:p14="http://schemas.microsoft.com/office/powerpoint/2010/main" val="15460544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574512" cy="1359153"/>
          </a:xfrm>
        </p:spPr>
        <p:txBody>
          <a:bodyPr/>
          <a:lstStyle/>
          <a:p>
            <a:r>
              <a:rPr lang="en-US" dirty="0" smtClean="0"/>
              <a:t>Step 1 Protocol</a:t>
            </a:r>
            <a:endParaRPr lang="en-US" dirty="0"/>
          </a:p>
        </p:txBody>
      </p:sp>
      <p:sp>
        <p:nvSpPr>
          <p:cNvPr id="3" name="Content Placeholder 2"/>
          <p:cNvSpPr>
            <a:spLocks noGrp="1"/>
          </p:cNvSpPr>
          <p:nvPr>
            <p:ph idx="1"/>
          </p:nvPr>
        </p:nvSpPr>
        <p:spPr>
          <a:xfrm>
            <a:off x="1025508" y="1882620"/>
            <a:ext cx="7282212" cy="4411088"/>
          </a:xfrm>
        </p:spPr>
        <p:txBody>
          <a:bodyPr>
            <a:normAutofit fontScale="70000" lnSpcReduction="20000"/>
          </a:bodyPr>
          <a:lstStyle/>
          <a:p>
            <a:r>
              <a:rPr lang="en-US" dirty="0" smtClean="0"/>
              <a:t>Scope: &lt;&lt;Evaluation procedure + Method=Measurement action + Lab context OR &lt;&lt;Lab procedure (~12290 concepts)</a:t>
            </a:r>
          </a:p>
          <a:p>
            <a:r>
              <a:rPr lang="en-US" dirty="0" smtClean="0">
                <a:solidFill>
                  <a:srgbClr val="FF0000"/>
                </a:solidFill>
                <a:sym typeface="Wingdings" panose="05000000000000000000" pitchFamily="2" charset="2"/>
              </a:rPr>
              <a:t>?Identify ambiguous or duplicate concepts for retirement (for discussion)</a:t>
            </a:r>
          </a:p>
          <a:p>
            <a:r>
              <a:rPr lang="en-US" dirty="0" smtClean="0">
                <a:sym typeface="Wingdings" panose="05000000000000000000" pitchFamily="2" charset="2"/>
              </a:rPr>
              <a:t>Redefine </a:t>
            </a:r>
            <a:r>
              <a:rPr lang="en-US" dirty="0" err="1" smtClean="0">
                <a:sym typeface="Wingdings" panose="05000000000000000000" pitchFamily="2" charset="2"/>
              </a:rPr>
              <a:t>supertype</a:t>
            </a:r>
            <a:r>
              <a:rPr lang="en-US" dirty="0" smtClean="0">
                <a:sym typeface="Wingdings" panose="05000000000000000000" pitchFamily="2" charset="2"/>
              </a:rPr>
              <a:t> </a:t>
            </a:r>
            <a:r>
              <a:rPr lang="en-US" dirty="0" smtClean="0"/>
              <a:t>ISA Observable entity</a:t>
            </a:r>
          </a:p>
          <a:p>
            <a:r>
              <a:rPr lang="en-US" dirty="0" smtClean="0"/>
              <a:t>Retire invalid attribute-values  from the Procedure concept model and convert definition to Observable concept model (Some procedure attributes provide similar semantics with different value sets; </a:t>
            </a:r>
            <a:r>
              <a:rPr lang="en-US" dirty="0" err="1" smtClean="0"/>
              <a:t>eg</a:t>
            </a:r>
            <a:r>
              <a:rPr lang="en-US" dirty="0" smtClean="0"/>
              <a:t> Method </a:t>
            </a:r>
            <a:r>
              <a:rPr lang="en-US" dirty="0">
                <a:sym typeface="Wingdings" panose="05000000000000000000" pitchFamily="2" charset="2"/>
              </a:rPr>
              <a:t></a:t>
            </a:r>
            <a:r>
              <a:rPr lang="en-US" dirty="0" smtClean="0">
                <a:sym typeface="Wingdings" panose="05000000000000000000" pitchFamily="2" charset="2"/>
              </a:rPr>
              <a:t>Technique)</a:t>
            </a:r>
            <a:endParaRPr lang="en-US" dirty="0">
              <a:sym typeface="Wingdings" panose="05000000000000000000" pitchFamily="2" charset="2"/>
            </a:endParaRPr>
          </a:p>
          <a:p>
            <a:r>
              <a:rPr lang="en-US" dirty="0">
                <a:solidFill>
                  <a:srgbClr val="FF0000"/>
                </a:solidFill>
                <a:sym typeface="Wingdings" panose="05000000000000000000" pitchFamily="2" charset="2"/>
              </a:rPr>
              <a:t>?Structured FSN: </a:t>
            </a:r>
            <a:r>
              <a:rPr lang="en-US" dirty="0" smtClean="0">
                <a:solidFill>
                  <a:srgbClr val="FF0000"/>
                </a:solidFill>
                <a:sym typeface="Wingdings" panose="05000000000000000000" pitchFamily="2" charset="2"/>
              </a:rPr>
              <a:t>[Component] [</a:t>
            </a:r>
            <a:r>
              <a:rPr lang="en-US" dirty="0">
                <a:solidFill>
                  <a:srgbClr val="FF0000"/>
                </a:solidFill>
                <a:sym typeface="Wingdings" panose="05000000000000000000" pitchFamily="2" charset="2"/>
              </a:rPr>
              <a:t>Property] [Inheres In] </a:t>
            </a:r>
            <a:r>
              <a:rPr lang="en-US" dirty="0" smtClean="0">
                <a:solidFill>
                  <a:srgbClr val="FF0000"/>
                </a:solidFill>
                <a:sym typeface="Wingdings" panose="05000000000000000000" pitchFamily="2" charset="2"/>
              </a:rPr>
              <a:t>[</a:t>
            </a:r>
            <a:r>
              <a:rPr lang="en-US" dirty="0" err="1" smtClean="0">
                <a:solidFill>
                  <a:srgbClr val="FF0000"/>
                </a:solidFill>
                <a:sym typeface="Wingdings" panose="05000000000000000000" pitchFamily="2" charset="2"/>
              </a:rPr>
              <a:t>Direct_Site_Substance</a:t>
            </a:r>
            <a:r>
              <a:rPr lang="en-US" dirty="0" smtClean="0">
                <a:solidFill>
                  <a:srgbClr val="FF0000"/>
                </a:solidFill>
                <a:sym typeface="Wingdings" panose="05000000000000000000" pitchFamily="2" charset="2"/>
              </a:rPr>
              <a:t>][Precondition]</a:t>
            </a:r>
          </a:p>
          <a:p>
            <a:r>
              <a:rPr lang="en-US" dirty="0" smtClean="0">
                <a:solidFill>
                  <a:srgbClr val="FF0000"/>
                </a:solidFill>
                <a:sym typeface="Wingdings" panose="05000000000000000000" pitchFamily="2" charset="2"/>
              </a:rPr>
              <a:t>Equivalent to an existing Observable entity? Then retire observable as duplicate and retain SCTID of Evaluation procedure for the concept due to the presumption of standing bodies of work</a:t>
            </a:r>
          </a:p>
          <a:p>
            <a:r>
              <a:rPr lang="en-US" dirty="0" smtClean="0">
                <a:sym typeface="Wingdings" panose="05000000000000000000" pitchFamily="2" charset="2"/>
              </a:rPr>
              <a:t>Later: Revise Clinical findings concept model to exclude Evaluation Procedures from Includes attribute Value</a:t>
            </a:r>
          </a:p>
          <a:p>
            <a:endParaRPr lang="en-US" dirty="0"/>
          </a:p>
        </p:txBody>
      </p:sp>
    </p:spTree>
    <p:extLst>
      <p:ext uri="{BB962C8B-B14F-4D97-AF65-F5344CB8AC3E}">
        <p14:creationId xmlns:p14="http://schemas.microsoft.com/office/powerpoint/2010/main" val="6107260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Exemplar 1:</a:t>
            </a:r>
            <a:br>
              <a:rPr lang="en-US" dirty="0" smtClean="0"/>
            </a:br>
            <a:r>
              <a:rPr lang="en-US" dirty="0" smtClean="0"/>
              <a:t>43396009|Hemoglobin A1c Measurement (procedure)|</a:t>
            </a:r>
            <a:endParaRPr lang="en-US" dirty="0"/>
          </a:p>
        </p:txBody>
      </p:sp>
      <p:pic>
        <p:nvPicPr>
          <p:cNvPr id="4" name="Content Placeholder 3"/>
          <p:cNvPicPr>
            <a:picLocks noGrp="1" noChangeAspect="1"/>
          </p:cNvPicPr>
          <p:nvPr>
            <p:ph idx="1"/>
          </p:nvPr>
        </p:nvPicPr>
        <p:blipFill rotWithShape="1">
          <a:blip r:embed="rId2"/>
          <a:srcRect l="69784" t="27190" r="937" b="15716"/>
          <a:stretch/>
        </p:blipFill>
        <p:spPr>
          <a:xfrm>
            <a:off x="997325" y="1882775"/>
            <a:ext cx="7201738" cy="3949700"/>
          </a:xfrm>
          <a:prstGeom prst="rect">
            <a:avLst/>
          </a:prstGeom>
        </p:spPr>
      </p:pic>
    </p:spTree>
    <p:extLst>
      <p:ext uri="{BB962C8B-B14F-4D97-AF65-F5344CB8AC3E}">
        <p14:creationId xmlns:p14="http://schemas.microsoft.com/office/powerpoint/2010/main" val="5667958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43396009|Hemoglobin A1c [Measurement] in Blood (Observable entity)|</a:t>
            </a:r>
            <a:endParaRPr lang="en-US" sz="3600" dirty="0"/>
          </a:p>
        </p:txBody>
      </p:sp>
      <p:pic>
        <p:nvPicPr>
          <p:cNvPr id="5" name="Content Placeholder 4"/>
          <p:cNvPicPr>
            <a:picLocks noGrp="1" noChangeAspect="1"/>
          </p:cNvPicPr>
          <p:nvPr>
            <p:ph idx="1"/>
          </p:nvPr>
        </p:nvPicPr>
        <p:blipFill rotWithShape="1">
          <a:blip r:embed="rId2"/>
          <a:srcRect l="37918" t="11165" r="26359" b="51453"/>
          <a:stretch/>
        </p:blipFill>
        <p:spPr>
          <a:xfrm>
            <a:off x="1023455" y="1870743"/>
            <a:ext cx="7132320" cy="4198278"/>
          </a:xfrm>
          <a:prstGeom prst="rect">
            <a:avLst/>
          </a:prstGeom>
        </p:spPr>
      </p:pic>
    </p:spTree>
    <p:extLst>
      <p:ext uri="{BB962C8B-B14F-4D97-AF65-F5344CB8AC3E}">
        <p14:creationId xmlns:p14="http://schemas.microsoft.com/office/powerpoint/2010/main" val="14461913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080242" cy="1359153"/>
          </a:xfrm>
        </p:spPr>
        <p:txBody>
          <a:bodyPr/>
          <a:lstStyle/>
          <a:p>
            <a:r>
              <a:rPr lang="en-US" dirty="0" smtClean="0"/>
              <a:t>DL Classification of Change</a:t>
            </a:r>
            <a:endParaRPr lang="en-US" dirty="0"/>
          </a:p>
        </p:txBody>
      </p:sp>
      <p:pic>
        <p:nvPicPr>
          <p:cNvPr id="4" name="Content Placeholder 3"/>
          <p:cNvPicPr>
            <a:picLocks noGrp="1" noChangeAspect="1"/>
          </p:cNvPicPr>
          <p:nvPr>
            <p:ph idx="1"/>
          </p:nvPr>
        </p:nvPicPr>
        <p:blipFill rotWithShape="1">
          <a:blip r:embed="rId2"/>
          <a:srcRect l="3241" t="32588" r="65381" b="54403"/>
          <a:stretch/>
        </p:blipFill>
        <p:spPr>
          <a:xfrm>
            <a:off x="853438" y="3744686"/>
            <a:ext cx="8595360" cy="2004455"/>
          </a:xfrm>
          <a:prstGeom prst="rect">
            <a:avLst/>
          </a:prstGeom>
        </p:spPr>
      </p:pic>
      <p:sp>
        <p:nvSpPr>
          <p:cNvPr id="5" name="TextBox 4"/>
          <p:cNvSpPr txBox="1"/>
          <p:nvPr/>
        </p:nvSpPr>
        <p:spPr>
          <a:xfrm>
            <a:off x="1062443" y="1995166"/>
            <a:ext cx="7202421" cy="1600438"/>
          </a:xfrm>
          <a:prstGeom prst="rect">
            <a:avLst/>
          </a:prstGeom>
          <a:noFill/>
        </p:spPr>
        <p:txBody>
          <a:bodyPr wrap="none" rtlCol="0">
            <a:spAutoFit/>
          </a:bodyPr>
          <a:lstStyle/>
          <a:p>
            <a:r>
              <a:rPr lang="en-US" sz="1600" dirty="0"/>
              <a:t>*HEMOGLOBIN A1C MEASUREMENT</a:t>
            </a:r>
          </a:p>
          <a:p>
            <a:r>
              <a:rPr lang="en-US" sz="1600" dirty="0"/>
              <a:t>'Observable entity (observable entity)' </a:t>
            </a:r>
          </a:p>
          <a:p>
            <a:r>
              <a:rPr lang="en-US" sz="1600" dirty="0"/>
              <a:t>and ('Role group (attribute)' some </a:t>
            </a:r>
            <a:endParaRPr lang="en-US" sz="1600" dirty="0" smtClean="0"/>
          </a:p>
          <a:p>
            <a:r>
              <a:rPr lang="en-US" sz="1600" dirty="0"/>
              <a:t> </a:t>
            </a:r>
            <a:r>
              <a:rPr lang="en-US" sz="1600" dirty="0" smtClean="0"/>
              <a:t>                   (</a:t>
            </a:r>
            <a:r>
              <a:rPr lang="en-US" sz="1600" dirty="0"/>
              <a:t>'Component (attribute)' some 'Glycated hemoglobin – A1c (substance)'))</a:t>
            </a:r>
          </a:p>
          <a:p>
            <a:r>
              <a:rPr lang="en-US" sz="1600" dirty="0" smtClean="0"/>
              <a:t>and </a:t>
            </a:r>
            <a:r>
              <a:rPr lang="en-US" sz="1600" dirty="0"/>
              <a:t>('Role group (attribute)' some ('Direct site (attribute)' some 'Blood (substance)'))</a:t>
            </a:r>
          </a:p>
          <a:p>
            <a:endParaRPr lang="en-US" dirty="0"/>
          </a:p>
        </p:txBody>
      </p:sp>
      <p:sp>
        <p:nvSpPr>
          <p:cNvPr id="3" name="Left Arrow 2"/>
          <p:cNvSpPr/>
          <p:nvPr/>
        </p:nvSpPr>
        <p:spPr>
          <a:xfrm>
            <a:off x="4829268" y="4135394"/>
            <a:ext cx="1283208" cy="27184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92376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250414003|Blood concentration, test strip method (procedure)</a:t>
            </a:r>
            <a:endParaRPr lang="en-US" sz="3600"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rotWithShape="1">
          <a:blip r:embed="rId2"/>
          <a:srcRect l="69762" t="23339" b="38989"/>
          <a:stretch/>
        </p:blipFill>
        <p:spPr>
          <a:xfrm>
            <a:off x="956666" y="1882619"/>
            <a:ext cx="7315200" cy="2563200"/>
          </a:xfrm>
          <a:prstGeom prst="rect">
            <a:avLst/>
          </a:prstGeom>
        </p:spPr>
      </p:pic>
    </p:spTree>
    <p:extLst>
      <p:ext uri="{BB962C8B-B14F-4D97-AF65-F5344CB8AC3E}">
        <p14:creationId xmlns:p14="http://schemas.microsoft.com/office/powerpoint/2010/main" val="41014219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187334" cy="1359153"/>
          </a:xfrm>
        </p:spPr>
        <p:txBody>
          <a:bodyPr>
            <a:noAutofit/>
          </a:bodyPr>
          <a:lstStyle/>
          <a:p>
            <a:r>
              <a:rPr lang="en-US" sz="3600" dirty="0"/>
              <a:t>250414003|Blood concentration, test strip method </a:t>
            </a:r>
            <a:r>
              <a:rPr lang="en-US" sz="3600" dirty="0" smtClean="0"/>
              <a:t>(observable entity)</a:t>
            </a:r>
            <a:endParaRPr lang="en-US" sz="3600" dirty="0"/>
          </a:p>
        </p:txBody>
      </p:sp>
      <p:pic>
        <p:nvPicPr>
          <p:cNvPr id="4" name="Content Placeholder 3"/>
          <p:cNvPicPr>
            <a:picLocks noGrp="1" noChangeAspect="1"/>
          </p:cNvPicPr>
          <p:nvPr>
            <p:ph idx="1"/>
          </p:nvPr>
        </p:nvPicPr>
        <p:blipFill rotWithShape="1">
          <a:blip r:embed="rId2"/>
          <a:srcRect l="37720" t="9658" r="25568" b="53080"/>
          <a:stretch/>
        </p:blipFill>
        <p:spPr>
          <a:xfrm>
            <a:off x="1027611" y="2159702"/>
            <a:ext cx="7132320" cy="4072153"/>
          </a:xfrm>
          <a:prstGeom prst="rect">
            <a:avLst/>
          </a:prstGeom>
        </p:spPr>
      </p:pic>
    </p:spTree>
    <p:extLst>
      <p:ext uri="{BB962C8B-B14F-4D97-AF65-F5344CB8AC3E}">
        <p14:creationId xmlns:p14="http://schemas.microsoft.com/office/powerpoint/2010/main" val="31947616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5932" y="881863"/>
            <a:ext cx="7606427" cy="1359153"/>
          </a:xfrm>
        </p:spPr>
        <p:txBody>
          <a:bodyPr>
            <a:noAutofit/>
          </a:bodyPr>
          <a:lstStyle/>
          <a:p>
            <a:r>
              <a:rPr lang="en-US" sz="4000" dirty="0" smtClean="0"/>
              <a:t/>
            </a:r>
            <a:br>
              <a:rPr lang="en-US" sz="4000" dirty="0" smtClean="0"/>
            </a:br>
            <a:r>
              <a:rPr lang="en-US" sz="4000" dirty="0" smtClean="0"/>
              <a:t>412904008 </a:t>
            </a:r>
            <a:r>
              <a:rPr lang="en-US" sz="4000" dirty="0"/>
              <a:t>Serum 2-Aminobutyrate measurement (procedure) </a:t>
            </a:r>
          </a:p>
        </p:txBody>
      </p:sp>
      <p:pic>
        <p:nvPicPr>
          <p:cNvPr id="4" name="Content Placeholder 3"/>
          <p:cNvPicPr>
            <a:picLocks noGrp="1" noChangeAspect="1"/>
          </p:cNvPicPr>
          <p:nvPr>
            <p:ph idx="1"/>
          </p:nvPr>
        </p:nvPicPr>
        <p:blipFill rotWithShape="1">
          <a:blip r:embed="rId2"/>
          <a:srcRect l="39711" t="37714" r="10469"/>
          <a:stretch/>
        </p:blipFill>
        <p:spPr>
          <a:xfrm>
            <a:off x="808385" y="2559885"/>
            <a:ext cx="7315200" cy="5144384"/>
          </a:xfrm>
          <a:prstGeom prst="rect">
            <a:avLst/>
          </a:prstGeom>
        </p:spPr>
      </p:pic>
    </p:spTree>
    <p:extLst>
      <p:ext uri="{BB962C8B-B14F-4D97-AF65-F5344CB8AC3E}">
        <p14:creationId xmlns:p14="http://schemas.microsoft.com/office/powerpoint/2010/main" val="21883932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309" y="395831"/>
            <a:ext cx="8525691" cy="1359153"/>
          </a:xfrm>
        </p:spPr>
        <p:txBody>
          <a:bodyPr>
            <a:normAutofit/>
          </a:bodyPr>
          <a:lstStyle/>
          <a:p>
            <a:r>
              <a:rPr lang="en-US" sz="3200" dirty="0" smtClean="0"/>
              <a:t>412904008| 2-aminobutyrate measurement in serum specimen (observable entity)|</a:t>
            </a:r>
            <a:br>
              <a:rPr lang="en-US" sz="3200" dirty="0" smtClean="0"/>
            </a:br>
            <a:r>
              <a:rPr lang="en-US" sz="3200" dirty="0" smtClean="0"/>
              <a:t>Stated</a:t>
            </a:r>
            <a:endParaRPr lang="en-US" sz="3200" dirty="0"/>
          </a:p>
        </p:txBody>
      </p:sp>
      <p:pic>
        <p:nvPicPr>
          <p:cNvPr id="4" name="Content Placeholder 3"/>
          <p:cNvPicPr>
            <a:picLocks noGrp="1" noChangeAspect="1"/>
          </p:cNvPicPr>
          <p:nvPr>
            <p:ph idx="1"/>
          </p:nvPr>
        </p:nvPicPr>
        <p:blipFill rotWithShape="1">
          <a:blip r:embed="rId2"/>
          <a:srcRect l="27047" t="15201" r="35917" b="49754"/>
          <a:stretch/>
        </p:blipFill>
        <p:spPr>
          <a:xfrm>
            <a:off x="956666" y="1899667"/>
            <a:ext cx="7315200" cy="3893574"/>
          </a:xfrm>
          <a:prstGeom prst="rect">
            <a:avLst/>
          </a:prstGeom>
        </p:spPr>
      </p:pic>
    </p:spTree>
    <p:extLst>
      <p:ext uri="{BB962C8B-B14F-4D97-AF65-F5344CB8AC3E}">
        <p14:creationId xmlns:p14="http://schemas.microsoft.com/office/powerpoint/2010/main" val="11657804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856408" cy="1359153"/>
          </a:xfrm>
        </p:spPr>
        <p:txBody>
          <a:bodyPr>
            <a:normAutofit fontScale="90000"/>
          </a:bodyPr>
          <a:lstStyle/>
          <a:p>
            <a:r>
              <a:rPr lang="en-US" dirty="0" smtClean="0"/>
              <a:t/>
            </a:r>
            <a:br>
              <a:rPr lang="en-US" dirty="0" smtClean="0"/>
            </a:br>
            <a:r>
              <a:rPr lang="en-US" dirty="0" smtClean="0"/>
              <a:t>5457008|Serologic </a:t>
            </a:r>
            <a:r>
              <a:rPr lang="en-US" dirty="0"/>
              <a:t>test for Rickettsia conorii (procedure</a:t>
            </a:r>
            <a:r>
              <a:rPr lang="en-US" dirty="0" smtClean="0"/>
              <a:t>)| </a:t>
            </a:r>
            <a:endParaRPr lang="en-US" dirty="0"/>
          </a:p>
        </p:txBody>
      </p:sp>
      <p:pic>
        <p:nvPicPr>
          <p:cNvPr id="4" name="Content Placeholder 3"/>
          <p:cNvPicPr>
            <a:picLocks noGrp="1" noChangeAspect="1"/>
          </p:cNvPicPr>
          <p:nvPr>
            <p:ph idx="1"/>
          </p:nvPr>
        </p:nvPicPr>
        <p:blipFill rotWithShape="1">
          <a:blip r:embed="rId2"/>
          <a:srcRect l="39829" t="36999" r="2872" b="23093"/>
          <a:stretch/>
        </p:blipFill>
        <p:spPr>
          <a:xfrm>
            <a:off x="1227270" y="2081348"/>
            <a:ext cx="7315200" cy="2865913"/>
          </a:xfrm>
          <a:prstGeom prst="rect">
            <a:avLst/>
          </a:prstGeom>
        </p:spPr>
      </p:pic>
    </p:spTree>
    <p:extLst>
      <p:ext uri="{BB962C8B-B14F-4D97-AF65-F5344CB8AC3E}">
        <p14:creationId xmlns:p14="http://schemas.microsoft.com/office/powerpoint/2010/main" val="30508196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E2O Meeting 1 Agenda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Information management from clinical lab in 21</a:t>
            </a:r>
            <a:r>
              <a:rPr lang="en-US" baseline="30000" dirty="0" smtClean="0"/>
              <a:t>st</a:t>
            </a:r>
            <a:r>
              <a:rPr lang="en-US" dirty="0" smtClean="0"/>
              <a:t> century EHR </a:t>
            </a:r>
          </a:p>
          <a:p>
            <a:r>
              <a:rPr lang="en-US" dirty="0" smtClean="0"/>
              <a:t>State of the art in lab interoperation and findings</a:t>
            </a:r>
          </a:p>
          <a:p>
            <a:r>
              <a:rPr lang="en-US" dirty="0" smtClean="0"/>
              <a:t>Barriers created to semantic interoperation by SNOMED concept model</a:t>
            </a:r>
          </a:p>
          <a:p>
            <a:r>
              <a:rPr lang="en-US" dirty="0" smtClean="0"/>
              <a:t>Toward a unified model supporting semantic interoperation of laboratory results employing SNOMED CT</a:t>
            </a:r>
          </a:p>
          <a:p>
            <a:r>
              <a:rPr lang="en-US" dirty="0" smtClean="0"/>
              <a:t>Step one proposal for SNOMED remediation</a:t>
            </a:r>
            <a:endParaRPr lang="en-US" dirty="0"/>
          </a:p>
        </p:txBody>
      </p:sp>
    </p:spTree>
    <p:extLst>
      <p:ext uri="{BB962C8B-B14F-4D97-AF65-F5344CB8AC3E}">
        <p14:creationId xmlns:p14="http://schemas.microsoft.com/office/powerpoint/2010/main" val="29415350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187334" cy="1359153"/>
          </a:xfrm>
        </p:spPr>
        <p:txBody>
          <a:bodyPr>
            <a:normAutofit fontScale="90000"/>
          </a:bodyPr>
          <a:lstStyle/>
          <a:p>
            <a:r>
              <a:rPr lang="en-US" dirty="0" smtClean="0"/>
              <a:t/>
            </a:r>
            <a:br>
              <a:rPr lang="en-US" dirty="0" smtClean="0"/>
            </a:br>
            <a:r>
              <a:rPr lang="en-US" sz="4000" dirty="0" smtClean="0"/>
              <a:t>47831001000004108|Rickettsia conorii antibody [Presence] in serum (Observable entity)| </a:t>
            </a:r>
            <a:endParaRPr lang="en-US" sz="4000" dirty="0"/>
          </a:p>
        </p:txBody>
      </p:sp>
      <p:pic>
        <p:nvPicPr>
          <p:cNvPr id="5" name="Content Placeholder 4"/>
          <p:cNvPicPr>
            <a:picLocks noGrp="1" noChangeAspect="1"/>
          </p:cNvPicPr>
          <p:nvPr>
            <p:ph idx="1"/>
          </p:nvPr>
        </p:nvPicPr>
        <p:blipFill rotWithShape="1">
          <a:blip r:embed="rId2"/>
          <a:srcRect l="37348" t="9878" r="25940" b="34779"/>
          <a:stretch/>
        </p:blipFill>
        <p:spPr>
          <a:xfrm>
            <a:off x="1097280" y="1863616"/>
            <a:ext cx="5852160" cy="4962486"/>
          </a:xfrm>
          <a:prstGeom prst="rect">
            <a:avLst/>
          </a:prstGeom>
        </p:spPr>
      </p:pic>
    </p:spTree>
    <p:extLst>
      <p:ext uri="{BB962C8B-B14F-4D97-AF65-F5344CB8AC3E}">
        <p14:creationId xmlns:p14="http://schemas.microsoft.com/office/powerpoint/2010/main" val="10900088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 of </a:t>
            </a:r>
            <a:r>
              <a:rPr lang="en-US" dirty="0"/>
              <a:t>5457008</a:t>
            </a:r>
          </a:p>
        </p:txBody>
      </p:sp>
      <p:pic>
        <p:nvPicPr>
          <p:cNvPr id="4" name="Content Placeholder 3"/>
          <p:cNvPicPr>
            <a:picLocks noGrp="1" noChangeAspect="1"/>
          </p:cNvPicPr>
          <p:nvPr>
            <p:ph idx="1"/>
          </p:nvPr>
        </p:nvPicPr>
        <p:blipFill rotWithShape="1">
          <a:blip r:embed="rId2"/>
          <a:srcRect l="1754" t="8556" r="29785" b="40953"/>
          <a:stretch/>
        </p:blipFill>
        <p:spPr>
          <a:xfrm>
            <a:off x="731519" y="1754984"/>
            <a:ext cx="8125097" cy="4132010"/>
          </a:xfrm>
          <a:prstGeom prst="rect">
            <a:avLst/>
          </a:prstGeom>
        </p:spPr>
      </p:pic>
      <p:sp>
        <p:nvSpPr>
          <p:cNvPr id="5" name="Left Arrow 4"/>
          <p:cNvSpPr/>
          <p:nvPr/>
        </p:nvSpPr>
        <p:spPr>
          <a:xfrm>
            <a:off x="3148750" y="2842288"/>
            <a:ext cx="1283208" cy="27184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57484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Laboratory Unified Model Relationships(#)</a:t>
            </a:r>
            <a:endParaRPr lang="en-US" dirty="0"/>
          </a:p>
        </p:txBody>
      </p:sp>
      <p:graphicFrame>
        <p:nvGraphicFramePr>
          <p:cNvPr id="8" name="Content Placeholder 7"/>
          <p:cNvGraphicFramePr>
            <a:graphicFrameLocks noGrp="1"/>
          </p:cNvGraphicFramePr>
          <p:nvPr>
            <p:ph idx="1"/>
          </p:nvPr>
        </p:nvGraphicFramePr>
        <p:xfrm>
          <a:off x="2693194" y="1952625"/>
          <a:ext cx="3810000" cy="3810000"/>
        </p:xfrm>
        <a:graphic>
          <a:graphicData uri="http://schemas.openxmlformats.org/drawingml/2006/table">
            <a:tbl>
              <a:tblPr>
                <a:tableStyleId>{5C22544A-7EE6-4342-B048-85BDC9FD1C3A}</a:tableStyleId>
              </a:tblPr>
              <a:tblGrid>
                <a:gridCol w="1014309">
                  <a:extLst>
                    <a:ext uri="{9D8B030D-6E8A-4147-A177-3AD203B41FA5}">
                      <a16:colId xmlns:a16="http://schemas.microsoft.com/office/drawing/2014/main" val="1960344076"/>
                    </a:ext>
                  </a:extLst>
                </a:gridCol>
                <a:gridCol w="2044468">
                  <a:extLst>
                    <a:ext uri="{9D8B030D-6E8A-4147-A177-3AD203B41FA5}">
                      <a16:colId xmlns:a16="http://schemas.microsoft.com/office/drawing/2014/main" val="165978166"/>
                    </a:ext>
                  </a:extLst>
                </a:gridCol>
                <a:gridCol w="751223">
                  <a:extLst>
                    <a:ext uri="{9D8B030D-6E8A-4147-A177-3AD203B41FA5}">
                      <a16:colId xmlns:a16="http://schemas.microsoft.com/office/drawing/2014/main" val="3077603243"/>
                    </a:ext>
                  </a:extLst>
                </a:gridCol>
              </a:tblGrid>
              <a:tr h="190500">
                <a:tc>
                  <a:txBody>
                    <a:bodyPr/>
                    <a:lstStyle/>
                    <a:p>
                      <a:pPr algn="l" fontAlgn="b"/>
                      <a:r>
                        <a:rPr lang="en-US" sz="1100" u="none" strike="noStrike">
                          <a:effectLst/>
                        </a:rPr>
                        <a:t>TYPEID</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TERM</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FREQUENCY</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60218098"/>
                  </a:ext>
                </a:extLst>
              </a:tr>
              <a:tr h="190500">
                <a:tc>
                  <a:txBody>
                    <a:bodyPr/>
                    <a:lstStyle/>
                    <a:p>
                      <a:pPr algn="l" fontAlgn="b"/>
                      <a:r>
                        <a:rPr lang="en-US" sz="1100" u="none" strike="noStrike">
                          <a:effectLst/>
                        </a:rPr>
                        <a:t>116680003</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Is a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42424</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38175480"/>
                  </a:ext>
                </a:extLst>
              </a:tr>
              <a:tr h="190500">
                <a:tc>
                  <a:txBody>
                    <a:bodyPr/>
                    <a:lstStyle/>
                    <a:p>
                      <a:pPr algn="l" fontAlgn="b"/>
                      <a:r>
                        <a:rPr lang="en-US" sz="1100" u="none" strike="noStrike">
                          <a:effectLst/>
                        </a:rPr>
                        <a:t>370130000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Property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22762</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08155608"/>
                  </a:ext>
                </a:extLst>
              </a:tr>
              <a:tr h="190500">
                <a:tc>
                  <a:txBody>
                    <a:bodyPr/>
                    <a:lstStyle/>
                    <a:p>
                      <a:pPr algn="l" fontAlgn="b"/>
                      <a:r>
                        <a:rPr lang="en-US" sz="1100" u="none" strike="noStrike">
                          <a:effectLst/>
                        </a:rPr>
                        <a:t>370132008</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Scale type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22655</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94496771"/>
                  </a:ext>
                </a:extLst>
              </a:tr>
              <a:tr h="190500">
                <a:tc>
                  <a:txBody>
                    <a:bodyPr/>
                    <a:lstStyle/>
                    <a:p>
                      <a:pPr algn="l" fontAlgn="b"/>
                      <a:r>
                        <a:rPr lang="en-US" sz="1100" u="none" strike="noStrike">
                          <a:effectLst/>
                        </a:rPr>
                        <a:t>704327008</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Direct site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22615</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15933562"/>
                  </a:ext>
                </a:extLst>
              </a:tr>
              <a:tr h="190500">
                <a:tc>
                  <a:txBody>
                    <a:bodyPr/>
                    <a:lstStyle/>
                    <a:p>
                      <a:pPr algn="l" fontAlgn="b"/>
                      <a:r>
                        <a:rPr lang="en-US" sz="1100" u="none" strike="noStrike">
                          <a:effectLst/>
                        </a:rPr>
                        <a:t>370134009</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Time aspect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22028</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60076933"/>
                  </a:ext>
                </a:extLst>
              </a:tr>
              <a:tr h="190500">
                <a:tc>
                  <a:txBody>
                    <a:bodyPr/>
                    <a:lstStyle/>
                    <a:p>
                      <a:pPr algn="l" fontAlgn="b"/>
                      <a:r>
                        <a:rPr lang="en-US" sz="1100" u="none" strike="noStrike">
                          <a:effectLst/>
                        </a:rPr>
                        <a:t>704319004</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Inheres in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21627</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77518175"/>
                  </a:ext>
                </a:extLst>
              </a:tr>
              <a:tr h="190500">
                <a:tc>
                  <a:txBody>
                    <a:bodyPr/>
                    <a:lstStyle/>
                    <a:p>
                      <a:pPr algn="l" fontAlgn="b"/>
                      <a:r>
                        <a:rPr lang="en-US" sz="1100" u="none" strike="noStrike">
                          <a:effectLst/>
                        </a:rPr>
                        <a:t>246093002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Component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21129</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88607322"/>
                  </a:ext>
                </a:extLst>
              </a:tr>
              <a:tr h="190500">
                <a:tc>
                  <a:txBody>
                    <a:bodyPr/>
                    <a:lstStyle/>
                    <a:p>
                      <a:pPr algn="l" fontAlgn="b"/>
                      <a:r>
                        <a:rPr lang="en-US" sz="1100" u="none" strike="noStrike">
                          <a:effectLst/>
                        </a:rPr>
                        <a:t>246501002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Technique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5634</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44007307"/>
                  </a:ext>
                </a:extLst>
              </a:tr>
              <a:tr h="190500">
                <a:tc>
                  <a:txBody>
                    <a:bodyPr/>
                    <a:lstStyle/>
                    <a:p>
                      <a:pPr algn="l" fontAlgn="b"/>
                      <a:r>
                        <a:rPr lang="en-US" sz="1100" u="none" strike="noStrike">
                          <a:effectLst/>
                        </a:rPr>
                        <a:t>704325000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Relative to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2135</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59529022"/>
                  </a:ext>
                </a:extLst>
              </a:tr>
              <a:tr h="190500">
                <a:tc>
                  <a:txBody>
                    <a:bodyPr/>
                    <a:lstStyle/>
                    <a:p>
                      <a:pPr algn="l" fontAlgn="b"/>
                      <a:r>
                        <a:rPr lang="en-US" sz="1100" u="none" strike="noStrike">
                          <a:effectLst/>
                        </a:rPr>
                        <a:t>704321009</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Characterizes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656</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55042854"/>
                  </a:ext>
                </a:extLst>
              </a:tr>
              <a:tr h="190500">
                <a:tc>
                  <a:txBody>
                    <a:bodyPr/>
                    <a:lstStyle/>
                    <a:p>
                      <a:pPr algn="l" fontAlgn="b"/>
                      <a:r>
                        <a:rPr lang="en-US" sz="1100" u="none" strike="noStrike">
                          <a:effectLst/>
                        </a:rPr>
                        <a:t>704324001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Process output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621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15804333"/>
                  </a:ext>
                </a:extLst>
              </a:tr>
              <a:tr h="190500">
                <a:tc>
                  <a:txBody>
                    <a:bodyPr/>
                    <a:lstStyle/>
                    <a:p>
                      <a:pPr algn="l" fontAlgn="b"/>
                      <a:r>
                        <a:rPr lang="en-US" sz="1100" u="none" strike="noStrike">
                          <a:effectLst/>
                        </a:rPr>
                        <a:t>704322002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Process agent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617</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69173500"/>
                  </a:ext>
                </a:extLst>
              </a:tr>
              <a:tr h="190500">
                <a:tc>
                  <a:txBody>
                    <a:bodyPr/>
                    <a:lstStyle/>
                    <a:p>
                      <a:pPr algn="l" fontAlgn="b"/>
                      <a:r>
                        <a:rPr lang="en-US" sz="1100" u="none" strike="noStrike">
                          <a:effectLst/>
                        </a:rPr>
                        <a:t>704323007</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Process duration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607</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21286748"/>
                  </a:ext>
                </a:extLst>
              </a:tr>
              <a:tr h="190500">
                <a:tc>
                  <a:txBody>
                    <a:bodyPr/>
                    <a:lstStyle/>
                    <a:p>
                      <a:pPr algn="l" fontAlgn="b"/>
                      <a:r>
                        <a:rPr lang="en-US" sz="1100" u="none" strike="noStrike">
                          <a:effectLst/>
                        </a:rPr>
                        <a:t>718497002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Inherent location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443</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55224426"/>
                  </a:ext>
                </a:extLst>
              </a:tr>
              <a:tr h="190500">
                <a:tc>
                  <a:txBody>
                    <a:bodyPr/>
                    <a:lstStyle/>
                    <a:p>
                      <a:pPr algn="l" fontAlgn="b"/>
                      <a:r>
                        <a:rPr lang="en-US" sz="1100" u="none" strike="noStrike">
                          <a:effectLst/>
                        </a:rPr>
                        <a:t>704326004</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Precondition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360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74333878"/>
                  </a:ext>
                </a:extLst>
              </a:tr>
              <a:tr h="190500">
                <a:tc>
                  <a:txBody>
                    <a:bodyPr/>
                    <a:lstStyle/>
                    <a:p>
                      <a:pPr algn="l" fontAlgn="b"/>
                      <a:r>
                        <a:rPr lang="en-US" sz="1100" u="none" strike="noStrike">
                          <a:effectLst/>
                        </a:rPr>
                        <a:t>246514001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Units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288</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21999106"/>
                  </a:ext>
                </a:extLst>
              </a:tr>
              <a:tr h="190500">
                <a:tc>
                  <a:txBody>
                    <a:bodyPr/>
                    <a:lstStyle/>
                    <a:p>
                      <a:pPr algn="l" fontAlgn="b"/>
                      <a:r>
                        <a:rPr lang="en-US" sz="1100" u="none" strike="noStrike">
                          <a:effectLst/>
                        </a:rPr>
                        <a:t>704320005</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Towards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48</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37151955"/>
                  </a:ext>
                </a:extLst>
              </a:tr>
              <a:tr h="190500">
                <a:tc>
                  <a:txBody>
                    <a:bodyPr/>
                    <a:lstStyle/>
                    <a:p>
                      <a:pPr algn="l" fontAlgn="b"/>
                      <a:r>
                        <a:rPr lang="en-US" sz="1100" u="none" strike="noStrike">
                          <a:effectLst/>
                        </a:rPr>
                        <a:t>363701004</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Direct substance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9</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81839586"/>
                  </a:ext>
                </a:extLst>
              </a:tr>
              <a:tr h="190500">
                <a:tc>
                  <a:txBody>
                    <a:bodyPr/>
                    <a:lstStyle/>
                    <a:p>
                      <a:pPr algn="l" fontAlgn="b"/>
                      <a:r>
                        <a:rPr lang="en-US" sz="1100" u="none" strike="noStrike">
                          <a:effectLst/>
                        </a:rPr>
                        <a:t>719722006</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Has realization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11089303"/>
                  </a:ext>
                </a:extLst>
              </a:tr>
            </a:tbl>
          </a:graphicData>
        </a:graphic>
      </p:graphicFrame>
    </p:spTree>
    <p:extLst>
      <p:ext uri="{BB962C8B-B14F-4D97-AF65-F5344CB8AC3E}">
        <p14:creationId xmlns:p14="http://schemas.microsoft.com/office/powerpoint/2010/main" val="28195869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4744"/>
            <a:ext cx="8574512" cy="1359153"/>
          </a:xfrm>
        </p:spPr>
        <p:txBody>
          <a:bodyPr/>
          <a:lstStyle/>
          <a:p>
            <a:r>
              <a:rPr lang="en-US" dirty="0" smtClean="0"/>
              <a:t>Step 1 Plan</a:t>
            </a:r>
            <a:endParaRPr lang="en-US" dirty="0"/>
          </a:p>
        </p:txBody>
      </p:sp>
      <p:sp>
        <p:nvSpPr>
          <p:cNvPr id="3" name="Content Placeholder 2"/>
          <p:cNvSpPr>
            <a:spLocks noGrp="1"/>
          </p:cNvSpPr>
          <p:nvPr>
            <p:ph idx="1"/>
          </p:nvPr>
        </p:nvSpPr>
        <p:spPr>
          <a:xfrm>
            <a:off x="1025508" y="1038225"/>
            <a:ext cx="7282212" cy="5657850"/>
          </a:xfrm>
        </p:spPr>
        <p:txBody>
          <a:bodyPr>
            <a:normAutofit fontScale="55000" lnSpcReduction="20000"/>
          </a:bodyPr>
          <a:lstStyle/>
          <a:p>
            <a:r>
              <a:rPr lang="en-US" sz="3800" dirty="0" smtClean="0"/>
              <a:t>Scope: &lt;&lt;Evaluation procedure + Method=Measurement action + Lab context OR &lt;&lt;Lab procedure (~12290 concepts)</a:t>
            </a:r>
          </a:p>
          <a:p>
            <a:r>
              <a:rPr lang="en-US" sz="3800" u="sng" dirty="0" smtClean="0"/>
              <a:t>Proceed with assembling priority set for study and migration from systems in use: Nebraska, UK NHS, VA</a:t>
            </a:r>
          </a:p>
          <a:p>
            <a:r>
              <a:rPr lang="en-US" sz="3800" dirty="0" smtClean="0">
                <a:solidFill>
                  <a:srgbClr val="FF0000"/>
                </a:solidFill>
                <a:sym typeface="Wingdings" panose="05000000000000000000" pitchFamily="2" charset="2"/>
              </a:rPr>
              <a:t>?Identify ambiguous or duplicate concepts for retirement (for discussion)</a:t>
            </a:r>
          </a:p>
          <a:p>
            <a:r>
              <a:rPr lang="en-US" sz="3800" dirty="0" smtClean="0">
                <a:sym typeface="Wingdings" panose="05000000000000000000" pitchFamily="2" charset="2"/>
              </a:rPr>
              <a:t>Redefine </a:t>
            </a:r>
            <a:r>
              <a:rPr lang="en-US" sz="3800" dirty="0" err="1" smtClean="0">
                <a:sym typeface="Wingdings" panose="05000000000000000000" pitchFamily="2" charset="2"/>
              </a:rPr>
              <a:t>supertype</a:t>
            </a:r>
            <a:r>
              <a:rPr lang="en-US" sz="3800" dirty="0" smtClean="0">
                <a:sym typeface="Wingdings" panose="05000000000000000000" pitchFamily="2" charset="2"/>
              </a:rPr>
              <a:t> </a:t>
            </a:r>
            <a:r>
              <a:rPr lang="en-US" sz="3800" dirty="0" smtClean="0"/>
              <a:t>ISA Observable entity</a:t>
            </a:r>
          </a:p>
          <a:p>
            <a:r>
              <a:rPr lang="en-US" sz="3800" dirty="0" smtClean="0"/>
              <a:t>Retire invalid attribute-values  from the Procedure concept model and convert definition to Observable concept model (Some procedure attributes provide similar semantics with different value sets; </a:t>
            </a:r>
            <a:r>
              <a:rPr lang="en-US" sz="3800" dirty="0" err="1" smtClean="0"/>
              <a:t>eg</a:t>
            </a:r>
            <a:r>
              <a:rPr lang="en-US" sz="3800" dirty="0" smtClean="0"/>
              <a:t> Method </a:t>
            </a:r>
            <a:r>
              <a:rPr lang="en-US" sz="3800" dirty="0">
                <a:sym typeface="Wingdings" panose="05000000000000000000" pitchFamily="2" charset="2"/>
              </a:rPr>
              <a:t></a:t>
            </a:r>
            <a:r>
              <a:rPr lang="en-US" sz="3800" dirty="0" smtClean="0">
                <a:sym typeface="Wingdings" panose="05000000000000000000" pitchFamily="2" charset="2"/>
              </a:rPr>
              <a:t>Technique)</a:t>
            </a:r>
            <a:endParaRPr lang="en-US" sz="3800" dirty="0">
              <a:sym typeface="Wingdings" panose="05000000000000000000" pitchFamily="2" charset="2"/>
            </a:endParaRPr>
          </a:p>
          <a:p>
            <a:r>
              <a:rPr lang="en-US" sz="3800" dirty="0">
                <a:solidFill>
                  <a:srgbClr val="FF0000"/>
                </a:solidFill>
                <a:sym typeface="Wingdings" panose="05000000000000000000" pitchFamily="2" charset="2"/>
              </a:rPr>
              <a:t>?Structured FSN: </a:t>
            </a:r>
            <a:r>
              <a:rPr lang="en-US" sz="3800" dirty="0" smtClean="0">
                <a:solidFill>
                  <a:srgbClr val="FF0000"/>
                </a:solidFill>
                <a:sym typeface="Wingdings" panose="05000000000000000000" pitchFamily="2" charset="2"/>
              </a:rPr>
              <a:t>[Component] [</a:t>
            </a:r>
            <a:r>
              <a:rPr lang="en-US" sz="3800" dirty="0">
                <a:solidFill>
                  <a:srgbClr val="FF0000"/>
                </a:solidFill>
                <a:sym typeface="Wingdings" panose="05000000000000000000" pitchFamily="2" charset="2"/>
              </a:rPr>
              <a:t>Property] [Inheres In] </a:t>
            </a:r>
            <a:r>
              <a:rPr lang="en-US" sz="3800" dirty="0" smtClean="0">
                <a:solidFill>
                  <a:srgbClr val="FF0000"/>
                </a:solidFill>
                <a:sym typeface="Wingdings" panose="05000000000000000000" pitchFamily="2" charset="2"/>
              </a:rPr>
              <a:t>[</a:t>
            </a:r>
            <a:r>
              <a:rPr lang="en-US" sz="3800" dirty="0" err="1" smtClean="0">
                <a:solidFill>
                  <a:srgbClr val="FF0000"/>
                </a:solidFill>
                <a:sym typeface="Wingdings" panose="05000000000000000000" pitchFamily="2" charset="2"/>
              </a:rPr>
              <a:t>Direct_Site_Substance</a:t>
            </a:r>
            <a:r>
              <a:rPr lang="en-US" sz="3800" dirty="0" smtClean="0">
                <a:solidFill>
                  <a:srgbClr val="FF0000"/>
                </a:solidFill>
                <a:sym typeface="Wingdings" panose="05000000000000000000" pitchFamily="2" charset="2"/>
              </a:rPr>
              <a:t>][Precondition]</a:t>
            </a:r>
          </a:p>
          <a:p>
            <a:r>
              <a:rPr lang="en-US" sz="3800" dirty="0" smtClean="0">
                <a:solidFill>
                  <a:srgbClr val="FF0000"/>
                </a:solidFill>
                <a:sym typeface="Wingdings" panose="05000000000000000000" pitchFamily="2" charset="2"/>
              </a:rPr>
              <a:t>Equivalent to an existing Observable entity? Then retire observable as duplicate and retain SCTID of Evaluation procedure for the concept due to the presumption of standing bodies of work</a:t>
            </a:r>
          </a:p>
          <a:p>
            <a:r>
              <a:rPr lang="en-US" sz="3800" dirty="0" smtClean="0">
                <a:sym typeface="Wingdings" panose="05000000000000000000" pitchFamily="2" charset="2"/>
              </a:rPr>
              <a:t>Later: Revise Clinical findings concept model to exclude Evaluation Procedures from Includes attribute Value</a:t>
            </a:r>
          </a:p>
          <a:p>
            <a:endParaRPr lang="en-US" dirty="0"/>
          </a:p>
        </p:txBody>
      </p:sp>
    </p:spTree>
    <p:extLst>
      <p:ext uri="{BB962C8B-B14F-4D97-AF65-F5344CB8AC3E}">
        <p14:creationId xmlns:p14="http://schemas.microsoft.com/office/powerpoint/2010/main" val="23241286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E2O Meeting 2 Agenda</a:t>
            </a:r>
            <a:endParaRPr lang="en-US" dirty="0"/>
          </a:p>
        </p:txBody>
      </p:sp>
      <p:sp>
        <p:nvSpPr>
          <p:cNvPr id="3" name="Content Placeholder 2"/>
          <p:cNvSpPr>
            <a:spLocks noGrp="1"/>
          </p:cNvSpPr>
          <p:nvPr>
            <p:ph idx="1"/>
          </p:nvPr>
        </p:nvSpPr>
        <p:spPr/>
        <p:txBody>
          <a:bodyPr>
            <a:normAutofit/>
          </a:bodyPr>
          <a:lstStyle/>
          <a:p>
            <a:r>
              <a:rPr lang="en-US" dirty="0" smtClean="0"/>
              <a:t>Review of meeting 1 plan; proceed with prioritization of migration set</a:t>
            </a:r>
          </a:p>
          <a:p>
            <a:r>
              <a:rPr lang="en-US" dirty="0" smtClean="0"/>
              <a:t>Discussion of Evaluation Procedures in use at Nebraska Medicine -Jim Campbell</a:t>
            </a:r>
          </a:p>
          <a:p>
            <a:r>
              <a:rPr lang="en-US" dirty="0" smtClean="0"/>
              <a:t>Discussion of EP usage in NHS as READ code mapping – Karim </a:t>
            </a:r>
            <a:r>
              <a:rPr lang="en-US" dirty="0" err="1" smtClean="0"/>
              <a:t>Nashar</a:t>
            </a:r>
            <a:endParaRPr lang="en-US" dirty="0" smtClean="0"/>
          </a:p>
          <a:p>
            <a:r>
              <a:rPr lang="en-US" dirty="0" smtClean="0"/>
              <a:t>Discussion of implications for modelling and template creation – Group</a:t>
            </a:r>
          </a:p>
          <a:p>
            <a:r>
              <a:rPr lang="en-US" dirty="0" smtClean="0"/>
              <a:t>Next meeting </a:t>
            </a:r>
            <a:r>
              <a:rPr lang="en-US" dirty="0" err="1" smtClean="0"/>
              <a:t>datetime</a:t>
            </a:r>
            <a:r>
              <a:rPr lang="en-US" dirty="0" smtClean="0"/>
              <a:t> -Group</a:t>
            </a:r>
            <a:endParaRPr lang="en-US" dirty="0"/>
          </a:p>
        </p:txBody>
      </p:sp>
    </p:spTree>
    <p:extLst>
      <p:ext uri="{BB962C8B-B14F-4D97-AF65-F5344CB8AC3E}">
        <p14:creationId xmlns:p14="http://schemas.microsoft.com/office/powerpoint/2010/main" val="12107287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Frequency of use analysis for Procedures in scope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Occurrence of evaluation procedure codes in Problem list:</a:t>
            </a:r>
          </a:p>
          <a:p>
            <a:pPr lvl="1"/>
            <a:r>
              <a:rPr lang="en-US" dirty="0" smtClean="0"/>
              <a:t>Arguably miscodes of problem list entries for abnormal tests – “Elevated troponin level” (105000003          </a:t>
            </a:r>
            <a:r>
              <a:rPr lang="en-US" dirty="0"/>
              <a:t>Troponin measurement (procedure) </a:t>
            </a:r>
            <a:r>
              <a:rPr lang="en-US" dirty="0" smtClean="0"/>
              <a:t>)</a:t>
            </a:r>
          </a:p>
          <a:p>
            <a:pPr lvl="1"/>
            <a:r>
              <a:rPr lang="en-US" dirty="0" smtClean="0"/>
              <a:t>~500 instances; ~30 codes</a:t>
            </a:r>
          </a:p>
          <a:p>
            <a:r>
              <a:rPr lang="en-US" dirty="0" smtClean="0">
                <a:solidFill>
                  <a:schemeClr val="bg1">
                    <a:lumMod val="75000"/>
                  </a:schemeClr>
                </a:solidFill>
              </a:rPr>
              <a:t>Occurrence of findings in EHR which employ Interprets = Evaluation procedure:</a:t>
            </a:r>
          </a:p>
          <a:p>
            <a:pPr lvl="1"/>
            <a:r>
              <a:rPr lang="en-US" dirty="0" smtClean="0">
                <a:solidFill>
                  <a:schemeClr val="bg1">
                    <a:lumMod val="75000"/>
                  </a:schemeClr>
                </a:solidFill>
              </a:rPr>
              <a:t>13534 Clinical findings in 20200730 SNOMED CT with Interprets = </a:t>
            </a:r>
            <a:r>
              <a:rPr lang="en-US" dirty="0" err="1" smtClean="0">
                <a:solidFill>
                  <a:schemeClr val="bg1">
                    <a:lumMod val="75000"/>
                  </a:schemeClr>
                </a:solidFill>
              </a:rPr>
              <a:t>Evaluation_procedure</a:t>
            </a:r>
            <a:endParaRPr lang="en-US" dirty="0" smtClean="0">
              <a:solidFill>
                <a:schemeClr val="bg1">
                  <a:lumMod val="75000"/>
                </a:schemeClr>
              </a:solidFill>
            </a:endParaRPr>
          </a:p>
          <a:p>
            <a:pPr lvl="1"/>
            <a:r>
              <a:rPr lang="en-US" dirty="0" smtClean="0">
                <a:solidFill>
                  <a:schemeClr val="bg1">
                    <a:lumMod val="75000"/>
                  </a:schemeClr>
                </a:solidFill>
              </a:rPr>
              <a:t>5269 codes in use in Nebraska EHR; ~ 1M entries in problem list, family history and allergy list</a:t>
            </a:r>
            <a:endParaRPr lang="en-US" dirty="0">
              <a:solidFill>
                <a:schemeClr val="bg1">
                  <a:lumMod val="75000"/>
                </a:schemeClr>
              </a:solidFill>
            </a:endParaRPr>
          </a:p>
        </p:txBody>
      </p:sp>
    </p:spTree>
    <p:extLst>
      <p:ext uri="{BB962C8B-B14F-4D97-AF65-F5344CB8AC3E}">
        <p14:creationId xmlns:p14="http://schemas.microsoft.com/office/powerpoint/2010/main" val="19356961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 codes in use; Nebraska Medicine</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949847011"/>
              </p:ext>
            </p:extLst>
          </p:nvPr>
        </p:nvGraphicFramePr>
        <p:xfrm>
          <a:off x="957263" y="1882775"/>
          <a:ext cx="7281861" cy="4820920"/>
        </p:xfrm>
        <a:graphic>
          <a:graphicData uri="http://schemas.openxmlformats.org/drawingml/2006/table">
            <a:tbl>
              <a:tblPr firstRow="1" bandRow="1">
                <a:tableStyleId>{5C22544A-7EE6-4342-B048-85BDC9FD1C3A}</a:tableStyleId>
              </a:tblPr>
              <a:tblGrid>
                <a:gridCol w="2427287">
                  <a:extLst>
                    <a:ext uri="{9D8B030D-6E8A-4147-A177-3AD203B41FA5}">
                      <a16:colId xmlns:a16="http://schemas.microsoft.com/office/drawing/2014/main" val="3778115110"/>
                    </a:ext>
                  </a:extLst>
                </a:gridCol>
                <a:gridCol w="2427287">
                  <a:extLst>
                    <a:ext uri="{9D8B030D-6E8A-4147-A177-3AD203B41FA5}">
                      <a16:colId xmlns:a16="http://schemas.microsoft.com/office/drawing/2014/main" val="994589929"/>
                    </a:ext>
                  </a:extLst>
                </a:gridCol>
                <a:gridCol w="2427287">
                  <a:extLst>
                    <a:ext uri="{9D8B030D-6E8A-4147-A177-3AD203B41FA5}">
                      <a16:colId xmlns:a16="http://schemas.microsoft.com/office/drawing/2014/main" val="3499309733"/>
                    </a:ext>
                  </a:extLst>
                </a:gridCol>
              </a:tblGrid>
              <a:tr h="370840">
                <a:tc>
                  <a:txBody>
                    <a:bodyPr/>
                    <a:lstStyle/>
                    <a:p>
                      <a:pPr algn="l" fontAlgn="b"/>
                      <a:r>
                        <a:rPr lang="en-US" sz="1200" b="1" i="0" u="none" strike="noStrike" dirty="0">
                          <a:solidFill>
                            <a:schemeClr val="bg1"/>
                          </a:solidFill>
                          <a:effectLst/>
                          <a:latin typeface="Calibri" panose="020F0502020204030204" pitchFamily="34" charset="0"/>
                        </a:rPr>
                        <a:t>CODE</a:t>
                      </a:r>
                    </a:p>
                  </a:txBody>
                  <a:tcPr marL="7620" marR="7620" marT="7620" marB="0" anchor="b"/>
                </a:tc>
                <a:tc>
                  <a:txBody>
                    <a:bodyPr/>
                    <a:lstStyle/>
                    <a:p>
                      <a:pPr algn="l" fontAlgn="b"/>
                      <a:r>
                        <a:rPr lang="en-US" sz="1200" b="1" i="0" u="none" strike="noStrike" dirty="0">
                          <a:solidFill>
                            <a:schemeClr val="bg1"/>
                          </a:solidFill>
                          <a:effectLst/>
                          <a:latin typeface="Calibri" panose="020F0502020204030204" pitchFamily="34" charset="0"/>
                        </a:rPr>
                        <a:t>CODE_NAME</a:t>
                      </a:r>
                    </a:p>
                  </a:txBody>
                  <a:tcPr marL="7620" marR="7620" marT="7620" marB="0" anchor="b"/>
                </a:tc>
                <a:tc>
                  <a:txBody>
                    <a:bodyPr/>
                    <a:lstStyle/>
                    <a:p>
                      <a:pPr algn="l" fontAlgn="b"/>
                      <a:r>
                        <a:rPr lang="en-US" sz="1200" b="1" i="0" u="none" strike="noStrike" dirty="0" smtClean="0">
                          <a:solidFill>
                            <a:schemeClr val="bg1"/>
                          </a:solidFill>
                          <a:effectLst/>
                          <a:latin typeface="Calibri" panose="020F0502020204030204" pitchFamily="34" charset="0"/>
                        </a:rPr>
                        <a:t>DATA_FREQUENCY</a:t>
                      </a:r>
                      <a:endParaRPr lang="en-US" sz="1200" b="1" i="0" u="none" strike="noStrike" dirty="0">
                        <a:solidFill>
                          <a:schemeClr val="bg1"/>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856665086"/>
                  </a:ext>
                </a:extLst>
              </a:tr>
              <a:tr h="370840">
                <a:tc>
                  <a:txBody>
                    <a:bodyPr/>
                    <a:lstStyle/>
                    <a:p>
                      <a:pPr algn="l" fontAlgn="b"/>
                      <a:r>
                        <a:rPr lang="en-US" sz="1100" b="0" i="0" u="none" strike="noStrike">
                          <a:solidFill>
                            <a:srgbClr val="000000"/>
                          </a:solidFill>
                          <a:effectLst/>
                          <a:latin typeface="Calibri" panose="020F0502020204030204" pitchFamily="34" charset="0"/>
                        </a:rPr>
                        <a:t>30058000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Therapeutic drug monitoring assay (regime/therapy)</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191</a:t>
                      </a:r>
                    </a:p>
                  </a:txBody>
                  <a:tcPr marL="7620" marR="7620" marT="7620" marB="0" anchor="b"/>
                </a:tc>
                <a:extLst>
                  <a:ext uri="{0D108BD9-81ED-4DB2-BD59-A6C34878D82A}">
                    <a16:rowId xmlns:a16="http://schemas.microsoft.com/office/drawing/2014/main" val="3226523111"/>
                  </a:ext>
                </a:extLst>
              </a:tr>
              <a:tr h="370840">
                <a:tc>
                  <a:txBody>
                    <a:bodyPr/>
                    <a:lstStyle/>
                    <a:p>
                      <a:pPr algn="l" fontAlgn="b"/>
                      <a:r>
                        <a:rPr lang="en-US" sz="1100" b="0" i="0" u="none" strike="noStrike">
                          <a:solidFill>
                            <a:srgbClr val="000000"/>
                          </a:solidFill>
                          <a:effectLst/>
                          <a:latin typeface="Calibri" panose="020F0502020204030204" pitchFamily="34" charset="0"/>
                        </a:rPr>
                        <a:t>171126009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Tuberculosis screening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113</a:t>
                      </a:r>
                    </a:p>
                  </a:txBody>
                  <a:tcPr marL="7620" marR="7620" marT="7620" marB="0" anchor="b"/>
                </a:tc>
                <a:extLst>
                  <a:ext uri="{0D108BD9-81ED-4DB2-BD59-A6C34878D82A}">
                    <a16:rowId xmlns:a16="http://schemas.microsoft.com/office/drawing/2014/main" val="2546473378"/>
                  </a:ext>
                </a:extLst>
              </a:tr>
              <a:tr h="370840">
                <a:tc>
                  <a:txBody>
                    <a:bodyPr/>
                    <a:lstStyle/>
                    <a:p>
                      <a:pPr algn="l" fontAlgn="b"/>
                      <a:r>
                        <a:rPr lang="en-US" sz="1100" b="0" i="0" u="none" strike="noStrike">
                          <a:solidFill>
                            <a:srgbClr val="000000"/>
                          </a:solidFill>
                          <a:effectLst/>
                          <a:latin typeface="Calibri" panose="020F0502020204030204" pitchFamily="34" charset="0"/>
                        </a:rPr>
                        <a:t>105000003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Troponin measurement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65</a:t>
                      </a:r>
                    </a:p>
                  </a:txBody>
                  <a:tcPr marL="7620" marR="7620" marT="7620" marB="0" anchor="b"/>
                </a:tc>
                <a:extLst>
                  <a:ext uri="{0D108BD9-81ED-4DB2-BD59-A6C34878D82A}">
                    <a16:rowId xmlns:a16="http://schemas.microsoft.com/office/drawing/2014/main" val="894133939"/>
                  </a:ext>
                </a:extLst>
              </a:tr>
              <a:tr h="370840">
                <a:tc>
                  <a:txBody>
                    <a:bodyPr/>
                    <a:lstStyle/>
                    <a:p>
                      <a:pPr algn="l" fontAlgn="b"/>
                      <a:r>
                        <a:rPr lang="en-US" sz="1100" b="0" i="0" u="none" strike="noStrike">
                          <a:solidFill>
                            <a:srgbClr val="000000"/>
                          </a:solidFill>
                          <a:effectLst/>
                          <a:latin typeface="Calibri" panose="020F0502020204030204" pitchFamily="34" charset="0"/>
                        </a:rPr>
                        <a:t>171128005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Venereal disease screening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44</a:t>
                      </a:r>
                    </a:p>
                  </a:txBody>
                  <a:tcPr marL="7620" marR="7620" marT="7620" marB="0" anchor="b"/>
                </a:tc>
                <a:extLst>
                  <a:ext uri="{0D108BD9-81ED-4DB2-BD59-A6C34878D82A}">
                    <a16:rowId xmlns:a16="http://schemas.microsoft.com/office/drawing/2014/main" val="4155919813"/>
                  </a:ext>
                </a:extLst>
              </a:tr>
              <a:tr h="370840">
                <a:tc>
                  <a:txBody>
                    <a:bodyPr/>
                    <a:lstStyle/>
                    <a:p>
                      <a:pPr algn="l" fontAlgn="b"/>
                      <a:r>
                        <a:rPr lang="en-US" sz="1100" b="0" i="0" u="none" strike="noStrike">
                          <a:solidFill>
                            <a:srgbClr val="000000"/>
                          </a:solidFill>
                          <a:effectLst/>
                          <a:latin typeface="Calibri" panose="020F0502020204030204" pitchFamily="34" charset="0"/>
                        </a:rPr>
                        <a:t>417429003         </a:t>
                      </a:r>
                    </a:p>
                  </a:txBody>
                  <a:tcPr marL="7620" marR="7620" marT="7620" marB="0" anchor="b"/>
                </a:tc>
                <a:tc>
                  <a:txBody>
                    <a:bodyPr/>
                    <a:lstStyle/>
                    <a:p>
                      <a:pPr algn="l" fontAlgn="b"/>
                      <a:r>
                        <a:rPr lang="nl-NL" sz="1100" b="0" i="0" u="none" strike="noStrike">
                          <a:solidFill>
                            <a:srgbClr val="000000"/>
                          </a:solidFill>
                          <a:effectLst/>
                          <a:latin typeface="Calibri" panose="020F0502020204030204" pitchFamily="34" charset="0"/>
                        </a:rPr>
                        <a:t>Human leukocyte antigen B27 antigen phenotyping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37</a:t>
                      </a:r>
                    </a:p>
                  </a:txBody>
                  <a:tcPr marL="7620" marR="7620" marT="7620" marB="0" anchor="b"/>
                </a:tc>
                <a:extLst>
                  <a:ext uri="{0D108BD9-81ED-4DB2-BD59-A6C34878D82A}">
                    <a16:rowId xmlns:a16="http://schemas.microsoft.com/office/drawing/2014/main" val="771461301"/>
                  </a:ext>
                </a:extLst>
              </a:tr>
              <a:tr h="370840">
                <a:tc>
                  <a:txBody>
                    <a:bodyPr/>
                    <a:lstStyle/>
                    <a:p>
                      <a:pPr algn="l" fontAlgn="b"/>
                      <a:r>
                        <a:rPr lang="en-US" sz="1100" b="0" i="0" u="none" strike="noStrike">
                          <a:solidFill>
                            <a:srgbClr val="000000"/>
                          </a:solidFill>
                          <a:effectLst/>
                          <a:latin typeface="Calibri" panose="020F0502020204030204" pitchFamily="34" charset="0"/>
                        </a:rPr>
                        <a:t>165771000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Coombs test - anti-human globulin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32</a:t>
                      </a:r>
                    </a:p>
                  </a:txBody>
                  <a:tcPr marL="7620" marR="7620" marT="7620" marB="0" anchor="b"/>
                </a:tc>
                <a:extLst>
                  <a:ext uri="{0D108BD9-81ED-4DB2-BD59-A6C34878D82A}">
                    <a16:rowId xmlns:a16="http://schemas.microsoft.com/office/drawing/2014/main" val="805296760"/>
                  </a:ext>
                </a:extLst>
              </a:tr>
              <a:tr h="370840">
                <a:tc>
                  <a:txBody>
                    <a:bodyPr/>
                    <a:lstStyle/>
                    <a:p>
                      <a:pPr algn="l" fontAlgn="b"/>
                      <a:r>
                        <a:rPr lang="en-US" sz="1100" b="0" i="0" u="none" strike="noStrike">
                          <a:solidFill>
                            <a:srgbClr val="000000"/>
                          </a:solidFill>
                          <a:effectLst/>
                          <a:latin typeface="Calibri" panose="020F0502020204030204" pitchFamily="34" charset="0"/>
                        </a:rPr>
                        <a:t>307571006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Anticoagulant drug monitoring (regime/therapy)</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30</a:t>
                      </a:r>
                    </a:p>
                  </a:txBody>
                  <a:tcPr marL="7620" marR="7620" marT="7620" marB="0" anchor="b"/>
                </a:tc>
                <a:extLst>
                  <a:ext uri="{0D108BD9-81ED-4DB2-BD59-A6C34878D82A}">
                    <a16:rowId xmlns:a16="http://schemas.microsoft.com/office/drawing/2014/main" val="2339845097"/>
                  </a:ext>
                </a:extLst>
              </a:tr>
              <a:tr h="370840">
                <a:tc>
                  <a:txBody>
                    <a:bodyPr/>
                    <a:lstStyle/>
                    <a:p>
                      <a:pPr algn="l" fontAlgn="b"/>
                      <a:r>
                        <a:rPr lang="en-US" sz="1100" b="0" i="0" u="none" strike="noStrike">
                          <a:solidFill>
                            <a:srgbClr val="000000"/>
                          </a:solidFill>
                          <a:effectLst/>
                          <a:latin typeface="Calibri" panose="020F0502020204030204" pitchFamily="34" charset="0"/>
                        </a:rPr>
                        <a:t>35904009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Human papillomavirus deoxyribonucleic acid detection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29</a:t>
                      </a:r>
                    </a:p>
                  </a:txBody>
                  <a:tcPr marL="7620" marR="7620" marT="7620" marB="0" anchor="b"/>
                </a:tc>
                <a:extLst>
                  <a:ext uri="{0D108BD9-81ED-4DB2-BD59-A6C34878D82A}">
                    <a16:rowId xmlns:a16="http://schemas.microsoft.com/office/drawing/2014/main" val="4026895454"/>
                  </a:ext>
                </a:extLst>
              </a:tr>
              <a:tr h="370840">
                <a:tc>
                  <a:txBody>
                    <a:bodyPr/>
                    <a:lstStyle/>
                    <a:p>
                      <a:pPr algn="l" fontAlgn="b"/>
                      <a:r>
                        <a:rPr lang="en-US" sz="1100" b="0" i="0" u="none" strike="noStrike">
                          <a:solidFill>
                            <a:srgbClr val="000000"/>
                          </a:solidFill>
                          <a:effectLst/>
                          <a:latin typeface="Calibri" panose="020F0502020204030204" pitchFamily="34" charset="0"/>
                        </a:rPr>
                        <a:t>65946008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Anticardiolipin antibody measurement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27</a:t>
                      </a:r>
                    </a:p>
                  </a:txBody>
                  <a:tcPr marL="7620" marR="7620" marT="7620" marB="0" anchor="b"/>
                </a:tc>
                <a:extLst>
                  <a:ext uri="{0D108BD9-81ED-4DB2-BD59-A6C34878D82A}">
                    <a16:rowId xmlns:a16="http://schemas.microsoft.com/office/drawing/2014/main" val="1747707903"/>
                  </a:ext>
                </a:extLst>
              </a:tr>
              <a:tr h="370840">
                <a:tc>
                  <a:txBody>
                    <a:bodyPr/>
                    <a:lstStyle/>
                    <a:p>
                      <a:pPr algn="l" fontAlgn="b"/>
                      <a:r>
                        <a:rPr lang="en-US" sz="1100" b="0" i="0" u="none" strike="noStrike">
                          <a:solidFill>
                            <a:srgbClr val="000000"/>
                          </a:solidFill>
                          <a:effectLst/>
                          <a:latin typeface="Calibri" panose="020F0502020204030204" pitchFamily="34" charset="0"/>
                        </a:rPr>
                        <a:t>275972003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Cholesterol screening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21</a:t>
                      </a:r>
                    </a:p>
                  </a:txBody>
                  <a:tcPr marL="7620" marR="7620" marT="7620" marB="0" anchor="b"/>
                </a:tc>
                <a:extLst>
                  <a:ext uri="{0D108BD9-81ED-4DB2-BD59-A6C34878D82A}">
                    <a16:rowId xmlns:a16="http://schemas.microsoft.com/office/drawing/2014/main" val="4253303232"/>
                  </a:ext>
                </a:extLst>
              </a:tr>
              <a:tr h="370840">
                <a:tc>
                  <a:txBody>
                    <a:bodyPr/>
                    <a:lstStyle/>
                    <a:p>
                      <a:pPr algn="l" fontAlgn="b"/>
                      <a:r>
                        <a:rPr lang="en-US" sz="1100" b="0" i="0" u="none" strike="noStrike">
                          <a:solidFill>
                            <a:srgbClr val="000000"/>
                          </a:solidFill>
                          <a:effectLst/>
                          <a:latin typeface="Calibri" panose="020F0502020204030204" pitchFamily="34" charset="0"/>
                        </a:rPr>
                        <a:t>405824009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Genetic test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17</a:t>
                      </a:r>
                    </a:p>
                  </a:txBody>
                  <a:tcPr marL="7620" marR="7620" marT="7620" marB="0" anchor="b"/>
                </a:tc>
                <a:extLst>
                  <a:ext uri="{0D108BD9-81ED-4DB2-BD59-A6C34878D82A}">
                    <a16:rowId xmlns:a16="http://schemas.microsoft.com/office/drawing/2014/main" val="1876837362"/>
                  </a:ext>
                </a:extLst>
              </a:tr>
              <a:tr h="370840">
                <a:tc>
                  <a:txBody>
                    <a:bodyPr/>
                    <a:lstStyle/>
                    <a:p>
                      <a:pPr algn="l" fontAlgn="b"/>
                      <a:r>
                        <a:rPr lang="en-US" sz="1100" b="0" i="0" u="none" strike="noStrike">
                          <a:solidFill>
                            <a:srgbClr val="000000"/>
                          </a:solidFill>
                          <a:effectLst/>
                          <a:latin typeface="Calibri" panose="020F0502020204030204" pitchFamily="34" charset="0"/>
                        </a:rPr>
                        <a:t>3352000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Parathyroid hormone measurement (procedure)</a:t>
                      </a: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11</a:t>
                      </a:r>
                    </a:p>
                  </a:txBody>
                  <a:tcPr marL="7620" marR="7620" marT="7620" marB="0" anchor="b"/>
                </a:tc>
                <a:extLst>
                  <a:ext uri="{0D108BD9-81ED-4DB2-BD59-A6C34878D82A}">
                    <a16:rowId xmlns:a16="http://schemas.microsoft.com/office/drawing/2014/main" val="3328294935"/>
                  </a:ext>
                </a:extLst>
              </a:tr>
            </a:tbl>
          </a:graphicData>
        </a:graphic>
      </p:graphicFrame>
    </p:spTree>
    <p:extLst>
      <p:ext uri="{BB962C8B-B14F-4D97-AF65-F5344CB8AC3E}">
        <p14:creationId xmlns:p14="http://schemas.microsoft.com/office/powerpoint/2010/main" val="31044280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Frequency of use analysis for Procedures in scope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solidFill>
                  <a:schemeClr val="bg1">
                    <a:lumMod val="75000"/>
                  </a:schemeClr>
                </a:solidFill>
              </a:rPr>
              <a:t>Occurrence of evaluation procedure codes in Problem list:</a:t>
            </a:r>
          </a:p>
          <a:p>
            <a:pPr lvl="1"/>
            <a:r>
              <a:rPr lang="en-US" dirty="0" smtClean="0">
                <a:solidFill>
                  <a:schemeClr val="bg1">
                    <a:lumMod val="75000"/>
                  </a:schemeClr>
                </a:solidFill>
              </a:rPr>
              <a:t>Arguably miscodes of problem list entries for abnormal tests – “Elevated troponin level” (105000003          </a:t>
            </a:r>
            <a:r>
              <a:rPr lang="en-US" dirty="0">
                <a:solidFill>
                  <a:schemeClr val="bg1">
                    <a:lumMod val="75000"/>
                  </a:schemeClr>
                </a:solidFill>
              </a:rPr>
              <a:t>Troponin measurement (procedure) </a:t>
            </a:r>
            <a:r>
              <a:rPr lang="en-US" dirty="0" smtClean="0">
                <a:solidFill>
                  <a:schemeClr val="bg1">
                    <a:lumMod val="75000"/>
                  </a:schemeClr>
                </a:solidFill>
              </a:rPr>
              <a:t>)</a:t>
            </a:r>
          </a:p>
          <a:p>
            <a:pPr lvl="1"/>
            <a:r>
              <a:rPr lang="en-US" dirty="0" smtClean="0">
                <a:solidFill>
                  <a:schemeClr val="bg1">
                    <a:lumMod val="75000"/>
                  </a:schemeClr>
                </a:solidFill>
              </a:rPr>
              <a:t>~500 instances; ~30 codes</a:t>
            </a:r>
          </a:p>
          <a:p>
            <a:r>
              <a:rPr lang="en-US" dirty="0" smtClean="0"/>
              <a:t>Occurrence of findings in EHR (problem list, family history, ED chief complaint) which employ Interprets = Evaluation procedure:</a:t>
            </a:r>
          </a:p>
          <a:p>
            <a:pPr lvl="1"/>
            <a:r>
              <a:rPr lang="en-US" dirty="0" smtClean="0"/>
              <a:t>13534 Clinical findings in 20200730 SNOMED CT with Interprets = </a:t>
            </a:r>
            <a:r>
              <a:rPr lang="en-US" dirty="0" err="1" smtClean="0"/>
              <a:t>Evaluation_procedure</a:t>
            </a:r>
            <a:endParaRPr lang="en-US" dirty="0" smtClean="0"/>
          </a:p>
          <a:p>
            <a:pPr lvl="1"/>
            <a:r>
              <a:rPr lang="en-US" dirty="0" smtClean="0"/>
              <a:t>5269 codes in use in Nebraska EHR; ~ 1M entries in problem list, family history and allergy list</a:t>
            </a:r>
            <a:endParaRPr lang="en-US" dirty="0"/>
          </a:p>
        </p:txBody>
      </p:sp>
    </p:spTree>
    <p:extLst>
      <p:ext uri="{BB962C8B-B14F-4D97-AF65-F5344CB8AC3E}">
        <p14:creationId xmlns:p14="http://schemas.microsoft.com/office/powerpoint/2010/main" val="28847580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 in use;</a:t>
            </a:r>
            <a:br>
              <a:rPr lang="en-US" dirty="0" smtClean="0"/>
            </a:br>
            <a:r>
              <a:rPr lang="en-US" dirty="0" smtClean="0"/>
              <a:t>Nebraska Medicine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59462869"/>
              </p:ext>
            </p:extLst>
          </p:nvPr>
        </p:nvGraphicFramePr>
        <p:xfrm>
          <a:off x="957263" y="1882775"/>
          <a:ext cx="7281860" cy="4462780"/>
        </p:xfrm>
        <a:graphic>
          <a:graphicData uri="http://schemas.openxmlformats.org/drawingml/2006/table">
            <a:tbl>
              <a:tblPr firstRow="1" bandRow="1">
                <a:tableStyleId>{5C22544A-7EE6-4342-B048-85BDC9FD1C3A}</a:tableStyleId>
              </a:tblPr>
              <a:tblGrid>
                <a:gridCol w="1456372">
                  <a:extLst>
                    <a:ext uri="{9D8B030D-6E8A-4147-A177-3AD203B41FA5}">
                      <a16:colId xmlns:a16="http://schemas.microsoft.com/office/drawing/2014/main" val="3818017010"/>
                    </a:ext>
                  </a:extLst>
                </a:gridCol>
                <a:gridCol w="1456372">
                  <a:extLst>
                    <a:ext uri="{9D8B030D-6E8A-4147-A177-3AD203B41FA5}">
                      <a16:colId xmlns:a16="http://schemas.microsoft.com/office/drawing/2014/main" val="1552013845"/>
                    </a:ext>
                  </a:extLst>
                </a:gridCol>
                <a:gridCol w="1456372">
                  <a:extLst>
                    <a:ext uri="{9D8B030D-6E8A-4147-A177-3AD203B41FA5}">
                      <a16:colId xmlns:a16="http://schemas.microsoft.com/office/drawing/2014/main" val="3642566045"/>
                    </a:ext>
                  </a:extLst>
                </a:gridCol>
                <a:gridCol w="1456372">
                  <a:extLst>
                    <a:ext uri="{9D8B030D-6E8A-4147-A177-3AD203B41FA5}">
                      <a16:colId xmlns:a16="http://schemas.microsoft.com/office/drawing/2014/main" val="2228925190"/>
                    </a:ext>
                  </a:extLst>
                </a:gridCol>
                <a:gridCol w="1456372">
                  <a:extLst>
                    <a:ext uri="{9D8B030D-6E8A-4147-A177-3AD203B41FA5}">
                      <a16:colId xmlns:a16="http://schemas.microsoft.com/office/drawing/2014/main" val="1829864868"/>
                    </a:ext>
                  </a:extLst>
                </a:gridCol>
              </a:tblGrid>
              <a:tr h="370840">
                <a:tc>
                  <a:txBody>
                    <a:bodyPr/>
                    <a:lstStyle/>
                    <a:p>
                      <a:pPr algn="l" fontAlgn="b"/>
                      <a:r>
                        <a:rPr lang="en-US" sz="1200" b="1" i="0" u="none" strike="noStrike" dirty="0">
                          <a:solidFill>
                            <a:schemeClr val="bg1"/>
                          </a:solidFill>
                          <a:effectLst/>
                          <a:latin typeface="Calibri" panose="020F0502020204030204" pitchFamily="34" charset="0"/>
                        </a:rPr>
                        <a:t>SCTID</a:t>
                      </a:r>
                    </a:p>
                  </a:txBody>
                  <a:tcPr marL="7620" marR="7620" marT="7620" marB="0" anchor="b"/>
                </a:tc>
                <a:tc>
                  <a:txBody>
                    <a:bodyPr/>
                    <a:lstStyle/>
                    <a:p>
                      <a:pPr algn="l" fontAlgn="b"/>
                      <a:r>
                        <a:rPr lang="en-US" sz="1200" b="1" i="0" u="none" strike="noStrike">
                          <a:solidFill>
                            <a:schemeClr val="bg1"/>
                          </a:solidFill>
                          <a:effectLst/>
                          <a:latin typeface="Calibri" panose="020F0502020204030204" pitchFamily="34" charset="0"/>
                        </a:rPr>
                        <a:t>TERM</a:t>
                      </a:r>
                    </a:p>
                  </a:txBody>
                  <a:tcPr marL="7620" marR="7620" marT="7620" marB="0" anchor="b"/>
                </a:tc>
                <a:tc>
                  <a:txBody>
                    <a:bodyPr/>
                    <a:lstStyle/>
                    <a:p>
                      <a:pPr algn="l" fontAlgn="b"/>
                      <a:r>
                        <a:rPr lang="en-US" sz="1200" b="1" i="0" u="none" strike="noStrike" dirty="0">
                          <a:solidFill>
                            <a:schemeClr val="bg1"/>
                          </a:solidFill>
                          <a:effectLst/>
                          <a:latin typeface="Calibri" panose="020F0502020204030204" pitchFamily="34" charset="0"/>
                        </a:rPr>
                        <a:t>PROCID</a:t>
                      </a:r>
                    </a:p>
                  </a:txBody>
                  <a:tcPr marL="7620" marR="7620" marT="7620" marB="0" anchor="b"/>
                </a:tc>
                <a:tc>
                  <a:txBody>
                    <a:bodyPr/>
                    <a:lstStyle/>
                    <a:p>
                      <a:pPr algn="l" fontAlgn="b"/>
                      <a:r>
                        <a:rPr lang="en-US" sz="1200" b="1" i="0" u="none" strike="noStrike">
                          <a:solidFill>
                            <a:schemeClr val="bg1"/>
                          </a:solidFill>
                          <a:effectLst/>
                          <a:latin typeface="Calibri" panose="020F0502020204030204" pitchFamily="34" charset="0"/>
                        </a:rPr>
                        <a:t>PROC_TERM</a:t>
                      </a:r>
                    </a:p>
                  </a:txBody>
                  <a:tcPr marL="7620" marR="7620" marT="7620" marB="0" anchor="b"/>
                </a:tc>
                <a:tc>
                  <a:txBody>
                    <a:bodyPr/>
                    <a:lstStyle/>
                    <a:p>
                      <a:pPr algn="l" fontAlgn="b"/>
                      <a:r>
                        <a:rPr lang="en-US" sz="1200" b="1" i="0" u="none" strike="noStrike" dirty="0" smtClean="0">
                          <a:solidFill>
                            <a:schemeClr val="bg1"/>
                          </a:solidFill>
                          <a:effectLst/>
                          <a:latin typeface="Calibri" panose="020F0502020204030204" pitchFamily="34" charset="0"/>
                        </a:rPr>
                        <a:t>DATA_FREQUENCY</a:t>
                      </a:r>
                      <a:endParaRPr lang="en-US" sz="1200" b="1" i="0" u="none" strike="noStrike" dirty="0">
                        <a:solidFill>
                          <a:schemeClr val="bg1"/>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852009486"/>
                  </a:ext>
                </a:extLst>
              </a:tr>
              <a:tr h="370840">
                <a:tc>
                  <a:txBody>
                    <a:bodyPr/>
                    <a:lstStyle/>
                    <a:p>
                      <a:pPr algn="l" fontAlgn="b"/>
                      <a:r>
                        <a:rPr lang="en-US" sz="1100" b="0" i="0" u="none" strike="noStrike">
                          <a:solidFill>
                            <a:srgbClr val="000000"/>
                          </a:solidFill>
                          <a:effectLst/>
                          <a:latin typeface="Calibri" panose="020F0502020204030204" pitchFamily="34" charset="0"/>
                        </a:rPr>
                        <a:t>55822004</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Hyperlipidemia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104780002</a:t>
                      </a: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Lipids measurement (procedure)</a:t>
                      </a: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625264</a:t>
                      </a:r>
                    </a:p>
                  </a:txBody>
                  <a:tcPr marL="7620" marR="7620" marT="7620" marB="0" anchor="b"/>
                </a:tc>
                <a:extLst>
                  <a:ext uri="{0D108BD9-81ED-4DB2-BD59-A6C34878D82A}">
                    <a16:rowId xmlns:a16="http://schemas.microsoft.com/office/drawing/2014/main" val="2832462708"/>
                  </a:ext>
                </a:extLst>
              </a:tr>
              <a:tr h="370840">
                <a:tc>
                  <a:txBody>
                    <a:bodyPr/>
                    <a:lstStyle/>
                    <a:p>
                      <a:pPr algn="l" fontAlgn="b"/>
                      <a:r>
                        <a:rPr lang="en-US" sz="1100" b="0" i="0" u="none" strike="noStrike">
                          <a:solidFill>
                            <a:srgbClr val="000000"/>
                          </a:solidFill>
                          <a:effectLst/>
                          <a:latin typeface="Calibri" panose="020F0502020204030204" pitchFamily="34" charset="0"/>
                        </a:rPr>
                        <a:t>55822004</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Hyperlipidemia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104780002</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Lipids measurement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55682</a:t>
                      </a:r>
                    </a:p>
                  </a:txBody>
                  <a:tcPr marL="7620" marR="7620" marT="7620" marB="0" anchor="b"/>
                </a:tc>
                <a:extLst>
                  <a:ext uri="{0D108BD9-81ED-4DB2-BD59-A6C34878D82A}">
                    <a16:rowId xmlns:a16="http://schemas.microsoft.com/office/drawing/2014/main" val="3943783815"/>
                  </a:ext>
                </a:extLst>
              </a:tr>
              <a:tr h="370840">
                <a:tc>
                  <a:txBody>
                    <a:bodyPr/>
                    <a:lstStyle/>
                    <a:p>
                      <a:pPr algn="l" fontAlgn="b"/>
                      <a:r>
                        <a:rPr lang="en-US" sz="1100" b="0" i="0" u="none" strike="noStrike">
                          <a:solidFill>
                            <a:srgbClr val="000000"/>
                          </a:solidFill>
                          <a:effectLst/>
                          <a:latin typeface="Calibri" panose="020F0502020204030204" pitchFamily="34" charset="0"/>
                        </a:rPr>
                        <a:t>55822004</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Hyperlipidemia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104780002</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Lipids measurement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47438</a:t>
                      </a:r>
                    </a:p>
                  </a:txBody>
                  <a:tcPr marL="7620" marR="7620" marT="7620" marB="0" anchor="b"/>
                </a:tc>
                <a:extLst>
                  <a:ext uri="{0D108BD9-81ED-4DB2-BD59-A6C34878D82A}">
                    <a16:rowId xmlns:a16="http://schemas.microsoft.com/office/drawing/2014/main" val="656291886"/>
                  </a:ext>
                </a:extLst>
              </a:tr>
              <a:tr h="370840">
                <a:tc>
                  <a:txBody>
                    <a:bodyPr/>
                    <a:lstStyle/>
                    <a:p>
                      <a:pPr algn="l" fontAlgn="b"/>
                      <a:r>
                        <a:rPr lang="en-US" sz="1100" b="0" i="0" u="none" strike="noStrike">
                          <a:solidFill>
                            <a:srgbClr val="000000"/>
                          </a:solidFill>
                          <a:effectLst/>
                          <a:latin typeface="Calibri" panose="020F0502020204030204" pitchFamily="34" charset="0"/>
                        </a:rPr>
                        <a:t>42399005</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Renal failure syndrome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441915005</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Measurement of renal function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40525</a:t>
                      </a:r>
                    </a:p>
                  </a:txBody>
                  <a:tcPr marL="7620" marR="7620" marT="7620" marB="0" anchor="b"/>
                </a:tc>
                <a:extLst>
                  <a:ext uri="{0D108BD9-81ED-4DB2-BD59-A6C34878D82A}">
                    <a16:rowId xmlns:a16="http://schemas.microsoft.com/office/drawing/2014/main" val="2782857339"/>
                  </a:ext>
                </a:extLst>
              </a:tr>
              <a:tr h="370840">
                <a:tc>
                  <a:txBody>
                    <a:bodyPr/>
                    <a:lstStyle/>
                    <a:p>
                      <a:pPr algn="l" fontAlgn="b"/>
                      <a:r>
                        <a:rPr lang="en-US" sz="1100" b="0" i="0" u="none" strike="noStrike">
                          <a:solidFill>
                            <a:srgbClr val="000000"/>
                          </a:solidFill>
                          <a:effectLst/>
                          <a:latin typeface="Calibri" panose="020F0502020204030204" pitchFamily="34" charset="0"/>
                        </a:rPr>
                        <a:t>127040003</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Sickle cell-hemoglobin SS disease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14089001</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Red blood cell count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34315</a:t>
                      </a:r>
                    </a:p>
                  </a:txBody>
                  <a:tcPr marL="7620" marR="7620" marT="7620" marB="0" anchor="b"/>
                </a:tc>
                <a:extLst>
                  <a:ext uri="{0D108BD9-81ED-4DB2-BD59-A6C34878D82A}">
                    <a16:rowId xmlns:a16="http://schemas.microsoft.com/office/drawing/2014/main" val="3699089057"/>
                  </a:ext>
                </a:extLst>
              </a:tr>
              <a:tr h="370840">
                <a:tc>
                  <a:txBody>
                    <a:bodyPr/>
                    <a:lstStyle/>
                    <a:p>
                      <a:pPr algn="l" fontAlgn="b"/>
                      <a:r>
                        <a:rPr lang="en-US" sz="1100" b="0" i="0" u="none" strike="noStrike">
                          <a:solidFill>
                            <a:srgbClr val="000000"/>
                          </a:solidFill>
                          <a:effectLst/>
                          <a:latin typeface="Calibri" panose="020F0502020204030204" pitchFamily="34" charset="0"/>
                        </a:rPr>
                        <a:t>127040003</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Sickle cell-hemoglobin SS disease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441689006</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Measurement of total hemoglobin concentration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34315</a:t>
                      </a:r>
                    </a:p>
                  </a:txBody>
                  <a:tcPr marL="7620" marR="7620" marT="7620" marB="0" anchor="b"/>
                </a:tc>
                <a:extLst>
                  <a:ext uri="{0D108BD9-81ED-4DB2-BD59-A6C34878D82A}">
                    <a16:rowId xmlns:a16="http://schemas.microsoft.com/office/drawing/2014/main" val="3519698177"/>
                  </a:ext>
                </a:extLst>
              </a:tr>
              <a:tr h="370840">
                <a:tc>
                  <a:txBody>
                    <a:bodyPr/>
                    <a:lstStyle/>
                    <a:p>
                      <a:pPr algn="l" fontAlgn="b"/>
                      <a:r>
                        <a:rPr lang="en-US" sz="1100" b="0" i="0" u="none" strike="noStrike">
                          <a:solidFill>
                            <a:srgbClr val="000000"/>
                          </a:solidFill>
                          <a:effectLst/>
                          <a:latin typeface="Calibri" panose="020F0502020204030204" pitchFamily="34" charset="0"/>
                        </a:rPr>
                        <a:t>271737000</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Anemia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14089001</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Red blood cell count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27885</a:t>
                      </a:r>
                    </a:p>
                  </a:txBody>
                  <a:tcPr marL="7620" marR="7620" marT="7620" marB="0" anchor="b"/>
                </a:tc>
                <a:extLst>
                  <a:ext uri="{0D108BD9-81ED-4DB2-BD59-A6C34878D82A}">
                    <a16:rowId xmlns:a16="http://schemas.microsoft.com/office/drawing/2014/main" val="1455723357"/>
                  </a:ext>
                </a:extLst>
              </a:tr>
              <a:tr h="370840">
                <a:tc>
                  <a:txBody>
                    <a:bodyPr/>
                    <a:lstStyle/>
                    <a:p>
                      <a:pPr algn="l" fontAlgn="b"/>
                      <a:r>
                        <a:rPr lang="en-US" sz="1100" b="0" i="0" u="none" strike="noStrike">
                          <a:solidFill>
                            <a:srgbClr val="000000"/>
                          </a:solidFill>
                          <a:effectLst/>
                          <a:latin typeface="Calibri" panose="020F0502020204030204" pitchFamily="34" charset="0"/>
                        </a:rPr>
                        <a:t>271737000</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Anemia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441689006</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Measurement of total hemoglobin concentration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27885</a:t>
                      </a:r>
                    </a:p>
                  </a:txBody>
                  <a:tcPr marL="7620" marR="7620" marT="7620" marB="0" anchor="b"/>
                </a:tc>
                <a:extLst>
                  <a:ext uri="{0D108BD9-81ED-4DB2-BD59-A6C34878D82A}">
                    <a16:rowId xmlns:a16="http://schemas.microsoft.com/office/drawing/2014/main" val="2731093258"/>
                  </a:ext>
                </a:extLst>
              </a:tr>
              <a:tr h="370840">
                <a:tc>
                  <a:txBody>
                    <a:bodyPr/>
                    <a:lstStyle/>
                    <a:p>
                      <a:pPr algn="l" fontAlgn="b"/>
                      <a:r>
                        <a:rPr lang="en-US" sz="1100" b="0" i="0" u="none" strike="noStrike">
                          <a:solidFill>
                            <a:srgbClr val="000000"/>
                          </a:solidFill>
                          <a:effectLst/>
                          <a:latin typeface="Calibri" panose="020F0502020204030204" pitchFamily="34" charset="0"/>
                        </a:rPr>
                        <a:t>13644009</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Hypercholesterolemia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412808005</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Serum total cholesterol measurement (procedure)</a:t>
                      </a: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25755</a:t>
                      </a:r>
                    </a:p>
                  </a:txBody>
                  <a:tcPr marL="7620" marR="7620" marT="7620" marB="0" anchor="b"/>
                </a:tc>
                <a:extLst>
                  <a:ext uri="{0D108BD9-81ED-4DB2-BD59-A6C34878D82A}">
                    <a16:rowId xmlns:a16="http://schemas.microsoft.com/office/drawing/2014/main" val="1970871485"/>
                  </a:ext>
                </a:extLst>
              </a:tr>
            </a:tbl>
          </a:graphicData>
        </a:graphic>
      </p:graphicFrame>
    </p:spTree>
    <p:extLst>
      <p:ext uri="{BB962C8B-B14F-4D97-AF65-F5344CB8AC3E}">
        <p14:creationId xmlns:p14="http://schemas.microsoft.com/office/powerpoint/2010/main" val="36580828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55822004|Hyperlipidemia (disorder)</a:t>
            </a:r>
            <a:endParaRPr lang="en-US" dirty="0"/>
          </a:p>
        </p:txBody>
      </p:sp>
      <p:pic>
        <p:nvPicPr>
          <p:cNvPr id="4" name="Content Placeholder 3"/>
          <p:cNvPicPr>
            <a:picLocks noGrp="1" noChangeAspect="1"/>
          </p:cNvPicPr>
          <p:nvPr>
            <p:ph idx="1"/>
          </p:nvPr>
        </p:nvPicPr>
        <p:blipFill rotWithShape="1">
          <a:blip r:embed="rId2"/>
          <a:srcRect l="69940" t="27141" r="697" b="21161"/>
          <a:stretch/>
        </p:blipFill>
        <p:spPr>
          <a:xfrm>
            <a:off x="1102279" y="2274771"/>
            <a:ext cx="7315200" cy="3622317"/>
          </a:xfrm>
          <a:prstGeom prst="rect">
            <a:avLst/>
          </a:prstGeom>
        </p:spPr>
      </p:pic>
    </p:spTree>
    <p:extLst>
      <p:ext uri="{BB962C8B-B14F-4D97-AF65-F5344CB8AC3E}">
        <p14:creationId xmlns:p14="http://schemas.microsoft.com/office/powerpoint/2010/main" val="595933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Lab-EHR Information Management </a:t>
            </a:r>
            <a:endParaRPr lang="en-US" dirty="0"/>
          </a:p>
        </p:txBody>
      </p:sp>
      <p:sp>
        <p:nvSpPr>
          <p:cNvPr id="4" name="TextBox 3"/>
          <p:cNvSpPr txBox="1"/>
          <p:nvPr/>
        </p:nvSpPr>
        <p:spPr>
          <a:xfrm>
            <a:off x="1095475" y="2075880"/>
            <a:ext cx="7528408" cy="4093428"/>
          </a:xfrm>
          <a:prstGeom prst="rect">
            <a:avLst/>
          </a:prstGeom>
          <a:noFill/>
        </p:spPr>
        <p:txBody>
          <a:bodyPr wrap="square" rtlCol="0">
            <a:spAutoFit/>
          </a:bodyPr>
          <a:lstStyle/>
          <a:p>
            <a:r>
              <a:rPr lang="en-US" sz="2200" dirty="0"/>
              <a:t>The information management cycle </a:t>
            </a:r>
            <a:r>
              <a:rPr lang="en-US" sz="2200" dirty="0" smtClean="0"/>
              <a:t>within </a:t>
            </a:r>
            <a:r>
              <a:rPr lang="en-US" sz="2200" dirty="0"/>
              <a:t>the EHR starts with an order for a lab test (ORDERABLE) which is directed to a laboratory department where a specific technology is employed (PERFORMABLE) to produce a result which is then reported (RESULTABLE) back to the Learning Health System.  </a:t>
            </a:r>
            <a:r>
              <a:rPr lang="en-US" sz="2200" dirty="0" smtClean="0"/>
              <a:t>The concept model for Observable entities allows us to specify templates for each of these types of information which require different subsets of defining attributes.  Such a </a:t>
            </a:r>
            <a:r>
              <a:rPr lang="en-US" sz="2200" dirty="0"/>
              <a:t>unified model </a:t>
            </a:r>
            <a:r>
              <a:rPr lang="en-US" sz="2200" dirty="0" smtClean="0"/>
              <a:t>also has </a:t>
            </a:r>
            <a:r>
              <a:rPr lang="en-US" sz="2200" dirty="0"/>
              <a:t>slightly different information processing requirements for </a:t>
            </a:r>
            <a:r>
              <a:rPr lang="en-US" sz="2200" dirty="0" smtClean="0"/>
              <a:t>QUALITY observables – the vast majority use case, </a:t>
            </a:r>
            <a:r>
              <a:rPr lang="en-US" sz="2200" dirty="0"/>
              <a:t>PROCESS and PANEL ORDERABLES and they will be discussed separately.</a:t>
            </a:r>
          </a:p>
          <a:p>
            <a:endParaRPr lang="en-US" dirty="0"/>
          </a:p>
        </p:txBody>
      </p:sp>
    </p:spTree>
    <p:extLst>
      <p:ext uri="{BB962C8B-B14F-4D97-AF65-F5344CB8AC3E}">
        <p14:creationId xmlns:p14="http://schemas.microsoft.com/office/powerpoint/2010/main" val="28484596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104780002 Lipids measurement (procedure)</a:t>
            </a:r>
            <a:endParaRPr lang="en-US" dirty="0"/>
          </a:p>
        </p:txBody>
      </p:sp>
      <p:pic>
        <p:nvPicPr>
          <p:cNvPr id="5" name="Content Placeholder 4"/>
          <p:cNvPicPr>
            <a:picLocks noGrp="1" noChangeAspect="1"/>
          </p:cNvPicPr>
          <p:nvPr>
            <p:ph idx="1"/>
          </p:nvPr>
        </p:nvPicPr>
        <p:blipFill rotWithShape="1">
          <a:blip r:embed="rId2"/>
          <a:srcRect l="69733" t="26626" r="1087" b="26175"/>
          <a:stretch/>
        </p:blipFill>
        <p:spPr>
          <a:xfrm>
            <a:off x="1102279" y="2090056"/>
            <a:ext cx="7315200" cy="3327814"/>
          </a:xfrm>
          <a:prstGeom prst="rect">
            <a:avLst/>
          </a:prstGeom>
        </p:spPr>
      </p:pic>
    </p:spTree>
    <p:extLst>
      <p:ext uri="{BB962C8B-B14F-4D97-AF65-F5344CB8AC3E}">
        <p14:creationId xmlns:p14="http://schemas.microsoft.com/office/powerpoint/2010/main" val="3791432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the Semantics</a:t>
            </a:r>
            <a:endParaRPr lang="en-US" dirty="0"/>
          </a:p>
        </p:txBody>
      </p:sp>
      <p:sp>
        <p:nvSpPr>
          <p:cNvPr id="3" name="Content Placeholder 2"/>
          <p:cNvSpPr>
            <a:spLocks noGrp="1"/>
          </p:cNvSpPr>
          <p:nvPr>
            <p:ph idx="1"/>
          </p:nvPr>
        </p:nvSpPr>
        <p:spPr>
          <a:xfrm>
            <a:off x="956667" y="1882620"/>
            <a:ext cx="7282212" cy="4396260"/>
          </a:xfrm>
        </p:spPr>
        <p:txBody>
          <a:bodyPr>
            <a:normAutofit fontScale="77500" lnSpcReduction="20000"/>
          </a:bodyPr>
          <a:lstStyle/>
          <a:p>
            <a:r>
              <a:rPr lang="en-US" dirty="0"/>
              <a:t>Dictionary: </a:t>
            </a:r>
            <a:r>
              <a:rPr lang="en-US" dirty="0" smtClean="0"/>
              <a:t>“Hyperlipidemia is an </a:t>
            </a:r>
            <a:r>
              <a:rPr lang="en-US" dirty="0"/>
              <a:t>abnormally high concentration of fats or lipids in the </a:t>
            </a:r>
            <a:r>
              <a:rPr lang="en-US" dirty="0" smtClean="0"/>
              <a:t>blood”</a:t>
            </a:r>
            <a:endParaRPr lang="en-US" dirty="0"/>
          </a:p>
          <a:p>
            <a:r>
              <a:rPr lang="en-US" dirty="0" smtClean="0"/>
              <a:t>I </a:t>
            </a:r>
            <a:r>
              <a:rPr lang="en-US" dirty="0"/>
              <a:t>would </a:t>
            </a:r>
            <a:r>
              <a:rPr lang="en-US" dirty="0" smtClean="0"/>
              <a:t>agree </a:t>
            </a:r>
            <a:r>
              <a:rPr lang="en-US" dirty="0"/>
              <a:t>that the finding is </a:t>
            </a:r>
            <a:r>
              <a:rPr lang="en-US" dirty="0" smtClean="0"/>
              <a:t>primitive since </a:t>
            </a:r>
            <a:r>
              <a:rPr lang="en-US" dirty="0"/>
              <a:t>the finding </a:t>
            </a:r>
            <a:r>
              <a:rPr lang="en-US" dirty="0" smtClean="0"/>
              <a:t>site should </a:t>
            </a:r>
            <a:r>
              <a:rPr lang="en-US" dirty="0"/>
              <a:t>presumably be a body fluid or preferably </a:t>
            </a:r>
            <a:r>
              <a:rPr lang="en-US" dirty="0" smtClean="0"/>
              <a:t>blood and the measurement should be a concentration determination</a:t>
            </a:r>
          </a:p>
          <a:p>
            <a:r>
              <a:rPr lang="en-US" dirty="0" smtClean="0"/>
              <a:t>Hence, the procedure definition can be created in Observables as assessing some property of lipids in some substance but is too vague to fully define Hyperlipidemia</a:t>
            </a:r>
          </a:p>
          <a:p>
            <a:r>
              <a:rPr lang="en-US" dirty="0" smtClean="0"/>
              <a:t>Alternatively the procedure may be promoted to Observables but a second grouper defined consistent with the semantics of the clinical finding which could then be  fully defined as concentration of lipids in some blood (component)</a:t>
            </a:r>
          </a:p>
          <a:p>
            <a:endParaRPr lang="en-US" dirty="0"/>
          </a:p>
          <a:p>
            <a:endParaRPr lang="en-US" dirty="0"/>
          </a:p>
        </p:txBody>
      </p:sp>
    </p:spTree>
    <p:extLst>
      <p:ext uri="{BB962C8B-B14F-4D97-AF65-F5344CB8AC3E}">
        <p14:creationId xmlns:p14="http://schemas.microsoft.com/office/powerpoint/2010/main" val="37826438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065414" cy="1359153"/>
          </a:xfrm>
        </p:spPr>
        <p:txBody>
          <a:bodyPr>
            <a:normAutofit fontScale="90000"/>
          </a:bodyPr>
          <a:lstStyle/>
          <a:p>
            <a:r>
              <a:rPr lang="en-US" dirty="0" smtClean="0"/>
              <a:t>Lipids[Quantity concentration] in Blood (observable entity)</a:t>
            </a:r>
            <a:endParaRPr lang="en-US" dirty="0"/>
          </a:p>
        </p:txBody>
      </p:sp>
      <p:pic>
        <p:nvPicPr>
          <p:cNvPr id="4" name="Content Placeholder 3"/>
          <p:cNvPicPr>
            <a:picLocks noGrp="1" noChangeAspect="1"/>
          </p:cNvPicPr>
          <p:nvPr>
            <p:ph idx="1"/>
          </p:nvPr>
        </p:nvPicPr>
        <p:blipFill rotWithShape="1">
          <a:blip r:embed="rId2"/>
          <a:srcRect l="37968" t="8997" r="26189" b="53300"/>
          <a:stretch/>
        </p:blipFill>
        <p:spPr>
          <a:xfrm>
            <a:off x="1036318" y="1924595"/>
            <a:ext cx="7315200" cy="4328372"/>
          </a:xfrm>
          <a:prstGeom prst="rect">
            <a:avLst/>
          </a:prstGeom>
        </p:spPr>
      </p:pic>
    </p:spTree>
    <p:extLst>
      <p:ext uri="{BB962C8B-B14F-4D97-AF65-F5344CB8AC3E}">
        <p14:creationId xmlns:p14="http://schemas.microsoft.com/office/powerpoint/2010/main" val="25317933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710159"/>
            <a:ext cx="7606427" cy="1359153"/>
          </a:xfrm>
        </p:spPr>
        <p:txBody>
          <a:bodyPr>
            <a:normAutofit/>
          </a:bodyPr>
          <a:lstStyle/>
          <a:p>
            <a:r>
              <a:rPr lang="en-US" sz="2800" dirty="0" smtClean="0"/>
              <a:t>Did the patient have a lipid measurement?</a:t>
            </a:r>
            <a:endParaRPr lang="en-US" sz="2800" dirty="0"/>
          </a:p>
        </p:txBody>
      </p:sp>
      <p:pic>
        <p:nvPicPr>
          <p:cNvPr id="4" name="Content Placeholder 3"/>
          <p:cNvPicPr>
            <a:picLocks noGrp="1" noChangeAspect="1"/>
          </p:cNvPicPr>
          <p:nvPr>
            <p:ph idx="1"/>
          </p:nvPr>
        </p:nvPicPr>
        <p:blipFill rotWithShape="1">
          <a:blip r:embed="rId2"/>
          <a:srcRect l="65313" t="13042" r="17220"/>
          <a:stretch/>
        </p:blipFill>
        <p:spPr>
          <a:xfrm>
            <a:off x="1102279" y="866710"/>
            <a:ext cx="7315200" cy="10242729"/>
          </a:xfrm>
          <a:prstGeom prst="rect">
            <a:avLst/>
          </a:prstGeom>
        </p:spPr>
      </p:pic>
    </p:spTree>
    <p:extLst>
      <p:ext uri="{BB962C8B-B14F-4D97-AF65-F5344CB8AC3E}">
        <p14:creationId xmlns:p14="http://schemas.microsoft.com/office/powerpoint/2010/main" val="73856057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Material from VA</a:t>
            </a:r>
            <a:br>
              <a:rPr lang="en-US" dirty="0" smtClean="0"/>
            </a:br>
            <a:r>
              <a:rPr lang="en-US" dirty="0" smtClean="0"/>
              <a:t>(Penny and John)</a:t>
            </a:r>
            <a:endParaRPr lang="en-US" dirty="0"/>
          </a:p>
        </p:txBody>
      </p:sp>
      <p:sp>
        <p:nvSpPr>
          <p:cNvPr id="3" name="Content Placeholder 2"/>
          <p:cNvSpPr>
            <a:spLocks noGrp="1"/>
          </p:cNvSpPr>
          <p:nvPr>
            <p:ph idx="1"/>
          </p:nvPr>
        </p:nvSpPr>
        <p:spPr/>
        <p:txBody>
          <a:bodyPr/>
          <a:lstStyle/>
          <a:p>
            <a:r>
              <a:rPr lang="en-US" dirty="0" smtClean="0"/>
              <a:t>Attachment TOP500labs_VAH.csv</a:t>
            </a:r>
          </a:p>
          <a:p>
            <a:r>
              <a:rPr lang="en-US" dirty="0" smtClean="0"/>
              <a:t>Discussion of content by </a:t>
            </a:r>
            <a:endParaRPr lang="en-US" dirty="0"/>
          </a:p>
        </p:txBody>
      </p:sp>
    </p:spTree>
    <p:extLst>
      <p:ext uri="{BB962C8B-B14F-4D97-AF65-F5344CB8AC3E}">
        <p14:creationId xmlns:p14="http://schemas.microsoft.com/office/powerpoint/2010/main" val="6384489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2"/>
          <a:srcRect l="6428" r="56393"/>
          <a:stretch/>
        </p:blipFill>
        <p:spPr>
          <a:xfrm>
            <a:off x="-1" y="0"/>
            <a:ext cx="9144000" cy="6917189"/>
          </a:xfrm>
          <a:prstGeom prst="rect">
            <a:avLst/>
          </a:prstGeom>
        </p:spPr>
      </p:pic>
    </p:spTree>
    <p:extLst>
      <p:ext uri="{BB962C8B-B14F-4D97-AF65-F5344CB8AC3E}">
        <p14:creationId xmlns:p14="http://schemas.microsoft.com/office/powerpoint/2010/main" val="23695121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a:t>
            </a:r>
            <a:endParaRPr lang="en-US" dirty="0"/>
          </a:p>
        </p:txBody>
      </p:sp>
      <p:sp>
        <p:nvSpPr>
          <p:cNvPr id="3" name="Content Placeholder 2"/>
          <p:cNvSpPr>
            <a:spLocks noGrp="1"/>
          </p:cNvSpPr>
          <p:nvPr>
            <p:ph idx="1"/>
          </p:nvPr>
        </p:nvSpPr>
        <p:spPr/>
        <p:txBody>
          <a:bodyPr/>
          <a:lstStyle/>
          <a:p>
            <a:r>
              <a:rPr lang="en-US" dirty="0" smtClean="0"/>
              <a:t>Evaluation procedures used in “Interprets” to define Clinical findings are generally too imprecise to fully define the finding</a:t>
            </a:r>
          </a:p>
          <a:p>
            <a:r>
              <a:rPr lang="en-US" dirty="0" smtClean="0"/>
              <a:t>Do we consider the defining role of these EP in Clinical findings and demand that the semantics are logical and accurate, or revise the CF definition to assure validity? …or add Observables of appropriate semantics and redefine?</a:t>
            </a:r>
          </a:p>
          <a:p>
            <a:endParaRPr lang="en-US" dirty="0" smtClean="0"/>
          </a:p>
          <a:p>
            <a:endParaRPr lang="en-US" dirty="0"/>
          </a:p>
        </p:txBody>
      </p:sp>
    </p:spTree>
    <p:extLst>
      <p:ext uri="{BB962C8B-B14F-4D97-AF65-F5344CB8AC3E}">
        <p14:creationId xmlns:p14="http://schemas.microsoft.com/office/powerpoint/2010/main" val="199551480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NHS Evaluation Procedure Usage (READ code maps)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37467935"/>
              </p:ext>
            </p:extLst>
          </p:nvPr>
        </p:nvGraphicFramePr>
        <p:xfrm>
          <a:off x="957263" y="1882775"/>
          <a:ext cx="7605831" cy="4442460"/>
        </p:xfrm>
        <a:graphic>
          <a:graphicData uri="http://schemas.openxmlformats.org/drawingml/2006/table">
            <a:tbl>
              <a:tblPr firstRow="1" bandRow="1">
                <a:tableStyleId>{5C22544A-7EE6-4342-B048-85BDC9FD1C3A}</a:tableStyleId>
              </a:tblPr>
              <a:tblGrid>
                <a:gridCol w="2314855">
                  <a:extLst>
                    <a:ext uri="{9D8B030D-6E8A-4147-A177-3AD203B41FA5}">
                      <a16:colId xmlns:a16="http://schemas.microsoft.com/office/drawing/2014/main" val="241432033"/>
                    </a:ext>
                  </a:extLst>
                </a:gridCol>
                <a:gridCol w="2755699">
                  <a:extLst>
                    <a:ext uri="{9D8B030D-6E8A-4147-A177-3AD203B41FA5}">
                      <a16:colId xmlns:a16="http://schemas.microsoft.com/office/drawing/2014/main" val="2627211994"/>
                    </a:ext>
                  </a:extLst>
                </a:gridCol>
                <a:gridCol w="2535277">
                  <a:extLst>
                    <a:ext uri="{9D8B030D-6E8A-4147-A177-3AD203B41FA5}">
                      <a16:colId xmlns:a16="http://schemas.microsoft.com/office/drawing/2014/main" val="2699172872"/>
                    </a:ext>
                  </a:extLst>
                </a:gridCol>
              </a:tblGrid>
              <a:tr h="370840">
                <a:tc>
                  <a:txBody>
                    <a:bodyPr/>
                    <a:lstStyle/>
                    <a:p>
                      <a:pPr algn="l" fontAlgn="b"/>
                      <a:r>
                        <a:rPr lang="en-US" sz="1600" b="0" i="0" u="none" strike="noStrike" baseline="0" dirty="0" err="1" smtClean="0">
                          <a:solidFill>
                            <a:schemeClr val="bg1"/>
                          </a:solidFill>
                          <a:effectLst/>
                          <a:latin typeface="Arial-BoldMT"/>
                        </a:rPr>
                        <a:t>EvaluationProcedureID</a:t>
                      </a:r>
                      <a:endParaRPr lang="en-US" sz="1600" b="0" i="0" u="none" strike="noStrike" baseline="0" dirty="0">
                        <a:solidFill>
                          <a:schemeClr val="bg1"/>
                        </a:solidFill>
                        <a:effectLst/>
                        <a:latin typeface="Arial-BoldMT"/>
                      </a:endParaRPr>
                    </a:p>
                  </a:txBody>
                  <a:tcPr marL="7620" marR="7620" marT="7620" marB="0" anchor="b"/>
                </a:tc>
                <a:tc>
                  <a:txBody>
                    <a:bodyPr/>
                    <a:lstStyle/>
                    <a:p>
                      <a:pPr algn="l" fontAlgn="b"/>
                      <a:r>
                        <a:rPr lang="en-US" sz="1600" b="0" i="0" u="none" strike="noStrike" baseline="0" dirty="0" err="1" smtClean="0">
                          <a:solidFill>
                            <a:schemeClr val="bg1"/>
                          </a:solidFill>
                          <a:effectLst/>
                          <a:latin typeface="Arial-BoldMT"/>
                        </a:rPr>
                        <a:t>EvaluationProcedureTERM</a:t>
                      </a:r>
                      <a:endParaRPr lang="en-US" sz="1600" b="0" i="0" u="none" strike="noStrike" baseline="0" dirty="0">
                        <a:solidFill>
                          <a:schemeClr val="bg1"/>
                        </a:solidFill>
                        <a:effectLst/>
                        <a:latin typeface="Arial-BoldMT"/>
                      </a:endParaRPr>
                    </a:p>
                  </a:txBody>
                  <a:tcPr marL="7620" marR="7620" marT="7620" marB="0" anchor="b"/>
                </a:tc>
                <a:tc>
                  <a:txBody>
                    <a:bodyPr/>
                    <a:lstStyle/>
                    <a:p>
                      <a:pPr algn="l" fontAlgn="b"/>
                      <a:r>
                        <a:rPr lang="en-US" sz="1600" b="0" i="0" u="none" strike="noStrike" baseline="0" dirty="0">
                          <a:solidFill>
                            <a:schemeClr val="bg1"/>
                          </a:solidFill>
                          <a:effectLst/>
                          <a:latin typeface="Arial-BoldMT"/>
                        </a:rPr>
                        <a:t>2011-2019 Usage</a:t>
                      </a:r>
                    </a:p>
                  </a:txBody>
                  <a:tcPr marL="7620" marR="7620" marT="7620" marB="0" anchor="b"/>
                </a:tc>
                <a:extLst>
                  <a:ext uri="{0D108BD9-81ED-4DB2-BD59-A6C34878D82A}">
                    <a16:rowId xmlns:a16="http://schemas.microsoft.com/office/drawing/2014/main" val="1585446392"/>
                  </a:ext>
                </a:extLst>
              </a:tr>
              <a:tr h="370840">
                <a:tc>
                  <a:txBody>
                    <a:bodyPr/>
                    <a:lstStyle/>
                    <a:p>
                      <a:pPr algn="ctr" fontAlgn="b"/>
                      <a:r>
                        <a:rPr lang="en-US" sz="1800" b="0" i="0" u="none" strike="noStrike" baseline="0" dirty="0">
                          <a:solidFill>
                            <a:srgbClr val="000000"/>
                          </a:solidFill>
                          <a:effectLst/>
                          <a:latin typeface="Arial-BoldMT"/>
                        </a:rPr>
                        <a:t>113075003</a:t>
                      </a:r>
                    </a:p>
                  </a:txBody>
                  <a:tcPr marL="7620" marR="7620" marT="7620" marB="0" anchor="b"/>
                </a:tc>
                <a:tc>
                  <a:txBody>
                    <a:bodyPr/>
                    <a:lstStyle/>
                    <a:p>
                      <a:pPr algn="ctr" fontAlgn="b"/>
                      <a:r>
                        <a:rPr lang="en-US" sz="1800" b="0" i="0" u="none" strike="noStrike" baseline="0">
                          <a:solidFill>
                            <a:srgbClr val="000000"/>
                          </a:solidFill>
                          <a:effectLst/>
                          <a:latin typeface="Arial-BoldMT"/>
                        </a:rPr>
                        <a:t>Creatinine measurement, serum</a:t>
                      </a:r>
                    </a:p>
                  </a:txBody>
                  <a:tcPr marL="7620" marR="7620" marT="7620" marB="0" anchor="b"/>
                </a:tc>
                <a:tc>
                  <a:txBody>
                    <a:bodyPr/>
                    <a:lstStyle/>
                    <a:p>
                      <a:pPr algn="ctr" fontAlgn="b"/>
                      <a:r>
                        <a:rPr lang="en-US" sz="1800" b="0" i="0" u="none" strike="noStrike" baseline="0">
                          <a:solidFill>
                            <a:srgbClr val="000000"/>
                          </a:solidFill>
                          <a:effectLst/>
                          <a:latin typeface="Arial-BoldMT"/>
                        </a:rPr>
                        <a:t>278893220</a:t>
                      </a:r>
                    </a:p>
                  </a:txBody>
                  <a:tcPr marL="7620" marR="7620" marT="7620" marB="0" anchor="b"/>
                </a:tc>
                <a:extLst>
                  <a:ext uri="{0D108BD9-81ED-4DB2-BD59-A6C34878D82A}">
                    <a16:rowId xmlns:a16="http://schemas.microsoft.com/office/drawing/2014/main" val="2488292735"/>
                  </a:ext>
                </a:extLst>
              </a:tr>
              <a:tr h="370840">
                <a:tc>
                  <a:txBody>
                    <a:bodyPr/>
                    <a:lstStyle/>
                    <a:p>
                      <a:pPr algn="ctr" fontAlgn="b"/>
                      <a:r>
                        <a:rPr lang="en-US" sz="1800" b="0" i="0" u="none" strike="noStrike" baseline="0" dirty="0">
                          <a:solidFill>
                            <a:srgbClr val="000000"/>
                          </a:solidFill>
                          <a:effectLst/>
                          <a:latin typeface="Arial-BoldMT"/>
                        </a:rPr>
                        <a:t>104934005</a:t>
                      </a:r>
                    </a:p>
                  </a:txBody>
                  <a:tcPr marL="7620" marR="7620" marT="7620" marB="0" anchor="b"/>
                </a:tc>
                <a:tc>
                  <a:txBody>
                    <a:bodyPr/>
                    <a:lstStyle/>
                    <a:p>
                      <a:pPr algn="ctr" fontAlgn="b"/>
                      <a:r>
                        <a:rPr lang="en-US" sz="1800" b="0" i="0" u="none" strike="noStrike" baseline="0">
                          <a:solidFill>
                            <a:srgbClr val="000000"/>
                          </a:solidFill>
                          <a:effectLst/>
                          <a:latin typeface="Arial-BoldMT"/>
                        </a:rPr>
                        <a:t>Sodium measurement, serum</a:t>
                      </a:r>
                    </a:p>
                  </a:txBody>
                  <a:tcPr marL="7620" marR="7620" marT="7620" marB="0" anchor="b"/>
                </a:tc>
                <a:tc>
                  <a:txBody>
                    <a:bodyPr/>
                    <a:lstStyle/>
                    <a:p>
                      <a:pPr algn="ctr" fontAlgn="b"/>
                      <a:r>
                        <a:rPr lang="en-US" sz="1800" b="0" i="0" u="none" strike="noStrike" baseline="0">
                          <a:solidFill>
                            <a:srgbClr val="000000"/>
                          </a:solidFill>
                          <a:effectLst/>
                          <a:latin typeface="Arial-BoldMT"/>
                        </a:rPr>
                        <a:t>263533050</a:t>
                      </a:r>
                    </a:p>
                  </a:txBody>
                  <a:tcPr marL="7620" marR="7620" marT="7620" marB="0" anchor="b"/>
                </a:tc>
                <a:extLst>
                  <a:ext uri="{0D108BD9-81ED-4DB2-BD59-A6C34878D82A}">
                    <a16:rowId xmlns:a16="http://schemas.microsoft.com/office/drawing/2014/main" val="1614636109"/>
                  </a:ext>
                </a:extLst>
              </a:tr>
              <a:tr h="370840">
                <a:tc>
                  <a:txBody>
                    <a:bodyPr/>
                    <a:lstStyle/>
                    <a:p>
                      <a:pPr algn="ctr" fontAlgn="b"/>
                      <a:r>
                        <a:rPr lang="en-US" sz="1800" b="0" i="0" u="none" strike="noStrike" baseline="0" dirty="0">
                          <a:solidFill>
                            <a:srgbClr val="000000"/>
                          </a:solidFill>
                          <a:effectLst/>
                          <a:latin typeface="Arial-BoldMT"/>
                        </a:rPr>
                        <a:t>271236005</a:t>
                      </a:r>
                    </a:p>
                  </a:txBody>
                  <a:tcPr marL="7620" marR="7620" marT="7620" marB="0" anchor="b"/>
                </a:tc>
                <a:tc>
                  <a:txBody>
                    <a:bodyPr/>
                    <a:lstStyle/>
                    <a:p>
                      <a:pPr algn="ctr" fontAlgn="b"/>
                      <a:r>
                        <a:rPr lang="en-US" sz="1800" b="0" i="0" u="none" strike="noStrike" baseline="0">
                          <a:solidFill>
                            <a:srgbClr val="000000"/>
                          </a:solidFill>
                          <a:effectLst/>
                          <a:latin typeface="Arial-BoldMT"/>
                        </a:rPr>
                        <a:t>Serum potassium measurement</a:t>
                      </a:r>
                    </a:p>
                  </a:txBody>
                  <a:tcPr marL="7620" marR="7620" marT="7620" marB="0" anchor="b"/>
                </a:tc>
                <a:tc>
                  <a:txBody>
                    <a:bodyPr/>
                    <a:lstStyle/>
                    <a:p>
                      <a:pPr algn="ctr" fontAlgn="b"/>
                      <a:r>
                        <a:rPr lang="en-US" sz="1800" b="0" i="0" u="none" strike="noStrike" baseline="0">
                          <a:solidFill>
                            <a:srgbClr val="000000"/>
                          </a:solidFill>
                          <a:effectLst/>
                          <a:latin typeface="Arial-BoldMT"/>
                        </a:rPr>
                        <a:t>263083990</a:t>
                      </a:r>
                    </a:p>
                  </a:txBody>
                  <a:tcPr marL="7620" marR="7620" marT="7620" marB="0" anchor="b"/>
                </a:tc>
                <a:extLst>
                  <a:ext uri="{0D108BD9-81ED-4DB2-BD59-A6C34878D82A}">
                    <a16:rowId xmlns:a16="http://schemas.microsoft.com/office/drawing/2014/main" val="1818912091"/>
                  </a:ext>
                </a:extLst>
              </a:tr>
              <a:tr h="370840">
                <a:tc>
                  <a:txBody>
                    <a:bodyPr/>
                    <a:lstStyle/>
                    <a:p>
                      <a:pPr algn="ctr" fontAlgn="b"/>
                      <a:r>
                        <a:rPr lang="en-US" sz="1800" b="0" i="0" u="none" strike="noStrike" baseline="0" dirty="0">
                          <a:solidFill>
                            <a:srgbClr val="000000"/>
                          </a:solidFill>
                          <a:effectLst/>
                          <a:latin typeface="Arial-BoldMT"/>
                        </a:rPr>
                        <a:t>271026005</a:t>
                      </a:r>
                    </a:p>
                  </a:txBody>
                  <a:tcPr marL="7620" marR="7620" marT="7620" marB="0" anchor="b"/>
                </a:tc>
                <a:tc>
                  <a:txBody>
                    <a:bodyPr/>
                    <a:lstStyle/>
                    <a:p>
                      <a:pPr algn="ctr" fontAlgn="b"/>
                      <a:r>
                        <a:rPr lang="en-US" sz="1800" b="0" i="0" u="none" strike="noStrike" baseline="0">
                          <a:solidFill>
                            <a:srgbClr val="000000"/>
                          </a:solidFill>
                          <a:effectLst/>
                          <a:latin typeface="Arial-BoldMT"/>
                        </a:rPr>
                        <a:t>Haemoglobin level estimation</a:t>
                      </a:r>
                    </a:p>
                  </a:txBody>
                  <a:tcPr marL="7620" marR="7620" marT="7620" marB="0" anchor="b"/>
                </a:tc>
                <a:tc>
                  <a:txBody>
                    <a:bodyPr/>
                    <a:lstStyle/>
                    <a:p>
                      <a:pPr algn="ctr" fontAlgn="b"/>
                      <a:r>
                        <a:rPr lang="en-US" sz="1800" b="0" i="0" u="none" strike="noStrike" baseline="0">
                          <a:solidFill>
                            <a:srgbClr val="000000"/>
                          </a:solidFill>
                          <a:effectLst/>
                          <a:latin typeface="Arial-BoldMT"/>
                        </a:rPr>
                        <a:t>250937900</a:t>
                      </a:r>
                    </a:p>
                  </a:txBody>
                  <a:tcPr marL="7620" marR="7620" marT="7620" marB="0" anchor="b"/>
                </a:tc>
                <a:extLst>
                  <a:ext uri="{0D108BD9-81ED-4DB2-BD59-A6C34878D82A}">
                    <a16:rowId xmlns:a16="http://schemas.microsoft.com/office/drawing/2014/main" val="3259558593"/>
                  </a:ext>
                </a:extLst>
              </a:tr>
              <a:tr h="370840">
                <a:tc>
                  <a:txBody>
                    <a:bodyPr/>
                    <a:lstStyle/>
                    <a:p>
                      <a:pPr algn="ctr" fontAlgn="b"/>
                      <a:r>
                        <a:rPr lang="en-US" sz="1800" b="0" i="0" u="none" strike="noStrike" baseline="0" dirty="0">
                          <a:solidFill>
                            <a:srgbClr val="000000"/>
                          </a:solidFill>
                          <a:effectLst/>
                          <a:latin typeface="Arial-BoldMT"/>
                        </a:rPr>
                        <a:t>442673006</a:t>
                      </a:r>
                    </a:p>
                  </a:txBody>
                  <a:tcPr marL="7620" marR="7620" marT="7620" marB="0" anchor="b"/>
                </a:tc>
                <a:tc>
                  <a:txBody>
                    <a:bodyPr/>
                    <a:lstStyle/>
                    <a:p>
                      <a:pPr algn="ctr" fontAlgn="b"/>
                      <a:r>
                        <a:rPr lang="en-US" sz="1800" b="0" i="0" u="none" strike="noStrike" baseline="0" dirty="0">
                          <a:solidFill>
                            <a:srgbClr val="000000"/>
                          </a:solidFill>
                          <a:effectLst/>
                          <a:latin typeface="Arial-BoldMT"/>
                        </a:rPr>
                        <a:t>Measurement of total </a:t>
                      </a:r>
                      <a:r>
                        <a:rPr lang="en-US" sz="1800" b="0" i="0" u="none" strike="noStrike" baseline="0" dirty="0" err="1">
                          <a:solidFill>
                            <a:srgbClr val="000000"/>
                          </a:solidFill>
                          <a:effectLst/>
                          <a:latin typeface="Arial-BoldMT"/>
                        </a:rPr>
                        <a:t>haemoglobin</a:t>
                      </a:r>
                      <a:r>
                        <a:rPr lang="en-US" sz="1800" b="0" i="0" u="none" strike="noStrike" baseline="0" dirty="0">
                          <a:solidFill>
                            <a:srgbClr val="000000"/>
                          </a:solidFill>
                          <a:effectLst/>
                          <a:latin typeface="Arial-BoldMT"/>
                        </a:rPr>
                        <a:t> concentration using dipstick</a:t>
                      </a:r>
                    </a:p>
                  </a:txBody>
                  <a:tcPr marL="7620" marR="7620" marT="7620" marB="0" anchor="b"/>
                </a:tc>
                <a:tc>
                  <a:txBody>
                    <a:bodyPr/>
                    <a:lstStyle/>
                    <a:p>
                      <a:pPr algn="ctr" fontAlgn="b"/>
                      <a:r>
                        <a:rPr lang="en-US" sz="1800" b="0" i="0" u="none" strike="noStrike" baseline="0">
                          <a:solidFill>
                            <a:srgbClr val="000000"/>
                          </a:solidFill>
                          <a:effectLst/>
                          <a:latin typeface="Arial-BoldMT"/>
                        </a:rPr>
                        <a:t>250937900</a:t>
                      </a:r>
                    </a:p>
                  </a:txBody>
                  <a:tcPr marL="7620" marR="7620" marT="7620" marB="0" anchor="b"/>
                </a:tc>
                <a:extLst>
                  <a:ext uri="{0D108BD9-81ED-4DB2-BD59-A6C34878D82A}">
                    <a16:rowId xmlns:a16="http://schemas.microsoft.com/office/drawing/2014/main" val="19702496"/>
                  </a:ext>
                </a:extLst>
              </a:tr>
              <a:tr h="370840">
                <a:tc>
                  <a:txBody>
                    <a:bodyPr/>
                    <a:lstStyle/>
                    <a:p>
                      <a:pPr algn="ctr" fontAlgn="b"/>
                      <a:r>
                        <a:rPr lang="en-US" sz="1800" b="0" i="0" u="none" strike="noStrike" baseline="0" dirty="0">
                          <a:solidFill>
                            <a:srgbClr val="000000"/>
                          </a:solidFill>
                          <a:effectLst/>
                          <a:latin typeface="Arial-BoldMT"/>
                        </a:rPr>
                        <a:t>391558003</a:t>
                      </a:r>
                    </a:p>
                  </a:txBody>
                  <a:tcPr marL="7620" marR="7620" marT="7620" marB="0" anchor="b"/>
                </a:tc>
                <a:tc>
                  <a:txBody>
                    <a:bodyPr/>
                    <a:lstStyle/>
                    <a:p>
                      <a:pPr algn="ctr" fontAlgn="b"/>
                      <a:r>
                        <a:rPr lang="en-US" sz="1800" b="0" i="0" u="none" strike="noStrike" baseline="0">
                          <a:solidFill>
                            <a:srgbClr val="000000"/>
                          </a:solidFill>
                          <a:effectLst/>
                          <a:latin typeface="Arial-BoldMT"/>
                        </a:rPr>
                        <a:t>Total white blood count</a:t>
                      </a:r>
                    </a:p>
                  </a:txBody>
                  <a:tcPr marL="7620" marR="7620" marT="7620" marB="0" anchor="b"/>
                </a:tc>
                <a:tc>
                  <a:txBody>
                    <a:bodyPr/>
                    <a:lstStyle/>
                    <a:p>
                      <a:pPr algn="ctr" fontAlgn="b"/>
                      <a:r>
                        <a:rPr lang="en-US" sz="1800" b="0" i="0" u="none" strike="noStrike" baseline="0" dirty="0">
                          <a:solidFill>
                            <a:srgbClr val="000000"/>
                          </a:solidFill>
                          <a:effectLst/>
                          <a:latin typeface="Arial-BoldMT"/>
                        </a:rPr>
                        <a:t>249562990</a:t>
                      </a:r>
                    </a:p>
                  </a:txBody>
                  <a:tcPr marL="7620" marR="7620" marT="7620" marB="0" anchor="b"/>
                </a:tc>
                <a:extLst>
                  <a:ext uri="{0D108BD9-81ED-4DB2-BD59-A6C34878D82A}">
                    <a16:rowId xmlns:a16="http://schemas.microsoft.com/office/drawing/2014/main" val="2750166766"/>
                  </a:ext>
                </a:extLst>
              </a:tr>
              <a:tr h="370840">
                <a:tc>
                  <a:txBody>
                    <a:bodyPr/>
                    <a:lstStyle/>
                    <a:p>
                      <a:pPr algn="ctr"/>
                      <a:r>
                        <a:rPr lang="en-US" sz="1800" baseline="0" dirty="0" smtClean="0">
                          <a:latin typeface="Arial-BoldMT"/>
                        </a:rPr>
                        <a:t>767002</a:t>
                      </a:r>
                      <a:endParaRPr lang="en-US" sz="1800" baseline="0" dirty="0">
                        <a:latin typeface="Arial-BoldMT"/>
                      </a:endParaRPr>
                    </a:p>
                  </a:txBody>
                  <a:tcPr/>
                </a:tc>
                <a:tc>
                  <a:txBody>
                    <a:bodyPr/>
                    <a:lstStyle/>
                    <a:p>
                      <a:pPr algn="ctr"/>
                      <a:r>
                        <a:rPr lang="en-US" sz="1800" baseline="0" dirty="0" smtClean="0">
                          <a:latin typeface="Arial-BoldMT"/>
                        </a:rPr>
                        <a:t>White blood cell count</a:t>
                      </a:r>
                      <a:endParaRPr lang="en-US" sz="1800" baseline="0" dirty="0">
                        <a:latin typeface="Arial-BoldMT"/>
                      </a:endParaRPr>
                    </a:p>
                  </a:txBody>
                  <a:tcPr/>
                </a:tc>
                <a:tc>
                  <a:txBody>
                    <a:bodyPr/>
                    <a:lstStyle/>
                    <a:p>
                      <a:pPr algn="ctr"/>
                      <a:r>
                        <a:rPr lang="en-US" sz="1800" baseline="0" dirty="0" smtClean="0">
                          <a:latin typeface="Arial-BoldMT"/>
                        </a:rPr>
                        <a:t>249562990</a:t>
                      </a:r>
                      <a:endParaRPr lang="en-US" sz="1800" baseline="0" dirty="0">
                        <a:latin typeface="Arial-BoldMT"/>
                      </a:endParaRPr>
                    </a:p>
                  </a:txBody>
                  <a:tcPr/>
                </a:tc>
                <a:extLst>
                  <a:ext uri="{0D108BD9-81ED-4DB2-BD59-A6C34878D82A}">
                    <a16:rowId xmlns:a16="http://schemas.microsoft.com/office/drawing/2014/main" val="1317717433"/>
                  </a:ext>
                </a:extLst>
              </a:tr>
            </a:tbl>
          </a:graphicData>
        </a:graphic>
      </p:graphicFrame>
    </p:spTree>
    <p:extLst>
      <p:ext uri="{BB962C8B-B14F-4D97-AF65-F5344CB8AC3E}">
        <p14:creationId xmlns:p14="http://schemas.microsoft.com/office/powerpoint/2010/main" val="3452763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113075003|Creatinine measurement, serum (procedure)|</a:t>
            </a:r>
            <a:endParaRPr lang="en-US" sz="3600" dirty="0"/>
          </a:p>
        </p:txBody>
      </p:sp>
      <p:pic>
        <p:nvPicPr>
          <p:cNvPr id="4" name="Content Placeholder 3"/>
          <p:cNvPicPr>
            <a:picLocks noGrp="1" noChangeAspect="1"/>
          </p:cNvPicPr>
          <p:nvPr>
            <p:ph idx="1"/>
          </p:nvPr>
        </p:nvPicPr>
        <p:blipFill rotWithShape="1">
          <a:blip r:embed="rId2"/>
          <a:srcRect l="4582" t="22287" r="77567" b="54952"/>
          <a:stretch/>
        </p:blipFill>
        <p:spPr>
          <a:xfrm>
            <a:off x="956666" y="2079811"/>
            <a:ext cx="7315200" cy="2623384"/>
          </a:xfrm>
          <a:prstGeom prst="rect">
            <a:avLst/>
          </a:prstGeom>
        </p:spPr>
      </p:pic>
    </p:spTree>
    <p:extLst>
      <p:ext uri="{BB962C8B-B14F-4D97-AF65-F5344CB8AC3E}">
        <p14:creationId xmlns:p14="http://schemas.microsoft.com/office/powerpoint/2010/main" val="230013464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Creatinine Frequency:    US Realm</a:t>
            </a:r>
            <a:endParaRPr lang="en-US" dirty="0"/>
          </a:p>
        </p:txBody>
      </p:sp>
      <p:pic>
        <p:nvPicPr>
          <p:cNvPr id="4" name="Content Placeholder 3"/>
          <p:cNvPicPr>
            <a:picLocks noGrp="1" noChangeAspect="1"/>
          </p:cNvPicPr>
          <p:nvPr>
            <p:ph idx="1"/>
          </p:nvPr>
        </p:nvPicPr>
        <p:blipFill rotWithShape="1">
          <a:blip r:embed="rId2"/>
          <a:srcRect t="19222" r="51345"/>
          <a:stretch/>
        </p:blipFill>
        <p:spPr>
          <a:xfrm>
            <a:off x="8585" y="1954306"/>
            <a:ext cx="9144000" cy="4269603"/>
          </a:xfrm>
          <a:prstGeom prst="rect">
            <a:avLst/>
          </a:prstGeom>
        </p:spPr>
      </p:pic>
    </p:spTree>
    <p:extLst>
      <p:ext uri="{BB962C8B-B14F-4D97-AF65-F5344CB8AC3E}">
        <p14:creationId xmlns:p14="http://schemas.microsoft.com/office/powerpoint/2010/main" val="1707711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55963"/>
            <a:ext cx="8368566" cy="1359153"/>
          </a:xfrm>
        </p:spPr>
        <p:txBody>
          <a:bodyPr>
            <a:normAutofit fontScale="90000"/>
          </a:bodyPr>
          <a:lstStyle/>
          <a:p>
            <a:r>
              <a:rPr lang="en-US" dirty="0" smtClean="0"/>
              <a:t>Ordering the Lab:</a:t>
            </a:r>
            <a:br>
              <a:rPr lang="en-US" dirty="0" smtClean="0"/>
            </a:br>
            <a:r>
              <a:rPr lang="en-US" dirty="0" smtClean="0"/>
              <a:t>ORDERABLE</a:t>
            </a:r>
            <a:br>
              <a:rPr lang="en-US" dirty="0" smtClean="0"/>
            </a:br>
            <a:r>
              <a:rPr lang="en-US" sz="3100" dirty="0" smtClean="0"/>
              <a:t>(test portion of Order record)</a:t>
            </a:r>
            <a:endParaRPr lang="en-US" sz="3100" dirty="0"/>
          </a:p>
        </p:txBody>
      </p:sp>
      <p:sp>
        <p:nvSpPr>
          <p:cNvPr id="3" name="Content Placeholder 2"/>
          <p:cNvSpPr>
            <a:spLocks noGrp="1"/>
          </p:cNvSpPr>
          <p:nvPr>
            <p:ph idx="1"/>
          </p:nvPr>
        </p:nvSpPr>
        <p:spPr>
          <a:xfrm>
            <a:off x="890764" y="1415116"/>
            <a:ext cx="7282212" cy="1000623"/>
          </a:xfrm>
        </p:spPr>
        <p:txBody>
          <a:bodyPr>
            <a:normAutofit fontScale="92500"/>
          </a:bodyPr>
          <a:lstStyle/>
          <a:p>
            <a:r>
              <a:rPr lang="en-US" dirty="0" err="1" smtClean="0"/>
              <a:t>Dr</a:t>
            </a:r>
            <a:r>
              <a:rPr lang="en-US" dirty="0" smtClean="0"/>
              <a:t> Jim Campbell orders a hemoglobin A1C to assess diabetic control of his patient</a:t>
            </a:r>
            <a:endParaRPr lang="en-US" dirty="0"/>
          </a:p>
        </p:txBody>
      </p:sp>
      <p:sp>
        <p:nvSpPr>
          <p:cNvPr id="5" name="Content Placeholder 2"/>
          <p:cNvSpPr txBox="1">
            <a:spLocks/>
          </p:cNvSpPr>
          <p:nvPr/>
        </p:nvSpPr>
        <p:spPr>
          <a:xfrm>
            <a:off x="1118773" y="2358348"/>
            <a:ext cx="7282212" cy="4207208"/>
          </a:xfrm>
          <a:prstGeom prst="rect">
            <a:avLst/>
          </a:prstGeom>
        </p:spPr>
        <p:txBody>
          <a:bodyPr vert="horz" lIns="91440" tIns="45720" rIns="91440" bIns="45720" rtlCol="0">
            <a:normAutofit/>
          </a:bodyPr>
          <a:lstStyle>
            <a:lvl1pPr marL="457200" indent="-457200" algn="l" defTabSz="457200" rtl="0" eaLnBrk="1" latinLnBrk="0" hangingPunct="1">
              <a:lnSpc>
                <a:spcPct val="90000"/>
              </a:lnSpc>
              <a:spcBef>
                <a:spcPct val="20000"/>
              </a:spcBef>
              <a:buFont typeface="Wingdings" panose="05000000000000000000" pitchFamily="2" charset="2"/>
              <a:buChar char="Ø"/>
              <a:defRPr sz="2800" kern="1200">
                <a:solidFill>
                  <a:schemeClr val="tx1"/>
                </a:solidFill>
                <a:latin typeface="Arial"/>
                <a:ea typeface="+mn-ea"/>
                <a:cs typeface="Arial"/>
              </a:defRPr>
            </a:lvl1pPr>
            <a:lvl2pPr marL="742950" indent="-28575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pic>
        <p:nvPicPr>
          <p:cNvPr id="10" name="Picture 9"/>
          <p:cNvPicPr>
            <a:picLocks noChangeAspect="1"/>
          </p:cNvPicPr>
          <p:nvPr/>
        </p:nvPicPr>
        <p:blipFill rotWithShape="1">
          <a:blip r:embed="rId2"/>
          <a:srcRect l="37526" t="12309" r="26664" b="32035"/>
          <a:stretch/>
        </p:blipFill>
        <p:spPr>
          <a:xfrm>
            <a:off x="1086282" y="2213911"/>
            <a:ext cx="5212080" cy="4556470"/>
          </a:xfrm>
          <a:prstGeom prst="rect">
            <a:avLst/>
          </a:prstGeom>
        </p:spPr>
      </p:pic>
      <p:sp>
        <p:nvSpPr>
          <p:cNvPr id="11" name="TextBox 10"/>
          <p:cNvSpPr txBox="1"/>
          <p:nvPr/>
        </p:nvSpPr>
        <p:spPr>
          <a:xfrm>
            <a:off x="6330853" y="2758104"/>
            <a:ext cx="2592184" cy="3970318"/>
          </a:xfrm>
          <a:prstGeom prst="rect">
            <a:avLst/>
          </a:prstGeom>
          <a:noFill/>
        </p:spPr>
        <p:txBody>
          <a:bodyPr wrap="none" rtlCol="0">
            <a:spAutoFit/>
          </a:bodyPr>
          <a:lstStyle/>
          <a:p>
            <a:r>
              <a:rPr lang="en-US" dirty="0" smtClean="0"/>
              <a:t>Defining attributes</a:t>
            </a:r>
          </a:p>
          <a:p>
            <a:r>
              <a:rPr lang="en-US" dirty="0"/>
              <a:t> </a:t>
            </a:r>
            <a:r>
              <a:rPr lang="en-US" dirty="0" smtClean="0"/>
              <a:t>  commonly required</a:t>
            </a:r>
          </a:p>
          <a:p>
            <a:r>
              <a:rPr lang="en-US" dirty="0"/>
              <a:t> </a:t>
            </a:r>
            <a:r>
              <a:rPr lang="en-US" dirty="0" smtClean="0"/>
              <a:t>  for QUALITY </a:t>
            </a:r>
            <a:r>
              <a:rPr lang="en-US" dirty="0" err="1" smtClean="0"/>
              <a:t>orderables</a:t>
            </a:r>
            <a:r>
              <a:rPr lang="en-US" dirty="0" smtClean="0"/>
              <a:t>:</a:t>
            </a:r>
          </a:p>
          <a:p>
            <a:r>
              <a:rPr lang="en-US" dirty="0" smtClean="0"/>
              <a:t>Inheres in</a:t>
            </a:r>
          </a:p>
          <a:p>
            <a:r>
              <a:rPr lang="en-US" dirty="0" smtClean="0"/>
              <a:t>Inherent location</a:t>
            </a:r>
          </a:p>
          <a:p>
            <a:r>
              <a:rPr lang="en-US" dirty="0" smtClean="0"/>
              <a:t>Direct site</a:t>
            </a:r>
          </a:p>
          <a:p>
            <a:r>
              <a:rPr lang="en-US" dirty="0" smtClean="0"/>
              <a:t>Relative to</a:t>
            </a:r>
          </a:p>
          <a:p>
            <a:r>
              <a:rPr lang="en-US" dirty="0" smtClean="0"/>
              <a:t>Component</a:t>
            </a:r>
          </a:p>
          <a:p>
            <a:r>
              <a:rPr lang="en-US" dirty="0" smtClean="0"/>
              <a:t>Property</a:t>
            </a:r>
          </a:p>
          <a:p>
            <a:r>
              <a:rPr lang="en-US" dirty="0" smtClean="0"/>
              <a:t>Scale type</a:t>
            </a:r>
          </a:p>
          <a:p>
            <a:r>
              <a:rPr lang="en-US" dirty="0" smtClean="0"/>
              <a:t>Time aspect</a:t>
            </a:r>
          </a:p>
          <a:p>
            <a:r>
              <a:rPr lang="en-US" dirty="0" smtClean="0"/>
              <a:t>Precondition</a:t>
            </a:r>
          </a:p>
          <a:p>
            <a:r>
              <a:rPr lang="en-US" dirty="0" smtClean="0"/>
              <a:t>Technique</a:t>
            </a:r>
          </a:p>
          <a:p>
            <a:endParaRPr lang="en-US" dirty="0"/>
          </a:p>
        </p:txBody>
      </p:sp>
    </p:spTree>
    <p:extLst>
      <p:ext uri="{BB962C8B-B14F-4D97-AF65-F5344CB8AC3E}">
        <p14:creationId xmlns:p14="http://schemas.microsoft.com/office/powerpoint/2010/main" val="371698071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2160-0|Creatinine [Mass/volume] in serum or plasma (observable entity)</a:t>
            </a:r>
            <a:endParaRPr lang="en-US" dirty="0"/>
          </a:p>
        </p:txBody>
      </p:sp>
      <p:pic>
        <p:nvPicPr>
          <p:cNvPr id="4" name="Content Placeholder 3"/>
          <p:cNvPicPr>
            <a:picLocks noGrp="1" noChangeAspect="1"/>
          </p:cNvPicPr>
          <p:nvPr>
            <p:ph idx="1"/>
          </p:nvPr>
        </p:nvPicPr>
        <p:blipFill rotWithShape="1">
          <a:blip r:embed="rId2"/>
          <a:srcRect l="68845" t="45487" r="9979" b="9866"/>
          <a:stretch/>
        </p:blipFill>
        <p:spPr>
          <a:xfrm>
            <a:off x="956665" y="2008094"/>
            <a:ext cx="7955280" cy="4717662"/>
          </a:xfrm>
          <a:prstGeom prst="rect">
            <a:avLst/>
          </a:prstGeom>
        </p:spPr>
      </p:pic>
    </p:spTree>
    <p:extLst>
      <p:ext uri="{BB962C8B-B14F-4D97-AF65-F5344CB8AC3E}">
        <p14:creationId xmlns:p14="http://schemas.microsoft.com/office/powerpoint/2010/main" val="81573470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Define Serum Creatinine as </a:t>
            </a:r>
            <a:r>
              <a:rPr lang="en-US" dirty="0" err="1" smtClean="0"/>
              <a:t>Inheres_in</a:t>
            </a:r>
            <a:r>
              <a:rPr lang="en-US" dirty="0" smtClean="0"/>
              <a:t> = Serum?</a:t>
            </a:r>
            <a:endParaRPr lang="en-US" dirty="0"/>
          </a:p>
        </p:txBody>
      </p:sp>
      <p:pic>
        <p:nvPicPr>
          <p:cNvPr id="4" name="Content Placeholder 3"/>
          <p:cNvPicPr>
            <a:picLocks noGrp="1" noChangeAspect="1"/>
          </p:cNvPicPr>
          <p:nvPr>
            <p:ph idx="1"/>
          </p:nvPr>
        </p:nvPicPr>
        <p:blipFill rotWithShape="1">
          <a:blip r:embed="rId2"/>
          <a:srcRect l="50133" t="14846" r="10595" b="34816"/>
          <a:stretch/>
        </p:blipFill>
        <p:spPr>
          <a:xfrm>
            <a:off x="0" y="2114855"/>
            <a:ext cx="9601200" cy="4119690"/>
          </a:xfrm>
          <a:prstGeom prst="rect">
            <a:avLst/>
          </a:prstGeom>
        </p:spPr>
      </p:pic>
    </p:spTree>
    <p:extLst>
      <p:ext uri="{BB962C8B-B14F-4D97-AF65-F5344CB8AC3E}">
        <p14:creationId xmlns:p14="http://schemas.microsoft.com/office/powerpoint/2010/main" val="156503617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8894" y="395831"/>
            <a:ext cx="8220635" cy="1359153"/>
          </a:xfrm>
        </p:spPr>
        <p:txBody>
          <a:bodyPr>
            <a:noAutofit/>
          </a:bodyPr>
          <a:lstStyle/>
          <a:p>
            <a:r>
              <a:rPr lang="en-US" sz="3600" dirty="0" smtClean="0"/>
              <a:t>Proposed:</a:t>
            </a:r>
            <a:br>
              <a:rPr lang="en-US" sz="3600" dirty="0" smtClean="0"/>
            </a:br>
            <a:r>
              <a:rPr lang="en-US" sz="3600" dirty="0" smtClean="0"/>
              <a:t>113075003|Creatinine [Measurement] in Serum (observable entity)|</a:t>
            </a:r>
            <a:endParaRPr lang="en-US" sz="3600" dirty="0"/>
          </a:p>
        </p:txBody>
      </p:sp>
      <p:pic>
        <p:nvPicPr>
          <p:cNvPr id="6" name="Content Placeholder 5"/>
          <p:cNvPicPr>
            <a:picLocks noGrp="1" noChangeAspect="1"/>
          </p:cNvPicPr>
          <p:nvPr>
            <p:ph idx="1"/>
          </p:nvPr>
        </p:nvPicPr>
        <p:blipFill rotWithShape="1">
          <a:blip r:embed="rId2"/>
          <a:srcRect l="68475" t="45486" r="9857" b="35691"/>
          <a:stretch/>
        </p:blipFill>
        <p:spPr>
          <a:xfrm>
            <a:off x="697344" y="2388957"/>
            <a:ext cx="9509760" cy="2323398"/>
          </a:xfrm>
          <a:prstGeom prst="rect">
            <a:avLst/>
          </a:prstGeom>
        </p:spPr>
      </p:pic>
    </p:spTree>
    <p:extLst>
      <p:ext uri="{BB962C8B-B14F-4D97-AF65-F5344CB8AC3E}">
        <p14:creationId xmlns:p14="http://schemas.microsoft.com/office/powerpoint/2010/main" val="373339476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Classifies as Grouper for Common lab test results</a:t>
            </a:r>
            <a:endParaRPr lang="en-US" dirty="0"/>
          </a:p>
        </p:txBody>
      </p:sp>
      <p:pic>
        <p:nvPicPr>
          <p:cNvPr id="5" name="Content Placeholder 4"/>
          <p:cNvPicPr>
            <a:picLocks noGrp="1" noChangeAspect="1"/>
          </p:cNvPicPr>
          <p:nvPr>
            <p:ph idx="1"/>
          </p:nvPr>
        </p:nvPicPr>
        <p:blipFill rotWithShape="1">
          <a:blip r:embed="rId2"/>
          <a:srcRect l="50256" t="15283" r="32631" b="58891"/>
          <a:stretch/>
        </p:blipFill>
        <p:spPr>
          <a:xfrm>
            <a:off x="956660" y="1866452"/>
            <a:ext cx="8401650" cy="3566160"/>
          </a:xfrm>
          <a:prstGeom prst="rect">
            <a:avLst/>
          </a:prstGeom>
        </p:spPr>
      </p:pic>
    </p:spTree>
    <p:extLst>
      <p:ext uri="{BB962C8B-B14F-4D97-AF65-F5344CB8AC3E}">
        <p14:creationId xmlns:p14="http://schemas.microsoft.com/office/powerpoint/2010/main" val="97957317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413842"/>
            <a:ext cx="8187334" cy="1426851"/>
          </a:xfrm>
        </p:spPr>
        <p:txBody>
          <a:bodyPr>
            <a:normAutofit/>
          </a:bodyPr>
          <a:lstStyle/>
          <a:p>
            <a:r>
              <a:rPr lang="en-US" sz="2600" dirty="0" smtClean="0"/>
              <a:t>Use Case for Interoperation:</a:t>
            </a:r>
            <a:br>
              <a:rPr lang="en-US" sz="2600" dirty="0" smtClean="0"/>
            </a:br>
            <a:r>
              <a:rPr lang="en-US" sz="2600" dirty="0" smtClean="0"/>
              <a:t>Did the patient have a creatinine measurement?</a:t>
            </a:r>
            <a:endParaRPr lang="en-US" sz="2600" dirty="0"/>
          </a:p>
        </p:txBody>
      </p:sp>
      <p:pic>
        <p:nvPicPr>
          <p:cNvPr id="4" name="Content Placeholder 3"/>
          <p:cNvPicPr>
            <a:picLocks noGrp="1" noChangeAspect="1"/>
          </p:cNvPicPr>
          <p:nvPr>
            <p:ph idx="1"/>
          </p:nvPr>
        </p:nvPicPr>
        <p:blipFill rotWithShape="1">
          <a:blip r:embed="rId2"/>
          <a:srcRect l="30093" t="12933" r="41053" b="43261"/>
          <a:stretch/>
        </p:blipFill>
        <p:spPr>
          <a:xfrm>
            <a:off x="956666" y="1335746"/>
            <a:ext cx="7132320" cy="6090868"/>
          </a:xfrm>
          <a:prstGeom prst="rect">
            <a:avLst/>
          </a:prstGeom>
        </p:spPr>
      </p:pic>
    </p:spTree>
    <p:extLst>
      <p:ext uri="{BB962C8B-B14F-4D97-AF65-F5344CB8AC3E}">
        <p14:creationId xmlns:p14="http://schemas.microsoft.com/office/powerpoint/2010/main" val="246450692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857820" cy="1359153"/>
          </a:xfrm>
        </p:spPr>
        <p:txBody>
          <a:bodyPr>
            <a:normAutofit/>
          </a:bodyPr>
          <a:lstStyle/>
          <a:p>
            <a:r>
              <a:rPr lang="en-US" dirty="0" smtClean="0"/>
              <a:t>Lab Templates:</a:t>
            </a:r>
            <a:br>
              <a:rPr lang="en-US" dirty="0" smtClean="0"/>
            </a:br>
            <a:r>
              <a:rPr lang="en-US" dirty="0" smtClean="0"/>
              <a:t>Assumptions &amp; Pragmatics</a:t>
            </a:r>
            <a:endParaRPr lang="en-US" dirty="0"/>
          </a:p>
        </p:txBody>
      </p:sp>
      <p:sp>
        <p:nvSpPr>
          <p:cNvPr id="3" name="Content Placeholder 2"/>
          <p:cNvSpPr>
            <a:spLocks noGrp="1"/>
          </p:cNvSpPr>
          <p:nvPr>
            <p:ph idx="1"/>
          </p:nvPr>
        </p:nvSpPr>
        <p:spPr>
          <a:xfrm>
            <a:off x="956666" y="1882620"/>
            <a:ext cx="7857819" cy="3950310"/>
          </a:xfrm>
        </p:spPr>
        <p:txBody>
          <a:bodyPr>
            <a:normAutofit fontScale="85000" lnSpcReduction="20000"/>
          </a:bodyPr>
          <a:lstStyle/>
          <a:p>
            <a:r>
              <a:rPr lang="en-US" dirty="0" smtClean="0"/>
              <a:t>The most specific Substance will be chosen based upon FSN and/or COMPONENT value will be chosen to specify the Observables COMPONENT</a:t>
            </a:r>
          </a:p>
          <a:p>
            <a:r>
              <a:rPr lang="en-US" dirty="0" smtClean="0"/>
              <a:t>If specimen is specified in SCT definition,  INHERES_IN will be populated with that substance; </a:t>
            </a:r>
            <a:r>
              <a:rPr lang="en-US" dirty="0" smtClean="0">
                <a:solidFill>
                  <a:srgbClr val="FF0000"/>
                </a:solidFill>
              </a:rPr>
              <a:t>for serum and plasma tests, ‘acellular blood’ will be chosen OR Tech Preview model must change from INHERES_IN = Plasma</a:t>
            </a:r>
            <a:endParaRPr lang="en-US" dirty="0" smtClean="0"/>
          </a:p>
          <a:p>
            <a:r>
              <a:rPr lang="en-US" dirty="0" smtClean="0"/>
              <a:t>If “measurement” is specified in FSN, then  PROPERTY will be populated with the most general MEASUREMENT_PROPERTY that is consistent with laboratory test deployment </a:t>
            </a:r>
            <a:r>
              <a:rPr lang="en-US" dirty="0" err="1" smtClean="0"/>
              <a:t>eg</a:t>
            </a:r>
            <a:r>
              <a:rPr lang="en-US" dirty="0" smtClean="0"/>
              <a:t>: 118594004|Quantity concentration(qualifier)|</a:t>
            </a:r>
          </a:p>
          <a:p>
            <a:endParaRPr lang="en-US" dirty="0"/>
          </a:p>
        </p:txBody>
      </p:sp>
    </p:spTree>
    <p:extLst>
      <p:ext uri="{BB962C8B-B14F-4D97-AF65-F5344CB8AC3E}">
        <p14:creationId xmlns:p14="http://schemas.microsoft.com/office/powerpoint/2010/main" val="305858713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 employing Serum creatinine measurement</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306527373"/>
              </p:ext>
            </p:extLst>
          </p:nvPr>
        </p:nvGraphicFramePr>
        <p:xfrm>
          <a:off x="956666" y="2319381"/>
          <a:ext cx="7281862" cy="2819400"/>
        </p:xfrm>
        <a:graphic>
          <a:graphicData uri="http://schemas.openxmlformats.org/drawingml/2006/table">
            <a:tbl>
              <a:tblPr firstRow="1" bandRow="1">
                <a:tableStyleId>{5C22544A-7EE6-4342-B048-85BDC9FD1C3A}</a:tableStyleId>
              </a:tblPr>
              <a:tblGrid>
                <a:gridCol w="2156640">
                  <a:extLst>
                    <a:ext uri="{9D8B030D-6E8A-4147-A177-3AD203B41FA5}">
                      <a16:colId xmlns:a16="http://schemas.microsoft.com/office/drawing/2014/main" val="2285040137"/>
                    </a:ext>
                  </a:extLst>
                </a:gridCol>
                <a:gridCol w="5125222">
                  <a:extLst>
                    <a:ext uri="{9D8B030D-6E8A-4147-A177-3AD203B41FA5}">
                      <a16:colId xmlns:a16="http://schemas.microsoft.com/office/drawing/2014/main" val="3462557875"/>
                    </a:ext>
                  </a:extLst>
                </a:gridCol>
              </a:tblGrid>
              <a:tr h="370840">
                <a:tc>
                  <a:txBody>
                    <a:bodyPr/>
                    <a:lstStyle/>
                    <a:p>
                      <a:pPr algn="ctr" fontAlgn="b"/>
                      <a:r>
                        <a:rPr lang="en-US" sz="2600" b="0" i="0" u="none" strike="noStrike" dirty="0">
                          <a:solidFill>
                            <a:schemeClr val="bg1"/>
                          </a:solidFill>
                          <a:effectLst/>
                          <a:latin typeface="Calibri" panose="020F0502020204030204" pitchFamily="34" charset="0"/>
                        </a:rPr>
                        <a:t>SOURCEID</a:t>
                      </a:r>
                    </a:p>
                  </a:txBody>
                  <a:tcPr marL="7620" marR="7620" marT="7620" marB="0" anchor="b"/>
                </a:tc>
                <a:tc>
                  <a:txBody>
                    <a:bodyPr/>
                    <a:lstStyle/>
                    <a:p>
                      <a:pPr algn="ctr" fontAlgn="b"/>
                      <a:r>
                        <a:rPr lang="en-US" sz="2600" b="0" i="0" u="none" strike="noStrike" dirty="0" smtClean="0">
                          <a:solidFill>
                            <a:schemeClr val="bg1"/>
                          </a:solidFill>
                          <a:effectLst/>
                          <a:latin typeface="Calibri" panose="020F0502020204030204" pitchFamily="34" charset="0"/>
                        </a:rPr>
                        <a:t>FULLY SPECIFIED NAME</a:t>
                      </a:r>
                      <a:endParaRPr lang="en-US" sz="2600" b="0" i="0" u="none" strike="noStrike" dirty="0">
                        <a:solidFill>
                          <a:schemeClr val="bg1"/>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031740889"/>
                  </a:ext>
                </a:extLst>
              </a:tr>
              <a:tr h="370840">
                <a:tc>
                  <a:txBody>
                    <a:bodyPr/>
                    <a:lstStyle/>
                    <a:p>
                      <a:pPr algn="ctr" fontAlgn="b"/>
                      <a:r>
                        <a:rPr lang="en-US" sz="2600" b="0" i="0" u="none" strike="noStrike" dirty="0">
                          <a:solidFill>
                            <a:srgbClr val="000000"/>
                          </a:solidFill>
                          <a:effectLst/>
                          <a:latin typeface="Calibri" panose="020F0502020204030204" pitchFamily="34" charset="0"/>
                        </a:rPr>
                        <a:t>166714005</a:t>
                      </a:r>
                    </a:p>
                  </a:txBody>
                  <a:tcPr marL="7620" marR="7620" marT="7620" marB="0" anchor="b"/>
                </a:tc>
                <a:tc>
                  <a:txBody>
                    <a:bodyPr/>
                    <a:lstStyle/>
                    <a:p>
                      <a:pPr algn="l" fontAlgn="b"/>
                      <a:r>
                        <a:rPr lang="en-US" sz="2600" b="0" i="0" u="none" strike="noStrike">
                          <a:solidFill>
                            <a:srgbClr val="000000"/>
                          </a:solidFill>
                          <a:effectLst/>
                          <a:latin typeface="Calibri" panose="020F0502020204030204" pitchFamily="34" charset="0"/>
                        </a:rPr>
                        <a:t>Serum creatinine abnormal (finding)</a:t>
                      </a:r>
                    </a:p>
                  </a:txBody>
                  <a:tcPr marL="7620" marR="7620" marT="7620" marB="0" anchor="b"/>
                </a:tc>
                <a:extLst>
                  <a:ext uri="{0D108BD9-81ED-4DB2-BD59-A6C34878D82A}">
                    <a16:rowId xmlns:a16="http://schemas.microsoft.com/office/drawing/2014/main" val="3375848520"/>
                  </a:ext>
                </a:extLst>
              </a:tr>
              <a:tr h="370840">
                <a:tc>
                  <a:txBody>
                    <a:bodyPr/>
                    <a:lstStyle/>
                    <a:p>
                      <a:pPr algn="ctr" fontAlgn="b"/>
                      <a:r>
                        <a:rPr lang="en-US" sz="2600" b="0" i="0" u="none" strike="noStrike" dirty="0">
                          <a:solidFill>
                            <a:srgbClr val="000000"/>
                          </a:solidFill>
                          <a:effectLst/>
                          <a:latin typeface="Calibri" panose="020F0502020204030204" pitchFamily="34" charset="0"/>
                        </a:rPr>
                        <a:t>166715006</a:t>
                      </a:r>
                    </a:p>
                  </a:txBody>
                  <a:tcPr marL="7620" marR="7620" marT="7620" marB="0" anchor="b"/>
                </a:tc>
                <a:tc>
                  <a:txBody>
                    <a:bodyPr/>
                    <a:lstStyle/>
                    <a:p>
                      <a:pPr algn="l" fontAlgn="b"/>
                      <a:r>
                        <a:rPr lang="en-US" sz="2600" b="0" i="0" u="none" strike="noStrike">
                          <a:solidFill>
                            <a:srgbClr val="000000"/>
                          </a:solidFill>
                          <a:effectLst/>
                          <a:latin typeface="Calibri" panose="020F0502020204030204" pitchFamily="34" charset="0"/>
                        </a:rPr>
                        <a:t>Serum creatinine low (finding)</a:t>
                      </a:r>
                    </a:p>
                  </a:txBody>
                  <a:tcPr marL="7620" marR="7620" marT="7620" marB="0" anchor="b"/>
                </a:tc>
                <a:extLst>
                  <a:ext uri="{0D108BD9-81ED-4DB2-BD59-A6C34878D82A}">
                    <a16:rowId xmlns:a16="http://schemas.microsoft.com/office/drawing/2014/main" val="630104306"/>
                  </a:ext>
                </a:extLst>
              </a:tr>
              <a:tr h="370840">
                <a:tc>
                  <a:txBody>
                    <a:bodyPr/>
                    <a:lstStyle/>
                    <a:p>
                      <a:pPr algn="ctr" fontAlgn="b"/>
                      <a:r>
                        <a:rPr lang="en-US" sz="2600" b="0" i="0" u="none" strike="noStrike" dirty="0">
                          <a:solidFill>
                            <a:srgbClr val="000000"/>
                          </a:solidFill>
                          <a:effectLst/>
                          <a:latin typeface="Calibri" panose="020F0502020204030204" pitchFamily="34" charset="0"/>
                        </a:rPr>
                        <a:t>166716007</a:t>
                      </a:r>
                    </a:p>
                  </a:txBody>
                  <a:tcPr marL="7620" marR="7620" marT="7620" marB="0" anchor="b"/>
                </a:tc>
                <a:tc>
                  <a:txBody>
                    <a:bodyPr/>
                    <a:lstStyle/>
                    <a:p>
                      <a:pPr algn="l" fontAlgn="b"/>
                      <a:r>
                        <a:rPr lang="en-US" sz="2600" b="0" i="0" u="none" strike="noStrike">
                          <a:solidFill>
                            <a:srgbClr val="000000"/>
                          </a:solidFill>
                          <a:effectLst/>
                          <a:latin typeface="Calibri" panose="020F0502020204030204" pitchFamily="34" charset="0"/>
                        </a:rPr>
                        <a:t>Serum creatinine normal (finding)</a:t>
                      </a:r>
                    </a:p>
                  </a:txBody>
                  <a:tcPr marL="7620" marR="7620" marT="7620" marB="0" anchor="b"/>
                </a:tc>
                <a:extLst>
                  <a:ext uri="{0D108BD9-81ED-4DB2-BD59-A6C34878D82A}">
                    <a16:rowId xmlns:a16="http://schemas.microsoft.com/office/drawing/2014/main" val="2918666173"/>
                  </a:ext>
                </a:extLst>
              </a:tr>
              <a:tr h="370840">
                <a:tc>
                  <a:txBody>
                    <a:bodyPr/>
                    <a:lstStyle/>
                    <a:p>
                      <a:pPr algn="ctr" fontAlgn="b"/>
                      <a:r>
                        <a:rPr lang="en-US" sz="2600" b="0" i="0" u="none" strike="noStrike" dirty="0">
                          <a:solidFill>
                            <a:srgbClr val="000000"/>
                          </a:solidFill>
                          <a:effectLst/>
                          <a:latin typeface="Calibri" panose="020F0502020204030204" pitchFamily="34" charset="0"/>
                        </a:rPr>
                        <a:t>166717003</a:t>
                      </a:r>
                    </a:p>
                  </a:txBody>
                  <a:tcPr marL="7620" marR="7620" marT="7620" marB="0" anchor="b"/>
                </a:tc>
                <a:tc>
                  <a:txBody>
                    <a:bodyPr/>
                    <a:lstStyle/>
                    <a:p>
                      <a:pPr algn="l" fontAlgn="b"/>
                      <a:r>
                        <a:rPr lang="en-US" sz="2600" b="0" i="0" u="none" strike="noStrike">
                          <a:solidFill>
                            <a:srgbClr val="000000"/>
                          </a:solidFill>
                          <a:effectLst/>
                          <a:latin typeface="Calibri" panose="020F0502020204030204" pitchFamily="34" charset="0"/>
                        </a:rPr>
                        <a:t>Serum creatinine raised (finding)</a:t>
                      </a:r>
                    </a:p>
                  </a:txBody>
                  <a:tcPr marL="7620" marR="7620" marT="7620" marB="0" anchor="b"/>
                </a:tc>
                <a:extLst>
                  <a:ext uri="{0D108BD9-81ED-4DB2-BD59-A6C34878D82A}">
                    <a16:rowId xmlns:a16="http://schemas.microsoft.com/office/drawing/2014/main" val="2736613245"/>
                  </a:ext>
                </a:extLst>
              </a:tr>
              <a:tr h="370840">
                <a:tc>
                  <a:txBody>
                    <a:bodyPr/>
                    <a:lstStyle/>
                    <a:p>
                      <a:pPr algn="ctr" fontAlgn="b"/>
                      <a:r>
                        <a:rPr lang="en-US" sz="2600" b="0" i="0" u="none" strike="noStrike" dirty="0">
                          <a:solidFill>
                            <a:srgbClr val="000000"/>
                          </a:solidFill>
                          <a:effectLst/>
                          <a:latin typeface="Calibri" panose="020F0502020204030204" pitchFamily="34" charset="0"/>
                        </a:rPr>
                        <a:t>365757006</a:t>
                      </a:r>
                    </a:p>
                  </a:txBody>
                  <a:tcPr marL="7620" marR="7620" marT="7620" marB="0" anchor="b"/>
                </a:tc>
                <a:tc>
                  <a:txBody>
                    <a:bodyPr/>
                    <a:lstStyle/>
                    <a:p>
                      <a:pPr algn="l" fontAlgn="b"/>
                      <a:r>
                        <a:rPr lang="en-US" sz="2600" b="0" i="0" u="none" strike="noStrike" dirty="0">
                          <a:solidFill>
                            <a:srgbClr val="000000"/>
                          </a:solidFill>
                          <a:effectLst/>
                          <a:latin typeface="Calibri" panose="020F0502020204030204" pitchFamily="34" charset="0"/>
                        </a:rPr>
                        <a:t>Finding of serum creatinine level (finding)</a:t>
                      </a:r>
                    </a:p>
                  </a:txBody>
                  <a:tcPr marL="7620" marR="7620" marT="7620" marB="0" anchor="b"/>
                </a:tc>
                <a:extLst>
                  <a:ext uri="{0D108BD9-81ED-4DB2-BD59-A6C34878D82A}">
                    <a16:rowId xmlns:a16="http://schemas.microsoft.com/office/drawing/2014/main" val="1559697298"/>
                  </a:ext>
                </a:extLst>
              </a:tr>
            </a:tbl>
          </a:graphicData>
        </a:graphic>
      </p:graphicFrame>
    </p:spTree>
    <p:extLst>
      <p:ext uri="{BB962C8B-B14F-4D97-AF65-F5344CB8AC3E}">
        <p14:creationId xmlns:p14="http://schemas.microsoft.com/office/powerpoint/2010/main" val="81719472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8054" y="99995"/>
            <a:ext cx="7606427" cy="1359153"/>
          </a:xfrm>
        </p:spPr>
        <p:txBody>
          <a:bodyPr>
            <a:normAutofit fontScale="90000"/>
          </a:bodyPr>
          <a:lstStyle/>
          <a:p>
            <a:r>
              <a:rPr lang="en-US" dirty="0" smtClean="0"/>
              <a:t>166714005</a:t>
            </a:r>
            <a:br>
              <a:rPr lang="en-US" dirty="0" smtClean="0"/>
            </a:br>
            <a:r>
              <a:rPr lang="en-US" sz="3600" dirty="0" smtClean="0"/>
              <a:t>Serum creatinine abnormal (finding)</a:t>
            </a:r>
            <a:endParaRPr lang="en-US" sz="3600" dirty="0"/>
          </a:p>
        </p:txBody>
      </p:sp>
      <p:pic>
        <p:nvPicPr>
          <p:cNvPr id="5" name="Content Placeholder 4"/>
          <p:cNvPicPr>
            <a:picLocks noGrp="1" noChangeAspect="1"/>
          </p:cNvPicPr>
          <p:nvPr>
            <p:ph idx="1"/>
          </p:nvPr>
        </p:nvPicPr>
        <p:blipFill rotWithShape="1">
          <a:blip r:embed="rId2"/>
          <a:srcRect l="69063" t="45053" r="13086" b="8011"/>
          <a:stretch/>
        </p:blipFill>
        <p:spPr>
          <a:xfrm>
            <a:off x="991117" y="1681018"/>
            <a:ext cx="7040880" cy="5206754"/>
          </a:xfrm>
          <a:prstGeom prst="rect">
            <a:avLst/>
          </a:prstGeom>
        </p:spPr>
      </p:pic>
      <p:sp>
        <p:nvSpPr>
          <p:cNvPr id="6" name="TextBox 5"/>
          <p:cNvSpPr txBox="1"/>
          <p:nvPr/>
        </p:nvSpPr>
        <p:spPr>
          <a:xfrm>
            <a:off x="3472881" y="2847582"/>
            <a:ext cx="3353803" cy="246221"/>
          </a:xfrm>
          <a:prstGeom prst="rect">
            <a:avLst/>
          </a:prstGeom>
          <a:solidFill>
            <a:srgbClr val="CBA9E5"/>
          </a:solidFill>
          <a:ln w="41275" cmpd="dbl">
            <a:solidFill>
              <a:schemeClr val="bg1"/>
            </a:solidFill>
          </a:ln>
        </p:spPr>
        <p:txBody>
          <a:bodyPr wrap="none" rtlCol="0">
            <a:spAutoFit/>
          </a:bodyPr>
          <a:lstStyle/>
          <a:p>
            <a:r>
              <a:rPr lang="en-US" sz="1000" dirty="0" err="1" smtClean="0"/>
              <a:t>Serum_Creatinine</a:t>
            </a:r>
            <a:r>
              <a:rPr lang="en-US" sz="1000" dirty="0" smtClean="0"/>
              <a:t>_[Measurement] (</a:t>
            </a:r>
            <a:r>
              <a:rPr lang="en-US" sz="1000" dirty="0" err="1" smtClean="0"/>
              <a:t>ProceduretoObservable</a:t>
            </a:r>
            <a:r>
              <a:rPr lang="en-US" sz="1000" dirty="0" smtClean="0"/>
              <a:t>)</a:t>
            </a:r>
            <a:endParaRPr lang="en-US" sz="1000" dirty="0"/>
          </a:p>
        </p:txBody>
      </p:sp>
    </p:spTree>
    <p:extLst>
      <p:ext uri="{BB962C8B-B14F-4D97-AF65-F5344CB8AC3E}">
        <p14:creationId xmlns:p14="http://schemas.microsoft.com/office/powerpoint/2010/main" val="3159846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187334" cy="1359153"/>
          </a:xfrm>
        </p:spPr>
        <p:txBody>
          <a:bodyPr>
            <a:normAutofit/>
          </a:bodyPr>
          <a:lstStyle/>
          <a:p>
            <a:r>
              <a:rPr lang="en-US" sz="4000" dirty="0" smtClean="0"/>
              <a:t>Issues for ‘Has Interpretation’</a:t>
            </a:r>
            <a:endParaRPr lang="en-US" sz="4000" dirty="0"/>
          </a:p>
        </p:txBody>
      </p:sp>
      <p:sp>
        <p:nvSpPr>
          <p:cNvPr id="3" name="Content Placeholder 2"/>
          <p:cNvSpPr>
            <a:spLocks noGrp="1"/>
          </p:cNvSpPr>
          <p:nvPr>
            <p:ph idx="1"/>
          </p:nvPr>
        </p:nvSpPr>
        <p:spPr/>
        <p:txBody>
          <a:bodyPr>
            <a:normAutofit fontScale="92500" lnSpcReduction="10000"/>
          </a:bodyPr>
          <a:lstStyle/>
          <a:p>
            <a:r>
              <a:rPr lang="en-US" dirty="0" smtClean="0"/>
              <a:t>How to define qualifiers such as “Outside reference range” into an interoperable expression for a Quantitative test result?</a:t>
            </a:r>
          </a:p>
          <a:p>
            <a:endParaRPr lang="en-US" dirty="0"/>
          </a:p>
          <a:p>
            <a:r>
              <a:rPr lang="en-US" dirty="0"/>
              <a:t>How will we deploy Quantitative findings</a:t>
            </a:r>
            <a:r>
              <a:rPr lang="en-US" dirty="0" smtClean="0"/>
              <a:t>? (Concrete domains)</a:t>
            </a:r>
          </a:p>
          <a:p>
            <a:r>
              <a:rPr lang="en-US" dirty="0" smtClean="0"/>
              <a:t>How about </a:t>
            </a:r>
            <a:r>
              <a:rPr lang="en-US" dirty="0"/>
              <a:t>Ordinal? </a:t>
            </a:r>
            <a:r>
              <a:rPr lang="en-US" dirty="0" smtClean="0"/>
              <a:t>(Expand 26024500|Findings values to include Ordinal findings)</a:t>
            </a:r>
          </a:p>
          <a:p>
            <a:r>
              <a:rPr lang="en-US" dirty="0" smtClean="0"/>
              <a:t>Nominal? (SNOMED CT </a:t>
            </a:r>
            <a:r>
              <a:rPr lang="en-US" dirty="0" err="1" smtClean="0"/>
              <a:t>valuesets</a:t>
            </a:r>
            <a:r>
              <a:rPr lang="en-US" dirty="0" smtClean="0"/>
              <a:t> will work with current model)</a:t>
            </a:r>
            <a:endParaRPr lang="en-US" dirty="0"/>
          </a:p>
          <a:p>
            <a:endParaRPr lang="en-US" dirty="0"/>
          </a:p>
        </p:txBody>
      </p:sp>
    </p:spTree>
    <p:extLst>
      <p:ext uri="{BB962C8B-B14F-4D97-AF65-F5344CB8AC3E}">
        <p14:creationId xmlns:p14="http://schemas.microsoft.com/office/powerpoint/2010/main" val="31009466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?Serum measurement procedure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48511918"/>
              </p:ext>
            </p:extLst>
          </p:nvPr>
        </p:nvGraphicFramePr>
        <p:xfrm>
          <a:off x="957261" y="1882775"/>
          <a:ext cx="7272338" cy="3708400"/>
        </p:xfrm>
        <a:graphic>
          <a:graphicData uri="http://schemas.openxmlformats.org/drawingml/2006/table">
            <a:tbl>
              <a:tblPr firstRow="1" bandRow="1">
                <a:tableStyleId>{5C22544A-7EE6-4342-B048-85BDC9FD1C3A}</a:tableStyleId>
              </a:tblPr>
              <a:tblGrid>
                <a:gridCol w="1761225">
                  <a:extLst>
                    <a:ext uri="{9D8B030D-6E8A-4147-A177-3AD203B41FA5}">
                      <a16:colId xmlns:a16="http://schemas.microsoft.com/office/drawing/2014/main" val="1304423541"/>
                    </a:ext>
                  </a:extLst>
                </a:gridCol>
                <a:gridCol w="5511113">
                  <a:extLst>
                    <a:ext uri="{9D8B030D-6E8A-4147-A177-3AD203B41FA5}">
                      <a16:colId xmlns:a16="http://schemas.microsoft.com/office/drawing/2014/main" val="4030577766"/>
                    </a:ext>
                  </a:extLst>
                </a:gridCol>
              </a:tblGrid>
              <a:tr h="370840">
                <a:tc>
                  <a:txBody>
                    <a:bodyPr/>
                    <a:lstStyle/>
                    <a:p>
                      <a:r>
                        <a:rPr lang="en-US" dirty="0" smtClean="0"/>
                        <a:t>SCTID</a:t>
                      </a:r>
                      <a:endParaRPr lang="en-US" dirty="0"/>
                    </a:p>
                  </a:txBody>
                  <a:tcPr/>
                </a:tc>
                <a:tc>
                  <a:txBody>
                    <a:bodyPr/>
                    <a:lstStyle/>
                    <a:p>
                      <a:r>
                        <a:rPr lang="en-US" dirty="0" smtClean="0"/>
                        <a:t>FSN</a:t>
                      </a:r>
                      <a:endParaRPr lang="en-US" dirty="0"/>
                    </a:p>
                  </a:txBody>
                  <a:tcPr/>
                </a:tc>
                <a:extLst>
                  <a:ext uri="{0D108BD9-81ED-4DB2-BD59-A6C34878D82A}">
                    <a16:rowId xmlns:a16="http://schemas.microsoft.com/office/drawing/2014/main" val="121330834"/>
                  </a:ext>
                </a:extLst>
              </a:tr>
              <a:tr h="370840">
                <a:tc>
                  <a:txBody>
                    <a:bodyPr/>
                    <a:lstStyle/>
                    <a:p>
                      <a:r>
                        <a:rPr lang="en-US" dirty="0" smtClean="0"/>
                        <a:t>166324000</a:t>
                      </a:r>
                      <a:endParaRPr lang="en-US" dirty="0"/>
                    </a:p>
                  </a:txBody>
                  <a:tcPr/>
                </a:tc>
                <a:tc>
                  <a:txBody>
                    <a:bodyPr/>
                    <a:lstStyle/>
                    <a:p>
                      <a:r>
                        <a:rPr lang="en-US" dirty="0" smtClean="0"/>
                        <a:t>Serum T3 measurement (procedure)</a:t>
                      </a:r>
                      <a:endParaRPr lang="en-US" dirty="0"/>
                    </a:p>
                  </a:txBody>
                  <a:tcPr/>
                </a:tc>
                <a:extLst>
                  <a:ext uri="{0D108BD9-81ED-4DB2-BD59-A6C34878D82A}">
                    <a16:rowId xmlns:a16="http://schemas.microsoft.com/office/drawing/2014/main" val="388542458"/>
                  </a:ext>
                </a:extLst>
              </a:tr>
              <a:tr h="370840">
                <a:tc>
                  <a:txBody>
                    <a:bodyPr/>
                    <a:lstStyle/>
                    <a:p>
                      <a:r>
                        <a:rPr lang="en-US" dirty="0" smtClean="0"/>
                        <a:t>166329005</a:t>
                      </a:r>
                      <a:endParaRPr lang="en-US" dirty="0"/>
                    </a:p>
                  </a:txBody>
                  <a:tcPr/>
                </a:tc>
                <a:tc>
                  <a:txBody>
                    <a:bodyPr/>
                    <a:lstStyle/>
                    <a:p>
                      <a:r>
                        <a:rPr lang="en-US" dirty="0" smtClean="0"/>
                        <a:t>Serum T4 measurement (procedure)</a:t>
                      </a:r>
                      <a:endParaRPr lang="en-US" dirty="0"/>
                    </a:p>
                  </a:txBody>
                  <a:tcPr/>
                </a:tc>
                <a:extLst>
                  <a:ext uri="{0D108BD9-81ED-4DB2-BD59-A6C34878D82A}">
                    <a16:rowId xmlns:a16="http://schemas.microsoft.com/office/drawing/2014/main" val="3191036624"/>
                  </a:ext>
                </a:extLst>
              </a:tr>
              <a:tr h="370840">
                <a:tc>
                  <a:txBody>
                    <a:bodyPr/>
                    <a:lstStyle/>
                    <a:p>
                      <a:r>
                        <a:rPr lang="en-US" dirty="0" smtClean="0"/>
                        <a:t>273967009</a:t>
                      </a:r>
                      <a:endParaRPr lang="en-US" dirty="0"/>
                    </a:p>
                  </a:txBody>
                  <a:tcPr/>
                </a:tc>
                <a:tc>
                  <a:txBody>
                    <a:bodyPr/>
                    <a:lstStyle/>
                    <a:p>
                      <a:r>
                        <a:rPr lang="en-US" dirty="0" smtClean="0"/>
                        <a:t>Serum urea measurement (procedure)</a:t>
                      </a:r>
                      <a:endParaRPr lang="en-US" dirty="0"/>
                    </a:p>
                  </a:txBody>
                  <a:tcPr/>
                </a:tc>
                <a:extLst>
                  <a:ext uri="{0D108BD9-81ED-4DB2-BD59-A6C34878D82A}">
                    <a16:rowId xmlns:a16="http://schemas.microsoft.com/office/drawing/2014/main" val="1199161538"/>
                  </a:ext>
                </a:extLst>
              </a:tr>
              <a:tr h="370840">
                <a:tc>
                  <a:txBody>
                    <a:bodyPr/>
                    <a:lstStyle/>
                    <a:p>
                      <a:r>
                        <a:rPr lang="en-US" dirty="0" smtClean="0"/>
                        <a:t>273975003</a:t>
                      </a:r>
                      <a:endParaRPr lang="en-US" dirty="0"/>
                    </a:p>
                  </a:txBody>
                  <a:tcPr/>
                </a:tc>
                <a:tc>
                  <a:txBody>
                    <a:bodyPr/>
                    <a:lstStyle/>
                    <a:p>
                      <a:r>
                        <a:rPr lang="en-US" dirty="0" smtClean="0"/>
                        <a:t>Serum zinc measurement (procedure)</a:t>
                      </a:r>
                      <a:endParaRPr lang="en-US" dirty="0"/>
                    </a:p>
                  </a:txBody>
                  <a:tcPr/>
                </a:tc>
                <a:extLst>
                  <a:ext uri="{0D108BD9-81ED-4DB2-BD59-A6C34878D82A}">
                    <a16:rowId xmlns:a16="http://schemas.microsoft.com/office/drawing/2014/main" val="906913225"/>
                  </a:ext>
                </a:extLst>
              </a:tr>
              <a:tr h="370840">
                <a:tc>
                  <a:txBody>
                    <a:bodyPr/>
                    <a:lstStyle/>
                    <a:p>
                      <a:r>
                        <a:rPr lang="en-US" dirty="0" smtClean="0"/>
                        <a:t>250216004</a:t>
                      </a:r>
                      <a:endParaRPr lang="en-US" dirty="0"/>
                    </a:p>
                  </a:txBody>
                  <a:tcPr/>
                </a:tc>
                <a:tc>
                  <a:txBody>
                    <a:bodyPr/>
                    <a:lstStyle/>
                    <a:p>
                      <a:r>
                        <a:rPr lang="en-US" dirty="0" smtClean="0"/>
                        <a:t>Serum iron measurement (procedure)</a:t>
                      </a:r>
                      <a:endParaRPr lang="en-US" dirty="0"/>
                    </a:p>
                  </a:txBody>
                  <a:tcPr/>
                </a:tc>
                <a:extLst>
                  <a:ext uri="{0D108BD9-81ED-4DB2-BD59-A6C34878D82A}">
                    <a16:rowId xmlns:a16="http://schemas.microsoft.com/office/drawing/2014/main" val="4018504592"/>
                  </a:ext>
                </a:extLst>
              </a:tr>
              <a:tr h="370840">
                <a:tc>
                  <a:txBody>
                    <a:bodyPr/>
                    <a:lstStyle/>
                    <a:p>
                      <a:r>
                        <a:rPr lang="en-US" dirty="0" smtClean="0"/>
                        <a:t>273966000</a:t>
                      </a:r>
                      <a:endParaRPr lang="en-US" dirty="0"/>
                    </a:p>
                  </a:txBody>
                  <a:tcPr/>
                </a:tc>
                <a:tc>
                  <a:txBody>
                    <a:bodyPr/>
                    <a:lstStyle/>
                    <a:p>
                      <a:r>
                        <a:rPr lang="en-US" dirty="0" smtClean="0"/>
                        <a:t>Serum urate measurement (procedure)</a:t>
                      </a:r>
                      <a:endParaRPr lang="en-US" dirty="0"/>
                    </a:p>
                  </a:txBody>
                  <a:tcPr/>
                </a:tc>
                <a:extLst>
                  <a:ext uri="{0D108BD9-81ED-4DB2-BD59-A6C34878D82A}">
                    <a16:rowId xmlns:a16="http://schemas.microsoft.com/office/drawing/2014/main" val="1994903639"/>
                  </a:ext>
                </a:extLst>
              </a:tr>
              <a:tr h="370840">
                <a:tc>
                  <a:txBody>
                    <a:bodyPr/>
                    <a:lstStyle/>
                    <a:p>
                      <a:r>
                        <a:rPr lang="en-US" dirty="0" smtClean="0"/>
                        <a:t>313744004</a:t>
                      </a:r>
                      <a:endParaRPr lang="en-US" dirty="0"/>
                    </a:p>
                  </a:txBody>
                  <a:tcPr/>
                </a:tc>
                <a:tc>
                  <a:txBody>
                    <a:bodyPr/>
                    <a:lstStyle/>
                    <a:p>
                      <a:r>
                        <a:rPr lang="en-US" dirty="0" smtClean="0"/>
                        <a:t>Serum valine measurement (procedure)</a:t>
                      </a:r>
                      <a:endParaRPr lang="en-US" dirty="0"/>
                    </a:p>
                  </a:txBody>
                  <a:tcPr/>
                </a:tc>
                <a:extLst>
                  <a:ext uri="{0D108BD9-81ED-4DB2-BD59-A6C34878D82A}">
                    <a16:rowId xmlns:a16="http://schemas.microsoft.com/office/drawing/2014/main" val="875472226"/>
                  </a:ext>
                </a:extLst>
              </a:tr>
              <a:tr h="370840">
                <a:tc>
                  <a:txBody>
                    <a:bodyPr/>
                    <a:lstStyle/>
                    <a:p>
                      <a:r>
                        <a:rPr lang="en-US" dirty="0" smtClean="0"/>
                        <a:t>313744003</a:t>
                      </a:r>
                      <a:endParaRPr lang="en-US" dirty="0"/>
                    </a:p>
                  </a:txBody>
                  <a:tcPr/>
                </a:tc>
                <a:tc>
                  <a:txBody>
                    <a:bodyPr/>
                    <a:lstStyle/>
                    <a:p>
                      <a:r>
                        <a:rPr lang="en-US" dirty="0" smtClean="0"/>
                        <a:t>Serum serine measurement (procedure)</a:t>
                      </a:r>
                      <a:endParaRPr lang="en-US" dirty="0"/>
                    </a:p>
                  </a:txBody>
                  <a:tcPr/>
                </a:tc>
                <a:extLst>
                  <a:ext uri="{0D108BD9-81ED-4DB2-BD59-A6C34878D82A}">
                    <a16:rowId xmlns:a16="http://schemas.microsoft.com/office/drawing/2014/main" val="1792631566"/>
                  </a:ext>
                </a:extLst>
              </a:tr>
              <a:tr h="370840">
                <a:tc>
                  <a:txBody>
                    <a:bodyPr/>
                    <a:lstStyle/>
                    <a:p>
                      <a:r>
                        <a:rPr lang="en-US" dirty="0" smtClean="0"/>
                        <a:t>…</a:t>
                      </a:r>
                      <a:endParaRPr lang="en-US" dirty="0"/>
                    </a:p>
                  </a:txBody>
                  <a:tcPr/>
                </a:tc>
                <a:tc>
                  <a:txBody>
                    <a:bodyPr/>
                    <a:lstStyle/>
                    <a:p>
                      <a:r>
                        <a:rPr lang="en-US" dirty="0" smtClean="0"/>
                        <a:t>381 concepts from query</a:t>
                      </a:r>
                      <a:endParaRPr lang="en-US" dirty="0"/>
                    </a:p>
                  </a:txBody>
                  <a:tcPr/>
                </a:tc>
                <a:extLst>
                  <a:ext uri="{0D108BD9-81ED-4DB2-BD59-A6C34878D82A}">
                    <a16:rowId xmlns:a16="http://schemas.microsoft.com/office/drawing/2014/main" val="1422323058"/>
                  </a:ext>
                </a:extLst>
              </a:tr>
            </a:tbl>
          </a:graphicData>
        </a:graphic>
      </p:graphicFrame>
    </p:spTree>
    <p:extLst>
      <p:ext uri="{BB962C8B-B14F-4D97-AF65-F5344CB8AC3E}">
        <p14:creationId xmlns:p14="http://schemas.microsoft.com/office/powerpoint/2010/main" val="42473133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55963"/>
            <a:ext cx="7606427" cy="1359153"/>
          </a:xfrm>
        </p:spPr>
        <p:txBody>
          <a:bodyPr/>
          <a:lstStyle/>
          <a:p>
            <a:r>
              <a:rPr lang="en-US" dirty="0" smtClean="0"/>
              <a:t>Processing the Lab:</a:t>
            </a:r>
            <a:br>
              <a:rPr lang="en-US" dirty="0" smtClean="0"/>
            </a:br>
            <a:r>
              <a:rPr lang="en-US" dirty="0" smtClean="0"/>
              <a:t>PERFORMABLES</a:t>
            </a:r>
            <a:endParaRPr lang="en-US" dirty="0"/>
          </a:p>
        </p:txBody>
      </p:sp>
      <p:sp>
        <p:nvSpPr>
          <p:cNvPr id="3" name="Content Placeholder 2"/>
          <p:cNvSpPr>
            <a:spLocks noGrp="1"/>
          </p:cNvSpPr>
          <p:nvPr>
            <p:ph idx="1"/>
          </p:nvPr>
        </p:nvSpPr>
        <p:spPr>
          <a:xfrm>
            <a:off x="890764" y="1415116"/>
            <a:ext cx="7282212" cy="1000623"/>
          </a:xfrm>
        </p:spPr>
        <p:txBody>
          <a:bodyPr>
            <a:normAutofit fontScale="92500" lnSpcReduction="20000"/>
          </a:bodyPr>
          <a:lstStyle/>
          <a:p>
            <a:r>
              <a:rPr lang="en-US" dirty="0" err="1" smtClean="0"/>
              <a:t>Dr</a:t>
            </a:r>
            <a:r>
              <a:rPr lang="en-US" dirty="0" smtClean="0"/>
              <a:t> Scott Campbell receives the order, directs the specimen to the testing device which can deliver the result requested by the physician</a:t>
            </a:r>
            <a:endParaRPr lang="en-US" dirty="0"/>
          </a:p>
        </p:txBody>
      </p:sp>
      <p:pic>
        <p:nvPicPr>
          <p:cNvPr id="4" name="Picture 3"/>
          <p:cNvPicPr>
            <a:picLocks noChangeAspect="1"/>
          </p:cNvPicPr>
          <p:nvPr/>
        </p:nvPicPr>
        <p:blipFill rotWithShape="1">
          <a:blip r:embed="rId2"/>
          <a:srcRect l="69784" t="27190" r="937" b="15716"/>
          <a:stretch/>
        </p:blipFill>
        <p:spPr>
          <a:xfrm>
            <a:off x="890763" y="2421924"/>
            <a:ext cx="7315200" cy="4011796"/>
          </a:xfrm>
          <a:prstGeom prst="rect">
            <a:avLst/>
          </a:prstGeom>
        </p:spPr>
      </p:pic>
      <p:sp>
        <p:nvSpPr>
          <p:cNvPr id="6" name="TextBox 5"/>
          <p:cNvSpPr txBox="1"/>
          <p:nvPr/>
        </p:nvSpPr>
        <p:spPr>
          <a:xfrm>
            <a:off x="6980294" y="3111063"/>
            <a:ext cx="2049151" cy="2800767"/>
          </a:xfrm>
          <a:prstGeom prst="rect">
            <a:avLst/>
          </a:prstGeom>
          <a:noFill/>
        </p:spPr>
        <p:txBody>
          <a:bodyPr wrap="none" rtlCol="0">
            <a:spAutoFit/>
          </a:bodyPr>
          <a:lstStyle/>
          <a:p>
            <a:r>
              <a:rPr lang="en-US" sz="1600" dirty="0" smtClean="0"/>
              <a:t>The pathology lab</a:t>
            </a:r>
          </a:p>
          <a:p>
            <a:r>
              <a:rPr lang="en-US" sz="1600" dirty="0" smtClean="0"/>
              <a:t>Director has carefully</a:t>
            </a:r>
          </a:p>
          <a:p>
            <a:r>
              <a:rPr lang="en-US" sz="1600" dirty="0" smtClean="0"/>
              <a:t>Coded his lab master</a:t>
            </a:r>
          </a:p>
          <a:p>
            <a:r>
              <a:rPr lang="en-US" sz="1600" dirty="0" smtClean="0"/>
              <a:t>For tests as</a:t>
            </a:r>
          </a:p>
          <a:p>
            <a:r>
              <a:rPr lang="en-US" sz="1600" dirty="0" smtClean="0"/>
              <a:t>SNOMED CT </a:t>
            </a:r>
          </a:p>
          <a:p>
            <a:r>
              <a:rPr lang="en-US" sz="1600" dirty="0" smtClean="0"/>
              <a:t>Lab test (Procedure) </a:t>
            </a:r>
          </a:p>
          <a:p>
            <a:r>
              <a:rPr lang="en-US" sz="1600" dirty="0" smtClean="0"/>
              <a:t>Which contains detail</a:t>
            </a:r>
          </a:p>
          <a:p>
            <a:r>
              <a:rPr lang="en-US" sz="1600" dirty="0" smtClean="0"/>
              <a:t>Regarding TECHNIQUE</a:t>
            </a:r>
          </a:p>
          <a:p>
            <a:r>
              <a:rPr lang="en-US" sz="1600" dirty="0" smtClean="0"/>
              <a:t>And DIRECT SITE, but </a:t>
            </a:r>
          </a:p>
          <a:p>
            <a:r>
              <a:rPr lang="en-US" sz="1600" dirty="0" smtClean="0"/>
              <a:t>Little other detail for </a:t>
            </a:r>
          </a:p>
          <a:p>
            <a:r>
              <a:rPr lang="en-US" sz="1600" dirty="0" smtClean="0"/>
              <a:t>The RESULTABLE </a:t>
            </a:r>
            <a:endParaRPr lang="en-US" sz="1600" dirty="0"/>
          </a:p>
        </p:txBody>
      </p:sp>
    </p:spTree>
    <p:extLst>
      <p:ext uri="{BB962C8B-B14F-4D97-AF65-F5344CB8AC3E}">
        <p14:creationId xmlns:p14="http://schemas.microsoft.com/office/powerpoint/2010/main" val="288409456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166324000 </a:t>
            </a:r>
            <a:br>
              <a:rPr lang="en-US" dirty="0" smtClean="0"/>
            </a:br>
            <a:r>
              <a:rPr lang="en-US" sz="3600" dirty="0" smtClean="0"/>
              <a:t>Serum T3 measurement (procedure)</a:t>
            </a:r>
            <a:endParaRPr lang="en-US" sz="3600" dirty="0"/>
          </a:p>
        </p:txBody>
      </p:sp>
      <p:pic>
        <p:nvPicPr>
          <p:cNvPr id="4" name="Content Placeholder 3"/>
          <p:cNvPicPr>
            <a:picLocks noGrp="1" noChangeAspect="1"/>
          </p:cNvPicPr>
          <p:nvPr>
            <p:ph idx="1"/>
          </p:nvPr>
        </p:nvPicPr>
        <p:blipFill rotWithShape="1">
          <a:blip r:embed="rId2"/>
          <a:srcRect l="37243" t="45842" r="24967" b="34865"/>
          <a:stretch/>
        </p:blipFill>
        <p:spPr>
          <a:xfrm>
            <a:off x="1048872" y="2160494"/>
            <a:ext cx="8046720" cy="2310708"/>
          </a:xfrm>
          <a:prstGeom prst="rect">
            <a:avLst/>
          </a:prstGeom>
        </p:spPr>
      </p:pic>
    </p:spTree>
    <p:extLst>
      <p:ext uri="{BB962C8B-B14F-4D97-AF65-F5344CB8AC3E}">
        <p14:creationId xmlns:p14="http://schemas.microsoft.com/office/powerpoint/2010/main" val="109048365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Interoperation Use Case</a:t>
            </a:r>
            <a:endParaRPr lang="en-US" dirty="0"/>
          </a:p>
        </p:txBody>
      </p:sp>
      <p:pic>
        <p:nvPicPr>
          <p:cNvPr id="4" name="Content Placeholder 3"/>
          <p:cNvPicPr>
            <a:picLocks noGrp="1" noChangeAspect="1"/>
          </p:cNvPicPr>
          <p:nvPr>
            <p:ph idx="1"/>
          </p:nvPr>
        </p:nvPicPr>
        <p:blipFill rotWithShape="1">
          <a:blip r:embed="rId2"/>
          <a:srcRect l="2644" t="60370" r="62885" b="19203"/>
          <a:stretch/>
        </p:blipFill>
        <p:spPr>
          <a:xfrm>
            <a:off x="956665" y="2008092"/>
            <a:ext cx="8229600" cy="2743201"/>
          </a:xfrm>
          <a:prstGeom prst="rect">
            <a:avLst/>
          </a:prstGeom>
        </p:spPr>
      </p:pic>
    </p:spTree>
    <p:extLst>
      <p:ext uri="{BB962C8B-B14F-4D97-AF65-F5344CB8AC3E}">
        <p14:creationId xmlns:p14="http://schemas.microsoft.com/office/powerpoint/2010/main" val="314442923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896851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55963"/>
            <a:ext cx="7606427" cy="1359153"/>
          </a:xfrm>
        </p:spPr>
        <p:txBody>
          <a:bodyPr/>
          <a:lstStyle/>
          <a:p>
            <a:r>
              <a:rPr lang="en-US" dirty="0" smtClean="0"/>
              <a:t>Processing the Lab:</a:t>
            </a:r>
            <a:br>
              <a:rPr lang="en-US" dirty="0" smtClean="0"/>
            </a:br>
            <a:r>
              <a:rPr lang="en-US" dirty="0" smtClean="0"/>
              <a:t>PERFORMABLES</a:t>
            </a:r>
            <a:endParaRPr lang="en-US" dirty="0"/>
          </a:p>
        </p:txBody>
      </p:sp>
      <p:sp>
        <p:nvSpPr>
          <p:cNvPr id="3" name="Content Placeholder 2"/>
          <p:cNvSpPr>
            <a:spLocks noGrp="1"/>
          </p:cNvSpPr>
          <p:nvPr>
            <p:ph idx="1"/>
          </p:nvPr>
        </p:nvSpPr>
        <p:spPr>
          <a:xfrm>
            <a:off x="890764" y="1415116"/>
            <a:ext cx="7282212" cy="1000623"/>
          </a:xfrm>
        </p:spPr>
        <p:txBody>
          <a:bodyPr>
            <a:normAutofit fontScale="92500" lnSpcReduction="20000"/>
          </a:bodyPr>
          <a:lstStyle/>
          <a:p>
            <a:r>
              <a:rPr lang="en-US" dirty="0" err="1" smtClean="0"/>
              <a:t>Dr</a:t>
            </a:r>
            <a:r>
              <a:rPr lang="en-US" dirty="0" smtClean="0"/>
              <a:t> Scott Campbell receives the order, directs the specimen to the testing device which can deliver the result requested by the physician</a:t>
            </a:r>
            <a:endParaRPr lang="en-US" dirty="0"/>
          </a:p>
        </p:txBody>
      </p:sp>
      <p:pic>
        <p:nvPicPr>
          <p:cNvPr id="4" name="Picture 3"/>
          <p:cNvPicPr>
            <a:picLocks noChangeAspect="1"/>
          </p:cNvPicPr>
          <p:nvPr/>
        </p:nvPicPr>
        <p:blipFill rotWithShape="1">
          <a:blip r:embed="rId2"/>
          <a:srcRect l="69784" t="27190" r="937" b="15716"/>
          <a:stretch/>
        </p:blipFill>
        <p:spPr>
          <a:xfrm>
            <a:off x="890763" y="2421924"/>
            <a:ext cx="7315200" cy="4011796"/>
          </a:xfrm>
          <a:prstGeom prst="rect">
            <a:avLst/>
          </a:prstGeom>
        </p:spPr>
      </p:pic>
      <p:sp>
        <p:nvSpPr>
          <p:cNvPr id="6" name="TextBox 5"/>
          <p:cNvSpPr txBox="1"/>
          <p:nvPr/>
        </p:nvSpPr>
        <p:spPr>
          <a:xfrm>
            <a:off x="6980294" y="3111063"/>
            <a:ext cx="2049151" cy="2800767"/>
          </a:xfrm>
          <a:prstGeom prst="rect">
            <a:avLst/>
          </a:prstGeom>
          <a:noFill/>
        </p:spPr>
        <p:txBody>
          <a:bodyPr wrap="none" rtlCol="0">
            <a:spAutoFit/>
          </a:bodyPr>
          <a:lstStyle/>
          <a:p>
            <a:r>
              <a:rPr lang="en-US" sz="1600" dirty="0" smtClean="0"/>
              <a:t>The pathology lab</a:t>
            </a:r>
          </a:p>
          <a:p>
            <a:r>
              <a:rPr lang="en-US" sz="1600" dirty="0" smtClean="0"/>
              <a:t>Director has carefully</a:t>
            </a:r>
          </a:p>
          <a:p>
            <a:r>
              <a:rPr lang="en-US" sz="1600" dirty="0" smtClean="0"/>
              <a:t>Coded his lab master</a:t>
            </a:r>
          </a:p>
          <a:p>
            <a:r>
              <a:rPr lang="en-US" sz="1600" dirty="0" smtClean="0"/>
              <a:t>For tests as</a:t>
            </a:r>
          </a:p>
          <a:p>
            <a:r>
              <a:rPr lang="en-US" sz="1600" dirty="0" smtClean="0"/>
              <a:t>SNOMED CT </a:t>
            </a:r>
          </a:p>
          <a:p>
            <a:r>
              <a:rPr lang="en-US" sz="1600" dirty="0" smtClean="0"/>
              <a:t>Lab test (Procedure) </a:t>
            </a:r>
          </a:p>
          <a:p>
            <a:r>
              <a:rPr lang="en-US" sz="1600" dirty="0" smtClean="0"/>
              <a:t>Which contains detail</a:t>
            </a:r>
          </a:p>
          <a:p>
            <a:r>
              <a:rPr lang="en-US" sz="1600" dirty="0" smtClean="0"/>
              <a:t>Regarding TECHNIQUE</a:t>
            </a:r>
          </a:p>
          <a:p>
            <a:r>
              <a:rPr lang="en-US" sz="1600" dirty="0" smtClean="0"/>
              <a:t>And DIRECT SITE, but </a:t>
            </a:r>
          </a:p>
          <a:p>
            <a:r>
              <a:rPr lang="en-US" sz="1600" dirty="0" smtClean="0"/>
              <a:t>Little other detail for </a:t>
            </a:r>
          </a:p>
          <a:p>
            <a:r>
              <a:rPr lang="en-US" sz="1600" dirty="0" smtClean="0"/>
              <a:t>The RESULTABLE </a:t>
            </a:r>
            <a:endParaRPr lang="en-US" sz="1600" dirty="0"/>
          </a:p>
        </p:txBody>
      </p:sp>
      <p:sp>
        <p:nvSpPr>
          <p:cNvPr id="5" name="TextBox 4"/>
          <p:cNvSpPr txBox="1"/>
          <p:nvPr/>
        </p:nvSpPr>
        <p:spPr>
          <a:xfrm>
            <a:off x="1114988" y="2343731"/>
            <a:ext cx="7286034" cy="2862322"/>
          </a:xfrm>
          <a:prstGeom prst="rect">
            <a:avLst/>
          </a:prstGeom>
          <a:solidFill>
            <a:schemeClr val="accent1">
              <a:lumMod val="20000"/>
              <a:lumOff val="80000"/>
            </a:schemeClr>
          </a:solidFill>
          <a:ln w="25400">
            <a:solidFill>
              <a:schemeClr val="accent1"/>
            </a:solidFill>
          </a:ln>
        </p:spPr>
        <p:txBody>
          <a:bodyPr wrap="none" rtlCol="0">
            <a:spAutoFit/>
          </a:bodyPr>
          <a:lstStyle/>
          <a:p>
            <a:r>
              <a:rPr lang="en-US" dirty="0" smtClean="0"/>
              <a:t>Lack of applicable standards or direction from ONC has created confusion</a:t>
            </a:r>
          </a:p>
          <a:p>
            <a:r>
              <a:rPr lang="en-US" dirty="0" smtClean="0"/>
              <a:t>Among US users and re-users of laboratory results data – such as research</a:t>
            </a:r>
          </a:p>
          <a:p>
            <a:r>
              <a:rPr lang="en-US" dirty="0" smtClean="0"/>
              <a:t>Networks and public health databanks – and when obliged to encode </a:t>
            </a:r>
          </a:p>
          <a:p>
            <a:r>
              <a:rPr lang="en-US" dirty="0" smtClean="0"/>
              <a:t>The laboratory results issuing from their laboratories they often use the</a:t>
            </a:r>
          </a:p>
          <a:p>
            <a:r>
              <a:rPr lang="en-US" dirty="0" smtClean="0"/>
              <a:t>Billing codes for the procedures they employed to develop the results.</a:t>
            </a:r>
          </a:p>
          <a:p>
            <a:r>
              <a:rPr lang="en-US" dirty="0" smtClean="0"/>
              <a:t>In the US, CPT-4/HCPCS is probably the most widely used coding scheme.</a:t>
            </a:r>
          </a:p>
          <a:p>
            <a:r>
              <a:rPr lang="en-US" dirty="0" smtClean="0"/>
              <a:t>The SNOMED CT procedure code used in this example would be uncommon</a:t>
            </a:r>
          </a:p>
          <a:p>
            <a:r>
              <a:rPr lang="en-US" dirty="0" smtClean="0"/>
              <a:t>In the US realm, but IHTSDO members, faced with inconsistent guidance</a:t>
            </a:r>
          </a:p>
          <a:p>
            <a:r>
              <a:rPr lang="en-US" dirty="0" smtClean="0"/>
              <a:t>On relevant data standards, may well be employing the Lab procedures</a:t>
            </a:r>
          </a:p>
          <a:p>
            <a:r>
              <a:rPr lang="en-US" dirty="0" smtClean="0"/>
              <a:t>From SNOMED CT.</a:t>
            </a:r>
            <a:endParaRPr lang="en-US" dirty="0"/>
          </a:p>
        </p:txBody>
      </p:sp>
    </p:spTree>
    <p:extLst>
      <p:ext uri="{BB962C8B-B14F-4D97-AF65-F5344CB8AC3E}">
        <p14:creationId xmlns:p14="http://schemas.microsoft.com/office/powerpoint/2010/main" val="16301778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89519"/>
            <a:ext cx="8187334" cy="1359153"/>
          </a:xfrm>
        </p:spPr>
        <p:txBody>
          <a:bodyPr>
            <a:normAutofit fontScale="90000"/>
          </a:bodyPr>
          <a:lstStyle/>
          <a:p>
            <a:r>
              <a:rPr lang="en-US" dirty="0" smtClean="0"/>
              <a:t>Reporting the Lab:</a:t>
            </a:r>
            <a:br>
              <a:rPr lang="en-US" dirty="0" smtClean="0"/>
            </a:br>
            <a:r>
              <a:rPr lang="en-US" dirty="0" smtClean="0"/>
              <a:t>RESULTABLES </a:t>
            </a:r>
            <a:br>
              <a:rPr lang="en-US" dirty="0" smtClean="0"/>
            </a:br>
            <a:r>
              <a:rPr lang="en-US" sz="2700" dirty="0" smtClean="0"/>
              <a:t>(=ORDERABLE with possible technical detail from lab)</a:t>
            </a:r>
            <a:endParaRPr lang="en-US" sz="2700" dirty="0"/>
          </a:p>
        </p:txBody>
      </p:sp>
      <p:sp>
        <p:nvSpPr>
          <p:cNvPr id="3" name="Content Placeholder 2"/>
          <p:cNvSpPr>
            <a:spLocks noGrp="1"/>
          </p:cNvSpPr>
          <p:nvPr>
            <p:ph idx="1"/>
          </p:nvPr>
        </p:nvSpPr>
        <p:spPr>
          <a:xfrm>
            <a:off x="890764" y="1507395"/>
            <a:ext cx="7282212" cy="1000623"/>
          </a:xfrm>
        </p:spPr>
        <p:txBody>
          <a:bodyPr>
            <a:normAutofit fontScale="70000" lnSpcReduction="20000"/>
          </a:bodyPr>
          <a:lstStyle/>
          <a:p>
            <a:r>
              <a:rPr lang="en-US" dirty="0" err="1" smtClean="0"/>
              <a:t>Dr</a:t>
            </a:r>
            <a:r>
              <a:rPr lang="en-US" dirty="0" smtClean="0"/>
              <a:t> Scott Campbell’s lab issues an HL7 OBX segment back to the EHR with the results of the test which are defined by the ORDERABLE specifications occasionally modified by to include PERFORMABLE or PANEL specifications</a:t>
            </a:r>
            <a:endParaRPr lang="en-US" dirty="0"/>
          </a:p>
        </p:txBody>
      </p:sp>
      <p:sp>
        <p:nvSpPr>
          <p:cNvPr id="5" name="Content Placeholder 2"/>
          <p:cNvSpPr txBox="1">
            <a:spLocks/>
          </p:cNvSpPr>
          <p:nvPr/>
        </p:nvSpPr>
        <p:spPr>
          <a:xfrm>
            <a:off x="1118773" y="2358348"/>
            <a:ext cx="7282212" cy="4207208"/>
          </a:xfrm>
          <a:prstGeom prst="rect">
            <a:avLst/>
          </a:prstGeom>
        </p:spPr>
        <p:txBody>
          <a:bodyPr vert="horz" lIns="91440" tIns="45720" rIns="91440" bIns="45720" rtlCol="0">
            <a:normAutofit/>
          </a:bodyPr>
          <a:lstStyle>
            <a:lvl1pPr marL="457200" indent="-457200" algn="l" defTabSz="457200" rtl="0" eaLnBrk="1" latinLnBrk="0" hangingPunct="1">
              <a:lnSpc>
                <a:spcPct val="90000"/>
              </a:lnSpc>
              <a:spcBef>
                <a:spcPct val="20000"/>
              </a:spcBef>
              <a:buFont typeface="Wingdings" panose="05000000000000000000" pitchFamily="2" charset="2"/>
              <a:buChar char="Ø"/>
              <a:defRPr sz="2800" kern="1200">
                <a:solidFill>
                  <a:schemeClr val="tx1"/>
                </a:solidFill>
                <a:latin typeface="Arial"/>
                <a:ea typeface="+mn-ea"/>
                <a:cs typeface="Arial"/>
              </a:defRPr>
            </a:lvl1pPr>
            <a:lvl2pPr marL="742950" indent="-28575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pic>
        <p:nvPicPr>
          <p:cNvPr id="8" name="Picture 7"/>
          <p:cNvPicPr>
            <a:picLocks noChangeAspect="1"/>
          </p:cNvPicPr>
          <p:nvPr/>
        </p:nvPicPr>
        <p:blipFill rotWithShape="1">
          <a:blip r:embed="rId2"/>
          <a:srcRect l="2390" t="14794" r="61686" b="28950"/>
          <a:stretch/>
        </p:blipFill>
        <p:spPr>
          <a:xfrm>
            <a:off x="1309815" y="2508018"/>
            <a:ext cx="5212080" cy="4284900"/>
          </a:xfrm>
          <a:prstGeom prst="rect">
            <a:avLst/>
          </a:prstGeom>
        </p:spPr>
      </p:pic>
      <p:sp>
        <p:nvSpPr>
          <p:cNvPr id="9" name="TextBox 8"/>
          <p:cNvSpPr txBox="1"/>
          <p:nvPr/>
        </p:nvSpPr>
        <p:spPr>
          <a:xfrm>
            <a:off x="6442113" y="2595238"/>
            <a:ext cx="2213939" cy="3970318"/>
          </a:xfrm>
          <a:prstGeom prst="rect">
            <a:avLst/>
          </a:prstGeom>
          <a:noFill/>
        </p:spPr>
        <p:txBody>
          <a:bodyPr wrap="none" rtlCol="0">
            <a:spAutoFit/>
          </a:bodyPr>
          <a:lstStyle/>
          <a:p>
            <a:r>
              <a:rPr lang="en-US" dirty="0" smtClean="0"/>
              <a:t>Defining attributes</a:t>
            </a:r>
          </a:p>
          <a:p>
            <a:r>
              <a:rPr lang="en-US" dirty="0"/>
              <a:t> </a:t>
            </a:r>
            <a:r>
              <a:rPr lang="en-US" dirty="0" smtClean="0"/>
              <a:t>  commonly required</a:t>
            </a:r>
          </a:p>
          <a:p>
            <a:r>
              <a:rPr lang="en-US" dirty="0"/>
              <a:t> </a:t>
            </a:r>
            <a:r>
              <a:rPr lang="en-US" dirty="0" smtClean="0"/>
              <a:t>  for QUALITY results:</a:t>
            </a:r>
          </a:p>
          <a:p>
            <a:r>
              <a:rPr lang="en-US" dirty="0" smtClean="0"/>
              <a:t>Inheres in</a:t>
            </a:r>
          </a:p>
          <a:p>
            <a:r>
              <a:rPr lang="en-US" dirty="0" smtClean="0"/>
              <a:t>Inherent location</a:t>
            </a:r>
          </a:p>
          <a:p>
            <a:r>
              <a:rPr lang="en-US" dirty="0" smtClean="0"/>
              <a:t>Direct site</a:t>
            </a:r>
          </a:p>
          <a:p>
            <a:r>
              <a:rPr lang="en-US" dirty="0" smtClean="0"/>
              <a:t>Relative to</a:t>
            </a:r>
          </a:p>
          <a:p>
            <a:r>
              <a:rPr lang="en-US" dirty="0" smtClean="0"/>
              <a:t>Component</a:t>
            </a:r>
          </a:p>
          <a:p>
            <a:r>
              <a:rPr lang="en-US" dirty="0" smtClean="0"/>
              <a:t>Property</a:t>
            </a:r>
          </a:p>
          <a:p>
            <a:r>
              <a:rPr lang="en-US" dirty="0" smtClean="0"/>
              <a:t>Scale type</a:t>
            </a:r>
          </a:p>
          <a:p>
            <a:r>
              <a:rPr lang="en-US" dirty="0" smtClean="0"/>
              <a:t>Time aspect</a:t>
            </a:r>
          </a:p>
          <a:p>
            <a:r>
              <a:rPr lang="en-US" dirty="0" smtClean="0"/>
              <a:t>Precondition</a:t>
            </a:r>
          </a:p>
          <a:p>
            <a:r>
              <a:rPr lang="en-US" dirty="0" smtClean="0"/>
              <a:t>Technique</a:t>
            </a:r>
          </a:p>
          <a:p>
            <a:endParaRPr lang="en-US" dirty="0"/>
          </a:p>
        </p:txBody>
      </p:sp>
      <p:pic>
        <p:nvPicPr>
          <p:cNvPr id="7" name="Picture 6"/>
          <p:cNvPicPr>
            <a:picLocks noChangeAspect="1"/>
          </p:cNvPicPr>
          <p:nvPr/>
        </p:nvPicPr>
        <p:blipFill rotWithShape="1">
          <a:blip r:embed="rId3"/>
          <a:srcRect l="37526" t="12309" r="26664" b="32035"/>
          <a:stretch/>
        </p:blipFill>
        <p:spPr>
          <a:xfrm>
            <a:off x="1086282" y="2494000"/>
            <a:ext cx="5212080" cy="4556470"/>
          </a:xfrm>
          <a:prstGeom prst="rect">
            <a:avLst/>
          </a:prstGeom>
        </p:spPr>
      </p:pic>
    </p:spTree>
    <p:extLst>
      <p:ext uri="{BB962C8B-B14F-4D97-AF65-F5344CB8AC3E}">
        <p14:creationId xmlns:p14="http://schemas.microsoft.com/office/powerpoint/2010/main" val="26520181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Nebraska Medicine</a:t>
            </a:r>
            <a:br>
              <a:rPr lang="en-US" dirty="0" smtClean="0"/>
            </a:br>
            <a:r>
              <a:rPr lang="en-US" dirty="0" smtClean="0"/>
              <a:t>Hemoglobin A1C tests</a:t>
            </a:r>
            <a:endParaRPr lang="en-US" dirty="0"/>
          </a:p>
        </p:txBody>
      </p:sp>
      <p:sp>
        <p:nvSpPr>
          <p:cNvPr id="3" name="Content Placeholder 2"/>
          <p:cNvSpPr>
            <a:spLocks noGrp="1"/>
          </p:cNvSpPr>
          <p:nvPr>
            <p:ph idx="1"/>
          </p:nvPr>
        </p:nvSpPr>
        <p:spPr>
          <a:xfrm>
            <a:off x="956667" y="1882619"/>
            <a:ext cx="7282212" cy="4476991"/>
          </a:xfrm>
        </p:spPr>
        <p:txBody>
          <a:bodyPr>
            <a:normAutofit fontScale="92500"/>
          </a:bodyPr>
          <a:lstStyle/>
          <a:p>
            <a:r>
              <a:rPr lang="en-US" dirty="0" smtClean="0"/>
              <a:t>18 </a:t>
            </a:r>
            <a:r>
              <a:rPr lang="en-US" dirty="0" err="1" smtClean="0"/>
              <a:t>Orderables</a:t>
            </a:r>
            <a:r>
              <a:rPr lang="en-US" dirty="0" smtClean="0"/>
              <a:t> specifying performing laboratory or specific diagnostic procedure to be employed</a:t>
            </a:r>
          </a:p>
          <a:p>
            <a:pPr lvl="1"/>
            <a:r>
              <a:rPr lang="en-US" dirty="0" smtClean="0"/>
              <a:t>Order Routing metadata; context of care</a:t>
            </a:r>
          </a:p>
          <a:p>
            <a:r>
              <a:rPr lang="en-US" dirty="0" smtClean="0"/>
              <a:t>2 </a:t>
            </a:r>
            <a:r>
              <a:rPr lang="en-US" dirty="0" err="1" smtClean="0"/>
              <a:t>Performables</a:t>
            </a:r>
            <a:r>
              <a:rPr lang="en-US" dirty="0" smtClean="0"/>
              <a:t> employing different testing equipment in different enterprise labs</a:t>
            </a:r>
          </a:p>
          <a:p>
            <a:pPr lvl="1"/>
            <a:r>
              <a:rPr lang="en-US" dirty="0" smtClean="0"/>
              <a:t>Equipment = testing technique</a:t>
            </a:r>
          </a:p>
          <a:p>
            <a:r>
              <a:rPr lang="en-US" dirty="0" smtClean="0"/>
              <a:t>2 </a:t>
            </a:r>
            <a:r>
              <a:rPr lang="en-US" dirty="0" err="1" smtClean="0"/>
              <a:t>Resultables</a:t>
            </a:r>
            <a:r>
              <a:rPr lang="en-US" dirty="0" smtClean="0"/>
              <a:t> chosen by data manager specifying testing procedure employed</a:t>
            </a:r>
          </a:p>
          <a:p>
            <a:pPr lvl="1"/>
            <a:r>
              <a:rPr lang="en-US" dirty="0" smtClean="0"/>
              <a:t>Techniques yield results which have different normal ranges</a:t>
            </a:r>
          </a:p>
          <a:p>
            <a:pPr lvl="1"/>
            <a:endParaRPr lang="en-US" dirty="0" smtClean="0"/>
          </a:p>
          <a:p>
            <a:pPr lvl="1"/>
            <a:endParaRPr lang="en-US" dirty="0"/>
          </a:p>
        </p:txBody>
      </p:sp>
    </p:spTree>
    <p:extLst>
      <p:ext uri="{BB962C8B-B14F-4D97-AF65-F5344CB8AC3E}">
        <p14:creationId xmlns:p14="http://schemas.microsoft.com/office/powerpoint/2010/main" val="4207089274"/>
      </p:ext>
    </p:extLst>
  </p:cSld>
  <p:clrMapOvr>
    <a:masterClrMapping/>
  </p:clrMapOvr>
  <p:timing>
    <p:tnLst>
      <p:par>
        <p:cTn id="1" dur="indefinite" restart="never" nodeType="tmRoot"/>
      </p:par>
    </p:tnLst>
  </p:timing>
</p:sld>
</file>

<file path=ppt/theme/theme1.xml><?xml version="1.0" encoding="utf-8"?>
<a:theme xmlns:a="http://schemas.openxmlformats.org/drawingml/2006/main" name="NeMed_Presentation">
  <a:themeElements>
    <a:clrScheme name="NebMed">
      <a:dk1>
        <a:sysClr val="windowText" lastClr="000000"/>
      </a:dk1>
      <a:lt1>
        <a:sysClr val="window" lastClr="FFFFFF"/>
      </a:lt1>
      <a:dk2>
        <a:srgbClr val="303B41"/>
      </a:dk2>
      <a:lt2>
        <a:srgbClr val="DCDDDF"/>
      </a:lt2>
      <a:accent1>
        <a:srgbClr val="AD122A"/>
      </a:accent1>
      <a:accent2>
        <a:srgbClr val="005E63"/>
      </a:accent2>
      <a:accent3>
        <a:srgbClr val="00B2B9"/>
      </a:accent3>
      <a:accent4>
        <a:srgbClr val="A1B426"/>
      </a:accent4>
      <a:accent5>
        <a:srgbClr val="F26721"/>
      </a:accent5>
      <a:accent6>
        <a:srgbClr val="FCB614"/>
      </a:accent6>
      <a:hlink>
        <a:srgbClr val="002957"/>
      </a:hlink>
      <a:folHlink>
        <a:srgbClr val="129D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NeMed_Presentation.thmx</Template>
  <TotalTime>9130</TotalTime>
  <Words>3131</Words>
  <Application>Microsoft Office PowerPoint</Application>
  <PresentationFormat>On-screen Show (4:3)</PresentationFormat>
  <Paragraphs>463</Paragraphs>
  <Slides>62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62</vt:i4>
      </vt:variant>
    </vt:vector>
  </HeadingPairs>
  <TitlesOfParts>
    <vt:vector size="67" baseType="lpstr">
      <vt:lpstr>Arial</vt:lpstr>
      <vt:lpstr>Arial-BoldMT</vt:lpstr>
      <vt:lpstr>Calibri</vt:lpstr>
      <vt:lpstr>Wingdings</vt:lpstr>
      <vt:lpstr>NeMed_Presentation</vt:lpstr>
      <vt:lpstr>Semantic Interoperation of Laboratory Results with SNOMED CT - EAG proceedings </vt:lpstr>
      <vt:lpstr>EAG Minutes</vt:lpstr>
      <vt:lpstr>E2O Meeting 1 Agenda</vt:lpstr>
      <vt:lpstr>Lab-EHR Information Management </vt:lpstr>
      <vt:lpstr>Ordering the Lab: ORDERABLE (test portion of Order record)</vt:lpstr>
      <vt:lpstr>Processing the Lab: PERFORMABLES</vt:lpstr>
      <vt:lpstr>Processing the Lab: PERFORMABLES</vt:lpstr>
      <vt:lpstr>Reporting the Lab: RESULTABLES  (=ORDERABLE with possible technical detail from lab)</vt:lpstr>
      <vt:lpstr>Nebraska Medicine Hemoglobin A1C tests</vt:lpstr>
      <vt:lpstr>Nebraska Medicine Hemoglobin tests</vt:lpstr>
      <vt:lpstr>Lab Results Codification in US Research Networks</vt:lpstr>
      <vt:lpstr>Lab-EHR Information Management </vt:lpstr>
      <vt:lpstr>State of the art in lab interoperation and findings</vt:lpstr>
      <vt:lpstr>Analytics Employing Semantic Interoperation supported by SNOMED CT</vt:lpstr>
      <vt:lpstr>I2b2 metadata Tooling</vt:lpstr>
      <vt:lpstr>Barriers created to semantic interoperation by SNOMED CT</vt:lpstr>
      <vt:lpstr>Barriers created to semantic interoperation by SNOMED CT</vt:lpstr>
      <vt:lpstr>SNOMED CT Lab Procedures Concept Inventories</vt:lpstr>
      <vt:lpstr>Proposal</vt:lpstr>
      <vt:lpstr>Step 1 Protocol Proposal</vt:lpstr>
      <vt:lpstr>Step 1 Protocol</vt:lpstr>
      <vt:lpstr>Exemplar 1: 43396009|Hemoglobin A1c Measurement (procedure)|</vt:lpstr>
      <vt:lpstr>43396009|Hemoglobin A1c [Measurement] in Blood (Observable entity)|</vt:lpstr>
      <vt:lpstr>DL Classification of Change</vt:lpstr>
      <vt:lpstr>250414003|Blood concentration, test strip method (procedure)</vt:lpstr>
      <vt:lpstr>250414003|Blood concentration, test strip method (observable entity)</vt:lpstr>
      <vt:lpstr> 412904008 Serum 2-Aminobutyrate measurement (procedure) </vt:lpstr>
      <vt:lpstr>412904008| 2-aminobutyrate measurement in serum specimen (observable entity)| Stated</vt:lpstr>
      <vt:lpstr> 5457008|Serologic test for Rickettsia conorii (procedure)| </vt:lpstr>
      <vt:lpstr> 47831001000004108|Rickettsia conorii antibody [Presence] in serum (Observable entity)| </vt:lpstr>
      <vt:lpstr>Classification of 5457008</vt:lpstr>
      <vt:lpstr>Laboratory Unified Model Relationships(#)</vt:lpstr>
      <vt:lpstr>Step 1 Plan</vt:lpstr>
      <vt:lpstr>E2O Meeting 2 Agenda</vt:lpstr>
      <vt:lpstr>Frequency of use analysis for Procedures in scope</vt:lpstr>
      <vt:lpstr>Procedure codes in use; Nebraska Medicine</vt:lpstr>
      <vt:lpstr>Frequency of use analysis for Procedures in scope</vt:lpstr>
      <vt:lpstr>Findings in use; Nebraska Medicine</vt:lpstr>
      <vt:lpstr>55822004|Hyperlipidemia (disorder)</vt:lpstr>
      <vt:lpstr>104780002 Lipids measurement (procedure)</vt:lpstr>
      <vt:lpstr>Defining the Semantics</vt:lpstr>
      <vt:lpstr>Lipids[Quantity concentration] in Blood (observable entity)</vt:lpstr>
      <vt:lpstr>Did the patient have a lipid measurement?</vt:lpstr>
      <vt:lpstr>Review of Material from VA (Penny and John)</vt:lpstr>
      <vt:lpstr>PowerPoint Presentation</vt:lpstr>
      <vt:lpstr>Issues</vt:lpstr>
      <vt:lpstr>NHS Evaluation Procedure Usage (READ code maps)</vt:lpstr>
      <vt:lpstr>113075003|Creatinine measurement, serum (procedure)|</vt:lpstr>
      <vt:lpstr>Creatinine Frequency:    US Realm</vt:lpstr>
      <vt:lpstr>2160-0|Creatinine [Mass/volume] in serum or plasma (observable entity)</vt:lpstr>
      <vt:lpstr>Define Serum Creatinine as Inheres_in = Serum?</vt:lpstr>
      <vt:lpstr>Proposed: 113075003|Creatinine [Measurement] in Serum (observable entity)|</vt:lpstr>
      <vt:lpstr>Classifies as Grouper for Common lab test results</vt:lpstr>
      <vt:lpstr>Use Case for Interoperation: Did the patient have a creatinine measurement?</vt:lpstr>
      <vt:lpstr>Lab Templates: Assumptions &amp; Pragmatics</vt:lpstr>
      <vt:lpstr>Findings employing Serum creatinine measurement</vt:lpstr>
      <vt:lpstr>166714005 Serum creatinine abnormal (finding)</vt:lpstr>
      <vt:lpstr>Issues for ‘Has Interpretation’</vt:lpstr>
      <vt:lpstr>?Serum measurement procedure</vt:lpstr>
      <vt:lpstr>166324000  Serum T3 measurement (procedure)</vt:lpstr>
      <vt:lpstr>Interoperation Use Case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Greg</dc:creator>
  <cp:lastModifiedBy>Jim Campbell</cp:lastModifiedBy>
  <cp:revision>575</cp:revision>
  <dcterms:created xsi:type="dcterms:W3CDTF">2014-09-17T15:14:42Z</dcterms:created>
  <dcterms:modified xsi:type="dcterms:W3CDTF">2021-01-06T16:41:37Z</dcterms:modified>
</cp:coreProperties>
</file>